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2.xml" ContentType="application/vnd.openxmlformats-officedocument.theme+xml"/>
  <Override PartName="/ppt/authors.xml" ContentType="application/vnd.ms-powerpoint.authors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diagrams/layout2.xml" ContentType="application/vnd.openxmlformats-officedocument.drawingml.diagramLayout+xml"/>
  <Override PartName="/ppt/notesMasters/notesMaster1.xml" ContentType="application/vnd.openxmlformats-officedocument.presentationml.notesMaster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389" r:id="rId3"/>
    <p:sldId id="262" r:id="rId4"/>
    <p:sldId id="259" r:id="rId5"/>
    <p:sldId id="263" r:id="rId6"/>
    <p:sldId id="347" r:id="rId7"/>
    <p:sldId id="390" r:id="rId8"/>
    <p:sldId id="386" r:id="rId9"/>
    <p:sldId id="265" r:id="rId10"/>
    <p:sldId id="332" r:id="rId11"/>
    <p:sldId id="384" r:id="rId12"/>
    <p:sldId id="383" r:id="rId13"/>
    <p:sldId id="348" r:id="rId14"/>
    <p:sldId id="349" r:id="rId15"/>
    <p:sldId id="387" r:id="rId16"/>
    <p:sldId id="388" r:id="rId17"/>
    <p:sldId id="392" r:id="rId18"/>
    <p:sldId id="391" r:id="rId19"/>
    <p:sldId id="385" r:id="rId20"/>
    <p:sldId id="393" r:id="rId21"/>
    <p:sldId id="39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75734C-D824-B32B-3868-1C7988A2B820}" name="Farley, Todd (ARC-AFT)" initials="FT(A" userId="S::tfarley@ndc.nasa.gov::f868f595-eaf4-481a-bbe9-c7e24e7ff43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75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49"/>
    <p:restoredTop sz="94653"/>
  </p:normalViewPr>
  <p:slideViewPr>
    <p:cSldViewPr snapToGrid="0" snapToObjects="1">
      <p:cViewPr varScale="1">
        <p:scale>
          <a:sx n="124" d="100"/>
          <a:sy n="124" d="100"/>
        </p:scale>
        <p:origin x="208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2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A31E5C-0756-4B52-AA82-7F665FEC0AD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04EFC66-F494-4172-9D94-F3E9A687CE1F}">
      <dgm:prSet/>
      <dgm:spPr/>
      <dgm:t>
        <a:bodyPr/>
        <a:lstStyle/>
        <a:p>
          <a:r>
            <a:rPr lang="en-US"/>
            <a:t>To be accepted, autonomous systems need to be demonstrated in a realistic environment</a:t>
          </a:r>
        </a:p>
      </dgm:t>
    </dgm:pt>
    <dgm:pt modelId="{CBFB4376-E499-4A9E-9C0F-D38E052571B1}" type="parTrans" cxnId="{40426637-541C-48C2-9C62-109A833B1631}">
      <dgm:prSet/>
      <dgm:spPr/>
      <dgm:t>
        <a:bodyPr/>
        <a:lstStyle/>
        <a:p>
          <a:endParaRPr lang="en-US"/>
        </a:p>
      </dgm:t>
    </dgm:pt>
    <dgm:pt modelId="{CDCDE25A-6D7B-4060-939E-56CE21F0F1E7}" type="sibTrans" cxnId="{40426637-541C-48C2-9C62-109A833B1631}">
      <dgm:prSet/>
      <dgm:spPr/>
      <dgm:t>
        <a:bodyPr/>
        <a:lstStyle/>
        <a:p>
          <a:endParaRPr lang="en-US"/>
        </a:p>
      </dgm:t>
    </dgm:pt>
    <dgm:pt modelId="{58F372FC-B956-4B39-A5F9-181312B4FCFD}">
      <dgm:prSet/>
      <dgm:spPr/>
      <dgm:t>
        <a:bodyPr/>
        <a:lstStyle/>
        <a:p>
          <a:r>
            <a:rPr lang="en-US"/>
            <a:t>They must both be proven to be safe and to perform the desired role and to provide benefits to the user</a:t>
          </a:r>
        </a:p>
      </dgm:t>
    </dgm:pt>
    <dgm:pt modelId="{25C1096D-40A9-49D2-B949-AAEB2717C5F4}" type="parTrans" cxnId="{0013C5B4-9448-4C31-AFB3-6AB1AA50B945}">
      <dgm:prSet/>
      <dgm:spPr/>
      <dgm:t>
        <a:bodyPr/>
        <a:lstStyle/>
        <a:p>
          <a:endParaRPr lang="en-US"/>
        </a:p>
      </dgm:t>
    </dgm:pt>
    <dgm:pt modelId="{7ABF7C72-ED32-4A1B-BBDC-3EF9A3491E6C}" type="sibTrans" cxnId="{0013C5B4-9448-4C31-AFB3-6AB1AA50B945}">
      <dgm:prSet/>
      <dgm:spPr/>
      <dgm:t>
        <a:bodyPr/>
        <a:lstStyle/>
        <a:p>
          <a:endParaRPr lang="en-US"/>
        </a:p>
      </dgm:t>
    </dgm:pt>
    <dgm:pt modelId="{37C4501A-FC7B-4D1C-AD43-8525DFEAE1CC}">
      <dgm:prSet/>
      <dgm:spPr/>
      <dgm:t>
        <a:bodyPr/>
        <a:lstStyle/>
        <a:p>
          <a:r>
            <a:rPr lang="en-US"/>
            <a:t>Flight-test can be very expensive and should be reserved for the final step because of safety issues</a:t>
          </a:r>
        </a:p>
      </dgm:t>
    </dgm:pt>
    <dgm:pt modelId="{7E05559E-FBC8-4358-91BE-C4E61C369C42}" type="parTrans" cxnId="{01D40E28-CAF5-4DA8-AB64-7B01DE838272}">
      <dgm:prSet/>
      <dgm:spPr/>
      <dgm:t>
        <a:bodyPr/>
        <a:lstStyle/>
        <a:p>
          <a:endParaRPr lang="en-US"/>
        </a:p>
      </dgm:t>
    </dgm:pt>
    <dgm:pt modelId="{E7A55C7E-7146-427D-B321-C03113B72A9E}" type="sibTrans" cxnId="{01D40E28-CAF5-4DA8-AB64-7B01DE838272}">
      <dgm:prSet/>
      <dgm:spPr/>
      <dgm:t>
        <a:bodyPr/>
        <a:lstStyle/>
        <a:p>
          <a:endParaRPr lang="en-US"/>
        </a:p>
      </dgm:t>
    </dgm:pt>
    <dgm:pt modelId="{26728B4D-9C83-412C-908F-A77F4B1C33A2}">
      <dgm:prSet/>
      <dgm:spPr/>
      <dgm:t>
        <a:bodyPr/>
        <a:lstStyle/>
        <a:p>
          <a:r>
            <a:rPr lang="en-US"/>
            <a:t>The limits of the system must also be determined by testing in as many different situations as possible</a:t>
          </a:r>
        </a:p>
      </dgm:t>
    </dgm:pt>
    <dgm:pt modelId="{D0300246-5431-4E76-8868-FD91B95D29ED}" type="parTrans" cxnId="{A33B7745-CF11-4212-A8D0-C4265D7B8F0A}">
      <dgm:prSet/>
      <dgm:spPr/>
      <dgm:t>
        <a:bodyPr/>
        <a:lstStyle/>
        <a:p>
          <a:endParaRPr lang="en-US"/>
        </a:p>
      </dgm:t>
    </dgm:pt>
    <dgm:pt modelId="{84B760E6-D47D-437A-92F8-E97844A1619C}" type="sibTrans" cxnId="{A33B7745-CF11-4212-A8D0-C4265D7B8F0A}">
      <dgm:prSet/>
      <dgm:spPr/>
      <dgm:t>
        <a:bodyPr/>
        <a:lstStyle/>
        <a:p>
          <a:endParaRPr lang="en-US"/>
        </a:p>
      </dgm:t>
    </dgm:pt>
    <dgm:pt modelId="{86E05D70-429F-4523-A32C-AC6FEAE2FB2E}">
      <dgm:prSet/>
      <dgm:spPr/>
      <dgm:t>
        <a:bodyPr/>
        <a:lstStyle/>
        <a:p>
          <a:r>
            <a:rPr lang="en-US"/>
            <a:t>Therefor a highly realistic simulation capability is required</a:t>
          </a:r>
        </a:p>
      </dgm:t>
    </dgm:pt>
    <dgm:pt modelId="{92F4BD39-CC0E-40C0-96C7-F4980FA5C62D}" type="parTrans" cxnId="{5ACC1101-65E9-472D-A40A-ADD052EFB773}">
      <dgm:prSet/>
      <dgm:spPr/>
      <dgm:t>
        <a:bodyPr/>
        <a:lstStyle/>
        <a:p>
          <a:endParaRPr lang="en-US"/>
        </a:p>
      </dgm:t>
    </dgm:pt>
    <dgm:pt modelId="{D8A996AA-38D4-4442-9F8F-1AD188F07BA7}" type="sibTrans" cxnId="{5ACC1101-65E9-472D-A40A-ADD052EFB773}">
      <dgm:prSet/>
      <dgm:spPr/>
      <dgm:t>
        <a:bodyPr/>
        <a:lstStyle/>
        <a:p>
          <a:endParaRPr lang="en-US"/>
        </a:p>
      </dgm:t>
    </dgm:pt>
    <dgm:pt modelId="{B338B52D-B020-D64B-974A-4154EFA1424D}" type="pres">
      <dgm:prSet presAssocID="{23A31E5C-0756-4B52-AA82-7F665FEC0AD1}" presName="linear" presStyleCnt="0">
        <dgm:presLayoutVars>
          <dgm:animLvl val="lvl"/>
          <dgm:resizeHandles val="exact"/>
        </dgm:presLayoutVars>
      </dgm:prSet>
      <dgm:spPr/>
    </dgm:pt>
    <dgm:pt modelId="{DE80FE64-EC44-444B-B966-1EF5B24CE8AD}" type="pres">
      <dgm:prSet presAssocID="{104EFC66-F494-4172-9D94-F3E9A687CE1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53FC8BE-7451-B94D-ADA6-87D29EE83536}" type="pres">
      <dgm:prSet presAssocID="{CDCDE25A-6D7B-4060-939E-56CE21F0F1E7}" presName="spacer" presStyleCnt="0"/>
      <dgm:spPr/>
    </dgm:pt>
    <dgm:pt modelId="{F7B85BB5-DE59-E942-9609-323F4424239B}" type="pres">
      <dgm:prSet presAssocID="{58F372FC-B956-4B39-A5F9-181312B4FCFD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ECA7BBC-1A5D-014D-BFF7-F26AE856C331}" type="pres">
      <dgm:prSet presAssocID="{7ABF7C72-ED32-4A1B-BBDC-3EF9A3491E6C}" presName="spacer" presStyleCnt="0"/>
      <dgm:spPr/>
    </dgm:pt>
    <dgm:pt modelId="{589436B2-76AB-3045-9A01-B59700815FB7}" type="pres">
      <dgm:prSet presAssocID="{37C4501A-FC7B-4D1C-AD43-8525DFEAE1C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BA98D9E-ABE9-5E48-9A3E-7F806EEDD0E0}" type="pres">
      <dgm:prSet presAssocID="{E7A55C7E-7146-427D-B321-C03113B72A9E}" presName="spacer" presStyleCnt="0"/>
      <dgm:spPr/>
    </dgm:pt>
    <dgm:pt modelId="{73762551-8DA5-C549-87D9-FEB482DC9AFF}" type="pres">
      <dgm:prSet presAssocID="{26728B4D-9C83-412C-908F-A77F4B1C33A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59B9CFF-DC65-5747-92F8-554F359A4E99}" type="pres">
      <dgm:prSet presAssocID="{84B760E6-D47D-437A-92F8-E97844A1619C}" presName="spacer" presStyleCnt="0"/>
      <dgm:spPr/>
    </dgm:pt>
    <dgm:pt modelId="{CA9DDCA1-B03A-974C-9CAD-089245BB3F54}" type="pres">
      <dgm:prSet presAssocID="{86E05D70-429F-4523-A32C-AC6FEAE2FB2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ACC1101-65E9-472D-A40A-ADD052EFB773}" srcId="{23A31E5C-0756-4B52-AA82-7F665FEC0AD1}" destId="{86E05D70-429F-4523-A32C-AC6FEAE2FB2E}" srcOrd="4" destOrd="0" parTransId="{92F4BD39-CC0E-40C0-96C7-F4980FA5C62D}" sibTransId="{D8A996AA-38D4-4442-9F8F-1AD188F07BA7}"/>
    <dgm:cxn modelId="{AE84A810-DE65-B14A-BA32-9193D3646921}" type="presOf" srcId="{104EFC66-F494-4172-9D94-F3E9A687CE1F}" destId="{DE80FE64-EC44-444B-B966-1EF5B24CE8AD}" srcOrd="0" destOrd="0" presId="urn:microsoft.com/office/officeart/2005/8/layout/vList2"/>
    <dgm:cxn modelId="{B6BA1626-5C82-E24A-B7BC-B7A70F1FAB9B}" type="presOf" srcId="{58F372FC-B956-4B39-A5F9-181312B4FCFD}" destId="{F7B85BB5-DE59-E942-9609-323F4424239B}" srcOrd="0" destOrd="0" presId="urn:microsoft.com/office/officeart/2005/8/layout/vList2"/>
    <dgm:cxn modelId="{01D40E28-CAF5-4DA8-AB64-7B01DE838272}" srcId="{23A31E5C-0756-4B52-AA82-7F665FEC0AD1}" destId="{37C4501A-FC7B-4D1C-AD43-8525DFEAE1CC}" srcOrd="2" destOrd="0" parTransId="{7E05559E-FBC8-4358-91BE-C4E61C369C42}" sibTransId="{E7A55C7E-7146-427D-B321-C03113B72A9E}"/>
    <dgm:cxn modelId="{40426637-541C-48C2-9C62-109A833B1631}" srcId="{23A31E5C-0756-4B52-AA82-7F665FEC0AD1}" destId="{104EFC66-F494-4172-9D94-F3E9A687CE1F}" srcOrd="0" destOrd="0" parTransId="{CBFB4376-E499-4A9E-9C0F-D38E052571B1}" sibTransId="{CDCDE25A-6D7B-4060-939E-56CE21F0F1E7}"/>
    <dgm:cxn modelId="{A33B7745-CF11-4212-A8D0-C4265D7B8F0A}" srcId="{23A31E5C-0756-4B52-AA82-7F665FEC0AD1}" destId="{26728B4D-9C83-412C-908F-A77F4B1C33A2}" srcOrd="3" destOrd="0" parTransId="{D0300246-5431-4E76-8868-FD91B95D29ED}" sibTransId="{84B760E6-D47D-437A-92F8-E97844A1619C}"/>
    <dgm:cxn modelId="{D5216A56-0902-DC4C-A6FC-BF9B065F2702}" type="presOf" srcId="{86E05D70-429F-4523-A32C-AC6FEAE2FB2E}" destId="{CA9DDCA1-B03A-974C-9CAD-089245BB3F54}" srcOrd="0" destOrd="0" presId="urn:microsoft.com/office/officeart/2005/8/layout/vList2"/>
    <dgm:cxn modelId="{0013C5B4-9448-4C31-AFB3-6AB1AA50B945}" srcId="{23A31E5C-0756-4B52-AA82-7F665FEC0AD1}" destId="{58F372FC-B956-4B39-A5F9-181312B4FCFD}" srcOrd="1" destOrd="0" parTransId="{25C1096D-40A9-49D2-B949-AAEB2717C5F4}" sibTransId="{7ABF7C72-ED32-4A1B-BBDC-3EF9A3491E6C}"/>
    <dgm:cxn modelId="{DA246ED4-2E8A-8A4F-B5B1-9BE60BE5080A}" type="presOf" srcId="{23A31E5C-0756-4B52-AA82-7F665FEC0AD1}" destId="{B338B52D-B020-D64B-974A-4154EFA1424D}" srcOrd="0" destOrd="0" presId="urn:microsoft.com/office/officeart/2005/8/layout/vList2"/>
    <dgm:cxn modelId="{3B04EAD5-0367-8042-814A-D1B4E37F1E00}" type="presOf" srcId="{37C4501A-FC7B-4D1C-AD43-8525DFEAE1CC}" destId="{589436B2-76AB-3045-9A01-B59700815FB7}" srcOrd="0" destOrd="0" presId="urn:microsoft.com/office/officeart/2005/8/layout/vList2"/>
    <dgm:cxn modelId="{2BF11CEB-599A-C641-9A53-9C972FBA22C3}" type="presOf" srcId="{26728B4D-9C83-412C-908F-A77F4B1C33A2}" destId="{73762551-8DA5-C549-87D9-FEB482DC9AFF}" srcOrd="0" destOrd="0" presId="urn:microsoft.com/office/officeart/2005/8/layout/vList2"/>
    <dgm:cxn modelId="{A251277E-B5E6-024E-B71F-6B0335CD0F5F}" type="presParOf" srcId="{B338B52D-B020-D64B-974A-4154EFA1424D}" destId="{DE80FE64-EC44-444B-B966-1EF5B24CE8AD}" srcOrd="0" destOrd="0" presId="urn:microsoft.com/office/officeart/2005/8/layout/vList2"/>
    <dgm:cxn modelId="{093AAE28-CF51-954F-844A-DBDA13819AB8}" type="presParOf" srcId="{B338B52D-B020-D64B-974A-4154EFA1424D}" destId="{153FC8BE-7451-B94D-ADA6-87D29EE83536}" srcOrd="1" destOrd="0" presId="urn:microsoft.com/office/officeart/2005/8/layout/vList2"/>
    <dgm:cxn modelId="{D3669F58-5212-D74C-A7DF-A6CD1B60F804}" type="presParOf" srcId="{B338B52D-B020-D64B-974A-4154EFA1424D}" destId="{F7B85BB5-DE59-E942-9609-323F4424239B}" srcOrd="2" destOrd="0" presId="urn:microsoft.com/office/officeart/2005/8/layout/vList2"/>
    <dgm:cxn modelId="{A1BF77BC-0142-9042-9EFA-034E07318B1C}" type="presParOf" srcId="{B338B52D-B020-D64B-974A-4154EFA1424D}" destId="{3ECA7BBC-1A5D-014D-BFF7-F26AE856C331}" srcOrd="3" destOrd="0" presId="urn:microsoft.com/office/officeart/2005/8/layout/vList2"/>
    <dgm:cxn modelId="{BD300E81-E86E-D747-9D0A-CD2ECA903805}" type="presParOf" srcId="{B338B52D-B020-D64B-974A-4154EFA1424D}" destId="{589436B2-76AB-3045-9A01-B59700815FB7}" srcOrd="4" destOrd="0" presId="urn:microsoft.com/office/officeart/2005/8/layout/vList2"/>
    <dgm:cxn modelId="{5C57657E-1A74-EE40-80E9-AE4B77BF34A4}" type="presParOf" srcId="{B338B52D-B020-D64B-974A-4154EFA1424D}" destId="{DBA98D9E-ABE9-5E48-9A3E-7F806EEDD0E0}" srcOrd="5" destOrd="0" presId="urn:microsoft.com/office/officeart/2005/8/layout/vList2"/>
    <dgm:cxn modelId="{85C56444-626E-A84E-8991-A3C939A596C9}" type="presParOf" srcId="{B338B52D-B020-D64B-974A-4154EFA1424D}" destId="{73762551-8DA5-C549-87D9-FEB482DC9AFF}" srcOrd="6" destOrd="0" presId="urn:microsoft.com/office/officeart/2005/8/layout/vList2"/>
    <dgm:cxn modelId="{4E8FCAD2-A459-8747-9C66-C78EADFF3337}" type="presParOf" srcId="{B338B52D-B020-D64B-974A-4154EFA1424D}" destId="{459B9CFF-DC65-5747-92F8-554F359A4E99}" srcOrd="7" destOrd="0" presId="urn:microsoft.com/office/officeart/2005/8/layout/vList2"/>
    <dgm:cxn modelId="{5340EF45-2DF4-C94E-A8BA-4F127A74F4C2}" type="presParOf" srcId="{B338B52D-B020-D64B-974A-4154EFA1424D}" destId="{CA9DDCA1-B03A-974C-9CAD-089245BB3F5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09CC48-4D10-44BD-8B39-DD75AFBFD95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A7D71A3-D285-4939-AD20-613573BAD276}">
      <dgm:prSet/>
      <dgm:spPr/>
      <dgm:t>
        <a:bodyPr/>
        <a:lstStyle/>
        <a:p>
          <a:r>
            <a:rPr lang="en-US"/>
            <a:t>Autoresolver management of flights into Newark</a:t>
          </a:r>
        </a:p>
      </dgm:t>
    </dgm:pt>
    <dgm:pt modelId="{1F715EFE-1F03-436B-8145-1784F26A2ED5}" type="parTrans" cxnId="{C30E75A4-D251-43AB-B39C-6FF227CA7CCF}">
      <dgm:prSet/>
      <dgm:spPr/>
      <dgm:t>
        <a:bodyPr/>
        <a:lstStyle/>
        <a:p>
          <a:endParaRPr lang="en-US"/>
        </a:p>
      </dgm:t>
    </dgm:pt>
    <dgm:pt modelId="{96CD14B8-4AEE-43BF-96AB-AE379D7305F8}" type="sibTrans" cxnId="{C30E75A4-D251-43AB-B39C-6FF227CA7CCF}">
      <dgm:prSet/>
      <dgm:spPr/>
      <dgm:t>
        <a:bodyPr/>
        <a:lstStyle/>
        <a:p>
          <a:endParaRPr lang="en-US"/>
        </a:p>
      </dgm:t>
    </dgm:pt>
    <dgm:pt modelId="{78E18968-A7F8-4CD3-94E2-360775ED49E0}">
      <dgm:prSet/>
      <dgm:spPr/>
      <dgm:t>
        <a:bodyPr/>
        <a:lstStyle/>
        <a:p>
          <a:r>
            <a:rPr lang="en-US"/>
            <a:t>Separation of UAM aircraft in a complex network</a:t>
          </a:r>
        </a:p>
      </dgm:t>
    </dgm:pt>
    <dgm:pt modelId="{A0F13363-85EB-4C6D-AA78-BDD3A2679C43}" type="parTrans" cxnId="{7BB641E8-A8E5-40C4-ABC4-E72877101CED}">
      <dgm:prSet/>
      <dgm:spPr/>
      <dgm:t>
        <a:bodyPr/>
        <a:lstStyle/>
        <a:p>
          <a:endParaRPr lang="en-US"/>
        </a:p>
      </dgm:t>
    </dgm:pt>
    <dgm:pt modelId="{BF102D3B-22B8-45DA-9306-57A4A3D10A34}" type="sibTrans" cxnId="{7BB641E8-A8E5-40C4-ABC4-E72877101CED}">
      <dgm:prSet/>
      <dgm:spPr/>
      <dgm:t>
        <a:bodyPr/>
        <a:lstStyle/>
        <a:p>
          <a:endParaRPr lang="en-US"/>
        </a:p>
      </dgm:t>
    </dgm:pt>
    <dgm:pt modelId="{FA5D685A-0002-4A44-B8C8-C62CE412191B}" type="pres">
      <dgm:prSet presAssocID="{D509CC48-4D10-44BD-8B39-DD75AFBFD95B}" presName="root" presStyleCnt="0">
        <dgm:presLayoutVars>
          <dgm:dir/>
          <dgm:resizeHandles val="exact"/>
        </dgm:presLayoutVars>
      </dgm:prSet>
      <dgm:spPr/>
    </dgm:pt>
    <dgm:pt modelId="{95139733-FA97-40C0-8182-CF240F54FD5F}" type="pres">
      <dgm:prSet presAssocID="{3A7D71A3-D285-4939-AD20-613573BAD276}" presName="compNode" presStyleCnt="0"/>
      <dgm:spPr/>
    </dgm:pt>
    <dgm:pt modelId="{F1BD98C4-E806-4763-84D8-26BB64A42E76}" type="pres">
      <dgm:prSet presAssocID="{3A7D71A3-D285-4939-AD20-613573BAD276}" presName="bgRect" presStyleLbl="bgShp" presStyleIdx="0" presStyleCnt="2"/>
      <dgm:spPr/>
    </dgm:pt>
    <dgm:pt modelId="{6F0C5E17-9361-4F7C-B776-FA75EDFA60AD}" type="pres">
      <dgm:prSet presAssocID="{3A7D71A3-D285-4939-AD20-613573BAD27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irplane"/>
        </a:ext>
      </dgm:extLst>
    </dgm:pt>
    <dgm:pt modelId="{72C87832-8758-4DC5-9787-2AB1EF33A412}" type="pres">
      <dgm:prSet presAssocID="{3A7D71A3-D285-4939-AD20-613573BAD276}" presName="spaceRect" presStyleCnt="0"/>
      <dgm:spPr/>
    </dgm:pt>
    <dgm:pt modelId="{5361B0CF-61E3-498F-BF08-24EC7C7F2A0F}" type="pres">
      <dgm:prSet presAssocID="{3A7D71A3-D285-4939-AD20-613573BAD276}" presName="parTx" presStyleLbl="revTx" presStyleIdx="0" presStyleCnt="2">
        <dgm:presLayoutVars>
          <dgm:chMax val="0"/>
          <dgm:chPref val="0"/>
        </dgm:presLayoutVars>
      </dgm:prSet>
      <dgm:spPr/>
    </dgm:pt>
    <dgm:pt modelId="{3459F60C-B939-4C32-AD4E-04B4DA9F4A37}" type="pres">
      <dgm:prSet presAssocID="{96CD14B8-4AEE-43BF-96AB-AE379D7305F8}" presName="sibTrans" presStyleCnt="0"/>
      <dgm:spPr/>
    </dgm:pt>
    <dgm:pt modelId="{AB93F3AD-57D1-4159-AF1F-E2A359FD509E}" type="pres">
      <dgm:prSet presAssocID="{78E18968-A7F8-4CD3-94E2-360775ED49E0}" presName="compNode" presStyleCnt="0"/>
      <dgm:spPr/>
    </dgm:pt>
    <dgm:pt modelId="{DCD61CC4-CFD1-4E20-90E5-876DB4D17A8A}" type="pres">
      <dgm:prSet presAssocID="{78E18968-A7F8-4CD3-94E2-360775ED49E0}" presName="bgRect" presStyleLbl="bgShp" presStyleIdx="1" presStyleCnt="2"/>
      <dgm:spPr/>
    </dgm:pt>
    <dgm:pt modelId="{2779E2F7-E31C-42A6-A72D-A687240DA07E}" type="pres">
      <dgm:prSet presAssocID="{78E18968-A7F8-4CD3-94E2-360775ED49E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icopter"/>
        </a:ext>
      </dgm:extLst>
    </dgm:pt>
    <dgm:pt modelId="{CA532EF7-F391-47A9-9B24-2DD22AD7E4AC}" type="pres">
      <dgm:prSet presAssocID="{78E18968-A7F8-4CD3-94E2-360775ED49E0}" presName="spaceRect" presStyleCnt="0"/>
      <dgm:spPr/>
    </dgm:pt>
    <dgm:pt modelId="{CD8CCD60-4D0B-411E-93BF-9C3199F3877D}" type="pres">
      <dgm:prSet presAssocID="{78E18968-A7F8-4CD3-94E2-360775ED49E0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14533148-0A41-4CD2-AD8B-74DFF840B234}" type="presOf" srcId="{3A7D71A3-D285-4939-AD20-613573BAD276}" destId="{5361B0CF-61E3-498F-BF08-24EC7C7F2A0F}" srcOrd="0" destOrd="0" presId="urn:microsoft.com/office/officeart/2018/2/layout/IconVerticalSolidList"/>
    <dgm:cxn modelId="{52F2B448-F51A-46A8-8F19-729E1B07E904}" type="presOf" srcId="{78E18968-A7F8-4CD3-94E2-360775ED49E0}" destId="{CD8CCD60-4D0B-411E-93BF-9C3199F3877D}" srcOrd="0" destOrd="0" presId="urn:microsoft.com/office/officeart/2018/2/layout/IconVerticalSolidList"/>
    <dgm:cxn modelId="{C30E75A4-D251-43AB-B39C-6FF227CA7CCF}" srcId="{D509CC48-4D10-44BD-8B39-DD75AFBFD95B}" destId="{3A7D71A3-D285-4939-AD20-613573BAD276}" srcOrd="0" destOrd="0" parTransId="{1F715EFE-1F03-436B-8145-1784F26A2ED5}" sibTransId="{96CD14B8-4AEE-43BF-96AB-AE379D7305F8}"/>
    <dgm:cxn modelId="{7559FCAC-449C-46B0-AE6C-9232E860C31A}" type="presOf" srcId="{D509CC48-4D10-44BD-8B39-DD75AFBFD95B}" destId="{FA5D685A-0002-4A44-B8C8-C62CE412191B}" srcOrd="0" destOrd="0" presId="urn:microsoft.com/office/officeart/2018/2/layout/IconVerticalSolidList"/>
    <dgm:cxn modelId="{7BB641E8-A8E5-40C4-ABC4-E72877101CED}" srcId="{D509CC48-4D10-44BD-8B39-DD75AFBFD95B}" destId="{78E18968-A7F8-4CD3-94E2-360775ED49E0}" srcOrd="1" destOrd="0" parTransId="{A0F13363-85EB-4C6D-AA78-BDD3A2679C43}" sibTransId="{BF102D3B-22B8-45DA-9306-57A4A3D10A34}"/>
    <dgm:cxn modelId="{F01A61F7-3DB0-4EC2-9B56-D039FAB2CEA1}" type="presParOf" srcId="{FA5D685A-0002-4A44-B8C8-C62CE412191B}" destId="{95139733-FA97-40C0-8182-CF240F54FD5F}" srcOrd="0" destOrd="0" presId="urn:microsoft.com/office/officeart/2018/2/layout/IconVerticalSolidList"/>
    <dgm:cxn modelId="{57D11B1D-3EE1-4932-A488-D162B9521EFB}" type="presParOf" srcId="{95139733-FA97-40C0-8182-CF240F54FD5F}" destId="{F1BD98C4-E806-4763-84D8-26BB64A42E76}" srcOrd="0" destOrd="0" presId="urn:microsoft.com/office/officeart/2018/2/layout/IconVerticalSolidList"/>
    <dgm:cxn modelId="{334E0DE7-2416-4532-900B-5971E6BACDCD}" type="presParOf" srcId="{95139733-FA97-40C0-8182-CF240F54FD5F}" destId="{6F0C5E17-9361-4F7C-B776-FA75EDFA60AD}" srcOrd="1" destOrd="0" presId="urn:microsoft.com/office/officeart/2018/2/layout/IconVerticalSolidList"/>
    <dgm:cxn modelId="{ADF55C8E-930F-454C-972B-C7E5AA353F4B}" type="presParOf" srcId="{95139733-FA97-40C0-8182-CF240F54FD5F}" destId="{72C87832-8758-4DC5-9787-2AB1EF33A412}" srcOrd="2" destOrd="0" presId="urn:microsoft.com/office/officeart/2018/2/layout/IconVerticalSolidList"/>
    <dgm:cxn modelId="{5CE383D4-E4C2-4C94-9263-27452DFAD758}" type="presParOf" srcId="{95139733-FA97-40C0-8182-CF240F54FD5F}" destId="{5361B0CF-61E3-498F-BF08-24EC7C7F2A0F}" srcOrd="3" destOrd="0" presId="urn:microsoft.com/office/officeart/2018/2/layout/IconVerticalSolidList"/>
    <dgm:cxn modelId="{D95A59C2-B701-480E-9B38-D3BB9209F9B3}" type="presParOf" srcId="{FA5D685A-0002-4A44-B8C8-C62CE412191B}" destId="{3459F60C-B939-4C32-AD4E-04B4DA9F4A37}" srcOrd="1" destOrd="0" presId="urn:microsoft.com/office/officeart/2018/2/layout/IconVerticalSolidList"/>
    <dgm:cxn modelId="{DAD50E24-7A82-46D6-9C35-E48EE1A9ACC5}" type="presParOf" srcId="{FA5D685A-0002-4A44-B8C8-C62CE412191B}" destId="{AB93F3AD-57D1-4159-AF1F-E2A359FD509E}" srcOrd="2" destOrd="0" presId="urn:microsoft.com/office/officeart/2018/2/layout/IconVerticalSolidList"/>
    <dgm:cxn modelId="{8257EC6F-4280-46F0-B859-91C99167120F}" type="presParOf" srcId="{AB93F3AD-57D1-4159-AF1F-E2A359FD509E}" destId="{DCD61CC4-CFD1-4E20-90E5-876DB4D17A8A}" srcOrd="0" destOrd="0" presId="urn:microsoft.com/office/officeart/2018/2/layout/IconVerticalSolidList"/>
    <dgm:cxn modelId="{0F85A2B8-A094-4B84-B83D-DB28A17A6298}" type="presParOf" srcId="{AB93F3AD-57D1-4159-AF1F-E2A359FD509E}" destId="{2779E2F7-E31C-42A6-A72D-A687240DA07E}" srcOrd="1" destOrd="0" presId="urn:microsoft.com/office/officeart/2018/2/layout/IconVerticalSolidList"/>
    <dgm:cxn modelId="{337E002A-8D1A-4E55-A840-84676FC7B4A2}" type="presParOf" srcId="{AB93F3AD-57D1-4159-AF1F-E2A359FD509E}" destId="{CA532EF7-F391-47A9-9B24-2DD22AD7E4AC}" srcOrd="2" destOrd="0" presId="urn:microsoft.com/office/officeart/2018/2/layout/IconVerticalSolidList"/>
    <dgm:cxn modelId="{3FD4A753-D2FD-43E7-BAD0-9565389A4418}" type="presParOf" srcId="{AB93F3AD-57D1-4159-AF1F-E2A359FD509E}" destId="{CD8CCD60-4D0B-411E-93BF-9C3199F3877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0FE64-EC44-444B-B966-1EF5B24CE8AD}">
      <dsp:nvSpPr>
        <dsp:cNvPr id="0" name=""/>
        <dsp:cNvSpPr/>
      </dsp:nvSpPr>
      <dsp:spPr>
        <a:xfrm>
          <a:off x="0" y="522882"/>
          <a:ext cx="6513603" cy="9149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To be accepted, autonomous systems need to be demonstrated in a realistic environment</a:t>
          </a:r>
        </a:p>
      </dsp:txBody>
      <dsp:txXfrm>
        <a:off x="44664" y="567546"/>
        <a:ext cx="6424275" cy="825612"/>
      </dsp:txXfrm>
    </dsp:sp>
    <dsp:sp modelId="{F7B85BB5-DE59-E942-9609-323F4424239B}">
      <dsp:nvSpPr>
        <dsp:cNvPr id="0" name=""/>
        <dsp:cNvSpPr/>
      </dsp:nvSpPr>
      <dsp:spPr>
        <a:xfrm>
          <a:off x="0" y="1504062"/>
          <a:ext cx="6513603" cy="914940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They must both be proven to be safe and to perform the desired role and to provide benefits to the user</a:t>
          </a:r>
        </a:p>
      </dsp:txBody>
      <dsp:txXfrm>
        <a:off x="44664" y="1548726"/>
        <a:ext cx="6424275" cy="825612"/>
      </dsp:txXfrm>
    </dsp:sp>
    <dsp:sp modelId="{589436B2-76AB-3045-9A01-B59700815FB7}">
      <dsp:nvSpPr>
        <dsp:cNvPr id="0" name=""/>
        <dsp:cNvSpPr/>
      </dsp:nvSpPr>
      <dsp:spPr>
        <a:xfrm>
          <a:off x="0" y="2485242"/>
          <a:ext cx="6513603" cy="91494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Flight-test can be very expensive and should be reserved for the final step because of safety issues</a:t>
          </a:r>
        </a:p>
      </dsp:txBody>
      <dsp:txXfrm>
        <a:off x="44664" y="2529906"/>
        <a:ext cx="6424275" cy="825612"/>
      </dsp:txXfrm>
    </dsp:sp>
    <dsp:sp modelId="{73762551-8DA5-C549-87D9-FEB482DC9AFF}">
      <dsp:nvSpPr>
        <dsp:cNvPr id="0" name=""/>
        <dsp:cNvSpPr/>
      </dsp:nvSpPr>
      <dsp:spPr>
        <a:xfrm>
          <a:off x="0" y="3466423"/>
          <a:ext cx="6513603" cy="914940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The limits of the system must also be determined by testing in as many different situations as possible</a:t>
          </a:r>
        </a:p>
      </dsp:txBody>
      <dsp:txXfrm>
        <a:off x="44664" y="3511087"/>
        <a:ext cx="6424275" cy="825612"/>
      </dsp:txXfrm>
    </dsp:sp>
    <dsp:sp modelId="{CA9DDCA1-B03A-974C-9CAD-089245BB3F54}">
      <dsp:nvSpPr>
        <dsp:cNvPr id="0" name=""/>
        <dsp:cNvSpPr/>
      </dsp:nvSpPr>
      <dsp:spPr>
        <a:xfrm>
          <a:off x="0" y="4447603"/>
          <a:ext cx="6513603" cy="9149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Therefor a highly realistic simulation capability is required</a:t>
          </a:r>
        </a:p>
      </dsp:txBody>
      <dsp:txXfrm>
        <a:off x="44664" y="4492267"/>
        <a:ext cx="6424275" cy="8256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BD98C4-E806-4763-84D8-26BB64A42E76}">
      <dsp:nvSpPr>
        <dsp:cNvPr id="0" name=""/>
        <dsp:cNvSpPr/>
      </dsp:nvSpPr>
      <dsp:spPr>
        <a:xfrm>
          <a:off x="0" y="956381"/>
          <a:ext cx="6513603" cy="17656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0C5E17-9361-4F7C-B776-FA75EDFA60AD}">
      <dsp:nvSpPr>
        <dsp:cNvPr id="0" name=""/>
        <dsp:cNvSpPr/>
      </dsp:nvSpPr>
      <dsp:spPr>
        <a:xfrm>
          <a:off x="534102" y="1353647"/>
          <a:ext cx="971095" cy="9710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61B0CF-61E3-498F-BF08-24EC7C7F2A0F}">
      <dsp:nvSpPr>
        <dsp:cNvPr id="0" name=""/>
        <dsp:cNvSpPr/>
      </dsp:nvSpPr>
      <dsp:spPr>
        <a:xfrm>
          <a:off x="2039300" y="956381"/>
          <a:ext cx="4474303" cy="1765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62" tIns="186862" rIns="186862" bIns="18686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Autoresolver management of flights into Newark</a:t>
          </a:r>
        </a:p>
      </dsp:txBody>
      <dsp:txXfrm>
        <a:off x="2039300" y="956381"/>
        <a:ext cx="4474303" cy="1765627"/>
      </dsp:txXfrm>
    </dsp:sp>
    <dsp:sp modelId="{DCD61CC4-CFD1-4E20-90E5-876DB4D17A8A}">
      <dsp:nvSpPr>
        <dsp:cNvPr id="0" name=""/>
        <dsp:cNvSpPr/>
      </dsp:nvSpPr>
      <dsp:spPr>
        <a:xfrm>
          <a:off x="0" y="3163416"/>
          <a:ext cx="6513603" cy="17656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79E2F7-E31C-42A6-A72D-A687240DA07E}">
      <dsp:nvSpPr>
        <dsp:cNvPr id="0" name=""/>
        <dsp:cNvSpPr/>
      </dsp:nvSpPr>
      <dsp:spPr>
        <a:xfrm>
          <a:off x="534102" y="3560682"/>
          <a:ext cx="971095" cy="9710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8CCD60-4D0B-411E-93BF-9C3199F3877D}">
      <dsp:nvSpPr>
        <dsp:cNvPr id="0" name=""/>
        <dsp:cNvSpPr/>
      </dsp:nvSpPr>
      <dsp:spPr>
        <a:xfrm>
          <a:off x="2039300" y="3163416"/>
          <a:ext cx="4474303" cy="1765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62" tIns="186862" rIns="186862" bIns="18686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Separation of UAM aircraft in a complex network</a:t>
          </a:r>
        </a:p>
      </dsp:txBody>
      <dsp:txXfrm>
        <a:off x="2039300" y="3163416"/>
        <a:ext cx="4474303" cy="1765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AF131-2027-9E4F-A189-E23D245C82EC}" type="datetimeFigureOut">
              <a:rPr lang="en-US" smtClean="0"/>
              <a:t>5/25/22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EDE12-97FE-7A49-B048-C90705FB4F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27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BCC396-55FC-9E42-86F0-C9CB421960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62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031">
            <a:extLst>
              <a:ext uri="{FF2B5EF4-FFF2-40B4-BE49-F238E27FC236}">
                <a16:creationId xmlns:a16="http://schemas.microsoft.com/office/drawing/2014/main" id="{5E7DD48A-F6B0-94D0-6873-2EF18B8DEA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8E0A5EE-9A71-5E44-95E8-DC3A1B6F3D5A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155650" name="Rectangle 2">
            <a:extLst>
              <a:ext uri="{FF2B5EF4-FFF2-40B4-BE49-F238E27FC236}">
                <a16:creationId xmlns:a16="http://schemas.microsoft.com/office/drawing/2014/main" id="{95E2767E-99FB-4855-ACC2-15C9BF69D9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F8BD9FE9-79C1-4081-92E8-704F0C0C87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Pair-wise conflict resolution.  No coordinated maneuvers (only maneuver one aircraft)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Lauderdale presents</a:t>
            </a:r>
          </a:p>
          <a:p>
            <a:endParaRPr lang="en-US"/>
          </a:p>
          <a:p>
            <a:r>
              <a:rPr lang="en-US"/>
              <a:t>Can’t do this study without Testbed; Also can’t do it only with Testbed.</a:t>
            </a:r>
          </a:p>
          <a:p>
            <a:r>
              <a:rPr lang="en-US"/>
              <a:t>This was done by extending Testbed with Sherlock, TAM algorithms and ADK to form a Digital Twin of the Newark Arrival process.</a:t>
            </a:r>
          </a:p>
          <a:p>
            <a:endParaRPr lang="en-US"/>
          </a:p>
          <a:p>
            <a:r>
              <a:rPr lang="en-US"/>
              <a:t>Alternative to fast-time would be to feed live SWIM data and </a:t>
            </a:r>
            <a:r>
              <a:rPr lang="en-US" err="1"/>
              <a:t>wx</a:t>
            </a:r>
            <a:r>
              <a:rPr lang="en-US"/>
              <a:t> data and let the TAM algorithms run. Compile the data over days, weeks or months.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C4D4D-DDB2-224F-BF86-C9C1ADBB2249}" type="slidenum">
              <a:rPr lang="nl-NL" altLang="en-US" smtClean="0"/>
              <a:pPr/>
              <a:t>17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14417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05338-40CA-F57C-5A01-2CF1150D2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F65CCD-54B2-2634-1685-42DE90F19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0C01F-5EC6-9836-B93C-BFA9B1A4E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4EBC5-FFE8-CA46-BA63-F67FFD40F924}" type="datetimeFigureOut">
              <a:rPr lang="en-US" smtClean="0"/>
              <a:t>5/25/22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2DF9F-0A36-7256-029F-E85C3639E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EE4DC-9C28-179C-1867-664C60CD4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D0105-F268-B445-9ABD-181CEE1B7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64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FA272-B2CC-D179-4174-8F21C94E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33606-C521-05BF-FAEE-352A90908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A66A1-8E22-F9CD-F237-352B32945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4EBC5-FFE8-CA46-BA63-F67FFD40F924}" type="datetimeFigureOut">
              <a:rPr lang="en-US" smtClean="0"/>
              <a:t>5/25/22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3518A-19EF-3CBD-1650-BEF9E297B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2C275-83AC-32E1-CE31-C09026CEB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D0105-F268-B445-9ABD-181CEE1B7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87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52B65-C5C6-1DC8-7451-3B50ADB05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8D0AD3-4068-A0C9-9760-E72A8A5CB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4F1DE-E757-35CF-46F5-66A5D3825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4EBC5-FFE8-CA46-BA63-F67FFD40F924}" type="datetimeFigureOut">
              <a:rPr lang="en-US" smtClean="0"/>
              <a:t>5/25/22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E98AD-86DB-A4D2-6EEA-468CB5038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290AB-351F-0280-0EF7-CFAFA355C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D0105-F268-B445-9ABD-181CEE1B7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460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1A448-16D0-741A-78B5-271B0F160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3B79E-F4D2-E6DC-E556-985D0B9085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208B38-29CF-76F4-D0E2-AEDEE1E7E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54734-F518-54F9-C585-BC71B7665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4EBC5-FFE8-CA46-BA63-F67FFD40F924}" type="datetimeFigureOut">
              <a:rPr lang="en-US" smtClean="0"/>
              <a:t>5/25/22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5F5570-7FA0-ED59-8801-A7AB1ABDA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9E5DEB-63A1-51AD-04DB-B4A57D3E0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D0105-F268-B445-9ABD-181CEE1B7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75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D6D0D-CA1F-848C-75BC-D810473AF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502A3F-85A9-B89F-5B15-D57348124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B24E30-0917-0FE8-46BF-304A80CF20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26173C-6182-9F66-A4D3-4F2E163C9B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B7AF1-02E4-5444-ECA8-137578E1F4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643C43-55DA-F88C-69FE-83686A3B1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4EBC5-FFE8-CA46-BA63-F67FFD40F924}" type="datetimeFigureOut">
              <a:rPr lang="en-US" smtClean="0"/>
              <a:t>5/25/22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F0BAEE-96B6-0DD7-F1E2-BDC3FBACE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EF54D3-2452-6677-2179-AEC7D9CF6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D0105-F268-B445-9ABD-181CEE1B7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3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E6BE5-E407-DE35-386B-E7DD5B33F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4B9E46-9357-C1E8-EFC5-88E792A7B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4EBC5-FFE8-CA46-BA63-F67FFD40F924}" type="datetimeFigureOut">
              <a:rPr lang="en-US" smtClean="0"/>
              <a:t>5/25/22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430CDA-597F-C6D0-CDFC-5275708D4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24FC98-7C83-5D08-0545-F4F8536DF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D0105-F268-B445-9ABD-181CEE1B7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95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EF6774-DC68-F479-8F07-5EEA67992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4EBC5-FFE8-CA46-BA63-F67FFD40F924}" type="datetimeFigureOut">
              <a:rPr lang="en-US" smtClean="0"/>
              <a:t>5/25/22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37872F-376C-3059-84F1-8C472E15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5B7B35-C490-6349-DAF1-87688C83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D0105-F268-B445-9ABD-181CEE1B7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88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F757A-09FB-3DF5-C85E-53829AF8F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CCFC8-255E-CA11-DAFE-2C775AD9D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09FB9-2120-B941-AC84-7DAB3AAE0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FED85B-6310-21FD-8E49-131A5724B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4EBC5-FFE8-CA46-BA63-F67FFD40F924}" type="datetimeFigureOut">
              <a:rPr lang="en-US" smtClean="0"/>
              <a:t>5/25/22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73D0B3-41A4-3336-E007-DE014704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3F2B95-26B3-F355-0B8B-E3C80403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D0105-F268-B445-9ABD-181CEE1B7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447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88DD4-4A3F-D28D-A560-07C8CE1C7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6CA952-6936-CAC5-F41A-DF781D9FFF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5D447-AED1-A10D-7E09-515F1C858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B76BAA-B064-B231-BD5B-254C30D2A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4EBC5-FFE8-CA46-BA63-F67FFD40F924}" type="datetimeFigureOut">
              <a:rPr lang="en-US" smtClean="0"/>
              <a:t>5/25/22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83395E-D73A-E9C3-09B0-B757262DD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D3E6D-BF79-1104-E33B-6A96D1E83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D0105-F268-B445-9ABD-181CEE1B7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888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6073B-A503-17CA-E48C-38DC18395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1A0FAB-F045-A227-B75A-D49258728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CDE05-B2E4-9CE7-266F-5D1A964D8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4EBC5-FFE8-CA46-BA63-F67FFD40F924}" type="datetimeFigureOut">
              <a:rPr lang="en-US" smtClean="0"/>
              <a:t>5/25/22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A3CBD-4580-941A-3AE3-8A866505D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8C455-BF61-7C6B-8D1D-B3DC02D22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D0105-F268-B445-9ABD-181CEE1B7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9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D05FB4-2432-2F3E-41B0-93BEF9B057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88CEA2-4B3D-4942-E099-0A531D55C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D9E33-5636-76A5-8EAA-C1826FD85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4EBC5-FFE8-CA46-BA63-F67FFD40F924}" type="datetimeFigureOut">
              <a:rPr lang="en-US" smtClean="0"/>
              <a:t>5/25/22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216D3-9351-5912-A964-E6E063F30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8205B-3862-498D-892F-183C274C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D0105-F268-B445-9ABD-181CEE1B7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55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565DBA-D147-9801-C943-EE3925FB0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08A3D-139C-4EF2-0ECE-243DDFBFE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8E47F-8DAE-C13A-F751-D0AD077104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4EBC5-FFE8-CA46-BA63-F67FFD40F924}" type="datetimeFigureOut">
              <a:rPr lang="en-US" smtClean="0"/>
              <a:t>5/25/22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AA853-7EB8-777A-E502-327E92234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A488F-FC86-12F8-C598-30D2DB8972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D0105-F268-B445-9ABD-181CEE1B7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100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5D3C2-091C-93D8-5CF0-2D879BB694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10069286" cy="2387600"/>
          </a:xfrm>
        </p:spPr>
        <p:txBody>
          <a:bodyPr>
            <a:normAutofit/>
          </a:bodyPr>
          <a:lstStyle/>
          <a:p>
            <a:r>
              <a:rPr lang="en-US" sz="5400" dirty="0"/>
              <a:t>Automated Airspace Management: Concept, Development, and Testing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57DD4-1CCA-4FFE-56A9-F053B5C2CE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Todd Lauderdale</a:t>
            </a:r>
          </a:p>
          <a:p>
            <a:r>
              <a:rPr lang="en-US" dirty="0"/>
              <a:t>NASA Ames Research Center</a:t>
            </a:r>
          </a:p>
          <a:p>
            <a:r>
              <a:rPr lang="en-US" dirty="0"/>
              <a:t>June 2, 2022</a:t>
            </a:r>
          </a:p>
        </p:txBody>
      </p:sp>
    </p:spTree>
    <p:extLst>
      <p:ext uri="{BB962C8B-B14F-4D97-AF65-F5344CB8AC3E}">
        <p14:creationId xmlns:p14="http://schemas.microsoft.com/office/powerpoint/2010/main" val="1477550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 descr="Map&#10;&#10;Description automatically generated">
            <a:extLst>
              <a:ext uri="{FF2B5EF4-FFF2-40B4-BE49-F238E27FC236}">
                <a16:creationId xmlns:a16="http://schemas.microsoft.com/office/drawing/2014/main" id="{9D623A6A-BDBA-2A4F-08B2-DC7393BEE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35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C9051C-99A9-88D5-E3D8-CDCCB67FE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Airspace Management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71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94E03-64A1-E18B-585F-6DC1341C5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Functions of Airspace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17424-1491-8E7D-A4A0-6A3605EFD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Ensuring resource capacity </a:t>
            </a:r>
          </a:p>
          <a:p>
            <a:r>
              <a:rPr lang="en-US" dirty="0"/>
              <a:t>Ensuring separation between aircraft</a:t>
            </a:r>
          </a:p>
          <a:p>
            <a:r>
              <a:rPr lang="en-US" dirty="0"/>
              <a:t>Merging and spacing for arrival</a:t>
            </a:r>
          </a:p>
          <a:p>
            <a:r>
              <a:rPr lang="en-US" dirty="0"/>
              <a:t>Avoiding weather and other restricted areas</a:t>
            </a:r>
          </a:p>
        </p:txBody>
      </p:sp>
    </p:spTree>
    <p:extLst>
      <p:ext uri="{BB962C8B-B14F-4D97-AF65-F5344CB8AC3E}">
        <p14:creationId xmlns:p14="http://schemas.microsoft.com/office/powerpoint/2010/main" val="3810081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3061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3AE4DA-586F-B9E6-3776-4BA5063F0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0" y="4563895"/>
            <a:ext cx="5109005" cy="1777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000" kern="1200">
                <a:latin typeface="+mj-lt"/>
                <a:ea typeface="+mj-ea"/>
                <a:cs typeface="+mj-cs"/>
              </a:rPr>
              <a:t>Diverse Operations</a:t>
            </a:r>
          </a:p>
        </p:txBody>
      </p:sp>
      <p:pic>
        <p:nvPicPr>
          <p:cNvPr id="7" name="Content Placeholder 6" descr="A picture containing text, monitor, computer, screen&#10;&#10;Description automatically generated">
            <a:extLst>
              <a:ext uri="{FF2B5EF4-FFF2-40B4-BE49-F238E27FC236}">
                <a16:creationId xmlns:a16="http://schemas.microsoft.com/office/drawing/2014/main" id="{B4E685E6-E135-2A60-7023-887128233E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811" t="10258" r="5973" b="11292"/>
          <a:stretch/>
        </p:blipFill>
        <p:spPr>
          <a:xfrm>
            <a:off x="20" y="441795"/>
            <a:ext cx="5997616" cy="3378643"/>
          </a:xfrm>
          <a:custGeom>
            <a:avLst/>
            <a:gdLst/>
            <a:ahLst/>
            <a:cxnLst/>
            <a:rect l="l" t="t" r="r" b="b"/>
            <a:pathLst>
              <a:path w="5997636" h="4306833">
                <a:moveTo>
                  <a:pt x="0" y="0"/>
                </a:moveTo>
                <a:lnTo>
                  <a:pt x="5997636" y="0"/>
                </a:lnTo>
                <a:lnTo>
                  <a:pt x="5997636" y="4302053"/>
                </a:lnTo>
                <a:lnTo>
                  <a:pt x="5313331" y="4306748"/>
                </a:lnTo>
                <a:cubicBezTo>
                  <a:pt x="3800480" y="4309129"/>
                  <a:pt x="2093145" y="4262282"/>
                  <a:pt x="400746" y="4118385"/>
                </a:cubicBezTo>
                <a:lnTo>
                  <a:pt x="0" y="4081409"/>
                </a:lnTo>
                <a:lnTo>
                  <a:pt x="0" y="2982070"/>
                </a:lnTo>
                <a:lnTo>
                  <a:pt x="0" y="2789945"/>
                </a:lnTo>
                <a:close/>
              </a:path>
            </a:pathLst>
          </a:custGeom>
        </p:spPr>
      </p:pic>
      <p:pic>
        <p:nvPicPr>
          <p:cNvPr id="6" name="Content Placeholder 5" descr="A map of a city&#10;&#10;Description automatically generated with low confidence">
            <a:extLst>
              <a:ext uri="{FF2B5EF4-FFF2-40B4-BE49-F238E27FC236}">
                <a16:creationId xmlns:a16="http://schemas.microsoft.com/office/drawing/2014/main" id="{CDA56221-724C-1661-64CE-89561BA846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" t="8048" r="7891" b="8897"/>
          <a:stretch/>
        </p:blipFill>
        <p:spPr>
          <a:xfrm>
            <a:off x="6339152" y="441795"/>
            <a:ext cx="5691524" cy="3378643"/>
          </a:xfrm>
          <a:custGeom>
            <a:avLst/>
            <a:gdLst/>
            <a:ahLst/>
            <a:cxnLst/>
            <a:rect l="l" t="t" r="r" b="b"/>
            <a:pathLst>
              <a:path w="6015565" h="4299565">
                <a:moveTo>
                  <a:pt x="0" y="0"/>
                </a:moveTo>
                <a:lnTo>
                  <a:pt x="6015565" y="0"/>
                </a:lnTo>
                <a:lnTo>
                  <a:pt x="6015565" y="2789945"/>
                </a:lnTo>
                <a:lnTo>
                  <a:pt x="6015565" y="2982070"/>
                </a:lnTo>
                <a:lnTo>
                  <a:pt x="6015565" y="3957888"/>
                </a:lnTo>
                <a:lnTo>
                  <a:pt x="5937368" y="3966171"/>
                </a:lnTo>
                <a:cubicBezTo>
                  <a:pt x="3963073" y="4164120"/>
                  <a:pt x="2060717" y="4257123"/>
                  <a:pt x="577162" y="4289728"/>
                </a:cubicBezTo>
                <a:lnTo>
                  <a:pt x="0" y="4299565"/>
                </a:lnTo>
                <a:close/>
              </a:path>
            </a:pathLst>
          </a:cu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D110223-0110-F733-22D3-CC42DC91E8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1776" y="4571423"/>
            <a:ext cx="5208544" cy="177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/>
              <a:t>Conventional Operations</a:t>
            </a:r>
          </a:p>
          <a:p>
            <a:r>
              <a:rPr lang="en-US" sz="1800" dirty="0"/>
              <a:t>Urban Air Mobility</a:t>
            </a:r>
          </a:p>
          <a:p>
            <a:r>
              <a:rPr lang="en-US" sz="1800" dirty="0"/>
              <a:t>Unmanned Aircraft Systems</a:t>
            </a:r>
          </a:p>
        </p:txBody>
      </p:sp>
    </p:spTree>
    <p:extLst>
      <p:ext uri="{BB962C8B-B14F-4D97-AF65-F5344CB8AC3E}">
        <p14:creationId xmlns:p14="http://schemas.microsoft.com/office/powerpoint/2010/main" val="1420839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D688CA-FEC0-2B48-BFD4-11ECC43EF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851517"/>
            <a:ext cx="5130795" cy="1461778"/>
          </a:xfrm>
        </p:spPr>
        <p:txBody>
          <a:bodyPr>
            <a:normAutofit/>
          </a:bodyPr>
          <a:lstStyle/>
          <a:p>
            <a:r>
              <a:rPr lang="en-US" sz="4000"/>
              <a:t>Current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54937-6144-A94B-8E82-F2B2D9761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405" y="2105470"/>
            <a:ext cx="4625237" cy="3901014"/>
          </a:xfrm>
        </p:spPr>
        <p:txBody>
          <a:bodyPr>
            <a:normAutofit/>
          </a:bodyPr>
          <a:lstStyle/>
          <a:p>
            <a:r>
              <a:rPr lang="en-US" sz="2000" dirty="0"/>
              <a:t>Humans make most discissions about how to ensure efficient and safe operations</a:t>
            </a:r>
          </a:p>
          <a:p>
            <a:r>
              <a:rPr lang="en-US" sz="2000" dirty="0"/>
              <a:t>Human-centric control introduces inefficiencies and integration challenges</a:t>
            </a:r>
          </a:p>
          <a:p>
            <a:pPr lvl="1"/>
            <a:r>
              <a:rPr lang="en-US" sz="2000" dirty="0"/>
              <a:t>Operational restrictions such as level-outs during climb and descent</a:t>
            </a:r>
          </a:p>
          <a:p>
            <a:pPr lvl="1"/>
            <a:r>
              <a:rPr lang="en-US" sz="2000" dirty="0"/>
              <a:t>Aircraft count restrictions due to cognitive load</a:t>
            </a:r>
          </a:p>
          <a:p>
            <a:pPr lvl="1"/>
            <a:r>
              <a:rPr lang="en-US" sz="2000" dirty="0"/>
              <a:t>Rigid procedural separation</a:t>
            </a:r>
          </a:p>
          <a:p>
            <a:pPr lvl="1"/>
            <a:r>
              <a:rPr lang="en-US" sz="2000" dirty="0"/>
              <a:t>Difficulty managing non-standard operations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2A38935-BB53-4DF7-A56E-48DD25B68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1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4 h 5154967"/>
              <a:gd name="connsiteX37" fmla="*/ 1625714 w 6184806"/>
              <a:gd name="connsiteY37" fmla="*/ 109244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1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1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4"/>
                  <a:pt x="2445216" y="109244"/>
                </a:cubicBezTo>
                <a:cubicBezTo>
                  <a:pt x="1625714" y="109244"/>
                  <a:pt x="1625714" y="109244"/>
                  <a:pt x="1625714" y="109244"/>
                </a:cubicBezTo>
                <a:cubicBezTo>
                  <a:pt x="1572615" y="109244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8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1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Graphic 9" descr="Call center outline">
            <a:extLst>
              <a:ext uri="{FF2B5EF4-FFF2-40B4-BE49-F238E27FC236}">
                <a16:creationId xmlns:a16="http://schemas.microsoft.com/office/drawing/2014/main" id="{8BFA5893-BACB-DB2E-7B7E-97CD82193C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5330" y="2105470"/>
            <a:ext cx="321733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8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49FA0-FE65-894D-920F-475AE34FC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Automation?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B25F-DCE3-874A-8EDD-DA2409B7C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51399"/>
            <a:ext cx="10515600" cy="13255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Deal with aircraft at the trajectory level, treating all aircraft types equally</a:t>
            </a:r>
          </a:p>
          <a:p>
            <a:r>
              <a:rPr lang="en-US" dirty="0"/>
              <a:t>Fast computers and parallelization lead to easy scaling</a:t>
            </a:r>
          </a:p>
          <a:p>
            <a:r>
              <a:rPr lang="en-US" dirty="0"/>
              <a:t>Trajectories can be continuously optimized by users or the system</a:t>
            </a:r>
          </a:p>
          <a:p>
            <a:endParaRPr lang="en-US" dirty="0"/>
          </a:p>
        </p:txBody>
      </p:sp>
      <p:pic>
        <p:nvPicPr>
          <p:cNvPr id="23" name="Graphic 22" descr="Take Off outline">
            <a:extLst>
              <a:ext uri="{FF2B5EF4-FFF2-40B4-BE49-F238E27FC236}">
                <a16:creationId xmlns:a16="http://schemas.microsoft.com/office/drawing/2014/main" id="{CBFA8DA2-7866-F458-0854-6B21C37E26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1876" y="1349690"/>
            <a:ext cx="914400" cy="914400"/>
          </a:xfrm>
          <a:prstGeom prst="rect">
            <a:avLst/>
          </a:prstGeom>
        </p:spPr>
      </p:pic>
      <p:pic>
        <p:nvPicPr>
          <p:cNvPr id="25" name="Graphic 24" descr="Call center outline">
            <a:extLst>
              <a:ext uri="{FF2B5EF4-FFF2-40B4-BE49-F238E27FC236}">
                <a16:creationId xmlns:a16="http://schemas.microsoft.com/office/drawing/2014/main" id="{AD50E69A-AFDF-764F-5900-7ED383133E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05469" y="1923092"/>
            <a:ext cx="2217107" cy="2217107"/>
          </a:xfrm>
          <a:prstGeom prst="rect">
            <a:avLst/>
          </a:prstGeom>
        </p:spPr>
      </p:pic>
      <p:pic>
        <p:nvPicPr>
          <p:cNvPr id="27" name="Graphic 26" descr="Server outline">
            <a:extLst>
              <a:ext uri="{FF2B5EF4-FFF2-40B4-BE49-F238E27FC236}">
                <a16:creationId xmlns:a16="http://schemas.microsoft.com/office/drawing/2014/main" id="{E66D520A-BFBC-519F-DB04-167B6C8AB6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95577" y="2059149"/>
            <a:ext cx="2217107" cy="2217107"/>
          </a:xfrm>
          <a:prstGeom prst="rect">
            <a:avLst/>
          </a:prstGeom>
        </p:spPr>
      </p:pic>
      <p:sp>
        <p:nvSpPr>
          <p:cNvPr id="28" name="Right Arrow 27">
            <a:extLst>
              <a:ext uri="{FF2B5EF4-FFF2-40B4-BE49-F238E27FC236}">
                <a16:creationId xmlns:a16="http://schemas.microsoft.com/office/drawing/2014/main" id="{E69528E6-449D-8E85-5D6B-20B70901894F}"/>
              </a:ext>
            </a:extLst>
          </p:cNvPr>
          <p:cNvSpPr/>
          <p:nvPr/>
        </p:nvSpPr>
        <p:spPr>
          <a:xfrm>
            <a:off x="4793815" y="2847353"/>
            <a:ext cx="2192055" cy="5816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96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5" descr="Map&#10;&#10;Description automatically generated">
            <a:extLst>
              <a:ext uri="{FF2B5EF4-FFF2-40B4-BE49-F238E27FC236}">
                <a16:creationId xmlns:a16="http://schemas.microsoft.com/office/drawing/2014/main" id="{8AB29E23-C78B-8DE5-A44C-1BFA28A22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091" r="27895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1F901E-F266-C8EB-B6D8-B61E295D1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Autonomy for Conventional Operations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2813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picture containing text, tree&#10;&#10;Description automatically generated">
            <a:extLst>
              <a:ext uri="{FF2B5EF4-FFF2-40B4-BE49-F238E27FC236}">
                <a16:creationId xmlns:a16="http://schemas.microsoft.com/office/drawing/2014/main" id="{D14561A1-33FB-825B-6F02-F55F332B77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064" t="7594" r="21228" b="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A031BC-1376-6F16-1E2A-F7E7BF289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Autonomy for New Operations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218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643CB-2B9D-224D-A44C-55053C5B5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Autoresolver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1B1E3-CBD8-A542-B18A-4C9206B4A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89165"/>
            <a:ext cx="10515600" cy="1703710"/>
          </a:xfrm>
        </p:spPr>
        <p:txBody>
          <a:bodyPr>
            <a:normAutofit/>
          </a:bodyPr>
          <a:lstStyle/>
          <a:p>
            <a:r>
              <a:rPr lang="en-US" dirty="0"/>
              <a:t>Automated tool to handles issues that R-side controller manages</a:t>
            </a:r>
          </a:p>
          <a:p>
            <a:r>
              <a:rPr lang="en-US" dirty="0"/>
              <a:t>Solves things at the trajectory level in an integrated fashion</a:t>
            </a:r>
          </a:p>
          <a:p>
            <a:r>
              <a:rPr lang="en-US" dirty="0"/>
              <a:t>Continuous development since about 2005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4A4E2E3-48F2-E97E-9E16-F03EB6ACB3CB}"/>
              </a:ext>
            </a:extLst>
          </p:cNvPr>
          <p:cNvGrpSpPr/>
          <p:nvPr/>
        </p:nvGrpSpPr>
        <p:grpSpPr>
          <a:xfrm>
            <a:off x="1481078" y="1595015"/>
            <a:ext cx="9176008" cy="2641194"/>
            <a:chOff x="1305714" y="1595015"/>
            <a:chExt cx="9176008" cy="2641194"/>
          </a:xfrm>
        </p:grpSpPr>
        <p:sp>
          <p:nvSpPr>
            <p:cNvPr id="45" name="Rectangle 61">
              <a:extLst>
                <a:ext uri="{FF2B5EF4-FFF2-40B4-BE49-F238E27FC236}">
                  <a16:creationId xmlns:a16="http://schemas.microsoft.com/office/drawing/2014/main" id="{B86F482E-2D9A-3747-837A-C93ED2D5D8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310" y="3866877"/>
              <a:ext cx="99123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Conflicts</a:t>
              </a:r>
            </a:p>
          </p:txBody>
        </p:sp>
        <p:sp>
          <p:nvSpPr>
            <p:cNvPr id="46" name="Rectangle 62">
              <a:extLst>
                <a:ext uri="{FF2B5EF4-FFF2-40B4-BE49-F238E27FC236}">
                  <a16:creationId xmlns:a16="http://schemas.microsoft.com/office/drawing/2014/main" id="{052D185F-E6D1-064C-809A-D5827934B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5241" y="3846040"/>
              <a:ext cx="29362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Arrival Merging and Spacing</a:t>
              </a:r>
            </a:p>
          </p:txBody>
        </p:sp>
        <p:sp>
          <p:nvSpPr>
            <p:cNvPr id="47" name="Rectangle 63">
              <a:extLst>
                <a:ext uri="{FF2B5EF4-FFF2-40B4-BE49-F238E27FC236}">
                  <a16:creationId xmlns:a16="http://schemas.microsoft.com/office/drawing/2014/main" id="{808F3295-2F56-C249-8E39-150E605D82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6167" y="3807732"/>
              <a:ext cx="20255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Weather Avoidance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BBD39509-7EEE-CE4F-91EB-AD8607686755}"/>
                </a:ext>
              </a:extLst>
            </p:cNvPr>
            <p:cNvGrpSpPr/>
            <p:nvPr/>
          </p:nvGrpSpPr>
          <p:grpSpPr>
            <a:xfrm>
              <a:off x="5090515" y="1595015"/>
              <a:ext cx="938943" cy="2199646"/>
              <a:chOff x="5104202" y="1403386"/>
              <a:chExt cx="1080524" cy="2531326"/>
            </a:xfrm>
          </p:grpSpPr>
          <p:cxnSp>
            <p:nvCxnSpPr>
              <p:cNvPr id="18" name="Straight Connector 83">
                <a:extLst>
                  <a:ext uri="{FF2B5EF4-FFF2-40B4-BE49-F238E27FC236}">
                    <a16:creationId xmlns:a16="http://schemas.microsoft.com/office/drawing/2014/main" id="{738ECAF8-047F-924A-9829-D1F5FD1F646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7799779" flipV="1">
                <a:off x="5003626" y="2181005"/>
                <a:ext cx="1600200" cy="762000"/>
              </a:xfrm>
              <a:prstGeom prst="line">
                <a:avLst/>
              </a:pr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grpSp>
            <p:nvGrpSpPr>
              <p:cNvPr id="19" name="Group 31">
                <a:extLst>
                  <a:ext uri="{FF2B5EF4-FFF2-40B4-BE49-F238E27FC236}">
                    <a16:creationId xmlns:a16="http://schemas.microsoft.com/office/drawing/2014/main" id="{C70EB0D4-2E0C-0947-9D57-9A31F46812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21567916">
                <a:off x="5617989" y="1403386"/>
                <a:ext cx="430212" cy="287337"/>
                <a:chOff x="488" y="2176"/>
                <a:chExt cx="271" cy="181"/>
              </a:xfrm>
              <a:solidFill>
                <a:srgbClr val="0000FF"/>
              </a:solidFill>
            </p:grpSpPr>
            <p:sp>
              <p:nvSpPr>
                <p:cNvPr id="20" name="Oval 32">
                  <a:extLst>
                    <a:ext uri="{FF2B5EF4-FFF2-40B4-BE49-F238E27FC236}">
                      <a16:creationId xmlns:a16="http://schemas.microsoft.com/office/drawing/2014/main" id="{D124D301-C2B2-E44A-8193-5378D8F9D0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0" y="2184"/>
                  <a:ext cx="35" cy="17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AutoShape 33">
                  <a:extLst>
                    <a:ext uri="{FF2B5EF4-FFF2-40B4-BE49-F238E27FC236}">
                      <a16:creationId xmlns:a16="http://schemas.microsoft.com/office/drawing/2014/main" id="{5C87314B-BD02-7F46-806A-3018B25687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78485" flipV="1">
                  <a:off x="632" y="2238"/>
                  <a:ext cx="127" cy="35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" name="AutoShape 34">
                  <a:extLst>
                    <a:ext uri="{FF2B5EF4-FFF2-40B4-BE49-F238E27FC236}">
                      <a16:creationId xmlns:a16="http://schemas.microsoft.com/office/drawing/2014/main" id="{69BD030C-578E-CD47-BC89-F50C35757D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540992" flipV="1">
                  <a:off x="624" y="2176"/>
                  <a:ext cx="58" cy="29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AutoShape 35">
                  <a:extLst>
                    <a:ext uri="{FF2B5EF4-FFF2-40B4-BE49-F238E27FC236}">
                      <a16:creationId xmlns:a16="http://schemas.microsoft.com/office/drawing/2014/main" id="{442C16A0-BDE1-484F-A604-D6CB599B63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721515" flipH="1" flipV="1">
                  <a:off x="488" y="2246"/>
                  <a:ext cx="127" cy="35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" name="AutoShape 36">
                  <a:extLst>
                    <a:ext uri="{FF2B5EF4-FFF2-40B4-BE49-F238E27FC236}">
                      <a16:creationId xmlns:a16="http://schemas.microsoft.com/office/drawing/2014/main" id="{CCF5B6B5-C415-B74E-B83D-1BEC5BBEAB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59008" flipH="1" flipV="1">
                  <a:off x="558" y="2176"/>
                  <a:ext cx="58" cy="29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37">
                <a:extLst>
                  <a:ext uri="{FF2B5EF4-FFF2-40B4-BE49-F238E27FC236}">
                    <a16:creationId xmlns:a16="http://schemas.microsoft.com/office/drawing/2014/main" id="{955A5D77-1DD4-544D-857B-AEB5F6862C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21322555">
                <a:off x="5617989" y="2575654"/>
                <a:ext cx="430212" cy="287337"/>
                <a:chOff x="488" y="2176"/>
                <a:chExt cx="271" cy="181"/>
              </a:xfrm>
              <a:solidFill>
                <a:srgbClr val="0000FF"/>
              </a:solidFill>
            </p:grpSpPr>
            <p:sp>
              <p:nvSpPr>
                <p:cNvPr id="26" name="Oval 38">
                  <a:extLst>
                    <a:ext uri="{FF2B5EF4-FFF2-40B4-BE49-F238E27FC236}">
                      <a16:creationId xmlns:a16="http://schemas.microsoft.com/office/drawing/2014/main" id="{DD12BF7A-54F7-6640-957D-40288FA1D0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0" y="2184"/>
                  <a:ext cx="35" cy="17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AutoShape 39">
                  <a:extLst>
                    <a:ext uri="{FF2B5EF4-FFF2-40B4-BE49-F238E27FC236}">
                      <a16:creationId xmlns:a16="http://schemas.microsoft.com/office/drawing/2014/main" id="{1C894CAA-E166-0247-8C23-EA9BE323C8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78485" flipV="1">
                  <a:off x="632" y="2238"/>
                  <a:ext cx="127" cy="35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AutoShape 40">
                  <a:extLst>
                    <a:ext uri="{FF2B5EF4-FFF2-40B4-BE49-F238E27FC236}">
                      <a16:creationId xmlns:a16="http://schemas.microsoft.com/office/drawing/2014/main" id="{92DA224A-23D9-7A41-93F0-1AD73FF17E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540992" flipV="1">
                  <a:off x="624" y="2176"/>
                  <a:ext cx="58" cy="29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" name="AutoShape 41">
                  <a:extLst>
                    <a:ext uri="{FF2B5EF4-FFF2-40B4-BE49-F238E27FC236}">
                      <a16:creationId xmlns:a16="http://schemas.microsoft.com/office/drawing/2014/main" id="{4E861F98-5F57-334D-8908-881556CE87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721515" flipH="1" flipV="1">
                  <a:off x="488" y="2246"/>
                  <a:ext cx="127" cy="35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AutoShape 42">
                  <a:extLst>
                    <a:ext uri="{FF2B5EF4-FFF2-40B4-BE49-F238E27FC236}">
                      <a16:creationId xmlns:a16="http://schemas.microsoft.com/office/drawing/2014/main" id="{D25F3A3A-A4F0-4647-972C-26F27B867B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59008" flipH="1" flipV="1">
                  <a:off x="558" y="2176"/>
                  <a:ext cx="58" cy="29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1" name="Group 43">
                <a:extLst>
                  <a:ext uri="{FF2B5EF4-FFF2-40B4-BE49-F238E27FC236}">
                    <a16:creationId xmlns:a16="http://schemas.microsoft.com/office/drawing/2014/main" id="{E9381C97-6B8F-4640-8CA1-FB692A930A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21322555">
                <a:off x="5578301" y="3176367"/>
                <a:ext cx="430213" cy="287338"/>
                <a:chOff x="488" y="2176"/>
                <a:chExt cx="271" cy="181"/>
              </a:xfrm>
              <a:solidFill>
                <a:srgbClr val="0000FF"/>
              </a:solidFill>
            </p:grpSpPr>
            <p:sp>
              <p:nvSpPr>
                <p:cNvPr id="32" name="Oval 44">
                  <a:extLst>
                    <a:ext uri="{FF2B5EF4-FFF2-40B4-BE49-F238E27FC236}">
                      <a16:creationId xmlns:a16="http://schemas.microsoft.com/office/drawing/2014/main" id="{FC11C1C0-530C-EE40-BA2A-1B5459F7BA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0" y="2184"/>
                  <a:ext cx="35" cy="17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AutoShape 45">
                  <a:extLst>
                    <a:ext uri="{FF2B5EF4-FFF2-40B4-BE49-F238E27FC236}">
                      <a16:creationId xmlns:a16="http://schemas.microsoft.com/office/drawing/2014/main" id="{7D132B06-03B0-F143-899D-6508C2DE78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78485" flipV="1">
                  <a:off x="632" y="2238"/>
                  <a:ext cx="127" cy="35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AutoShape 46">
                  <a:extLst>
                    <a:ext uri="{FF2B5EF4-FFF2-40B4-BE49-F238E27FC236}">
                      <a16:creationId xmlns:a16="http://schemas.microsoft.com/office/drawing/2014/main" id="{467397A3-C3DA-364A-A337-EFA43ED2A7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540992" flipV="1">
                  <a:off x="624" y="2176"/>
                  <a:ext cx="58" cy="29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AutoShape 47">
                  <a:extLst>
                    <a:ext uri="{FF2B5EF4-FFF2-40B4-BE49-F238E27FC236}">
                      <a16:creationId xmlns:a16="http://schemas.microsoft.com/office/drawing/2014/main" id="{93012058-F52E-734D-8A4E-506ACE6319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721515" flipH="1" flipV="1">
                  <a:off x="488" y="2246"/>
                  <a:ext cx="127" cy="35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AutoShape 48">
                  <a:extLst>
                    <a:ext uri="{FF2B5EF4-FFF2-40B4-BE49-F238E27FC236}">
                      <a16:creationId xmlns:a16="http://schemas.microsoft.com/office/drawing/2014/main" id="{6C164287-D9B5-E14D-92E6-80F37A022B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59008" flipH="1" flipV="1">
                  <a:off x="558" y="2176"/>
                  <a:ext cx="58" cy="29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" name="AutoShape 60">
                <a:extLst>
                  <a:ext uri="{FF2B5EF4-FFF2-40B4-BE49-F238E27FC236}">
                    <a16:creationId xmlns:a16="http://schemas.microsoft.com/office/drawing/2014/main" id="{E8DB4B60-840B-D841-A7CB-5FE85321482F}"/>
                  </a:ext>
                </a:extLst>
              </p:cNvPr>
              <p:cNvSpPr>
                <a:spLocks/>
              </p:cNvSpPr>
              <p:nvPr/>
            </p:nvSpPr>
            <p:spPr bwMode="auto">
              <a:xfrm rot="213393" flipH="1">
                <a:off x="6037630" y="2775418"/>
                <a:ext cx="76200" cy="457200"/>
              </a:xfrm>
              <a:prstGeom prst="leftBrace">
                <a:avLst>
                  <a:gd name="adj1" fmla="val 116667"/>
                  <a:gd name="adj2" fmla="val 50000"/>
                </a:avLst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48" name="Straight Connector 83">
                <a:extLst>
                  <a:ext uri="{FF2B5EF4-FFF2-40B4-BE49-F238E27FC236}">
                    <a16:creationId xmlns:a16="http://schemas.microsoft.com/office/drawing/2014/main" id="{12005DA0-0442-114D-A02D-A212BAB268F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5104202" y="1753967"/>
                <a:ext cx="695569" cy="687956"/>
              </a:xfrm>
              <a:prstGeom prst="line">
                <a:avLst/>
              </a:pr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grpSp>
            <p:nvGrpSpPr>
              <p:cNvPr id="49" name="Group 37">
                <a:extLst>
                  <a:ext uri="{FF2B5EF4-FFF2-40B4-BE49-F238E27FC236}">
                    <a16:creationId xmlns:a16="http://schemas.microsoft.com/office/drawing/2014/main" id="{A0DDF56A-A123-1249-AE25-7EE3A01AEE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8922571">
                <a:off x="5259924" y="1954574"/>
                <a:ext cx="430212" cy="287337"/>
                <a:chOff x="488" y="2176"/>
                <a:chExt cx="271" cy="181"/>
              </a:xfrm>
              <a:solidFill>
                <a:srgbClr val="0000FF"/>
              </a:solidFill>
            </p:grpSpPr>
            <p:sp>
              <p:nvSpPr>
                <p:cNvPr id="50" name="Oval 38">
                  <a:extLst>
                    <a:ext uri="{FF2B5EF4-FFF2-40B4-BE49-F238E27FC236}">
                      <a16:creationId xmlns:a16="http://schemas.microsoft.com/office/drawing/2014/main" id="{0F8EA1E9-0B5B-9349-A8E4-EE92667D24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0" y="2184"/>
                  <a:ext cx="35" cy="17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AutoShape 39">
                  <a:extLst>
                    <a:ext uri="{FF2B5EF4-FFF2-40B4-BE49-F238E27FC236}">
                      <a16:creationId xmlns:a16="http://schemas.microsoft.com/office/drawing/2014/main" id="{084ED729-5ADE-0347-B916-B85A874CBD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78485" flipV="1">
                  <a:off x="632" y="2238"/>
                  <a:ext cx="127" cy="35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" name="AutoShape 40">
                  <a:extLst>
                    <a:ext uri="{FF2B5EF4-FFF2-40B4-BE49-F238E27FC236}">
                      <a16:creationId xmlns:a16="http://schemas.microsoft.com/office/drawing/2014/main" id="{F0F2551F-23B4-964A-9101-E51BF33162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540992" flipV="1">
                  <a:off x="624" y="2176"/>
                  <a:ext cx="58" cy="29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3" name="AutoShape 41">
                  <a:extLst>
                    <a:ext uri="{FF2B5EF4-FFF2-40B4-BE49-F238E27FC236}">
                      <a16:creationId xmlns:a16="http://schemas.microsoft.com/office/drawing/2014/main" id="{8BE389BB-0848-D444-BAE0-666A34EC46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721515" flipH="1" flipV="1">
                  <a:off x="488" y="2246"/>
                  <a:ext cx="127" cy="35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" name="AutoShape 42">
                  <a:extLst>
                    <a:ext uri="{FF2B5EF4-FFF2-40B4-BE49-F238E27FC236}">
                      <a16:creationId xmlns:a16="http://schemas.microsoft.com/office/drawing/2014/main" id="{17327AF4-43DF-FF48-9C0B-1CBC000A21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59008" flipH="1" flipV="1">
                  <a:off x="558" y="2176"/>
                  <a:ext cx="58" cy="29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60" name="AutoShape 60">
                <a:extLst>
                  <a:ext uri="{FF2B5EF4-FFF2-40B4-BE49-F238E27FC236}">
                    <a16:creationId xmlns:a16="http://schemas.microsoft.com/office/drawing/2014/main" id="{B8694948-18DE-304F-B3B2-92D637DD1D6E}"/>
                  </a:ext>
                </a:extLst>
              </p:cNvPr>
              <p:cNvSpPr>
                <a:spLocks/>
              </p:cNvSpPr>
              <p:nvPr/>
            </p:nvSpPr>
            <p:spPr bwMode="auto">
              <a:xfrm rot="213393" flipH="1">
                <a:off x="6061740" y="2183791"/>
                <a:ext cx="76200" cy="457192"/>
              </a:xfrm>
              <a:prstGeom prst="leftBrace">
                <a:avLst>
                  <a:gd name="adj1" fmla="val 116667"/>
                  <a:gd name="adj2" fmla="val 50000"/>
                </a:avLst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AutoShape 60">
                <a:extLst>
                  <a:ext uri="{FF2B5EF4-FFF2-40B4-BE49-F238E27FC236}">
                    <a16:creationId xmlns:a16="http://schemas.microsoft.com/office/drawing/2014/main" id="{FC63FC9E-C79A-DE43-9FA4-7D7C66B1E028}"/>
                  </a:ext>
                </a:extLst>
              </p:cNvPr>
              <p:cNvSpPr>
                <a:spLocks/>
              </p:cNvSpPr>
              <p:nvPr/>
            </p:nvSpPr>
            <p:spPr bwMode="auto">
              <a:xfrm rot="213393" flipH="1">
                <a:off x="6073021" y="1617823"/>
                <a:ext cx="76200" cy="457192"/>
              </a:xfrm>
              <a:prstGeom prst="leftBrace">
                <a:avLst>
                  <a:gd name="adj1" fmla="val 116667"/>
                  <a:gd name="adj2" fmla="val 50000"/>
                </a:avLst>
              </a:pr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21969292-10F7-6A4E-8DF9-39ED770DBDAA}"/>
                  </a:ext>
                </a:extLst>
              </p:cNvPr>
              <p:cNvGrpSpPr/>
              <p:nvPr/>
            </p:nvGrpSpPr>
            <p:grpSpPr>
              <a:xfrm rot="300000">
                <a:off x="5639778" y="3492211"/>
                <a:ext cx="436141" cy="442501"/>
                <a:chOff x="4712852" y="4598590"/>
                <a:chExt cx="436141" cy="442501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B1521BE3-E690-6C46-9C27-2A3BAFC17844}"/>
                    </a:ext>
                  </a:extLst>
                </p:cNvPr>
                <p:cNvSpPr/>
                <p:nvPr/>
              </p:nvSpPr>
              <p:spPr bwMode="auto">
                <a:xfrm>
                  <a:off x="4821803" y="4604950"/>
                  <a:ext cx="45720" cy="436141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28575" cmpd="sng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wrap="none" rtlCol="0" anchor="ctr"/>
                <a:lstStyle/>
                <a:p>
                  <a:pPr algn="ctr" eaLnBrk="1" hangingPunct="1"/>
                  <a:endParaRPr lang="en-US" sz="2000" dirty="0" err="1"/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D441C112-E147-9B48-9725-7FB12CF74F03}"/>
                    </a:ext>
                  </a:extLst>
                </p:cNvPr>
                <p:cNvSpPr/>
                <p:nvPr/>
              </p:nvSpPr>
              <p:spPr bwMode="auto">
                <a:xfrm>
                  <a:off x="4947747" y="4598590"/>
                  <a:ext cx="45720" cy="436141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28575" cmpd="sng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wrap="none" rtlCol="0" anchor="ctr"/>
                <a:lstStyle/>
                <a:p>
                  <a:pPr algn="ctr" eaLnBrk="1" hangingPunct="1"/>
                  <a:endParaRPr lang="en-US" sz="2000" dirty="0" err="1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87AF559A-5233-4643-9604-DB0E9500FFBA}"/>
                    </a:ext>
                  </a:extLst>
                </p:cNvPr>
                <p:cNvSpPr/>
                <p:nvPr/>
              </p:nvSpPr>
              <p:spPr bwMode="auto">
                <a:xfrm rot="2700000">
                  <a:off x="4908063" y="4585360"/>
                  <a:ext cx="45720" cy="436141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28575" cmpd="sng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wrap="none" rtlCol="0" anchor="ctr"/>
                <a:lstStyle/>
                <a:p>
                  <a:pPr algn="ctr" eaLnBrk="1" hangingPunct="1"/>
                  <a:endParaRPr lang="en-US" sz="2000" dirty="0" err="1"/>
                </a:p>
              </p:txBody>
            </p:sp>
          </p:grp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C541EC4-332E-6547-BEA8-675885B49745}"/>
                </a:ext>
              </a:extLst>
            </p:cNvPr>
            <p:cNvGrpSpPr/>
            <p:nvPr/>
          </p:nvGrpSpPr>
          <p:grpSpPr>
            <a:xfrm>
              <a:off x="1305714" y="1745803"/>
              <a:ext cx="2151603" cy="1844802"/>
              <a:chOff x="1305714" y="1745803"/>
              <a:chExt cx="2151603" cy="1844802"/>
            </a:xfrm>
          </p:grpSpPr>
          <p:sp>
            <p:nvSpPr>
              <p:cNvPr id="4" name="Line 4">
                <a:extLst>
                  <a:ext uri="{FF2B5EF4-FFF2-40B4-BE49-F238E27FC236}">
                    <a16:creationId xmlns:a16="http://schemas.microsoft.com/office/drawing/2014/main" id="{12D00A11-C8C5-C940-A489-1E1DD57E10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02151" y="1877395"/>
                <a:ext cx="1402856" cy="1402857"/>
              </a:xfrm>
              <a:prstGeom prst="line">
                <a:avLst/>
              </a:pr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" name="Line 5">
                <a:extLst>
                  <a:ext uri="{FF2B5EF4-FFF2-40B4-BE49-F238E27FC236}">
                    <a16:creationId xmlns:a16="http://schemas.microsoft.com/office/drawing/2014/main" id="{AC638F4B-93FB-7C43-B653-069E300FF8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535349" y="1877395"/>
                <a:ext cx="1670067" cy="1402857"/>
              </a:xfrm>
              <a:prstGeom prst="line">
                <a:avLst/>
              </a:pr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6" name="Group 15">
                <a:extLst>
                  <a:ext uri="{FF2B5EF4-FFF2-40B4-BE49-F238E27FC236}">
                    <a16:creationId xmlns:a16="http://schemas.microsoft.com/office/drawing/2014/main" id="{D644ABD1-4789-0B45-8F8C-B85F5D3C54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7491465">
                <a:off x="3142789" y="3276076"/>
                <a:ext cx="377156" cy="251901"/>
                <a:chOff x="488" y="2176"/>
                <a:chExt cx="271" cy="181"/>
              </a:xfrm>
              <a:solidFill>
                <a:srgbClr val="0000FF"/>
              </a:solidFill>
            </p:grpSpPr>
            <p:sp>
              <p:nvSpPr>
                <p:cNvPr id="7" name="Oval 16">
                  <a:extLst>
                    <a:ext uri="{FF2B5EF4-FFF2-40B4-BE49-F238E27FC236}">
                      <a16:creationId xmlns:a16="http://schemas.microsoft.com/office/drawing/2014/main" id="{36E076D2-58FD-EA4F-8F28-2FC1DB848B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0" y="2184"/>
                  <a:ext cx="35" cy="17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10800000" vert="eaVert" wrap="none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AutoShape 17">
                  <a:extLst>
                    <a:ext uri="{FF2B5EF4-FFF2-40B4-BE49-F238E27FC236}">
                      <a16:creationId xmlns:a16="http://schemas.microsoft.com/office/drawing/2014/main" id="{62196342-36F3-C743-9E1A-5FD3336320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78485" flipV="1">
                  <a:off x="632" y="2238"/>
                  <a:ext cx="127" cy="35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" name="AutoShape 18">
                  <a:extLst>
                    <a:ext uri="{FF2B5EF4-FFF2-40B4-BE49-F238E27FC236}">
                      <a16:creationId xmlns:a16="http://schemas.microsoft.com/office/drawing/2014/main" id="{25F6F964-0769-8B42-8D85-62FAA05AF3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540992" flipV="1">
                  <a:off x="624" y="2176"/>
                  <a:ext cx="58" cy="29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" name="AutoShape 19">
                  <a:extLst>
                    <a:ext uri="{FF2B5EF4-FFF2-40B4-BE49-F238E27FC236}">
                      <a16:creationId xmlns:a16="http://schemas.microsoft.com/office/drawing/2014/main" id="{33275276-2308-BA4E-9380-DBD26414EE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721515" flipH="1" flipV="1">
                  <a:off x="488" y="2246"/>
                  <a:ext cx="127" cy="35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" name="AutoShape 20">
                  <a:extLst>
                    <a:ext uri="{FF2B5EF4-FFF2-40B4-BE49-F238E27FC236}">
                      <a16:creationId xmlns:a16="http://schemas.microsoft.com/office/drawing/2014/main" id="{50D27E92-CD3B-F245-BC2A-B8DA1C7B82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59008" flipH="1" flipV="1">
                  <a:off x="558" y="2176"/>
                  <a:ext cx="58" cy="29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21">
                <a:extLst>
                  <a:ext uri="{FF2B5EF4-FFF2-40B4-BE49-F238E27FC236}">
                    <a16:creationId xmlns:a16="http://schemas.microsoft.com/office/drawing/2014/main" id="{55636098-00B9-0740-A9B4-7EDFE5E8DB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3476702">
                <a:off x="1305714" y="3262158"/>
                <a:ext cx="377157" cy="251902"/>
                <a:chOff x="488" y="2176"/>
                <a:chExt cx="271" cy="181"/>
              </a:xfrm>
              <a:solidFill>
                <a:srgbClr val="0000FF"/>
              </a:solidFill>
            </p:grpSpPr>
            <p:sp>
              <p:nvSpPr>
                <p:cNvPr id="13" name="Oval 22">
                  <a:extLst>
                    <a:ext uri="{FF2B5EF4-FFF2-40B4-BE49-F238E27FC236}">
                      <a16:creationId xmlns:a16="http://schemas.microsoft.com/office/drawing/2014/main" id="{27F482A6-E7AC-8E43-82DD-AA8CA58382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0" y="2184"/>
                  <a:ext cx="35" cy="17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10800000" wrap="none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AutoShape 23">
                  <a:extLst>
                    <a:ext uri="{FF2B5EF4-FFF2-40B4-BE49-F238E27FC236}">
                      <a16:creationId xmlns:a16="http://schemas.microsoft.com/office/drawing/2014/main" id="{2EA5E6F1-5880-4A4D-9DE0-A8136482E1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78485" flipV="1">
                  <a:off x="632" y="2238"/>
                  <a:ext cx="127" cy="35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" name="AutoShape 24">
                  <a:extLst>
                    <a:ext uri="{FF2B5EF4-FFF2-40B4-BE49-F238E27FC236}">
                      <a16:creationId xmlns:a16="http://schemas.microsoft.com/office/drawing/2014/main" id="{5CA8B86A-7384-6C45-92DF-AD5AD5C58B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540992" flipV="1">
                  <a:off x="624" y="2176"/>
                  <a:ext cx="58" cy="29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" name="AutoShape 25">
                  <a:extLst>
                    <a:ext uri="{FF2B5EF4-FFF2-40B4-BE49-F238E27FC236}">
                      <a16:creationId xmlns:a16="http://schemas.microsoft.com/office/drawing/2014/main" id="{5F0E155D-700D-ED41-94E5-3835ACD4A5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721515" flipH="1" flipV="1">
                  <a:off x="488" y="2246"/>
                  <a:ext cx="127" cy="35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" name="AutoShape 26">
                  <a:extLst>
                    <a:ext uri="{FF2B5EF4-FFF2-40B4-BE49-F238E27FC236}">
                      <a16:creationId xmlns:a16="http://schemas.microsoft.com/office/drawing/2014/main" id="{E775114C-183E-4D40-968A-59B30F4EEA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59008" flipH="1" flipV="1">
                  <a:off x="558" y="2176"/>
                  <a:ext cx="58" cy="29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5" name="4-Point Star 54">
                <a:extLst>
                  <a:ext uri="{FF2B5EF4-FFF2-40B4-BE49-F238E27FC236}">
                    <a16:creationId xmlns:a16="http://schemas.microsoft.com/office/drawing/2014/main" id="{7F8FB00B-71AF-4949-ACF8-70E7E2DEE674}"/>
                  </a:ext>
                </a:extLst>
              </p:cNvPr>
              <p:cNvSpPr/>
              <p:nvPr/>
            </p:nvSpPr>
            <p:spPr>
              <a:xfrm>
                <a:off x="1424717" y="1745803"/>
                <a:ext cx="221465" cy="252100"/>
              </a:xfrm>
              <a:prstGeom prst="star4">
                <a:avLst/>
              </a:prstGeom>
              <a:solidFill>
                <a:srgbClr val="008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4-Point Star 55">
                <a:extLst>
                  <a:ext uri="{FF2B5EF4-FFF2-40B4-BE49-F238E27FC236}">
                    <a16:creationId xmlns:a16="http://schemas.microsoft.com/office/drawing/2014/main" id="{C6205875-4AC2-2946-8A5A-2DC762D8020A}"/>
                  </a:ext>
                </a:extLst>
              </p:cNvPr>
              <p:cNvSpPr/>
              <p:nvPr/>
            </p:nvSpPr>
            <p:spPr>
              <a:xfrm>
                <a:off x="2902392" y="1755374"/>
                <a:ext cx="221465" cy="252100"/>
              </a:xfrm>
              <a:prstGeom prst="star4">
                <a:avLst/>
              </a:prstGeom>
              <a:solidFill>
                <a:srgbClr val="008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1D492A65-4BCE-E54A-B558-B00491EF7336}"/>
                  </a:ext>
                </a:extLst>
              </p:cNvPr>
              <p:cNvSpPr/>
              <p:nvPr/>
            </p:nvSpPr>
            <p:spPr>
              <a:xfrm>
                <a:off x="1616858" y="1942557"/>
                <a:ext cx="1372138" cy="1394667"/>
              </a:xfrm>
              <a:custGeom>
                <a:avLst/>
                <a:gdLst>
                  <a:gd name="connsiteX0" fmla="*/ 0 w 1565160"/>
                  <a:gd name="connsiteY0" fmla="*/ 1526494 h 1590858"/>
                  <a:gd name="connsiteX1" fmla="*/ 923701 w 1565160"/>
                  <a:gd name="connsiteY1" fmla="*/ 1411045 h 1590858"/>
                  <a:gd name="connsiteX2" fmla="*/ 1565160 w 1565160"/>
                  <a:gd name="connsiteY2" fmla="*/ 0 h 1590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65160" h="1590858">
                    <a:moveTo>
                      <a:pt x="0" y="1526494"/>
                    </a:moveTo>
                    <a:cubicBezTo>
                      <a:pt x="331420" y="1595977"/>
                      <a:pt x="662841" y="1665461"/>
                      <a:pt x="923701" y="1411045"/>
                    </a:cubicBezTo>
                    <a:cubicBezTo>
                      <a:pt x="1184561" y="1156629"/>
                      <a:pt x="1565160" y="0"/>
                      <a:pt x="1565160" y="0"/>
                    </a:cubicBezTo>
                  </a:path>
                </a:pathLst>
              </a:custGeom>
              <a:ln w="38100" cmpd="sng">
                <a:solidFill>
                  <a:srgbClr val="008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&quot;No&quot; Symbol 65">
                <a:extLst>
                  <a:ext uri="{FF2B5EF4-FFF2-40B4-BE49-F238E27FC236}">
                    <a16:creationId xmlns:a16="http://schemas.microsoft.com/office/drawing/2014/main" id="{D22A0029-77EC-634D-997F-999B38EB3E54}"/>
                  </a:ext>
                </a:extLst>
              </p:cNvPr>
              <p:cNvSpPr/>
              <p:nvPr/>
            </p:nvSpPr>
            <p:spPr bwMode="auto">
              <a:xfrm>
                <a:off x="2122975" y="2425566"/>
                <a:ext cx="296604" cy="296604"/>
              </a:xfrm>
              <a:prstGeom prst="noSmoking">
                <a:avLst/>
              </a:prstGeom>
              <a:solidFill>
                <a:srgbClr val="FF0000"/>
              </a:solidFill>
              <a:ln w="28575" cmpd="sng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 eaLnBrk="1" hangingPunct="1"/>
                <a:endParaRPr lang="en-US" sz="2000" dirty="0" err="1"/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9AC9789-684B-3A43-82F2-9412A5C644F9}"/>
                </a:ext>
              </a:extLst>
            </p:cNvPr>
            <p:cNvGrpSpPr/>
            <p:nvPr/>
          </p:nvGrpSpPr>
          <p:grpSpPr>
            <a:xfrm>
              <a:off x="8706945" y="1654730"/>
              <a:ext cx="1324077" cy="2087748"/>
              <a:chOff x="7784926" y="1702467"/>
              <a:chExt cx="1324077" cy="2087748"/>
            </a:xfrm>
          </p:grpSpPr>
          <p:sp>
            <p:nvSpPr>
              <p:cNvPr id="37" name="Line 5">
                <a:extLst>
                  <a:ext uri="{FF2B5EF4-FFF2-40B4-BE49-F238E27FC236}">
                    <a16:creationId xmlns:a16="http://schemas.microsoft.com/office/drawing/2014/main" id="{B0A25CBC-853C-624B-AF5C-6D25425590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18326" y="1877277"/>
                <a:ext cx="457200" cy="1625600"/>
              </a:xfrm>
              <a:prstGeom prst="line">
                <a:avLst/>
              </a:pr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8" name="Group 54">
                <a:extLst>
                  <a:ext uri="{FF2B5EF4-FFF2-40B4-BE49-F238E27FC236}">
                    <a16:creationId xmlns:a16="http://schemas.microsoft.com/office/drawing/2014/main" id="{408099A0-CB0E-3247-8536-C34F44A145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9618852">
                <a:off x="8040514" y="3502877"/>
                <a:ext cx="430212" cy="287338"/>
                <a:chOff x="488" y="2176"/>
                <a:chExt cx="271" cy="181"/>
              </a:xfrm>
              <a:solidFill>
                <a:srgbClr val="0000FF"/>
              </a:solidFill>
            </p:grpSpPr>
            <p:sp>
              <p:nvSpPr>
                <p:cNvPr id="39" name="Oval 55">
                  <a:extLst>
                    <a:ext uri="{FF2B5EF4-FFF2-40B4-BE49-F238E27FC236}">
                      <a16:creationId xmlns:a16="http://schemas.microsoft.com/office/drawing/2014/main" id="{F25DEC22-6F95-9341-99C5-7A313BF031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0" y="2184"/>
                  <a:ext cx="35" cy="17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rot="10800000" wrap="none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AutoShape 56">
                  <a:extLst>
                    <a:ext uri="{FF2B5EF4-FFF2-40B4-BE49-F238E27FC236}">
                      <a16:creationId xmlns:a16="http://schemas.microsoft.com/office/drawing/2014/main" id="{36D10FC8-CA56-F741-B114-71B29BA162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78485" flipV="1">
                  <a:off x="632" y="2238"/>
                  <a:ext cx="127" cy="35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" name="AutoShape 57">
                  <a:extLst>
                    <a:ext uri="{FF2B5EF4-FFF2-40B4-BE49-F238E27FC236}">
                      <a16:creationId xmlns:a16="http://schemas.microsoft.com/office/drawing/2014/main" id="{159BDCF2-8063-024B-ACBA-7088457240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540992" flipV="1">
                  <a:off x="624" y="2176"/>
                  <a:ext cx="58" cy="29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" name="AutoShape 58">
                  <a:extLst>
                    <a:ext uri="{FF2B5EF4-FFF2-40B4-BE49-F238E27FC236}">
                      <a16:creationId xmlns:a16="http://schemas.microsoft.com/office/drawing/2014/main" id="{2B71E619-A45D-A940-9A3C-BFCFF6746E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721515" flipH="1" flipV="1">
                  <a:off x="488" y="2246"/>
                  <a:ext cx="127" cy="35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" name="AutoShape 59">
                  <a:extLst>
                    <a:ext uri="{FF2B5EF4-FFF2-40B4-BE49-F238E27FC236}">
                      <a16:creationId xmlns:a16="http://schemas.microsoft.com/office/drawing/2014/main" id="{4E132661-06C3-EA4A-8B6A-972DC0AE84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59008" flipH="1" flipV="1">
                  <a:off x="558" y="2176"/>
                  <a:ext cx="58" cy="29"/>
                </a:xfrm>
                <a:prstGeom prst="rtTriangl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7" name="4-Point Star 56">
                <a:extLst>
                  <a:ext uri="{FF2B5EF4-FFF2-40B4-BE49-F238E27FC236}">
                    <a16:creationId xmlns:a16="http://schemas.microsoft.com/office/drawing/2014/main" id="{1EB4E4E3-1C6F-D643-982E-5C8CFB5A5703}"/>
                  </a:ext>
                </a:extLst>
              </p:cNvPr>
              <p:cNvSpPr/>
              <p:nvPr/>
            </p:nvSpPr>
            <p:spPr>
              <a:xfrm>
                <a:off x="8650386" y="1702467"/>
                <a:ext cx="252619" cy="287564"/>
              </a:xfrm>
              <a:prstGeom prst="star4">
                <a:avLst/>
              </a:prstGeom>
              <a:solidFill>
                <a:srgbClr val="008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157EF474-51B8-D841-A01D-CD7D7261DED3}"/>
                  </a:ext>
                </a:extLst>
              </p:cNvPr>
              <p:cNvSpPr/>
              <p:nvPr/>
            </p:nvSpPr>
            <p:spPr>
              <a:xfrm>
                <a:off x="8316535" y="1876483"/>
                <a:ext cx="792468" cy="1616288"/>
              </a:xfrm>
              <a:custGeom>
                <a:avLst/>
                <a:gdLst>
                  <a:gd name="connsiteX0" fmla="*/ 0 w 792468"/>
                  <a:gd name="connsiteY0" fmla="*/ 1616288 h 1616288"/>
                  <a:gd name="connsiteX1" fmla="*/ 782580 w 792468"/>
                  <a:gd name="connsiteY1" fmla="*/ 808144 h 1616288"/>
                  <a:gd name="connsiteX2" fmla="*/ 461851 w 792468"/>
                  <a:gd name="connsiteY2" fmla="*/ 0 h 161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92468" h="1616288">
                    <a:moveTo>
                      <a:pt x="0" y="1616288"/>
                    </a:moveTo>
                    <a:cubicBezTo>
                      <a:pt x="352802" y="1346906"/>
                      <a:pt x="705605" y="1077525"/>
                      <a:pt x="782580" y="808144"/>
                    </a:cubicBezTo>
                    <a:cubicBezTo>
                      <a:pt x="859555" y="538763"/>
                      <a:pt x="461851" y="0"/>
                      <a:pt x="461851" y="0"/>
                    </a:cubicBezTo>
                  </a:path>
                </a:pathLst>
              </a:custGeom>
              <a:ln w="38100" cmpd="sng">
                <a:solidFill>
                  <a:srgbClr val="008000"/>
                </a:solidFill>
                <a:headEnd type="non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Freeform 52">
                <a:extLst>
                  <a:ext uri="{FF2B5EF4-FFF2-40B4-BE49-F238E27FC236}">
                    <a16:creationId xmlns:a16="http://schemas.microsoft.com/office/drawing/2014/main" id="{D724339F-A746-334D-B5DC-B243964844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4926" y="2232877"/>
                <a:ext cx="1219200" cy="584200"/>
              </a:xfrm>
              <a:custGeom>
                <a:avLst/>
                <a:gdLst>
                  <a:gd name="T0" fmla="*/ 2147483647 w 2112"/>
                  <a:gd name="T1" fmla="*/ 2147483647 h 1136"/>
                  <a:gd name="T2" fmla="*/ 2147483647 w 2112"/>
                  <a:gd name="T3" fmla="*/ 2147483647 h 1136"/>
                  <a:gd name="T4" fmla="*/ 2147483647 w 2112"/>
                  <a:gd name="T5" fmla="*/ 2147483647 h 1136"/>
                  <a:gd name="T6" fmla="*/ 2147483647 w 2112"/>
                  <a:gd name="T7" fmla="*/ 2147483647 h 1136"/>
                  <a:gd name="T8" fmla="*/ 2147483647 w 2112"/>
                  <a:gd name="T9" fmla="*/ 2147483647 h 1136"/>
                  <a:gd name="T10" fmla="*/ 2147483647 w 2112"/>
                  <a:gd name="T11" fmla="*/ 2147483647 h 1136"/>
                  <a:gd name="T12" fmla="*/ 2147483647 w 2112"/>
                  <a:gd name="T13" fmla="*/ 2147483647 h 1136"/>
                  <a:gd name="T14" fmla="*/ 2147483647 w 2112"/>
                  <a:gd name="T15" fmla="*/ 2147483647 h 1136"/>
                  <a:gd name="T16" fmla="*/ 2147483647 w 2112"/>
                  <a:gd name="T17" fmla="*/ 2147483647 h 1136"/>
                  <a:gd name="T18" fmla="*/ 2147483647 w 2112"/>
                  <a:gd name="T19" fmla="*/ 2147483647 h 1136"/>
                  <a:gd name="T20" fmla="*/ 2147483647 w 2112"/>
                  <a:gd name="T21" fmla="*/ 2147483647 h 1136"/>
                  <a:gd name="T22" fmla="*/ 2147483647 w 2112"/>
                  <a:gd name="T23" fmla="*/ 2147483647 h 1136"/>
                  <a:gd name="T24" fmla="*/ 2147483647 w 2112"/>
                  <a:gd name="T25" fmla="*/ 2147483647 h 1136"/>
                  <a:gd name="T26" fmla="*/ 2147483647 w 2112"/>
                  <a:gd name="T27" fmla="*/ 2147483647 h 1136"/>
                  <a:gd name="T28" fmla="*/ 2147483647 w 2112"/>
                  <a:gd name="T29" fmla="*/ 2147483647 h 1136"/>
                  <a:gd name="T30" fmla="*/ 2147483647 w 2112"/>
                  <a:gd name="T31" fmla="*/ 2147483647 h 1136"/>
                  <a:gd name="T32" fmla="*/ 2147483647 w 2112"/>
                  <a:gd name="T33" fmla="*/ 2147483647 h 1136"/>
                  <a:gd name="T34" fmla="*/ 2147483647 w 2112"/>
                  <a:gd name="T35" fmla="*/ 2147483647 h 1136"/>
                  <a:gd name="T36" fmla="*/ 2147483647 w 2112"/>
                  <a:gd name="T37" fmla="*/ 2147483647 h 1136"/>
                  <a:gd name="T38" fmla="*/ 2147483647 w 2112"/>
                  <a:gd name="T39" fmla="*/ 2147483647 h 1136"/>
                  <a:gd name="T40" fmla="*/ 2147483647 w 2112"/>
                  <a:gd name="T41" fmla="*/ 2147483647 h 1136"/>
                  <a:gd name="T42" fmla="*/ 2147483647 w 2112"/>
                  <a:gd name="T43" fmla="*/ 2147483647 h 1136"/>
                  <a:gd name="T44" fmla="*/ 2147483647 w 2112"/>
                  <a:gd name="T45" fmla="*/ 2147483647 h 1136"/>
                  <a:gd name="T46" fmla="*/ 2147483647 w 2112"/>
                  <a:gd name="T47" fmla="*/ 2147483647 h 1136"/>
                  <a:gd name="T48" fmla="*/ 2147483647 w 2112"/>
                  <a:gd name="T49" fmla="*/ 2147483647 h 1136"/>
                  <a:gd name="T50" fmla="*/ 2147483647 w 2112"/>
                  <a:gd name="T51" fmla="*/ 2147483647 h 1136"/>
                  <a:gd name="T52" fmla="*/ 2147483647 w 2112"/>
                  <a:gd name="T53" fmla="*/ 2147483647 h 11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112"/>
                  <a:gd name="T82" fmla="*/ 0 h 1136"/>
                  <a:gd name="T83" fmla="*/ 2112 w 2112"/>
                  <a:gd name="T84" fmla="*/ 1136 h 11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112" h="1136">
                    <a:moveTo>
                      <a:pt x="1520" y="1128"/>
                    </a:moveTo>
                    <a:cubicBezTo>
                      <a:pt x="1444" y="1132"/>
                      <a:pt x="1368" y="1136"/>
                      <a:pt x="1280" y="1128"/>
                    </a:cubicBezTo>
                    <a:cubicBezTo>
                      <a:pt x="1192" y="1120"/>
                      <a:pt x="1072" y="1096"/>
                      <a:pt x="992" y="1080"/>
                    </a:cubicBezTo>
                    <a:cubicBezTo>
                      <a:pt x="912" y="1064"/>
                      <a:pt x="864" y="1048"/>
                      <a:pt x="800" y="1032"/>
                    </a:cubicBezTo>
                    <a:cubicBezTo>
                      <a:pt x="736" y="1016"/>
                      <a:pt x="672" y="1008"/>
                      <a:pt x="608" y="984"/>
                    </a:cubicBezTo>
                    <a:cubicBezTo>
                      <a:pt x="544" y="960"/>
                      <a:pt x="456" y="920"/>
                      <a:pt x="416" y="888"/>
                    </a:cubicBezTo>
                    <a:cubicBezTo>
                      <a:pt x="376" y="856"/>
                      <a:pt x="376" y="832"/>
                      <a:pt x="368" y="792"/>
                    </a:cubicBezTo>
                    <a:cubicBezTo>
                      <a:pt x="360" y="752"/>
                      <a:pt x="376" y="696"/>
                      <a:pt x="368" y="648"/>
                    </a:cubicBezTo>
                    <a:cubicBezTo>
                      <a:pt x="360" y="600"/>
                      <a:pt x="344" y="552"/>
                      <a:pt x="320" y="504"/>
                    </a:cubicBezTo>
                    <a:cubicBezTo>
                      <a:pt x="296" y="456"/>
                      <a:pt x="256" y="392"/>
                      <a:pt x="224" y="360"/>
                    </a:cubicBezTo>
                    <a:cubicBezTo>
                      <a:pt x="192" y="328"/>
                      <a:pt x="160" y="344"/>
                      <a:pt x="128" y="312"/>
                    </a:cubicBezTo>
                    <a:cubicBezTo>
                      <a:pt x="96" y="280"/>
                      <a:pt x="0" y="216"/>
                      <a:pt x="32" y="168"/>
                    </a:cubicBezTo>
                    <a:cubicBezTo>
                      <a:pt x="64" y="120"/>
                      <a:pt x="232" y="48"/>
                      <a:pt x="320" y="24"/>
                    </a:cubicBezTo>
                    <a:cubicBezTo>
                      <a:pt x="408" y="0"/>
                      <a:pt x="504" y="24"/>
                      <a:pt x="560" y="24"/>
                    </a:cubicBezTo>
                    <a:cubicBezTo>
                      <a:pt x="616" y="24"/>
                      <a:pt x="576" y="16"/>
                      <a:pt x="656" y="24"/>
                    </a:cubicBezTo>
                    <a:cubicBezTo>
                      <a:pt x="736" y="32"/>
                      <a:pt x="904" y="56"/>
                      <a:pt x="1040" y="72"/>
                    </a:cubicBezTo>
                    <a:cubicBezTo>
                      <a:pt x="1176" y="88"/>
                      <a:pt x="1352" y="96"/>
                      <a:pt x="1472" y="120"/>
                    </a:cubicBezTo>
                    <a:cubicBezTo>
                      <a:pt x="1592" y="144"/>
                      <a:pt x="1672" y="176"/>
                      <a:pt x="1760" y="216"/>
                    </a:cubicBezTo>
                    <a:cubicBezTo>
                      <a:pt x="1848" y="256"/>
                      <a:pt x="1944" y="312"/>
                      <a:pt x="2000" y="360"/>
                    </a:cubicBezTo>
                    <a:cubicBezTo>
                      <a:pt x="2056" y="408"/>
                      <a:pt x="2080" y="456"/>
                      <a:pt x="2096" y="504"/>
                    </a:cubicBezTo>
                    <a:cubicBezTo>
                      <a:pt x="2112" y="552"/>
                      <a:pt x="2112" y="616"/>
                      <a:pt x="2096" y="648"/>
                    </a:cubicBezTo>
                    <a:cubicBezTo>
                      <a:pt x="2080" y="680"/>
                      <a:pt x="2032" y="664"/>
                      <a:pt x="2000" y="696"/>
                    </a:cubicBezTo>
                    <a:cubicBezTo>
                      <a:pt x="1968" y="728"/>
                      <a:pt x="1944" y="800"/>
                      <a:pt x="1904" y="840"/>
                    </a:cubicBezTo>
                    <a:cubicBezTo>
                      <a:pt x="1864" y="880"/>
                      <a:pt x="1800" y="912"/>
                      <a:pt x="1760" y="936"/>
                    </a:cubicBezTo>
                    <a:cubicBezTo>
                      <a:pt x="1720" y="960"/>
                      <a:pt x="1696" y="960"/>
                      <a:pt x="1664" y="984"/>
                    </a:cubicBezTo>
                    <a:cubicBezTo>
                      <a:pt x="1632" y="1008"/>
                      <a:pt x="1600" y="1056"/>
                      <a:pt x="1568" y="1080"/>
                    </a:cubicBezTo>
                    <a:cubicBezTo>
                      <a:pt x="1536" y="1104"/>
                      <a:pt x="1488" y="1120"/>
                      <a:pt x="1472" y="1128"/>
                    </a:cubicBezTo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Times New Roman" charset="0"/>
                </a:endParaRPr>
              </a:p>
            </p:txBody>
          </p:sp>
          <p:sp>
            <p:nvSpPr>
              <p:cNvPr id="68" name="Freeform 52">
                <a:extLst>
                  <a:ext uri="{FF2B5EF4-FFF2-40B4-BE49-F238E27FC236}">
                    <a16:creationId xmlns:a16="http://schemas.microsoft.com/office/drawing/2014/main" id="{0C854988-C3C1-FE43-AD8A-E5B55EF7AB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039959" y="2346793"/>
                <a:ext cx="763326" cy="365760"/>
              </a:xfrm>
              <a:custGeom>
                <a:avLst/>
                <a:gdLst>
                  <a:gd name="T0" fmla="*/ 2147483647 w 2112"/>
                  <a:gd name="T1" fmla="*/ 2147483647 h 1136"/>
                  <a:gd name="T2" fmla="*/ 2147483647 w 2112"/>
                  <a:gd name="T3" fmla="*/ 2147483647 h 1136"/>
                  <a:gd name="T4" fmla="*/ 2147483647 w 2112"/>
                  <a:gd name="T5" fmla="*/ 2147483647 h 1136"/>
                  <a:gd name="T6" fmla="*/ 2147483647 w 2112"/>
                  <a:gd name="T7" fmla="*/ 2147483647 h 1136"/>
                  <a:gd name="T8" fmla="*/ 2147483647 w 2112"/>
                  <a:gd name="T9" fmla="*/ 2147483647 h 1136"/>
                  <a:gd name="T10" fmla="*/ 2147483647 w 2112"/>
                  <a:gd name="T11" fmla="*/ 2147483647 h 1136"/>
                  <a:gd name="T12" fmla="*/ 2147483647 w 2112"/>
                  <a:gd name="T13" fmla="*/ 2147483647 h 1136"/>
                  <a:gd name="T14" fmla="*/ 2147483647 w 2112"/>
                  <a:gd name="T15" fmla="*/ 2147483647 h 1136"/>
                  <a:gd name="T16" fmla="*/ 2147483647 w 2112"/>
                  <a:gd name="T17" fmla="*/ 2147483647 h 1136"/>
                  <a:gd name="T18" fmla="*/ 2147483647 w 2112"/>
                  <a:gd name="T19" fmla="*/ 2147483647 h 1136"/>
                  <a:gd name="T20" fmla="*/ 2147483647 w 2112"/>
                  <a:gd name="T21" fmla="*/ 2147483647 h 1136"/>
                  <a:gd name="T22" fmla="*/ 2147483647 w 2112"/>
                  <a:gd name="T23" fmla="*/ 2147483647 h 1136"/>
                  <a:gd name="T24" fmla="*/ 2147483647 w 2112"/>
                  <a:gd name="T25" fmla="*/ 2147483647 h 1136"/>
                  <a:gd name="T26" fmla="*/ 2147483647 w 2112"/>
                  <a:gd name="T27" fmla="*/ 2147483647 h 1136"/>
                  <a:gd name="T28" fmla="*/ 2147483647 w 2112"/>
                  <a:gd name="T29" fmla="*/ 2147483647 h 1136"/>
                  <a:gd name="T30" fmla="*/ 2147483647 w 2112"/>
                  <a:gd name="T31" fmla="*/ 2147483647 h 1136"/>
                  <a:gd name="T32" fmla="*/ 2147483647 w 2112"/>
                  <a:gd name="T33" fmla="*/ 2147483647 h 1136"/>
                  <a:gd name="T34" fmla="*/ 2147483647 w 2112"/>
                  <a:gd name="T35" fmla="*/ 2147483647 h 1136"/>
                  <a:gd name="T36" fmla="*/ 2147483647 w 2112"/>
                  <a:gd name="T37" fmla="*/ 2147483647 h 1136"/>
                  <a:gd name="T38" fmla="*/ 2147483647 w 2112"/>
                  <a:gd name="T39" fmla="*/ 2147483647 h 1136"/>
                  <a:gd name="T40" fmla="*/ 2147483647 w 2112"/>
                  <a:gd name="T41" fmla="*/ 2147483647 h 1136"/>
                  <a:gd name="T42" fmla="*/ 2147483647 w 2112"/>
                  <a:gd name="T43" fmla="*/ 2147483647 h 1136"/>
                  <a:gd name="T44" fmla="*/ 2147483647 w 2112"/>
                  <a:gd name="T45" fmla="*/ 2147483647 h 1136"/>
                  <a:gd name="T46" fmla="*/ 2147483647 w 2112"/>
                  <a:gd name="T47" fmla="*/ 2147483647 h 1136"/>
                  <a:gd name="T48" fmla="*/ 2147483647 w 2112"/>
                  <a:gd name="T49" fmla="*/ 2147483647 h 1136"/>
                  <a:gd name="T50" fmla="*/ 2147483647 w 2112"/>
                  <a:gd name="T51" fmla="*/ 2147483647 h 1136"/>
                  <a:gd name="T52" fmla="*/ 2147483647 w 2112"/>
                  <a:gd name="T53" fmla="*/ 2147483647 h 11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112"/>
                  <a:gd name="T82" fmla="*/ 0 h 1136"/>
                  <a:gd name="T83" fmla="*/ 2112 w 2112"/>
                  <a:gd name="T84" fmla="*/ 1136 h 11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112" h="1136">
                    <a:moveTo>
                      <a:pt x="1520" y="1128"/>
                    </a:moveTo>
                    <a:cubicBezTo>
                      <a:pt x="1444" y="1132"/>
                      <a:pt x="1368" y="1136"/>
                      <a:pt x="1280" y="1128"/>
                    </a:cubicBezTo>
                    <a:cubicBezTo>
                      <a:pt x="1192" y="1120"/>
                      <a:pt x="1072" y="1096"/>
                      <a:pt x="992" y="1080"/>
                    </a:cubicBezTo>
                    <a:cubicBezTo>
                      <a:pt x="912" y="1064"/>
                      <a:pt x="864" y="1048"/>
                      <a:pt x="800" y="1032"/>
                    </a:cubicBezTo>
                    <a:cubicBezTo>
                      <a:pt x="736" y="1016"/>
                      <a:pt x="672" y="1008"/>
                      <a:pt x="608" y="984"/>
                    </a:cubicBezTo>
                    <a:cubicBezTo>
                      <a:pt x="544" y="960"/>
                      <a:pt x="456" y="920"/>
                      <a:pt x="416" y="888"/>
                    </a:cubicBezTo>
                    <a:cubicBezTo>
                      <a:pt x="376" y="856"/>
                      <a:pt x="376" y="832"/>
                      <a:pt x="368" y="792"/>
                    </a:cubicBezTo>
                    <a:cubicBezTo>
                      <a:pt x="360" y="752"/>
                      <a:pt x="376" y="696"/>
                      <a:pt x="368" y="648"/>
                    </a:cubicBezTo>
                    <a:cubicBezTo>
                      <a:pt x="360" y="600"/>
                      <a:pt x="344" y="552"/>
                      <a:pt x="320" y="504"/>
                    </a:cubicBezTo>
                    <a:cubicBezTo>
                      <a:pt x="296" y="456"/>
                      <a:pt x="256" y="392"/>
                      <a:pt x="224" y="360"/>
                    </a:cubicBezTo>
                    <a:cubicBezTo>
                      <a:pt x="192" y="328"/>
                      <a:pt x="160" y="344"/>
                      <a:pt x="128" y="312"/>
                    </a:cubicBezTo>
                    <a:cubicBezTo>
                      <a:pt x="96" y="280"/>
                      <a:pt x="0" y="216"/>
                      <a:pt x="32" y="168"/>
                    </a:cubicBezTo>
                    <a:cubicBezTo>
                      <a:pt x="64" y="120"/>
                      <a:pt x="232" y="48"/>
                      <a:pt x="320" y="24"/>
                    </a:cubicBezTo>
                    <a:cubicBezTo>
                      <a:pt x="408" y="0"/>
                      <a:pt x="504" y="24"/>
                      <a:pt x="560" y="24"/>
                    </a:cubicBezTo>
                    <a:cubicBezTo>
                      <a:pt x="616" y="24"/>
                      <a:pt x="576" y="16"/>
                      <a:pt x="656" y="24"/>
                    </a:cubicBezTo>
                    <a:cubicBezTo>
                      <a:pt x="736" y="32"/>
                      <a:pt x="904" y="56"/>
                      <a:pt x="1040" y="72"/>
                    </a:cubicBezTo>
                    <a:cubicBezTo>
                      <a:pt x="1176" y="88"/>
                      <a:pt x="1352" y="96"/>
                      <a:pt x="1472" y="120"/>
                    </a:cubicBezTo>
                    <a:cubicBezTo>
                      <a:pt x="1592" y="144"/>
                      <a:pt x="1672" y="176"/>
                      <a:pt x="1760" y="216"/>
                    </a:cubicBezTo>
                    <a:cubicBezTo>
                      <a:pt x="1848" y="256"/>
                      <a:pt x="1944" y="312"/>
                      <a:pt x="2000" y="360"/>
                    </a:cubicBezTo>
                    <a:cubicBezTo>
                      <a:pt x="2056" y="408"/>
                      <a:pt x="2080" y="456"/>
                      <a:pt x="2096" y="504"/>
                    </a:cubicBezTo>
                    <a:cubicBezTo>
                      <a:pt x="2112" y="552"/>
                      <a:pt x="2112" y="616"/>
                      <a:pt x="2096" y="648"/>
                    </a:cubicBezTo>
                    <a:cubicBezTo>
                      <a:pt x="2080" y="680"/>
                      <a:pt x="2032" y="664"/>
                      <a:pt x="2000" y="696"/>
                    </a:cubicBezTo>
                    <a:cubicBezTo>
                      <a:pt x="1968" y="728"/>
                      <a:pt x="1944" y="800"/>
                      <a:pt x="1904" y="840"/>
                    </a:cubicBezTo>
                    <a:cubicBezTo>
                      <a:pt x="1864" y="880"/>
                      <a:pt x="1800" y="912"/>
                      <a:pt x="1760" y="936"/>
                    </a:cubicBezTo>
                    <a:cubicBezTo>
                      <a:pt x="1720" y="960"/>
                      <a:pt x="1696" y="960"/>
                      <a:pt x="1664" y="984"/>
                    </a:cubicBezTo>
                    <a:cubicBezTo>
                      <a:pt x="1632" y="1008"/>
                      <a:pt x="1600" y="1056"/>
                      <a:pt x="1568" y="1080"/>
                    </a:cubicBezTo>
                    <a:cubicBezTo>
                      <a:pt x="1536" y="1104"/>
                      <a:pt x="1488" y="1120"/>
                      <a:pt x="1472" y="1128"/>
                    </a:cubicBezTo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Times New Roman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3303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447EC3F1-697D-6ECE-FEEF-24CA525BBC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High-Level Procedure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F8948FB-A7AA-3C74-4D7F-1C051EDF3124}"/>
              </a:ext>
            </a:extLst>
          </p:cNvPr>
          <p:cNvGrpSpPr/>
          <p:nvPr/>
        </p:nvGrpSpPr>
        <p:grpSpPr>
          <a:xfrm>
            <a:off x="1243841" y="1690688"/>
            <a:ext cx="9704317" cy="4375789"/>
            <a:chOff x="2133600" y="1663998"/>
            <a:chExt cx="7645400" cy="3447397"/>
          </a:xfrm>
        </p:grpSpPr>
        <p:sp>
          <p:nvSpPr>
            <p:cNvPr id="26626" name="Line 3">
              <a:extLst>
                <a:ext uri="{FF2B5EF4-FFF2-40B4-BE49-F238E27FC236}">
                  <a16:creationId xmlns:a16="http://schemas.microsoft.com/office/drawing/2014/main" id="{D13C04B3-4F78-B739-69F6-B6DD305365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9500" y="2794000"/>
              <a:ext cx="21463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27" name="Rectangle 4">
              <a:extLst>
                <a:ext uri="{FF2B5EF4-FFF2-40B4-BE49-F238E27FC236}">
                  <a16:creationId xmlns:a16="http://schemas.microsoft.com/office/drawing/2014/main" id="{A8E17FD0-6F83-C269-75FA-6DC2CDDA81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6000" y="3203576"/>
              <a:ext cx="1143000" cy="5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/>
                <a:t>List of Problems</a:t>
              </a:r>
            </a:p>
          </p:txBody>
        </p:sp>
        <p:sp>
          <p:nvSpPr>
            <p:cNvPr id="26629" name="Rectangle 6">
              <a:extLst>
                <a:ext uri="{FF2B5EF4-FFF2-40B4-BE49-F238E27FC236}">
                  <a16:creationId xmlns:a16="http://schemas.microsoft.com/office/drawing/2014/main" id="{D4DC93C7-1CD2-43A2-9AB9-49231FD76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0364" y="3868470"/>
              <a:ext cx="1492548" cy="290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 dirty="0"/>
                <a:t>Trial Resolutions</a:t>
              </a:r>
            </a:p>
          </p:txBody>
        </p:sp>
        <p:sp>
          <p:nvSpPr>
            <p:cNvPr id="26630" name="Rectangle 7">
              <a:extLst>
                <a:ext uri="{FF2B5EF4-FFF2-40B4-BE49-F238E27FC236}">
                  <a16:creationId xmlns:a16="http://schemas.microsoft.com/office/drawing/2014/main" id="{B6421B16-80F1-F673-7CCA-B4C0BCA6E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4400" y="2184400"/>
              <a:ext cx="2438400" cy="2738329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26636" name="Rectangle 13">
              <a:extLst>
                <a:ext uri="{FF2B5EF4-FFF2-40B4-BE49-F238E27FC236}">
                  <a16:creationId xmlns:a16="http://schemas.microsoft.com/office/drawing/2014/main" id="{F00179E1-0474-DEFE-84EC-DB85B9D72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4546" y="1663998"/>
              <a:ext cx="191430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dirty="0" err="1"/>
                <a:t>Autoresolver</a:t>
              </a:r>
              <a:endParaRPr lang="en-US" altLang="en-US" dirty="0"/>
            </a:p>
          </p:txBody>
        </p:sp>
        <p:sp>
          <p:nvSpPr>
            <p:cNvPr id="26637" name="Rectangle 14">
              <a:extLst>
                <a:ext uri="{FF2B5EF4-FFF2-40B4-BE49-F238E27FC236}">
                  <a16:creationId xmlns:a16="http://schemas.microsoft.com/office/drawing/2014/main" id="{F34D2A81-9111-C318-1947-9CA2004248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7800" y="2413000"/>
              <a:ext cx="1295400" cy="76200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66FF66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/>
                <a:t>Problem</a:t>
              </a:r>
            </a:p>
            <a:p>
              <a:pPr algn="ctr"/>
              <a:r>
                <a:rPr lang="en-US" altLang="en-US"/>
                <a:t>Detection</a:t>
              </a:r>
            </a:p>
          </p:txBody>
        </p:sp>
        <p:sp>
          <p:nvSpPr>
            <p:cNvPr id="26638" name="Rectangle 15">
              <a:extLst>
                <a:ext uri="{FF2B5EF4-FFF2-40B4-BE49-F238E27FC236}">
                  <a16:creationId xmlns:a16="http://schemas.microsoft.com/office/drawing/2014/main" id="{8115FF5F-194E-9AA3-B1BA-565625F7A6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5800" y="2374900"/>
              <a:ext cx="1371600" cy="83820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A5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/>
                <a:t>Trajectory </a:t>
              </a:r>
            </a:p>
            <a:p>
              <a:pPr algn="ctr"/>
              <a:r>
                <a:rPr lang="en-US" altLang="en-US"/>
                <a:t>Prediction</a:t>
              </a:r>
            </a:p>
          </p:txBody>
        </p:sp>
        <p:cxnSp>
          <p:nvCxnSpPr>
            <p:cNvPr id="26639" name="AutoShape 16">
              <a:extLst>
                <a:ext uri="{FF2B5EF4-FFF2-40B4-BE49-F238E27FC236}">
                  <a16:creationId xmlns:a16="http://schemas.microsoft.com/office/drawing/2014/main" id="{6B17EA0F-FA7A-D6C9-2055-D758629E04F8}"/>
                </a:ext>
              </a:extLst>
            </p:cNvPr>
            <p:cNvCxnSpPr>
              <a:cxnSpLocks noChangeShapeType="1"/>
              <a:stCxn id="26637" idx="2"/>
            </p:cNvCxnSpPr>
            <p:nvPr/>
          </p:nvCxnSpPr>
          <p:spPr bwMode="auto">
            <a:xfrm>
              <a:off x="8445500" y="3186114"/>
              <a:ext cx="0" cy="587375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40" name="Rectangle 17">
              <a:extLst>
                <a:ext uri="{FF2B5EF4-FFF2-40B4-BE49-F238E27FC236}">
                  <a16:creationId xmlns:a16="http://schemas.microsoft.com/office/drawing/2014/main" id="{F24B11AD-F164-24D9-BFB5-066817EC4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3600" y="2336800"/>
              <a:ext cx="1295400" cy="21336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dirty="0"/>
                <a:t>National </a:t>
              </a:r>
            </a:p>
            <a:p>
              <a:pPr algn="ctr"/>
              <a:r>
                <a:rPr lang="en-US" altLang="en-US" dirty="0"/>
                <a:t>Airspace </a:t>
              </a:r>
            </a:p>
            <a:p>
              <a:pPr algn="ctr"/>
              <a:r>
                <a:rPr lang="en-US" altLang="en-US" dirty="0"/>
                <a:t>System</a:t>
              </a:r>
            </a:p>
          </p:txBody>
        </p:sp>
        <p:cxnSp>
          <p:nvCxnSpPr>
            <p:cNvPr id="26641" name="AutoShape 18">
              <a:extLst>
                <a:ext uri="{FF2B5EF4-FFF2-40B4-BE49-F238E27FC236}">
                  <a16:creationId xmlns:a16="http://schemas.microsoft.com/office/drawing/2014/main" id="{8969BF17-55DA-7C14-5AEB-943504DEB680}"/>
                </a:ext>
              </a:extLst>
            </p:cNvPr>
            <p:cNvCxnSpPr>
              <a:cxnSpLocks noChangeShapeType="1"/>
              <a:stCxn id="26638" idx="3"/>
              <a:endCxn id="26637" idx="1"/>
            </p:cNvCxnSpPr>
            <p:nvPr/>
          </p:nvCxnSpPr>
          <p:spPr bwMode="auto">
            <a:xfrm>
              <a:off x="5878514" y="2794000"/>
              <a:ext cx="1908175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42" name="Rectangle 19">
              <a:extLst>
                <a:ext uri="{FF2B5EF4-FFF2-40B4-BE49-F238E27FC236}">
                  <a16:creationId xmlns:a16="http://schemas.microsoft.com/office/drawing/2014/main" id="{A3DC2C6A-F45E-FD50-FF59-3A3615AEA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0" y="2247901"/>
              <a:ext cx="1371600" cy="5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/>
                <a:t>Predicted Trajectories</a:t>
              </a:r>
            </a:p>
          </p:txBody>
        </p:sp>
        <p:sp>
          <p:nvSpPr>
            <p:cNvPr id="26643" name="Rectangle 20">
              <a:extLst>
                <a:ext uri="{FF2B5EF4-FFF2-40B4-BE49-F238E27FC236}">
                  <a16:creationId xmlns:a16="http://schemas.microsoft.com/office/drawing/2014/main" id="{CF55EEF9-1CA4-01C8-2AE0-E883D4D27E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5200" y="2260601"/>
              <a:ext cx="838200" cy="5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/>
                <a:t>Aircraft States</a:t>
              </a:r>
            </a:p>
          </p:txBody>
        </p:sp>
        <p:sp>
          <p:nvSpPr>
            <p:cNvPr id="26644" name="Rectangle 21">
              <a:extLst>
                <a:ext uri="{FF2B5EF4-FFF2-40B4-BE49-F238E27FC236}">
                  <a16:creationId xmlns:a16="http://schemas.microsoft.com/office/drawing/2014/main" id="{5CAEBF45-72D0-4849-84D8-665562939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7800" y="3777599"/>
              <a:ext cx="1295400" cy="762000"/>
            </a:xfrm>
            <a:prstGeom prst="rect">
              <a:avLst/>
            </a:prstGeom>
            <a:solidFill>
              <a:srgbClr val="66FF66"/>
            </a:solidFill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/>
                <a:t>Problem</a:t>
              </a:r>
            </a:p>
            <a:p>
              <a:pPr algn="ctr"/>
              <a:r>
                <a:rPr lang="en-US" altLang="en-US"/>
                <a:t>Solver</a:t>
              </a:r>
            </a:p>
          </p:txBody>
        </p:sp>
        <p:cxnSp>
          <p:nvCxnSpPr>
            <p:cNvPr id="3" name="Elbow Connector 2">
              <a:extLst>
                <a:ext uri="{FF2B5EF4-FFF2-40B4-BE49-F238E27FC236}">
                  <a16:creationId xmlns:a16="http://schemas.microsoft.com/office/drawing/2014/main" id="{DFCB4964-AD76-C8BC-B2B2-6B0D1D62CC04}"/>
                </a:ext>
              </a:extLst>
            </p:cNvPr>
            <p:cNvCxnSpPr>
              <a:stCxn id="26644" idx="1"/>
              <a:endCxn id="26638" idx="2"/>
            </p:cNvCxnSpPr>
            <p:nvPr/>
          </p:nvCxnSpPr>
          <p:spPr>
            <a:xfrm rot="10800000">
              <a:off x="5181600" y="3213101"/>
              <a:ext cx="2616200" cy="945499"/>
            </a:xfrm>
            <a:prstGeom prst="bentConnector2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4">
              <a:extLst>
                <a:ext uri="{FF2B5EF4-FFF2-40B4-BE49-F238E27FC236}">
                  <a16:creationId xmlns:a16="http://schemas.microsoft.com/office/drawing/2014/main" id="{B7973A57-4DAA-CCBE-6FF0-AB03D915E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1252" y="3259885"/>
              <a:ext cx="10477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dirty="0">
                  <a:solidFill>
                    <a:srgbClr val="0000FF"/>
                  </a:solidFill>
                </a:rPr>
                <a:t>Iterate</a:t>
              </a:r>
            </a:p>
          </p:txBody>
        </p:sp>
        <p:sp>
          <p:nvSpPr>
            <p:cNvPr id="25" name="Arc 25">
              <a:extLst>
                <a:ext uri="{FF2B5EF4-FFF2-40B4-BE49-F238E27FC236}">
                  <a16:creationId xmlns:a16="http://schemas.microsoft.com/office/drawing/2014/main" id="{9A52E91A-0D87-7FF2-E8A2-80533408779D}"/>
                </a:ext>
              </a:extLst>
            </p:cNvPr>
            <p:cNvSpPr>
              <a:spLocks/>
            </p:cNvSpPr>
            <p:nvPr/>
          </p:nvSpPr>
          <p:spPr bwMode="auto">
            <a:xfrm rot="5546262" flipV="1">
              <a:off x="5994873" y="2681244"/>
              <a:ext cx="831135" cy="1482714"/>
            </a:xfrm>
            <a:custGeom>
              <a:avLst/>
              <a:gdLst>
                <a:gd name="T0" fmla="*/ 29512472 w 43200"/>
                <a:gd name="T1" fmla="*/ 1109303 h 43200"/>
                <a:gd name="T2" fmla="*/ 335111 w 43200"/>
                <a:gd name="T3" fmla="*/ 33632563 h 43200"/>
                <a:gd name="T4" fmla="*/ 38709600 w 43200"/>
                <a:gd name="T5" fmla="*/ 3870960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16467" y="618"/>
                  </a:moveTo>
                  <a:cubicBezTo>
                    <a:pt x="18147" y="207"/>
                    <a:pt x="19870" y="-1"/>
                    <a:pt x="21600" y="-1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20652"/>
                    <a:pt x="62" y="19706"/>
                    <a:pt x="186" y="18766"/>
                  </a:cubicBezTo>
                </a:path>
                <a:path w="43200" h="43200" stroke="0" extrusionOk="0">
                  <a:moveTo>
                    <a:pt x="16467" y="618"/>
                  </a:moveTo>
                  <a:cubicBezTo>
                    <a:pt x="18147" y="207"/>
                    <a:pt x="19870" y="-1"/>
                    <a:pt x="21600" y="-1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20652"/>
                    <a:pt x="62" y="19706"/>
                    <a:pt x="186" y="18766"/>
                  </a:cubicBezTo>
                  <a:lnTo>
                    <a:pt x="21600" y="21600"/>
                  </a:lnTo>
                  <a:lnTo>
                    <a:pt x="16467" y="618"/>
                  </a:lnTo>
                  <a:close/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5" name="Elbow Connector 4">
              <a:extLst>
                <a:ext uri="{FF2B5EF4-FFF2-40B4-BE49-F238E27FC236}">
                  <a16:creationId xmlns:a16="http://schemas.microsoft.com/office/drawing/2014/main" id="{4654CF0B-E397-6DB4-31B5-0241B93E3EA7}"/>
                </a:ext>
              </a:extLst>
            </p:cNvPr>
            <p:cNvCxnSpPr>
              <a:stCxn id="26644" idx="2"/>
              <a:endCxn id="26640" idx="2"/>
            </p:cNvCxnSpPr>
            <p:nvPr/>
          </p:nvCxnSpPr>
          <p:spPr>
            <a:xfrm rot="5400000" flipH="1">
              <a:off x="5578800" y="1672900"/>
              <a:ext cx="69199" cy="5664200"/>
            </a:xfrm>
            <a:prstGeom prst="bentConnector3">
              <a:avLst>
                <a:gd name="adj1" fmla="val -330352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6">
              <a:extLst>
                <a:ext uri="{FF2B5EF4-FFF2-40B4-BE49-F238E27FC236}">
                  <a16:creationId xmlns:a16="http://schemas.microsoft.com/office/drawing/2014/main" id="{816A4C52-7A1C-83D5-3F31-00A5A89BE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8612" y="4820423"/>
              <a:ext cx="3509857" cy="290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 dirty="0"/>
                <a:t>Resolutions (After all Iterations Complete)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6938C-812F-9262-9681-405DA9D6D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Solving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1CB62-FCB9-73EC-72EE-B1ACCB7A4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472236" cy="4351338"/>
          </a:xfrm>
        </p:spPr>
        <p:txBody>
          <a:bodyPr/>
          <a:lstStyle/>
          <a:p>
            <a:r>
              <a:rPr lang="en-US" dirty="0"/>
              <a:t>Performs an optimization through the solution space</a:t>
            </a:r>
          </a:p>
          <a:p>
            <a:r>
              <a:rPr lang="en-US" dirty="0"/>
              <a:t>The optimization is constrained by rules-based logic</a:t>
            </a:r>
          </a:p>
          <a:p>
            <a:r>
              <a:rPr lang="en-US" dirty="0"/>
              <a:t>Horizonal, vertical, speed and combination maneuvers are explored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9149F11-FD5F-69FA-960B-D23EAB263CB4}"/>
              </a:ext>
            </a:extLst>
          </p:cNvPr>
          <p:cNvGrpSpPr/>
          <p:nvPr/>
        </p:nvGrpSpPr>
        <p:grpSpPr>
          <a:xfrm>
            <a:off x="7562850" y="696675"/>
            <a:ext cx="3790950" cy="5480288"/>
            <a:chOff x="7235802" y="1011233"/>
            <a:chExt cx="3790950" cy="5480288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1CE95A43-E328-FF22-192A-B2C5DA68B73B}"/>
                </a:ext>
              </a:extLst>
            </p:cNvPr>
            <p:cNvGrpSpPr/>
            <p:nvPr/>
          </p:nvGrpSpPr>
          <p:grpSpPr>
            <a:xfrm>
              <a:off x="7235802" y="4642083"/>
              <a:ext cx="3790950" cy="1849438"/>
              <a:chOff x="5962650" y="2295526"/>
              <a:chExt cx="3790950" cy="1849438"/>
            </a:xfrm>
          </p:grpSpPr>
          <p:sp>
            <p:nvSpPr>
              <p:cNvPr id="48" name="Line 32">
                <a:extLst>
                  <a:ext uri="{FF2B5EF4-FFF2-40B4-BE49-F238E27FC236}">
                    <a16:creationId xmlns:a16="http://schemas.microsoft.com/office/drawing/2014/main" id="{69B7A978-E17D-BF8F-994B-98372C70AD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05600" y="2528888"/>
                <a:ext cx="0" cy="114300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Line 33">
                <a:extLst>
                  <a:ext uri="{FF2B5EF4-FFF2-40B4-BE49-F238E27FC236}">
                    <a16:creationId xmlns:a16="http://schemas.microsoft.com/office/drawing/2014/main" id="{F3C8AD85-4BE9-E325-5D8B-4755BBF2A9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05600" y="3671888"/>
                <a:ext cx="3048000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Rectangle 36">
                <a:extLst>
                  <a:ext uri="{FF2B5EF4-FFF2-40B4-BE49-F238E27FC236}">
                    <a16:creationId xmlns:a16="http://schemas.microsoft.com/office/drawing/2014/main" id="{08BD50C1-382C-F980-9123-D9C0E52D7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2650" y="2771776"/>
                <a:ext cx="7429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Mach</a:t>
                </a:r>
              </a:p>
            </p:txBody>
          </p:sp>
          <p:sp>
            <p:nvSpPr>
              <p:cNvPr id="51" name="Rectangle 37">
                <a:extLst>
                  <a:ext uri="{FF2B5EF4-FFF2-40B4-BE49-F238E27FC236}">
                    <a16:creationId xmlns:a16="http://schemas.microsoft.com/office/drawing/2014/main" id="{8BC1CDD2-BBE2-6D43-3E9F-C9A8473BA9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2250" y="3778251"/>
                <a:ext cx="6921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Time</a:t>
                </a:r>
              </a:p>
            </p:txBody>
          </p:sp>
          <p:sp>
            <p:nvSpPr>
              <p:cNvPr id="52" name="Line 38">
                <a:extLst>
                  <a:ext uri="{FF2B5EF4-FFF2-40B4-BE49-F238E27FC236}">
                    <a16:creationId xmlns:a16="http://schemas.microsoft.com/office/drawing/2014/main" id="{12ACD704-FA59-3F33-BD87-2394F73002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81800" y="2833688"/>
                <a:ext cx="2590800" cy="0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Line 39">
                <a:extLst>
                  <a:ext uri="{FF2B5EF4-FFF2-40B4-BE49-F238E27FC236}">
                    <a16:creationId xmlns:a16="http://schemas.microsoft.com/office/drawing/2014/main" id="{887E9A24-7F88-37CE-48DC-7AA9E707C4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81800" y="2986088"/>
                <a:ext cx="2590800" cy="0"/>
              </a:xfrm>
              <a:prstGeom prst="line">
                <a:avLst/>
              </a:prstGeom>
              <a:noFill/>
              <a:ln w="25400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Line 40">
                <a:extLst>
                  <a:ext uri="{FF2B5EF4-FFF2-40B4-BE49-F238E27FC236}">
                    <a16:creationId xmlns:a16="http://schemas.microsoft.com/office/drawing/2014/main" id="{F10A7684-8E03-6AED-702D-30FB1578E2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91400" y="2986088"/>
                <a:ext cx="152400" cy="228600"/>
              </a:xfrm>
              <a:prstGeom prst="line">
                <a:avLst/>
              </a:prstGeom>
              <a:noFill/>
              <a:ln w="25400">
                <a:solidFill>
                  <a:srgbClr val="00FF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Line 41">
                <a:extLst>
                  <a:ext uri="{FF2B5EF4-FFF2-40B4-BE49-F238E27FC236}">
                    <a16:creationId xmlns:a16="http://schemas.microsoft.com/office/drawing/2014/main" id="{55E361F3-3A15-D8B4-3382-8A5F2ABA00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43800" y="3214688"/>
                <a:ext cx="990600" cy="0"/>
              </a:xfrm>
              <a:prstGeom prst="line">
                <a:avLst/>
              </a:prstGeom>
              <a:noFill/>
              <a:ln w="25400">
                <a:solidFill>
                  <a:srgbClr val="00FF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Line 42">
                <a:extLst>
                  <a:ext uri="{FF2B5EF4-FFF2-40B4-BE49-F238E27FC236}">
                    <a16:creationId xmlns:a16="http://schemas.microsoft.com/office/drawing/2014/main" id="{67DA2E10-9EB3-34B9-990E-240E0633DB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534400" y="2986088"/>
                <a:ext cx="381000" cy="228600"/>
              </a:xfrm>
              <a:prstGeom prst="line">
                <a:avLst/>
              </a:prstGeom>
              <a:noFill/>
              <a:ln w="25400">
                <a:solidFill>
                  <a:srgbClr val="00FF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Rectangle 43">
                <a:extLst>
                  <a:ext uri="{FF2B5EF4-FFF2-40B4-BE49-F238E27FC236}">
                    <a16:creationId xmlns:a16="http://schemas.microsoft.com/office/drawing/2014/main" id="{D8B79DD1-2447-53BA-B3A3-C2F97440E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62800" y="2295526"/>
                <a:ext cx="4635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A1</a:t>
                </a:r>
              </a:p>
            </p:txBody>
          </p:sp>
          <p:sp>
            <p:nvSpPr>
              <p:cNvPr id="58" name="Rectangle 44">
                <a:extLst>
                  <a:ext uri="{FF2B5EF4-FFF2-40B4-BE49-F238E27FC236}">
                    <a16:creationId xmlns:a16="http://schemas.microsoft.com/office/drawing/2014/main" id="{D9E4602B-50FA-FF6D-D92A-9B09C405B9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1600" y="3214688"/>
                <a:ext cx="46355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1800"/>
                  <a:t>A2</a:t>
                </a:r>
              </a:p>
            </p:txBody>
          </p:sp>
          <p:sp>
            <p:nvSpPr>
              <p:cNvPr id="59" name="Line 45">
                <a:extLst>
                  <a:ext uri="{FF2B5EF4-FFF2-40B4-BE49-F238E27FC236}">
                    <a16:creationId xmlns:a16="http://schemas.microsoft.com/office/drawing/2014/main" id="{B72296B2-1FC7-5889-60B2-972BA86F21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43800" y="2528888"/>
                <a:ext cx="15240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Line 46">
                <a:extLst>
                  <a:ext uri="{FF2B5EF4-FFF2-40B4-BE49-F238E27FC236}">
                    <a16:creationId xmlns:a16="http://schemas.microsoft.com/office/drawing/2014/main" id="{ED9C4B4E-C2F0-7D73-ABF5-29475980E8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67800" y="2986088"/>
                <a:ext cx="15240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5E3E1BD-E756-9925-C7DB-B2DA30A04E5D}"/>
                </a:ext>
              </a:extLst>
            </p:cNvPr>
            <p:cNvGrpSpPr/>
            <p:nvPr/>
          </p:nvGrpSpPr>
          <p:grpSpPr>
            <a:xfrm>
              <a:off x="8259740" y="2390357"/>
              <a:ext cx="2454274" cy="2044701"/>
              <a:chOff x="8259740" y="2390357"/>
              <a:chExt cx="2454274" cy="2044701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B8D50262-433C-E234-CF62-1D4691A9534B}"/>
                  </a:ext>
                </a:extLst>
              </p:cNvPr>
              <p:cNvGrpSpPr/>
              <p:nvPr/>
            </p:nvGrpSpPr>
            <p:grpSpPr>
              <a:xfrm>
                <a:off x="8259740" y="2390357"/>
                <a:ext cx="2454274" cy="2044701"/>
                <a:chOff x="4860926" y="3657600"/>
                <a:chExt cx="2454274" cy="2044701"/>
              </a:xfrm>
            </p:grpSpPr>
            <p:sp>
              <p:nvSpPr>
                <p:cNvPr id="22" name="Line 60">
                  <a:extLst>
                    <a:ext uri="{FF2B5EF4-FFF2-40B4-BE49-F238E27FC236}">
                      <a16:creationId xmlns:a16="http://schemas.microsoft.com/office/drawing/2014/main" id="{FC6F8A7B-07D0-6ABF-8401-F574FEBB34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199063" y="3748088"/>
                  <a:ext cx="1600200" cy="160020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Line 61">
                  <a:extLst>
                    <a:ext uri="{FF2B5EF4-FFF2-40B4-BE49-F238E27FC236}">
                      <a16:creationId xmlns:a16="http://schemas.microsoft.com/office/drawing/2014/main" id="{713423A2-C40A-257F-7FDA-2EE9326FA1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5122863" y="3748088"/>
                  <a:ext cx="1905000" cy="160020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25" name="Group 63">
                  <a:extLst>
                    <a:ext uri="{FF2B5EF4-FFF2-40B4-BE49-F238E27FC236}">
                      <a16:creationId xmlns:a16="http://schemas.microsoft.com/office/drawing/2014/main" id="{DB60458D-42F7-7D37-C602-B0E26B4A7F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23063" y="3671888"/>
                  <a:ext cx="152400" cy="152400"/>
                  <a:chOff x="432" y="1152"/>
                  <a:chExt cx="96" cy="96"/>
                </a:xfrm>
              </p:grpSpPr>
              <p:sp>
                <p:nvSpPr>
                  <p:cNvPr id="26" name="Line 64">
                    <a:extLst>
                      <a:ext uri="{FF2B5EF4-FFF2-40B4-BE49-F238E27FC236}">
                        <a16:creationId xmlns:a16="http://schemas.microsoft.com/office/drawing/2014/main" id="{45017BD9-A78C-3A39-63FC-5E97F81B1B8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2" y="1152"/>
                    <a:ext cx="96" cy="96"/>
                  </a:xfrm>
                  <a:prstGeom prst="line">
                    <a:avLst/>
                  </a:prstGeom>
                  <a:noFill/>
                  <a:ln w="22225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7" name="Line 65">
                    <a:extLst>
                      <a:ext uri="{FF2B5EF4-FFF2-40B4-BE49-F238E27FC236}">
                        <a16:creationId xmlns:a16="http://schemas.microsoft.com/office/drawing/2014/main" id="{53F2D8C0-1D19-14AD-E0BA-AAB8EA16169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2" y="1152"/>
                    <a:ext cx="96" cy="96"/>
                  </a:xfrm>
                  <a:prstGeom prst="line">
                    <a:avLst/>
                  </a:prstGeom>
                  <a:noFill/>
                  <a:ln w="22225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8" name="Group 66">
                  <a:extLst>
                    <a:ext uri="{FF2B5EF4-FFF2-40B4-BE49-F238E27FC236}">
                      <a16:creationId xmlns:a16="http://schemas.microsoft.com/office/drawing/2014/main" id="{6F84FD05-B38C-062D-5085-888B5B1516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041900" y="3657600"/>
                  <a:ext cx="152400" cy="152400"/>
                  <a:chOff x="432" y="1152"/>
                  <a:chExt cx="96" cy="96"/>
                </a:xfrm>
              </p:grpSpPr>
              <p:sp>
                <p:nvSpPr>
                  <p:cNvPr id="29" name="Line 67">
                    <a:extLst>
                      <a:ext uri="{FF2B5EF4-FFF2-40B4-BE49-F238E27FC236}">
                        <a16:creationId xmlns:a16="http://schemas.microsoft.com/office/drawing/2014/main" id="{33B2DF74-7338-1ABE-6739-7A0AF3639AC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2" y="1152"/>
                    <a:ext cx="96" cy="96"/>
                  </a:xfrm>
                  <a:prstGeom prst="line">
                    <a:avLst/>
                  </a:prstGeom>
                  <a:noFill/>
                  <a:ln w="22225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" name="Line 68">
                    <a:extLst>
                      <a:ext uri="{FF2B5EF4-FFF2-40B4-BE49-F238E27FC236}">
                        <a16:creationId xmlns:a16="http://schemas.microsoft.com/office/drawing/2014/main" id="{784D5F30-E85D-2EE2-BEAD-91E46687F99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2" y="1152"/>
                    <a:ext cx="96" cy="96"/>
                  </a:xfrm>
                  <a:prstGeom prst="line">
                    <a:avLst/>
                  </a:prstGeom>
                  <a:noFill/>
                  <a:ln w="22225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1" name="Line 69">
                  <a:extLst>
                    <a:ext uri="{FF2B5EF4-FFF2-40B4-BE49-F238E27FC236}">
                      <a16:creationId xmlns:a16="http://schemas.microsoft.com/office/drawing/2014/main" id="{AF584884-35FB-3A8F-7D95-6DD5096886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503863" y="4967288"/>
                  <a:ext cx="685800" cy="7620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" name="Line 70">
                  <a:extLst>
                    <a:ext uri="{FF2B5EF4-FFF2-40B4-BE49-F238E27FC236}">
                      <a16:creationId xmlns:a16="http://schemas.microsoft.com/office/drawing/2014/main" id="{6B88D4EF-B410-5704-CC49-9F86C9DDC2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189663" y="3748088"/>
                  <a:ext cx="609600" cy="121920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33" name="Group 71">
                  <a:extLst>
                    <a:ext uri="{FF2B5EF4-FFF2-40B4-BE49-F238E27FC236}">
                      <a16:creationId xmlns:a16="http://schemas.microsoft.com/office/drawing/2014/main" id="{09ECA6D1-A260-100B-F070-B1EFD05705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7491465">
                  <a:off x="6956426" y="5343526"/>
                  <a:ext cx="430212" cy="287337"/>
                  <a:chOff x="488" y="2176"/>
                  <a:chExt cx="271" cy="181"/>
                </a:xfrm>
              </p:grpSpPr>
              <p:sp>
                <p:nvSpPr>
                  <p:cNvPr id="34" name="Oval 72">
                    <a:extLst>
                      <a:ext uri="{FF2B5EF4-FFF2-40B4-BE49-F238E27FC236}">
                        <a16:creationId xmlns:a16="http://schemas.microsoft.com/office/drawing/2014/main" id="{73593064-AE76-630B-1AC6-A1BD41723E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00" y="2184"/>
                    <a:ext cx="35" cy="173"/>
                  </a:xfrm>
                  <a:prstGeom prst="ellipse">
                    <a:avLst/>
                  </a:prstGeom>
                  <a:solidFill>
                    <a:srgbClr val="FF8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rot="10800000" vert="eaVert"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/>
                    <a:endParaRPr lang="en-US" altLang="en-US"/>
                  </a:p>
                </p:txBody>
              </p:sp>
              <p:sp>
                <p:nvSpPr>
                  <p:cNvPr id="35" name="AutoShape 73">
                    <a:extLst>
                      <a:ext uri="{FF2B5EF4-FFF2-40B4-BE49-F238E27FC236}">
                        <a16:creationId xmlns:a16="http://schemas.microsoft.com/office/drawing/2014/main" id="{3863CFD3-FCAF-F90F-E3E5-169908F85F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878485" flipV="1">
                    <a:off x="632" y="2238"/>
                    <a:ext cx="127" cy="35"/>
                  </a:xfrm>
                  <a:prstGeom prst="rtTriangle">
                    <a:avLst/>
                  </a:prstGeom>
                  <a:solidFill>
                    <a:srgbClr val="FF8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36" name="AutoShape 74">
                    <a:extLst>
                      <a:ext uri="{FF2B5EF4-FFF2-40B4-BE49-F238E27FC236}">
                        <a16:creationId xmlns:a16="http://schemas.microsoft.com/office/drawing/2014/main" id="{46E51AA0-DFED-F331-B8AC-3AAC888CF6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540992" flipV="1">
                    <a:off x="624" y="2176"/>
                    <a:ext cx="58" cy="29"/>
                  </a:xfrm>
                  <a:prstGeom prst="rtTriangle">
                    <a:avLst/>
                  </a:prstGeom>
                  <a:solidFill>
                    <a:srgbClr val="FF8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37" name="AutoShape 75">
                    <a:extLst>
                      <a:ext uri="{FF2B5EF4-FFF2-40B4-BE49-F238E27FC236}">
                        <a16:creationId xmlns:a16="http://schemas.microsoft.com/office/drawing/2014/main" id="{B98A714C-9BB1-8876-E64A-46FC855CFB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721515" flipH="1" flipV="1">
                    <a:off x="488" y="2246"/>
                    <a:ext cx="127" cy="35"/>
                  </a:xfrm>
                  <a:prstGeom prst="rtTriangle">
                    <a:avLst/>
                  </a:prstGeom>
                  <a:solidFill>
                    <a:srgbClr val="FF8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38" name="AutoShape 76">
                    <a:extLst>
                      <a:ext uri="{FF2B5EF4-FFF2-40B4-BE49-F238E27FC236}">
                        <a16:creationId xmlns:a16="http://schemas.microsoft.com/office/drawing/2014/main" id="{9A154F97-7EF7-F168-507D-5988D628AB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059008" flipH="1" flipV="1">
                    <a:off x="558" y="2176"/>
                    <a:ext cx="58" cy="29"/>
                  </a:xfrm>
                  <a:prstGeom prst="rtTriangle">
                    <a:avLst/>
                  </a:prstGeom>
                  <a:solidFill>
                    <a:srgbClr val="FF8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</p:grpSp>
            <p:grpSp>
              <p:nvGrpSpPr>
                <p:cNvPr id="39" name="Group 77">
                  <a:extLst>
                    <a:ext uri="{FF2B5EF4-FFF2-40B4-BE49-F238E27FC236}">
                      <a16:creationId xmlns:a16="http://schemas.microsoft.com/office/drawing/2014/main" id="{9DB191DB-288F-E231-A8AB-CEC2DB6C41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13476702">
                  <a:off x="4860926" y="5327650"/>
                  <a:ext cx="430213" cy="287338"/>
                  <a:chOff x="488" y="2176"/>
                  <a:chExt cx="271" cy="181"/>
                </a:xfrm>
              </p:grpSpPr>
              <p:sp>
                <p:nvSpPr>
                  <p:cNvPr id="40" name="Oval 78">
                    <a:extLst>
                      <a:ext uri="{FF2B5EF4-FFF2-40B4-BE49-F238E27FC236}">
                        <a16:creationId xmlns:a16="http://schemas.microsoft.com/office/drawing/2014/main" id="{95C7A438-E8A8-13DE-E5FE-C8E2CDEA23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00" y="2184"/>
                    <a:ext cx="35" cy="173"/>
                  </a:xfrm>
                  <a:prstGeom prst="ellipse">
                    <a:avLst/>
                  </a:prstGeom>
                  <a:solidFill>
                    <a:srgbClr val="FF8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rot="10800000"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 algn="ctr"/>
                    <a:endParaRPr lang="en-US" altLang="en-US"/>
                  </a:p>
                </p:txBody>
              </p:sp>
              <p:sp>
                <p:nvSpPr>
                  <p:cNvPr id="41" name="AutoShape 79">
                    <a:extLst>
                      <a:ext uri="{FF2B5EF4-FFF2-40B4-BE49-F238E27FC236}">
                        <a16:creationId xmlns:a16="http://schemas.microsoft.com/office/drawing/2014/main" id="{E9838035-AC58-4720-7D13-7652E27D4A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878485" flipV="1">
                    <a:off x="632" y="2238"/>
                    <a:ext cx="127" cy="35"/>
                  </a:xfrm>
                  <a:prstGeom prst="rtTriangle">
                    <a:avLst/>
                  </a:prstGeom>
                  <a:solidFill>
                    <a:srgbClr val="FF8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2" name="AutoShape 80">
                    <a:extLst>
                      <a:ext uri="{FF2B5EF4-FFF2-40B4-BE49-F238E27FC236}">
                        <a16:creationId xmlns:a16="http://schemas.microsoft.com/office/drawing/2014/main" id="{3F59595A-4B32-69F9-F4DF-91CF37891C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540992" flipV="1">
                    <a:off x="624" y="2176"/>
                    <a:ext cx="58" cy="29"/>
                  </a:xfrm>
                  <a:prstGeom prst="rtTriangle">
                    <a:avLst/>
                  </a:prstGeom>
                  <a:solidFill>
                    <a:srgbClr val="FF8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3" name="AutoShape 81">
                    <a:extLst>
                      <a:ext uri="{FF2B5EF4-FFF2-40B4-BE49-F238E27FC236}">
                        <a16:creationId xmlns:a16="http://schemas.microsoft.com/office/drawing/2014/main" id="{DFED1CBC-4903-D3FF-6CDF-A9DCC236E8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721515" flipH="1" flipV="1">
                    <a:off x="488" y="2246"/>
                    <a:ext cx="127" cy="35"/>
                  </a:xfrm>
                  <a:prstGeom prst="rtTriangle">
                    <a:avLst/>
                  </a:prstGeom>
                  <a:solidFill>
                    <a:srgbClr val="FF8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4" name="AutoShape 82">
                    <a:extLst>
                      <a:ext uri="{FF2B5EF4-FFF2-40B4-BE49-F238E27FC236}">
                        <a16:creationId xmlns:a16="http://schemas.microsoft.com/office/drawing/2014/main" id="{43875577-68CB-346C-C347-6AD3C15E5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059008" flipH="1" flipV="1">
                    <a:off x="558" y="2176"/>
                    <a:ext cx="58" cy="29"/>
                  </a:xfrm>
                  <a:prstGeom prst="rtTriangle">
                    <a:avLst/>
                  </a:prstGeom>
                  <a:solidFill>
                    <a:srgbClr val="FF8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</p:grpSp>
            <p:sp>
              <p:nvSpPr>
                <p:cNvPr id="46" name="AutoShape 88">
                  <a:extLst>
                    <a:ext uri="{FF2B5EF4-FFF2-40B4-BE49-F238E27FC236}">
                      <a16:creationId xmlns:a16="http://schemas.microsoft.com/office/drawing/2014/main" id="{3825C433-5A43-08A4-9322-02387327D6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96001" y="4846638"/>
                  <a:ext cx="182563" cy="18256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63" name="&quot;No&quot; Symbol 62">
                <a:extLst>
                  <a:ext uri="{FF2B5EF4-FFF2-40B4-BE49-F238E27FC236}">
                    <a16:creationId xmlns:a16="http://schemas.microsoft.com/office/drawing/2014/main" id="{298EBB42-5200-6B2D-DAF9-E930B25E61FB}"/>
                  </a:ext>
                </a:extLst>
              </p:cNvPr>
              <p:cNvSpPr/>
              <p:nvPr/>
            </p:nvSpPr>
            <p:spPr bwMode="auto">
              <a:xfrm>
                <a:off x="9251392" y="3089245"/>
                <a:ext cx="296604" cy="296604"/>
              </a:xfrm>
              <a:prstGeom prst="noSmoking">
                <a:avLst/>
              </a:prstGeom>
              <a:solidFill>
                <a:srgbClr val="FF0000"/>
              </a:solidFill>
              <a:ln w="28575" cmpd="sng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 eaLnBrk="1" hangingPunct="1"/>
                <a:endParaRPr lang="en-US" sz="2000" dirty="0" err="1"/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4DB2878C-E4DC-C782-39F0-AAA582DAEADA}"/>
                </a:ext>
              </a:extLst>
            </p:cNvPr>
            <p:cNvGrpSpPr/>
            <p:nvPr/>
          </p:nvGrpSpPr>
          <p:grpSpPr>
            <a:xfrm>
              <a:off x="7791737" y="1011233"/>
              <a:ext cx="3204389" cy="942942"/>
              <a:chOff x="7791737" y="1011233"/>
              <a:chExt cx="3204389" cy="94294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6EB7FA2E-9E8B-87E1-76BE-0250C3D833F5}"/>
                  </a:ext>
                </a:extLst>
              </p:cNvPr>
              <p:cNvGrpSpPr/>
              <p:nvPr/>
            </p:nvGrpSpPr>
            <p:grpSpPr>
              <a:xfrm>
                <a:off x="7791737" y="1178112"/>
                <a:ext cx="3204389" cy="776063"/>
                <a:chOff x="6411238" y="1195388"/>
                <a:chExt cx="4876800" cy="1181100"/>
              </a:xfrm>
            </p:grpSpPr>
            <p:sp>
              <p:nvSpPr>
                <p:cNvPr id="4" name="Line 15">
                  <a:extLst>
                    <a:ext uri="{FF2B5EF4-FFF2-40B4-BE49-F238E27FC236}">
                      <a16:creationId xmlns:a16="http://schemas.microsoft.com/office/drawing/2014/main" id="{391AEF98-AED8-5E2C-9A11-1FADC0D44B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44638" y="1195388"/>
                  <a:ext cx="1219200" cy="99060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" name="Line 16">
                  <a:extLst>
                    <a:ext uri="{FF2B5EF4-FFF2-40B4-BE49-F238E27FC236}">
                      <a16:creationId xmlns:a16="http://schemas.microsoft.com/office/drawing/2014/main" id="{87955C23-F383-08FE-931A-0EBCF2E4C6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163838" y="1195388"/>
                  <a:ext cx="3124200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" name="Line 17">
                  <a:extLst>
                    <a:ext uri="{FF2B5EF4-FFF2-40B4-BE49-F238E27FC236}">
                      <a16:creationId xmlns:a16="http://schemas.microsoft.com/office/drawing/2014/main" id="{EF694186-7546-BC0A-8CFF-79F1B427A5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478038" y="1804988"/>
                  <a:ext cx="1219200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" name="Line 18">
                  <a:extLst>
                    <a:ext uri="{FF2B5EF4-FFF2-40B4-BE49-F238E27FC236}">
                      <a16:creationId xmlns:a16="http://schemas.microsoft.com/office/drawing/2014/main" id="{5EC40540-E446-48C7-1E72-2AE9CD3B2B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678188" y="1195388"/>
                  <a:ext cx="685800" cy="60960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8" name="Group 28">
                  <a:extLst>
                    <a:ext uri="{FF2B5EF4-FFF2-40B4-BE49-F238E27FC236}">
                      <a16:creationId xmlns:a16="http://schemas.microsoft.com/office/drawing/2014/main" id="{39DEAC93-761B-AA15-C54A-F02C97355A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19710482">
                  <a:off x="6411238" y="2185988"/>
                  <a:ext cx="533400" cy="190500"/>
                  <a:chOff x="3072" y="2184"/>
                  <a:chExt cx="336" cy="120"/>
                </a:xfrm>
              </p:grpSpPr>
              <p:sp>
                <p:nvSpPr>
                  <p:cNvPr id="19" name="Oval 29">
                    <a:extLst>
                      <a:ext uri="{FF2B5EF4-FFF2-40B4-BE49-F238E27FC236}">
                        <a16:creationId xmlns:a16="http://schemas.microsoft.com/office/drawing/2014/main" id="{5302C41F-5AF6-B73C-6AE1-D829EFC97A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2256"/>
                    <a:ext cx="336" cy="48"/>
                  </a:xfrm>
                  <a:prstGeom prst="ellipse">
                    <a:avLst/>
                  </a:prstGeom>
                  <a:solidFill>
                    <a:srgbClr val="FF8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20" name="AutoShape 30">
                    <a:extLst>
                      <a:ext uri="{FF2B5EF4-FFF2-40B4-BE49-F238E27FC236}">
                        <a16:creationId xmlns:a16="http://schemas.microsoft.com/office/drawing/2014/main" id="{148257FB-0E60-88F9-FE65-C8FD37B603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78" y="2184"/>
                    <a:ext cx="48" cy="96"/>
                  </a:xfrm>
                  <a:prstGeom prst="rtTriangle">
                    <a:avLst/>
                  </a:prstGeom>
                  <a:solidFill>
                    <a:srgbClr val="FF8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</p:grpSp>
          </p:grpSp>
          <p:sp>
            <p:nvSpPr>
              <p:cNvPr id="64" name="&quot;No&quot; Symbol 63">
                <a:extLst>
                  <a:ext uri="{FF2B5EF4-FFF2-40B4-BE49-F238E27FC236}">
                    <a16:creationId xmlns:a16="http://schemas.microsoft.com/office/drawing/2014/main" id="{E81CEAC4-D5AB-7F74-8E75-CEA75C1BB1DF}"/>
                  </a:ext>
                </a:extLst>
              </p:cNvPr>
              <p:cNvSpPr/>
              <p:nvPr/>
            </p:nvSpPr>
            <p:spPr bwMode="auto">
              <a:xfrm>
                <a:off x="9082344" y="1011233"/>
                <a:ext cx="296604" cy="296604"/>
              </a:xfrm>
              <a:prstGeom prst="noSmoking">
                <a:avLst/>
              </a:prstGeom>
              <a:solidFill>
                <a:srgbClr val="FF0000"/>
              </a:solidFill>
              <a:ln w="28575" cmpd="sng">
                <a:noFill/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 eaLnBrk="1" hangingPunct="1"/>
                <a:endParaRPr lang="en-US" sz="2000" dirty="0" err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93632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703DBA-AE1F-C72A-F878-A8A0B39B1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“Proving” Autonomy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874955F-C71A-6208-8E3C-37F9B79169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6823493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0290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D7C28-DF0D-F0DA-AB36-2BA1B1239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Airspace System (NAS) Digital Twin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89CCF5-784C-2E10-61C5-8D48831E2F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073311" cy="4351338"/>
          </a:xfrm>
        </p:spPr>
        <p:txBody>
          <a:bodyPr>
            <a:normAutofit/>
          </a:bodyPr>
          <a:lstStyle/>
          <a:p>
            <a:r>
              <a:rPr lang="en-US" dirty="0"/>
              <a:t>Built on NASA’s Testbed simulation capability</a:t>
            </a:r>
          </a:p>
          <a:p>
            <a:r>
              <a:rPr lang="en-US" dirty="0"/>
              <a:t>Decades of historical Data</a:t>
            </a:r>
          </a:p>
          <a:p>
            <a:r>
              <a:rPr lang="en-US" dirty="0"/>
              <a:t>Aircraft dynamics models</a:t>
            </a:r>
          </a:p>
          <a:p>
            <a:r>
              <a:rPr lang="en-US" dirty="0"/>
              <a:t>Fast-time and real-time simulation capabilities</a:t>
            </a:r>
          </a:p>
          <a:p>
            <a:r>
              <a:rPr lang="en-US" dirty="0"/>
              <a:t>Easy integration of new algorithms (API)</a:t>
            </a:r>
          </a:p>
          <a:p>
            <a:r>
              <a:rPr lang="en-US" dirty="0"/>
              <a:t>Blended simulated and historical operations</a:t>
            </a:r>
          </a:p>
        </p:txBody>
      </p:sp>
      <p:pic>
        <p:nvPicPr>
          <p:cNvPr id="33" name="Content Placeholder 32" descr="Cloud outline">
            <a:extLst>
              <a:ext uri="{FF2B5EF4-FFF2-40B4-BE49-F238E27FC236}">
                <a16:creationId xmlns:a16="http://schemas.microsoft.com/office/drawing/2014/main" id="{FADC6261-DF53-B82D-81AF-61BF70E0A2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56727" y="1754529"/>
            <a:ext cx="1903451" cy="1684926"/>
          </a:xfr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645E78C8-7500-C416-B662-9825A0AAE391}"/>
              </a:ext>
            </a:extLst>
          </p:cNvPr>
          <p:cNvGrpSpPr/>
          <p:nvPr/>
        </p:nvGrpSpPr>
        <p:grpSpPr>
          <a:xfrm>
            <a:off x="7645603" y="2571873"/>
            <a:ext cx="4356648" cy="2952174"/>
            <a:chOff x="7123092" y="2531053"/>
            <a:chExt cx="4356648" cy="2952174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0F23CD0A-D7E0-F891-2CF6-F355D7F16D1F}"/>
                </a:ext>
              </a:extLst>
            </p:cNvPr>
            <p:cNvGrpSpPr/>
            <p:nvPr/>
          </p:nvGrpSpPr>
          <p:grpSpPr>
            <a:xfrm>
              <a:off x="8606990" y="2923406"/>
              <a:ext cx="2207683" cy="2207683"/>
              <a:chOff x="8606990" y="2923406"/>
              <a:chExt cx="2207683" cy="2207683"/>
            </a:xfrm>
          </p:grpSpPr>
          <p:pic>
            <p:nvPicPr>
              <p:cNvPr id="27" name="Graphic 26" descr="Smart Phone outline">
                <a:extLst>
                  <a:ext uri="{FF2B5EF4-FFF2-40B4-BE49-F238E27FC236}">
                    <a16:creationId xmlns:a16="http://schemas.microsoft.com/office/drawing/2014/main" id="{54719CB6-C643-66F8-2B91-15A665B17B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606990" y="2923406"/>
                <a:ext cx="2207683" cy="2207683"/>
              </a:xfrm>
              <a:prstGeom prst="rect">
                <a:avLst/>
              </a:prstGeom>
            </p:spPr>
          </p:pic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2EAB88CA-18E1-5664-41EB-74B956CD887E}"/>
                  </a:ext>
                </a:extLst>
              </p:cNvPr>
              <p:cNvSpPr/>
              <p:nvPr/>
            </p:nvSpPr>
            <p:spPr bwMode="auto">
              <a:xfrm>
                <a:off x="9343976" y="4532920"/>
                <a:ext cx="157662" cy="157662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A1E60"/>
                  </a:buClr>
                  <a:buSzPct val="75000"/>
                  <a:buFont typeface="Wingdings" charset="2"/>
                  <a:buNone/>
                  <a:tabLst/>
                </a:pPr>
                <a:endParaRPr kumimoji="0" lang="en-US" sz="2800" b="0" i="1" u="none" strike="noStrike" cap="none" normalizeH="0" baseline="0">
                  <a:ln>
                    <a:noFill/>
                  </a:ln>
                  <a:solidFill>
                    <a:srgbClr val="5F5F5F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9" name="Rounded Rectangle 28">
                <a:extLst>
                  <a:ext uri="{FF2B5EF4-FFF2-40B4-BE49-F238E27FC236}">
                    <a16:creationId xmlns:a16="http://schemas.microsoft.com/office/drawing/2014/main" id="{219D2AF4-68E5-61F6-2C6D-6830C9153B52}"/>
                  </a:ext>
                </a:extLst>
              </p:cNvPr>
              <p:cNvSpPr/>
              <p:nvPr/>
            </p:nvSpPr>
            <p:spPr bwMode="auto">
              <a:xfrm>
                <a:off x="9619311" y="4532920"/>
                <a:ext cx="157662" cy="157662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A1E60"/>
                  </a:buClr>
                  <a:buSzPct val="75000"/>
                  <a:buFont typeface="Wingdings" charset="2"/>
                  <a:buNone/>
                  <a:tabLst/>
                </a:pPr>
                <a:endParaRPr kumimoji="0" lang="en-US" sz="2800" b="0" i="1" u="none" strike="noStrike" cap="none" normalizeH="0" baseline="0">
                  <a:ln>
                    <a:noFill/>
                  </a:ln>
                  <a:solidFill>
                    <a:srgbClr val="5F5F5F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5C955A5-0D61-00B7-344E-06827F8B2B19}"/>
                  </a:ext>
                </a:extLst>
              </p:cNvPr>
              <p:cNvSpPr/>
              <p:nvPr/>
            </p:nvSpPr>
            <p:spPr bwMode="auto">
              <a:xfrm>
                <a:off x="9894647" y="4532920"/>
                <a:ext cx="157662" cy="157662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A1E60"/>
                  </a:buClr>
                  <a:buSzPct val="75000"/>
                  <a:buFont typeface="Wingdings" charset="2"/>
                  <a:buNone/>
                  <a:tabLst/>
                </a:pPr>
                <a:endParaRPr kumimoji="0" lang="en-US" sz="2800" b="0" i="1" u="none" strike="noStrike" cap="none" normalizeH="0" baseline="0">
                  <a:ln>
                    <a:noFill/>
                  </a:ln>
                  <a:solidFill>
                    <a:srgbClr val="5F5F5F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1" name="Rounded Rectangle 30">
                <a:extLst>
                  <a:ext uri="{FF2B5EF4-FFF2-40B4-BE49-F238E27FC236}">
                    <a16:creationId xmlns:a16="http://schemas.microsoft.com/office/drawing/2014/main" id="{4714E19A-085D-CE29-31E9-5541D8E38DED}"/>
                  </a:ext>
                </a:extLst>
              </p:cNvPr>
              <p:cNvSpPr/>
              <p:nvPr/>
            </p:nvSpPr>
            <p:spPr bwMode="auto">
              <a:xfrm>
                <a:off x="9894647" y="4236979"/>
                <a:ext cx="157662" cy="157662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A1E60"/>
                  </a:buClr>
                  <a:buSzPct val="75000"/>
                  <a:buFont typeface="Wingdings" charset="2"/>
                  <a:buNone/>
                  <a:tabLst/>
                </a:pPr>
                <a:endParaRPr kumimoji="0" lang="en-US" sz="2800" b="0" i="1" u="none" strike="noStrike" cap="none" normalizeH="0" baseline="0">
                  <a:ln>
                    <a:noFill/>
                  </a:ln>
                  <a:solidFill>
                    <a:srgbClr val="5F5F5F"/>
                  </a:solidFill>
                  <a:effectLst/>
                  <a:latin typeface="Arial" charset="0"/>
                </a:endParaRPr>
              </a:p>
            </p:txBody>
          </p:sp>
        </p:grp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A0D1B57-CEBF-2B1B-5A85-FAD5A03C1302}"/>
                </a:ext>
              </a:extLst>
            </p:cNvPr>
            <p:cNvCxnSpPr>
              <a:cxnSpLocks/>
            </p:cNvCxnSpPr>
            <p:nvPr/>
          </p:nvCxnSpPr>
          <p:spPr>
            <a:xfrm>
              <a:off x="7902963" y="2991575"/>
              <a:ext cx="1156511" cy="103567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981622F-A770-E6F9-298A-6B6BA8BDD3FF}"/>
                </a:ext>
              </a:extLst>
            </p:cNvPr>
            <p:cNvSpPr txBox="1"/>
            <p:nvPr/>
          </p:nvSpPr>
          <p:spPr>
            <a:xfrm>
              <a:off x="9240645" y="5113895"/>
              <a:ext cx="914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Testbed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64DC5E1-1439-BED9-F8EE-7EDEFCB9BC6C}"/>
                </a:ext>
              </a:extLst>
            </p:cNvPr>
            <p:cNvSpPr txBox="1"/>
            <p:nvPr/>
          </p:nvSpPr>
          <p:spPr>
            <a:xfrm>
              <a:off x="10273961" y="4321250"/>
              <a:ext cx="1205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Algorithms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ACF4D3-0FD2-62CC-8B0C-01143D535903}"/>
                </a:ext>
              </a:extLst>
            </p:cNvPr>
            <p:cNvSpPr txBox="1"/>
            <p:nvPr/>
          </p:nvSpPr>
          <p:spPr>
            <a:xfrm>
              <a:off x="7123092" y="2531053"/>
              <a:ext cx="15467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Historical Data</a:t>
              </a:r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13E05034-0F7E-AEE9-DF73-D7BF2C9083A3}"/>
                </a:ext>
              </a:extLst>
            </p:cNvPr>
            <p:cNvSpPr/>
            <p:nvPr/>
          </p:nvSpPr>
          <p:spPr bwMode="auto">
            <a:xfrm>
              <a:off x="7754144" y="4560691"/>
              <a:ext cx="157662" cy="157662"/>
            </a:xfrm>
            <a:prstGeom prst="roundRect">
              <a:avLst/>
            </a:prstGeom>
            <a:solidFill>
              <a:srgbClr val="575BE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A1E60"/>
                </a:buClr>
                <a:buSzPct val="75000"/>
                <a:buFont typeface="Wingdings" charset="2"/>
                <a:buNone/>
                <a:tabLst/>
              </a:pPr>
              <a:endParaRPr kumimoji="0" lang="en-US" sz="2800" b="0" i="1" u="none" strike="noStrike" cap="none" normalizeH="0" baseline="0">
                <a:ln>
                  <a:noFill/>
                </a:ln>
                <a:solidFill>
                  <a:srgbClr val="5F5F5F"/>
                </a:solidFill>
                <a:effectLst/>
                <a:latin typeface="Arial" charset="0"/>
              </a:endParaRP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9D815D1-3891-4C57-E282-8D6EDDD28F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29184" y="4310150"/>
              <a:ext cx="1616966" cy="30160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2CDD829-3FEE-6E5A-4A8A-676BA8A4F91C}"/>
                </a:ext>
              </a:extLst>
            </p:cNvPr>
            <p:cNvSpPr txBox="1"/>
            <p:nvPr/>
          </p:nvSpPr>
          <p:spPr>
            <a:xfrm>
              <a:off x="7970287" y="4690582"/>
              <a:ext cx="11728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Algorithm API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7852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8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EFF3DD-D62F-9AB9-8288-BC9307237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Autoresolver and NAS Digital Twin Examples</a:t>
            </a: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CA1B3EC4-AC6B-27CD-EAA2-7669AED5E1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1726592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8093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A393BF-4E50-55A6-3C58-DBDF5BE4E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000"/>
              <a:t>Efficient Arrivals into Newark</a:t>
            </a:r>
          </a:p>
        </p:txBody>
      </p:sp>
      <p:sp>
        <p:nvSpPr>
          <p:cNvPr id="3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EE068-E977-4C15-56D3-A8B1E379E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/>
              <a:t>Playback historical traffic data for any day </a:t>
            </a:r>
          </a:p>
          <a:p>
            <a:r>
              <a:rPr lang="en-US" sz="2200"/>
              <a:t>250 nm from Newark, </a:t>
            </a:r>
            <a:br>
              <a:rPr lang="en-US" sz="2200"/>
            </a:br>
            <a:r>
              <a:rPr lang="en-US" sz="2200"/>
              <a:t>twin each arrival flight</a:t>
            </a:r>
          </a:p>
          <a:p>
            <a:r>
              <a:rPr lang="en-US" sz="2200"/>
              <a:t>Manage twinned flights autonomously</a:t>
            </a:r>
          </a:p>
          <a:p>
            <a:r>
              <a:rPr lang="en-US" sz="2200"/>
              <a:t>Compare trajectory- and system-level performance against historical results</a:t>
            </a:r>
          </a:p>
        </p:txBody>
      </p:sp>
      <p:pic>
        <p:nvPicPr>
          <p:cNvPr id="8" name="Picture 7" descr="A map of the world&#10;&#10;Description automatically generated with low confidence">
            <a:extLst>
              <a:ext uri="{FF2B5EF4-FFF2-40B4-BE49-F238E27FC236}">
                <a16:creationId xmlns:a16="http://schemas.microsoft.com/office/drawing/2014/main" id="{20163976-9C13-4327-927F-265FC800DA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27" t="9266" r="30005" b="11465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17472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A12A370-5D1B-6F0D-7774-C5FFA52CF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Autonomous Arrivals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C5A3E3-D556-0BD5-C00C-F0B7453581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1" y="2438400"/>
            <a:ext cx="3505494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Schedule to runway</a:t>
            </a:r>
          </a:p>
          <a:p>
            <a:r>
              <a:rPr lang="en-US" sz="2000" dirty="0"/>
              <a:t>Assign delay to fixes</a:t>
            </a:r>
          </a:p>
          <a:p>
            <a:r>
              <a:rPr lang="en-US" sz="2000" dirty="0"/>
              <a:t>Use </a:t>
            </a:r>
            <a:r>
              <a:rPr lang="en-US" sz="2000" dirty="0" err="1"/>
              <a:t>Autoresolver</a:t>
            </a:r>
            <a:r>
              <a:rPr lang="en-US" sz="2000" dirty="0"/>
              <a:t> to safely meet scheduled times at fixes</a:t>
            </a:r>
          </a:p>
          <a:p>
            <a:endParaRPr lang="en-US" sz="2000" dirty="0"/>
          </a:p>
          <a:p>
            <a:r>
              <a:rPr lang="en-US" sz="2000" dirty="0"/>
              <a:t>Take required delay at cruise altitude</a:t>
            </a:r>
          </a:p>
          <a:p>
            <a:r>
              <a:rPr lang="en-US" sz="2000" dirty="0"/>
              <a:t>Reduces noise and fuel burn</a:t>
            </a:r>
          </a:p>
          <a:p>
            <a:r>
              <a:rPr lang="en-US" sz="2000" dirty="0"/>
              <a:t>Increases predictability and controllability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Content Placeholder 13" descr="A map of the world&#10;&#10;Description automatically generated with low confidence">
            <a:extLst>
              <a:ext uri="{FF2B5EF4-FFF2-40B4-BE49-F238E27FC236}">
                <a16:creationId xmlns:a16="http://schemas.microsoft.com/office/drawing/2014/main" id="{5E9B3436-7A75-A4AD-3B50-1A9D7FEBF3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7036" t="9712" r="12388" b="9712"/>
          <a:stretch/>
        </p:blipFill>
        <p:spPr>
          <a:xfrm>
            <a:off x="5405862" y="1395853"/>
            <a:ext cx="6019331" cy="4063047"/>
          </a:xfrm>
          <a:prstGeom prst="rect">
            <a:avLst/>
          </a:prstGeom>
          <a:effectLst/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CE29D2A1-5EFF-ED5D-2872-47448EF7FADB}"/>
              </a:ext>
            </a:extLst>
          </p:cNvPr>
          <p:cNvSpPr/>
          <p:nvPr/>
        </p:nvSpPr>
        <p:spPr>
          <a:xfrm>
            <a:off x="8488472" y="3051057"/>
            <a:ext cx="215758" cy="215758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AEAF3D3-540B-83DD-9B2F-8C6A22F1AB3A}"/>
              </a:ext>
            </a:extLst>
          </p:cNvPr>
          <p:cNvSpPr/>
          <p:nvPr/>
        </p:nvSpPr>
        <p:spPr>
          <a:xfrm>
            <a:off x="8188241" y="3353900"/>
            <a:ext cx="215758" cy="215758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6199C61-934A-B33F-C4F9-9C1B14B877C2}"/>
              </a:ext>
            </a:extLst>
          </p:cNvPr>
          <p:cNvSpPr/>
          <p:nvPr/>
        </p:nvSpPr>
        <p:spPr>
          <a:xfrm>
            <a:off x="8339773" y="3643134"/>
            <a:ext cx="215758" cy="215758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D08AC4-C41D-B722-9B4E-82F4C7B8F14F}"/>
              </a:ext>
            </a:extLst>
          </p:cNvPr>
          <p:cNvSpPr txBox="1"/>
          <p:nvPr/>
        </p:nvSpPr>
        <p:spPr>
          <a:xfrm>
            <a:off x="7279412" y="2120696"/>
            <a:ext cx="1276119" cy="369332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Meter Fixes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80218D4-C0A4-A9E1-692F-AA8C181DA328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7917472" y="2490028"/>
            <a:ext cx="270769" cy="850263"/>
          </a:xfrm>
          <a:prstGeom prst="straightConnector1">
            <a:avLst/>
          </a:prstGeom>
          <a:ln w="28575">
            <a:solidFill>
              <a:srgbClr val="FFFFFF">
                <a:alpha val="74902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4E9445B-9506-116A-AE9A-BCA28A82100F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7917472" y="2490028"/>
            <a:ext cx="576590" cy="557784"/>
          </a:xfrm>
          <a:prstGeom prst="straightConnector1">
            <a:avLst/>
          </a:prstGeom>
          <a:ln w="28575">
            <a:solidFill>
              <a:srgbClr val="FFFFFF">
                <a:alpha val="74902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1AB186A-3F93-C135-71D6-81A46E720312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7917472" y="2490028"/>
            <a:ext cx="457209" cy="1148047"/>
          </a:xfrm>
          <a:prstGeom prst="straightConnector1">
            <a:avLst/>
          </a:prstGeom>
          <a:ln w="28575">
            <a:solidFill>
              <a:srgbClr val="FFFFFF">
                <a:alpha val="74902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7CC02F8-3D5E-79F8-8A83-F00D1D888FCD}"/>
              </a:ext>
            </a:extLst>
          </p:cNvPr>
          <p:cNvSpPr txBox="1"/>
          <p:nvPr/>
        </p:nvSpPr>
        <p:spPr>
          <a:xfrm>
            <a:off x="9675255" y="3605495"/>
            <a:ext cx="924805" cy="369332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Runway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0AD3C34-7844-AC49-21DA-70E2D3B15EDC}"/>
              </a:ext>
            </a:extLst>
          </p:cNvPr>
          <p:cNvCxnSpPr>
            <a:cxnSpLocks/>
            <a:stCxn id="30" idx="1"/>
          </p:cNvCxnSpPr>
          <p:nvPr/>
        </p:nvCxnSpPr>
        <p:spPr>
          <a:xfrm flipH="1" flipV="1">
            <a:off x="8704230" y="3605495"/>
            <a:ext cx="971025" cy="184666"/>
          </a:xfrm>
          <a:prstGeom prst="straightConnector1">
            <a:avLst/>
          </a:prstGeom>
          <a:ln w="28575">
            <a:solidFill>
              <a:srgbClr val="FFFFFF">
                <a:alpha val="74902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7351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, monitor, computer, screen&#10;&#10;Description automatically generated">
            <a:extLst>
              <a:ext uri="{FF2B5EF4-FFF2-40B4-BE49-F238E27FC236}">
                <a16:creationId xmlns:a16="http://schemas.microsoft.com/office/drawing/2014/main" id="{AA4B530F-201F-834A-A6AA-99F371B105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35" t="16371" r="4170" b="10822"/>
          <a:stretch/>
        </p:blipFill>
        <p:spPr>
          <a:xfrm>
            <a:off x="4936" y="0"/>
            <a:ext cx="1218706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D9CEA6-260B-764B-8B99-76B65F8DD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DDDDDD"/>
                </a:solidFill>
              </a:rPr>
              <a:t>Newark Arrivals: Fuel Burn Comparison</a:t>
            </a:r>
          </a:p>
        </p:txBody>
      </p:sp>
      <p:pic>
        <p:nvPicPr>
          <p:cNvPr id="6" name="Content Placeholder 5" descr="Chart, scatter chart&#10;&#10;Description automatically generated">
            <a:extLst>
              <a:ext uri="{FF2B5EF4-FFF2-40B4-BE49-F238E27FC236}">
                <a16:creationId xmlns:a16="http://schemas.microsoft.com/office/drawing/2014/main" id="{145F28F0-225F-5B01-C451-9C483C40D6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991062" y="1470252"/>
            <a:ext cx="5577731" cy="4351338"/>
          </a:xfrm>
          <a:prstGeom prst="roundRect">
            <a:avLst>
              <a:gd name="adj" fmla="val 9912"/>
            </a:avLst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C4F7442-E871-6342-9255-EC3DE2A70383}"/>
              </a:ext>
            </a:extLst>
          </p:cNvPr>
          <p:cNvSpPr txBox="1"/>
          <p:nvPr/>
        </p:nvSpPr>
        <p:spPr>
          <a:xfrm>
            <a:off x="9401865" y="2123849"/>
            <a:ext cx="2079031" cy="461665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/>
              <a:t>420 </a:t>
            </a:r>
            <a:r>
              <a:rPr lang="en-US" sz="2400" err="1"/>
              <a:t>lbs</a:t>
            </a:r>
            <a:r>
              <a:rPr lang="en-US" sz="2400"/>
              <a:t>/aircraft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A5E16C7-8F94-C949-BD45-07343760448F}"/>
              </a:ext>
            </a:extLst>
          </p:cNvPr>
          <p:cNvCxnSpPr>
            <a:cxnSpLocks/>
            <a:stCxn id="11" idx="2"/>
          </p:cNvCxnSpPr>
          <p:nvPr/>
        </p:nvCxnSpPr>
        <p:spPr bwMode="auto">
          <a:xfrm flipH="1">
            <a:off x="9288013" y="2585514"/>
            <a:ext cx="1153368" cy="154622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30438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01731175-C1E1-5E27-3DA4-C18AC2CB1B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74" t="9734" r="22244" b="11318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A393BF-4E50-55A6-3C58-DBDF5BE4E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anchor="b">
            <a:normAutofit/>
          </a:bodyPr>
          <a:lstStyle/>
          <a:p>
            <a:r>
              <a:rPr lang="en-US" sz="2800"/>
              <a:t>Managing a Complex UAM Network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BEED58D-8017-AD51-6C02-B9FE8BA43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 dirty="0"/>
              <a:t>Network of UAM operations over the Dallas/Fort Worth area</a:t>
            </a:r>
          </a:p>
          <a:p>
            <a:r>
              <a:rPr lang="en-US" sz="1700" dirty="0"/>
              <a:t>Large number of aircraft operating in a tight airspace</a:t>
            </a:r>
          </a:p>
          <a:p>
            <a:r>
              <a:rPr lang="en-US" sz="1700" dirty="0" err="1"/>
              <a:t>Autoresolver</a:t>
            </a:r>
            <a:r>
              <a:rPr lang="en-US" sz="1700" dirty="0"/>
              <a:t> manages departures and separation in the network</a:t>
            </a:r>
          </a:p>
        </p:txBody>
      </p:sp>
    </p:spTree>
    <p:extLst>
      <p:ext uri="{BB962C8B-B14F-4D97-AF65-F5344CB8AC3E}">
        <p14:creationId xmlns:p14="http://schemas.microsoft.com/office/powerpoint/2010/main" val="2577328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AC51C-84E2-8FD8-8266-0C0D411F9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Integrating Autonomous Algorithms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DFE50C-61AC-C219-86D3-AC52C164AF7B}"/>
              </a:ext>
            </a:extLst>
          </p:cNvPr>
          <p:cNvSpPr/>
          <p:nvPr/>
        </p:nvSpPr>
        <p:spPr>
          <a:xfrm>
            <a:off x="2245179" y="2645909"/>
            <a:ext cx="2816678" cy="22206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Autonomous Airspace Management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868F67-C7A9-63FC-0032-B69A95CED7EC}"/>
              </a:ext>
            </a:extLst>
          </p:cNvPr>
          <p:cNvSpPr txBox="1"/>
          <p:nvPr/>
        </p:nvSpPr>
        <p:spPr>
          <a:xfrm>
            <a:off x="1926772" y="1682524"/>
            <a:ext cx="1494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Aircraft Issues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838B15-A544-9806-DF84-44BDE121222E}"/>
              </a:ext>
            </a:extLst>
          </p:cNvPr>
          <p:cNvSpPr txBox="1"/>
          <p:nvPr/>
        </p:nvSpPr>
        <p:spPr>
          <a:xfrm>
            <a:off x="3934802" y="1682524"/>
            <a:ext cx="1941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Aircraft Separation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1D7F31-3006-7250-A397-45576AD2D8DF}"/>
              </a:ext>
            </a:extLst>
          </p:cNvPr>
          <p:cNvSpPr txBox="1"/>
          <p:nvPr/>
        </p:nvSpPr>
        <p:spPr>
          <a:xfrm>
            <a:off x="388649" y="4433918"/>
            <a:ext cx="1591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Airport Configuration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076A70-13C5-1BF0-6ACD-AE6B16CD9468}"/>
              </a:ext>
            </a:extLst>
          </p:cNvPr>
          <p:cNvSpPr txBox="1"/>
          <p:nvPr/>
        </p:nvSpPr>
        <p:spPr>
          <a:xfrm>
            <a:off x="5570764" y="2737231"/>
            <a:ext cx="1205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Scheduling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276DEC2-AD7F-3FB2-2559-3ECB1F9F5A08}"/>
              </a:ext>
            </a:extLst>
          </p:cNvPr>
          <p:cNvCxnSpPr>
            <a:stCxn id="6" idx="2"/>
          </p:cNvCxnSpPr>
          <p:nvPr/>
        </p:nvCxnSpPr>
        <p:spPr>
          <a:xfrm>
            <a:off x="2673996" y="2051856"/>
            <a:ext cx="175340" cy="59405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F4F37D7-85BC-957F-69D4-EC1F7B5F7338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4418425" y="2051856"/>
            <a:ext cx="486996" cy="59405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217F278-0C67-3C68-15AC-B997F5A243BC}"/>
              </a:ext>
            </a:extLst>
          </p:cNvPr>
          <p:cNvCxnSpPr>
            <a:cxnSpLocks/>
          </p:cNvCxnSpPr>
          <p:nvPr/>
        </p:nvCxnSpPr>
        <p:spPr>
          <a:xfrm flipV="1">
            <a:off x="1575233" y="4275547"/>
            <a:ext cx="666776" cy="33727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5EF147F-9374-20ED-E937-86AEACAE363B}"/>
              </a:ext>
            </a:extLst>
          </p:cNvPr>
          <p:cNvCxnSpPr>
            <a:cxnSpLocks/>
          </p:cNvCxnSpPr>
          <p:nvPr/>
        </p:nvCxnSpPr>
        <p:spPr>
          <a:xfrm flipH="1">
            <a:off x="5065027" y="3048798"/>
            <a:ext cx="573588" cy="10858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AE95597B-8240-D6A7-B959-6F62E4568EC8}"/>
              </a:ext>
            </a:extLst>
          </p:cNvPr>
          <p:cNvSpPr/>
          <p:nvPr/>
        </p:nvSpPr>
        <p:spPr>
          <a:xfrm>
            <a:off x="2090057" y="2451224"/>
            <a:ext cx="3116036" cy="26004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7C3E907-44A8-091D-D6CD-95B4CD27B4B2}"/>
              </a:ext>
            </a:extLst>
          </p:cNvPr>
          <p:cNvCxnSpPr>
            <a:cxnSpLocks/>
          </p:cNvCxnSpPr>
          <p:nvPr/>
        </p:nvCxnSpPr>
        <p:spPr>
          <a:xfrm>
            <a:off x="5061857" y="3751437"/>
            <a:ext cx="669946" cy="48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CA30379-BCCD-B75C-80A5-1574273137A5}"/>
              </a:ext>
            </a:extLst>
          </p:cNvPr>
          <p:cNvCxnSpPr>
            <a:cxnSpLocks/>
          </p:cNvCxnSpPr>
          <p:nvPr/>
        </p:nvCxnSpPr>
        <p:spPr>
          <a:xfrm flipV="1">
            <a:off x="3648075" y="2051856"/>
            <a:ext cx="0" cy="5940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59666D7-FF19-69D2-299D-67D0B760708A}"/>
              </a:ext>
            </a:extLst>
          </p:cNvPr>
          <p:cNvCxnSpPr>
            <a:cxnSpLocks/>
          </p:cNvCxnSpPr>
          <p:nvPr/>
        </p:nvCxnSpPr>
        <p:spPr>
          <a:xfrm flipH="1">
            <a:off x="1575233" y="3751437"/>
            <a:ext cx="66994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424CB3-E6C6-685F-82F8-E39C7357D32C}"/>
              </a:ext>
            </a:extLst>
          </p:cNvPr>
          <p:cNvCxnSpPr>
            <a:cxnSpLocks/>
          </p:cNvCxnSpPr>
          <p:nvPr/>
        </p:nvCxnSpPr>
        <p:spPr>
          <a:xfrm>
            <a:off x="3648075" y="4866595"/>
            <a:ext cx="0" cy="5844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235C0023-DC36-B354-23D1-12D479E14EB4}"/>
              </a:ext>
            </a:extLst>
          </p:cNvPr>
          <p:cNvSpPr/>
          <p:nvPr/>
        </p:nvSpPr>
        <p:spPr>
          <a:xfrm>
            <a:off x="7353301" y="3048798"/>
            <a:ext cx="1545771" cy="6495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Aircraft Issues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B67C623-8D31-EB41-B344-DB6DC093BE05}"/>
              </a:ext>
            </a:extLst>
          </p:cNvPr>
          <p:cNvSpPr/>
          <p:nvPr/>
        </p:nvSpPr>
        <p:spPr>
          <a:xfrm>
            <a:off x="9407979" y="3048798"/>
            <a:ext cx="1545771" cy="6495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Aircraft Separation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741DFE5-A45D-08B8-1792-99BB61174774}"/>
              </a:ext>
            </a:extLst>
          </p:cNvPr>
          <p:cNvSpPr txBox="1"/>
          <p:nvPr/>
        </p:nvSpPr>
        <p:spPr>
          <a:xfrm>
            <a:off x="237831" y="2629341"/>
            <a:ext cx="150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 and Avoid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374A1EA-6FCB-35CB-4767-305B519CD638}"/>
              </a:ext>
            </a:extLst>
          </p:cNvPr>
          <p:cNvCxnSpPr>
            <a:cxnSpLocks/>
          </p:cNvCxnSpPr>
          <p:nvPr/>
        </p:nvCxnSpPr>
        <p:spPr>
          <a:xfrm>
            <a:off x="1575233" y="2998673"/>
            <a:ext cx="669946" cy="40899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89FD8D5B-F7BF-0EF0-B8F6-D90E5DBDFD88}"/>
              </a:ext>
            </a:extLst>
          </p:cNvPr>
          <p:cNvSpPr/>
          <p:nvPr/>
        </p:nvSpPr>
        <p:spPr>
          <a:xfrm>
            <a:off x="8477249" y="2304589"/>
            <a:ext cx="1545771" cy="64950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See and Avoid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86E8C76-C050-8800-D300-6EE0458BFF29}"/>
              </a:ext>
            </a:extLst>
          </p:cNvPr>
          <p:cNvSpPr/>
          <p:nvPr/>
        </p:nvSpPr>
        <p:spPr>
          <a:xfrm>
            <a:off x="7353301" y="4537216"/>
            <a:ext cx="1545771" cy="64950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Airport Configuration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5038D7E-B441-E9DB-5886-8AEF29F33B60}"/>
              </a:ext>
            </a:extLst>
          </p:cNvPr>
          <p:cNvSpPr/>
          <p:nvPr/>
        </p:nvSpPr>
        <p:spPr>
          <a:xfrm>
            <a:off x="9407979" y="4537216"/>
            <a:ext cx="1545771" cy="64950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Scheduling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9773B23-CCB5-C994-2463-C51CC97C664F}"/>
              </a:ext>
            </a:extLst>
          </p:cNvPr>
          <p:cNvSpPr txBox="1"/>
          <p:nvPr/>
        </p:nvSpPr>
        <p:spPr>
          <a:xfrm>
            <a:off x="455097" y="3949762"/>
            <a:ext cx="639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Etc</a:t>
            </a:r>
            <a:r>
              <a:rPr lang="en-US" dirty="0"/>
              <a:t>…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F8CDF4B-A557-B30B-45CB-65645C6EB9E5}"/>
              </a:ext>
            </a:extLst>
          </p:cNvPr>
          <p:cNvCxnSpPr>
            <a:cxnSpLocks/>
            <a:stCxn id="45" idx="3"/>
          </p:cNvCxnSpPr>
          <p:nvPr/>
        </p:nvCxnSpPr>
        <p:spPr>
          <a:xfrm flipV="1">
            <a:off x="1094311" y="3944494"/>
            <a:ext cx="1147698" cy="18993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7C6ED5CA-1E51-C6F3-5914-78177C539FE1}"/>
              </a:ext>
            </a:extLst>
          </p:cNvPr>
          <p:cNvSpPr/>
          <p:nvPr/>
        </p:nvSpPr>
        <p:spPr>
          <a:xfrm>
            <a:off x="8458199" y="3793007"/>
            <a:ext cx="1545771" cy="64950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Etc</a:t>
            </a:r>
            <a:r>
              <a:rPr lang="en-US" dirty="0"/>
              <a:t>…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BB28C9D-9F30-8C5C-2F64-C78188F4BF64}"/>
              </a:ext>
            </a:extLst>
          </p:cNvPr>
          <p:cNvSpPr txBox="1"/>
          <p:nvPr/>
        </p:nvSpPr>
        <p:spPr>
          <a:xfrm>
            <a:off x="1276001" y="5618592"/>
            <a:ext cx="4433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Add all functions to one algorithm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0EB18DA-4CB6-ABEB-0673-4444629C2173}"/>
              </a:ext>
            </a:extLst>
          </p:cNvPr>
          <p:cNvSpPr txBox="1"/>
          <p:nvPr/>
        </p:nvSpPr>
        <p:spPr>
          <a:xfrm>
            <a:off x="6604538" y="5618591"/>
            <a:ext cx="5291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Decompose into independent algorithms</a:t>
            </a:r>
          </a:p>
        </p:txBody>
      </p:sp>
    </p:spTree>
    <p:extLst>
      <p:ext uri="{BB962C8B-B14F-4D97-AF65-F5344CB8AC3E}">
        <p14:creationId xmlns:p14="http://schemas.microsoft.com/office/powerpoint/2010/main" val="1269548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AC51C-84E2-8FD8-8266-0C0D411F9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Higher-Level System to Enable Decomposition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35C0023-DC36-B354-23D1-12D479E14EB4}"/>
              </a:ext>
            </a:extLst>
          </p:cNvPr>
          <p:cNvSpPr/>
          <p:nvPr/>
        </p:nvSpPr>
        <p:spPr>
          <a:xfrm>
            <a:off x="3565072" y="3429000"/>
            <a:ext cx="1545771" cy="6495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Aircraft Issues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B67C623-8D31-EB41-B344-DB6DC093BE05}"/>
              </a:ext>
            </a:extLst>
          </p:cNvPr>
          <p:cNvSpPr/>
          <p:nvPr/>
        </p:nvSpPr>
        <p:spPr>
          <a:xfrm>
            <a:off x="5619750" y="3429000"/>
            <a:ext cx="1545771" cy="6495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Aircraft Separation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9FD8D5B-F7BF-0EF0-B8F6-D90E5DBDFD88}"/>
              </a:ext>
            </a:extLst>
          </p:cNvPr>
          <p:cNvSpPr/>
          <p:nvPr/>
        </p:nvSpPr>
        <p:spPr>
          <a:xfrm>
            <a:off x="4689020" y="2684791"/>
            <a:ext cx="1545771" cy="64950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See and Avoid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86E8C76-C050-8800-D300-6EE0458BFF29}"/>
              </a:ext>
            </a:extLst>
          </p:cNvPr>
          <p:cNvSpPr/>
          <p:nvPr/>
        </p:nvSpPr>
        <p:spPr>
          <a:xfrm>
            <a:off x="3565072" y="4917418"/>
            <a:ext cx="1545771" cy="64950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Airport Configuration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5038D7E-B441-E9DB-5886-8AEF29F33B60}"/>
              </a:ext>
            </a:extLst>
          </p:cNvPr>
          <p:cNvSpPr/>
          <p:nvPr/>
        </p:nvSpPr>
        <p:spPr>
          <a:xfrm>
            <a:off x="5619750" y="4917418"/>
            <a:ext cx="1545771" cy="64950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Scheduling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C6ED5CA-1E51-C6F3-5914-78177C539FE1}"/>
              </a:ext>
            </a:extLst>
          </p:cNvPr>
          <p:cNvSpPr/>
          <p:nvPr/>
        </p:nvSpPr>
        <p:spPr>
          <a:xfrm>
            <a:off x="4669970" y="4173209"/>
            <a:ext cx="1545771" cy="64950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Etc</a:t>
            </a:r>
            <a:r>
              <a:rPr lang="en-US" dirty="0"/>
              <a:t>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4368C4-F9BF-BFB5-C657-BD3EE5B74BC0}"/>
              </a:ext>
            </a:extLst>
          </p:cNvPr>
          <p:cNvSpPr/>
          <p:nvPr/>
        </p:nvSpPr>
        <p:spPr>
          <a:xfrm>
            <a:off x="2392136" y="1885372"/>
            <a:ext cx="6229350" cy="506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Executive Reasoner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A585F2-1A3E-71B7-9636-35C8B4DA04DF}"/>
              </a:ext>
            </a:extLst>
          </p:cNvPr>
          <p:cNvSpPr/>
          <p:nvPr/>
        </p:nvSpPr>
        <p:spPr>
          <a:xfrm>
            <a:off x="2392136" y="1885372"/>
            <a:ext cx="6229350" cy="411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50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5730F7-05B9-65B6-E6E5-8A00AC5FC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Thanks!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5D93DF-49BB-D519-8F24-7C9CDA143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todd.a.lauderdale@nasa.gov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18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1E11085-1B76-4820-B52E-DDBBD3730208}"/>
</file>

<file path=customXml/itemProps2.xml><?xml version="1.0" encoding="utf-8"?>
<ds:datastoreItem xmlns:ds="http://schemas.openxmlformats.org/officeDocument/2006/customXml" ds:itemID="{6F53CFFE-0130-42FC-A2F7-F51B75455C6E}"/>
</file>

<file path=customXml/itemProps3.xml><?xml version="1.0" encoding="utf-8"?>
<ds:datastoreItem xmlns:ds="http://schemas.openxmlformats.org/officeDocument/2006/customXml" ds:itemID="{1943AA33-DC0E-4FBE-AC4F-19E4CD8F6983}"/>
</file>

<file path=docProps/app.xml><?xml version="1.0" encoding="utf-8"?>
<Properties xmlns="http://schemas.openxmlformats.org/officeDocument/2006/extended-properties" xmlns:vt="http://schemas.openxmlformats.org/officeDocument/2006/docPropsVTypes">
  <TotalTime>2750</TotalTime>
  <Words>648</Words>
  <Application>Microsoft Macintosh PowerPoint</Application>
  <PresentationFormat>Widescreen</PresentationFormat>
  <Paragraphs>136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Wingdings</vt:lpstr>
      <vt:lpstr>Office Theme</vt:lpstr>
      <vt:lpstr>Automated Airspace Management: Concept, Development, and Testing</vt:lpstr>
      <vt:lpstr>Airspace Management</vt:lpstr>
      <vt:lpstr>Main Functions of Airspace Management</vt:lpstr>
      <vt:lpstr>Diverse Operations</vt:lpstr>
      <vt:lpstr>Current Operations</vt:lpstr>
      <vt:lpstr>Why Automation?</vt:lpstr>
      <vt:lpstr>Autonomy for Conventional Operations</vt:lpstr>
      <vt:lpstr>Autonomy for New Operations</vt:lpstr>
      <vt:lpstr>Autoresolver</vt:lpstr>
      <vt:lpstr>High-Level Procedure</vt:lpstr>
      <vt:lpstr>Problem Solving</vt:lpstr>
      <vt:lpstr>“Proving” Autonomy</vt:lpstr>
      <vt:lpstr>National Airspace System (NAS) Digital Twin</vt:lpstr>
      <vt:lpstr>Autoresolver and NAS Digital Twin Examples</vt:lpstr>
      <vt:lpstr>Efficient Arrivals into Newark</vt:lpstr>
      <vt:lpstr>Autonomous Arrivals</vt:lpstr>
      <vt:lpstr>Newark Arrivals: Fuel Burn Comparison</vt:lpstr>
      <vt:lpstr>Managing a Complex UAM Network</vt:lpstr>
      <vt:lpstr>Integrating Autonomous Algorithms</vt:lpstr>
      <vt:lpstr>Higher-Level System to Enable Decomposition</vt:lpstr>
      <vt:lpstr>Thanks!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Automated Airspace Management: Concept, Development, and Testing</dc:title>
  <dc:creator>Lauderdale, Todd A. (ARC-AFT)</dc:creator>
  <cp:lastModifiedBy>Lauderdale, Todd A. (ARC-AFT)</cp:lastModifiedBy>
  <cp:revision>14</cp:revision>
  <dcterms:created xsi:type="dcterms:W3CDTF">2022-05-25T18:53:36Z</dcterms:created>
  <dcterms:modified xsi:type="dcterms:W3CDTF">2022-05-27T16:44:17Z</dcterms:modified>
</cp:coreProperties>
</file>