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768" r:id="rId4"/>
  </p:sldMasterIdLst>
  <p:notesMasterIdLst>
    <p:notesMasterId r:id="rId22"/>
  </p:notesMasterIdLst>
  <p:handoutMasterIdLst>
    <p:handoutMasterId r:id="rId23"/>
  </p:handoutMasterIdLst>
  <p:sldIdLst>
    <p:sldId id="980" r:id="rId5"/>
    <p:sldId id="978" r:id="rId6"/>
    <p:sldId id="1013" r:id="rId7"/>
    <p:sldId id="1011" r:id="rId8"/>
    <p:sldId id="993" r:id="rId9"/>
    <p:sldId id="994" r:id="rId10"/>
    <p:sldId id="1014" r:id="rId11"/>
    <p:sldId id="997" r:id="rId12"/>
    <p:sldId id="987" r:id="rId13"/>
    <p:sldId id="989" r:id="rId14"/>
    <p:sldId id="988" r:id="rId15"/>
    <p:sldId id="990" r:id="rId16"/>
    <p:sldId id="1009" r:id="rId17"/>
    <p:sldId id="1010" r:id="rId18"/>
    <p:sldId id="991" r:id="rId19"/>
    <p:sldId id="1012" r:id="rId20"/>
    <p:sldId id="982" r:id="rId2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5A810-C02B-43D0-BC71-9F9E908D78A3}">
          <p14:sldIdLst>
            <p14:sldId id="980"/>
            <p14:sldId id="978"/>
            <p14:sldId id="1013"/>
            <p14:sldId id="1011"/>
            <p14:sldId id="993"/>
            <p14:sldId id="994"/>
            <p14:sldId id="1014"/>
            <p14:sldId id="997"/>
            <p14:sldId id="987"/>
            <p14:sldId id="989"/>
            <p14:sldId id="988"/>
            <p14:sldId id="990"/>
            <p14:sldId id="1009"/>
            <p14:sldId id="1010"/>
            <p14:sldId id="991"/>
            <p14:sldId id="1012"/>
            <p14:sldId id="982"/>
          </p14:sldIdLst>
        </p14:section>
        <p14:section name="Backup" id="{61746AD5-1B4E-41DE-BAAF-BA0B02D30A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40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16">
          <p15:clr>
            <a:srgbClr val="A4A3A4"/>
          </p15:clr>
        </p15:guide>
        <p15:guide id="2" pos="27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iffith, William E. (LARC-B601A)" initials="W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FBB"/>
    <a:srgbClr val="5983AF"/>
    <a:srgbClr val="898989"/>
    <a:srgbClr val="2F528F"/>
    <a:srgbClr val="FBF8FB"/>
    <a:srgbClr val="A0ADBC"/>
    <a:srgbClr val="0000FF"/>
    <a:srgbClr val="FF0000"/>
    <a:srgbClr val="FE00DA"/>
    <a:srgbClr val="1A3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39" autoAdjust="0"/>
    <p:restoredTop sz="93927" autoAdjust="0"/>
  </p:normalViewPr>
  <p:slideViewPr>
    <p:cSldViewPr snapToGrid="0">
      <p:cViewPr varScale="1">
        <p:scale>
          <a:sx n="103" d="100"/>
          <a:sy n="103" d="100"/>
        </p:scale>
        <p:origin x="1080" y="114"/>
      </p:cViewPr>
      <p:guideLst>
        <p:guide orient="horz" pos="1296"/>
        <p:guide orient="horz" pos="408"/>
        <p:guide orient="horz" pos="2160"/>
        <p:guide pos="3840"/>
        <p:guide pos="7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56"/>
    </p:cViewPr>
  </p:sorterViewPr>
  <p:notesViewPr>
    <p:cSldViewPr snapToGrid="0">
      <p:cViewPr varScale="1">
        <p:scale>
          <a:sx n="83" d="100"/>
          <a:sy n="83" d="100"/>
        </p:scale>
        <p:origin x="2958" y="72"/>
      </p:cViewPr>
      <p:guideLst>
        <p:guide orient="horz" pos="3416"/>
        <p:guide pos="278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8631B79-EB0C-4AB2-8A68-37641D720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6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2F10911-4D3D-4E5B-BDCE-3E1B3FDE24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0" charset="0"/>
        <a:ea typeface="ＭＳ Ｐゴシック" pitchFamily="30" charset="-128"/>
        <a:cs typeface="ＭＳ Ｐゴシック" pitchFamily="3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0" charset="0"/>
        <a:ea typeface="ＭＳ Ｐゴシック" pitchFamily="3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0" charset="0"/>
        <a:ea typeface="ヒラギノ角ゴ Pro W3" pitchFamily="-97" charset="-128"/>
        <a:cs typeface="ヒラギノ角ゴ Pro W3" pitchFamily="-9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0" charset="0"/>
        <a:ea typeface="ヒラギノ角ゴ Pro W3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0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D033-2200-4495-9969-F1BE55D8D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3D CFD provided aerodynamic load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Worst case of Mach 0.24 and </a:t>
            </a:r>
            <a:r>
              <a:rPr lang="en-US" dirty="0" err="1"/>
              <a:t>AoA</a:t>
            </a:r>
            <a:r>
              <a:rPr lang="en-US" dirty="0"/>
              <a:t> of 8 degrees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Differential pressure field shows some variation spanwise but greater stream/chordwise, and average of about 1 psi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FEM developed to represent treatment integration with CRM-HL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Load applied and treatment thickness varied to study deflection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FSI unavailable at time of design so conservative estimate of 2x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Deflections to aero load shown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SGF segmented as flight vehicle on OB slat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Segmented IB due to manufacturing limitation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Baseline SGF components fabricated by FWD Technologies from NiTi (Ni-50.75Ti at. %) to represent flight-like, dynamically-scaled treatment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Extra component is for transition slat and small pieces are for interchangeability of slat end treatments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SCF segmented around each bracket of OB slat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Aero load from CFD (Mach 0.24, </a:t>
            </a:r>
            <a:r>
              <a:rPr lang="en-US" dirty="0" err="1"/>
              <a:t>AoA</a:t>
            </a:r>
            <a:r>
              <a:rPr lang="en-US" dirty="0"/>
              <a:t>=8 deg) shows highly localized max pressure at OB end of each SCF section – stagnation of spanwise flow and maybe vortex impingement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FEM developed to represent SCF integration with CRM-HL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Limited 2D FSI results suggested </a:t>
            </a:r>
            <a:r>
              <a:rPr lang="en-US" dirty="0" err="1"/>
              <a:t>defl</a:t>
            </a:r>
            <a:r>
              <a:rPr lang="en-US" dirty="0"/>
              <a:t>. &gt; 1 thickness could get into destructive coupling regime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Assemblies sized together in thickness for simplicity – parameter for flight hardware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Displacements shown – localized </a:t>
            </a:r>
            <a:r>
              <a:rPr lang="en-US" dirty="0" err="1"/>
              <a:t>displ</a:t>
            </a:r>
            <a:r>
              <a:rPr lang="en-US" dirty="0"/>
              <a:t>. drove thickness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Again, components provided by FWD Technologies in Fort Wayne Indiana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NiTi composition with austenite finish below 32 F (below average daytime temp at NASA LaRC in winter)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Different composition would be used in flight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10% CRM-HL shown in 14x22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Interchangeable slat/wuss assemblies fabricated to test SGF &amp; SCF treatments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SGF tested with both full and split slat config.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Tested with and without slat end treatments representing SOA to complete slat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SGF fastened to model for tunnel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Slat TE and main wing required mods for fastening due to small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Resulting boundary conditions on SGF treatment approximate flight hardware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Alternative baseline and min-distance designs made use of fastener attachments of baseline treatment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Study of sensitivity of aero/noise to geometry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Study of porosity – three levels (15, 30, 50 POA) tested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SCF treatment applied to OB slat only – IB SCF impractical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IB slat treated with SGF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Tested in split slat configuration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Tested with and without slat end treatments that represent SOA to complete noise treatment of slat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 and rev aux components adhesively joined - adhesive is 3M Scotch Weld 2216 (if anyone asks)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SCF assembly fastened to slat via screws in the rev aux and dowel pins at forward edge – simulating boundary conditions of flight hardware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 component also bonded to slat TE in 1</a:t>
            </a:r>
            <a:r>
              <a:rPr lang="en-US" baseline="30000" dirty="0"/>
              <a:t>st</a:t>
            </a:r>
            <a:r>
              <a:rPr lang="en-US" dirty="0"/>
              <a:t> test but released as a 2</a:t>
            </a:r>
            <a:r>
              <a:rPr lang="en-US" baseline="30000" dirty="0"/>
              <a:t>nd</a:t>
            </a:r>
            <a:r>
              <a:rPr lang="en-US" dirty="0"/>
              <a:t> distinct configuration in further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0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415789"/>
            <a:ext cx="5140960" cy="4187952"/>
          </a:xfrm>
        </p:spPr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8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1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of 5 papers on the test of the CRM-HL in the NASA LaRC 14x22 completed in the spring of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highlighted papers offer computational results and wind tunnel measurements of the performance of treatments described in this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Sample wind tunnel test results demonstrating aerodynamic and aeroacoustic success of SGF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CRM-HL developed under Boeing-NASA collaboration as a testbed for airframe noise reduction research among other things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Represents a twin-aisle commercial transport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Wind tunnel model is semispan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Pylon and flow-through nacelle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SGF and SCF are focus of this study for slat noise treatments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Legacy SGF shown 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Blocks gap flow under all normal circumstances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Overleaf of stressed skin on main wing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Trades between SFD and SFR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Envisioned as conformal transition geom.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1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415789"/>
            <a:ext cx="5140960" cy="418795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Legacy SGF shown 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Blocks gap flow under all normal circumstances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Overleaf of stressed skin on main wing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Trades between SFD and SFR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Envisioned as conformal transition geom.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Opens in emergency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Legacy SCF shown 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Guides gap flow to reduce unsteadiness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Attaches to slat cusp and TE, reconfigurable but fixed length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Stress free deployed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Shaped to minimize noise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SGF for most of wingspan and all of SCF incur large strain during reconfiguration – demanding unconventional material – SMA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Superelasticity</a:t>
            </a:r>
            <a:r>
              <a:rPr lang="en-US" dirty="0"/>
              <a:t> is the main interest in this work, but shape memory effect being studied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Superelastic SMA deforms by stress-induced transformation under articulation loads to reconfigure in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3D CRM-HL presented many challenges to SGF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– slat is high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Conformal geom. not practical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Rules developed to result in reasonable compromise – presents adverse slope to 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Second – slat gap/wing thickness variation most difficult 3D challenge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SGF curvature varies greatly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SMA required for much of airframe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Competing objectives achievable via gradients in thickness, material properties, and prestress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Modifications to mechanization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3D simulations substantiated baseline SGF for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8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Recall experimental results shown on slide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CFD and CAA analysis performed to assess effect of adverse geometry imposed by baseline SGF showed similar promising results of no decrement to aero or acoustics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Insensitivity of flow to SGF geometry led to three observations…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Similarly, 3D CRM-HL presented many challenges to SCF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Slat thickness/chord greater than others studied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SCF/cove ratio incompatible with baseline fixed length SCF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Sliding flexure hinge enables autonomous balance of kinematics and deformation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Steep angle between SGF and slat at TE made legacy deviation method for lap joint impractical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Auxiliary components allow adherence to optimized shape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Reverse aux is the only option at model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3D simulations substantiated SCF for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10911-4D3D-4E5B-BDCE-3E1B3FDE24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FD32243-70D3-B742-90BD-9CE0328479E9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454" y="133371"/>
            <a:ext cx="993212" cy="7215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06430-7B93-9845-AC0D-5B7139E5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42066"/>
            <a:ext cx="2743200" cy="365125"/>
          </a:xfrm>
        </p:spPr>
        <p:txBody>
          <a:bodyPr/>
          <a:lstStyle>
            <a:lvl1pPr>
              <a:defRPr sz="1351" b="1"/>
            </a:lvl1pPr>
          </a:lstStyle>
          <a:p>
            <a:fld id="{F4DF34C4-E72B-5342-B169-9AB8E4DFAD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C7E02-0FF6-8749-8524-9BC52A16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89" y="89362"/>
            <a:ext cx="11118411" cy="803659"/>
          </a:xfrm>
        </p:spPr>
        <p:txBody>
          <a:bodyPr>
            <a:normAutofit/>
          </a:bodyPr>
          <a:lstStyle>
            <a:lvl1pPr>
              <a:defRPr sz="2800" b="1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A460-69F9-844F-B86B-64296579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9" y="1045376"/>
            <a:ext cx="11534115" cy="56089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5F0AD63-2222-BD4F-B224-C27F3A227420}"/>
              </a:ext>
            </a:extLst>
          </p:cNvPr>
          <p:cNvSpPr/>
          <p:nvPr userDrawn="1"/>
        </p:nvSpPr>
        <p:spPr>
          <a:xfrm>
            <a:off x="1" y="904423"/>
            <a:ext cx="12206515" cy="45719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125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665B-C3A2-EC40-B319-6BFFD2CA986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11D0-E74A-324B-901D-756254AFCAE5}"/>
              </a:ext>
            </a:extLst>
          </p:cNvPr>
          <p:cNvGrpSpPr/>
          <p:nvPr userDrawn="1"/>
        </p:nvGrpSpPr>
        <p:grpSpPr>
          <a:xfrm>
            <a:off x="7844435" y="58309"/>
            <a:ext cx="3953987" cy="796601"/>
            <a:chOff x="8077200" y="150356"/>
            <a:chExt cx="3430020" cy="9134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6FCF12-C893-3B4A-87AF-537977ECE590}"/>
                </a:ext>
              </a:extLst>
            </p:cNvPr>
            <p:cNvSpPr txBox="1"/>
            <p:nvPr userDrawn="1"/>
          </p:nvSpPr>
          <p:spPr>
            <a:xfrm>
              <a:off x="8077200" y="470615"/>
              <a:ext cx="2494843" cy="458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0" dirty="0">
                  <a:solidFill>
                    <a:schemeClr val="tx1"/>
                  </a:solidFill>
                  <a:latin typeface="Helvetica" panose="020B0604020202020204" pitchFamily="34" charset="0"/>
                </a:rPr>
                <a:t>National Aeronautics and </a:t>
              </a:r>
              <a:br>
                <a:rPr lang="en-US" sz="1000" b="0" dirty="0">
                  <a:solidFill>
                    <a:schemeClr val="tx1"/>
                  </a:solidFill>
                  <a:latin typeface="Helvetica" panose="020B0604020202020204" pitchFamily="34" charset="0"/>
                </a:rPr>
              </a:br>
              <a:r>
                <a:rPr lang="en-US" sz="1000" b="0" dirty="0">
                  <a:solidFill>
                    <a:schemeClr val="tx1"/>
                  </a:solidFill>
                  <a:latin typeface="Helvetica" panose="020B0604020202020204" pitchFamily="34" charset="0"/>
                </a:rPr>
                <a:t>Space Administration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D3BE62-F03A-7C41-8669-628EAA671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68000" y="150356"/>
              <a:ext cx="0" cy="909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D32243-70D3-B742-90BD-9CE0328479E9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3958" y="236429"/>
              <a:ext cx="743262" cy="827354"/>
            </a:xfrm>
            <a:prstGeom prst="rect">
              <a:avLst/>
            </a:prstGeom>
          </p:spPr>
        </p:pic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5F0AD63-2222-BD4F-B224-C27F3A227420}"/>
              </a:ext>
            </a:extLst>
          </p:cNvPr>
          <p:cNvSpPr/>
          <p:nvPr userDrawn="1"/>
        </p:nvSpPr>
        <p:spPr>
          <a:xfrm>
            <a:off x="1" y="904423"/>
            <a:ext cx="12206515" cy="45719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3313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389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665B-C3A2-EC40-B319-6BFFD2CA9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0588" y="1138337"/>
            <a:ext cx="11607281" cy="1698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Development of Slat-gap and Slat-cove Filler Treatments for Noise Reduction Assessment on the High-Lift Common Research Model in the NASA LaRC 14x22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56049" y="3117716"/>
            <a:ext cx="9479902" cy="276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Turner, T. L.</a:t>
            </a:r>
            <a:r>
              <a:rPr lang="en-US" sz="2200" i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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Mulvaney, J. W.</a:t>
            </a:r>
            <a:r>
              <a:rPr lang="en-US" sz="2200" i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†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Lockard, D. P.</a:t>
            </a:r>
            <a:r>
              <a:rPr lang="en-US" sz="2200" i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‡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Allen, A. R.</a:t>
            </a:r>
            <a:r>
              <a:rPr lang="en-US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, and Brynildsen, S. E.</a:t>
            </a:r>
            <a:r>
              <a:rPr lang="en-US" sz="2200" i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§</a:t>
            </a:r>
            <a:endParaRPr lang="en-US" sz="2200" i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*Structural Acoustics Branch</a:t>
            </a:r>
          </a:p>
          <a:p>
            <a:pPr>
              <a:spcBef>
                <a:spcPts val="0"/>
              </a:spcBef>
            </a:pPr>
            <a:r>
              <a:rPr lang="en-US" sz="2000" i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†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Space Mission Analysis Branch, formerly Aeronautics Systems Engineering Branch</a:t>
            </a:r>
          </a:p>
          <a:p>
            <a:pPr>
              <a:spcBef>
                <a:spcPts val="0"/>
              </a:spcBef>
            </a:pPr>
            <a:r>
              <a:rPr lang="en-US" sz="2000" i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‡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Computational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Aerosciences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Branch</a:t>
            </a:r>
          </a:p>
          <a:p>
            <a:pPr>
              <a:spcBef>
                <a:spcPts val="0"/>
              </a:spcBef>
            </a:pPr>
            <a:r>
              <a:rPr lang="en-US" sz="2000" i="1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§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Analytical Mechanics Associates</a:t>
            </a:r>
          </a:p>
          <a:p>
            <a:pPr>
              <a:spcBef>
                <a:spcPts val="0"/>
              </a:spcBef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NASA Langley Research Center </a:t>
            </a: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D6F0B-F3EE-4C21-8CCD-FEF1A33C621A}"/>
              </a:ext>
            </a:extLst>
          </p:cNvPr>
          <p:cNvSpPr txBox="1"/>
          <p:nvPr/>
        </p:nvSpPr>
        <p:spPr>
          <a:xfrm>
            <a:off x="1398972" y="628689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28</a:t>
            </a:r>
            <a:r>
              <a:rPr lang="en-US" sz="2000" b="0" baseline="30000" dirty="0"/>
              <a:t>th</a:t>
            </a:r>
            <a:r>
              <a:rPr lang="en-US" sz="2000" b="0" dirty="0"/>
              <a:t> AIAA/CEAS Aeroacoustics Conference, June 14-17, 2022</a:t>
            </a:r>
          </a:p>
        </p:txBody>
      </p:sp>
    </p:spTree>
    <p:extLst>
      <p:ext uri="{BB962C8B-B14F-4D97-AF65-F5344CB8AC3E}">
        <p14:creationId xmlns:p14="http://schemas.microsoft.com/office/powerpoint/2010/main" val="307068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 Load and SGF 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2677-6AF9-4602-9D97-A6EE170E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14" y="4693294"/>
            <a:ext cx="5943600" cy="17541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Aero load exhibits spanwise &amp; chordwise gradient but undetectable bracket features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Designed w/o benefit of fluid structure interaction (FSI) insights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Thickness sized by static </a:t>
            </a:r>
            <a:r>
              <a:rPr lang="en-US" sz="2000" dirty="0" err="1"/>
              <a:t>defl</a:t>
            </a:r>
            <a:r>
              <a:rPr lang="en-US" sz="2000" dirty="0"/>
              <a:t>. allowable – 2 x thick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012063E-69BC-4FFB-A17E-C235931CE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4" y="1431653"/>
            <a:ext cx="5943600" cy="3319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7E038-E93A-456B-A9C0-94347A24D871}"/>
              </a:ext>
            </a:extLst>
          </p:cNvPr>
          <p:cNvPicPr/>
          <p:nvPr/>
        </p:nvPicPr>
        <p:blipFill rotWithShape="1">
          <a:blip r:embed="rId5"/>
          <a:srcRect l="21280" t="13095" r="23264" b="22619"/>
          <a:stretch/>
        </p:blipFill>
        <p:spPr>
          <a:xfrm>
            <a:off x="6114662" y="1431653"/>
            <a:ext cx="5943600" cy="3731260"/>
          </a:xfrm>
          <a:prstGeom prst="rect">
            <a:avLst/>
          </a:prstGeom>
        </p:spPr>
      </p:pic>
      <p:pic>
        <p:nvPicPr>
          <p:cNvPr id="6" name="Picture 5" descr="A picture containing text, writing implement, stationary, shelf&#10;&#10;Description automatically generated">
            <a:extLst>
              <a:ext uri="{FF2B5EF4-FFF2-40B4-BE49-F238E27FC236}">
                <a16:creationId xmlns:a16="http://schemas.microsoft.com/office/drawing/2014/main" id="{D90D9B75-A8DE-48C7-8769-4B8DEB6B1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8" y="3932231"/>
            <a:ext cx="3955123" cy="2926334"/>
          </a:xfrm>
          <a:prstGeom prst="rect">
            <a:avLst/>
          </a:prstGeom>
        </p:spPr>
      </p:pic>
      <p:sp>
        <p:nvSpPr>
          <p:cNvPr id="7" name="Text Box 69">
            <a:extLst>
              <a:ext uri="{FF2B5EF4-FFF2-40B4-BE49-F238E27FC236}">
                <a16:creationId xmlns:a16="http://schemas.microsoft.com/office/drawing/2014/main" id="{94CB2CC3-BE79-430A-B666-9BB8929FFFC4}"/>
              </a:ext>
            </a:extLst>
          </p:cNvPr>
          <p:cNvSpPr txBox="1"/>
          <p:nvPr/>
        </p:nvSpPr>
        <p:spPr>
          <a:xfrm>
            <a:off x="11104174" y="3429000"/>
            <a:ext cx="847725" cy="4846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SGF segments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71">
            <a:extLst>
              <a:ext uri="{FF2B5EF4-FFF2-40B4-BE49-F238E27FC236}">
                <a16:creationId xmlns:a16="http://schemas.microsoft.com/office/drawing/2014/main" id="{FEB4A096-C3D0-42F7-A4C9-71FAFF1FE96A}"/>
              </a:ext>
            </a:extLst>
          </p:cNvPr>
          <p:cNvSpPr txBox="1"/>
          <p:nvPr/>
        </p:nvSpPr>
        <p:spPr>
          <a:xfrm>
            <a:off x="10680312" y="2472613"/>
            <a:ext cx="1133811" cy="6599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WUSS attachment edge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2">
            <a:extLst>
              <a:ext uri="{FF2B5EF4-FFF2-40B4-BE49-F238E27FC236}">
                <a16:creationId xmlns:a16="http://schemas.microsoft.com/office/drawing/2014/main" id="{D6C875AE-C77B-4D7B-8A2D-34687A7C80DF}"/>
              </a:ext>
            </a:extLst>
          </p:cNvPr>
          <p:cNvSpPr txBox="1"/>
          <p:nvPr/>
        </p:nvSpPr>
        <p:spPr>
          <a:xfrm>
            <a:off x="8651486" y="2152164"/>
            <a:ext cx="1347693" cy="2381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SGF segments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1">
            <a:extLst>
              <a:ext uri="{FF2B5EF4-FFF2-40B4-BE49-F238E27FC236}">
                <a16:creationId xmlns:a16="http://schemas.microsoft.com/office/drawing/2014/main" id="{85489301-AE76-454D-A42D-D510DD6A06BA}"/>
              </a:ext>
            </a:extLst>
          </p:cNvPr>
          <p:cNvSpPr txBox="1"/>
          <p:nvPr/>
        </p:nvSpPr>
        <p:spPr>
          <a:xfrm>
            <a:off x="8060937" y="2380764"/>
            <a:ext cx="695325" cy="2381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 slat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2">
            <a:extLst>
              <a:ext uri="{FF2B5EF4-FFF2-40B4-BE49-F238E27FC236}">
                <a16:creationId xmlns:a16="http://schemas.microsoft.com/office/drawing/2014/main" id="{52CC5671-C7F8-4D4D-8FFC-FF94D06BDD68}"/>
              </a:ext>
            </a:extLst>
          </p:cNvPr>
          <p:cNvSpPr txBox="1"/>
          <p:nvPr/>
        </p:nvSpPr>
        <p:spPr>
          <a:xfrm>
            <a:off x="10604112" y="4057164"/>
            <a:ext cx="695325" cy="2381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IB slat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CA36C5-21F8-4C58-B58D-3E469C22424C}"/>
              </a:ext>
            </a:extLst>
          </p:cNvPr>
          <p:cNvCxnSpPr/>
          <p:nvPr/>
        </p:nvCxnSpPr>
        <p:spPr>
          <a:xfrm>
            <a:off x="10756512" y="3085614"/>
            <a:ext cx="45085" cy="438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222A12-B50E-4198-9860-AB28020B1AD2}"/>
              </a:ext>
            </a:extLst>
          </p:cNvPr>
          <p:cNvCxnSpPr/>
          <p:nvPr/>
        </p:nvCxnSpPr>
        <p:spPr>
          <a:xfrm flipH="1">
            <a:off x="10270102" y="3084979"/>
            <a:ext cx="483235" cy="1238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2EB0ABA2-D5F7-404A-B7BE-6FB00D92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63409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1724AD4-2213-4A9F-9806-049F6CAD2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17078"/>
              </p:ext>
            </p:extLst>
          </p:nvPr>
        </p:nvGraphicFramePr>
        <p:xfrm>
          <a:off x="142875" y="6350454"/>
          <a:ext cx="582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Worksheet" r:id="rId7" imgW="5438872" imgH="390493" progId="Excel.Sheet.12">
                  <p:embed/>
                </p:oleObj>
              </mc:Choice>
              <mc:Fallback>
                <p:oleObj name="Worksheet" r:id="rId7" imgW="5438872" imgH="39049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350454"/>
                        <a:ext cx="5829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83BAB5-BCF0-4BA8-AC4D-242EFD6EC2D7}"/>
              </a:ext>
            </a:extLst>
          </p:cNvPr>
          <p:cNvSpPr txBox="1"/>
          <p:nvPr/>
        </p:nvSpPr>
        <p:spPr>
          <a:xfrm>
            <a:off x="581018" y="957894"/>
            <a:ext cx="434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Time Averaged </a:t>
            </a:r>
            <a:r>
              <a:rPr lang="en-US" sz="2000" dirty="0">
                <a:sym typeface="Symbol" panose="05050102010706020507" pitchFamily="18" charset="2"/>
              </a:rPr>
              <a:t>P</a:t>
            </a:r>
            <a:r>
              <a:rPr lang="en-US" sz="2000" dirty="0"/>
              <a:t> from CFD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F5AE6C-CF4E-4A03-941B-3980428FD788}"/>
              </a:ext>
            </a:extLst>
          </p:cNvPr>
          <p:cNvSpPr txBox="1"/>
          <p:nvPr/>
        </p:nvSpPr>
        <p:spPr>
          <a:xfrm>
            <a:off x="7510217" y="957894"/>
            <a:ext cx="340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Steady SGF Deflection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07411D-93D6-47C8-974D-6A566D334E86}"/>
              </a:ext>
            </a:extLst>
          </p:cNvPr>
          <p:cNvSpPr txBox="1"/>
          <p:nvPr/>
        </p:nvSpPr>
        <p:spPr>
          <a:xfrm>
            <a:off x="6155604" y="3627628"/>
            <a:ext cx="381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SGF Components, Ni-55.75Ti wt. %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7ABCC1F-A96C-4CD5-815C-3D190C6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186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 Load and SCF 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2677-6AF9-4602-9D97-A6EE170E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9" y="4721290"/>
            <a:ext cx="6585289" cy="20473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Bracket-induced flow features load OB end of SCF segments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Design guided by 2D FSI – 1 x thickness guideline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SCF assemblies (main &amp; aux) sized together in thickness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Localized displacement drove thickness – conservative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C519EA2-DE53-40EE-871E-1F2FB8CC6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" y="1325902"/>
            <a:ext cx="5528945" cy="2804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B0017-991D-4D82-BCAF-7661EC745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13333" r="24167" b="23333"/>
          <a:stretch>
            <a:fillRect/>
          </a:stretch>
        </p:blipFill>
        <p:spPr>
          <a:xfrm>
            <a:off x="6575473" y="1325902"/>
            <a:ext cx="5035510" cy="313693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C5E42C8-A28A-427A-A52C-CC9EC54D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673908-957C-4A1E-9582-E6F3DAAB2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849977"/>
              </p:ext>
            </p:extLst>
          </p:nvPr>
        </p:nvGraphicFramePr>
        <p:xfrm>
          <a:off x="366713" y="6251575"/>
          <a:ext cx="69611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Worksheet" r:id="rId6" imgW="6505500" imgH="390493" progId="Excel.Sheet.12">
                  <p:embed/>
                </p:oleObj>
              </mc:Choice>
              <mc:Fallback>
                <p:oleObj name="Worksheet" r:id="rId6" imgW="6505500" imgH="39049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6251575"/>
                        <a:ext cx="6961187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C3084E9-73F3-4040-8073-A736792C8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1" y="3753852"/>
            <a:ext cx="3932261" cy="29400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0F07A5-4A7D-47E2-8ED7-D625BF63F3C9}"/>
              </a:ext>
            </a:extLst>
          </p:cNvPr>
          <p:cNvSpPr txBox="1"/>
          <p:nvPr/>
        </p:nvSpPr>
        <p:spPr>
          <a:xfrm>
            <a:off x="581018" y="957894"/>
            <a:ext cx="434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Time Averaged </a:t>
            </a:r>
            <a:r>
              <a:rPr lang="en-US" sz="2000" dirty="0">
                <a:sym typeface="Symbol" panose="05050102010706020507" pitchFamily="18" charset="2"/>
              </a:rPr>
              <a:t>P</a:t>
            </a:r>
            <a:r>
              <a:rPr lang="en-US" sz="2000" dirty="0"/>
              <a:t> from CFD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F355D-55CF-4E5A-9C69-0B09C8789663}"/>
              </a:ext>
            </a:extLst>
          </p:cNvPr>
          <p:cNvSpPr txBox="1"/>
          <p:nvPr/>
        </p:nvSpPr>
        <p:spPr>
          <a:xfrm>
            <a:off x="7510217" y="957894"/>
            <a:ext cx="340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Steady SCF Deflection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A50CF-90A6-4F18-BC38-AF82D2D5E63D}"/>
              </a:ext>
            </a:extLst>
          </p:cNvPr>
          <p:cNvSpPr txBox="1"/>
          <p:nvPr/>
        </p:nvSpPr>
        <p:spPr>
          <a:xfrm>
            <a:off x="7753818" y="3472064"/>
            <a:ext cx="381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SCF Components, Ni-55.75Ti wt. %</a:t>
            </a:r>
          </a:p>
        </p:txBody>
      </p:sp>
      <p:sp>
        <p:nvSpPr>
          <p:cNvPr id="12" name="Text Box 72">
            <a:extLst>
              <a:ext uri="{FF2B5EF4-FFF2-40B4-BE49-F238E27FC236}">
                <a16:creationId xmlns:a16="http://schemas.microsoft.com/office/drawing/2014/main" id="{6225ED8F-06E6-4DF4-A52D-AD7FF7675D91}"/>
              </a:ext>
            </a:extLst>
          </p:cNvPr>
          <p:cNvSpPr txBox="1"/>
          <p:nvPr/>
        </p:nvSpPr>
        <p:spPr>
          <a:xfrm>
            <a:off x="8370721" y="2089881"/>
            <a:ext cx="1445014" cy="2381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lang="en-US" sz="12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SCF segments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ED5B419-4F6F-4CD9-B76F-B0914A10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74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0">
            <a:extLst>
              <a:ext uri="{FF2B5EF4-FFF2-40B4-BE49-F238E27FC236}">
                <a16:creationId xmlns:a16="http://schemas.microsoft.com/office/drawing/2014/main" id="{C679C902-75A9-481F-9B85-EE895C4E26CE}"/>
              </a:ext>
            </a:extLst>
          </p:cNvPr>
          <p:cNvSpPr/>
          <p:nvPr/>
        </p:nvSpPr>
        <p:spPr>
          <a:xfrm rot="4628954" flipH="1">
            <a:off x="9955580" y="4542328"/>
            <a:ext cx="547281" cy="617737"/>
          </a:xfrm>
          <a:prstGeom prst="swooshArrow">
            <a:avLst>
              <a:gd name="adj1" fmla="val 17831"/>
              <a:gd name="adj2" fmla="val 31370"/>
            </a:avLst>
          </a:prstGeom>
          <a:solidFill>
            <a:srgbClr val="7DAFBB"/>
          </a:solidFill>
          <a:ln w="9525">
            <a:solidFill>
              <a:srgbClr val="2F528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CRM-HL Wind Tunnel Model &amp; SGF Assembly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2677-6AF9-4602-9D97-A6EE170E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9" y="5159832"/>
            <a:ext cx="11534115" cy="15877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10% CRM-HL tested in NASA LaRC 14’x22’ tunnel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Many test configurations – interchangeable leading edge assemblies: baseline, SGF, SCF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SGF treatment tested with baseline split slat and full span slat configurations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End treatments representative of recent work employed at slat 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357CC-C660-4072-86B5-BE62094F2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2" y="1098158"/>
            <a:ext cx="5352980" cy="40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1CDDB-5DBF-4A3C-A099-B24206FD8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496" t="570"/>
          <a:stretch/>
        </p:blipFill>
        <p:spPr>
          <a:xfrm>
            <a:off x="5600893" y="3072610"/>
            <a:ext cx="6534082" cy="1652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66BC4-A45B-4AC8-9382-6096B89A02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t="5806" r="1047"/>
          <a:stretch/>
        </p:blipFill>
        <p:spPr>
          <a:xfrm>
            <a:off x="5600893" y="1098158"/>
            <a:ext cx="6574973" cy="1421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9867-8E08-4B06-BEC3-3731719A54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10466" t="5925" r="2320" b="7750"/>
          <a:stretch/>
        </p:blipFill>
        <p:spPr>
          <a:xfrm>
            <a:off x="10652491" y="4832548"/>
            <a:ext cx="1016002" cy="544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AD6FDB-22A8-4B14-929B-45444F360D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6977" t="4461" r="12786" b="20038"/>
          <a:stretch/>
        </p:blipFill>
        <p:spPr>
          <a:xfrm>
            <a:off x="8782119" y="4832548"/>
            <a:ext cx="1168404" cy="595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AFE77-5E97-4778-8690-8FC56F2CAF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8048" t="5474" r="26226" b="17741"/>
          <a:stretch/>
        </p:blipFill>
        <p:spPr>
          <a:xfrm>
            <a:off x="5794422" y="4832548"/>
            <a:ext cx="765677" cy="4844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18CA68-5881-432B-AA13-519E159DF4C3}"/>
              </a:ext>
            </a:extLst>
          </p:cNvPr>
          <p:cNvSpPr/>
          <p:nvPr/>
        </p:nvSpPr>
        <p:spPr>
          <a:xfrm rot="1908122">
            <a:off x="3693132" y="1707879"/>
            <a:ext cx="242596" cy="2252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887190-0C3C-4DDA-A295-0D2D1306E3FF}"/>
              </a:ext>
            </a:extLst>
          </p:cNvPr>
          <p:cNvSpPr txBox="1"/>
          <p:nvPr/>
        </p:nvSpPr>
        <p:spPr>
          <a:xfrm>
            <a:off x="3725220" y="4174517"/>
            <a:ext cx="184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Interchangeable leading edge assemblies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4EF053-11F2-46D3-B632-D117183CE25E}"/>
              </a:ext>
            </a:extLst>
          </p:cNvPr>
          <p:cNvCxnSpPr>
            <a:cxnSpLocks/>
          </p:cNvCxnSpPr>
          <p:nvPr/>
        </p:nvCxnSpPr>
        <p:spPr>
          <a:xfrm flipH="1" flipV="1">
            <a:off x="3684431" y="3326361"/>
            <a:ext cx="462002" cy="8746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A2069A-EBD1-4C1A-9EE2-671FE1C37BED}"/>
              </a:ext>
            </a:extLst>
          </p:cNvPr>
          <p:cNvSpPr txBox="1"/>
          <p:nvPr/>
        </p:nvSpPr>
        <p:spPr>
          <a:xfrm>
            <a:off x="8064868" y="1098158"/>
            <a:ext cx="163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Full Span Slat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C9D16-0EFE-4849-9346-BCE0D7E0AF1F}"/>
              </a:ext>
            </a:extLst>
          </p:cNvPr>
          <p:cNvSpPr txBox="1"/>
          <p:nvPr/>
        </p:nvSpPr>
        <p:spPr>
          <a:xfrm>
            <a:off x="8318868" y="3072610"/>
            <a:ext cx="109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Split Slat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F28798-B250-44C4-8CE7-4DCBB8F0D6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10466" t="5925" r="2320" b="7750"/>
          <a:stretch/>
        </p:blipFill>
        <p:spPr>
          <a:xfrm>
            <a:off x="10652491" y="2504847"/>
            <a:ext cx="1016002" cy="5445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F4E80F-87AB-4CA0-8AE7-059F46BAF2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8048" t="5474" r="26226" b="17741"/>
          <a:stretch/>
        </p:blipFill>
        <p:spPr>
          <a:xfrm>
            <a:off x="5794594" y="2504847"/>
            <a:ext cx="765677" cy="4844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DFE1AF-0096-4B90-A6AF-9B958992AD7E}"/>
              </a:ext>
            </a:extLst>
          </p:cNvPr>
          <p:cNvSpPr txBox="1"/>
          <p:nvPr/>
        </p:nvSpPr>
        <p:spPr>
          <a:xfrm>
            <a:off x="1474026" y="1098158"/>
            <a:ext cx="26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10% Semispan CRM-HL</a:t>
            </a:r>
          </a:p>
        </p:txBody>
      </p:sp>
      <p:sp>
        <p:nvSpPr>
          <p:cNvPr id="26" name="Curved Right Arrow 87">
            <a:extLst>
              <a:ext uri="{FF2B5EF4-FFF2-40B4-BE49-F238E27FC236}">
                <a16:creationId xmlns:a16="http://schemas.microsoft.com/office/drawing/2014/main" id="{6FA2C2BF-C239-492C-80D3-00479A2932F1}"/>
              </a:ext>
            </a:extLst>
          </p:cNvPr>
          <p:cNvSpPr/>
          <p:nvPr/>
        </p:nvSpPr>
        <p:spPr>
          <a:xfrm rot="10800000">
            <a:off x="11734410" y="2304611"/>
            <a:ext cx="253824" cy="489750"/>
          </a:xfrm>
          <a:prstGeom prst="curvedRightArrow">
            <a:avLst/>
          </a:prstGeom>
          <a:solidFill>
            <a:srgbClr val="9BDAE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87">
            <a:extLst>
              <a:ext uri="{FF2B5EF4-FFF2-40B4-BE49-F238E27FC236}">
                <a16:creationId xmlns:a16="http://schemas.microsoft.com/office/drawing/2014/main" id="{AB5AAFBD-52E5-4CF5-9493-86D7F83743D6}"/>
              </a:ext>
            </a:extLst>
          </p:cNvPr>
          <p:cNvSpPr/>
          <p:nvPr/>
        </p:nvSpPr>
        <p:spPr>
          <a:xfrm rot="10800000" flipH="1">
            <a:off x="5512387" y="2028356"/>
            <a:ext cx="253823" cy="489750"/>
          </a:xfrm>
          <a:prstGeom prst="curvedRightArrow">
            <a:avLst/>
          </a:prstGeom>
          <a:solidFill>
            <a:srgbClr val="9BDAE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Right Arrow 87">
            <a:extLst>
              <a:ext uri="{FF2B5EF4-FFF2-40B4-BE49-F238E27FC236}">
                <a16:creationId xmlns:a16="http://schemas.microsoft.com/office/drawing/2014/main" id="{F2AA58D8-041E-4A76-A867-A41E668B2084}"/>
              </a:ext>
            </a:extLst>
          </p:cNvPr>
          <p:cNvSpPr/>
          <p:nvPr/>
        </p:nvSpPr>
        <p:spPr>
          <a:xfrm rot="10800000">
            <a:off x="11704359" y="4513546"/>
            <a:ext cx="253824" cy="489750"/>
          </a:xfrm>
          <a:prstGeom prst="curvedRightArrow">
            <a:avLst/>
          </a:prstGeom>
          <a:solidFill>
            <a:srgbClr val="9BDAE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87">
            <a:extLst>
              <a:ext uri="{FF2B5EF4-FFF2-40B4-BE49-F238E27FC236}">
                <a16:creationId xmlns:a16="http://schemas.microsoft.com/office/drawing/2014/main" id="{F0901ADC-62B9-4F32-BC25-630A2176FED2}"/>
              </a:ext>
            </a:extLst>
          </p:cNvPr>
          <p:cNvSpPr/>
          <p:nvPr/>
        </p:nvSpPr>
        <p:spPr>
          <a:xfrm rot="10800000" flipH="1">
            <a:off x="5512387" y="4361446"/>
            <a:ext cx="253823" cy="489750"/>
          </a:xfrm>
          <a:prstGeom prst="curvedRightArrow">
            <a:avLst/>
          </a:prstGeom>
          <a:solidFill>
            <a:srgbClr val="9BDAE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41E44988-857A-46C0-B8DA-E73FCB52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0178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0C5-D2DC-41A6-BCD1-5FAE9EDA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SGF Assembly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1962-A976-44C2-A5E6-69A0E931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13" y="5479878"/>
            <a:ext cx="9048570" cy="1373170"/>
          </a:xfrm>
        </p:spPr>
        <p:txBody>
          <a:bodyPr>
            <a:normAutofit lnSpcReduction="10000"/>
          </a:bodyPr>
          <a:lstStyle/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Fastened joint designed for fail-safety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Slat trailing edge and main wing modified for fastener attachment due to scale</a:t>
            </a:r>
          </a:p>
          <a:p>
            <a:pPr marL="173038" indent="-173038">
              <a:spcBef>
                <a:spcPts val="600"/>
              </a:spcBef>
            </a:pPr>
            <a:r>
              <a:rPr lang="en-US" sz="2000" dirty="0"/>
              <a:t>Boundary conditions approximate flight hardware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Baseline, alternative baseline, and min-distance SGFs tested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707F076-F50D-4948-8B45-75E71C839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3"/>
          <a:stretch/>
        </p:blipFill>
        <p:spPr bwMode="auto">
          <a:xfrm>
            <a:off x="302299" y="1049167"/>
            <a:ext cx="6993851" cy="43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1B5DBA-627B-4434-B075-48B7DC756777}"/>
              </a:ext>
            </a:extLst>
          </p:cNvPr>
          <p:cNvCxnSpPr>
            <a:cxnSpLocks/>
          </p:cNvCxnSpPr>
          <p:nvPr/>
        </p:nvCxnSpPr>
        <p:spPr>
          <a:xfrm>
            <a:off x="1978090" y="1959429"/>
            <a:ext cx="1227325" cy="483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D15C3F-5657-4E33-B3AC-73838A609AF3}"/>
              </a:ext>
            </a:extLst>
          </p:cNvPr>
          <p:cNvCxnSpPr>
            <a:cxnSpLocks/>
          </p:cNvCxnSpPr>
          <p:nvPr/>
        </p:nvCxnSpPr>
        <p:spPr>
          <a:xfrm flipH="1" flipV="1">
            <a:off x="3278450" y="4242483"/>
            <a:ext cx="750312" cy="3730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60C437-A169-49ED-BA51-03E43E325D12}"/>
              </a:ext>
            </a:extLst>
          </p:cNvPr>
          <p:cNvSpPr txBox="1"/>
          <p:nvPr/>
        </p:nvSpPr>
        <p:spPr>
          <a:xfrm>
            <a:off x="4019431" y="445690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Slat Bracket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93E35-5CFF-41E4-A4B6-C056CE896503}"/>
              </a:ext>
            </a:extLst>
          </p:cNvPr>
          <p:cNvSpPr txBox="1"/>
          <p:nvPr/>
        </p:nvSpPr>
        <p:spPr>
          <a:xfrm>
            <a:off x="3758243" y="209985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Main wing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914B7-8BD8-4056-9243-3758C31940C8}"/>
              </a:ext>
            </a:extLst>
          </p:cNvPr>
          <p:cNvSpPr txBox="1"/>
          <p:nvPr/>
        </p:nvSpPr>
        <p:spPr>
          <a:xfrm>
            <a:off x="1613635" y="3169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Slat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C916F-452E-4261-BA84-5836D702BDC0}"/>
              </a:ext>
            </a:extLst>
          </p:cNvPr>
          <p:cNvSpPr txBox="1"/>
          <p:nvPr/>
        </p:nvSpPr>
        <p:spPr>
          <a:xfrm>
            <a:off x="1392398" y="175719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SGF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F287CD-63BA-4F8C-A0F5-03473B145B90}"/>
              </a:ext>
            </a:extLst>
          </p:cNvPr>
          <p:cNvCxnSpPr>
            <a:cxnSpLocks/>
          </p:cNvCxnSpPr>
          <p:nvPr/>
        </p:nvCxnSpPr>
        <p:spPr>
          <a:xfrm flipH="1">
            <a:off x="3788227" y="1656551"/>
            <a:ext cx="728524" cy="386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084929-8798-47DA-A8B9-6791D55DCA41}"/>
              </a:ext>
            </a:extLst>
          </p:cNvPr>
          <p:cNvSpPr txBox="1"/>
          <p:nvPr/>
        </p:nvSpPr>
        <p:spPr>
          <a:xfrm>
            <a:off x="4483670" y="1434574"/>
            <a:ext cx="16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/>
              <a:t>Aft attachment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EC08DD-AE52-4B48-A0B6-869ED97B7183}"/>
              </a:ext>
            </a:extLst>
          </p:cNvPr>
          <p:cNvCxnSpPr>
            <a:cxnSpLocks/>
          </p:cNvCxnSpPr>
          <p:nvPr/>
        </p:nvCxnSpPr>
        <p:spPr>
          <a:xfrm>
            <a:off x="1660849" y="2379306"/>
            <a:ext cx="1084943" cy="6896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24FEDDD-9077-4719-9C75-098146D56D06}"/>
              </a:ext>
            </a:extLst>
          </p:cNvPr>
          <p:cNvSpPr txBox="1"/>
          <p:nvPr/>
        </p:nvSpPr>
        <p:spPr>
          <a:xfrm>
            <a:off x="379947" y="2127639"/>
            <a:ext cx="134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/>
              <a:t>Forward attachment </a:t>
            </a:r>
          </a:p>
        </p:txBody>
      </p:sp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72CE25F6-6B46-4C7F-A2AB-0DF1B71AE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221" y="1046834"/>
            <a:ext cx="4226243" cy="2180273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AD1CF1D1-246F-4D0C-B15C-C2FF70CD9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985" y="3380920"/>
            <a:ext cx="4204716" cy="230314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CB9F0C-CF68-4435-84DB-692E8CDF9D0E}"/>
              </a:ext>
            </a:extLst>
          </p:cNvPr>
          <p:cNvCxnSpPr>
            <a:cxnSpLocks/>
          </p:cNvCxnSpPr>
          <p:nvPr/>
        </p:nvCxnSpPr>
        <p:spPr>
          <a:xfrm flipH="1" flipV="1">
            <a:off x="9134669" y="1894114"/>
            <a:ext cx="531845" cy="6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AAEDE30-B7E9-405C-A58F-770AE6483B46}"/>
              </a:ext>
            </a:extLst>
          </p:cNvPr>
          <p:cNvSpPr txBox="1"/>
          <p:nvPr/>
        </p:nvSpPr>
        <p:spPr>
          <a:xfrm>
            <a:off x="7638804" y="1214312"/>
            <a:ext cx="1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Baseline SGF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89D874-33CA-41C4-81B3-188AB0BFA6CE}"/>
              </a:ext>
            </a:extLst>
          </p:cNvPr>
          <p:cNvCxnSpPr>
            <a:cxnSpLocks/>
          </p:cNvCxnSpPr>
          <p:nvPr/>
        </p:nvCxnSpPr>
        <p:spPr>
          <a:xfrm>
            <a:off x="8676103" y="1689404"/>
            <a:ext cx="304271" cy="206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9F3C1B3-C754-492E-AF13-CCD8682F909F}"/>
              </a:ext>
            </a:extLst>
          </p:cNvPr>
          <p:cNvSpPr txBox="1"/>
          <p:nvPr/>
        </p:nvSpPr>
        <p:spPr>
          <a:xfrm>
            <a:off x="9169064" y="2459878"/>
            <a:ext cx="143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Min-distance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0EFDF3-635A-4801-AE34-AAFB15250816}"/>
              </a:ext>
            </a:extLst>
          </p:cNvPr>
          <p:cNvCxnSpPr>
            <a:cxnSpLocks/>
          </p:cNvCxnSpPr>
          <p:nvPr/>
        </p:nvCxnSpPr>
        <p:spPr>
          <a:xfrm flipH="1" flipV="1">
            <a:off x="9050694" y="2099856"/>
            <a:ext cx="295189" cy="3693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CFAD852-92BD-4E07-9098-409F2F41E7FF}"/>
              </a:ext>
            </a:extLst>
          </p:cNvPr>
          <p:cNvSpPr txBox="1"/>
          <p:nvPr/>
        </p:nvSpPr>
        <p:spPr>
          <a:xfrm>
            <a:off x="9654921" y="1757196"/>
            <a:ext cx="1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Alternative baseline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EFC5BECC-26EC-4106-931A-0691EF21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761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4DCF-EEED-4DA2-A33C-BBC8AD97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 Assembly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3790C-9D1A-4F1B-B90C-28DD04F63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9" y="5103845"/>
            <a:ext cx="11534115" cy="15504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SCF treatment tested in split slat configuration only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OB slat treated with SCF and IB slat treated with SGF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Tested with and without slat end treatments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C6BE0-836A-4374-B80E-F72F163464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901" y="1115611"/>
            <a:ext cx="9144000" cy="3502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9FE7E7-4FDC-4B62-BF63-CAC06BC2565B}"/>
              </a:ext>
            </a:extLst>
          </p:cNvPr>
          <p:cNvSpPr txBox="1"/>
          <p:nvPr/>
        </p:nvSpPr>
        <p:spPr>
          <a:xfrm>
            <a:off x="1231823" y="2884714"/>
            <a:ext cx="243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/>
              <a:t>Outboard Slat Treated with SCF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37516-BF12-4F7A-BE80-02B9DBE0A4E5}"/>
              </a:ext>
            </a:extLst>
          </p:cNvPr>
          <p:cNvSpPr txBox="1"/>
          <p:nvPr/>
        </p:nvSpPr>
        <p:spPr>
          <a:xfrm>
            <a:off x="8087865" y="2222281"/>
            <a:ext cx="227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Inboard Slat Treated with SGF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379F8-0145-4463-924B-A901B8CCB100}"/>
              </a:ext>
            </a:extLst>
          </p:cNvPr>
          <p:cNvSpPr txBox="1"/>
          <p:nvPr/>
        </p:nvSpPr>
        <p:spPr>
          <a:xfrm>
            <a:off x="4567690" y="1115611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SCF Model – Split Slat Only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69914-4304-4820-A24F-37BD17FFF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40241" t="16065" r="22867" b="25241"/>
          <a:stretch/>
        </p:blipFill>
        <p:spPr>
          <a:xfrm>
            <a:off x="6311938" y="4047122"/>
            <a:ext cx="537218" cy="462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D9FF03-58DC-48AA-ADA2-9105567BBB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89" t="6342" r="47333" b="38888"/>
          <a:stretch/>
        </p:blipFill>
        <p:spPr>
          <a:xfrm>
            <a:off x="4836949" y="3674510"/>
            <a:ext cx="765636" cy="431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C41349-F6BC-4F31-978C-079BBEECDF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11700" t="5907" r="13393" b="13187"/>
          <a:stretch/>
        </p:blipFill>
        <p:spPr>
          <a:xfrm>
            <a:off x="6501198" y="4551705"/>
            <a:ext cx="872631" cy="510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67BED0-BA7E-4C2C-8FB3-CF1A4CFB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7779" t="6064" r="22048" b="17146"/>
          <a:stretch/>
        </p:blipFill>
        <p:spPr>
          <a:xfrm>
            <a:off x="1771725" y="2065050"/>
            <a:ext cx="817482" cy="484435"/>
          </a:xfrm>
          <a:prstGeom prst="rect">
            <a:avLst/>
          </a:prstGeom>
        </p:spPr>
      </p:pic>
      <p:sp>
        <p:nvSpPr>
          <p:cNvPr id="15" name="Shape 14">
            <a:extLst>
              <a:ext uri="{FF2B5EF4-FFF2-40B4-BE49-F238E27FC236}">
                <a16:creationId xmlns:a16="http://schemas.microsoft.com/office/drawing/2014/main" id="{B2D220C0-6EC1-461A-B47B-B49652E2115D}"/>
              </a:ext>
            </a:extLst>
          </p:cNvPr>
          <p:cNvSpPr/>
          <p:nvPr/>
        </p:nvSpPr>
        <p:spPr>
          <a:xfrm rot="4628954" flipH="1">
            <a:off x="7286785" y="4206776"/>
            <a:ext cx="547281" cy="412708"/>
          </a:xfrm>
          <a:prstGeom prst="swooshArrow">
            <a:avLst>
              <a:gd name="adj1" fmla="val 17831"/>
              <a:gd name="adj2" fmla="val 31370"/>
            </a:avLst>
          </a:prstGeom>
          <a:solidFill>
            <a:srgbClr val="7DAFBB"/>
          </a:solidFill>
          <a:ln w="9525">
            <a:solidFill>
              <a:srgbClr val="2F528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urved Right Arrow 87">
            <a:extLst>
              <a:ext uri="{FF2B5EF4-FFF2-40B4-BE49-F238E27FC236}">
                <a16:creationId xmlns:a16="http://schemas.microsoft.com/office/drawing/2014/main" id="{5A44C1C5-E108-4BAB-9A23-F85FD336B35A}"/>
              </a:ext>
            </a:extLst>
          </p:cNvPr>
          <p:cNvSpPr/>
          <p:nvPr/>
        </p:nvSpPr>
        <p:spPr>
          <a:xfrm rot="10800000" flipH="1">
            <a:off x="1472109" y="1562473"/>
            <a:ext cx="253823" cy="601045"/>
          </a:xfrm>
          <a:prstGeom prst="curvedRightArrow">
            <a:avLst/>
          </a:prstGeom>
          <a:solidFill>
            <a:srgbClr val="9BDAE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hape 19">
            <a:extLst>
              <a:ext uri="{FF2B5EF4-FFF2-40B4-BE49-F238E27FC236}">
                <a16:creationId xmlns:a16="http://schemas.microsoft.com/office/drawing/2014/main" id="{BA776E12-8E64-4A88-895B-5181013C873F}"/>
              </a:ext>
            </a:extLst>
          </p:cNvPr>
          <p:cNvSpPr/>
          <p:nvPr/>
        </p:nvSpPr>
        <p:spPr>
          <a:xfrm rot="6378991" flipH="1">
            <a:off x="5690093" y="3500713"/>
            <a:ext cx="547281" cy="412708"/>
          </a:xfrm>
          <a:prstGeom prst="swooshArrow">
            <a:avLst>
              <a:gd name="adj1" fmla="val 17831"/>
              <a:gd name="adj2" fmla="val 31370"/>
            </a:avLst>
          </a:prstGeom>
          <a:solidFill>
            <a:srgbClr val="7DAFBB"/>
          </a:solidFill>
          <a:ln w="9525">
            <a:solidFill>
              <a:srgbClr val="2F528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Shape 20">
            <a:extLst>
              <a:ext uri="{FF2B5EF4-FFF2-40B4-BE49-F238E27FC236}">
                <a16:creationId xmlns:a16="http://schemas.microsoft.com/office/drawing/2014/main" id="{E54AB3C1-F7FC-4531-AA03-4C03F8EC67F8}"/>
              </a:ext>
            </a:extLst>
          </p:cNvPr>
          <p:cNvSpPr/>
          <p:nvPr/>
        </p:nvSpPr>
        <p:spPr>
          <a:xfrm rot="7156850" flipH="1" flipV="1">
            <a:off x="5952230" y="3699814"/>
            <a:ext cx="547281" cy="358972"/>
          </a:xfrm>
          <a:prstGeom prst="swooshArrow">
            <a:avLst>
              <a:gd name="adj1" fmla="val 17831"/>
              <a:gd name="adj2" fmla="val 31370"/>
            </a:avLst>
          </a:prstGeom>
          <a:solidFill>
            <a:srgbClr val="7DAFBB"/>
          </a:solidFill>
          <a:ln w="9525">
            <a:solidFill>
              <a:srgbClr val="2F528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04EC3E-59E1-4B30-A9F2-FD149A73D195}"/>
              </a:ext>
            </a:extLst>
          </p:cNvPr>
          <p:cNvCxnSpPr>
            <a:cxnSpLocks/>
          </p:cNvCxnSpPr>
          <p:nvPr/>
        </p:nvCxnSpPr>
        <p:spPr>
          <a:xfrm flipV="1">
            <a:off x="3638939" y="2781475"/>
            <a:ext cx="550506" cy="3162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35A22F-8466-45DB-B9E0-2B355B4BF43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175241" y="2545447"/>
            <a:ext cx="912624" cy="1046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586E633-14E4-44C9-A6F5-0B6F6AC6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163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 Assembly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2677-6AF9-4602-9D97-A6EE170E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49" y="5145646"/>
            <a:ext cx="8983256" cy="1516434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Adhesive joint between main and rev. aux. SCF components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SCF assembly fastened to model for fail-safety</a:t>
            </a:r>
          </a:p>
          <a:p>
            <a:pPr marL="173038" indent="-173038">
              <a:spcBef>
                <a:spcPts val="600"/>
              </a:spcBef>
            </a:pPr>
            <a:r>
              <a:rPr lang="en-US" sz="2000" dirty="0"/>
              <a:t>Boundary conditions approximate flight hardware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Tested with SCF main component attached and free at slat trailing edge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4B5808-C1F5-4D95-8C32-CF8DA077EA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6A6A6"/>
              </a:clrFrom>
              <a:clrTo>
                <a:srgbClr val="A6A6A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2249" y="1256937"/>
            <a:ext cx="8564706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7DADAA-1B7C-427A-BCF9-235AA4A54F94}"/>
              </a:ext>
            </a:extLst>
          </p:cNvPr>
          <p:cNvCxnSpPr>
            <a:cxnSpLocks/>
          </p:cNvCxnSpPr>
          <p:nvPr/>
        </p:nvCxnSpPr>
        <p:spPr>
          <a:xfrm>
            <a:off x="2463282" y="4525325"/>
            <a:ext cx="522993" cy="604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9F3BC3-0938-44A5-8592-A62D9BD365E0}"/>
              </a:ext>
            </a:extLst>
          </p:cNvPr>
          <p:cNvCxnSpPr>
            <a:cxnSpLocks/>
          </p:cNvCxnSpPr>
          <p:nvPr/>
        </p:nvCxnSpPr>
        <p:spPr>
          <a:xfrm flipH="1" flipV="1">
            <a:off x="4920546" y="4377387"/>
            <a:ext cx="649270" cy="1946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77D300-FFEB-46EE-8337-1EEA79D89943}"/>
              </a:ext>
            </a:extLst>
          </p:cNvPr>
          <p:cNvCxnSpPr>
            <a:cxnSpLocks/>
          </p:cNvCxnSpPr>
          <p:nvPr/>
        </p:nvCxnSpPr>
        <p:spPr>
          <a:xfrm>
            <a:off x="2975906" y="1894114"/>
            <a:ext cx="1847461" cy="9983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B4CFD7-5C5A-441C-8240-D1A13E911A91}"/>
              </a:ext>
            </a:extLst>
          </p:cNvPr>
          <p:cNvCxnSpPr>
            <a:cxnSpLocks/>
          </p:cNvCxnSpPr>
          <p:nvPr/>
        </p:nvCxnSpPr>
        <p:spPr>
          <a:xfrm flipH="1" flipV="1">
            <a:off x="5402684" y="3259324"/>
            <a:ext cx="750312" cy="3730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1836BB9-2C75-4D14-96F6-7AAD73F5A550}"/>
              </a:ext>
            </a:extLst>
          </p:cNvPr>
          <p:cNvSpPr txBox="1"/>
          <p:nvPr/>
        </p:nvSpPr>
        <p:spPr>
          <a:xfrm>
            <a:off x="456303" y="416242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/>
              <a:t>Slat Leading Edge</a:t>
            </a:r>
          </a:p>
          <a:p>
            <a:pPr algn="r"/>
            <a:r>
              <a:rPr lang="en-US" sz="1800" b="0" dirty="0"/>
              <a:t>Component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4CCB7-45A1-4825-BE9F-EC2DDFF4EFD7}"/>
              </a:ext>
            </a:extLst>
          </p:cNvPr>
          <p:cNvSpPr txBox="1"/>
          <p:nvPr/>
        </p:nvSpPr>
        <p:spPr>
          <a:xfrm>
            <a:off x="5551355" y="438570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SCF Main Component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76079-DCF0-44EF-B67F-6D6D820EE6AA}"/>
              </a:ext>
            </a:extLst>
          </p:cNvPr>
          <p:cNvSpPr txBox="1"/>
          <p:nvPr/>
        </p:nvSpPr>
        <p:spPr>
          <a:xfrm>
            <a:off x="6143665" y="347374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Slat Bracket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5B807-0D1A-445F-85D8-999D9B118B19}"/>
              </a:ext>
            </a:extLst>
          </p:cNvPr>
          <p:cNvSpPr txBox="1"/>
          <p:nvPr/>
        </p:nvSpPr>
        <p:spPr>
          <a:xfrm>
            <a:off x="5978931" y="187592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Main wing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E0B87-1220-452A-8F4C-EAE36D2BB040}"/>
              </a:ext>
            </a:extLst>
          </p:cNvPr>
          <p:cNvSpPr txBox="1"/>
          <p:nvPr/>
        </p:nvSpPr>
        <p:spPr>
          <a:xfrm>
            <a:off x="3256712" y="257772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Slat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005C9F-2945-4183-8D88-F46E754B915D}"/>
              </a:ext>
            </a:extLst>
          </p:cNvPr>
          <p:cNvSpPr txBox="1"/>
          <p:nvPr/>
        </p:nvSpPr>
        <p:spPr>
          <a:xfrm>
            <a:off x="1326890" y="1679910"/>
            <a:ext cx="173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SCF Rev. Aux.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965A4E-F0C3-4DD9-BA10-8F066805C368}"/>
              </a:ext>
            </a:extLst>
          </p:cNvPr>
          <p:cNvCxnSpPr/>
          <p:nvPr/>
        </p:nvCxnSpPr>
        <p:spPr>
          <a:xfrm>
            <a:off x="3558922" y="1374097"/>
            <a:ext cx="1444837" cy="11829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CEC0FD-0300-4C80-9CCC-DA3A4763F591}"/>
              </a:ext>
            </a:extLst>
          </p:cNvPr>
          <p:cNvSpPr txBox="1"/>
          <p:nvPr/>
        </p:nvSpPr>
        <p:spPr>
          <a:xfrm>
            <a:off x="2449542" y="1048953"/>
            <a:ext cx="113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/>
              <a:t>Adhesive joint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9592F54-1A33-40BC-A550-21AB8B1B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b="0" dirty="0">
              <a:ea typeface="+mn-ea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C6F53C-3833-4183-B3C1-837E39DE0566}"/>
              </a:ext>
            </a:extLst>
          </p:cNvPr>
          <p:cNvCxnSpPr>
            <a:cxnSpLocks/>
          </p:cNvCxnSpPr>
          <p:nvPr/>
        </p:nvCxnSpPr>
        <p:spPr>
          <a:xfrm>
            <a:off x="3573624" y="1380931"/>
            <a:ext cx="1530221" cy="8770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6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033F-78FD-4C76-9BFB-8DF2B30E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B295B-BD8D-4A4F-9896-00833425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21" y="1157171"/>
            <a:ext cx="10074937" cy="4636967"/>
          </a:xfrm>
        </p:spPr>
        <p:txBody>
          <a:bodyPr>
            <a:normAutofit/>
          </a:bodyPr>
          <a:lstStyle/>
          <a:p>
            <a:r>
              <a:rPr lang="en-US" dirty="0"/>
              <a:t>SGF &amp; SCF advancements met challenges of 3D CRM-HL geometry</a:t>
            </a:r>
          </a:p>
          <a:p>
            <a:r>
              <a:rPr lang="en-US" dirty="0"/>
              <a:t>Model integration represents flight conditions</a:t>
            </a:r>
          </a:p>
          <a:p>
            <a:r>
              <a:rPr lang="en-US" dirty="0"/>
              <a:t>Components sized to realistic worst-case loads and dynamically scaled to the 10% CRM-HL</a:t>
            </a:r>
          </a:p>
          <a:p>
            <a:r>
              <a:rPr lang="en-US" dirty="0"/>
              <a:t>Components successfully tested in 2020-2021 entry in 14x22</a:t>
            </a:r>
          </a:p>
          <a:p>
            <a:r>
              <a:rPr lang="en-US" dirty="0"/>
              <a:t>All components performed as expected structurally</a:t>
            </a:r>
          </a:p>
          <a:p>
            <a:r>
              <a:rPr lang="en-US" dirty="0"/>
              <a:t>Additional studies of articulating models under load are ongoing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FDF0B-10BE-4CD6-A7F2-D3969476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243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2AAA3-779E-48B2-8881-D1583F2A9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B4795C0-01CC-4FE0-AE1D-C3A17F223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B9F19-6169-401D-B15F-3121E6AA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b="0" dirty="0">
              <a:ea typeface="+mn-ea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26AA7F2-D693-493D-ABB9-935C8F155CD8}"/>
              </a:ext>
            </a:extLst>
          </p:cNvPr>
          <p:cNvSpPr txBox="1">
            <a:spLocks/>
          </p:cNvSpPr>
          <p:nvPr/>
        </p:nvSpPr>
        <p:spPr>
          <a:xfrm>
            <a:off x="3647423" y="5027318"/>
            <a:ext cx="4897153" cy="975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This work was supported by the Advanced Air Transport Technology (AATT) Project</a:t>
            </a:r>
          </a:p>
        </p:txBody>
      </p:sp>
    </p:spTree>
    <p:extLst>
      <p:ext uri="{BB962C8B-B14F-4D97-AF65-F5344CB8AC3E}">
        <p14:creationId xmlns:p14="http://schemas.microsoft.com/office/powerpoint/2010/main" val="181412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762C9F-2AEF-4D47-9919-F880BECB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Companion Papers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82630-3437-4CF1-BE11-F6F85F7B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4" y="1194667"/>
            <a:ext cx="10739534" cy="4664959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</a:rPr>
              <a:t>A/HLN-01, Tuesday 06/14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Aeroacoustic Simulations of the High-Lift Common  Research Model and Validation with Experiment</a:t>
            </a:r>
          </a:p>
          <a:p>
            <a:pPr marL="228595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Lockard, D. P., Choudhari, M. M., and Vatsa, V. N.</a:t>
            </a:r>
          </a:p>
          <a:p>
            <a:pPr marL="228595" lvl="1" indent="0">
              <a:spcBef>
                <a:spcPts val="0"/>
              </a:spcBef>
              <a:buNone/>
            </a:pP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Phased Array Characterization of Slat Noise Radiation from the High-Lift Common Research Model</a:t>
            </a:r>
          </a:p>
          <a:p>
            <a:pPr marL="228595" lvl="1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Humphreys Jr., W. M., Lockard,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D.</a:t>
            </a: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P. and Bahr, C. J.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ATT-02, Tuesday 06/14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Accounting for the Influence of Decorrelation in Microphone Phased Array Deconvolution Methods </a:t>
            </a:r>
          </a:p>
          <a:p>
            <a:pPr marL="228595" lvl="1" indent="0">
              <a:spcBef>
                <a:spcPts val="0"/>
              </a:spcBef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Bahr, C.  J.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A/HLN-06, Thursday 06/16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the Alleviation of Background Noise for the High-Lift Common Research Model Aeroacoustics Test</a:t>
            </a:r>
          </a:p>
          <a:p>
            <a:pPr marL="228595" lvl="1" indent="0">
              <a:spcBef>
                <a:spcPts val="0"/>
              </a:spcBef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Hutcheson F. V., Lockard D. P., Stead D. J.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5B0E83-87E0-45B0-9A3F-E7337A80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761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36F9-81DA-4C2E-8738-57AB679E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SGF Aerodynamic and Acoustic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A5D15-D86F-4719-8171-C6D6080C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b="0" dirty="0"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D8457-331E-4A91-8359-D38AD7368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90" y="1507952"/>
            <a:ext cx="5020743" cy="4463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5C91EE-C12F-4843-9A05-9BFCB0DFB304}"/>
              </a:ext>
            </a:extLst>
          </p:cNvPr>
          <p:cNvSpPr/>
          <p:nvPr/>
        </p:nvSpPr>
        <p:spPr>
          <a:xfrm>
            <a:off x="4654458" y="1023108"/>
            <a:ext cx="288308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0" dirty="0"/>
              <a:t>2020 14x22 Experiment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4ABE1-1AE7-42FE-9BDA-11AD35CB8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2" y="1685223"/>
            <a:ext cx="4918978" cy="4372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BA9CA-3CA7-4BFF-9314-BDD018F056A7}"/>
              </a:ext>
            </a:extLst>
          </p:cNvPr>
          <p:cNvSpPr txBox="1"/>
          <p:nvPr/>
        </p:nvSpPr>
        <p:spPr>
          <a:xfrm>
            <a:off x="3218986" y="5993646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Lift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97E2A-FE4A-4551-99FE-126B86D607ED}"/>
              </a:ext>
            </a:extLst>
          </p:cNvPr>
          <p:cNvSpPr txBox="1"/>
          <p:nvPr/>
        </p:nvSpPr>
        <p:spPr>
          <a:xfrm>
            <a:off x="8664498" y="599364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126529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033F-78FD-4C76-9BFB-8DF2B30E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B295B-BD8D-4A4F-9896-00833425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64" y="1306459"/>
            <a:ext cx="9599076" cy="5271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Objective – Describe noise reduction advancements and model design features necessary to demonstrate slat noise reduction on a large wind tunnel model with flight-like treatments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High-Lift Common Research Model (CRM-HL)</a:t>
            </a:r>
          </a:p>
          <a:p>
            <a:r>
              <a:rPr lang="en-US" dirty="0"/>
              <a:t>Legacy slat-gap filler (SGF) and slat-cove filler (SCF) concepts</a:t>
            </a:r>
          </a:p>
          <a:p>
            <a:r>
              <a:rPr lang="en-US" dirty="0"/>
              <a:t>SGF &amp; SCF advancements for 3D CRM-HL</a:t>
            </a:r>
          </a:p>
          <a:p>
            <a:r>
              <a:rPr lang="en-US" dirty="0"/>
              <a:t>Aerodynamic loads and SGF/SCF sizing</a:t>
            </a:r>
          </a:p>
          <a:p>
            <a:r>
              <a:rPr lang="en-US" dirty="0"/>
              <a:t>Treated CRM-HL design</a:t>
            </a:r>
          </a:p>
          <a:p>
            <a:r>
              <a:rPr lang="en-US" dirty="0"/>
              <a:t>Concluding 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E58B7-4AA8-4E14-A1BD-628C8204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011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CRM-HL and Legacy SGF &amp; SCF Concepts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0589-0D5E-44C7-A61F-B760AE6E7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r="643" b="16739"/>
          <a:stretch/>
        </p:blipFill>
        <p:spPr>
          <a:xfrm>
            <a:off x="265315" y="1676581"/>
            <a:ext cx="4229367" cy="307870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2C0CB2-D868-4463-900C-EE465B43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85" y="4954561"/>
            <a:ext cx="4227226" cy="144742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Boeing-NASA collaborative geometry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Nonproprietary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Represents twin-aisle transport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E896A8-06A3-4861-BD21-57CD0E74BD77}"/>
              </a:ext>
            </a:extLst>
          </p:cNvPr>
          <p:cNvGrpSpPr/>
          <p:nvPr/>
        </p:nvGrpSpPr>
        <p:grpSpPr>
          <a:xfrm>
            <a:off x="9013377" y="1402334"/>
            <a:ext cx="2799119" cy="2297430"/>
            <a:chOff x="8834585" y="1402334"/>
            <a:chExt cx="2799119" cy="22974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BA007B-0B8B-42BE-96B7-16561BE25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9" t="18056" r="21150" b="26111"/>
            <a:stretch/>
          </p:blipFill>
          <p:spPr>
            <a:xfrm>
              <a:off x="8834585" y="1402334"/>
              <a:ext cx="2799119" cy="2297430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0FA968-2358-4105-8AAC-78B53E9F3B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9194" y="2246565"/>
              <a:ext cx="504976" cy="1252879"/>
            </a:xfrm>
            <a:custGeom>
              <a:avLst/>
              <a:gdLst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50875 w 744172"/>
                <a:gd name="connsiteY9" fmla="*/ 1444625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71500 w 744172"/>
                <a:gd name="connsiteY21" fmla="*/ 473075 h 1997075"/>
                <a:gd name="connsiteX22" fmla="*/ 536575 w 744172"/>
                <a:gd name="connsiteY22" fmla="*/ 387350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50875 w 744172"/>
                <a:gd name="connsiteY9" fmla="*/ 1444625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71500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50875 w 744172"/>
                <a:gd name="connsiteY9" fmla="*/ 1444625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72890 w 744172"/>
                <a:gd name="connsiteY5" fmla="*/ 1762469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22594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5110 w 744172"/>
                <a:gd name="connsiteY2" fmla="*/ 1919804 h 1997075"/>
                <a:gd name="connsiteX3" fmla="*/ 222594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62427 w 744172"/>
                <a:gd name="connsiteY1" fmla="*/ 1962150 h 1997075"/>
                <a:gd name="connsiteX2" fmla="*/ 135110 w 744172"/>
                <a:gd name="connsiteY2" fmla="*/ 1919804 h 1997075"/>
                <a:gd name="connsiteX3" fmla="*/ 222594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53353"/>
                <a:gd name="connsiteY0" fmla="*/ 1987894 h 1987894"/>
                <a:gd name="connsiteX1" fmla="*/ 71608 w 753353"/>
                <a:gd name="connsiteY1" fmla="*/ 1962150 h 1987894"/>
                <a:gd name="connsiteX2" fmla="*/ 144291 w 753353"/>
                <a:gd name="connsiteY2" fmla="*/ 1919804 h 1987894"/>
                <a:gd name="connsiteX3" fmla="*/ 231775 w 753353"/>
                <a:gd name="connsiteY3" fmla="*/ 1876425 h 1987894"/>
                <a:gd name="connsiteX4" fmla="*/ 309391 w 753353"/>
                <a:gd name="connsiteY4" fmla="*/ 1822794 h 1987894"/>
                <a:gd name="connsiteX5" fmla="*/ 382071 w 753353"/>
                <a:gd name="connsiteY5" fmla="*/ 1771650 h 1987894"/>
                <a:gd name="connsiteX6" fmla="*/ 479081 w 753353"/>
                <a:gd name="connsiteY6" fmla="*/ 1690173 h 1987894"/>
                <a:gd name="connsiteX7" fmla="*/ 539406 w 753353"/>
                <a:gd name="connsiteY7" fmla="*/ 1622081 h 1987894"/>
                <a:gd name="connsiteX8" fmla="*/ 599731 w 753353"/>
                <a:gd name="connsiteY8" fmla="*/ 1559997 h 1987894"/>
                <a:gd name="connsiteX9" fmla="*/ 669237 w 753353"/>
                <a:gd name="connsiteY9" fmla="*/ 1449216 h 1987894"/>
                <a:gd name="connsiteX10" fmla="*/ 701331 w 753353"/>
                <a:gd name="connsiteY10" fmla="*/ 1368425 h 1987894"/>
                <a:gd name="connsiteX11" fmla="*/ 726731 w 753353"/>
                <a:gd name="connsiteY11" fmla="*/ 1285875 h 1987894"/>
                <a:gd name="connsiteX12" fmla="*/ 745781 w 753353"/>
                <a:gd name="connsiteY12" fmla="*/ 1196975 h 1987894"/>
                <a:gd name="connsiteX13" fmla="*/ 752131 w 753353"/>
                <a:gd name="connsiteY13" fmla="*/ 1123950 h 1987894"/>
                <a:gd name="connsiteX14" fmla="*/ 752131 w 753353"/>
                <a:gd name="connsiteY14" fmla="*/ 1044575 h 1987894"/>
                <a:gd name="connsiteX15" fmla="*/ 739431 w 753353"/>
                <a:gd name="connsiteY15" fmla="*/ 949325 h 1987894"/>
                <a:gd name="connsiteX16" fmla="*/ 726731 w 753353"/>
                <a:gd name="connsiteY16" fmla="*/ 879475 h 1987894"/>
                <a:gd name="connsiteX17" fmla="*/ 704506 w 753353"/>
                <a:gd name="connsiteY17" fmla="*/ 809625 h 1987894"/>
                <a:gd name="connsiteX18" fmla="*/ 675931 w 753353"/>
                <a:gd name="connsiteY18" fmla="*/ 711200 h 1987894"/>
                <a:gd name="connsiteX19" fmla="*/ 650531 w 753353"/>
                <a:gd name="connsiteY19" fmla="*/ 638175 h 1987894"/>
                <a:gd name="connsiteX20" fmla="*/ 618781 w 753353"/>
                <a:gd name="connsiteY20" fmla="*/ 561975 h 1987894"/>
                <a:gd name="connsiteX21" fmla="*/ 571500 w 753353"/>
                <a:gd name="connsiteY21" fmla="*/ 473075 h 1987894"/>
                <a:gd name="connsiteX22" fmla="*/ 541165 w 753353"/>
                <a:gd name="connsiteY22" fmla="*/ 391941 h 1987894"/>
                <a:gd name="connsiteX23" fmla="*/ 520356 w 753353"/>
                <a:gd name="connsiteY23" fmla="*/ 323850 h 1987894"/>
                <a:gd name="connsiteX24" fmla="*/ 498131 w 753353"/>
                <a:gd name="connsiteY24" fmla="*/ 260350 h 1987894"/>
                <a:gd name="connsiteX25" fmla="*/ 488606 w 753353"/>
                <a:gd name="connsiteY25" fmla="*/ 225425 h 1987894"/>
                <a:gd name="connsiteX26" fmla="*/ 475906 w 753353"/>
                <a:gd name="connsiteY26" fmla="*/ 155575 h 1987894"/>
                <a:gd name="connsiteX27" fmla="*/ 472731 w 753353"/>
                <a:gd name="connsiteY27" fmla="*/ 92075 h 1987894"/>
                <a:gd name="connsiteX28" fmla="*/ 469556 w 753353"/>
                <a:gd name="connsiteY28" fmla="*/ 0 h 1987894"/>
                <a:gd name="connsiteX0" fmla="*/ 0 w 753353"/>
                <a:gd name="connsiteY0" fmla="*/ 1987894 h 1987894"/>
                <a:gd name="connsiteX1" fmla="*/ 71608 w 753353"/>
                <a:gd name="connsiteY1" fmla="*/ 1962150 h 1987894"/>
                <a:gd name="connsiteX2" fmla="*/ 144291 w 753353"/>
                <a:gd name="connsiteY2" fmla="*/ 1919804 h 1987894"/>
                <a:gd name="connsiteX3" fmla="*/ 231775 w 753353"/>
                <a:gd name="connsiteY3" fmla="*/ 1876425 h 1987894"/>
                <a:gd name="connsiteX4" fmla="*/ 309391 w 753353"/>
                <a:gd name="connsiteY4" fmla="*/ 1822794 h 1987894"/>
                <a:gd name="connsiteX5" fmla="*/ 382071 w 753353"/>
                <a:gd name="connsiteY5" fmla="*/ 1771650 h 1987894"/>
                <a:gd name="connsiteX6" fmla="*/ 479081 w 753353"/>
                <a:gd name="connsiteY6" fmla="*/ 1690173 h 1987894"/>
                <a:gd name="connsiteX7" fmla="*/ 539406 w 753353"/>
                <a:gd name="connsiteY7" fmla="*/ 1622081 h 1987894"/>
                <a:gd name="connsiteX8" fmla="*/ 599731 w 753353"/>
                <a:gd name="connsiteY8" fmla="*/ 1559997 h 1987894"/>
                <a:gd name="connsiteX9" fmla="*/ 669237 w 753353"/>
                <a:gd name="connsiteY9" fmla="*/ 1449216 h 1987894"/>
                <a:gd name="connsiteX10" fmla="*/ 710512 w 753353"/>
                <a:gd name="connsiteY10" fmla="*/ 1368425 h 1987894"/>
                <a:gd name="connsiteX11" fmla="*/ 726731 w 753353"/>
                <a:gd name="connsiteY11" fmla="*/ 1285875 h 1987894"/>
                <a:gd name="connsiteX12" fmla="*/ 745781 w 753353"/>
                <a:gd name="connsiteY12" fmla="*/ 1196975 h 1987894"/>
                <a:gd name="connsiteX13" fmla="*/ 752131 w 753353"/>
                <a:gd name="connsiteY13" fmla="*/ 1123950 h 1987894"/>
                <a:gd name="connsiteX14" fmla="*/ 752131 w 753353"/>
                <a:gd name="connsiteY14" fmla="*/ 1044575 h 1987894"/>
                <a:gd name="connsiteX15" fmla="*/ 739431 w 753353"/>
                <a:gd name="connsiteY15" fmla="*/ 949325 h 1987894"/>
                <a:gd name="connsiteX16" fmla="*/ 726731 w 753353"/>
                <a:gd name="connsiteY16" fmla="*/ 879475 h 1987894"/>
                <a:gd name="connsiteX17" fmla="*/ 704506 w 753353"/>
                <a:gd name="connsiteY17" fmla="*/ 809625 h 1987894"/>
                <a:gd name="connsiteX18" fmla="*/ 675931 w 753353"/>
                <a:gd name="connsiteY18" fmla="*/ 711200 h 1987894"/>
                <a:gd name="connsiteX19" fmla="*/ 650531 w 753353"/>
                <a:gd name="connsiteY19" fmla="*/ 638175 h 1987894"/>
                <a:gd name="connsiteX20" fmla="*/ 618781 w 753353"/>
                <a:gd name="connsiteY20" fmla="*/ 561975 h 1987894"/>
                <a:gd name="connsiteX21" fmla="*/ 571500 w 753353"/>
                <a:gd name="connsiteY21" fmla="*/ 473075 h 1987894"/>
                <a:gd name="connsiteX22" fmla="*/ 541165 w 753353"/>
                <a:gd name="connsiteY22" fmla="*/ 391941 h 1987894"/>
                <a:gd name="connsiteX23" fmla="*/ 520356 w 753353"/>
                <a:gd name="connsiteY23" fmla="*/ 323850 h 1987894"/>
                <a:gd name="connsiteX24" fmla="*/ 498131 w 753353"/>
                <a:gd name="connsiteY24" fmla="*/ 260350 h 1987894"/>
                <a:gd name="connsiteX25" fmla="*/ 488606 w 753353"/>
                <a:gd name="connsiteY25" fmla="*/ 225425 h 1987894"/>
                <a:gd name="connsiteX26" fmla="*/ 475906 w 753353"/>
                <a:gd name="connsiteY26" fmla="*/ 155575 h 1987894"/>
                <a:gd name="connsiteX27" fmla="*/ 472731 w 753353"/>
                <a:gd name="connsiteY27" fmla="*/ 92075 h 1987894"/>
                <a:gd name="connsiteX28" fmla="*/ 469556 w 753353"/>
                <a:gd name="connsiteY28" fmla="*/ 0 h 1987894"/>
                <a:gd name="connsiteX0" fmla="*/ 0 w 753353"/>
                <a:gd name="connsiteY0" fmla="*/ 1987894 h 1987894"/>
                <a:gd name="connsiteX1" fmla="*/ 71608 w 753353"/>
                <a:gd name="connsiteY1" fmla="*/ 1962150 h 1987894"/>
                <a:gd name="connsiteX2" fmla="*/ 144291 w 753353"/>
                <a:gd name="connsiteY2" fmla="*/ 1919804 h 1987894"/>
                <a:gd name="connsiteX3" fmla="*/ 231775 w 753353"/>
                <a:gd name="connsiteY3" fmla="*/ 1876425 h 1987894"/>
                <a:gd name="connsiteX4" fmla="*/ 309391 w 753353"/>
                <a:gd name="connsiteY4" fmla="*/ 1822794 h 1987894"/>
                <a:gd name="connsiteX5" fmla="*/ 382071 w 753353"/>
                <a:gd name="connsiteY5" fmla="*/ 1771650 h 1987894"/>
                <a:gd name="connsiteX6" fmla="*/ 479081 w 753353"/>
                <a:gd name="connsiteY6" fmla="*/ 1690173 h 1987894"/>
                <a:gd name="connsiteX7" fmla="*/ 539406 w 753353"/>
                <a:gd name="connsiteY7" fmla="*/ 1622081 h 1987894"/>
                <a:gd name="connsiteX8" fmla="*/ 599731 w 753353"/>
                <a:gd name="connsiteY8" fmla="*/ 1559997 h 1987894"/>
                <a:gd name="connsiteX9" fmla="*/ 669237 w 753353"/>
                <a:gd name="connsiteY9" fmla="*/ 1449216 h 1987894"/>
                <a:gd name="connsiteX10" fmla="*/ 710512 w 753353"/>
                <a:gd name="connsiteY10" fmla="*/ 1368425 h 1987894"/>
                <a:gd name="connsiteX11" fmla="*/ 735912 w 753353"/>
                <a:gd name="connsiteY11" fmla="*/ 1285875 h 1987894"/>
                <a:gd name="connsiteX12" fmla="*/ 745781 w 753353"/>
                <a:gd name="connsiteY12" fmla="*/ 1196975 h 1987894"/>
                <a:gd name="connsiteX13" fmla="*/ 752131 w 753353"/>
                <a:gd name="connsiteY13" fmla="*/ 1123950 h 1987894"/>
                <a:gd name="connsiteX14" fmla="*/ 752131 w 753353"/>
                <a:gd name="connsiteY14" fmla="*/ 1044575 h 1987894"/>
                <a:gd name="connsiteX15" fmla="*/ 739431 w 753353"/>
                <a:gd name="connsiteY15" fmla="*/ 949325 h 1987894"/>
                <a:gd name="connsiteX16" fmla="*/ 726731 w 753353"/>
                <a:gd name="connsiteY16" fmla="*/ 879475 h 1987894"/>
                <a:gd name="connsiteX17" fmla="*/ 704506 w 753353"/>
                <a:gd name="connsiteY17" fmla="*/ 809625 h 1987894"/>
                <a:gd name="connsiteX18" fmla="*/ 675931 w 753353"/>
                <a:gd name="connsiteY18" fmla="*/ 711200 h 1987894"/>
                <a:gd name="connsiteX19" fmla="*/ 650531 w 753353"/>
                <a:gd name="connsiteY19" fmla="*/ 638175 h 1987894"/>
                <a:gd name="connsiteX20" fmla="*/ 618781 w 753353"/>
                <a:gd name="connsiteY20" fmla="*/ 561975 h 1987894"/>
                <a:gd name="connsiteX21" fmla="*/ 571500 w 753353"/>
                <a:gd name="connsiteY21" fmla="*/ 473075 h 1987894"/>
                <a:gd name="connsiteX22" fmla="*/ 541165 w 753353"/>
                <a:gd name="connsiteY22" fmla="*/ 391941 h 1987894"/>
                <a:gd name="connsiteX23" fmla="*/ 520356 w 753353"/>
                <a:gd name="connsiteY23" fmla="*/ 323850 h 1987894"/>
                <a:gd name="connsiteX24" fmla="*/ 498131 w 753353"/>
                <a:gd name="connsiteY24" fmla="*/ 260350 h 1987894"/>
                <a:gd name="connsiteX25" fmla="*/ 488606 w 753353"/>
                <a:gd name="connsiteY25" fmla="*/ 225425 h 1987894"/>
                <a:gd name="connsiteX26" fmla="*/ 475906 w 753353"/>
                <a:gd name="connsiteY26" fmla="*/ 155575 h 1987894"/>
                <a:gd name="connsiteX27" fmla="*/ 472731 w 753353"/>
                <a:gd name="connsiteY27" fmla="*/ 92075 h 1987894"/>
                <a:gd name="connsiteX28" fmla="*/ 469556 w 753353"/>
                <a:gd name="connsiteY28" fmla="*/ 0 h 1987894"/>
                <a:gd name="connsiteX0" fmla="*/ 0 w 755752"/>
                <a:gd name="connsiteY0" fmla="*/ 1987894 h 1987894"/>
                <a:gd name="connsiteX1" fmla="*/ 71608 w 755752"/>
                <a:gd name="connsiteY1" fmla="*/ 1962150 h 1987894"/>
                <a:gd name="connsiteX2" fmla="*/ 144291 w 755752"/>
                <a:gd name="connsiteY2" fmla="*/ 1919804 h 1987894"/>
                <a:gd name="connsiteX3" fmla="*/ 231775 w 755752"/>
                <a:gd name="connsiteY3" fmla="*/ 1876425 h 1987894"/>
                <a:gd name="connsiteX4" fmla="*/ 309391 w 755752"/>
                <a:gd name="connsiteY4" fmla="*/ 1822794 h 1987894"/>
                <a:gd name="connsiteX5" fmla="*/ 382071 w 755752"/>
                <a:gd name="connsiteY5" fmla="*/ 1771650 h 1987894"/>
                <a:gd name="connsiteX6" fmla="*/ 479081 w 755752"/>
                <a:gd name="connsiteY6" fmla="*/ 1690173 h 1987894"/>
                <a:gd name="connsiteX7" fmla="*/ 539406 w 755752"/>
                <a:gd name="connsiteY7" fmla="*/ 1622081 h 1987894"/>
                <a:gd name="connsiteX8" fmla="*/ 599731 w 755752"/>
                <a:gd name="connsiteY8" fmla="*/ 1559997 h 1987894"/>
                <a:gd name="connsiteX9" fmla="*/ 669237 w 755752"/>
                <a:gd name="connsiteY9" fmla="*/ 1449216 h 1987894"/>
                <a:gd name="connsiteX10" fmla="*/ 710512 w 755752"/>
                <a:gd name="connsiteY10" fmla="*/ 1368425 h 1987894"/>
                <a:gd name="connsiteX11" fmla="*/ 735912 w 755752"/>
                <a:gd name="connsiteY11" fmla="*/ 1285875 h 1987894"/>
                <a:gd name="connsiteX12" fmla="*/ 754962 w 755752"/>
                <a:gd name="connsiteY12" fmla="*/ 1196975 h 1987894"/>
                <a:gd name="connsiteX13" fmla="*/ 752131 w 755752"/>
                <a:gd name="connsiteY13" fmla="*/ 1123950 h 1987894"/>
                <a:gd name="connsiteX14" fmla="*/ 752131 w 755752"/>
                <a:gd name="connsiteY14" fmla="*/ 1044575 h 1987894"/>
                <a:gd name="connsiteX15" fmla="*/ 739431 w 755752"/>
                <a:gd name="connsiteY15" fmla="*/ 949325 h 1987894"/>
                <a:gd name="connsiteX16" fmla="*/ 726731 w 755752"/>
                <a:gd name="connsiteY16" fmla="*/ 879475 h 1987894"/>
                <a:gd name="connsiteX17" fmla="*/ 704506 w 755752"/>
                <a:gd name="connsiteY17" fmla="*/ 809625 h 1987894"/>
                <a:gd name="connsiteX18" fmla="*/ 675931 w 755752"/>
                <a:gd name="connsiteY18" fmla="*/ 711200 h 1987894"/>
                <a:gd name="connsiteX19" fmla="*/ 650531 w 755752"/>
                <a:gd name="connsiteY19" fmla="*/ 638175 h 1987894"/>
                <a:gd name="connsiteX20" fmla="*/ 618781 w 755752"/>
                <a:gd name="connsiteY20" fmla="*/ 561975 h 1987894"/>
                <a:gd name="connsiteX21" fmla="*/ 571500 w 755752"/>
                <a:gd name="connsiteY21" fmla="*/ 473075 h 1987894"/>
                <a:gd name="connsiteX22" fmla="*/ 541165 w 755752"/>
                <a:gd name="connsiteY22" fmla="*/ 391941 h 1987894"/>
                <a:gd name="connsiteX23" fmla="*/ 520356 w 755752"/>
                <a:gd name="connsiteY23" fmla="*/ 323850 h 1987894"/>
                <a:gd name="connsiteX24" fmla="*/ 498131 w 755752"/>
                <a:gd name="connsiteY24" fmla="*/ 260350 h 1987894"/>
                <a:gd name="connsiteX25" fmla="*/ 488606 w 755752"/>
                <a:gd name="connsiteY25" fmla="*/ 225425 h 1987894"/>
                <a:gd name="connsiteX26" fmla="*/ 475906 w 755752"/>
                <a:gd name="connsiteY26" fmla="*/ 155575 h 1987894"/>
                <a:gd name="connsiteX27" fmla="*/ 472731 w 755752"/>
                <a:gd name="connsiteY27" fmla="*/ 92075 h 1987894"/>
                <a:gd name="connsiteX28" fmla="*/ 469556 w 755752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8781 w 761367"/>
                <a:gd name="connsiteY20" fmla="*/ 561975 h 1987894"/>
                <a:gd name="connsiteX21" fmla="*/ 571500 w 761367"/>
                <a:gd name="connsiteY21" fmla="*/ 473075 h 1987894"/>
                <a:gd name="connsiteX22" fmla="*/ 541165 w 761367"/>
                <a:gd name="connsiteY22" fmla="*/ 391941 h 1987894"/>
                <a:gd name="connsiteX23" fmla="*/ 520356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4190 w 761367"/>
                <a:gd name="connsiteY20" fmla="*/ 561975 h 1987894"/>
                <a:gd name="connsiteX21" fmla="*/ 571500 w 761367"/>
                <a:gd name="connsiteY21" fmla="*/ 473075 h 1987894"/>
                <a:gd name="connsiteX22" fmla="*/ 541165 w 761367"/>
                <a:gd name="connsiteY22" fmla="*/ 391941 h 1987894"/>
                <a:gd name="connsiteX23" fmla="*/ 520356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419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20356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419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45940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1340 w 761367"/>
                <a:gd name="connsiteY18" fmla="*/ 720381 h 1987894"/>
                <a:gd name="connsiteX19" fmla="*/ 645940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73827 w 761367"/>
                <a:gd name="connsiteY9" fmla="*/ 1458397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1340 w 761367"/>
                <a:gd name="connsiteY18" fmla="*/ 720381 h 1987894"/>
                <a:gd name="connsiteX19" fmla="*/ 645940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53"/>
                <a:gd name="connsiteY0" fmla="*/ 1987894 h 1987894"/>
                <a:gd name="connsiteX1" fmla="*/ 71608 w 761353"/>
                <a:gd name="connsiteY1" fmla="*/ 1962150 h 1987894"/>
                <a:gd name="connsiteX2" fmla="*/ 144291 w 761353"/>
                <a:gd name="connsiteY2" fmla="*/ 1919804 h 1987894"/>
                <a:gd name="connsiteX3" fmla="*/ 231775 w 761353"/>
                <a:gd name="connsiteY3" fmla="*/ 1876425 h 1987894"/>
                <a:gd name="connsiteX4" fmla="*/ 309391 w 761353"/>
                <a:gd name="connsiteY4" fmla="*/ 1822794 h 1987894"/>
                <a:gd name="connsiteX5" fmla="*/ 382071 w 761353"/>
                <a:gd name="connsiteY5" fmla="*/ 1771650 h 1987894"/>
                <a:gd name="connsiteX6" fmla="*/ 479081 w 761353"/>
                <a:gd name="connsiteY6" fmla="*/ 1690173 h 1987894"/>
                <a:gd name="connsiteX7" fmla="*/ 539406 w 761353"/>
                <a:gd name="connsiteY7" fmla="*/ 1622081 h 1987894"/>
                <a:gd name="connsiteX8" fmla="*/ 599731 w 761353"/>
                <a:gd name="connsiteY8" fmla="*/ 1559997 h 1987894"/>
                <a:gd name="connsiteX9" fmla="*/ 673827 w 761353"/>
                <a:gd name="connsiteY9" fmla="*/ 1458397 h 1987894"/>
                <a:gd name="connsiteX10" fmla="*/ 710512 w 761353"/>
                <a:gd name="connsiteY10" fmla="*/ 1368425 h 1987894"/>
                <a:gd name="connsiteX11" fmla="*/ 735912 w 761353"/>
                <a:gd name="connsiteY11" fmla="*/ 1285875 h 1987894"/>
                <a:gd name="connsiteX12" fmla="*/ 754962 w 761353"/>
                <a:gd name="connsiteY12" fmla="*/ 1196975 h 1987894"/>
                <a:gd name="connsiteX13" fmla="*/ 761312 w 761353"/>
                <a:gd name="connsiteY13" fmla="*/ 1123950 h 1987894"/>
                <a:gd name="connsiteX14" fmla="*/ 756722 w 761353"/>
                <a:gd name="connsiteY14" fmla="*/ 1035394 h 1987894"/>
                <a:gd name="connsiteX15" fmla="*/ 739431 w 761353"/>
                <a:gd name="connsiteY15" fmla="*/ 949325 h 1987894"/>
                <a:gd name="connsiteX16" fmla="*/ 726731 w 761353"/>
                <a:gd name="connsiteY16" fmla="*/ 879475 h 1987894"/>
                <a:gd name="connsiteX17" fmla="*/ 704506 w 761353"/>
                <a:gd name="connsiteY17" fmla="*/ 809625 h 1987894"/>
                <a:gd name="connsiteX18" fmla="*/ 671340 w 761353"/>
                <a:gd name="connsiteY18" fmla="*/ 720381 h 1987894"/>
                <a:gd name="connsiteX19" fmla="*/ 645940 w 761353"/>
                <a:gd name="connsiteY19" fmla="*/ 638175 h 1987894"/>
                <a:gd name="connsiteX20" fmla="*/ 609600 w 761353"/>
                <a:gd name="connsiteY20" fmla="*/ 561975 h 1987894"/>
                <a:gd name="connsiteX21" fmla="*/ 571500 w 761353"/>
                <a:gd name="connsiteY21" fmla="*/ 473075 h 1987894"/>
                <a:gd name="connsiteX22" fmla="*/ 545756 w 761353"/>
                <a:gd name="connsiteY22" fmla="*/ 401122 h 1987894"/>
                <a:gd name="connsiteX23" fmla="*/ 515765 w 761353"/>
                <a:gd name="connsiteY23" fmla="*/ 323850 h 1987894"/>
                <a:gd name="connsiteX24" fmla="*/ 498131 w 761353"/>
                <a:gd name="connsiteY24" fmla="*/ 260350 h 1987894"/>
                <a:gd name="connsiteX25" fmla="*/ 488606 w 761353"/>
                <a:gd name="connsiteY25" fmla="*/ 225425 h 1987894"/>
                <a:gd name="connsiteX26" fmla="*/ 475906 w 761353"/>
                <a:gd name="connsiteY26" fmla="*/ 155575 h 1987894"/>
                <a:gd name="connsiteX27" fmla="*/ 472731 w 761353"/>
                <a:gd name="connsiteY27" fmla="*/ 92075 h 1987894"/>
                <a:gd name="connsiteX28" fmla="*/ 469556 w 761353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9600 w 761340"/>
                <a:gd name="connsiteY20" fmla="*/ 561975 h 1987894"/>
                <a:gd name="connsiteX21" fmla="*/ 571500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8131 w 761340"/>
                <a:gd name="connsiteY24" fmla="*/ 260350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9600 w 761340"/>
                <a:gd name="connsiteY20" fmla="*/ 561975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8131 w 761340"/>
                <a:gd name="connsiteY24" fmla="*/ 260350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8131 w 761340"/>
                <a:gd name="connsiteY24" fmla="*/ 260350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75906 w 761340"/>
                <a:gd name="connsiteY26" fmla="*/ 155575 h 1987894"/>
                <a:gd name="connsiteX27" fmla="*/ 468140 w 761340"/>
                <a:gd name="connsiteY27" fmla="*/ 8748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4834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88950 w 761340"/>
                <a:gd name="connsiteY24" fmla="*/ 269531 h 1987894"/>
                <a:gd name="connsiteX25" fmla="*/ 474834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1174 w 761340"/>
                <a:gd name="connsiteY23" fmla="*/ 337621 h 1987894"/>
                <a:gd name="connsiteX24" fmla="*/ 488950 w 761340"/>
                <a:gd name="connsiteY24" fmla="*/ 269531 h 1987894"/>
                <a:gd name="connsiteX25" fmla="*/ 474834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49908 w 811248"/>
                <a:gd name="connsiteY0" fmla="*/ 1987894 h 2012761"/>
                <a:gd name="connsiteX1" fmla="*/ 0 w 811248"/>
                <a:gd name="connsiteY1" fmla="*/ 2012761 h 2012761"/>
                <a:gd name="connsiteX2" fmla="*/ 121516 w 811248"/>
                <a:gd name="connsiteY2" fmla="*/ 1962150 h 2012761"/>
                <a:gd name="connsiteX3" fmla="*/ 194199 w 811248"/>
                <a:gd name="connsiteY3" fmla="*/ 1919804 h 2012761"/>
                <a:gd name="connsiteX4" fmla="*/ 281683 w 811248"/>
                <a:gd name="connsiteY4" fmla="*/ 1876425 h 2012761"/>
                <a:gd name="connsiteX5" fmla="*/ 359299 w 811248"/>
                <a:gd name="connsiteY5" fmla="*/ 1822794 h 2012761"/>
                <a:gd name="connsiteX6" fmla="*/ 431979 w 811248"/>
                <a:gd name="connsiteY6" fmla="*/ 1771650 h 2012761"/>
                <a:gd name="connsiteX7" fmla="*/ 528989 w 811248"/>
                <a:gd name="connsiteY7" fmla="*/ 1690173 h 2012761"/>
                <a:gd name="connsiteX8" fmla="*/ 589314 w 811248"/>
                <a:gd name="connsiteY8" fmla="*/ 1622081 h 2012761"/>
                <a:gd name="connsiteX9" fmla="*/ 649639 w 811248"/>
                <a:gd name="connsiteY9" fmla="*/ 1559997 h 2012761"/>
                <a:gd name="connsiteX10" fmla="*/ 723735 w 811248"/>
                <a:gd name="connsiteY10" fmla="*/ 1458397 h 2012761"/>
                <a:gd name="connsiteX11" fmla="*/ 760420 w 811248"/>
                <a:gd name="connsiteY11" fmla="*/ 1368425 h 2012761"/>
                <a:gd name="connsiteX12" fmla="*/ 785820 w 811248"/>
                <a:gd name="connsiteY12" fmla="*/ 1285875 h 2012761"/>
                <a:gd name="connsiteX13" fmla="*/ 804870 w 811248"/>
                <a:gd name="connsiteY13" fmla="*/ 1196975 h 2012761"/>
                <a:gd name="connsiteX14" fmla="*/ 811220 w 811248"/>
                <a:gd name="connsiteY14" fmla="*/ 1123950 h 2012761"/>
                <a:gd name="connsiteX15" fmla="*/ 806630 w 811248"/>
                <a:gd name="connsiteY15" fmla="*/ 1035394 h 2012761"/>
                <a:gd name="connsiteX16" fmla="*/ 793930 w 811248"/>
                <a:gd name="connsiteY16" fmla="*/ 958506 h 2012761"/>
                <a:gd name="connsiteX17" fmla="*/ 776639 w 811248"/>
                <a:gd name="connsiteY17" fmla="*/ 879475 h 2012761"/>
                <a:gd name="connsiteX18" fmla="*/ 754414 w 811248"/>
                <a:gd name="connsiteY18" fmla="*/ 809625 h 2012761"/>
                <a:gd name="connsiteX19" fmla="*/ 721248 w 811248"/>
                <a:gd name="connsiteY19" fmla="*/ 720381 h 2012761"/>
                <a:gd name="connsiteX20" fmla="*/ 695848 w 811248"/>
                <a:gd name="connsiteY20" fmla="*/ 638175 h 2012761"/>
                <a:gd name="connsiteX21" fmla="*/ 650327 w 811248"/>
                <a:gd name="connsiteY21" fmla="*/ 552794 h 2012761"/>
                <a:gd name="connsiteX22" fmla="*/ 616817 w 811248"/>
                <a:gd name="connsiteY22" fmla="*/ 473075 h 2012761"/>
                <a:gd name="connsiteX23" fmla="*/ 591073 w 811248"/>
                <a:gd name="connsiteY23" fmla="*/ 396531 h 2012761"/>
                <a:gd name="connsiteX24" fmla="*/ 561082 w 811248"/>
                <a:gd name="connsiteY24" fmla="*/ 337621 h 2012761"/>
                <a:gd name="connsiteX25" fmla="*/ 538858 w 811248"/>
                <a:gd name="connsiteY25" fmla="*/ 269531 h 2012761"/>
                <a:gd name="connsiteX26" fmla="*/ 524742 w 811248"/>
                <a:gd name="connsiteY26" fmla="*/ 220834 h 2012761"/>
                <a:gd name="connsiteX27" fmla="*/ 516633 w 811248"/>
                <a:gd name="connsiteY27" fmla="*/ 150985 h 2012761"/>
                <a:gd name="connsiteX28" fmla="*/ 513458 w 811248"/>
                <a:gd name="connsiteY28" fmla="*/ 87485 h 2012761"/>
                <a:gd name="connsiteX29" fmla="*/ 514873 w 811248"/>
                <a:gd name="connsiteY29" fmla="*/ 0 h 201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1248" h="2012761">
                  <a:moveTo>
                    <a:pt x="49908" y="1987894"/>
                  </a:moveTo>
                  <a:lnTo>
                    <a:pt x="0" y="2012761"/>
                  </a:lnTo>
                  <a:lnTo>
                    <a:pt x="121516" y="1962150"/>
                  </a:lnTo>
                  <a:cubicBezTo>
                    <a:pt x="144799" y="1951567"/>
                    <a:pt x="167505" y="1934091"/>
                    <a:pt x="194199" y="1919804"/>
                  </a:cubicBezTo>
                  <a:cubicBezTo>
                    <a:pt x="220893" y="1905517"/>
                    <a:pt x="254166" y="1892593"/>
                    <a:pt x="281683" y="1876425"/>
                  </a:cubicBezTo>
                  <a:cubicBezTo>
                    <a:pt x="309200" y="1860257"/>
                    <a:pt x="333427" y="1840671"/>
                    <a:pt x="359299" y="1822794"/>
                  </a:cubicBezTo>
                  <a:cubicBezTo>
                    <a:pt x="384348" y="1805332"/>
                    <a:pt x="403697" y="1793753"/>
                    <a:pt x="431979" y="1771650"/>
                  </a:cubicBezTo>
                  <a:cubicBezTo>
                    <a:pt x="460261" y="1749547"/>
                    <a:pt x="502767" y="1715101"/>
                    <a:pt x="528989" y="1690173"/>
                  </a:cubicBezTo>
                  <a:cubicBezTo>
                    <a:pt x="555211" y="1665245"/>
                    <a:pt x="569206" y="1643777"/>
                    <a:pt x="589314" y="1622081"/>
                  </a:cubicBezTo>
                  <a:cubicBezTo>
                    <a:pt x="609422" y="1600385"/>
                    <a:pt x="627236" y="1587278"/>
                    <a:pt x="649639" y="1559997"/>
                  </a:cubicBezTo>
                  <a:cubicBezTo>
                    <a:pt x="672043" y="1532716"/>
                    <a:pt x="705272" y="1490325"/>
                    <a:pt x="723735" y="1458397"/>
                  </a:cubicBezTo>
                  <a:cubicBezTo>
                    <a:pt x="742198" y="1426469"/>
                    <a:pt x="750073" y="1397179"/>
                    <a:pt x="760420" y="1368425"/>
                  </a:cubicBezTo>
                  <a:cubicBezTo>
                    <a:pt x="770768" y="1339671"/>
                    <a:pt x="778412" y="1314450"/>
                    <a:pt x="785820" y="1285875"/>
                  </a:cubicBezTo>
                  <a:cubicBezTo>
                    <a:pt x="793228" y="1257300"/>
                    <a:pt x="800637" y="1223963"/>
                    <a:pt x="804870" y="1196975"/>
                  </a:cubicBezTo>
                  <a:cubicBezTo>
                    <a:pt x="809103" y="1169988"/>
                    <a:pt x="810927" y="1150880"/>
                    <a:pt x="811220" y="1123950"/>
                  </a:cubicBezTo>
                  <a:cubicBezTo>
                    <a:pt x="811513" y="1097020"/>
                    <a:pt x="809512" y="1062968"/>
                    <a:pt x="806630" y="1035394"/>
                  </a:cubicBezTo>
                  <a:cubicBezTo>
                    <a:pt x="803748" y="1007820"/>
                    <a:pt x="798929" y="984493"/>
                    <a:pt x="793930" y="958506"/>
                  </a:cubicBezTo>
                  <a:cubicBezTo>
                    <a:pt x="788932" y="932520"/>
                    <a:pt x="783225" y="904289"/>
                    <a:pt x="776639" y="879475"/>
                  </a:cubicBezTo>
                  <a:cubicBezTo>
                    <a:pt x="770053" y="854661"/>
                    <a:pt x="763646" y="836141"/>
                    <a:pt x="754414" y="809625"/>
                  </a:cubicBezTo>
                  <a:cubicBezTo>
                    <a:pt x="745182" y="783109"/>
                    <a:pt x="731009" y="748956"/>
                    <a:pt x="721248" y="720381"/>
                  </a:cubicBezTo>
                  <a:cubicBezTo>
                    <a:pt x="711487" y="691806"/>
                    <a:pt x="707668" y="666106"/>
                    <a:pt x="695848" y="638175"/>
                  </a:cubicBezTo>
                  <a:cubicBezTo>
                    <a:pt x="684028" y="610244"/>
                    <a:pt x="663499" y="580311"/>
                    <a:pt x="650327" y="552794"/>
                  </a:cubicBezTo>
                  <a:cubicBezTo>
                    <a:pt x="637155" y="525277"/>
                    <a:pt x="626693" y="499119"/>
                    <a:pt x="616817" y="473075"/>
                  </a:cubicBezTo>
                  <a:cubicBezTo>
                    <a:pt x="606941" y="447031"/>
                    <a:pt x="600362" y="419107"/>
                    <a:pt x="591073" y="396531"/>
                  </a:cubicBezTo>
                  <a:cubicBezTo>
                    <a:pt x="581784" y="373955"/>
                    <a:pt x="569785" y="358788"/>
                    <a:pt x="561082" y="337621"/>
                  </a:cubicBezTo>
                  <a:cubicBezTo>
                    <a:pt x="552380" y="316454"/>
                    <a:pt x="544915" y="288996"/>
                    <a:pt x="538858" y="269531"/>
                  </a:cubicBezTo>
                  <a:cubicBezTo>
                    <a:pt x="532801" y="250066"/>
                    <a:pt x="528446" y="240591"/>
                    <a:pt x="524742" y="220834"/>
                  </a:cubicBezTo>
                  <a:cubicBezTo>
                    <a:pt x="521038" y="201077"/>
                    <a:pt x="518514" y="173210"/>
                    <a:pt x="516633" y="150985"/>
                  </a:cubicBezTo>
                  <a:cubicBezTo>
                    <a:pt x="514752" y="128760"/>
                    <a:pt x="514516" y="113414"/>
                    <a:pt x="513458" y="87485"/>
                  </a:cubicBezTo>
                  <a:cubicBezTo>
                    <a:pt x="512400" y="61556"/>
                    <a:pt x="515931" y="33073"/>
                    <a:pt x="514873" y="0"/>
                  </a:cubicBezTo>
                </a:path>
              </a:pathLst>
            </a:custGeom>
            <a:noFill/>
            <a:ln w="158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527E40-DCEC-4034-9D40-06A71AEA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18056" r="21150" b="26111"/>
          <a:stretch/>
        </p:blipFill>
        <p:spPr>
          <a:xfrm>
            <a:off x="5235677" y="1402334"/>
            <a:ext cx="2799118" cy="22974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E26097-E4C7-431F-A23E-38232BE37B05}"/>
              </a:ext>
            </a:extLst>
          </p:cNvPr>
          <p:cNvSpPr txBox="1"/>
          <p:nvPr/>
        </p:nvSpPr>
        <p:spPr>
          <a:xfrm>
            <a:off x="560529" y="1014140"/>
            <a:ext cx="363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/>
              <a:t>High Lift Common Research Model (CRM-HL)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8091F5-B5B3-421C-8D9A-972BD35B5831}"/>
              </a:ext>
            </a:extLst>
          </p:cNvPr>
          <p:cNvSpPr txBox="1"/>
          <p:nvPr/>
        </p:nvSpPr>
        <p:spPr>
          <a:xfrm>
            <a:off x="5015664" y="1014140"/>
            <a:ext cx="3063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/>
              <a:t>2D Slat-Gap Filler (SGF)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7DE2D1-F8B2-4D1D-B6DC-0A5AFAEBA77C}"/>
              </a:ext>
            </a:extLst>
          </p:cNvPr>
          <p:cNvSpPr txBox="1"/>
          <p:nvPr/>
        </p:nvSpPr>
        <p:spPr>
          <a:xfrm>
            <a:off x="8814291" y="1014140"/>
            <a:ext cx="319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/>
              <a:t>2D Slat-Cove Filler (SCF)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C9BA9608-9C4B-4794-AD3C-096BF07733A5}"/>
              </a:ext>
            </a:extLst>
          </p:cNvPr>
          <p:cNvSpPr txBox="1">
            <a:spLocks/>
          </p:cNvSpPr>
          <p:nvPr/>
        </p:nvSpPr>
        <p:spPr>
          <a:xfrm>
            <a:off x="4734459" y="4954561"/>
            <a:ext cx="3625508" cy="144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dirty="0"/>
              <a:t>Blocks gap flow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Overleaf to stressed skin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Stress free deployed/retracted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Conformal transition geom.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sz="2000" b="0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b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3C55DA49-D9B1-4DE3-8728-35035C7E8A42}"/>
              </a:ext>
            </a:extLst>
          </p:cNvPr>
          <p:cNvSpPr txBox="1">
            <a:spLocks/>
          </p:cNvSpPr>
          <p:nvPr/>
        </p:nvSpPr>
        <p:spPr>
          <a:xfrm>
            <a:off x="8836039" y="4954561"/>
            <a:ext cx="3153795" cy="144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dirty="0"/>
              <a:t>Guides gap flow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 err="1"/>
              <a:t>Reconfig</a:t>
            </a:r>
            <a:r>
              <a:rPr lang="en-US" sz="2000" b="0" dirty="0"/>
              <a:t>. addition to slat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Stress free when deployed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Noise minimization geom.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AAF2FF-08B2-4EF6-8E8F-21EBC038B84A}"/>
              </a:ext>
            </a:extLst>
          </p:cNvPr>
          <p:cNvSpPr txBox="1"/>
          <p:nvPr/>
        </p:nvSpPr>
        <p:spPr>
          <a:xfrm>
            <a:off x="6806735" y="1956832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7364D4-6DF4-4F1E-961F-88137FE8FEB2}"/>
              </a:ext>
            </a:extLst>
          </p:cNvPr>
          <p:cNvSpPr txBox="1"/>
          <p:nvPr/>
        </p:nvSpPr>
        <p:spPr>
          <a:xfrm>
            <a:off x="10636379" y="1956832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CFBB0F-99DE-479F-B0D0-B24F9E0DD0E1}"/>
              </a:ext>
            </a:extLst>
          </p:cNvPr>
          <p:cNvSpPr txBox="1"/>
          <p:nvPr/>
        </p:nvSpPr>
        <p:spPr>
          <a:xfrm>
            <a:off x="5235677" y="3274066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98F3C7-E25F-4090-84FF-08FCAC12B2F4}"/>
              </a:ext>
            </a:extLst>
          </p:cNvPr>
          <p:cNvSpPr txBox="1"/>
          <p:nvPr/>
        </p:nvSpPr>
        <p:spPr>
          <a:xfrm>
            <a:off x="9082356" y="3274066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2CA838-152B-40E6-BD3A-078DBDA09956}"/>
              </a:ext>
            </a:extLst>
          </p:cNvPr>
          <p:cNvSpPr txBox="1"/>
          <p:nvPr/>
        </p:nvSpPr>
        <p:spPr>
          <a:xfrm>
            <a:off x="6373300" y="2693862"/>
            <a:ext cx="63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SGF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A386EE-947E-428B-9C8E-702DE49BC72C}"/>
              </a:ext>
            </a:extLst>
          </p:cNvPr>
          <p:cNvSpPr txBox="1"/>
          <p:nvPr/>
        </p:nvSpPr>
        <p:spPr>
          <a:xfrm>
            <a:off x="10718002" y="2960264"/>
            <a:ext cx="63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SCF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5C0682-DF7F-48EC-8D9B-0CEF54BA31E5}"/>
              </a:ext>
            </a:extLst>
          </p:cNvPr>
          <p:cNvCxnSpPr>
            <a:cxnSpLocks/>
          </p:cNvCxnSpPr>
          <p:nvPr/>
        </p:nvCxnSpPr>
        <p:spPr>
          <a:xfrm flipH="1" flipV="1">
            <a:off x="6391469" y="2267339"/>
            <a:ext cx="207613" cy="426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AA6BF4-91F5-444E-87D5-8A60C4D2E100}"/>
              </a:ext>
            </a:extLst>
          </p:cNvPr>
          <p:cNvCxnSpPr>
            <a:cxnSpLocks/>
            <a:stCxn id="33" idx="1"/>
            <a:endCxn id="13" idx="12"/>
          </p:cNvCxnSpPr>
          <p:nvPr/>
        </p:nvCxnSpPr>
        <p:spPr>
          <a:xfrm flipH="1" flipV="1">
            <a:off x="10327134" y="3046981"/>
            <a:ext cx="390868" cy="825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458994-186F-4D83-B520-BA01F3D0C06C}"/>
              </a:ext>
            </a:extLst>
          </p:cNvPr>
          <p:cNvGrpSpPr/>
          <p:nvPr/>
        </p:nvGrpSpPr>
        <p:grpSpPr>
          <a:xfrm>
            <a:off x="5990061" y="3618735"/>
            <a:ext cx="2044734" cy="1228725"/>
            <a:chOff x="5811646" y="3618735"/>
            <a:chExt cx="2044734" cy="1228725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8A0D2751-61ED-4007-B67E-D46D44352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8" t="18333" r="21521" b="51806"/>
            <a:stretch/>
          </p:blipFill>
          <p:spPr>
            <a:xfrm>
              <a:off x="5811646" y="3618735"/>
              <a:ext cx="2044734" cy="1228725"/>
            </a:xfrm>
            <a:prstGeom prst="rect">
              <a:avLst/>
            </a:prstGeom>
          </p:spPr>
        </p:pic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39D6E84-0745-4D31-8512-983AF752A5C5}"/>
                </a:ext>
              </a:extLst>
            </p:cNvPr>
            <p:cNvSpPr/>
            <p:nvPr/>
          </p:nvSpPr>
          <p:spPr>
            <a:xfrm>
              <a:off x="6420665" y="4201055"/>
              <a:ext cx="170296" cy="438626"/>
            </a:xfrm>
            <a:custGeom>
              <a:avLst/>
              <a:gdLst>
                <a:gd name="connsiteX0" fmla="*/ 193339 w 221914"/>
                <a:gd name="connsiteY0" fmla="*/ 0 h 721518"/>
                <a:gd name="connsiteX1" fmla="*/ 145714 w 221914"/>
                <a:gd name="connsiteY1" fmla="*/ 59531 h 721518"/>
                <a:gd name="connsiteX2" fmla="*/ 124283 w 221914"/>
                <a:gd name="connsiteY2" fmla="*/ 85725 h 721518"/>
                <a:gd name="connsiteX3" fmla="*/ 105233 w 221914"/>
                <a:gd name="connsiteY3" fmla="*/ 111918 h 721518"/>
                <a:gd name="connsiteX4" fmla="*/ 86183 w 221914"/>
                <a:gd name="connsiteY4" fmla="*/ 135731 h 721518"/>
                <a:gd name="connsiteX5" fmla="*/ 67133 w 221914"/>
                <a:gd name="connsiteY5" fmla="*/ 161925 h 721518"/>
                <a:gd name="connsiteX6" fmla="*/ 50464 w 221914"/>
                <a:gd name="connsiteY6" fmla="*/ 195262 h 721518"/>
                <a:gd name="connsiteX7" fmla="*/ 33795 w 221914"/>
                <a:gd name="connsiteY7" fmla="*/ 228600 h 721518"/>
                <a:gd name="connsiteX8" fmla="*/ 21889 w 221914"/>
                <a:gd name="connsiteY8" fmla="*/ 264318 h 721518"/>
                <a:gd name="connsiteX9" fmla="*/ 12364 w 221914"/>
                <a:gd name="connsiteY9" fmla="*/ 302418 h 721518"/>
                <a:gd name="connsiteX10" fmla="*/ 2839 w 221914"/>
                <a:gd name="connsiteY10" fmla="*/ 359568 h 721518"/>
                <a:gd name="connsiteX11" fmla="*/ 458 w 221914"/>
                <a:gd name="connsiteY11" fmla="*/ 423862 h 721518"/>
                <a:gd name="connsiteX12" fmla="*/ 458 w 221914"/>
                <a:gd name="connsiteY12" fmla="*/ 471487 h 721518"/>
                <a:gd name="connsiteX13" fmla="*/ 5220 w 221914"/>
                <a:gd name="connsiteY13" fmla="*/ 521493 h 721518"/>
                <a:gd name="connsiteX14" fmla="*/ 17126 w 221914"/>
                <a:gd name="connsiteY14" fmla="*/ 557212 h 721518"/>
                <a:gd name="connsiteX15" fmla="*/ 29033 w 221914"/>
                <a:gd name="connsiteY15" fmla="*/ 595312 h 721518"/>
                <a:gd name="connsiteX16" fmla="*/ 43320 w 221914"/>
                <a:gd name="connsiteY16" fmla="*/ 623887 h 721518"/>
                <a:gd name="connsiteX17" fmla="*/ 71895 w 221914"/>
                <a:gd name="connsiteY17" fmla="*/ 647700 h 721518"/>
                <a:gd name="connsiteX18" fmla="*/ 100470 w 221914"/>
                <a:gd name="connsiteY18" fmla="*/ 666750 h 721518"/>
                <a:gd name="connsiteX19" fmla="*/ 126664 w 221914"/>
                <a:gd name="connsiteY19" fmla="*/ 688181 h 721518"/>
                <a:gd name="connsiteX20" fmla="*/ 162383 w 221914"/>
                <a:gd name="connsiteY20" fmla="*/ 702468 h 721518"/>
                <a:gd name="connsiteX21" fmla="*/ 183814 w 221914"/>
                <a:gd name="connsiteY21" fmla="*/ 707231 h 721518"/>
                <a:gd name="connsiteX22" fmla="*/ 207626 w 221914"/>
                <a:gd name="connsiteY22" fmla="*/ 714375 h 721518"/>
                <a:gd name="connsiteX23" fmla="*/ 221914 w 221914"/>
                <a:gd name="connsiteY23" fmla="*/ 721518 h 721518"/>
                <a:gd name="connsiteX0" fmla="*/ 193339 w 221925"/>
                <a:gd name="connsiteY0" fmla="*/ 0 h 721518"/>
                <a:gd name="connsiteX1" fmla="*/ 145714 w 221925"/>
                <a:gd name="connsiteY1" fmla="*/ 59531 h 721518"/>
                <a:gd name="connsiteX2" fmla="*/ 124283 w 221925"/>
                <a:gd name="connsiteY2" fmla="*/ 85725 h 721518"/>
                <a:gd name="connsiteX3" fmla="*/ 105233 w 221925"/>
                <a:gd name="connsiteY3" fmla="*/ 111918 h 721518"/>
                <a:gd name="connsiteX4" fmla="*/ 86183 w 221925"/>
                <a:gd name="connsiteY4" fmla="*/ 135731 h 721518"/>
                <a:gd name="connsiteX5" fmla="*/ 67133 w 221925"/>
                <a:gd name="connsiteY5" fmla="*/ 161925 h 721518"/>
                <a:gd name="connsiteX6" fmla="*/ 50464 w 221925"/>
                <a:gd name="connsiteY6" fmla="*/ 195262 h 721518"/>
                <a:gd name="connsiteX7" fmla="*/ 33795 w 221925"/>
                <a:gd name="connsiteY7" fmla="*/ 228600 h 721518"/>
                <a:gd name="connsiteX8" fmla="*/ 21889 w 221925"/>
                <a:gd name="connsiteY8" fmla="*/ 264318 h 721518"/>
                <a:gd name="connsiteX9" fmla="*/ 12364 w 221925"/>
                <a:gd name="connsiteY9" fmla="*/ 302418 h 721518"/>
                <a:gd name="connsiteX10" fmla="*/ 2839 w 221925"/>
                <a:gd name="connsiteY10" fmla="*/ 359568 h 721518"/>
                <a:gd name="connsiteX11" fmla="*/ 458 w 221925"/>
                <a:gd name="connsiteY11" fmla="*/ 423862 h 721518"/>
                <a:gd name="connsiteX12" fmla="*/ 458 w 221925"/>
                <a:gd name="connsiteY12" fmla="*/ 471487 h 721518"/>
                <a:gd name="connsiteX13" fmla="*/ 5220 w 221925"/>
                <a:gd name="connsiteY13" fmla="*/ 521493 h 721518"/>
                <a:gd name="connsiteX14" fmla="*/ 17126 w 221925"/>
                <a:gd name="connsiteY14" fmla="*/ 557212 h 721518"/>
                <a:gd name="connsiteX15" fmla="*/ 29033 w 221925"/>
                <a:gd name="connsiteY15" fmla="*/ 595312 h 721518"/>
                <a:gd name="connsiteX16" fmla="*/ 43320 w 221925"/>
                <a:gd name="connsiteY16" fmla="*/ 623887 h 721518"/>
                <a:gd name="connsiteX17" fmla="*/ 71895 w 221925"/>
                <a:gd name="connsiteY17" fmla="*/ 647700 h 721518"/>
                <a:gd name="connsiteX18" fmla="*/ 100470 w 221925"/>
                <a:gd name="connsiteY18" fmla="*/ 666750 h 721518"/>
                <a:gd name="connsiteX19" fmla="*/ 126664 w 221925"/>
                <a:gd name="connsiteY19" fmla="*/ 688181 h 721518"/>
                <a:gd name="connsiteX20" fmla="*/ 162383 w 221925"/>
                <a:gd name="connsiteY20" fmla="*/ 702468 h 721518"/>
                <a:gd name="connsiteX21" fmla="*/ 183814 w 221925"/>
                <a:gd name="connsiteY21" fmla="*/ 707231 h 721518"/>
                <a:gd name="connsiteX22" fmla="*/ 207626 w 221925"/>
                <a:gd name="connsiteY22" fmla="*/ 714375 h 721518"/>
                <a:gd name="connsiteX23" fmla="*/ 221914 w 221925"/>
                <a:gd name="connsiteY23" fmla="*/ 721518 h 721518"/>
                <a:gd name="connsiteX24" fmla="*/ 210008 w 221925"/>
                <a:gd name="connsiteY24" fmla="*/ 709612 h 721518"/>
                <a:gd name="connsiteX0" fmla="*/ 193339 w 262500"/>
                <a:gd name="connsiteY0" fmla="*/ 0 h 721518"/>
                <a:gd name="connsiteX1" fmla="*/ 145714 w 262500"/>
                <a:gd name="connsiteY1" fmla="*/ 59531 h 721518"/>
                <a:gd name="connsiteX2" fmla="*/ 124283 w 262500"/>
                <a:gd name="connsiteY2" fmla="*/ 85725 h 721518"/>
                <a:gd name="connsiteX3" fmla="*/ 105233 w 262500"/>
                <a:gd name="connsiteY3" fmla="*/ 111918 h 721518"/>
                <a:gd name="connsiteX4" fmla="*/ 86183 w 262500"/>
                <a:gd name="connsiteY4" fmla="*/ 135731 h 721518"/>
                <a:gd name="connsiteX5" fmla="*/ 67133 w 262500"/>
                <a:gd name="connsiteY5" fmla="*/ 161925 h 721518"/>
                <a:gd name="connsiteX6" fmla="*/ 50464 w 262500"/>
                <a:gd name="connsiteY6" fmla="*/ 195262 h 721518"/>
                <a:gd name="connsiteX7" fmla="*/ 33795 w 262500"/>
                <a:gd name="connsiteY7" fmla="*/ 228600 h 721518"/>
                <a:gd name="connsiteX8" fmla="*/ 21889 w 262500"/>
                <a:gd name="connsiteY8" fmla="*/ 264318 h 721518"/>
                <a:gd name="connsiteX9" fmla="*/ 12364 w 262500"/>
                <a:gd name="connsiteY9" fmla="*/ 302418 h 721518"/>
                <a:gd name="connsiteX10" fmla="*/ 2839 w 262500"/>
                <a:gd name="connsiteY10" fmla="*/ 359568 h 721518"/>
                <a:gd name="connsiteX11" fmla="*/ 458 w 262500"/>
                <a:gd name="connsiteY11" fmla="*/ 423862 h 721518"/>
                <a:gd name="connsiteX12" fmla="*/ 458 w 262500"/>
                <a:gd name="connsiteY12" fmla="*/ 471487 h 721518"/>
                <a:gd name="connsiteX13" fmla="*/ 5220 w 262500"/>
                <a:gd name="connsiteY13" fmla="*/ 521493 h 721518"/>
                <a:gd name="connsiteX14" fmla="*/ 17126 w 262500"/>
                <a:gd name="connsiteY14" fmla="*/ 557212 h 721518"/>
                <a:gd name="connsiteX15" fmla="*/ 29033 w 262500"/>
                <a:gd name="connsiteY15" fmla="*/ 595312 h 721518"/>
                <a:gd name="connsiteX16" fmla="*/ 43320 w 262500"/>
                <a:gd name="connsiteY16" fmla="*/ 623887 h 721518"/>
                <a:gd name="connsiteX17" fmla="*/ 71895 w 262500"/>
                <a:gd name="connsiteY17" fmla="*/ 647700 h 721518"/>
                <a:gd name="connsiteX18" fmla="*/ 100470 w 262500"/>
                <a:gd name="connsiteY18" fmla="*/ 666750 h 721518"/>
                <a:gd name="connsiteX19" fmla="*/ 126664 w 262500"/>
                <a:gd name="connsiteY19" fmla="*/ 688181 h 721518"/>
                <a:gd name="connsiteX20" fmla="*/ 162383 w 262500"/>
                <a:gd name="connsiteY20" fmla="*/ 702468 h 721518"/>
                <a:gd name="connsiteX21" fmla="*/ 183814 w 262500"/>
                <a:gd name="connsiteY21" fmla="*/ 707231 h 721518"/>
                <a:gd name="connsiteX22" fmla="*/ 207626 w 262500"/>
                <a:gd name="connsiteY22" fmla="*/ 714375 h 721518"/>
                <a:gd name="connsiteX23" fmla="*/ 221914 w 262500"/>
                <a:gd name="connsiteY23" fmla="*/ 721518 h 721518"/>
                <a:gd name="connsiteX24" fmla="*/ 262396 w 262500"/>
                <a:gd name="connsiteY24" fmla="*/ 719137 h 721518"/>
                <a:gd name="connsiteX0" fmla="*/ 193339 w 262500"/>
                <a:gd name="connsiteY0" fmla="*/ 0 h 726757"/>
                <a:gd name="connsiteX1" fmla="*/ 145714 w 262500"/>
                <a:gd name="connsiteY1" fmla="*/ 59531 h 726757"/>
                <a:gd name="connsiteX2" fmla="*/ 124283 w 262500"/>
                <a:gd name="connsiteY2" fmla="*/ 85725 h 726757"/>
                <a:gd name="connsiteX3" fmla="*/ 105233 w 262500"/>
                <a:gd name="connsiteY3" fmla="*/ 111918 h 726757"/>
                <a:gd name="connsiteX4" fmla="*/ 86183 w 262500"/>
                <a:gd name="connsiteY4" fmla="*/ 135731 h 726757"/>
                <a:gd name="connsiteX5" fmla="*/ 67133 w 262500"/>
                <a:gd name="connsiteY5" fmla="*/ 161925 h 726757"/>
                <a:gd name="connsiteX6" fmla="*/ 50464 w 262500"/>
                <a:gd name="connsiteY6" fmla="*/ 195262 h 726757"/>
                <a:gd name="connsiteX7" fmla="*/ 33795 w 262500"/>
                <a:gd name="connsiteY7" fmla="*/ 228600 h 726757"/>
                <a:gd name="connsiteX8" fmla="*/ 21889 w 262500"/>
                <a:gd name="connsiteY8" fmla="*/ 264318 h 726757"/>
                <a:gd name="connsiteX9" fmla="*/ 12364 w 262500"/>
                <a:gd name="connsiteY9" fmla="*/ 302418 h 726757"/>
                <a:gd name="connsiteX10" fmla="*/ 2839 w 262500"/>
                <a:gd name="connsiteY10" fmla="*/ 359568 h 726757"/>
                <a:gd name="connsiteX11" fmla="*/ 458 w 262500"/>
                <a:gd name="connsiteY11" fmla="*/ 423862 h 726757"/>
                <a:gd name="connsiteX12" fmla="*/ 458 w 262500"/>
                <a:gd name="connsiteY12" fmla="*/ 471487 h 726757"/>
                <a:gd name="connsiteX13" fmla="*/ 5220 w 262500"/>
                <a:gd name="connsiteY13" fmla="*/ 521493 h 726757"/>
                <a:gd name="connsiteX14" fmla="*/ 17126 w 262500"/>
                <a:gd name="connsiteY14" fmla="*/ 557212 h 726757"/>
                <a:gd name="connsiteX15" fmla="*/ 29033 w 262500"/>
                <a:gd name="connsiteY15" fmla="*/ 595312 h 726757"/>
                <a:gd name="connsiteX16" fmla="*/ 43320 w 262500"/>
                <a:gd name="connsiteY16" fmla="*/ 623887 h 726757"/>
                <a:gd name="connsiteX17" fmla="*/ 71895 w 262500"/>
                <a:gd name="connsiteY17" fmla="*/ 647700 h 726757"/>
                <a:gd name="connsiteX18" fmla="*/ 100470 w 262500"/>
                <a:gd name="connsiteY18" fmla="*/ 666750 h 726757"/>
                <a:gd name="connsiteX19" fmla="*/ 126664 w 262500"/>
                <a:gd name="connsiteY19" fmla="*/ 688181 h 726757"/>
                <a:gd name="connsiteX20" fmla="*/ 162383 w 262500"/>
                <a:gd name="connsiteY20" fmla="*/ 702468 h 726757"/>
                <a:gd name="connsiteX21" fmla="*/ 183814 w 262500"/>
                <a:gd name="connsiteY21" fmla="*/ 707231 h 726757"/>
                <a:gd name="connsiteX22" fmla="*/ 207626 w 262500"/>
                <a:gd name="connsiteY22" fmla="*/ 714375 h 726757"/>
                <a:gd name="connsiteX23" fmla="*/ 221914 w 262500"/>
                <a:gd name="connsiteY23" fmla="*/ 721518 h 726757"/>
                <a:gd name="connsiteX24" fmla="*/ 262396 w 262500"/>
                <a:gd name="connsiteY24" fmla="*/ 726281 h 726757"/>
                <a:gd name="connsiteX0" fmla="*/ 193339 w 262500"/>
                <a:gd name="connsiteY0" fmla="*/ 0 h 729044"/>
                <a:gd name="connsiteX1" fmla="*/ 145714 w 262500"/>
                <a:gd name="connsiteY1" fmla="*/ 59531 h 729044"/>
                <a:gd name="connsiteX2" fmla="*/ 124283 w 262500"/>
                <a:gd name="connsiteY2" fmla="*/ 85725 h 729044"/>
                <a:gd name="connsiteX3" fmla="*/ 105233 w 262500"/>
                <a:gd name="connsiteY3" fmla="*/ 111918 h 729044"/>
                <a:gd name="connsiteX4" fmla="*/ 86183 w 262500"/>
                <a:gd name="connsiteY4" fmla="*/ 135731 h 729044"/>
                <a:gd name="connsiteX5" fmla="*/ 67133 w 262500"/>
                <a:gd name="connsiteY5" fmla="*/ 161925 h 729044"/>
                <a:gd name="connsiteX6" fmla="*/ 50464 w 262500"/>
                <a:gd name="connsiteY6" fmla="*/ 195262 h 729044"/>
                <a:gd name="connsiteX7" fmla="*/ 33795 w 262500"/>
                <a:gd name="connsiteY7" fmla="*/ 228600 h 729044"/>
                <a:gd name="connsiteX8" fmla="*/ 21889 w 262500"/>
                <a:gd name="connsiteY8" fmla="*/ 264318 h 729044"/>
                <a:gd name="connsiteX9" fmla="*/ 12364 w 262500"/>
                <a:gd name="connsiteY9" fmla="*/ 302418 h 729044"/>
                <a:gd name="connsiteX10" fmla="*/ 2839 w 262500"/>
                <a:gd name="connsiteY10" fmla="*/ 359568 h 729044"/>
                <a:gd name="connsiteX11" fmla="*/ 458 w 262500"/>
                <a:gd name="connsiteY11" fmla="*/ 423862 h 729044"/>
                <a:gd name="connsiteX12" fmla="*/ 458 w 262500"/>
                <a:gd name="connsiteY12" fmla="*/ 471487 h 729044"/>
                <a:gd name="connsiteX13" fmla="*/ 5220 w 262500"/>
                <a:gd name="connsiteY13" fmla="*/ 521493 h 729044"/>
                <a:gd name="connsiteX14" fmla="*/ 17126 w 262500"/>
                <a:gd name="connsiteY14" fmla="*/ 557212 h 729044"/>
                <a:gd name="connsiteX15" fmla="*/ 29033 w 262500"/>
                <a:gd name="connsiteY15" fmla="*/ 595312 h 729044"/>
                <a:gd name="connsiteX16" fmla="*/ 43320 w 262500"/>
                <a:gd name="connsiteY16" fmla="*/ 623887 h 729044"/>
                <a:gd name="connsiteX17" fmla="*/ 71895 w 262500"/>
                <a:gd name="connsiteY17" fmla="*/ 647700 h 729044"/>
                <a:gd name="connsiteX18" fmla="*/ 100470 w 262500"/>
                <a:gd name="connsiteY18" fmla="*/ 666750 h 729044"/>
                <a:gd name="connsiteX19" fmla="*/ 126664 w 262500"/>
                <a:gd name="connsiteY19" fmla="*/ 688181 h 729044"/>
                <a:gd name="connsiteX20" fmla="*/ 162383 w 262500"/>
                <a:gd name="connsiteY20" fmla="*/ 702468 h 729044"/>
                <a:gd name="connsiteX21" fmla="*/ 183814 w 262500"/>
                <a:gd name="connsiteY21" fmla="*/ 707231 h 729044"/>
                <a:gd name="connsiteX22" fmla="*/ 207626 w 262500"/>
                <a:gd name="connsiteY22" fmla="*/ 714375 h 729044"/>
                <a:gd name="connsiteX23" fmla="*/ 221914 w 262500"/>
                <a:gd name="connsiteY23" fmla="*/ 721518 h 729044"/>
                <a:gd name="connsiteX24" fmla="*/ 262396 w 262500"/>
                <a:gd name="connsiteY24" fmla="*/ 728662 h 729044"/>
                <a:gd name="connsiteX0" fmla="*/ 193339 w 274300"/>
                <a:gd name="connsiteY0" fmla="*/ 0 h 729190"/>
                <a:gd name="connsiteX1" fmla="*/ 145714 w 274300"/>
                <a:gd name="connsiteY1" fmla="*/ 59531 h 729190"/>
                <a:gd name="connsiteX2" fmla="*/ 124283 w 274300"/>
                <a:gd name="connsiteY2" fmla="*/ 85725 h 729190"/>
                <a:gd name="connsiteX3" fmla="*/ 105233 w 274300"/>
                <a:gd name="connsiteY3" fmla="*/ 111918 h 729190"/>
                <a:gd name="connsiteX4" fmla="*/ 86183 w 274300"/>
                <a:gd name="connsiteY4" fmla="*/ 135731 h 729190"/>
                <a:gd name="connsiteX5" fmla="*/ 67133 w 274300"/>
                <a:gd name="connsiteY5" fmla="*/ 161925 h 729190"/>
                <a:gd name="connsiteX6" fmla="*/ 50464 w 274300"/>
                <a:gd name="connsiteY6" fmla="*/ 195262 h 729190"/>
                <a:gd name="connsiteX7" fmla="*/ 33795 w 274300"/>
                <a:gd name="connsiteY7" fmla="*/ 228600 h 729190"/>
                <a:gd name="connsiteX8" fmla="*/ 21889 w 274300"/>
                <a:gd name="connsiteY8" fmla="*/ 264318 h 729190"/>
                <a:gd name="connsiteX9" fmla="*/ 12364 w 274300"/>
                <a:gd name="connsiteY9" fmla="*/ 302418 h 729190"/>
                <a:gd name="connsiteX10" fmla="*/ 2839 w 274300"/>
                <a:gd name="connsiteY10" fmla="*/ 359568 h 729190"/>
                <a:gd name="connsiteX11" fmla="*/ 458 w 274300"/>
                <a:gd name="connsiteY11" fmla="*/ 423862 h 729190"/>
                <a:gd name="connsiteX12" fmla="*/ 458 w 274300"/>
                <a:gd name="connsiteY12" fmla="*/ 471487 h 729190"/>
                <a:gd name="connsiteX13" fmla="*/ 5220 w 274300"/>
                <a:gd name="connsiteY13" fmla="*/ 521493 h 729190"/>
                <a:gd name="connsiteX14" fmla="*/ 17126 w 274300"/>
                <a:gd name="connsiteY14" fmla="*/ 557212 h 729190"/>
                <a:gd name="connsiteX15" fmla="*/ 29033 w 274300"/>
                <a:gd name="connsiteY15" fmla="*/ 595312 h 729190"/>
                <a:gd name="connsiteX16" fmla="*/ 43320 w 274300"/>
                <a:gd name="connsiteY16" fmla="*/ 623887 h 729190"/>
                <a:gd name="connsiteX17" fmla="*/ 71895 w 274300"/>
                <a:gd name="connsiteY17" fmla="*/ 647700 h 729190"/>
                <a:gd name="connsiteX18" fmla="*/ 100470 w 274300"/>
                <a:gd name="connsiteY18" fmla="*/ 666750 h 729190"/>
                <a:gd name="connsiteX19" fmla="*/ 126664 w 274300"/>
                <a:gd name="connsiteY19" fmla="*/ 688181 h 729190"/>
                <a:gd name="connsiteX20" fmla="*/ 162383 w 274300"/>
                <a:gd name="connsiteY20" fmla="*/ 702468 h 729190"/>
                <a:gd name="connsiteX21" fmla="*/ 183814 w 274300"/>
                <a:gd name="connsiteY21" fmla="*/ 707231 h 729190"/>
                <a:gd name="connsiteX22" fmla="*/ 207626 w 274300"/>
                <a:gd name="connsiteY22" fmla="*/ 714375 h 729190"/>
                <a:gd name="connsiteX23" fmla="*/ 221914 w 274300"/>
                <a:gd name="connsiteY23" fmla="*/ 721518 h 729190"/>
                <a:gd name="connsiteX24" fmla="*/ 262396 w 274300"/>
                <a:gd name="connsiteY24" fmla="*/ 728662 h 729190"/>
                <a:gd name="connsiteX25" fmla="*/ 274300 w 274300"/>
                <a:gd name="connsiteY25" fmla="*/ 728661 h 729190"/>
                <a:gd name="connsiteX0" fmla="*/ 193339 w 317163"/>
                <a:gd name="connsiteY0" fmla="*/ 0 h 733423"/>
                <a:gd name="connsiteX1" fmla="*/ 145714 w 317163"/>
                <a:gd name="connsiteY1" fmla="*/ 59531 h 733423"/>
                <a:gd name="connsiteX2" fmla="*/ 124283 w 317163"/>
                <a:gd name="connsiteY2" fmla="*/ 85725 h 733423"/>
                <a:gd name="connsiteX3" fmla="*/ 105233 w 317163"/>
                <a:gd name="connsiteY3" fmla="*/ 111918 h 733423"/>
                <a:gd name="connsiteX4" fmla="*/ 86183 w 317163"/>
                <a:gd name="connsiteY4" fmla="*/ 135731 h 733423"/>
                <a:gd name="connsiteX5" fmla="*/ 67133 w 317163"/>
                <a:gd name="connsiteY5" fmla="*/ 161925 h 733423"/>
                <a:gd name="connsiteX6" fmla="*/ 50464 w 317163"/>
                <a:gd name="connsiteY6" fmla="*/ 195262 h 733423"/>
                <a:gd name="connsiteX7" fmla="*/ 33795 w 317163"/>
                <a:gd name="connsiteY7" fmla="*/ 228600 h 733423"/>
                <a:gd name="connsiteX8" fmla="*/ 21889 w 317163"/>
                <a:gd name="connsiteY8" fmla="*/ 264318 h 733423"/>
                <a:gd name="connsiteX9" fmla="*/ 12364 w 317163"/>
                <a:gd name="connsiteY9" fmla="*/ 302418 h 733423"/>
                <a:gd name="connsiteX10" fmla="*/ 2839 w 317163"/>
                <a:gd name="connsiteY10" fmla="*/ 359568 h 733423"/>
                <a:gd name="connsiteX11" fmla="*/ 458 w 317163"/>
                <a:gd name="connsiteY11" fmla="*/ 423862 h 733423"/>
                <a:gd name="connsiteX12" fmla="*/ 458 w 317163"/>
                <a:gd name="connsiteY12" fmla="*/ 471487 h 733423"/>
                <a:gd name="connsiteX13" fmla="*/ 5220 w 317163"/>
                <a:gd name="connsiteY13" fmla="*/ 521493 h 733423"/>
                <a:gd name="connsiteX14" fmla="*/ 17126 w 317163"/>
                <a:gd name="connsiteY14" fmla="*/ 557212 h 733423"/>
                <a:gd name="connsiteX15" fmla="*/ 29033 w 317163"/>
                <a:gd name="connsiteY15" fmla="*/ 595312 h 733423"/>
                <a:gd name="connsiteX16" fmla="*/ 43320 w 317163"/>
                <a:gd name="connsiteY16" fmla="*/ 623887 h 733423"/>
                <a:gd name="connsiteX17" fmla="*/ 71895 w 317163"/>
                <a:gd name="connsiteY17" fmla="*/ 647700 h 733423"/>
                <a:gd name="connsiteX18" fmla="*/ 100470 w 317163"/>
                <a:gd name="connsiteY18" fmla="*/ 666750 h 733423"/>
                <a:gd name="connsiteX19" fmla="*/ 126664 w 317163"/>
                <a:gd name="connsiteY19" fmla="*/ 688181 h 733423"/>
                <a:gd name="connsiteX20" fmla="*/ 162383 w 317163"/>
                <a:gd name="connsiteY20" fmla="*/ 702468 h 733423"/>
                <a:gd name="connsiteX21" fmla="*/ 183814 w 317163"/>
                <a:gd name="connsiteY21" fmla="*/ 707231 h 733423"/>
                <a:gd name="connsiteX22" fmla="*/ 207626 w 317163"/>
                <a:gd name="connsiteY22" fmla="*/ 714375 h 733423"/>
                <a:gd name="connsiteX23" fmla="*/ 221914 w 317163"/>
                <a:gd name="connsiteY23" fmla="*/ 721518 h 733423"/>
                <a:gd name="connsiteX24" fmla="*/ 262396 w 317163"/>
                <a:gd name="connsiteY24" fmla="*/ 728662 h 733423"/>
                <a:gd name="connsiteX25" fmla="*/ 317163 w 317163"/>
                <a:gd name="connsiteY25" fmla="*/ 733423 h 733423"/>
                <a:gd name="connsiteX0" fmla="*/ 193339 w 262500"/>
                <a:gd name="connsiteY0" fmla="*/ 0 h 729044"/>
                <a:gd name="connsiteX1" fmla="*/ 145714 w 262500"/>
                <a:gd name="connsiteY1" fmla="*/ 59531 h 729044"/>
                <a:gd name="connsiteX2" fmla="*/ 124283 w 262500"/>
                <a:gd name="connsiteY2" fmla="*/ 85725 h 729044"/>
                <a:gd name="connsiteX3" fmla="*/ 105233 w 262500"/>
                <a:gd name="connsiteY3" fmla="*/ 111918 h 729044"/>
                <a:gd name="connsiteX4" fmla="*/ 86183 w 262500"/>
                <a:gd name="connsiteY4" fmla="*/ 135731 h 729044"/>
                <a:gd name="connsiteX5" fmla="*/ 67133 w 262500"/>
                <a:gd name="connsiteY5" fmla="*/ 161925 h 729044"/>
                <a:gd name="connsiteX6" fmla="*/ 50464 w 262500"/>
                <a:gd name="connsiteY6" fmla="*/ 195262 h 729044"/>
                <a:gd name="connsiteX7" fmla="*/ 33795 w 262500"/>
                <a:gd name="connsiteY7" fmla="*/ 228600 h 729044"/>
                <a:gd name="connsiteX8" fmla="*/ 21889 w 262500"/>
                <a:gd name="connsiteY8" fmla="*/ 264318 h 729044"/>
                <a:gd name="connsiteX9" fmla="*/ 12364 w 262500"/>
                <a:gd name="connsiteY9" fmla="*/ 302418 h 729044"/>
                <a:gd name="connsiteX10" fmla="*/ 2839 w 262500"/>
                <a:gd name="connsiteY10" fmla="*/ 359568 h 729044"/>
                <a:gd name="connsiteX11" fmla="*/ 458 w 262500"/>
                <a:gd name="connsiteY11" fmla="*/ 423862 h 729044"/>
                <a:gd name="connsiteX12" fmla="*/ 458 w 262500"/>
                <a:gd name="connsiteY12" fmla="*/ 471487 h 729044"/>
                <a:gd name="connsiteX13" fmla="*/ 5220 w 262500"/>
                <a:gd name="connsiteY13" fmla="*/ 521493 h 729044"/>
                <a:gd name="connsiteX14" fmla="*/ 17126 w 262500"/>
                <a:gd name="connsiteY14" fmla="*/ 557212 h 729044"/>
                <a:gd name="connsiteX15" fmla="*/ 29033 w 262500"/>
                <a:gd name="connsiteY15" fmla="*/ 595312 h 729044"/>
                <a:gd name="connsiteX16" fmla="*/ 43320 w 262500"/>
                <a:gd name="connsiteY16" fmla="*/ 623887 h 729044"/>
                <a:gd name="connsiteX17" fmla="*/ 71895 w 262500"/>
                <a:gd name="connsiteY17" fmla="*/ 647700 h 729044"/>
                <a:gd name="connsiteX18" fmla="*/ 100470 w 262500"/>
                <a:gd name="connsiteY18" fmla="*/ 666750 h 729044"/>
                <a:gd name="connsiteX19" fmla="*/ 126664 w 262500"/>
                <a:gd name="connsiteY19" fmla="*/ 688181 h 729044"/>
                <a:gd name="connsiteX20" fmla="*/ 162383 w 262500"/>
                <a:gd name="connsiteY20" fmla="*/ 702468 h 729044"/>
                <a:gd name="connsiteX21" fmla="*/ 183814 w 262500"/>
                <a:gd name="connsiteY21" fmla="*/ 707231 h 729044"/>
                <a:gd name="connsiteX22" fmla="*/ 207626 w 262500"/>
                <a:gd name="connsiteY22" fmla="*/ 714375 h 729044"/>
                <a:gd name="connsiteX23" fmla="*/ 221914 w 262500"/>
                <a:gd name="connsiteY23" fmla="*/ 721518 h 729044"/>
                <a:gd name="connsiteX24" fmla="*/ 262396 w 262500"/>
                <a:gd name="connsiteY24" fmla="*/ 728662 h 729044"/>
                <a:gd name="connsiteX0" fmla="*/ 193339 w 262396"/>
                <a:gd name="connsiteY0" fmla="*/ 0 h 728662"/>
                <a:gd name="connsiteX1" fmla="*/ 145714 w 262396"/>
                <a:gd name="connsiteY1" fmla="*/ 59531 h 728662"/>
                <a:gd name="connsiteX2" fmla="*/ 124283 w 262396"/>
                <a:gd name="connsiteY2" fmla="*/ 85725 h 728662"/>
                <a:gd name="connsiteX3" fmla="*/ 105233 w 262396"/>
                <a:gd name="connsiteY3" fmla="*/ 111918 h 728662"/>
                <a:gd name="connsiteX4" fmla="*/ 86183 w 262396"/>
                <a:gd name="connsiteY4" fmla="*/ 135731 h 728662"/>
                <a:gd name="connsiteX5" fmla="*/ 67133 w 262396"/>
                <a:gd name="connsiteY5" fmla="*/ 161925 h 728662"/>
                <a:gd name="connsiteX6" fmla="*/ 50464 w 262396"/>
                <a:gd name="connsiteY6" fmla="*/ 195262 h 728662"/>
                <a:gd name="connsiteX7" fmla="*/ 33795 w 262396"/>
                <a:gd name="connsiteY7" fmla="*/ 228600 h 728662"/>
                <a:gd name="connsiteX8" fmla="*/ 21889 w 262396"/>
                <a:gd name="connsiteY8" fmla="*/ 264318 h 728662"/>
                <a:gd name="connsiteX9" fmla="*/ 12364 w 262396"/>
                <a:gd name="connsiteY9" fmla="*/ 302418 h 728662"/>
                <a:gd name="connsiteX10" fmla="*/ 2839 w 262396"/>
                <a:gd name="connsiteY10" fmla="*/ 359568 h 728662"/>
                <a:gd name="connsiteX11" fmla="*/ 458 w 262396"/>
                <a:gd name="connsiteY11" fmla="*/ 423862 h 728662"/>
                <a:gd name="connsiteX12" fmla="*/ 458 w 262396"/>
                <a:gd name="connsiteY12" fmla="*/ 471487 h 728662"/>
                <a:gd name="connsiteX13" fmla="*/ 5220 w 262396"/>
                <a:gd name="connsiteY13" fmla="*/ 521493 h 728662"/>
                <a:gd name="connsiteX14" fmla="*/ 17126 w 262396"/>
                <a:gd name="connsiteY14" fmla="*/ 557212 h 728662"/>
                <a:gd name="connsiteX15" fmla="*/ 29033 w 262396"/>
                <a:gd name="connsiteY15" fmla="*/ 595312 h 728662"/>
                <a:gd name="connsiteX16" fmla="*/ 43320 w 262396"/>
                <a:gd name="connsiteY16" fmla="*/ 623887 h 728662"/>
                <a:gd name="connsiteX17" fmla="*/ 71895 w 262396"/>
                <a:gd name="connsiteY17" fmla="*/ 647700 h 728662"/>
                <a:gd name="connsiteX18" fmla="*/ 100470 w 262396"/>
                <a:gd name="connsiteY18" fmla="*/ 666750 h 728662"/>
                <a:gd name="connsiteX19" fmla="*/ 126664 w 262396"/>
                <a:gd name="connsiteY19" fmla="*/ 688181 h 728662"/>
                <a:gd name="connsiteX20" fmla="*/ 162383 w 262396"/>
                <a:gd name="connsiteY20" fmla="*/ 702468 h 728662"/>
                <a:gd name="connsiteX21" fmla="*/ 183814 w 262396"/>
                <a:gd name="connsiteY21" fmla="*/ 707231 h 728662"/>
                <a:gd name="connsiteX22" fmla="*/ 207626 w 262396"/>
                <a:gd name="connsiteY22" fmla="*/ 714375 h 728662"/>
                <a:gd name="connsiteX23" fmla="*/ 221914 w 262396"/>
                <a:gd name="connsiteY23" fmla="*/ 721518 h 728662"/>
                <a:gd name="connsiteX24" fmla="*/ 243344 w 262396"/>
                <a:gd name="connsiteY24" fmla="*/ 726280 h 728662"/>
                <a:gd name="connsiteX25" fmla="*/ 262396 w 262396"/>
                <a:gd name="connsiteY25" fmla="*/ 728662 h 728662"/>
                <a:gd name="connsiteX0" fmla="*/ 193339 w 276684"/>
                <a:gd name="connsiteY0" fmla="*/ 0 h 731043"/>
                <a:gd name="connsiteX1" fmla="*/ 145714 w 276684"/>
                <a:gd name="connsiteY1" fmla="*/ 59531 h 731043"/>
                <a:gd name="connsiteX2" fmla="*/ 124283 w 276684"/>
                <a:gd name="connsiteY2" fmla="*/ 85725 h 731043"/>
                <a:gd name="connsiteX3" fmla="*/ 105233 w 276684"/>
                <a:gd name="connsiteY3" fmla="*/ 111918 h 731043"/>
                <a:gd name="connsiteX4" fmla="*/ 86183 w 276684"/>
                <a:gd name="connsiteY4" fmla="*/ 135731 h 731043"/>
                <a:gd name="connsiteX5" fmla="*/ 67133 w 276684"/>
                <a:gd name="connsiteY5" fmla="*/ 161925 h 731043"/>
                <a:gd name="connsiteX6" fmla="*/ 50464 w 276684"/>
                <a:gd name="connsiteY6" fmla="*/ 195262 h 731043"/>
                <a:gd name="connsiteX7" fmla="*/ 33795 w 276684"/>
                <a:gd name="connsiteY7" fmla="*/ 228600 h 731043"/>
                <a:gd name="connsiteX8" fmla="*/ 21889 w 276684"/>
                <a:gd name="connsiteY8" fmla="*/ 264318 h 731043"/>
                <a:gd name="connsiteX9" fmla="*/ 12364 w 276684"/>
                <a:gd name="connsiteY9" fmla="*/ 302418 h 731043"/>
                <a:gd name="connsiteX10" fmla="*/ 2839 w 276684"/>
                <a:gd name="connsiteY10" fmla="*/ 359568 h 731043"/>
                <a:gd name="connsiteX11" fmla="*/ 458 w 276684"/>
                <a:gd name="connsiteY11" fmla="*/ 423862 h 731043"/>
                <a:gd name="connsiteX12" fmla="*/ 458 w 276684"/>
                <a:gd name="connsiteY12" fmla="*/ 471487 h 731043"/>
                <a:gd name="connsiteX13" fmla="*/ 5220 w 276684"/>
                <a:gd name="connsiteY13" fmla="*/ 521493 h 731043"/>
                <a:gd name="connsiteX14" fmla="*/ 17126 w 276684"/>
                <a:gd name="connsiteY14" fmla="*/ 557212 h 731043"/>
                <a:gd name="connsiteX15" fmla="*/ 29033 w 276684"/>
                <a:gd name="connsiteY15" fmla="*/ 595312 h 731043"/>
                <a:gd name="connsiteX16" fmla="*/ 43320 w 276684"/>
                <a:gd name="connsiteY16" fmla="*/ 623887 h 731043"/>
                <a:gd name="connsiteX17" fmla="*/ 71895 w 276684"/>
                <a:gd name="connsiteY17" fmla="*/ 647700 h 731043"/>
                <a:gd name="connsiteX18" fmla="*/ 100470 w 276684"/>
                <a:gd name="connsiteY18" fmla="*/ 666750 h 731043"/>
                <a:gd name="connsiteX19" fmla="*/ 126664 w 276684"/>
                <a:gd name="connsiteY19" fmla="*/ 688181 h 731043"/>
                <a:gd name="connsiteX20" fmla="*/ 162383 w 276684"/>
                <a:gd name="connsiteY20" fmla="*/ 702468 h 731043"/>
                <a:gd name="connsiteX21" fmla="*/ 183814 w 276684"/>
                <a:gd name="connsiteY21" fmla="*/ 707231 h 731043"/>
                <a:gd name="connsiteX22" fmla="*/ 207626 w 276684"/>
                <a:gd name="connsiteY22" fmla="*/ 714375 h 731043"/>
                <a:gd name="connsiteX23" fmla="*/ 221914 w 276684"/>
                <a:gd name="connsiteY23" fmla="*/ 721518 h 731043"/>
                <a:gd name="connsiteX24" fmla="*/ 243344 w 276684"/>
                <a:gd name="connsiteY24" fmla="*/ 726280 h 731043"/>
                <a:gd name="connsiteX25" fmla="*/ 276684 w 276684"/>
                <a:gd name="connsiteY25" fmla="*/ 731043 h 731043"/>
                <a:gd name="connsiteX0" fmla="*/ 193339 w 283827"/>
                <a:gd name="connsiteY0" fmla="*/ 0 h 731043"/>
                <a:gd name="connsiteX1" fmla="*/ 145714 w 283827"/>
                <a:gd name="connsiteY1" fmla="*/ 59531 h 731043"/>
                <a:gd name="connsiteX2" fmla="*/ 124283 w 283827"/>
                <a:gd name="connsiteY2" fmla="*/ 85725 h 731043"/>
                <a:gd name="connsiteX3" fmla="*/ 105233 w 283827"/>
                <a:gd name="connsiteY3" fmla="*/ 111918 h 731043"/>
                <a:gd name="connsiteX4" fmla="*/ 86183 w 283827"/>
                <a:gd name="connsiteY4" fmla="*/ 135731 h 731043"/>
                <a:gd name="connsiteX5" fmla="*/ 67133 w 283827"/>
                <a:gd name="connsiteY5" fmla="*/ 161925 h 731043"/>
                <a:gd name="connsiteX6" fmla="*/ 50464 w 283827"/>
                <a:gd name="connsiteY6" fmla="*/ 195262 h 731043"/>
                <a:gd name="connsiteX7" fmla="*/ 33795 w 283827"/>
                <a:gd name="connsiteY7" fmla="*/ 228600 h 731043"/>
                <a:gd name="connsiteX8" fmla="*/ 21889 w 283827"/>
                <a:gd name="connsiteY8" fmla="*/ 264318 h 731043"/>
                <a:gd name="connsiteX9" fmla="*/ 12364 w 283827"/>
                <a:gd name="connsiteY9" fmla="*/ 302418 h 731043"/>
                <a:gd name="connsiteX10" fmla="*/ 2839 w 283827"/>
                <a:gd name="connsiteY10" fmla="*/ 359568 h 731043"/>
                <a:gd name="connsiteX11" fmla="*/ 458 w 283827"/>
                <a:gd name="connsiteY11" fmla="*/ 423862 h 731043"/>
                <a:gd name="connsiteX12" fmla="*/ 458 w 283827"/>
                <a:gd name="connsiteY12" fmla="*/ 471487 h 731043"/>
                <a:gd name="connsiteX13" fmla="*/ 5220 w 283827"/>
                <a:gd name="connsiteY13" fmla="*/ 521493 h 731043"/>
                <a:gd name="connsiteX14" fmla="*/ 17126 w 283827"/>
                <a:gd name="connsiteY14" fmla="*/ 557212 h 731043"/>
                <a:gd name="connsiteX15" fmla="*/ 29033 w 283827"/>
                <a:gd name="connsiteY15" fmla="*/ 595312 h 731043"/>
                <a:gd name="connsiteX16" fmla="*/ 43320 w 283827"/>
                <a:gd name="connsiteY16" fmla="*/ 623887 h 731043"/>
                <a:gd name="connsiteX17" fmla="*/ 71895 w 283827"/>
                <a:gd name="connsiteY17" fmla="*/ 647700 h 731043"/>
                <a:gd name="connsiteX18" fmla="*/ 100470 w 283827"/>
                <a:gd name="connsiteY18" fmla="*/ 666750 h 731043"/>
                <a:gd name="connsiteX19" fmla="*/ 126664 w 283827"/>
                <a:gd name="connsiteY19" fmla="*/ 688181 h 731043"/>
                <a:gd name="connsiteX20" fmla="*/ 162383 w 283827"/>
                <a:gd name="connsiteY20" fmla="*/ 702468 h 731043"/>
                <a:gd name="connsiteX21" fmla="*/ 183814 w 283827"/>
                <a:gd name="connsiteY21" fmla="*/ 707231 h 731043"/>
                <a:gd name="connsiteX22" fmla="*/ 207626 w 283827"/>
                <a:gd name="connsiteY22" fmla="*/ 714375 h 731043"/>
                <a:gd name="connsiteX23" fmla="*/ 221914 w 283827"/>
                <a:gd name="connsiteY23" fmla="*/ 721518 h 731043"/>
                <a:gd name="connsiteX24" fmla="*/ 243344 w 283827"/>
                <a:gd name="connsiteY24" fmla="*/ 726280 h 731043"/>
                <a:gd name="connsiteX25" fmla="*/ 283827 w 283827"/>
                <a:gd name="connsiteY25" fmla="*/ 731043 h 7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3827" h="731043">
                  <a:moveTo>
                    <a:pt x="193339" y="0"/>
                  </a:moveTo>
                  <a:lnTo>
                    <a:pt x="145714" y="59531"/>
                  </a:lnTo>
                  <a:cubicBezTo>
                    <a:pt x="134205" y="73818"/>
                    <a:pt x="131030" y="76994"/>
                    <a:pt x="124283" y="85725"/>
                  </a:cubicBezTo>
                  <a:cubicBezTo>
                    <a:pt x="117536" y="94456"/>
                    <a:pt x="111583" y="103584"/>
                    <a:pt x="105233" y="111918"/>
                  </a:cubicBezTo>
                  <a:cubicBezTo>
                    <a:pt x="98883" y="120252"/>
                    <a:pt x="92533" y="127397"/>
                    <a:pt x="86183" y="135731"/>
                  </a:cubicBezTo>
                  <a:cubicBezTo>
                    <a:pt x="79833" y="144065"/>
                    <a:pt x="73086" y="152003"/>
                    <a:pt x="67133" y="161925"/>
                  </a:cubicBezTo>
                  <a:cubicBezTo>
                    <a:pt x="61180" y="171847"/>
                    <a:pt x="50464" y="195262"/>
                    <a:pt x="50464" y="195262"/>
                  </a:cubicBezTo>
                  <a:cubicBezTo>
                    <a:pt x="44908" y="206375"/>
                    <a:pt x="38558" y="217091"/>
                    <a:pt x="33795" y="228600"/>
                  </a:cubicBezTo>
                  <a:cubicBezTo>
                    <a:pt x="29032" y="240109"/>
                    <a:pt x="25461" y="252015"/>
                    <a:pt x="21889" y="264318"/>
                  </a:cubicBezTo>
                  <a:cubicBezTo>
                    <a:pt x="18317" y="276621"/>
                    <a:pt x="15539" y="286543"/>
                    <a:pt x="12364" y="302418"/>
                  </a:cubicBezTo>
                  <a:cubicBezTo>
                    <a:pt x="9189" y="318293"/>
                    <a:pt x="4823" y="339327"/>
                    <a:pt x="2839" y="359568"/>
                  </a:cubicBezTo>
                  <a:cubicBezTo>
                    <a:pt x="855" y="379809"/>
                    <a:pt x="855" y="405209"/>
                    <a:pt x="458" y="423862"/>
                  </a:cubicBezTo>
                  <a:cubicBezTo>
                    <a:pt x="61" y="442515"/>
                    <a:pt x="-336" y="455215"/>
                    <a:pt x="458" y="471487"/>
                  </a:cubicBezTo>
                  <a:cubicBezTo>
                    <a:pt x="1252" y="487759"/>
                    <a:pt x="2442" y="507205"/>
                    <a:pt x="5220" y="521493"/>
                  </a:cubicBezTo>
                  <a:cubicBezTo>
                    <a:pt x="7998" y="535781"/>
                    <a:pt x="13157" y="544909"/>
                    <a:pt x="17126" y="557212"/>
                  </a:cubicBezTo>
                  <a:cubicBezTo>
                    <a:pt x="21095" y="569515"/>
                    <a:pt x="24667" y="584200"/>
                    <a:pt x="29033" y="595312"/>
                  </a:cubicBezTo>
                  <a:cubicBezTo>
                    <a:pt x="33399" y="606424"/>
                    <a:pt x="36176" y="615156"/>
                    <a:pt x="43320" y="623887"/>
                  </a:cubicBezTo>
                  <a:cubicBezTo>
                    <a:pt x="50464" y="632618"/>
                    <a:pt x="62370" y="640556"/>
                    <a:pt x="71895" y="647700"/>
                  </a:cubicBezTo>
                  <a:cubicBezTo>
                    <a:pt x="81420" y="654844"/>
                    <a:pt x="91342" y="660003"/>
                    <a:pt x="100470" y="666750"/>
                  </a:cubicBezTo>
                  <a:cubicBezTo>
                    <a:pt x="109598" y="673497"/>
                    <a:pt x="116345" y="682228"/>
                    <a:pt x="126664" y="688181"/>
                  </a:cubicBezTo>
                  <a:cubicBezTo>
                    <a:pt x="136983" y="694134"/>
                    <a:pt x="152858" y="699293"/>
                    <a:pt x="162383" y="702468"/>
                  </a:cubicBezTo>
                  <a:cubicBezTo>
                    <a:pt x="171908" y="705643"/>
                    <a:pt x="176274" y="705247"/>
                    <a:pt x="183814" y="707231"/>
                  </a:cubicBezTo>
                  <a:cubicBezTo>
                    <a:pt x="191354" y="709215"/>
                    <a:pt x="201276" y="711994"/>
                    <a:pt x="207626" y="714375"/>
                  </a:cubicBezTo>
                  <a:cubicBezTo>
                    <a:pt x="213976" y="716756"/>
                    <a:pt x="215961" y="719534"/>
                    <a:pt x="221914" y="721518"/>
                  </a:cubicBezTo>
                  <a:cubicBezTo>
                    <a:pt x="227867" y="723502"/>
                    <a:pt x="236597" y="725089"/>
                    <a:pt x="243344" y="726280"/>
                  </a:cubicBezTo>
                  <a:cubicBezTo>
                    <a:pt x="250091" y="727471"/>
                    <a:pt x="280652" y="730646"/>
                    <a:pt x="283827" y="731043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DAE8CD0-43C1-4AE1-9B2E-FAAA05AB2456}"/>
              </a:ext>
            </a:extLst>
          </p:cNvPr>
          <p:cNvSpPr txBox="1"/>
          <p:nvPr/>
        </p:nvSpPr>
        <p:spPr>
          <a:xfrm>
            <a:off x="8418908" y="1792655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Deployed</a:t>
            </a:r>
            <a:endParaRPr lang="en-US" sz="1400" b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2190B1-B236-4A43-AB22-07B290DBD82E}"/>
              </a:ext>
            </a:extLst>
          </p:cNvPr>
          <p:cNvSpPr txBox="1"/>
          <p:nvPr/>
        </p:nvSpPr>
        <p:spPr>
          <a:xfrm>
            <a:off x="8381148" y="4044414"/>
            <a:ext cx="122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Retracted</a:t>
            </a:r>
            <a:endParaRPr lang="en-US" sz="1400" b="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F75655C-C060-4821-B126-3361C649D4F0}"/>
              </a:ext>
            </a:extLst>
          </p:cNvPr>
          <p:cNvGrpSpPr/>
          <p:nvPr/>
        </p:nvGrpSpPr>
        <p:grpSpPr>
          <a:xfrm>
            <a:off x="9804983" y="3618735"/>
            <a:ext cx="2044734" cy="1228725"/>
            <a:chOff x="9588966" y="3618735"/>
            <a:chExt cx="2044734" cy="1228725"/>
          </a:xfrm>
        </p:grpSpPr>
        <p:pic>
          <p:nvPicPr>
            <p:cNvPr id="48" name="Picture 47" descr="Diagram&#10;&#10;Description automatically generated">
              <a:extLst>
                <a:ext uri="{FF2B5EF4-FFF2-40B4-BE49-F238E27FC236}">
                  <a16:creationId xmlns:a16="http://schemas.microsoft.com/office/drawing/2014/main" id="{D88D1F21-EBBF-48CD-AD74-84F6B6EDB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8" t="18333" r="21521" b="51806"/>
            <a:stretch/>
          </p:blipFill>
          <p:spPr>
            <a:xfrm>
              <a:off x="9588966" y="3618735"/>
              <a:ext cx="2044734" cy="1228725"/>
            </a:xfrm>
            <a:prstGeom prst="rect">
              <a:avLst/>
            </a:prstGeom>
          </p:spPr>
        </p:pic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00F1328-31BC-4E68-8A43-F25BDC5E4131}"/>
                </a:ext>
              </a:extLst>
            </p:cNvPr>
            <p:cNvSpPr/>
            <p:nvPr/>
          </p:nvSpPr>
          <p:spPr>
            <a:xfrm>
              <a:off x="10158022" y="3767804"/>
              <a:ext cx="1120993" cy="831444"/>
            </a:xfrm>
            <a:custGeom>
              <a:avLst/>
              <a:gdLst>
                <a:gd name="connsiteX0" fmla="*/ 86656 w 1868321"/>
                <a:gd name="connsiteY0" fmla="*/ 1385740 h 1385740"/>
                <a:gd name="connsiteX1" fmla="*/ 77229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23983 w 1868321"/>
                <a:gd name="connsiteY10" fmla="*/ 405353 h 1385740"/>
                <a:gd name="connsiteX11" fmla="*/ 765385 w 1868321"/>
                <a:gd name="connsiteY11" fmla="*/ 358219 h 1385740"/>
                <a:gd name="connsiteX12" fmla="*/ 953921 w 1868321"/>
                <a:gd name="connsiteY12" fmla="*/ 33936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23983 w 1868321"/>
                <a:gd name="connsiteY10" fmla="*/ 405353 h 1385740"/>
                <a:gd name="connsiteX11" fmla="*/ 765385 w 1868321"/>
                <a:gd name="connsiteY11" fmla="*/ 358219 h 1385740"/>
                <a:gd name="connsiteX12" fmla="*/ 953921 w 1868321"/>
                <a:gd name="connsiteY12" fmla="*/ 33936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3936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91418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91418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50731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91418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68616 h 1385740"/>
                <a:gd name="connsiteX14" fmla="*/ 1274433 w 1868321"/>
                <a:gd name="connsiteY14" fmla="*/ 216817 h 1385740"/>
                <a:gd name="connsiteX15" fmla="*/ 1453542 w 1868321"/>
                <a:gd name="connsiteY15" fmla="*/ 150731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321" h="1385740">
                  <a:moveTo>
                    <a:pt x="91418" y="1385740"/>
                  </a:moveTo>
                  <a:cubicBezTo>
                    <a:pt x="92203" y="1340177"/>
                    <a:pt x="70069" y="1294614"/>
                    <a:pt x="58277" y="1244338"/>
                  </a:cubicBezTo>
                  <a:cubicBezTo>
                    <a:pt x="46485" y="1194062"/>
                    <a:pt x="30078" y="1137501"/>
                    <a:pt x="20668" y="1084083"/>
                  </a:cubicBezTo>
                  <a:cubicBezTo>
                    <a:pt x="11258" y="1030665"/>
                    <a:pt x="4956" y="977246"/>
                    <a:pt x="1814" y="923827"/>
                  </a:cubicBezTo>
                  <a:cubicBezTo>
                    <a:pt x="-1328" y="870408"/>
                    <a:pt x="243" y="810705"/>
                    <a:pt x="1814" y="763571"/>
                  </a:cubicBezTo>
                  <a:cubicBezTo>
                    <a:pt x="3385" y="716437"/>
                    <a:pt x="-6041" y="680301"/>
                    <a:pt x="11241" y="641023"/>
                  </a:cubicBezTo>
                  <a:cubicBezTo>
                    <a:pt x="28523" y="601745"/>
                    <a:pt x="75657" y="554610"/>
                    <a:pt x="105509" y="527901"/>
                  </a:cubicBezTo>
                  <a:cubicBezTo>
                    <a:pt x="135361" y="501192"/>
                    <a:pt x="155785" y="494907"/>
                    <a:pt x="190350" y="480767"/>
                  </a:cubicBezTo>
                  <a:cubicBezTo>
                    <a:pt x="224915" y="466627"/>
                    <a:pt x="268907" y="454058"/>
                    <a:pt x="312899" y="443060"/>
                  </a:cubicBezTo>
                  <a:cubicBezTo>
                    <a:pt x="356891" y="432062"/>
                    <a:pt x="405596" y="422636"/>
                    <a:pt x="454301" y="414780"/>
                  </a:cubicBezTo>
                  <a:cubicBezTo>
                    <a:pt x="503006" y="406924"/>
                    <a:pt x="553282" y="405353"/>
                    <a:pt x="605129" y="395926"/>
                  </a:cubicBezTo>
                  <a:cubicBezTo>
                    <a:pt x="656976" y="386499"/>
                    <a:pt x="708824" y="370788"/>
                    <a:pt x="765385" y="358219"/>
                  </a:cubicBezTo>
                  <a:cubicBezTo>
                    <a:pt x="821946" y="345650"/>
                    <a:pt x="883221" y="335445"/>
                    <a:pt x="944495" y="320511"/>
                  </a:cubicBezTo>
                  <a:cubicBezTo>
                    <a:pt x="1005769" y="305577"/>
                    <a:pt x="1078041" y="285898"/>
                    <a:pt x="1133031" y="268616"/>
                  </a:cubicBezTo>
                  <a:cubicBezTo>
                    <a:pt x="1188021" y="251334"/>
                    <a:pt x="1221015" y="236465"/>
                    <a:pt x="1274433" y="216817"/>
                  </a:cubicBezTo>
                  <a:lnTo>
                    <a:pt x="1453542" y="150731"/>
                  </a:lnTo>
                  <a:cubicBezTo>
                    <a:pt x="1508532" y="130306"/>
                    <a:pt x="1535241" y="120977"/>
                    <a:pt x="1604371" y="94268"/>
                  </a:cubicBezTo>
                  <a:cubicBezTo>
                    <a:pt x="1673501" y="67559"/>
                    <a:pt x="1770911" y="33779"/>
                    <a:pt x="1868321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D7CD7D7-893C-4B63-8804-10009111A012}"/>
              </a:ext>
            </a:extLst>
          </p:cNvPr>
          <p:cNvSpPr txBox="1"/>
          <p:nvPr/>
        </p:nvSpPr>
        <p:spPr>
          <a:xfrm rot="4530358">
            <a:off x="2562653" y="3476251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C8E64B-A0E9-4F43-B986-20D631DCC329}"/>
              </a:ext>
            </a:extLst>
          </p:cNvPr>
          <p:cNvSpPr txBox="1"/>
          <p:nvPr/>
        </p:nvSpPr>
        <p:spPr>
          <a:xfrm>
            <a:off x="1964704" y="4194412"/>
            <a:ext cx="67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Flaps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FB90F2-90CA-42F1-8ADD-05203DCA54DF}"/>
              </a:ext>
            </a:extLst>
          </p:cNvPr>
          <p:cNvSpPr txBox="1"/>
          <p:nvPr/>
        </p:nvSpPr>
        <p:spPr>
          <a:xfrm>
            <a:off x="3594681" y="2619094"/>
            <a:ext cx="106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Inboard (IB) slat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F08898-828E-4DF1-8945-63AE0CF75A6E}"/>
              </a:ext>
            </a:extLst>
          </p:cNvPr>
          <p:cNvSpPr txBox="1"/>
          <p:nvPr/>
        </p:nvSpPr>
        <p:spPr>
          <a:xfrm>
            <a:off x="3646353" y="3716845"/>
            <a:ext cx="109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Outboard (OB) slat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46CCCB-43A9-4070-B109-2A1253D44760}"/>
              </a:ext>
            </a:extLst>
          </p:cNvPr>
          <p:cNvCxnSpPr>
            <a:cxnSpLocks/>
          </p:cNvCxnSpPr>
          <p:nvPr/>
        </p:nvCxnSpPr>
        <p:spPr>
          <a:xfrm flipV="1">
            <a:off x="2355160" y="3778690"/>
            <a:ext cx="223804" cy="4266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5DA823A-8737-45CF-BF97-EC1CCAAA47FC}"/>
              </a:ext>
            </a:extLst>
          </p:cNvPr>
          <p:cNvCxnSpPr>
            <a:cxnSpLocks/>
          </p:cNvCxnSpPr>
          <p:nvPr/>
        </p:nvCxnSpPr>
        <p:spPr>
          <a:xfrm flipV="1">
            <a:off x="2351314" y="4009233"/>
            <a:ext cx="572390" cy="189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43F1272-CD0A-4B0E-ABF4-831FF7AA68D4}"/>
              </a:ext>
            </a:extLst>
          </p:cNvPr>
          <p:cNvCxnSpPr>
            <a:cxnSpLocks/>
          </p:cNvCxnSpPr>
          <p:nvPr/>
        </p:nvCxnSpPr>
        <p:spPr>
          <a:xfrm flipH="1">
            <a:off x="3284377" y="2892490"/>
            <a:ext cx="345231" cy="2892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3FD5DB4-E4A4-487C-98E3-232AD0A21AAF}"/>
              </a:ext>
            </a:extLst>
          </p:cNvPr>
          <p:cNvCxnSpPr>
            <a:cxnSpLocks/>
          </p:cNvCxnSpPr>
          <p:nvPr/>
        </p:nvCxnSpPr>
        <p:spPr>
          <a:xfrm flipH="1" flipV="1">
            <a:off x="3444970" y="3965299"/>
            <a:ext cx="248233" cy="95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0F1E7EC-DC14-47AA-A54B-AB53957C8697}"/>
              </a:ext>
            </a:extLst>
          </p:cNvPr>
          <p:cNvSpPr/>
          <p:nvPr/>
        </p:nvSpPr>
        <p:spPr>
          <a:xfrm>
            <a:off x="6273483" y="1977321"/>
            <a:ext cx="441175" cy="367646"/>
          </a:xfrm>
          <a:custGeom>
            <a:avLst/>
            <a:gdLst>
              <a:gd name="connsiteX0" fmla="*/ 0 w 735291"/>
              <a:gd name="connsiteY0" fmla="*/ 612743 h 612743"/>
              <a:gd name="connsiteX1" fmla="*/ 65988 w 735291"/>
              <a:gd name="connsiteY1" fmla="*/ 565609 h 612743"/>
              <a:gd name="connsiteX2" fmla="*/ 141402 w 735291"/>
              <a:gd name="connsiteY2" fmla="*/ 490194 h 612743"/>
              <a:gd name="connsiteX3" fmla="*/ 735291 w 735291"/>
              <a:gd name="connsiteY3" fmla="*/ 0 h 61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291" h="612743">
                <a:moveTo>
                  <a:pt x="0" y="612743"/>
                </a:moveTo>
                <a:cubicBezTo>
                  <a:pt x="21210" y="599388"/>
                  <a:pt x="42421" y="586034"/>
                  <a:pt x="65988" y="565609"/>
                </a:cubicBezTo>
                <a:cubicBezTo>
                  <a:pt x="89555" y="545184"/>
                  <a:pt x="29852" y="584462"/>
                  <a:pt x="141402" y="490194"/>
                </a:cubicBezTo>
                <a:cubicBezTo>
                  <a:pt x="252952" y="395926"/>
                  <a:pt x="494121" y="197963"/>
                  <a:pt x="735291" y="0"/>
                </a:cubicBezTo>
              </a:path>
            </a:pathLst>
          </a:cu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26C7CD24-825B-477A-8380-5CA9FD0E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631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B25D7C7E-8F5C-4A4C-A9D7-C11D0FAC658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 bwMode="auto">
          <a:xfrm>
            <a:off x="180487" y="1290766"/>
            <a:ext cx="4105275" cy="395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CRM-HL and Legacy SGF &amp; SCF Concepts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2C0CB2-D868-4463-900C-EE465B43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85" y="5290466"/>
            <a:ext cx="4227226" cy="13622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SGF &amp; SCF incur large deformation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Superelastic SMA of main interest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Passively reconfigures under articulation loads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E896A8-06A3-4861-BD21-57CD0E74BD77}"/>
              </a:ext>
            </a:extLst>
          </p:cNvPr>
          <p:cNvGrpSpPr/>
          <p:nvPr/>
        </p:nvGrpSpPr>
        <p:grpSpPr>
          <a:xfrm>
            <a:off x="9013377" y="1402334"/>
            <a:ext cx="2799119" cy="2297430"/>
            <a:chOff x="8834585" y="1402334"/>
            <a:chExt cx="2799119" cy="22974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BA007B-0B8B-42BE-96B7-16561BE25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9" t="18056" r="21150" b="26111"/>
            <a:stretch/>
          </p:blipFill>
          <p:spPr>
            <a:xfrm>
              <a:off x="8834585" y="1402334"/>
              <a:ext cx="2799119" cy="2297430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0FA968-2358-4105-8AAC-78B53E9F3B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9194" y="2246565"/>
              <a:ext cx="504976" cy="1252879"/>
            </a:xfrm>
            <a:custGeom>
              <a:avLst/>
              <a:gdLst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50875 w 744172"/>
                <a:gd name="connsiteY9" fmla="*/ 1444625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71500 w 744172"/>
                <a:gd name="connsiteY21" fmla="*/ 473075 h 1997075"/>
                <a:gd name="connsiteX22" fmla="*/ 536575 w 744172"/>
                <a:gd name="connsiteY22" fmla="*/ 387350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50875 w 744172"/>
                <a:gd name="connsiteY9" fmla="*/ 1444625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71500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50875 w 744172"/>
                <a:gd name="connsiteY9" fmla="*/ 1444625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46225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12900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76400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6830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72890 w 744172"/>
                <a:gd name="connsiteY5" fmla="*/ 1762469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4800 w 744172"/>
                <a:gd name="connsiteY4" fmla="*/ 1831975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31775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9700 w 744172"/>
                <a:gd name="connsiteY2" fmla="*/ 1933575 h 1997075"/>
                <a:gd name="connsiteX3" fmla="*/ 222594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76200 w 744172"/>
                <a:gd name="connsiteY1" fmla="*/ 1962150 h 1997075"/>
                <a:gd name="connsiteX2" fmla="*/ 135110 w 744172"/>
                <a:gd name="connsiteY2" fmla="*/ 1919804 h 1997075"/>
                <a:gd name="connsiteX3" fmla="*/ 222594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44172"/>
                <a:gd name="connsiteY0" fmla="*/ 1997075 h 1997075"/>
                <a:gd name="connsiteX1" fmla="*/ 62427 w 744172"/>
                <a:gd name="connsiteY1" fmla="*/ 1962150 h 1997075"/>
                <a:gd name="connsiteX2" fmla="*/ 135110 w 744172"/>
                <a:gd name="connsiteY2" fmla="*/ 1919804 h 1997075"/>
                <a:gd name="connsiteX3" fmla="*/ 222594 w 744172"/>
                <a:gd name="connsiteY3" fmla="*/ 1876425 h 1997075"/>
                <a:gd name="connsiteX4" fmla="*/ 300210 w 744172"/>
                <a:gd name="connsiteY4" fmla="*/ 1822794 h 1997075"/>
                <a:gd name="connsiteX5" fmla="*/ 372890 w 744172"/>
                <a:gd name="connsiteY5" fmla="*/ 1771650 h 1997075"/>
                <a:gd name="connsiteX6" fmla="*/ 469900 w 744172"/>
                <a:gd name="connsiteY6" fmla="*/ 1690173 h 1997075"/>
                <a:gd name="connsiteX7" fmla="*/ 530225 w 744172"/>
                <a:gd name="connsiteY7" fmla="*/ 1622081 h 1997075"/>
                <a:gd name="connsiteX8" fmla="*/ 590550 w 744172"/>
                <a:gd name="connsiteY8" fmla="*/ 1559997 h 1997075"/>
                <a:gd name="connsiteX9" fmla="*/ 660056 w 744172"/>
                <a:gd name="connsiteY9" fmla="*/ 1449216 h 1997075"/>
                <a:gd name="connsiteX10" fmla="*/ 692150 w 744172"/>
                <a:gd name="connsiteY10" fmla="*/ 1368425 h 1997075"/>
                <a:gd name="connsiteX11" fmla="*/ 717550 w 744172"/>
                <a:gd name="connsiteY11" fmla="*/ 1285875 h 1997075"/>
                <a:gd name="connsiteX12" fmla="*/ 736600 w 744172"/>
                <a:gd name="connsiteY12" fmla="*/ 1196975 h 1997075"/>
                <a:gd name="connsiteX13" fmla="*/ 742950 w 744172"/>
                <a:gd name="connsiteY13" fmla="*/ 1123950 h 1997075"/>
                <a:gd name="connsiteX14" fmla="*/ 742950 w 744172"/>
                <a:gd name="connsiteY14" fmla="*/ 1044575 h 1997075"/>
                <a:gd name="connsiteX15" fmla="*/ 730250 w 744172"/>
                <a:gd name="connsiteY15" fmla="*/ 949325 h 1997075"/>
                <a:gd name="connsiteX16" fmla="*/ 717550 w 744172"/>
                <a:gd name="connsiteY16" fmla="*/ 879475 h 1997075"/>
                <a:gd name="connsiteX17" fmla="*/ 695325 w 744172"/>
                <a:gd name="connsiteY17" fmla="*/ 809625 h 1997075"/>
                <a:gd name="connsiteX18" fmla="*/ 666750 w 744172"/>
                <a:gd name="connsiteY18" fmla="*/ 711200 h 1997075"/>
                <a:gd name="connsiteX19" fmla="*/ 641350 w 744172"/>
                <a:gd name="connsiteY19" fmla="*/ 638175 h 1997075"/>
                <a:gd name="connsiteX20" fmla="*/ 609600 w 744172"/>
                <a:gd name="connsiteY20" fmla="*/ 561975 h 1997075"/>
                <a:gd name="connsiteX21" fmla="*/ 562319 w 744172"/>
                <a:gd name="connsiteY21" fmla="*/ 473075 h 1997075"/>
                <a:gd name="connsiteX22" fmla="*/ 531984 w 744172"/>
                <a:gd name="connsiteY22" fmla="*/ 391941 h 1997075"/>
                <a:gd name="connsiteX23" fmla="*/ 511175 w 744172"/>
                <a:gd name="connsiteY23" fmla="*/ 323850 h 1997075"/>
                <a:gd name="connsiteX24" fmla="*/ 488950 w 744172"/>
                <a:gd name="connsiteY24" fmla="*/ 260350 h 1997075"/>
                <a:gd name="connsiteX25" fmla="*/ 479425 w 744172"/>
                <a:gd name="connsiteY25" fmla="*/ 225425 h 1997075"/>
                <a:gd name="connsiteX26" fmla="*/ 466725 w 744172"/>
                <a:gd name="connsiteY26" fmla="*/ 155575 h 1997075"/>
                <a:gd name="connsiteX27" fmla="*/ 463550 w 744172"/>
                <a:gd name="connsiteY27" fmla="*/ 92075 h 1997075"/>
                <a:gd name="connsiteX28" fmla="*/ 460375 w 744172"/>
                <a:gd name="connsiteY28" fmla="*/ 0 h 1997075"/>
                <a:gd name="connsiteX0" fmla="*/ 0 w 753353"/>
                <a:gd name="connsiteY0" fmla="*/ 1987894 h 1987894"/>
                <a:gd name="connsiteX1" fmla="*/ 71608 w 753353"/>
                <a:gd name="connsiteY1" fmla="*/ 1962150 h 1987894"/>
                <a:gd name="connsiteX2" fmla="*/ 144291 w 753353"/>
                <a:gd name="connsiteY2" fmla="*/ 1919804 h 1987894"/>
                <a:gd name="connsiteX3" fmla="*/ 231775 w 753353"/>
                <a:gd name="connsiteY3" fmla="*/ 1876425 h 1987894"/>
                <a:gd name="connsiteX4" fmla="*/ 309391 w 753353"/>
                <a:gd name="connsiteY4" fmla="*/ 1822794 h 1987894"/>
                <a:gd name="connsiteX5" fmla="*/ 382071 w 753353"/>
                <a:gd name="connsiteY5" fmla="*/ 1771650 h 1987894"/>
                <a:gd name="connsiteX6" fmla="*/ 479081 w 753353"/>
                <a:gd name="connsiteY6" fmla="*/ 1690173 h 1987894"/>
                <a:gd name="connsiteX7" fmla="*/ 539406 w 753353"/>
                <a:gd name="connsiteY7" fmla="*/ 1622081 h 1987894"/>
                <a:gd name="connsiteX8" fmla="*/ 599731 w 753353"/>
                <a:gd name="connsiteY8" fmla="*/ 1559997 h 1987894"/>
                <a:gd name="connsiteX9" fmla="*/ 669237 w 753353"/>
                <a:gd name="connsiteY9" fmla="*/ 1449216 h 1987894"/>
                <a:gd name="connsiteX10" fmla="*/ 701331 w 753353"/>
                <a:gd name="connsiteY10" fmla="*/ 1368425 h 1987894"/>
                <a:gd name="connsiteX11" fmla="*/ 726731 w 753353"/>
                <a:gd name="connsiteY11" fmla="*/ 1285875 h 1987894"/>
                <a:gd name="connsiteX12" fmla="*/ 745781 w 753353"/>
                <a:gd name="connsiteY12" fmla="*/ 1196975 h 1987894"/>
                <a:gd name="connsiteX13" fmla="*/ 752131 w 753353"/>
                <a:gd name="connsiteY13" fmla="*/ 1123950 h 1987894"/>
                <a:gd name="connsiteX14" fmla="*/ 752131 w 753353"/>
                <a:gd name="connsiteY14" fmla="*/ 1044575 h 1987894"/>
                <a:gd name="connsiteX15" fmla="*/ 739431 w 753353"/>
                <a:gd name="connsiteY15" fmla="*/ 949325 h 1987894"/>
                <a:gd name="connsiteX16" fmla="*/ 726731 w 753353"/>
                <a:gd name="connsiteY16" fmla="*/ 879475 h 1987894"/>
                <a:gd name="connsiteX17" fmla="*/ 704506 w 753353"/>
                <a:gd name="connsiteY17" fmla="*/ 809625 h 1987894"/>
                <a:gd name="connsiteX18" fmla="*/ 675931 w 753353"/>
                <a:gd name="connsiteY18" fmla="*/ 711200 h 1987894"/>
                <a:gd name="connsiteX19" fmla="*/ 650531 w 753353"/>
                <a:gd name="connsiteY19" fmla="*/ 638175 h 1987894"/>
                <a:gd name="connsiteX20" fmla="*/ 618781 w 753353"/>
                <a:gd name="connsiteY20" fmla="*/ 561975 h 1987894"/>
                <a:gd name="connsiteX21" fmla="*/ 571500 w 753353"/>
                <a:gd name="connsiteY21" fmla="*/ 473075 h 1987894"/>
                <a:gd name="connsiteX22" fmla="*/ 541165 w 753353"/>
                <a:gd name="connsiteY22" fmla="*/ 391941 h 1987894"/>
                <a:gd name="connsiteX23" fmla="*/ 520356 w 753353"/>
                <a:gd name="connsiteY23" fmla="*/ 323850 h 1987894"/>
                <a:gd name="connsiteX24" fmla="*/ 498131 w 753353"/>
                <a:gd name="connsiteY24" fmla="*/ 260350 h 1987894"/>
                <a:gd name="connsiteX25" fmla="*/ 488606 w 753353"/>
                <a:gd name="connsiteY25" fmla="*/ 225425 h 1987894"/>
                <a:gd name="connsiteX26" fmla="*/ 475906 w 753353"/>
                <a:gd name="connsiteY26" fmla="*/ 155575 h 1987894"/>
                <a:gd name="connsiteX27" fmla="*/ 472731 w 753353"/>
                <a:gd name="connsiteY27" fmla="*/ 92075 h 1987894"/>
                <a:gd name="connsiteX28" fmla="*/ 469556 w 753353"/>
                <a:gd name="connsiteY28" fmla="*/ 0 h 1987894"/>
                <a:gd name="connsiteX0" fmla="*/ 0 w 753353"/>
                <a:gd name="connsiteY0" fmla="*/ 1987894 h 1987894"/>
                <a:gd name="connsiteX1" fmla="*/ 71608 w 753353"/>
                <a:gd name="connsiteY1" fmla="*/ 1962150 h 1987894"/>
                <a:gd name="connsiteX2" fmla="*/ 144291 w 753353"/>
                <a:gd name="connsiteY2" fmla="*/ 1919804 h 1987894"/>
                <a:gd name="connsiteX3" fmla="*/ 231775 w 753353"/>
                <a:gd name="connsiteY3" fmla="*/ 1876425 h 1987894"/>
                <a:gd name="connsiteX4" fmla="*/ 309391 w 753353"/>
                <a:gd name="connsiteY4" fmla="*/ 1822794 h 1987894"/>
                <a:gd name="connsiteX5" fmla="*/ 382071 w 753353"/>
                <a:gd name="connsiteY5" fmla="*/ 1771650 h 1987894"/>
                <a:gd name="connsiteX6" fmla="*/ 479081 w 753353"/>
                <a:gd name="connsiteY6" fmla="*/ 1690173 h 1987894"/>
                <a:gd name="connsiteX7" fmla="*/ 539406 w 753353"/>
                <a:gd name="connsiteY7" fmla="*/ 1622081 h 1987894"/>
                <a:gd name="connsiteX8" fmla="*/ 599731 w 753353"/>
                <a:gd name="connsiteY8" fmla="*/ 1559997 h 1987894"/>
                <a:gd name="connsiteX9" fmla="*/ 669237 w 753353"/>
                <a:gd name="connsiteY9" fmla="*/ 1449216 h 1987894"/>
                <a:gd name="connsiteX10" fmla="*/ 710512 w 753353"/>
                <a:gd name="connsiteY10" fmla="*/ 1368425 h 1987894"/>
                <a:gd name="connsiteX11" fmla="*/ 726731 w 753353"/>
                <a:gd name="connsiteY11" fmla="*/ 1285875 h 1987894"/>
                <a:gd name="connsiteX12" fmla="*/ 745781 w 753353"/>
                <a:gd name="connsiteY12" fmla="*/ 1196975 h 1987894"/>
                <a:gd name="connsiteX13" fmla="*/ 752131 w 753353"/>
                <a:gd name="connsiteY13" fmla="*/ 1123950 h 1987894"/>
                <a:gd name="connsiteX14" fmla="*/ 752131 w 753353"/>
                <a:gd name="connsiteY14" fmla="*/ 1044575 h 1987894"/>
                <a:gd name="connsiteX15" fmla="*/ 739431 w 753353"/>
                <a:gd name="connsiteY15" fmla="*/ 949325 h 1987894"/>
                <a:gd name="connsiteX16" fmla="*/ 726731 w 753353"/>
                <a:gd name="connsiteY16" fmla="*/ 879475 h 1987894"/>
                <a:gd name="connsiteX17" fmla="*/ 704506 w 753353"/>
                <a:gd name="connsiteY17" fmla="*/ 809625 h 1987894"/>
                <a:gd name="connsiteX18" fmla="*/ 675931 w 753353"/>
                <a:gd name="connsiteY18" fmla="*/ 711200 h 1987894"/>
                <a:gd name="connsiteX19" fmla="*/ 650531 w 753353"/>
                <a:gd name="connsiteY19" fmla="*/ 638175 h 1987894"/>
                <a:gd name="connsiteX20" fmla="*/ 618781 w 753353"/>
                <a:gd name="connsiteY20" fmla="*/ 561975 h 1987894"/>
                <a:gd name="connsiteX21" fmla="*/ 571500 w 753353"/>
                <a:gd name="connsiteY21" fmla="*/ 473075 h 1987894"/>
                <a:gd name="connsiteX22" fmla="*/ 541165 w 753353"/>
                <a:gd name="connsiteY22" fmla="*/ 391941 h 1987894"/>
                <a:gd name="connsiteX23" fmla="*/ 520356 w 753353"/>
                <a:gd name="connsiteY23" fmla="*/ 323850 h 1987894"/>
                <a:gd name="connsiteX24" fmla="*/ 498131 w 753353"/>
                <a:gd name="connsiteY24" fmla="*/ 260350 h 1987894"/>
                <a:gd name="connsiteX25" fmla="*/ 488606 w 753353"/>
                <a:gd name="connsiteY25" fmla="*/ 225425 h 1987894"/>
                <a:gd name="connsiteX26" fmla="*/ 475906 w 753353"/>
                <a:gd name="connsiteY26" fmla="*/ 155575 h 1987894"/>
                <a:gd name="connsiteX27" fmla="*/ 472731 w 753353"/>
                <a:gd name="connsiteY27" fmla="*/ 92075 h 1987894"/>
                <a:gd name="connsiteX28" fmla="*/ 469556 w 753353"/>
                <a:gd name="connsiteY28" fmla="*/ 0 h 1987894"/>
                <a:gd name="connsiteX0" fmla="*/ 0 w 753353"/>
                <a:gd name="connsiteY0" fmla="*/ 1987894 h 1987894"/>
                <a:gd name="connsiteX1" fmla="*/ 71608 w 753353"/>
                <a:gd name="connsiteY1" fmla="*/ 1962150 h 1987894"/>
                <a:gd name="connsiteX2" fmla="*/ 144291 w 753353"/>
                <a:gd name="connsiteY2" fmla="*/ 1919804 h 1987894"/>
                <a:gd name="connsiteX3" fmla="*/ 231775 w 753353"/>
                <a:gd name="connsiteY3" fmla="*/ 1876425 h 1987894"/>
                <a:gd name="connsiteX4" fmla="*/ 309391 w 753353"/>
                <a:gd name="connsiteY4" fmla="*/ 1822794 h 1987894"/>
                <a:gd name="connsiteX5" fmla="*/ 382071 w 753353"/>
                <a:gd name="connsiteY5" fmla="*/ 1771650 h 1987894"/>
                <a:gd name="connsiteX6" fmla="*/ 479081 w 753353"/>
                <a:gd name="connsiteY6" fmla="*/ 1690173 h 1987894"/>
                <a:gd name="connsiteX7" fmla="*/ 539406 w 753353"/>
                <a:gd name="connsiteY7" fmla="*/ 1622081 h 1987894"/>
                <a:gd name="connsiteX8" fmla="*/ 599731 w 753353"/>
                <a:gd name="connsiteY8" fmla="*/ 1559997 h 1987894"/>
                <a:gd name="connsiteX9" fmla="*/ 669237 w 753353"/>
                <a:gd name="connsiteY9" fmla="*/ 1449216 h 1987894"/>
                <a:gd name="connsiteX10" fmla="*/ 710512 w 753353"/>
                <a:gd name="connsiteY10" fmla="*/ 1368425 h 1987894"/>
                <a:gd name="connsiteX11" fmla="*/ 735912 w 753353"/>
                <a:gd name="connsiteY11" fmla="*/ 1285875 h 1987894"/>
                <a:gd name="connsiteX12" fmla="*/ 745781 w 753353"/>
                <a:gd name="connsiteY12" fmla="*/ 1196975 h 1987894"/>
                <a:gd name="connsiteX13" fmla="*/ 752131 w 753353"/>
                <a:gd name="connsiteY13" fmla="*/ 1123950 h 1987894"/>
                <a:gd name="connsiteX14" fmla="*/ 752131 w 753353"/>
                <a:gd name="connsiteY14" fmla="*/ 1044575 h 1987894"/>
                <a:gd name="connsiteX15" fmla="*/ 739431 w 753353"/>
                <a:gd name="connsiteY15" fmla="*/ 949325 h 1987894"/>
                <a:gd name="connsiteX16" fmla="*/ 726731 w 753353"/>
                <a:gd name="connsiteY16" fmla="*/ 879475 h 1987894"/>
                <a:gd name="connsiteX17" fmla="*/ 704506 w 753353"/>
                <a:gd name="connsiteY17" fmla="*/ 809625 h 1987894"/>
                <a:gd name="connsiteX18" fmla="*/ 675931 w 753353"/>
                <a:gd name="connsiteY18" fmla="*/ 711200 h 1987894"/>
                <a:gd name="connsiteX19" fmla="*/ 650531 w 753353"/>
                <a:gd name="connsiteY19" fmla="*/ 638175 h 1987894"/>
                <a:gd name="connsiteX20" fmla="*/ 618781 w 753353"/>
                <a:gd name="connsiteY20" fmla="*/ 561975 h 1987894"/>
                <a:gd name="connsiteX21" fmla="*/ 571500 w 753353"/>
                <a:gd name="connsiteY21" fmla="*/ 473075 h 1987894"/>
                <a:gd name="connsiteX22" fmla="*/ 541165 w 753353"/>
                <a:gd name="connsiteY22" fmla="*/ 391941 h 1987894"/>
                <a:gd name="connsiteX23" fmla="*/ 520356 w 753353"/>
                <a:gd name="connsiteY23" fmla="*/ 323850 h 1987894"/>
                <a:gd name="connsiteX24" fmla="*/ 498131 w 753353"/>
                <a:gd name="connsiteY24" fmla="*/ 260350 h 1987894"/>
                <a:gd name="connsiteX25" fmla="*/ 488606 w 753353"/>
                <a:gd name="connsiteY25" fmla="*/ 225425 h 1987894"/>
                <a:gd name="connsiteX26" fmla="*/ 475906 w 753353"/>
                <a:gd name="connsiteY26" fmla="*/ 155575 h 1987894"/>
                <a:gd name="connsiteX27" fmla="*/ 472731 w 753353"/>
                <a:gd name="connsiteY27" fmla="*/ 92075 h 1987894"/>
                <a:gd name="connsiteX28" fmla="*/ 469556 w 753353"/>
                <a:gd name="connsiteY28" fmla="*/ 0 h 1987894"/>
                <a:gd name="connsiteX0" fmla="*/ 0 w 755752"/>
                <a:gd name="connsiteY0" fmla="*/ 1987894 h 1987894"/>
                <a:gd name="connsiteX1" fmla="*/ 71608 w 755752"/>
                <a:gd name="connsiteY1" fmla="*/ 1962150 h 1987894"/>
                <a:gd name="connsiteX2" fmla="*/ 144291 w 755752"/>
                <a:gd name="connsiteY2" fmla="*/ 1919804 h 1987894"/>
                <a:gd name="connsiteX3" fmla="*/ 231775 w 755752"/>
                <a:gd name="connsiteY3" fmla="*/ 1876425 h 1987894"/>
                <a:gd name="connsiteX4" fmla="*/ 309391 w 755752"/>
                <a:gd name="connsiteY4" fmla="*/ 1822794 h 1987894"/>
                <a:gd name="connsiteX5" fmla="*/ 382071 w 755752"/>
                <a:gd name="connsiteY5" fmla="*/ 1771650 h 1987894"/>
                <a:gd name="connsiteX6" fmla="*/ 479081 w 755752"/>
                <a:gd name="connsiteY6" fmla="*/ 1690173 h 1987894"/>
                <a:gd name="connsiteX7" fmla="*/ 539406 w 755752"/>
                <a:gd name="connsiteY7" fmla="*/ 1622081 h 1987894"/>
                <a:gd name="connsiteX8" fmla="*/ 599731 w 755752"/>
                <a:gd name="connsiteY8" fmla="*/ 1559997 h 1987894"/>
                <a:gd name="connsiteX9" fmla="*/ 669237 w 755752"/>
                <a:gd name="connsiteY9" fmla="*/ 1449216 h 1987894"/>
                <a:gd name="connsiteX10" fmla="*/ 710512 w 755752"/>
                <a:gd name="connsiteY10" fmla="*/ 1368425 h 1987894"/>
                <a:gd name="connsiteX11" fmla="*/ 735912 w 755752"/>
                <a:gd name="connsiteY11" fmla="*/ 1285875 h 1987894"/>
                <a:gd name="connsiteX12" fmla="*/ 754962 w 755752"/>
                <a:gd name="connsiteY12" fmla="*/ 1196975 h 1987894"/>
                <a:gd name="connsiteX13" fmla="*/ 752131 w 755752"/>
                <a:gd name="connsiteY13" fmla="*/ 1123950 h 1987894"/>
                <a:gd name="connsiteX14" fmla="*/ 752131 w 755752"/>
                <a:gd name="connsiteY14" fmla="*/ 1044575 h 1987894"/>
                <a:gd name="connsiteX15" fmla="*/ 739431 w 755752"/>
                <a:gd name="connsiteY15" fmla="*/ 949325 h 1987894"/>
                <a:gd name="connsiteX16" fmla="*/ 726731 w 755752"/>
                <a:gd name="connsiteY16" fmla="*/ 879475 h 1987894"/>
                <a:gd name="connsiteX17" fmla="*/ 704506 w 755752"/>
                <a:gd name="connsiteY17" fmla="*/ 809625 h 1987894"/>
                <a:gd name="connsiteX18" fmla="*/ 675931 w 755752"/>
                <a:gd name="connsiteY18" fmla="*/ 711200 h 1987894"/>
                <a:gd name="connsiteX19" fmla="*/ 650531 w 755752"/>
                <a:gd name="connsiteY19" fmla="*/ 638175 h 1987894"/>
                <a:gd name="connsiteX20" fmla="*/ 618781 w 755752"/>
                <a:gd name="connsiteY20" fmla="*/ 561975 h 1987894"/>
                <a:gd name="connsiteX21" fmla="*/ 571500 w 755752"/>
                <a:gd name="connsiteY21" fmla="*/ 473075 h 1987894"/>
                <a:gd name="connsiteX22" fmla="*/ 541165 w 755752"/>
                <a:gd name="connsiteY22" fmla="*/ 391941 h 1987894"/>
                <a:gd name="connsiteX23" fmla="*/ 520356 w 755752"/>
                <a:gd name="connsiteY23" fmla="*/ 323850 h 1987894"/>
                <a:gd name="connsiteX24" fmla="*/ 498131 w 755752"/>
                <a:gd name="connsiteY24" fmla="*/ 260350 h 1987894"/>
                <a:gd name="connsiteX25" fmla="*/ 488606 w 755752"/>
                <a:gd name="connsiteY25" fmla="*/ 225425 h 1987894"/>
                <a:gd name="connsiteX26" fmla="*/ 475906 w 755752"/>
                <a:gd name="connsiteY26" fmla="*/ 155575 h 1987894"/>
                <a:gd name="connsiteX27" fmla="*/ 472731 w 755752"/>
                <a:gd name="connsiteY27" fmla="*/ 92075 h 1987894"/>
                <a:gd name="connsiteX28" fmla="*/ 469556 w 755752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8781 w 761367"/>
                <a:gd name="connsiteY20" fmla="*/ 561975 h 1987894"/>
                <a:gd name="connsiteX21" fmla="*/ 571500 w 761367"/>
                <a:gd name="connsiteY21" fmla="*/ 473075 h 1987894"/>
                <a:gd name="connsiteX22" fmla="*/ 541165 w 761367"/>
                <a:gd name="connsiteY22" fmla="*/ 391941 h 1987894"/>
                <a:gd name="connsiteX23" fmla="*/ 520356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4190 w 761367"/>
                <a:gd name="connsiteY20" fmla="*/ 561975 h 1987894"/>
                <a:gd name="connsiteX21" fmla="*/ 571500 w 761367"/>
                <a:gd name="connsiteY21" fmla="*/ 473075 h 1987894"/>
                <a:gd name="connsiteX22" fmla="*/ 541165 w 761367"/>
                <a:gd name="connsiteY22" fmla="*/ 391941 h 1987894"/>
                <a:gd name="connsiteX23" fmla="*/ 520356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419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20356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1419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50531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5931 w 761367"/>
                <a:gd name="connsiteY18" fmla="*/ 711200 h 1987894"/>
                <a:gd name="connsiteX19" fmla="*/ 645940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69237 w 761367"/>
                <a:gd name="connsiteY9" fmla="*/ 1449216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1340 w 761367"/>
                <a:gd name="connsiteY18" fmla="*/ 720381 h 1987894"/>
                <a:gd name="connsiteX19" fmla="*/ 645940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67"/>
                <a:gd name="connsiteY0" fmla="*/ 1987894 h 1987894"/>
                <a:gd name="connsiteX1" fmla="*/ 71608 w 761367"/>
                <a:gd name="connsiteY1" fmla="*/ 1962150 h 1987894"/>
                <a:gd name="connsiteX2" fmla="*/ 144291 w 761367"/>
                <a:gd name="connsiteY2" fmla="*/ 1919804 h 1987894"/>
                <a:gd name="connsiteX3" fmla="*/ 231775 w 761367"/>
                <a:gd name="connsiteY3" fmla="*/ 1876425 h 1987894"/>
                <a:gd name="connsiteX4" fmla="*/ 309391 w 761367"/>
                <a:gd name="connsiteY4" fmla="*/ 1822794 h 1987894"/>
                <a:gd name="connsiteX5" fmla="*/ 382071 w 761367"/>
                <a:gd name="connsiteY5" fmla="*/ 1771650 h 1987894"/>
                <a:gd name="connsiteX6" fmla="*/ 479081 w 761367"/>
                <a:gd name="connsiteY6" fmla="*/ 1690173 h 1987894"/>
                <a:gd name="connsiteX7" fmla="*/ 539406 w 761367"/>
                <a:gd name="connsiteY7" fmla="*/ 1622081 h 1987894"/>
                <a:gd name="connsiteX8" fmla="*/ 599731 w 761367"/>
                <a:gd name="connsiteY8" fmla="*/ 1559997 h 1987894"/>
                <a:gd name="connsiteX9" fmla="*/ 673827 w 761367"/>
                <a:gd name="connsiteY9" fmla="*/ 1458397 h 1987894"/>
                <a:gd name="connsiteX10" fmla="*/ 710512 w 761367"/>
                <a:gd name="connsiteY10" fmla="*/ 1368425 h 1987894"/>
                <a:gd name="connsiteX11" fmla="*/ 735912 w 761367"/>
                <a:gd name="connsiteY11" fmla="*/ 1285875 h 1987894"/>
                <a:gd name="connsiteX12" fmla="*/ 754962 w 761367"/>
                <a:gd name="connsiteY12" fmla="*/ 1196975 h 1987894"/>
                <a:gd name="connsiteX13" fmla="*/ 761312 w 761367"/>
                <a:gd name="connsiteY13" fmla="*/ 1123950 h 1987894"/>
                <a:gd name="connsiteX14" fmla="*/ 752131 w 761367"/>
                <a:gd name="connsiteY14" fmla="*/ 1044575 h 1987894"/>
                <a:gd name="connsiteX15" fmla="*/ 739431 w 761367"/>
                <a:gd name="connsiteY15" fmla="*/ 949325 h 1987894"/>
                <a:gd name="connsiteX16" fmla="*/ 726731 w 761367"/>
                <a:gd name="connsiteY16" fmla="*/ 879475 h 1987894"/>
                <a:gd name="connsiteX17" fmla="*/ 704506 w 761367"/>
                <a:gd name="connsiteY17" fmla="*/ 809625 h 1987894"/>
                <a:gd name="connsiteX18" fmla="*/ 671340 w 761367"/>
                <a:gd name="connsiteY18" fmla="*/ 720381 h 1987894"/>
                <a:gd name="connsiteX19" fmla="*/ 645940 w 761367"/>
                <a:gd name="connsiteY19" fmla="*/ 638175 h 1987894"/>
                <a:gd name="connsiteX20" fmla="*/ 609600 w 761367"/>
                <a:gd name="connsiteY20" fmla="*/ 561975 h 1987894"/>
                <a:gd name="connsiteX21" fmla="*/ 571500 w 761367"/>
                <a:gd name="connsiteY21" fmla="*/ 473075 h 1987894"/>
                <a:gd name="connsiteX22" fmla="*/ 545756 w 761367"/>
                <a:gd name="connsiteY22" fmla="*/ 401122 h 1987894"/>
                <a:gd name="connsiteX23" fmla="*/ 515765 w 761367"/>
                <a:gd name="connsiteY23" fmla="*/ 323850 h 1987894"/>
                <a:gd name="connsiteX24" fmla="*/ 498131 w 761367"/>
                <a:gd name="connsiteY24" fmla="*/ 260350 h 1987894"/>
                <a:gd name="connsiteX25" fmla="*/ 488606 w 761367"/>
                <a:gd name="connsiteY25" fmla="*/ 225425 h 1987894"/>
                <a:gd name="connsiteX26" fmla="*/ 475906 w 761367"/>
                <a:gd name="connsiteY26" fmla="*/ 155575 h 1987894"/>
                <a:gd name="connsiteX27" fmla="*/ 472731 w 761367"/>
                <a:gd name="connsiteY27" fmla="*/ 92075 h 1987894"/>
                <a:gd name="connsiteX28" fmla="*/ 469556 w 761367"/>
                <a:gd name="connsiteY28" fmla="*/ 0 h 1987894"/>
                <a:gd name="connsiteX0" fmla="*/ 0 w 761353"/>
                <a:gd name="connsiteY0" fmla="*/ 1987894 h 1987894"/>
                <a:gd name="connsiteX1" fmla="*/ 71608 w 761353"/>
                <a:gd name="connsiteY1" fmla="*/ 1962150 h 1987894"/>
                <a:gd name="connsiteX2" fmla="*/ 144291 w 761353"/>
                <a:gd name="connsiteY2" fmla="*/ 1919804 h 1987894"/>
                <a:gd name="connsiteX3" fmla="*/ 231775 w 761353"/>
                <a:gd name="connsiteY3" fmla="*/ 1876425 h 1987894"/>
                <a:gd name="connsiteX4" fmla="*/ 309391 w 761353"/>
                <a:gd name="connsiteY4" fmla="*/ 1822794 h 1987894"/>
                <a:gd name="connsiteX5" fmla="*/ 382071 w 761353"/>
                <a:gd name="connsiteY5" fmla="*/ 1771650 h 1987894"/>
                <a:gd name="connsiteX6" fmla="*/ 479081 w 761353"/>
                <a:gd name="connsiteY6" fmla="*/ 1690173 h 1987894"/>
                <a:gd name="connsiteX7" fmla="*/ 539406 w 761353"/>
                <a:gd name="connsiteY7" fmla="*/ 1622081 h 1987894"/>
                <a:gd name="connsiteX8" fmla="*/ 599731 w 761353"/>
                <a:gd name="connsiteY8" fmla="*/ 1559997 h 1987894"/>
                <a:gd name="connsiteX9" fmla="*/ 673827 w 761353"/>
                <a:gd name="connsiteY9" fmla="*/ 1458397 h 1987894"/>
                <a:gd name="connsiteX10" fmla="*/ 710512 w 761353"/>
                <a:gd name="connsiteY10" fmla="*/ 1368425 h 1987894"/>
                <a:gd name="connsiteX11" fmla="*/ 735912 w 761353"/>
                <a:gd name="connsiteY11" fmla="*/ 1285875 h 1987894"/>
                <a:gd name="connsiteX12" fmla="*/ 754962 w 761353"/>
                <a:gd name="connsiteY12" fmla="*/ 1196975 h 1987894"/>
                <a:gd name="connsiteX13" fmla="*/ 761312 w 761353"/>
                <a:gd name="connsiteY13" fmla="*/ 1123950 h 1987894"/>
                <a:gd name="connsiteX14" fmla="*/ 756722 w 761353"/>
                <a:gd name="connsiteY14" fmla="*/ 1035394 h 1987894"/>
                <a:gd name="connsiteX15" fmla="*/ 739431 w 761353"/>
                <a:gd name="connsiteY15" fmla="*/ 949325 h 1987894"/>
                <a:gd name="connsiteX16" fmla="*/ 726731 w 761353"/>
                <a:gd name="connsiteY16" fmla="*/ 879475 h 1987894"/>
                <a:gd name="connsiteX17" fmla="*/ 704506 w 761353"/>
                <a:gd name="connsiteY17" fmla="*/ 809625 h 1987894"/>
                <a:gd name="connsiteX18" fmla="*/ 671340 w 761353"/>
                <a:gd name="connsiteY18" fmla="*/ 720381 h 1987894"/>
                <a:gd name="connsiteX19" fmla="*/ 645940 w 761353"/>
                <a:gd name="connsiteY19" fmla="*/ 638175 h 1987894"/>
                <a:gd name="connsiteX20" fmla="*/ 609600 w 761353"/>
                <a:gd name="connsiteY20" fmla="*/ 561975 h 1987894"/>
                <a:gd name="connsiteX21" fmla="*/ 571500 w 761353"/>
                <a:gd name="connsiteY21" fmla="*/ 473075 h 1987894"/>
                <a:gd name="connsiteX22" fmla="*/ 545756 w 761353"/>
                <a:gd name="connsiteY22" fmla="*/ 401122 h 1987894"/>
                <a:gd name="connsiteX23" fmla="*/ 515765 w 761353"/>
                <a:gd name="connsiteY23" fmla="*/ 323850 h 1987894"/>
                <a:gd name="connsiteX24" fmla="*/ 498131 w 761353"/>
                <a:gd name="connsiteY24" fmla="*/ 260350 h 1987894"/>
                <a:gd name="connsiteX25" fmla="*/ 488606 w 761353"/>
                <a:gd name="connsiteY25" fmla="*/ 225425 h 1987894"/>
                <a:gd name="connsiteX26" fmla="*/ 475906 w 761353"/>
                <a:gd name="connsiteY26" fmla="*/ 155575 h 1987894"/>
                <a:gd name="connsiteX27" fmla="*/ 472731 w 761353"/>
                <a:gd name="connsiteY27" fmla="*/ 92075 h 1987894"/>
                <a:gd name="connsiteX28" fmla="*/ 469556 w 761353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9600 w 761340"/>
                <a:gd name="connsiteY20" fmla="*/ 561975 h 1987894"/>
                <a:gd name="connsiteX21" fmla="*/ 571500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8131 w 761340"/>
                <a:gd name="connsiteY24" fmla="*/ 260350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9600 w 761340"/>
                <a:gd name="connsiteY20" fmla="*/ 561975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8131 w 761340"/>
                <a:gd name="connsiteY24" fmla="*/ 260350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8131 w 761340"/>
                <a:gd name="connsiteY24" fmla="*/ 260350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88606 w 761340"/>
                <a:gd name="connsiteY25" fmla="*/ 225425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75906 w 761340"/>
                <a:gd name="connsiteY26" fmla="*/ 155575 h 1987894"/>
                <a:gd name="connsiteX27" fmla="*/ 472731 w 761340"/>
                <a:gd name="connsiteY27" fmla="*/ 9207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75906 w 761340"/>
                <a:gd name="connsiteY26" fmla="*/ 155575 h 1987894"/>
                <a:gd name="connsiteX27" fmla="*/ 468140 w 761340"/>
                <a:gd name="connsiteY27" fmla="*/ 8748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9556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23850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5756 w 761340"/>
                <a:gd name="connsiteY22" fmla="*/ 401122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814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9425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93541 w 761340"/>
                <a:gd name="connsiteY24" fmla="*/ 269531 h 1987894"/>
                <a:gd name="connsiteX25" fmla="*/ 474834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5765 w 761340"/>
                <a:gd name="connsiteY23" fmla="*/ 333031 h 1987894"/>
                <a:gd name="connsiteX24" fmla="*/ 488950 w 761340"/>
                <a:gd name="connsiteY24" fmla="*/ 269531 h 1987894"/>
                <a:gd name="connsiteX25" fmla="*/ 474834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0 w 761340"/>
                <a:gd name="connsiteY0" fmla="*/ 1987894 h 1987894"/>
                <a:gd name="connsiteX1" fmla="*/ 71608 w 761340"/>
                <a:gd name="connsiteY1" fmla="*/ 1962150 h 1987894"/>
                <a:gd name="connsiteX2" fmla="*/ 144291 w 761340"/>
                <a:gd name="connsiteY2" fmla="*/ 1919804 h 1987894"/>
                <a:gd name="connsiteX3" fmla="*/ 231775 w 761340"/>
                <a:gd name="connsiteY3" fmla="*/ 1876425 h 1987894"/>
                <a:gd name="connsiteX4" fmla="*/ 309391 w 761340"/>
                <a:gd name="connsiteY4" fmla="*/ 1822794 h 1987894"/>
                <a:gd name="connsiteX5" fmla="*/ 382071 w 761340"/>
                <a:gd name="connsiteY5" fmla="*/ 1771650 h 1987894"/>
                <a:gd name="connsiteX6" fmla="*/ 479081 w 761340"/>
                <a:gd name="connsiteY6" fmla="*/ 1690173 h 1987894"/>
                <a:gd name="connsiteX7" fmla="*/ 539406 w 761340"/>
                <a:gd name="connsiteY7" fmla="*/ 1622081 h 1987894"/>
                <a:gd name="connsiteX8" fmla="*/ 599731 w 761340"/>
                <a:gd name="connsiteY8" fmla="*/ 1559997 h 1987894"/>
                <a:gd name="connsiteX9" fmla="*/ 673827 w 761340"/>
                <a:gd name="connsiteY9" fmla="*/ 1458397 h 1987894"/>
                <a:gd name="connsiteX10" fmla="*/ 710512 w 761340"/>
                <a:gd name="connsiteY10" fmla="*/ 1368425 h 1987894"/>
                <a:gd name="connsiteX11" fmla="*/ 735912 w 761340"/>
                <a:gd name="connsiteY11" fmla="*/ 1285875 h 1987894"/>
                <a:gd name="connsiteX12" fmla="*/ 754962 w 761340"/>
                <a:gd name="connsiteY12" fmla="*/ 1196975 h 1987894"/>
                <a:gd name="connsiteX13" fmla="*/ 761312 w 761340"/>
                <a:gd name="connsiteY13" fmla="*/ 1123950 h 1987894"/>
                <a:gd name="connsiteX14" fmla="*/ 756722 w 761340"/>
                <a:gd name="connsiteY14" fmla="*/ 1035394 h 1987894"/>
                <a:gd name="connsiteX15" fmla="*/ 744022 w 761340"/>
                <a:gd name="connsiteY15" fmla="*/ 958506 h 1987894"/>
                <a:gd name="connsiteX16" fmla="*/ 726731 w 761340"/>
                <a:gd name="connsiteY16" fmla="*/ 879475 h 1987894"/>
                <a:gd name="connsiteX17" fmla="*/ 704506 w 761340"/>
                <a:gd name="connsiteY17" fmla="*/ 809625 h 1987894"/>
                <a:gd name="connsiteX18" fmla="*/ 671340 w 761340"/>
                <a:gd name="connsiteY18" fmla="*/ 720381 h 1987894"/>
                <a:gd name="connsiteX19" fmla="*/ 645940 w 761340"/>
                <a:gd name="connsiteY19" fmla="*/ 638175 h 1987894"/>
                <a:gd name="connsiteX20" fmla="*/ 600419 w 761340"/>
                <a:gd name="connsiteY20" fmla="*/ 552794 h 1987894"/>
                <a:gd name="connsiteX21" fmla="*/ 566909 w 761340"/>
                <a:gd name="connsiteY21" fmla="*/ 473075 h 1987894"/>
                <a:gd name="connsiteX22" fmla="*/ 541165 w 761340"/>
                <a:gd name="connsiteY22" fmla="*/ 396531 h 1987894"/>
                <a:gd name="connsiteX23" fmla="*/ 511174 w 761340"/>
                <a:gd name="connsiteY23" fmla="*/ 337621 h 1987894"/>
                <a:gd name="connsiteX24" fmla="*/ 488950 w 761340"/>
                <a:gd name="connsiteY24" fmla="*/ 269531 h 1987894"/>
                <a:gd name="connsiteX25" fmla="*/ 474834 w 761340"/>
                <a:gd name="connsiteY25" fmla="*/ 220834 h 1987894"/>
                <a:gd name="connsiteX26" fmla="*/ 466725 w 761340"/>
                <a:gd name="connsiteY26" fmla="*/ 150985 h 1987894"/>
                <a:gd name="connsiteX27" fmla="*/ 463550 w 761340"/>
                <a:gd name="connsiteY27" fmla="*/ 87485 h 1987894"/>
                <a:gd name="connsiteX28" fmla="*/ 464965 w 761340"/>
                <a:gd name="connsiteY28" fmla="*/ 0 h 1987894"/>
                <a:gd name="connsiteX0" fmla="*/ 49908 w 811248"/>
                <a:gd name="connsiteY0" fmla="*/ 1987894 h 2012761"/>
                <a:gd name="connsiteX1" fmla="*/ 0 w 811248"/>
                <a:gd name="connsiteY1" fmla="*/ 2012761 h 2012761"/>
                <a:gd name="connsiteX2" fmla="*/ 121516 w 811248"/>
                <a:gd name="connsiteY2" fmla="*/ 1962150 h 2012761"/>
                <a:gd name="connsiteX3" fmla="*/ 194199 w 811248"/>
                <a:gd name="connsiteY3" fmla="*/ 1919804 h 2012761"/>
                <a:gd name="connsiteX4" fmla="*/ 281683 w 811248"/>
                <a:gd name="connsiteY4" fmla="*/ 1876425 h 2012761"/>
                <a:gd name="connsiteX5" fmla="*/ 359299 w 811248"/>
                <a:gd name="connsiteY5" fmla="*/ 1822794 h 2012761"/>
                <a:gd name="connsiteX6" fmla="*/ 431979 w 811248"/>
                <a:gd name="connsiteY6" fmla="*/ 1771650 h 2012761"/>
                <a:gd name="connsiteX7" fmla="*/ 528989 w 811248"/>
                <a:gd name="connsiteY7" fmla="*/ 1690173 h 2012761"/>
                <a:gd name="connsiteX8" fmla="*/ 589314 w 811248"/>
                <a:gd name="connsiteY8" fmla="*/ 1622081 h 2012761"/>
                <a:gd name="connsiteX9" fmla="*/ 649639 w 811248"/>
                <a:gd name="connsiteY9" fmla="*/ 1559997 h 2012761"/>
                <a:gd name="connsiteX10" fmla="*/ 723735 w 811248"/>
                <a:gd name="connsiteY10" fmla="*/ 1458397 h 2012761"/>
                <a:gd name="connsiteX11" fmla="*/ 760420 w 811248"/>
                <a:gd name="connsiteY11" fmla="*/ 1368425 h 2012761"/>
                <a:gd name="connsiteX12" fmla="*/ 785820 w 811248"/>
                <a:gd name="connsiteY12" fmla="*/ 1285875 h 2012761"/>
                <a:gd name="connsiteX13" fmla="*/ 804870 w 811248"/>
                <a:gd name="connsiteY13" fmla="*/ 1196975 h 2012761"/>
                <a:gd name="connsiteX14" fmla="*/ 811220 w 811248"/>
                <a:gd name="connsiteY14" fmla="*/ 1123950 h 2012761"/>
                <a:gd name="connsiteX15" fmla="*/ 806630 w 811248"/>
                <a:gd name="connsiteY15" fmla="*/ 1035394 h 2012761"/>
                <a:gd name="connsiteX16" fmla="*/ 793930 w 811248"/>
                <a:gd name="connsiteY16" fmla="*/ 958506 h 2012761"/>
                <a:gd name="connsiteX17" fmla="*/ 776639 w 811248"/>
                <a:gd name="connsiteY17" fmla="*/ 879475 h 2012761"/>
                <a:gd name="connsiteX18" fmla="*/ 754414 w 811248"/>
                <a:gd name="connsiteY18" fmla="*/ 809625 h 2012761"/>
                <a:gd name="connsiteX19" fmla="*/ 721248 w 811248"/>
                <a:gd name="connsiteY19" fmla="*/ 720381 h 2012761"/>
                <a:gd name="connsiteX20" fmla="*/ 695848 w 811248"/>
                <a:gd name="connsiteY20" fmla="*/ 638175 h 2012761"/>
                <a:gd name="connsiteX21" fmla="*/ 650327 w 811248"/>
                <a:gd name="connsiteY21" fmla="*/ 552794 h 2012761"/>
                <a:gd name="connsiteX22" fmla="*/ 616817 w 811248"/>
                <a:gd name="connsiteY22" fmla="*/ 473075 h 2012761"/>
                <a:gd name="connsiteX23" fmla="*/ 591073 w 811248"/>
                <a:gd name="connsiteY23" fmla="*/ 396531 h 2012761"/>
                <a:gd name="connsiteX24" fmla="*/ 561082 w 811248"/>
                <a:gd name="connsiteY24" fmla="*/ 337621 h 2012761"/>
                <a:gd name="connsiteX25" fmla="*/ 538858 w 811248"/>
                <a:gd name="connsiteY25" fmla="*/ 269531 h 2012761"/>
                <a:gd name="connsiteX26" fmla="*/ 524742 w 811248"/>
                <a:gd name="connsiteY26" fmla="*/ 220834 h 2012761"/>
                <a:gd name="connsiteX27" fmla="*/ 516633 w 811248"/>
                <a:gd name="connsiteY27" fmla="*/ 150985 h 2012761"/>
                <a:gd name="connsiteX28" fmla="*/ 513458 w 811248"/>
                <a:gd name="connsiteY28" fmla="*/ 87485 h 2012761"/>
                <a:gd name="connsiteX29" fmla="*/ 514873 w 811248"/>
                <a:gd name="connsiteY29" fmla="*/ 0 h 201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1248" h="2012761">
                  <a:moveTo>
                    <a:pt x="49908" y="1987894"/>
                  </a:moveTo>
                  <a:lnTo>
                    <a:pt x="0" y="2012761"/>
                  </a:lnTo>
                  <a:lnTo>
                    <a:pt x="121516" y="1962150"/>
                  </a:lnTo>
                  <a:cubicBezTo>
                    <a:pt x="144799" y="1951567"/>
                    <a:pt x="167505" y="1934091"/>
                    <a:pt x="194199" y="1919804"/>
                  </a:cubicBezTo>
                  <a:cubicBezTo>
                    <a:pt x="220893" y="1905517"/>
                    <a:pt x="254166" y="1892593"/>
                    <a:pt x="281683" y="1876425"/>
                  </a:cubicBezTo>
                  <a:cubicBezTo>
                    <a:pt x="309200" y="1860257"/>
                    <a:pt x="333427" y="1840671"/>
                    <a:pt x="359299" y="1822794"/>
                  </a:cubicBezTo>
                  <a:cubicBezTo>
                    <a:pt x="384348" y="1805332"/>
                    <a:pt x="403697" y="1793753"/>
                    <a:pt x="431979" y="1771650"/>
                  </a:cubicBezTo>
                  <a:cubicBezTo>
                    <a:pt x="460261" y="1749547"/>
                    <a:pt x="502767" y="1715101"/>
                    <a:pt x="528989" y="1690173"/>
                  </a:cubicBezTo>
                  <a:cubicBezTo>
                    <a:pt x="555211" y="1665245"/>
                    <a:pt x="569206" y="1643777"/>
                    <a:pt x="589314" y="1622081"/>
                  </a:cubicBezTo>
                  <a:cubicBezTo>
                    <a:pt x="609422" y="1600385"/>
                    <a:pt x="627236" y="1587278"/>
                    <a:pt x="649639" y="1559997"/>
                  </a:cubicBezTo>
                  <a:cubicBezTo>
                    <a:pt x="672043" y="1532716"/>
                    <a:pt x="705272" y="1490325"/>
                    <a:pt x="723735" y="1458397"/>
                  </a:cubicBezTo>
                  <a:cubicBezTo>
                    <a:pt x="742198" y="1426469"/>
                    <a:pt x="750073" y="1397179"/>
                    <a:pt x="760420" y="1368425"/>
                  </a:cubicBezTo>
                  <a:cubicBezTo>
                    <a:pt x="770768" y="1339671"/>
                    <a:pt x="778412" y="1314450"/>
                    <a:pt x="785820" y="1285875"/>
                  </a:cubicBezTo>
                  <a:cubicBezTo>
                    <a:pt x="793228" y="1257300"/>
                    <a:pt x="800637" y="1223963"/>
                    <a:pt x="804870" y="1196975"/>
                  </a:cubicBezTo>
                  <a:cubicBezTo>
                    <a:pt x="809103" y="1169988"/>
                    <a:pt x="810927" y="1150880"/>
                    <a:pt x="811220" y="1123950"/>
                  </a:cubicBezTo>
                  <a:cubicBezTo>
                    <a:pt x="811513" y="1097020"/>
                    <a:pt x="809512" y="1062968"/>
                    <a:pt x="806630" y="1035394"/>
                  </a:cubicBezTo>
                  <a:cubicBezTo>
                    <a:pt x="803748" y="1007820"/>
                    <a:pt x="798929" y="984493"/>
                    <a:pt x="793930" y="958506"/>
                  </a:cubicBezTo>
                  <a:cubicBezTo>
                    <a:pt x="788932" y="932520"/>
                    <a:pt x="783225" y="904289"/>
                    <a:pt x="776639" y="879475"/>
                  </a:cubicBezTo>
                  <a:cubicBezTo>
                    <a:pt x="770053" y="854661"/>
                    <a:pt x="763646" y="836141"/>
                    <a:pt x="754414" y="809625"/>
                  </a:cubicBezTo>
                  <a:cubicBezTo>
                    <a:pt x="745182" y="783109"/>
                    <a:pt x="731009" y="748956"/>
                    <a:pt x="721248" y="720381"/>
                  </a:cubicBezTo>
                  <a:cubicBezTo>
                    <a:pt x="711487" y="691806"/>
                    <a:pt x="707668" y="666106"/>
                    <a:pt x="695848" y="638175"/>
                  </a:cubicBezTo>
                  <a:cubicBezTo>
                    <a:pt x="684028" y="610244"/>
                    <a:pt x="663499" y="580311"/>
                    <a:pt x="650327" y="552794"/>
                  </a:cubicBezTo>
                  <a:cubicBezTo>
                    <a:pt x="637155" y="525277"/>
                    <a:pt x="626693" y="499119"/>
                    <a:pt x="616817" y="473075"/>
                  </a:cubicBezTo>
                  <a:cubicBezTo>
                    <a:pt x="606941" y="447031"/>
                    <a:pt x="600362" y="419107"/>
                    <a:pt x="591073" y="396531"/>
                  </a:cubicBezTo>
                  <a:cubicBezTo>
                    <a:pt x="581784" y="373955"/>
                    <a:pt x="569785" y="358788"/>
                    <a:pt x="561082" y="337621"/>
                  </a:cubicBezTo>
                  <a:cubicBezTo>
                    <a:pt x="552380" y="316454"/>
                    <a:pt x="544915" y="288996"/>
                    <a:pt x="538858" y="269531"/>
                  </a:cubicBezTo>
                  <a:cubicBezTo>
                    <a:pt x="532801" y="250066"/>
                    <a:pt x="528446" y="240591"/>
                    <a:pt x="524742" y="220834"/>
                  </a:cubicBezTo>
                  <a:cubicBezTo>
                    <a:pt x="521038" y="201077"/>
                    <a:pt x="518514" y="173210"/>
                    <a:pt x="516633" y="150985"/>
                  </a:cubicBezTo>
                  <a:cubicBezTo>
                    <a:pt x="514752" y="128760"/>
                    <a:pt x="514516" y="113414"/>
                    <a:pt x="513458" y="87485"/>
                  </a:cubicBezTo>
                  <a:cubicBezTo>
                    <a:pt x="512400" y="61556"/>
                    <a:pt x="515931" y="33073"/>
                    <a:pt x="514873" y="0"/>
                  </a:cubicBezTo>
                </a:path>
              </a:pathLst>
            </a:custGeom>
            <a:noFill/>
            <a:ln w="158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2E26097-E4C7-431F-A23E-38232BE37B05}"/>
              </a:ext>
            </a:extLst>
          </p:cNvPr>
          <p:cNvSpPr txBox="1"/>
          <p:nvPr/>
        </p:nvSpPr>
        <p:spPr>
          <a:xfrm>
            <a:off x="560529" y="1014140"/>
            <a:ext cx="363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/>
              <a:t>Superelastic Shape Memory Alloy (SMA)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8091F5-B5B3-421C-8D9A-972BD35B5831}"/>
              </a:ext>
            </a:extLst>
          </p:cNvPr>
          <p:cNvSpPr txBox="1"/>
          <p:nvPr/>
        </p:nvSpPr>
        <p:spPr>
          <a:xfrm>
            <a:off x="5015664" y="1014140"/>
            <a:ext cx="3063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/>
              <a:t>2D Slat-Gap Filler (SGF)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7DE2D1-F8B2-4D1D-B6DC-0A5AFAEBA77C}"/>
              </a:ext>
            </a:extLst>
          </p:cNvPr>
          <p:cNvSpPr txBox="1"/>
          <p:nvPr/>
        </p:nvSpPr>
        <p:spPr>
          <a:xfrm>
            <a:off x="8814291" y="1014140"/>
            <a:ext cx="319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/>
              <a:t>2D Slat-Cove Filler (SCF)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C9BA9608-9C4B-4794-AD3C-096BF07733A5}"/>
              </a:ext>
            </a:extLst>
          </p:cNvPr>
          <p:cNvSpPr txBox="1">
            <a:spLocks/>
          </p:cNvSpPr>
          <p:nvPr/>
        </p:nvSpPr>
        <p:spPr>
          <a:xfrm>
            <a:off x="4734459" y="4954561"/>
            <a:ext cx="3625508" cy="177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dirty="0"/>
              <a:t>Blocks gap flow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Overleaf to stressed skin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Stress free deployed/retracted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Conformal transition geom.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Revert to baseline in anomaly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sz="2000" b="0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sz="2000" b="0" dirty="0"/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endParaRPr lang="en-US" b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3C55DA49-D9B1-4DE3-8728-35035C7E8A42}"/>
              </a:ext>
            </a:extLst>
          </p:cNvPr>
          <p:cNvSpPr txBox="1">
            <a:spLocks/>
          </p:cNvSpPr>
          <p:nvPr/>
        </p:nvSpPr>
        <p:spPr>
          <a:xfrm>
            <a:off x="8836039" y="4945230"/>
            <a:ext cx="3153795" cy="177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dirty="0"/>
              <a:t>Guides gap flow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 err="1"/>
              <a:t>Reconfig</a:t>
            </a:r>
            <a:r>
              <a:rPr lang="en-US" sz="2000" b="0" dirty="0"/>
              <a:t>. addition to slat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Stress free when deployed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Noise minimization geom.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AAF2FF-08B2-4EF6-8E8F-21EBC038B84A}"/>
              </a:ext>
            </a:extLst>
          </p:cNvPr>
          <p:cNvSpPr txBox="1"/>
          <p:nvPr/>
        </p:nvSpPr>
        <p:spPr>
          <a:xfrm>
            <a:off x="6829068" y="1956832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7364D4-6DF4-4F1E-961F-88137FE8FEB2}"/>
              </a:ext>
            </a:extLst>
          </p:cNvPr>
          <p:cNvSpPr txBox="1"/>
          <p:nvPr/>
        </p:nvSpPr>
        <p:spPr>
          <a:xfrm>
            <a:off x="10636379" y="1956832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CFBB0F-99DE-479F-B0D0-B24F9E0DD0E1}"/>
              </a:ext>
            </a:extLst>
          </p:cNvPr>
          <p:cNvSpPr txBox="1"/>
          <p:nvPr/>
        </p:nvSpPr>
        <p:spPr>
          <a:xfrm>
            <a:off x="5258010" y="3274066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98F3C7-E25F-4090-84FF-08FCAC12B2F4}"/>
              </a:ext>
            </a:extLst>
          </p:cNvPr>
          <p:cNvSpPr txBox="1"/>
          <p:nvPr/>
        </p:nvSpPr>
        <p:spPr>
          <a:xfrm>
            <a:off x="9082356" y="3274066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2CA838-152B-40E6-BD3A-078DBDA09956}"/>
              </a:ext>
            </a:extLst>
          </p:cNvPr>
          <p:cNvSpPr txBox="1"/>
          <p:nvPr/>
        </p:nvSpPr>
        <p:spPr>
          <a:xfrm>
            <a:off x="6395633" y="2693862"/>
            <a:ext cx="63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SGF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A386EE-947E-428B-9C8E-702DE49BC72C}"/>
              </a:ext>
            </a:extLst>
          </p:cNvPr>
          <p:cNvSpPr txBox="1"/>
          <p:nvPr/>
        </p:nvSpPr>
        <p:spPr>
          <a:xfrm>
            <a:off x="10718002" y="2960264"/>
            <a:ext cx="63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SCF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5C0682-DF7F-48EC-8D9B-0CEF54BA31E5}"/>
              </a:ext>
            </a:extLst>
          </p:cNvPr>
          <p:cNvCxnSpPr>
            <a:cxnSpLocks/>
            <a:endCxn id="40" idx="18"/>
          </p:cNvCxnSpPr>
          <p:nvPr/>
        </p:nvCxnSpPr>
        <p:spPr>
          <a:xfrm flipV="1">
            <a:off x="6599081" y="2392859"/>
            <a:ext cx="44729" cy="3010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AA6BF4-91F5-444E-87D5-8A60C4D2E100}"/>
              </a:ext>
            </a:extLst>
          </p:cNvPr>
          <p:cNvCxnSpPr>
            <a:cxnSpLocks/>
            <a:stCxn id="33" idx="1"/>
            <a:endCxn id="13" idx="12"/>
          </p:cNvCxnSpPr>
          <p:nvPr/>
        </p:nvCxnSpPr>
        <p:spPr>
          <a:xfrm flipH="1" flipV="1">
            <a:off x="10327134" y="3046981"/>
            <a:ext cx="390868" cy="825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458994-186F-4D83-B520-BA01F3D0C06C}"/>
              </a:ext>
            </a:extLst>
          </p:cNvPr>
          <p:cNvGrpSpPr/>
          <p:nvPr/>
        </p:nvGrpSpPr>
        <p:grpSpPr>
          <a:xfrm>
            <a:off x="5990061" y="3618735"/>
            <a:ext cx="2044734" cy="1228725"/>
            <a:chOff x="5811646" y="3618735"/>
            <a:chExt cx="2044734" cy="1228725"/>
          </a:xfrm>
        </p:grpSpPr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8A0D2751-61ED-4007-B67E-D46D44352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8" t="18333" r="21521" b="51806"/>
            <a:stretch/>
          </p:blipFill>
          <p:spPr>
            <a:xfrm>
              <a:off x="5811646" y="3618735"/>
              <a:ext cx="2044734" cy="1228725"/>
            </a:xfrm>
            <a:prstGeom prst="rect">
              <a:avLst/>
            </a:prstGeom>
          </p:spPr>
        </p:pic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39D6E84-0745-4D31-8512-983AF752A5C5}"/>
                </a:ext>
              </a:extLst>
            </p:cNvPr>
            <p:cNvSpPr/>
            <p:nvPr/>
          </p:nvSpPr>
          <p:spPr>
            <a:xfrm>
              <a:off x="6420665" y="4201055"/>
              <a:ext cx="170296" cy="438626"/>
            </a:xfrm>
            <a:custGeom>
              <a:avLst/>
              <a:gdLst>
                <a:gd name="connsiteX0" fmla="*/ 193339 w 221914"/>
                <a:gd name="connsiteY0" fmla="*/ 0 h 721518"/>
                <a:gd name="connsiteX1" fmla="*/ 145714 w 221914"/>
                <a:gd name="connsiteY1" fmla="*/ 59531 h 721518"/>
                <a:gd name="connsiteX2" fmla="*/ 124283 w 221914"/>
                <a:gd name="connsiteY2" fmla="*/ 85725 h 721518"/>
                <a:gd name="connsiteX3" fmla="*/ 105233 w 221914"/>
                <a:gd name="connsiteY3" fmla="*/ 111918 h 721518"/>
                <a:gd name="connsiteX4" fmla="*/ 86183 w 221914"/>
                <a:gd name="connsiteY4" fmla="*/ 135731 h 721518"/>
                <a:gd name="connsiteX5" fmla="*/ 67133 w 221914"/>
                <a:gd name="connsiteY5" fmla="*/ 161925 h 721518"/>
                <a:gd name="connsiteX6" fmla="*/ 50464 w 221914"/>
                <a:gd name="connsiteY6" fmla="*/ 195262 h 721518"/>
                <a:gd name="connsiteX7" fmla="*/ 33795 w 221914"/>
                <a:gd name="connsiteY7" fmla="*/ 228600 h 721518"/>
                <a:gd name="connsiteX8" fmla="*/ 21889 w 221914"/>
                <a:gd name="connsiteY8" fmla="*/ 264318 h 721518"/>
                <a:gd name="connsiteX9" fmla="*/ 12364 w 221914"/>
                <a:gd name="connsiteY9" fmla="*/ 302418 h 721518"/>
                <a:gd name="connsiteX10" fmla="*/ 2839 w 221914"/>
                <a:gd name="connsiteY10" fmla="*/ 359568 h 721518"/>
                <a:gd name="connsiteX11" fmla="*/ 458 w 221914"/>
                <a:gd name="connsiteY11" fmla="*/ 423862 h 721518"/>
                <a:gd name="connsiteX12" fmla="*/ 458 w 221914"/>
                <a:gd name="connsiteY12" fmla="*/ 471487 h 721518"/>
                <a:gd name="connsiteX13" fmla="*/ 5220 w 221914"/>
                <a:gd name="connsiteY13" fmla="*/ 521493 h 721518"/>
                <a:gd name="connsiteX14" fmla="*/ 17126 w 221914"/>
                <a:gd name="connsiteY14" fmla="*/ 557212 h 721518"/>
                <a:gd name="connsiteX15" fmla="*/ 29033 w 221914"/>
                <a:gd name="connsiteY15" fmla="*/ 595312 h 721518"/>
                <a:gd name="connsiteX16" fmla="*/ 43320 w 221914"/>
                <a:gd name="connsiteY16" fmla="*/ 623887 h 721518"/>
                <a:gd name="connsiteX17" fmla="*/ 71895 w 221914"/>
                <a:gd name="connsiteY17" fmla="*/ 647700 h 721518"/>
                <a:gd name="connsiteX18" fmla="*/ 100470 w 221914"/>
                <a:gd name="connsiteY18" fmla="*/ 666750 h 721518"/>
                <a:gd name="connsiteX19" fmla="*/ 126664 w 221914"/>
                <a:gd name="connsiteY19" fmla="*/ 688181 h 721518"/>
                <a:gd name="connsiteX20" fmla="*/ 162383 w 221914"/>
                <a:gd name="connsiteY20" fmla="*/ 702468 h 721518"/>
                <a:gd name="connsiteX21" fmla="*/ 183814 w 221914"/>
                <a:gd name="connsiteY21" fmla="*/ 707231 h 721518"/>
                <a:gd name="connsiteX22" fmla="*/ 207626 w 221914"/>
                <a:gd name="connsiteY22" fmla="*/ 714375 h 721518"/>
                <a:gd name="connsiteX23" fmla="*/ 221914 w 221914"/>
                <a:gd name="connsiteY23" fmla="*/ 721518 h 721518"/>
                <a:gd name="connsiteX0" fmla="*/ 193339 w 221925"/>
                <a:gd name="connsiteY0" fmla="*/ 0 h 721518"/>
                <a:gd name="connsiteX1" fmla="*/ 145714 w 221925"/>
                <a:gd name="connsiteY1" fmla="*/ 59531 h 721518"/>
                <a:gd name="connsiteX2" fmla="*/ 124283 w 221925"/>
                <a:gd name="connsiteY2" fmla="*/ 85725 h 721518"/>
                <a:gd name="connsiteX3" fmla="*/ 105233 w 221925"/>
                <a:gd name="connsiteY3" fmla="*/ 111918 h 721518"/>
                <a:gd name="connsiteX4" fmla="*/ 86183 w 221925"/>
                <a:gd name="connsiteY4" fmla="*/ 135731 h 721518"/>
                <a:gd name="connsiteX5" fmla="*/ 67133 w 221925"/>
                <a:gd name="connsiteY5" fmla="*/ 161925 h 721518"/>
                <a:gd name="connsiteX6" fmla="*/ 50464 w 221925"/>
                <a:gd name="connsiteY6" fmla="*/ 195262 h 721518"/>
                <a:gd name="connsiteX7" fmla="*/ 33795 w 221925"/>
                <a:gd name="connsiteY7" fmla="*/ 228600 h 721518"/>
                <a:gd name="connsiteX8" fmla="*/ 21889 w 221925"/>
                <a:gd name="connsiteY8" fmla="*/ 264318 h 721518"/>
                <a:gd name="connsiteX9" fmla="*/ 12364 w 221925"/>
                <a:gd name="connsiteY9" fmla="*/ 302418 h 721518"/>
                <a:gd name="connsiteX10" fmla="*/ 2839 w 221925"/>
                <a:gd name="connsiteY10" fmla="*/ 359568 h 721518"/>
                <a:gd name="connsiteX11" fmla="*/ 458 w 221925"/>
                <a:gd name="connsiteY11" fmla="*/ 423862 h 721518"/>
                <a:gd name="connsiteX12" fmla="*/ 458 w 221925"/>
                <a:gd name="connsiteY12" fmla="*/ 471487 h 721518"/>
                <a:gd name="connsiteX13" fmla="*/ 5220 w 221925"/>
                <a:gd name="connsiteY13" fmla="*/ 521493 h 721518"/>
                <a:gd name="connsiteX14" fmla="*/ 17126 w 221925"/>
                <a:gd name="connsiteY14" fmla="*/ 557212 h 721518"/>
                <a:gd name="connsiteX15" fmla="*/ 29033 w 221925"/>
                <a:gd name="connsiteY15" fmla="*/ 595312 h 721518"/>
                <a:gd name="connsiteX16" fmla="*/ 43320 w 221925"/>
                <a:gd name="connsiteY16" fmla="*/ 623887 h 721518"/>
                <a:gd name="connsiteX17" fmla="*/ 71895 w 221925"/>
                <a:gd name="connsiteY17" fmla="*/ 647700 h 721518"/>
                <a:gd name="connsiteX18" fmla="*/ 100470 w 221925"/>
                <a:gd name="connsiteY18" fmla="*/ 666750 h 721518"/>
                <a:gd name="connsiteX19" fmla="*/ 126664 w 221925"/>
                <a:gd name="connsiteY19" fmla="*/ 688181 h 721518"/>
                <a:gd name="connsiteX20" fmla="*/ 162383 w 221925"/>
                <a:gd name="connsiteY20" fmla="*/ 702468 h 721518"/>
                <a:gd name="connsiteX21" fmla="*/ 183814 w 221925"/>
                <a:gd name="connsiteY21" fmla="*/ 707231 h 721518"/>
                <a:gd name="connsiteX22" fmla="*/ 207626 w 221925"/>
                <a:gd name="connsiteY22" fmla="*/ 714375 h 721518"/>
                <a:gd name="connsiteX23" fmla="*/ 221914 w 221925"/>
                <a:gd name="connsiteY23" fmla="*/ 721518 h 721518"/>
                <a:gd name="connsiteX24" fmla="*/ 210008 w 221925"/>
                <a:gd name="connsiteY24" fmla="*/ 709612 h 721518"/>
                <a:gd name="connsiteX0" fmla="*/ 193339 w 262500"/>
                <a:gd name="connsiteY0" fmla="*/ 0 h 721518"/>
                <a:gd name="connsiteX1" fmla="*/ 145714 w 262500"/>
                <a:gd name="connsiteY1" fmla="*/ 59531 h 721518"/>
                <a:gd name="connsiteX2" fmla="*/ 124283 w 262500"/>
                <a:gd name="connsiteY2" fmla="*/ 85725 h 721518"/>
                <a:gd name="connsiteX3" fmla="*/ 105233 w 262500"/>
                <a:gd name="connsiteY3" fmla="*/ 111918 h 721518"/>
                <a:gd name="connsiteX4" fmla="*/ 86183 w 262500"/>
                <a:gd name="connsiteY4" fmla="*/ 135731 h 721518"/>
                <a:gd name="connsiteX5" fmla="*/ 67133 w 262500"/>
                <a:gd name="connsiteY5" fmla="*/ 161925 h 721518"/>
                <a:gd name="connsiteX6" fmla="*/ 50464 w 262500"/>
                <a:gd name="connsiteY6" fmla="*/ 195262 h 721518"/>
                <a:gd name="connsiteX7" fmla="*/ 33795 w 262500"/>
                <a:gd name="connsiteY7" fmla="*/ 228600 h 721518"/>
                <a:gd name="connsiteX8" fmla="*/ 21889 w 262500"/>
                <a:gd name="connsiteY8" fmla="*/ 264318 h 721518"/>
                <a:gd name="connsiteX9" fmla="*/ 12364 w 262500"/>
                <a:gd name="connsiteY9" fmla="*/ 302418 h 721518"/>
                <a:gd name="connsiteX10" fmla="*/ 2839 w 262500"/>
                <a:gd name="connsiteY10" fmla="*/ 359568 h 721518"/>
                <a:gd name="connsiteX11" fmla="*/ 458 w 262500"/>
                <a:gd name="connsiteY11" fmla="*/ 423862 h 721518"/>
                <a:gd name="connsiteX12" fmla="*/ 458 w 262500"/>
                <a:gd name="connsiteY12" fmla="*/ 471487 h 721518"/>
                <a:gd name="connsiteX13" fmla="*/ 5220 w 262500"/>
                <a:gd name="connsiteY13" fmla="*/ 521493 h 721518"/>
                <a:gd name="connsiteX14" fmla="*/ 17126 w 262500"/>
                <a:gd name="connsiteY14" fmla="*/ 557212 h 721518"/>
                <a:gd name="connsiteX15" fmla="*/ 29033 w 262500"/>
                <a:gd name="connsiteY15" fmla="*/ 595312 h 721518"/>
                <a:gd name="connsiteX16" fmla="*/ 43320 w 262500"/>
                <a:gd name="connsiteY16" fmla="*/ 623887 h 721518"/>
                <a:gd name="connsiteX17" fmla="*/ 71895 w 262500"/>
                <a:gd name="connsiteY17" fmla="*/ 647700 h 721518"/>
                <a:gd name="connsiteX18" fmla="*/ 100470 w 262500"/>
                <a:gd name="connsiteY18" fmla="*/ 666750 h 721518"/>
                <a:gd name="connsiteX19" fmla="*/ 126664 w 262500"/>
                <a:gd name="connsiteY19" fmla="*/ 688181 h 721518"/>
                <a:gd name="connsiteX20" fmla="*/ 162383 w 262500"/>
                <a:gd name="connsiteY20" fmla="*/ 702468 h 721518"/>
                <a:gd name="connsiteX21" fmla="*/ 183814 w 262500"/>
                <a:gd name="connsiteY21" fmla="*/ 707231 h 721518"/>
                <a:gd name="connsiteX22" fmla="*/ 207626 w 262500"/>
                <a:gd name="connsiteY22" fmla="*/ 714375 h 721518"/>
                <a:gd name="connsiteX23" fmla="*/ 221914 w 262500"/>
                <a:gd name="connsiteY23" fmla="*/ 721518 h 721518"/>
                <a:gd name="connsiteX24" fmla="*/ 262396 w 262500"/>
                <a:gd name="connsiteY24" fmla="*/ 719137 h 721518"/>
                <a:gd name="connsiteX0" fmla="*/ 193339 w 262500"/>
                <a:gd name="connsiteY0" fmla="*/ 0 h 726757"/>
                <a:gd name="connsiteX1" fmla="*/ 145714 w 262500"/>
                <a:gd name="connsiteY1" fmla="*/ 59531 h 726757"/>
                <a:gd name="connsiteX2" fmla="*/ 124283 w 262500"/>
                <a:gd name="connsiteY2" fmla="*/ 85725 h 726757"/>
                <a:gd name="connsiteX3" fmla="*/ 105233 w 262500"/>
                <a:gd name="connsiteY3" fmla="*/ 111918 h 726757"/>
                <a:gd name="connsiteX4" fmla="*/ 86183 w 262500"/>
                <a:gd name="connsiteY4" fmla="*/ 135731 h 726757"/>
                <a:gd name="connsiteX5" fmla="*/ 67133 w 262500"/>
                <a:gd name="connsiteY5" fmla="*/ 161925 h 726757"/>
                <a:gd name="connsiteX6" fmla="*/ 50464 w 262500"/>
                <a:gd name="connsiteY6" fmla="*/ 195262 h 726757"/>
                <a:gd name="connsiteX7" fmla="*/ 33795 w 262500"/>
                <a:gd name="connsiteY7" fmla="*/ 228600 h 726757"/>
                <a:gd name="connsiteX8" fmla="*/ 21889 w 262500"/>
                <a:gd name="connsiteY8" fmla="*/ 264318 h 726757"/>
                <a:gd name="connsiteX9" fmla="*/ 12364 w 262500"/>
                <a:gd name="connsiteY9" fmla="*/ 302418 h 726757"/>
                <a:gd name="connsiteX10" fmla="*/ 2839 w 262500"/>
                <a:gd name="connsiteY10" fmla="*/ 359568 h 726757"/>
                <a:gd name="connsiteX11" fmla="*/ 458 w 262500"/>
                <a:gd name="connsiteY11" fmla="*/ 423862 h 726757"/>
                <a:gd name="connsiteX12" fmla="*/ 458 w 262500"/>
                <a:gd name="connsiteY12" fmla="*/ 471487 h 726757"/>
                <a:gd name="connsiteX13" fmla="*/ 5220 w 262500"/>
                <a:gd name="connsiteY13" fmla="*/ 521493 h 726757"/>
                <a:gd name="connsiteX14" fmla="*/ 17126 w 262500"/>
                <a:gd name="connsiteY14" fmla="*/ 557212 h 726757"/>
                <a:gd name="connsiteX15" fmla="*/ 29033 w 262500"/>
                <a:gd name="connsiteY15" fmla="*/ 595312 h 726757"/>
                <a:gd name="connsiteX16" fmla="*/ 43320 w 262500"/>
                <a:gd name="connsiteY16" fmla="*/ 623887 h 726757"/>
                <a:gd name="connsiteX17" fmla="*/ 71895 w 262500"/>
                <a:gd name="connsiteY17" fmla="*/ 647700 h 726757"/>
                <a:gd name="connsiteX18" fmla="*/ 100470 w 262500"/>
                <a:gd name="connsiteY18" fmla="*/ 666750 h 726757"/>
                <a:gd name="connsiteX19" fmla="*/ 126664 w 262500"/>
                <a:gd name="connsiteY19" fmla="*/ 688181 h 726757"/>
                <a:gd name="connsiteX20" fmla="*/ 162383 w 262500"/>
                <a:gd name="connsiteY20" fmla="*/ 702468 h 726757"/>
                <a:gd name="connsiteX21" fmla="*/ 183814 w 262500"/>
                <a:gd name="connsiteY21" fmla="*/ 707231 h 726757"/>
                <a:gd name="connsiteX22" fmla="*/ 207626 w 262500"/>
                <a:gd name="connsiteY22" fmla="*/ 714375 h 726757"/>
                <a:gd name="connsiteX23" fmla="*/ 221914 w 262500"/>
                <a:gd name="connsiteY23" fmla="*/ 721518 h 726757"/>
                <a:gd name="connsiteX24" fmla="*/ 262396 w 262500"/>
                <a:gd name="connsiteY24" fmla="*/ 726281 h 726757"/>
                <a:gd name="connsiteX0" fmla="*/ 193339 w 262500"/>
                <a:gd name="connsiteY0" fmla="*/ 0 h 729044"/>
                <a:gd name="connsiteX1" fmla="*/ 145714 w 262500"/>
                <a:gd name="connsiteY1" fmla="*/ 59531 h 729044"/>
                <a:gd name="connsiteX2" fmla="*/ 124283 w 262500"/>
                <a:gd name="connsiteY2" fmla="*/ 85725 h 729044"/>
                <a:gd name="connsiteX3" fmla="*/ 105233 w 262500"/>
                <a:gd name="connsiteY3" fmla="*/ 111918 h 729044"/>
                <a:gd name="connsiteX4" fmla="*/ 86183 w 262500"/>
                <a:gd name="connsiteY4" fmla="*/ 135731 h 729044"/>
                <a:gd name="connsiteX5" fmla="*/ 67133 w 262500"/>
                <a:gd name="connsiteY5" fmla="*/ 161925 h 729044"/>
                <a:gd name="connsiteX6" fmla="*/ 50464 w 262500"/>
                <a:gd name="connsiteY6" fmla="*/ 195262 h 729044"/>
                <a:gd name="connsiteX7" fmla="*/ 33795 w 262500"/>
                <a:gd name="connsiteY7" fmla="*/ 228600 h 729044"/>
                <a:gd name="connsiteX8" fmla="*/ 21889 w 262500"/>
                <a:gd name="connsiteY8" fmla="*/ 264318 h 729044"/>
                <a:gd name="connsiteX9" fmla="*/ 12364 w 262500"/>
                <a:gd name="connsiteY9" fmla="*/ 302418 h 729044"/>
                <a:gd name="connsiteX10" fmla="*/ 2839 w 262500"/>
                <a:gd name="connsiteY10" fmla="*/ 359568 h 729044"/>
                <a:gd name="connsiteX11" fmla="*/ 458 w 262500"/>
                <a:gd name="connsiteY11" fmla="*/ 423862 h 729044"/>
                <a:gd name="connsiteX12" fmla="*/ 458 w 262500"/>
                <a:gd name="connsiteY12" fmla="*/ 471487 h 729044"/>
                <a:gd name="connsiteX13" fmla="*/ 5220 w 262500"/>
                <a:gd name="connsiteY13" fmla="*/ 521493 h 729044"/>
                <a:gd name="connsiteX14" fmla="*/ 17126 w 262500"/>
                <a:gd name="connsiteY14" fmla="*/ 557212 h 729044"/>
                <a:gd name="connsiteX15" fmla="*/ 29033 w 262500"/>
                <a:gd name="connsiteY15" fmla="*/ 595312 h 729044"/>
                <a:gd name="connsiteX16" fmla="*/ 43320 w 262500"/>
                <a:gd name="connsiteY16" fmla="*/ 623887 h 729044"/>
                <a:gd name="connsiteX17" fmla="*/ 71895 w 262500"/>
                <a:gd name="connsiteY17" fmla="*/ 647700 h 729044"/>
                <a:gd name="connsiteX18" fmla="*/ 100470 w 262500"/>
                <a:gd name="connsiteY18" fmla="*/ 666750 h 729044"/>
                <a:gd name="connsiteX19" fmla="*/ 126664 w 262500"/>
                <a:gd name="connsiteY19" fmla="*/ 688181 h 729044"/>
                <a:gd name="connsiteX20" fmla="*/ 162383 w 262500"/>
                <a:gd name="connsiteY20" fmla="*/ 702468 h 729044"/>
                <a:gd name="connsiteX21" fmla="*/ 183814 w 262500"/>
                <a:gd name="connsiteY21" fmla="*/ 707231 h 729044"/>
                <a:gd name="connsiteX22" fmla="*/ 207626 w 262500"/>
                <a:gd name="connsiteY22" fmla="*/ 714375 h 729044"/>
                <a:gd name="connsiteX23" fmla="*/ 221914 w 262500"/>
                <a:gd name="connsiteY23" fmla="*/ 721518 h 729044"/>
                <a:gd name="connsiteX24" fmla="*/ 262396 w 262500"/>
                <a:gd name="connsiteY24" fmla="*/ 728662 h 729044"/>
                <a:gd name="connsiteX0" fmla="*/ 193339 w 274300"/>
                <a:gd name="connsiteY0" fmla="*/ 0 h 729190"/>
                <a:gd name="connsiteX1" fmla="*/ 145714 w 274300"/>
                <a:gd name="connsiteY1" fmla="*/ 59531 h 729190"/>
                <a:gd name="connsiteX2" fmla="*/ 124283 w 274300"/>
                <a:gd name="connsiteY2" fmla="*/ 85725 h 729190"/>
                <a:gd name="connsiteX3" fmla="*/ 105233 w 274300"/>
                <a:gd name="connsiteY3" fmla="*/ 111918 h 729190"/>
                <a:gd name="connsiteX4" fmla="*/ 86183 w 274300"/>
                <a:gd name="connsiteY4" fmla="*/ 135731 h 729190"/>
                <a:gd name="connsiteX5" fmla="*/ 67133 w 274300"/>
                <a:gd name="connsiteY5" fmla="*/ 161925 h 729190"/>
                <a:gd name="connsiteX6" fmla="*/ 50464 w 274300"/>
                <a:gd name="connsiteY6" fmla="*/ 195262 h 729190"/>
                <a:gd name="connsiteX7" fmla="*/ 33795 w 274300"/>
                <a:gd name="connsiteY7" fmla="*/ 228600 h 729190"/>
                <a:gd name="connsiteX8" fmla="*/ 21889 w 274300"/>
                <a:gd name="connsiteY8" fmla="*/ 264318 h 729190"/>
                <a:gd name="connsiteX9" fmla="*/ 12364 w 274300"/>
                <a:gd name="connsiteY9" fmla="*/ 302418 h 729190"/>
                <a:gd name="connsiteX10" fmla="*/ 2839 w 274300"/>
                <a:gd name="connsiteY10" fmla="*/ 359568 h 729190"/>
                <a:gd name="connsiteX11" fmla="*/ 458 w 274300"/>
                <a:gd name="connsiteY11" fmla="*/ 423862 h 729190"/>
                <a:gd name="connsiteX12" fmla="*/ 458 w 274300"/>
                <a:gd name="connsiteY12" fmla="*/ 471487 h 729190"/>
                <a:gd name="connsiteX13" fmla="*/ 5220 w 274300"/>
                <a:gd name="connsiteY13" fmla="*/ 521493 h 729190"/>
                <a:gd name="connsiteX14" fmla="*/ 17126 w 274300"/>
                <a:gd name="connsiteY14" fmla="*/ 557212 h 729190"/>
                <a:gd name="connsiteX15" fmla="*/ 29033 w 274300"/>
                <a:gd name="connsiteY15" fmla="*/ 595312 h 729190"/>
                <a:gd name="connsiteX16" fmla="*/ 43320 w 274300"/>
                <a:gd name="connsiteY16" fmla="*/ 623887 h 729190"/>
                <a:gd name="connsiteX17" fmla="*/ 71895 w 274300"/>
                <a:gd name="connsiteY17" fmla="*/ 647700 h 729190"/>
                <a:gd name="connsiteX18" fmla="*/ 100470 w 274300"/>
                <a:gd name="connsiteY18" fmla="*/ 666750 h 729190"/>
                <a:gd name="connsiteX19" fmla="*/ 126664 w 274300"/>
                <a:gd name="connsiteY19" fmla="*/ 688181 h 729190"/>
                <a:gd name="connsiteX20" fmla="*/ 162383 w 274300"/>
                <a:gd name="connsiteY20" fmla="*/ 702468 h 729190"/>
                <a:gd name="connsiteX21" fmla="*/ 183814 w 274300"/>
                <a:gd name="connsiteY21" fmla="*/ 707231 h 729190"/>
                <a:gd name="connsiteX22" fmla="*/ 207626 w 274300"/>
                <a:gd name="connsiteY22" fmla="*/ 714375 h 729190"/>
                <a:gd name="connsiteX23" fmla="*/ 221914 w 274300"/>
                <a:gd name="connsiteY23" fmla="*/ 721518 h 729190"/>
                <a:gd name="connsiteX24" fmla="*/ 262396 w 274300"/>
                <a:gd name="connsiteY24" fmla="*/ 728662 h 729190"/>
                <a:gd name="connsiteX25" fmla="*/ 274300 w 274300"/>
                <a:gd name="connsiteY25" fmla="*/ 728661 h 729190"/>
                <a:gd name="connsiteX0" fmla="*/ 193339 w 317163"/>
                <a:gd name="connsiteY0" fmla="*/ 0 h 733423"/>
                <a:gd name="connsiteX1" fmla="*/ 145714 w 317163"/>
                <a:gd name="connsiteY1" fmla="*/ 59531 h 733423"/>
                <a:gd name="connsiteX2" fmla="*/ 124283 w 317163"/>
                <a:gd name="connsiteY2" fmla="*/ 85725 h 733423"/>
                <a:gd name="connsiteX3" fmla="*/ 105233 w 317163"/>
                <a:gd name="connsiteY3" fmla="*/ 111918 h 733423"/>
                <a:gd name="connsiteX4" fmla="*/ 86183 w 317163"/>
                <a:gd name="connsiteY4" fmla="*/ 135731 h 733423"/>
                <a:gd name="connsiteX5" fmla="*/ 67133 w 317163"/>
                <a:gd name="connsiteY5" fmla="*/ 161925 h 733423"/>
                <a:gd name="connsiteX6" fmla="*/ 50464 w 317163"/>
                <a:gd name="connsiteY6" fmla="*/ 195262 h 733423"/>
                <a:gd name="connsiteX7" fmla="*/ 33795 w 317163"/>
                <a:gd name="connsiteY7" fmla="*/ 228600 h 733423"/>
                <a:gd name="connsiteX8" fmla="*/ 21889 w 317163"/>
                <a:gd name="connsiteY8" fmla="*/ 264318 h 733423"/>
                <a:gd name="connsiteX9" fmla="*/ 12364 w 317163"/>
                <a:gd name="connsiteY9" fmla="*/ 302418 h 733423"/>
                <a:gd name="connsiteX10" fmla="*/ 2839 w 317163"/>
                <a:gd name="connsiteY10" fmla="*/ 359568 h 733423"/>
                <a:gd name="connsiteX11" fmla="*/ 458 w 317163"/>
                <a:gd name="connsiteY11" fmla="*/ 423862 h 733423"/>
                <a:gd name="connsiteX12" fmla="*/ 458 w 317163"/>
                <a:gd name="connsiteY12" fmla="*/ 471487 h 733423"/>
                <a:gd name="connsiteX13" fmla="*/ 5220 w 317163"/>
                <a:gd name="connsiteY13" fmla="*/ 521493 h 733423"/>
                <a:gd name="connsiteX14" fmla="*/ 17126 w 317163"/>
                <a:gd name="connsiteY14" fmla="*/ 557212 h 733423"/>
                <a:gd name="connsiteX15" fmla="*/ 29033 w 317163"/>
                <a:gd name="connsiteY15" fmla="*/ 595312 h 733423"/>
                <a:gd name="connsiteX16" fmla="*/ 43320 w 317163"/>
                <a:gd name="connsiteY16" fmla="*/ 623887 h 733423"/>
                <a:gd name="connsiteX17" fmla="*/ 71895 w 317163"/>
                <a:gd name="connsiteY17" fmla="*/ 647700 h 733423"/>
                <a:gd name="connsiteX18" fmla="*/ 100470 w 317163"/>
                <a:gd name="connsiteY18" fmla="*/ 666750 h 733423"/>
                <a:gd name="connsiteX19" fmla="*/ 126664 w 317163"/>
                <a:gd name="connsiteY19" fmla="*/ 688181 h 733423"/>
                <a:gd name="connsiteX20" fmla="*/ 162383 w 317163"/>
                <a:gd name="connsiteY20" fmla="*/ 702468 h 733423"/>
                <a:gd name="connsiteX21" fmla="*/ 183814 w 317163"/>
                <a:gd name="connsiteY21" fmla="*/ 707231 h 733423"/>
                <a:gd name="connsiteX22" fmla="*/ 207626 w 317163"/>
                <a:gd name="connsiteY22" fmla="*/ 714375 h 733423"/>
                <a:gd name="connsiteX23" fmla="*/ 221914 w 317163"/>
                <a:gd name="connsiteY23" fmla="*/ 721518 h 733423"/>
                <a:gd name="connsiteX24" fmla="*/ 262396 w 317163"/>
                <a:gd name="connsiteY24" fmla="*/ 728662 h 733423"/>
                <a:gd name="connsiteX25" fmla="*/ 317163 w 317163"/>
                <a:gd name="connsiteY25" fmla="*/ 733423 h 733423"/>
                <a:gd name="connsiteX0" fmla="*/ 193339 w 262500"/>
                <a:gd name="connsiteY0" fmla="*/ 0 h 729044"/>
                <a:gd name="connsiteX1" fmla="*/ 145714 w 262500"/>
                <a:gd name="connsiteY1" fmla="*/ 59531 h 729044"/>
                <a:gd name="connsiteX2" fmla="*/ 124283 w 262500"/>
                <a:gd name="connsiteY2" fmla="*/ 85725 h 729044"/>
                <a:gd name="connsiteX3" fmla="*/ 105233 w 262500"/>
                <a:gd name="connsiteY3" fmla="*/ 111918 h 729044"/>
                <a:gd name="connsiteX4" fmla="*/ 86183 w 262500"/>
                <a:gd name="connsiteY4" fmla="*/ 135731 h 729044"/>
                <a:gd name="connsiteX5" fmla="*/ 67133 w 262500"/>
                <a:gd name="connsiteY5" fmla="*/ 161925 h 729044"/>
                <a:gd name="connsiteX6" fmla="*/ 50464 w 262500"/>
                <a:gd name="connsiteY6" fmla="*/ 195262 h 729044"/>
                <a:gd name="connsiteX7" fmla="*/ 33795 w 262500"/>
                <a:gd name="connsiteY7" fmla="*/ 228600 h 729044"/>
                <a:gd name="connsiteX8" fmla="*/ 21889 w 262500"/>
                <a:gd name="connsiteY8" fmla="*/ 264318 h 729044"/>
                <a:gd name="connsiteX9" fmla="*/ 12364 w 262500"/>
                <a:gd name="connsiteY9" fmla="*/ 302418 h 729044"/>
                <a:gd name="connsiteX10" fmla="*/ 2839 w 262500"/>
                <a:gd name="connsiteY10" fmla="*/ 359568 h 729044"/>
                <a:gd name="connsiteX11" fmla="*/ 458 w 262500"/>
                <a:gd name="connsiteY11" fmla="*/ 423862 h 729044"/>
                <a:gd name="connsiteX12" fmla="*/ 458 w 262500"/>
                <a:gd name="connsiteY12" fmla="*/ 471487 h 729044"/>
                <a:gd name="connsiteX13" fmla="*/ 5220 w 262500"/>
                <a:gd name="connsiteY13" fmla="*/ 521493 h 729044"/>
                <a:gd name="connsiteX14" fmla="*/ 17126 w 262500"/>
                <a:gd name="connsiteY14" fmla="*/ 557212 h 729044"/>
                <a:gd name="connsiteX15" fmla="*/ 29033 w 262500"/>
                <a:gd name="connsiteY15" fmla="*/ 595312 h 729044"/>
                <a:gd name="connsiteX16" fmla="*/ 43320 w 262500"/>
                <a:gd name="connsiteY16" fmla="*/ 623887 h 729044"/>
                <a:gd name="connsiteX17" fmla="*/ 71895 w 262500"/>
                <a:gd name="connsiteY17" fmla="*/ 647700 h 729044"/>
                <a:gd name="connsiteX18" fmla="*/ 100470 w 262500"/>
                <a:gd name="connsiteY18" fmla="*/ 666750 h 729044"/>
                <a:gd name="connsiteX19" fmla="*/ 126664 w 262500"/>
                <a:gd name="connsiteY19" fmla="*/ 688181 h 729044"/>
                <a:gd name="connsiteX20" fmla="*/ 162383 w 262500"/>
                <a:gd name="connsiteY20" fmla="*/ 702468 h 729044"/>
                <a:gd name="connsiteX21" fmla="*/ 183814 w 262500"/>
                <a:gd name="connsiteY21" fmla="*/ 707231 h 729044"/>
                <a:gd name="connsiteX22" fmla="*/ 207626 w 262500"/>
                <a:gd name="connsiteY22" fmla="*/ 714375 h 729044"/>
                <a:gd name="connsiteX23" fmla="*/ 221914 w 262500"/>
                <a:gd name="connsiteY23" fmla="*/ 721518 h 729044"/>
                <a:gd name="connsiteX24" fmla="*/ 262396 w 262500"/>
                <a:gd name="connsiteY24" fmla="*/ 728662 h 729044"/>
                <a:gd name="connsiteX0" fmla="*/ 193339 w 262396"/>
                <a:gd name="connsiteY0" fmla="*/ 0 h 728662"/>
                <a:gd name="connsiteX1" fmla="*/ 145714 w 262396"/>
                <a:gd name="connsiteY1" fmla="*/ 59531 h 728662"/>
                <a:gd name="connsiteX2" fmla="*/ 124283 w 262396"/>
                <a:gd name="connsiteY2" fmla="*/ 85725 h 728662"/>
                <a:gd name="connsiteX3" fmla="*/ 105233 w 262396"/>
                <a:gd name="connsiteY3" fmla="*/ 111918 h 728662"/>
                <a:gd name="connsiteX4" fmla="*/ 86183 w 262396"/>
                <a:gd name="connsiteY4" fmla="*/ 135731 h 728662"/>
                <a:gd name="connsiteX5" fmla="*/ 67133 w 262396"/>
                <a:gd name="connsiteY5" fmla="*/ 161925 h 728662"/>
                <a:gd name="connsiteX6" fmla="*/ 50464 w 262396"/>
                <a:gd name="connsiteY6" fmla="*/ 195262 h 728662"/>
                <a:gd name="connsiteX7" fmla="*/ 33795 w 262396"/>
                <a:gd name="connsiteY7" fmla="*/ 228600 h 728662"/>
                <a:gd name="connsiteX8" fmla="*/ 21889 w 262396"/>
                <a:gd name="connsiteY8" fmla="*/ 264318 h 728662"/>
                <a:gd name="connsiteX9" fmla="*/ 12364 w 262396"/>
                <a:gd name="connsiteY9" fmla="*/ 302418 h 728662"/>
                <a:gd name="connsiteX10" fmla="*/ 2839 w 262396"/>
                <a:gd name="connsiteY10" fmla="*/ 359568 h 728662"/>
                <a:gd name="connsiteX11" fmla="*/ 458 w 262396"/>
                <a:gd name="connsiteY11" fmla="*/ 423862 h 728662"/>
                <a:gd name="connsiteX12" fmla="*/ 458 w 262396"/>
                <a:gd name="connsiteY12" fmla="*/ 471487 h 728662"/>
                <a:gd name="connsiteX13" fmla="*/ 5220 w 262396"/>
                <a:gd name="connsiteY13" fmla="*/ 521493 h 728662"/>
                <a:gd name="connsiteX14" fmla="*/ 17126 w 262396"/>
                <a:gd name="connsiteY14" fmla="*/ 557212 h 728662"/>
                <a:gd name="connsiteX15" fmla="*/ 29033 w 262396"/>
                <a:gd name="connsiteY15" fmla="*/ 595312 h 728662"/>
                <a:gd name="connsiteX16" fmla="*/ 43320 w 262396"/>
                <a:gd name="connsiteY16" fmla="*/ 623887 h 728662"/>
                <a:gd name="connsiteX17" fmla="*/ 71895 w 262396"/>
                <a:gd name="connsiteY17" fmla="*/ 647700 h 728662"/>
                <a:gd name="connsiteX18" fmla="*/ 100470 w 262396"/>
                <a:gd name="connsiteY18" fmla="*/ 666750 h 728662"/>
                <a:gd name="connsiteX19" fmla="*/ 126664 w 262396"/>
                <a:gd name="connsiteY19" fmla="*/ 688181 h 728662"/>
                <a:gd name="connsiteX20" fmla="*/ 162383 w 262396"/>
                <a:gd name="connsiteY20" fmla="*/ 702468 h 728662"/>
                <a:gd name="connsiteX21" fmla="*/ 183814 w 262396"/>
                <a:gd name="connsiteY21" fmla="*/ 707231 h 728662"/>
                <a:gd name="connsiteX22" fmla="*/ 207626 w 262396"/>
                <a:gd name="connsiteY22" fmla="*/ 714375 h 728662"/>
                <a:gd name="connsiteX23" fmla="*/ 221914 w 262396"/>
                <a:gd name="connsiteY23" fmla="*/ 721518 h 728662"/>
                <a:gd name="connsiteX24" fmla="*/ 243344 w 262396"/>
                <a:gd name="connsiteY24" fmla="*/ 726280 h 728662"/>
                <a:gd name="connsiteX25" fmla="*/ 262396 w 262396"/>
                <a:gd name="connsiteY25" fmla="*/ 728662 h 728662"/>
                <a:gd name="connsiteX0" fmla="*/ 193339 w 276684"/>
                <a:gd name="connsiteY0" fmla="*/ 0 h 731043"/>
                <a:gd name="connsiteX1" fmla="*/ 145714 w 276684"/>
                <a:gd name="connsiteY1" fmla="*/ 59531 h 731043"/>
                <a:gd name="connsiteX2" fmla="*/ 124283 w 276684"/>
                <a:gd name="connsiteY2" fmla="*/ 85725 h 731043"/>
                <a:gd name="connsiteX3" fmla="*/ 105233 w 276684"/>
                <a:gd name="connsiteY3" fmla="*/ 111918 h 731043"/>
                <a:gd name="connsiteX4" fmla="*/ 86183 w 276684"/>
                <a:gd name="connsiteY4" fmla="*/ 135731 h 731043"/>
                <a:gd name="connsiteX5" fmla="*/ 67133 w 276684"/>
                <a:gd name="connsiteY5" fmla="*/ 161925 h 731043"/>
                <a:gd name="connsiteX6" fmla="*/ 50464 w 276684"/>
                <a:gd name="connsiteY6" fmla="*/ 195262 h 731043"/>
                <a:gd name="connsiteX7" fmla="*/ 33795 w 276684"/>
                <a:gd name="connsiteY7" fmla="*/ 228600 h 731043"/>
                <a:gd name="connsiteX8" fmla="*/ 21889 w 276684"/>
                <a:gd name="connsiteY8" fmla="*/ 264318 h 731043"/>
                <a:gd name="connsiteX9" fmla="*/ 12364 w 276684"/>
                <a:gd name="connsiteY9" fmla="*/ 302418 h 731043"/>
                <a:gd name="connsiteX10" fmla="*/ 2839 w 276684"/>
                <a:gd name="connsiteY10" fmla="*/ 359568 h 731043"/>
                <a:gd name="connsiteX11" fmla="*/ 458 w 276684"/>
                <a:gd name="connsiteY11" fmla="*/ 423862 h 731043"/>
                <a:gd name="connsiteX12" fmla="*/ 458 w 276684"/>
                <a:gd name="connsiteY12" fmla="*/ 471487 h 731043"/>
                <a:gd name="connsiteX13" fmla="*/ 5220 w 276684"/>
                <a:gd name="connsiteY13" fmla="*/ 521493 h 731043"/>
                <a:gd name="connsiteX14" fmla="*/ 17126 w 276684"/>
                <a:gd name="connsiteY14" fmla="*/ 557212 h 731043"/>
                <a:gd name="connsiteX15" fmla="*/ 29033 w 276684"/>
                <a:gd name="connsiteY15" fmla="*/ 595312 h 731043"/>
                <a:gd name="connsiteX16" fmla="*/ 43320 w 276684"/>
                <a:gd name="connsiteY16" fmla="*/ 623887 h 731043"/>
                <a:gd name="connsiteX17" fmla="*/ 71895 w 276684"/>
                <a:gd name="connsiteY17" fmla="*/ 647700 h 731043"/>
                <a:gd name="connsiteX18" fmla="*/ 100470 w 276684"/>
                <a:gd name="connsiteY18" fmla="*/ 666750 h 731043"/>
                <a:gd name="connsiteX19" fmla="*/ 126664 w 276684"/>
                <a:gd name="connsiteY19" fmla="*/ 688181 h 731043"/>
                <a:gd name="connsiteX20" fmla="*/ 162383 w 276684"/>
                <a:gd name="connsiteY20" fmla="*/ 702468 h 731043"/>
                <a:gd name="connsiteX21" fmla="*/ 183814 w 276684"/>
                <a:gd name="connsiteY21" fmla="*/ 707231 h 731043"/>
                <a:gd name="connsiteX22" fmla="*/ 207626 w 276684"/>
                <a:gd name="connsiteY22" fmla="*/ 714375 h 731043"/>
                <a:gd name="connsiteX23" fmla="*/ 221914 w 276684"/>
                <a:gd name="connsiteY23" fmla="*/ 721518 h 731043"/>
                <a:gd name="connsiteX24" fmla="*/ 243344 w 276684"/>
                <a:gd name="connsiteY24" fmla="*/ 726280 h 731043"/>
                <a:gd name="connsiteX25" fmla="*/ 276684 w 276684"/>
                <a:gd name="connsiteY25" fmla="*/ 731043 h 731043"/>
                <a:gd name="connsiteX0" fmla="*/ 193339 w 283827"/>
                <a:gd name="connsiteY0" fmla="*/ 0 h 731043"/>
                <a:gd name="connsiteX1" fmla="*/ 145714 w 283827"/>
                <a:gd name="connsiteY1" fmla="*/ 59531 h 731043"/>
                <a:gd name="connsiteX2" fmla="*/ 124283 w 283827"/>
                <a:gd name="connsiteY2" fmla="*/ 85725 h 731043"/>
                <a:gd name="connsiteX3" fmla="*/ 105233 w 283827"/>
                <a:gd name="connsiteY3" fmla="*/ 111918 h 731043"/>
                <a:gd name="connsiteX4" fmla="*/ 86183 w 283827"/>
                <a:gd name="connsiteY4" fmla="*/ 135731 h 731043"/>
                <a:gd name="connsiteX5" fmla="*/ 67133 w 283827"/>
                <a:gd name="connsiteY5" fmla="*/ 161925 h 731043"/>
                <a:gd name="connsiteX6" fmla="*/ 50464 w 283827"/>
                <a:gd name="connsiteY6" fmla="*/ 195262 h 731043"/>
                <a:gd name="connsiteX7" fmla="*/ 33795 w 283827"/>
                <a:gd name="connsiteY7" fmla="*/ 228600 h 731043"/>
                <a:gd name="connsiteX8" fmla="*/ 21889 w 283827"/>
                <a:gd name="connsiteY8" fmla="*/ 264318 h 731043"/>
                <a:gd name="connsiteX9" fmla="*/ 12364 w 283827"/>
                <a:gd name="connsiteY9" fmla="*/ 302418 h 731043"/>
                <a:gd name="connsiteX10" fmla="*/ 2839 w 283827"/>
                <a:gd name="connsiteY10" fmla="*/ 359568 h 731043"/>
                <a:gd name="connsiteX11" fmla="*/ 458 w 283827"/>
                <a:gd name="connsiteY11" fmla="*/ 423862 h 731043"/>
                <a:gd name="connsiteX12" fmla="*/ 458 w 283827"/>
                <a:gd name="connsiteY12" fmla="*/ 471487 h 731043"/>
                <a:gd name="connsiteX13" fmla="*/ 5220 w 283827"/>
                <a:gd name="connsiteY13" fmla="*/ 521493 h 731043"/>
                <a:gd name="connsiteX14" fmla="*/ 17126 w 283827"/>
                <a:gd name="connsiteY14" fmla="*/ 557212 h 731043"/>
                <a:gd name="connsiteX15" fmla="*/ 29033 w 283827"/>
                <a:gd name="connsiteY15" fmla="*/ 595312 h 731043"/>
                <a:gd name="connsiteX16" fmla="*/ 43320 w 283827"/>
                <a:gd name="connsiteY16" fmla="*/ 623887 h 731043"/>
                <a:gd name="connsiteX17" fmla="*/ 71895 w 283827"/>
                <a:gd name="connsiteY17" fmla="*/ 647700 h 731043"/>
                <a:gd name="connsiteX18" fmla="*/ 100470 w 283827"/>
                <a:gd name="connsiteY18" fmla="*/ 666750 h 731043"/>
                <a:gd name="connsiteX19" fmla="*/ 126664 w 283827"/>
                <a:gd name="connsiteY19" fmla="*/ 688181 h 731043"/>
                <a:gd name="connsiteX20" fmla="*/ 162383 w 283827"/>
                <a:gd name="connsiteY20" fmla="*/ 702468 h 731043"/>
                <a:gd name="connsiteX21" fmla="*/ 183814 w 283827"/>
                <a:gd name="connsiteY21" fmla="*/ 707231 h 731043"/>
                <a:gd name="connsiteX22" fmla="*/ 207626 w 283827"/>
                <a:gd name="connsiteY22" fmla="*/ 714375 h 731043"/>
                <a:gd name="connsiteX23" fmla="*/ 221914 w 283827"/>
                <a:gd name="connsiteY23" fmla="*/ 721518 h 731043"/>
                <a:gd name="connsiteX24" fmla="*/ 243344 w 283827"/>
                <a:gd name="connsiteY24" fmla="*/ 726280 h 731043"/>
                <a:gd name="connsiteX25" fmla="*/ 283827 w 283827"/>
                <a:gd name="connsiteY25" fmla="*/ 731043 h 7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3827" h="731043">
                  <a:moveTo>
                    <a:pt x="193339" y="0"/>
                  </a:moveTo>
                  <a:lnTo>
                    <a:pt x="145714" y="59531"/>
                  </a:lnTo>
                  <a:cubicBezTo>
                    <a:pt x="134205" y="73818"/>
                    <a:pt x="131030" y="76994"/>
                    <a:pt x="124283" y="85725"/>
                  </a:cubicBezTo>
                  <a:cubicBezTo>
                    <a:pt x="117536" y="94456"/>
                    <a:pt x="111583" y="103584"/>
                    <a:pt x="105233" y="111918"/>
                  </a:cubicBezTo>
                  <a:cubicBezTo>
                    <a:pt x="98883" y="120252"/>
                    <a:pt x="92533" y="127397"/>
                    <a:pt x="86183" y="135731"/>
                  </a:cubicBezTo>
                  <a:cubicBezTo>
                    <a:pt x="79833" y="144065"/>
                    <a:pt x="73086" y="152003"/>
                    <a:pt x="67133" y="161925"/>
                  </a:cubicBezTo>
                  <a:cubicBezTo>
                    <a:pt x="61180" y="171847"/>
                    <a:pt x="50464" y="195262"/>
                    <a:pt x="50464" y="195262"/>
                  </a:cubicBezTo>
                  <a:cubicBezTo>
                    <a:pt x="44908" y="206375"/>
                    <a:pt x="38558" y="217091"/>
                    <a:pt x="33795" y="228600"/>
                  </a:cubicBezTo>
                  <a:cubicBezTo>
                    <a:pt x="29032" y="240109"/>
                    <a:pt x="25461" y="252015"/>
                    <a:pt x="21889" y="264318"/>
                  </a:cubicBezTo>
                  <a:cubicBezTo>
                    <a:pt x="18317" y="276621"/>
                    <a:pt x="15539" y="286543"/>
                    <a:pt x="12364" y="302418"/>
                  </a:cubicBezTo>
                  <a:cubicBezTo>
                    <a:pt x="9189" y="318293"/>
                    <a:pt x="4823" y="339327"/>
                    <a:pt x="2839" y="359568"/>
                  </a:cubicBezTo>
                  <a:cubicBezTo>
                    <a:pt x="855" y="379809"/>
                    <a:pt x="855" y="405209"/>
                    <a:pt x="458" y="423862"/>
                  </a:cubicBezTo>
                  <a:cubicBezTo>
                    <a:pt x="61" y="442515"/>
                    <a:pt x="-336" y="455215"/>
                    <a:pt x="458" y="471487"/>
                  </a:cubicBezTo>
                  <a:cubicBezTo>
                    <a:pt x="1252" y="487759"/>
                    <a:pt x="2442" y="507205"/>
                    <a:pt x="5220" y="521493"/>
                  </a:cubicBezTo>
                  <a:cubicBezTo>
                    <a:pt x="7998" y="535781"/>
                    <a:pt x="13157" y="544909"/>
                    <a:pt x="17126" y="557212"/>
                  </a:cubicBezTo>
                  <a:cubicBezTo>
                    <a:pt x="21095" y="569515"/>
                    <a:pt x="24667" y="584200"/>
                    <a:pt x="29033" y="595312"/>
                  </a:cubicBezTo>
                  <a:cubicBezTo>
                    <a:pt x="33399" y="606424"/>
                    <a:pt x="36176" y="615156"/>
                    <a:pt x="43320" y="623887"/>
                  </a:cubicBezTo>
                  <a:cubicBezTo>
                    <a:pt x="50464" y="632618"/>
                    <a:pt x="62370" y="640556"/>
                    <a:pt x="71895" y="647700"/>
                  </a:cubicBezTo>
                  <a:cubicBezTo>
                    <a:pt x="81420" y="654844"/>
                    <a:pt x="91342" y="660003"/>
                    <a:pt x="100470" y="666750"/>
                  </a:cubicBezTo>
                  <a:cubicBezTo>
                    <a:pt x="109598" y="673497"/>
                    <a:pt x="116345" y="682228"/>
                    <a:pt x="126664" y="688181"/>
                  </a:cubicBezTo>
                  <a:cubicBezTo>
                    <a:pt x="136983" y="694134"/>
                    <a:pt x="152858" y="699293"/>
                    <a:pt x="162383" y="702468"/>
                  </a:cubicBezTo>
                  <a:cubicBezTo>
                    <a:pt x="171908" y="705643"/>
                    <a:pt x="176274" y="705247"/>
                    <a:pt x="183814" y="707231"/>
                  </a:cubicBezTo>
                  <a:cubicBezTo>
                    <a:pt x="191354" y="709215"/>
                    <a:pt x="201276" y="711994"/>
                    <a:pt x="207626" y="714375"/>
                  </a:cubicBezTo>
                  <a:cubicBezTo>
                    <a:pt x="213976" y="716756"/>
                    <a:pt x="215961" y="719534"/>
                    <a:pt x="221914" y="721518"/>
                  </a:cubicBezTo>
                  <a:cubicBezTo>
                    <a:pt x="227867" y="723502"/>
                    <a:pt x="236597" y="725089"/>
                    <a:pt x="243344" y="726280"/>
                  </a:cubicBezTo>
                  <a:cubicBezTo>
                    <a:pt x="250091" y="727471"/>
                    <a:pt x="280652" y="730646"/>
                    <a:pt x="283827" y="731043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DAE8CD0-43C1-4AE1-9B2E-FAAA05AB2456}"/>
              </a:ext>
            </a:extLst>
          </p:cNvPr>
          <p:cNvSpPr txBox="1"/>
          <p:nvPr/>
        </p:nvSpPr>
        <p:spPr>
          <a:xfrm>
            <a:off x="8418909" y="1792655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Deployed</a:t>
            </a:r>
            <a:endParaRPr lang="en-US" sz="1400" b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2190B1-B236-4A43-AB22-07B290DBD82E}"/>
              </a:ext>
            </a:extLst>
          </p:cNvPr>
          <p:cNvSpPr txBox="1"/>
          <p:nvPr/>
        </p:nvSpPr>
        <p:spPr>
          <a:xfrm>
            <a:off x="8381148" y="4044414"/>
            <a:ext cx="122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Retracted</a:t>
            </a:r>
            <a:endParaRPr lang="en-US" sz="1400" b="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F75655C-C060-4821-B126-3361C649D4F0}"/>
              </a:ext>
            </a:extLst>
          </p:cNvPr>
          <p:cNvGrpSpPr/>
          <p:nvPr/>
        </p:nvGrpSpPr>
        <p:grpSpPr>
          <a:xfrm>
            <a:off x="9804983" y="3618735"/>
            <a:ext cx="2044734" cy="1228725"/>
            <a:chOff x="9588966" y="3618735"/>
            <a:chExt cx="2044734" cy="1228725"/>
          </a:xfrm>
        </p:grpSpPr>
        <p:pic>
          <p:nvPicPr>
            <p:cNvPr id="48" name="Picture 47" descr="Diagram&#10;&#10;Description automatically generated">
              <a:extLst>
                <a:ext uri="{FF2B5EF4-FFF2-40B4-BE49-F238E27FC236}">
                  <a16:creationId xmlns:a16="http://schemas.microsoft.com/office/drawing/2014/main" id="{D88D1F21-EBBF-48CD-AD74-84F6B6EDB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8" t="18333" r="21521" b="51806"/>
            <a:stretch/>
          </p:blipFill>
          <p:spPr>
            <a:xfrm>
              <a:off x="9588966" y="3618735"/>
              <a:ext cx="2044734" cy="1228725"/>
            </a:xfrm>
            <a:prstGeom prst="rect">
              <a:avLst/>
            </a:prstGeom>
          </p:spPr>
        </p:pic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00F1328-31BC-4E68-8A43-F25BDC5E4131}"/>
                </a:ext>
              </a:extLst>
            </p:cNvPr>
            <p:cNvSpPr/>
            <p:nvPr/>
          </p:nvSpPr>
          <p:spPr>
            <a:xfrm>
              <a:off x="10158022" y="3767804"/>
              <a:ext cx="1120993" cy="831444"/>
            </a:xfrm>
            <a:custGeom>
              <a:avLst/>
              <a:gdLst>
                <a:gd name="connsiteX0" fmla="*/ 86656 w 1868321"/>
                <a:gd name="connsiteY0" fmla="*/ 1385740 h 1385740"/>
                <a:gd name="connsiteX1" fmla="*/ 77229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23983 w 1868321"/>
                <a:gd name="connsiteY10" fmla="*/ 405353 h 1385740"/>
                <a:gd name="connsiteX11" fmla="*/ 765385 w 1868321"/>
                <a:gd name="connsiteY11" fmla="*/ 358219 h 1385740"/>
                <a:gd name="connsiteX12" fmla="*/ 953921 w 1868321"/>
                <a:gd name="connsiteY12" fmla="*/ 33936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23983 w 1868321"/>
                <a:gd name="connsiteY10" fmla="*/ 405353 h 1385740"/>
                <a:gd name="connsiteX11" fmla="*/ 765385 w 1868321"/>
                <a:gd name="connsiteY11" fmla="*/ 358219 h 1385740"/>
                <a:gd name="connsiteX12" fmla="*/ 953921 w 1868321"/>
                <a:gd name="connsiteY12" fmla="*/ 33936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3936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6131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53921 w 1868321"/>
                <a:gd name="connsiteY12" fmla="*/ 311085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51884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83860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67802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86656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91418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60256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91418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73378 h 1385740"/>
                <a:gd name="connsiteX14" fmla="*/ 1274433 w 1868321"/>
                <a:gd name="connsiteY14" fmla="*/ 216817 h 1385740"/>
                <a:gd name="connsiteX15" fmla="*/ 1453542 w 1868321"/>
                <a:gd name="connsiteY15" fmla="*/ 150731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  <a:gd name="connsiteX0" fmla="*/ 91418 w 1868321"/>
                <a:gd name="connsiteY0" fmla="*/ 1385740 h 1385740"/>
                <a:gd name="connsiteX1" fmla="*/ 58277 w 1868321"/>
                <a:gd name="connsiteY1" fmla="*/ 1244338 h 1385740"/>
                <a:gd name="connsiteX2" fmla="*/ 20668 w 1868321"/>
                <a:gd name="connsiteY2" fmla="*/ 1084083 h 1385740"/>
                <a:gd name="connsiteX3" fmla="*/ 1814 w 1868321"/>
                <a:gd name="connsiteY3" fmla="*/ 923827 h 1385740"/>
                <a:gd name="connsiteX4" fmla="*/ 1814 w 1868321"/>
                <a:gd name="connsiteY4" fmla="*/ 763571 h 1385740"/>
                <a:gd name="connsiteX5" fmla="*/ 11241 w 1868321"/>
                <a:gd name="connsiteY5" fmla="*/ 641023 h 1385740"/>
                <a:gd name="connsiteX6" fmla="*/ 105509 w 1868321"/>
                <a:gd name="connsiteY6" fmla="*/ 527901 h 1385740"/>
                <a:gd name="connsiteX7" fmla="*/ 190350 w 1868321"/>
                <a:gd name="connsiteY7" fmla="*/ 480767 h 1385740"/>
                <a:gd name="connsiteX8" fmla="*/ 312899 w 1868321"/>
                <a:gd name="connsiteY8" fmla="*/ 443060 h 1385740"/>
                <a:gd name="connsiteX9" fmla="*/ 454301 w 1868321"/>
                <a:gd name="connsiteY9" fmla="*/ 414780 h 1385740"/>
                <a:gd name="connsiteX10" fmla="*/ 605129 w 1868321"/>
                <a:gd name="connsiteY10" fmla="*/ 395926 h 1385740"/>
                <a:gd name="connsiteX11" fmla="*/ 765385 w 1868321"/>
                <a:gd name="connsiteY11" fmla="*/ 358219 h 1385740"/>
                <a:gd name="connsiteX12" fmla="*/ 944495 w 1868321"/>
                <a:gd name="connsiteY12" fmla="*/ 320511 h 1385740"/>
                <a:gd name="connsiteX13" fmla="*/ 1133031 w 1868321"/>
                <a:gd name="connsiteY13" fmla="*/ 268616 h 1385740"/>
                <a:gd name="connsiteX14" fmla="*/ 1274433 w 1868321"/>
                <a:gd name="connsiteY14" fmla="*/ 216817 h 1385740"/>
                <a:gd name="connsiteX15" fmla="*/ 1453542 w 1868321"/>
                <a:gd name="connsiteY15" fmla="*/ 150731 h 1385740"/>
                <a:gd name="connsiteX16" fmla="*/ 1604371 w 1868321"/>
                <a:gd name="connsiteY16" fmla="*/ 94268 h 1385740"/>
                <a:gd name="connsiteX17" fmla="*/ 1868321 w 1868321"/>
                <a:gd name="connsiteY17" fmla="*/ 0 h 138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321" h="1385740">
                  <a:moveTo>
                    <a:pt x="91418" y="1385740"/>
                  </a:moveTo>
                  <a:cubicBezTo>
                    <a:pt x="92203" y="1340177"/>
                    <a:pt x="70069" y="1294614"/>
                    <a:pt x="58277" y="1244338"/>
                  </a:cubicBezTo>
                  <a:cubicBezTo>
                    <a:pt x="46485" y="1194062"/>
                    <a:pt x="30078" y="1137501"/>
                    <a:pt x="20668" y="1084083"/>
                  </a:cubicBezTo>
                  <a:cubicBezTo>
                    <a:pt x="11258" y="1030665"/>
                    <a:pt x="4956" y="977246"/>
                    <a:pt x="1814" y="923827"/>
                  </a:cubicBezTo>
                  <a:cubicBezTo>
                    <a:pt x="-1328" y="870408"/>
                    <a:pt x="243" y="810705"/>
                    <a:pt x="1814" y="763571"/>
                  </a:cubicBezTo>
                  <a:cubicBezTo>
                    <a:pt x="3385" y="716437"/>
                    <a:pt x="-6041" y="680301"/>
                    <a:pt x="11241" y="641023"/>
                  </a:cubicBezTo>
                  <a:cubicBezTo>
                    <a:pt x="28523" y="601745"/>
                    <a:pt x="75657" y="554610"/>
                    <a:pt x="105509" y="527901"/>
                  </a:cubicBezTo>
                  <a:cubicBezTo>
                    <a:pt x="135361" y="501192"/>
                    <a:pt x="155785" y="494907"/>
                    <a:pt x="190350" y="480767"/>
                  </a:cubicBezTo>
                  <a:cubicBezTo>
                    <a:pt x="224915" y="466627"/>
                    <a:pt x="268907" y="454058"/>
                    <a:pt x="312899" y="443060"/>
                  </a:cubicBezTo>
                  <a:cubicBezTo>
                    <a:pt x="356891" y="432062"/>
                    <a:pt x="405596" y="422636"/>
                    <a:pt x="454301" y="414780"/>
                  </a:cubicBezTo>
                  <a:cubicBezTo>
                    <a:pt x="503006" y="406924"/>
                    <a:pt x="553282" y="405353"/>
                    <a:pt x="605129" y="395926"/>
                  </a:cubicBezTo>
                  <a:cubicBezTo>
                    <a:pt x="656976" y="386499"/>
                    <a:pt x="708824" y="370788"/>
                    <a:pt x="765385" y="358219"/>
                  </a:cubicBezTo>
                  <a:cubicBezTo>
                    <a:pt x="821946" y="345650"/>
                    <a:pt x="883221" y="335445"/>
                    <a:pt x="944495" y="320511"/>
                  </a:cubicBezTo>
                  <a:cubicBezTo>
                    <a:pt x="1005769" y="305577"/>
                    <a:pt x="1078041" y="285898"/>
                    <a:pt x="1133031" y="268616"/>
                  </a:cubicBezTo>
                  <a:cubicBezTo>
                    <a:pt x="1188021" y="251334"/>
                    <a:pt x="1221015" y="236465"/>
                    <a:pt x="1274433" y="216817"/>
                  </a:cubicBezTo>
                  <a:lnTo>
                    <a:pt x="1453542" y="150731"/>
                  </a:lnTo>
                  <a:cubicBezTo>
                    <a:pt x="1508532" y="130306"/>
                    <a:pt x="1535241" y="120977"/>
                    <a:pt x="1604371" y="94268"/>
                  </a:cubicBezTo>
                  <a:cubicBezTo>
                    <a:pt x="1673501" y="67559"/>
                    <a:pt x="1770911" y="33779"/>
                    <a:pt x="1868321" y="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68E228-C3D2-47F9-860F-E0E1595973B8}"/>
              </a:ext>
            </a:extLst>
          </p:cNvPr>
          <p:cNvGrpSpPr/>
          <p:nvPr/>
        </p:nvGrpSpPr>
        <p:grpSpPr>
          <a:xfrm>
            <a:off x="5235677" y="1402334"/>
            <a:ext cx="2799118" cy="2297430"/>
            <a:chOff x="5235677" y="1402334"/>
            <a:chExt cx="2799118" cy="22974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527E40-DCEC-4034-9D40-06A71AEA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9" t="18056" r="21150" b="26111"/>
            <a:stretch/>
          </p:blipFill>
          <p:spPr>
            <a:xfrm>
              <a:off x="5235677" y="1402334"/>
              <a:ext cx="2799118" cy="2297430"/>
            </a:xfrm>
            <a:prstGeom prst="rect">
              <a:avLst/>
            </a:prstGeom>
          </p:spPr>
        </p:pic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30E849E-533E-4551-90E7-54D3F7BAD1F7}"/>
                </a:ext>
              </a:extLst>
            </p:cNvPr>
            <p:cNvSpPr/>
            <p:nvPr/>
          </p:nvSpPr>
          <p:spPr>
            <a:xfrm>
              <a:off x="6583528" y="1992809"/>
              <a:ext cx="170296" cy="438626"/>
            </a:xfrm>
            <a:custGeom>
              <a:avLst/>
              <a:gdLst>
                <a:gd name="connsiteX0" fmla="*/ 193339 w 221914"/>
                <a:gd name="connsiteY0" fmla="*/ 0 h 721518"/>
                <a:gd name="connsiteX1" fmla="*/ 145714 w 221914"/>
                <a:gd name="connsiteY1" fmla="*/ 59531 h 721518"/>
                <a:gd name="connsiteX2" fmla="*/ 124283 w 221914"/>
                <a:gd name="connsiteY2" fmla="*/ 85725 h 721518"/>
                <a:gd name="connsiteX3" fmla="*/ 105233 w 221914"/>
                <a:gd name="connsiteY3" fmla="*/ 111918 h 721518"/>
                <a:gd name="connsiteX4" fmla="*/ 86183 w 221914"/>
                <a:gd name="connsiteY4" fmla="*/ 135731 h 721518"/>
                <a:gd name="connsiteX5" fmla="*/ 67133 w 221914"/>
                <a:gd name="connsiteY5" fmla="*/ 161925 h 721518"/>
                <a:gd name="connsiteX6" fmla="*/ 50464 w 221914"/>
                <a:gd name="connsiteY6" fmla="*/ 195262 h 721518"/>
                <a:gd name="connsiteX7" fmla="*/ 33795 w 221914"/>
                <a:gd name="connsiteY7" fmla="*/ 228600 h 721518"/>
                <a:gd name="connsiteX8" fmla="*/ 21889 w 221914"/>
                <a:gd name="connsiteY8" fmla="*/ 264318 h 721518"/>
                <a:gd name="connsiteX9" fmla="*/ 12364 w 221914"/>
                <a:gd name="connsiteY9" fmla="*/ 302418 h 721518"/>
                <a:gd name="connsiteX10" fmla="*/ 2839 w 221914"/>
                <a:gd name="connsiteY10" fmla="*/ 359568 h 721518"/>
                <a:gd name="connsiteX11" fmla="*/ 458 w 221914"/>
                <a:gd name="connsiteY11" fmla="*/ 423862 h 721518"/>
                <a:gd name="connsiteX12" fmla="*/ 458 w 221914"/>
                <a:gd name="connsiteY12" fmla="*/ 471487 h 721518"/>
                <a:gd name="connsiteX13" fmla="*/ 5220 w 221914"/>
                <a:gd name="connsiteY13" fmla="*/ 521493 h 721518"/>
                <a:gd name="connsiteX14" fmla="*/ 17126 w 221914"/>
                <a:gd name="connsiteY14" fmla="*/ 557212 h 721518"/>
                <a:gd name="connsiteX15" fmla="*/ 29033 w 221914"/>
                <a:gd name="connsiteY15" fmla="*/ 595312 h 721518"/>
                <a:gd name="connsiteX16" fmla="*/ 43320 w 221914"/>
                <a:gd name="connsiteY16" fmla="*/ 623887 h 721518"/>
                <a:gd name="connsiteX17" fmla="*/ 71895 w 221914"/>
                <a:gd name="connsiteY17" fmla="*/ 647700 h 721518"/>
                <a:gd name="connsiteX18" fmla="*/ 100470 w 221914"/>
                <a:gd name="connsiteY18" fmla="*/ 666750 h 721518"/>
                <a:gd name="connsiteX19" fmla="*/ 126664 w 221914"/>
                <a:gd name="connsiteY19" fmla="*/ 688181 h 721518"/>
                <a:gd name="connsiteX20" fmla="*/ 162383 w 221914"/>
                <a:gd name="connsiteY20" fmla="*/ 702468 h 721518"/>
                <a:gd name="connsiteX21" fmla="*/ 183814 w 221914"/>
                <a:gd name="connsiteY21" fmla="*/ 707231 h 721518"/>
                <a:gd name="connsiteX22" fmla="*/ 207626 w 221914"/>
                <a:gd name="connsiteY22" fmla="*/ 714375 h 721518"/>
                <a:gd name="connsiteX23" fmla="*/ 221914 w 221914"/>
                <a:gd name="connsiteY23" fmla="*/ 721518 h 721518"/>
                <a:gd name="connsiteX0" fmla="*/ 193339 w 221925"/>
                <a:gd name="connsiteY0" fmla="*/ 0 h 721518"/>
                <a:gd name="connsiteX1" fmla="*/ 145714 w 221925"/>
                <a:gd name="connsiteY1" fmla="*/ 59531 h 721518"/>
                <a:gd name="connsiteX2" fmla="*/ 124283 w 221925"/>
                <a:gd name="connsiteY2" fmla="*/ 85725 h 721518"/>
                <a:gd name="connsiteX3" fmla="*/ 105233 w 221925"/>
                <a:gd name="connsiteY3" fmla="*/ 111918 h 721518"/>
                <a:gd name="connsiteX4" fmla="*/ 86183 w 221925"/>
                <a:gd name="connsiteY4" fmla="*/ 135731 h 721518"/>
                <a:gd name="connsiteX5" fmla="*/ 67133 w 221925"/>
                <a:gd name="connsiteY5" fmla="*/ 161925 h 721518"/>
                <a:gd name="connsiteX6" fmla="*/ 50464 w 221925"/>
                <a:gd name="connsiteY6" fmla="*/ 195262 h 721518"/>
                <a:gd name="connsiteX7" fmla="*/ 33795 w 221925"/>
                <a:gd name="connsiteY7" fmla="*/ 228600 h 721518"/>
                <a:gd name="connsiteX8" fmla="*/ 21889 w 221925"/>
                <a:gd name="connsiteY8" fmla="*/ 264318 h 721518"/>
                <a:gd name="connsiteX9" fmla="*/ 12364 w 221925"/>
                <a:gd name="connsiteY9" fmla="*/ 302418 h 721518"/>
                <a:gd name="connsiteX10" fmla="*/ 2839 w 221925"/>
                <a:gd name="connsiteY10" fmla="*/ 359568 h 721518"/>
                <a:gd name="connsiteX11" fmla="*/ 458 w 221925"/>
                <a:gd name="connsiteY11" fmla="*/ 423862 h 721518"/>
                <a:gd name="connsiteX12" fmla="*/ 458 w 221925"/>
                <a:gd name="connsiteY12" fmla="*/ 471487 h 721518"/>
                <a:gd name="connsiteX13" fmla="*/ 5220 w 221925"/>
                <a:gd name="connsiteY13" fmla="*/ 521493 h 721518"/>
                <a:gd name="connsiteX14" fmla="*/ 17126 w 221925"/>
                <a:gd name="connsiteY14" fmla="*/ 557212 h 721518"/>
                <a:gd name="connsiteX15" fmla="*/ 29033 w 221925"/>
                <a:gd name="connsiteY15" fmla="*/ 595312 h 721518"/>
                <a:gd name="connsiteX16" fmla="*/ 43320 w 221925"/>
                <a:gd name="connsiteY16" fmla="*/ 623887 h 721518"/>
                <a:gd name="connsiteX17" fmla="*/ 71895 w 221925"/>
                <a:gd name="connsiteY17" fmla="*/ 647700 h 721518"/>
                <a:gd name="connsiteX18" fmla="*/ 100470 w 221925"/>
                <a:gd name="connsiteY18" fmla="*/ 666750 h 721518"/>
                <a:gd name="connsiteX19" fmla="*/ 126664 w 221925"/>
                <a:gd name="connsiteY19" fmla="*/ 688181 h 721518"/>
                <a:gd name="connsiteX20" fmla="*/ 162383 w 221925"/>
                <a:gd name="connsiteY20" fmla="*/ 702468 h 721518"/>
                <a:gd name="connsiteX21" fmla="*/ 183814 w 221925"/>
                <a:gd name="connsiteY21" fmla="*/ 707231 h 721518"/>
                <a:gd name="connsiteX22" fmla="*/ 207626 w 221925"/>
                <a:gd name="connsiteY22" fmla="*/ 714375 h 721518"/>
                <a:gd name="connsiteX23" fmla="*/ 221914 w 221925"/>
                <a:gd name="connsiteY23" fmla="*/ 721518 h 721518"/>
                <a:gd name="connsiteX24" fmla="*/ 210008 w 221925"/>
                <a:gd name="connsiteY24" fmla="*/ 709612 h 721518"/>
                <a:gd name="connsiteX0" fmla="*/ 193339 w 262500"/>
                <a:gd name="connsiteY0" fmla="*/ 0 h 721518"/>
                <a:gd name="connsiteX1" fmla="*/ 145714 w 262500"/>
                <a:gd name="connsiteY1" fmla="*/ 59531 h 721518"/>
                <a:gd name="connsiteX2" fmla="*/ 124283 w 262500"/>
                <a:gd name="connsiteY2" fmla="*/ 85725 h 721518"/>
                <a:gd name="connsiteX3" fmla="*/ 105233 w 262500"/>
                <a:gd name="connsiteY3" fmla="*/ 111918 h 721518"/>
                <a:gd name="connsiteX4" fmla="*/ 86183 w 262500"/>
                <a:gd name="connsiteY4" fmla="*/ 135731 h 721518"/>
                <a:gd name="connsiteX5" fmla="*/ 67133 w 262500"/>
                <a:gd name="connsiteY5" fmla="*/ 161925 h 721518"/>
                <a:gd name="connsiteX6" fmla="*/ 50464 w 262500"/>
                <a:gd name="connsiteY6" fmla="*/ 195262 h 721518"/>
                <a:gd name="connsiteX7" fmla="*/ 33795 w 262500"/>
                <a:gd name="connsiteY7" fmla="*/ 228600 h 721518"/>
                <a:gd name="connsiteX8" fmla="*/ 21889 w 262500"/>
                <a:gd name="connsiteY8" fmla="*/ 264318 h 721518"/>
                <a:gd name="connsiteX9" fmla="*/ 12364 w 262500"/>
                <a:gd name="connsiteY9" fmla="*/ 302418 h 721518"/>
                <a:gd name="connsiteX10" fmla="*/ 2839 w 262500"/>
                <a:gd name="connsiteY10" fmla="*/ 359568 h 721518"/>
                <a:gd name="connsiteX11" fmla="*/ 458 w 262500"/>
                <a:gd name="connsiteY11" fmla="*/ 423862 h 721518"/>
                <a:gd name="connsiteX12" fmla="*/ 458 w 262500"/>
                <a:gd name="connsiteY12" fmla="*/ 471487 h 721518"/>
                <a:gd name="connsiteX13" fmla="*/ 5220 w 262500"/>
                <a:gd name="connsiteY13" fmla="*/ 521493 h 721518"/>
                <a:gd name="connsiteX14" fmla="*/ 17126 w 262500"/>
                <a:gd name="connsiteY14" fmla="*/ 557212 h 721518"/>
                <a:gd name="connsiteX15" fmla="*/ 29033 w 262500"/>
                <a:gd name="connsiteY15" fmla="*/ 595312 h 721518"/>
                <a:gd name="connsiteX16" fmla="*/ 43320 w 262500"/>
                <a:gd name="connsiteY16" fmla="*/ 623887 h 721518"/>
                <a:gd name="connsiteX17" fmla="*/ 71895 w 262500"/>
                <a:gd name="connsiteY17" fmla="*/ 647700 h 721518"/>
                <a:gd name="connsiteX18" fmla="*/ 100470 w 262500"/>
                <a:gd name="connsiteY18" fmla="*/ 666750 h 721518"/>
                <a:gd name="connsiteX19" fmla="*/ 126664 w 262500"/>
                <a:gd name="connsiteY19" fmla="*/ 688181 h 721518"/>
                <a:gd name="connsiteX20" fmla="*/ 162383 w 262500"/>
                <a:gd name="connsiteY20" fmla="*/ 702468 h 721518"/>
                <a:gd name="connsiteX21" fmla="*/ 183814 w 262500"/>
                <a:gd name="connsiteY21" fmla="*/ 707231 h 721518"/>
                <a:gd name="connsiteX22" fmla="*/ 207626 w 262500"/>
                <a:gd name="connsiteY22" fmla="*/ 714375 h 721518"/>
                <a:gd name="connsiteX23" fmla="*/ 221914 w 262500"/>
                <a:gd name="connsiteY23" fmla="*/ 721518 h 721518"/>
                <a:gd name="connsiteX24" fmla="*/ 262396 w 262500"/>
                <a:gd name="connsiteY24" fmla="*/ 719137 h 721518"/>
                <a:gd name="connsiteX0" fmla="*/ 193339 w 262500"/>
                <a:gd name="connsiteY0" fmla="*/ 0 h 726757"/>
                <a:gd name="connsiteX1" fmla="*/ 145714 w 262500"/>
                <a:gd name="connsiteY1" fmla="*/ 59531 h 726757"/>
                <a:gd name="connsiteX2" fmla="*/ 124283 w 262500"/>
                <a:gd name="connsiteY2" fmla="*/ 85725 h 726757"/>
                <a:gd name="connsiteX3" fmla="*/ 105233 w 262500"/>
                <a:gd name="connsiteY3" fmla="*/ 111918 h 726757"/>
                <a:gd name="connsiteX4" fmla="*/ 86183 w 262500"/>
                <a:gd name="connsiteY4" fmla="*/ 135731 h 726757"/>
                <a:gd name="connsiteX5" fmla="*/ 67133 w 262500"/>
                <a:gd name="connsiteY5" fmla="*/ 161925 h 726757"/>
                <a:gd name="connsiteX6" fmla="*/ 50464 w 262500"/>
                <a:gd name="connsiteY6" fmla="*/ 195262 h 726757"/>
                <a:gd name="connsiteX7" fmla="*/ 33795 w 262500"/>
                <a:gd name="connsiteY7" fmla="*/ 228600 h 726757"/>
                <a:gd name="connsiteX8" fmla="*/ 21889 w 262500"/>
                <a:gd name="connsiteY8" fmla="*/ 264318 h 726757"/>
                <a:gd name="connsiteX9" fmla="*/ 12364 w 262500"/>
                <a:gd name="connsiteY9" fmla="*/ 302418 h 726757"/>
                <a:gd name="connsiteX10" fmla="*/ 2839 w 262500"/>
                <a:gd name="connsiteY10" fmla="*/ 359568 h 726757"/>
                <a:gd name="connsiteX11" fmla="*/ 458 w 262500"/>
                <a:gd name="connsiteY11" fmla="*/ 423862 h 726757"/>
                <a:gd name="connsiteX12" fmla="*/ 458 w 262500"/>
                <a:gd name="connsiteY12" fmla="*/ 471487 h 726757"/>
                <a:gd name="connsiteX13" fmla="*/ 5220 w 262500"/>
                <a:gd name="connsiteY13" fmla="*/ 521493 h 726757"/>
                <a:gd name="connsiteX14" fmla="*/ 17126 w 262500"/>
                <a:gd name="connsiteY14" fmla="*/ 557212 h 726757"/>
                <a:gd name="connsiteX15" fmla="*/ 29033 w 262500"/>
                <a:gd name="connsiteY15" fmla="*/ 595312 h 726757"/>
                <a:gd name="connsiteX16" fmla="*/ 43320 w 262500"/>
                <a:gd name="connsiteY16" fmla="*/ 623887 h 726757"/>
                <a:gd name="connsiteX17" fmla="*/ 71895 w 262500"/>
                <a:gd name="connsiteY17" fmla="*/ 647700 h 726757"/>
                <a:gd name="connsiteX18" fmla="*/ 100470 w 262500"/>
                <a:gd name="connsiteY18" fmla="*/ 666750 h 726757"/>
                <a:gd name="connsiteX19" fmla="*/ 126664 w 262500"/>
                <a:gd name="connsiteY19" fmla="*/ 688181 h 726757"/>
                <a:gd name="connsiteX20" fmla="*/ 162383 w 262500"/>
                <a:gd name="connsiteY20" fmla="*/ 702468 h 726757"/>
                <a:gd name="connsiteX21" fmla="*/ 183814 w 262500"/>
                <a:gd name="connsiteY21" fmla="*/ 707231 h 726757"/>
                <a:gd name="connsiteX22" fmla="*/ 207626 w 262500"/>
                <a:gd name="connsiteY22" fmla="*/ 714375 h 726757"/>
                <a:gd name="connsiteX23" fmla="*/ 221914 w 262500"/>
                <a:gd name="connsiteY23" fmla="*/ 721518 h 726757"/>
                <a:gd name="connsiteX24" fmla="*/ 262396 w 262500"/>
                <a:gd name="connsiteY24" fmla="*/ 726281 h 726757"/>
                <a:gd name="connsiteX0" fmla="*/ 193339 w 262500"/>
                <a:gd name="connsiteY0" fmla="*/ 0 h 729044"/>
                <a:gd name="connsiteX1" fmla="*/ 145714 w 262500"/>
                <a:gd name="connsiteY1" fmla="*/ 59531 h 729044"/>
                <a:gd name="connsiteX2" fmla="*/ 124283 w 262500"/>
                <a:gd name="connsiteY2" fmla="*/ 85725 h 729044"/>
                <a:gd name="connsiteX3" fmla="*/ 105233 w 262500"/>
                <a:gd name="connsiteY3" fmla="*/ 111918 h 729044"/>
                <a:gd name="connsiteX4" fmla="*/ 86183 w 262500"/>
                <a:gd name="connsiteY4" fmla="*/ 135731 h 729044"/>
                <a:gd name="connsiteX5" fmla="*/ 67133 w 262500"/>
                <a:gd name="connsiteY5" fmla="*/ 161925 h 729044"/>
                <a:gd name="connsiteX6" fmla="*/ 50464 w 262500"/>
                <a:gd name="connsiteY6" fmla="*/ 195262 h 729044"/>
                <a:gd name="connsiteX7" fmla="*/ 33795 w 262500"/>
                <a:gd name="connsiteY7" fmla="*/ 228600 h 729044"/>
                <a:gd name="connsiteX8" fmla="*/ 21889 w 262500"/>
                <a:gd name="connsiteY8" fmla="*/ 264318 h 729044"/>
                <a:gd name="connsiteX9" fmla="*/ 12364 w 262500"/>
                <a:gd name="connsiteY9" fmla="*/ 302418 h 729044"/>
                <a:gd name="connsiteX10" fmla="*/ 2839 w 262500"/>
                <a:gd name="connsiteY10" fmla="*/ 359568 h 729044"/>
                <a:gd name="connsiteX11" fmla="*/ 458 w 262500"/>
                <a:gd name="connsiteY11" fmla="*/ 423862 h 729044"/>
                <a:gd name="connsiteX12" fmla="*/ 458 w 262500"/>
                <a:gd name="connsiteY12" fmla="*/ 471487 h 729044"/>
                <a:gd name="connsiteX13" fmla="*/ 5220 w 262500"/>
                <a:gd name="connsiteY13" fmla="*/ 521493 h 729044"/>
                <a:gd name="connsiteX14" fmla="*/ 17126 w 262500"/>
                <a:gd name="connsiteY14" fmla="*/ 557212 h 729044"/>
                <a:gd name="connsiteX15" fmla="*/ 29033 w 262500"/>
                <a:gd name="connsiteY15" fmla="*/ 595312 h 729044"/>
                <a:gd name="connsiteX16" fmla="*/ 43320 w 262500"/>
                <a:gd name="connsiteY16" fmla="*/ 623887 h 729044"/>
                <a:gd name="connsiteX17" fmla="*/ 71895 w 262500"/>
                <a:gd name="connsiteY17" fmla="*/ 647700 h 729044"/>
                <a:gd name="connsiteX18" fmla="*/ 100470 w 262500"/>
                <a:gd name="connsiteY18" fmla="*/ 666750 h 729044"/>
                <a:gd name="connsiteX19" fmla="*/ 126664 w 262500"/>
                <a:gd name="connsiteY19" fmla="*/ 688181 h 729044"/>
                <a:gd name="connsiteX20" fmla="*/ 162383 w 262500"/>
                <a:gd name="connsiteY20" fmla="*/ 702468 h 729044"/>
                <a:gd name="connsiteX21" fmla="*/ 183814 w 262500"/>
                <a:gd name="connsiteY21" fmla="*/ 707231 h 729044"/>
                <a:gd name="connsiteX22" fmla="*/ 207626 w 262500"/>
                <a:gd name="connsiteY22" fmla="*/ 714375 h 729044"/>
                <a:gd name="connsiteX23" fmla="*/ 221914 w 262500"/>
                <a:gd name="connsiteY23" fmla="*/ 721518 h 729044"/>
                <a:gd name="connsiteX24" fmla="*/ 262396 w 262500"/>
                <a:gd name="connsiteY24" fmla="*/ 728662 h 729044"/>
                <a:gd name="connsiteX0" fmla="*/ 193339 w 274300"/>
                <a:gd name="connsiteY0" fmla="*/ 0 h 729190"/>
                <a:gd name="connsiteX1" fmla="*/ 145714 w 274300"/>
                <a:gd name="connsiteY1" fmla="*/ 59531 h 729190"/>
                <a:gd name="connsiteX2" fmla="*/ 124283 w 274300"/>
                <a:gd name="connsiteY2" fmla="*/ 85725 h 729190"/>
                <a:gd name="connsiteX3" fmla="*/ 105233 w 274300"/>
                <a:gd name="connsiteY3" fmla="*/ 111918 h 729190"/>
                <a:gd name="connsiteX4" fmla="*/ 86183 w 274300"/>
                <a:gd name="connsiteY4" fmla="*/ 135731 h 729190"/>
                <a:gd name="connsiteX5" fmla="*/ 67133 w 274300"/>
                <a:gd name="connsiteY5" fmla="*/ 161925 h 729190"/>
                <a:gd name="connsiteX6" fmla="*/ 50464 w 274300"/>
                <a:gd name="connsiteY6" fmla="*/ 195262 h 729190"/>
                <a:gd name="connsiteX7" fmla="*/ 33795 w 274300"/>
                <a:gd name="connsiteY7" fmla="*/ 228600 h 729190"/>
                <a:gd name="connsiteX8" fmla="*/ 21889 w 274300"/>
                <a:gd name="connsiteY8" fmla="*/ 264318 h 729190"/>
                <a:gd name="connsiteX9" fmla="*/ 12364 w 274300"/>
                <a:gd name="connsiteY9" fmla="*/ 302418 h 729190"/>
                <a:gd name="connsiteX10" fmla="*/ 2839 w 274300"/>
                <a:gd name="connsiteY10" fmla="*/ 359568 h 729190"/>
                <a:gd name="connsiteX11" fmla="*/ 458 w 274300"/>
                <a:gd name="connsiteY11" fmla="*/ 423862 h 729190"/>
                <a:gd name="connsiteX12" fmla="*/ 458 w 274300"/>
                <a:gd name="connsiteY12" fmla="*/ 471487 h 729190"/>
                <a:gd name="connsiteX13" fmla="*/ 5220 w 274300"/>
                <a:gd name="connsiteY13" fmla="*/ 521493 h 729190"/>
                <a:gd name="connsiteX14" fmla="*/ 17126 w 274300"/>
                <a:gd name="connsiteY14" fmla="*/ 557212 h 729190"/>
                <a:gd name="connsiteX15" fmla="*/ 29033 w 274300"/>
                <a:gd name="connsiteY15" fmla="*/ 595312 h 729190"/>
                <a:gd name="connsiteX16" fmla="*/ 43320 w 274300"/>
                <a:gd name="connsiteY16" fmla="*/ 623887 h 729190"/>
                <a:gd name="connsiteX17" fmla="*/ 71895 w 274300"/>
                <a:gd name="connsiteY17" fmla="*/ 647700 h 729190"/>
                <a:gd name="connsiteX18" fmla="*/ 100470 w 274300"/>
                <a:gd name="connsiteY18" fmla="*/ 666750 h 729190"/>
                <a:gd name="connsiteX19" fmla="*/ 126664 w 274300"/>
                <a:gd name="connsiteY19" fmla="*/ 688181 h 729190"/>
                <a:gd name="connsiteX20" fmla="*/ 162383 w 274300"/>
                <a:gd name="connsiteY20" fmla="*/ 702468 h 729190"/>
                <a:gd name="connsiteX21" fmla="*/ 183814 w 274300"/>
                <a:gd name="connsiteY21" fmla="*/ 707231 h 729190"/>
                <a:gd name="connsiteX22" fmla="*/ 207626 w 274300"/>
                <a:gd name="connsiteY22" fmla="*/ 714375 h 729190"/>
                <a:gd name="connsiteX23" fmla="*/ 221914 w 274300"/>
                <a:gd name="connsiteY23" fmla="*/ 721518 h 729190"/>
                <a:gd name="connsiteX24" fmla="*/ 262396 w 274300"/>
                <a:gd name="connsiteY24" fmla="*/ 728662 h 729190"/>
                <a:gd name="connsiteX25" fmla="*/ 274300 w 274300"/>
                <a:gd name="connsiteY25" fmla="*/ 728661 h 729190"/>
                <a:gd name="connsiteX0" fmla="*/ 193339 w 317163"/>
                <a:gd name="connsiteY0" fmla="*/ 0 h 733423"/>
                <a:gd name="connsiteX1" fmla="*/ 145714 w 317163"/>
                <a:gd name="connsiteY1" fmla="*/ 59531 h 733423"/>
                <a:gd name="connsiteX2" fmla="*/ 124283 w 317163"/>
                <a:gd name="connsiteY2" fmla="*/ 85725 h 733423"/>
                <a:gd name="connsiteX3" fmla="*/ 105233 w 317163"/>
                <a:gd name="connsiteY3" fmla="*/ 111918 h 733423"/>
                <a:gd name="connsiteX4" fmla="*/ 86183 w 317163"/>
                <a:gd name="connsiteY4" fmla="*/ 135731 h 733423"/>
                <a:gd name="connsiteX5" fmla="*/ 67133 w 317163"/>
                <a:gd name="connsiteY5" fmla="*/ 161925 h 733423"/>
                <a:gd name="connsiteX6" fmla="*/ 50464 w 317163"/>
                <a:gd name="connsiteY6" fmla="*/ 195262 h 733423"/>
                <a:gd name="connsiteX7" fmla="*/ 33795 w 317163"/>
                <a:gd name="connsiteY7" fmla="*/ 228600 h 733423"/>
                <a:gd name="connsiteX8" fmla="*/ 21889 w 317163"/>
                <a:gd name="connsiteY8" fmla="*/ 264318 h 733423"/>
                <a:gd name="connsiteX9" fmla="*/ 12364 w 317163"/>
                <a:gd name="connsiteY9" fmla="*/ 302418 h 733423"/>
                <a:gd name="connsiteX10" fmla="*/ 2839 w 317163"/>
                <a:gd name="connsiteY10" fmla="*/ 359568 h 733423"/>
                <a:gd name="connsiteX11" fmla="*/ 458 w 317163"/>
                <a:gd name="connsiteY11" fmla="*/ 423862 h 733423"/>
                <a:gd name="connsiteX12" fmla="*/ 458 w 317163"/>
                <a:gd name="connsiteY12" fmla="*/ 471487 h 733423"/>
                <a:gd name="connsiteX13" fmla="*/ 5220 w 317163"/>
                <a:gd name="connsiteY13" fmla="*/ 521493 h 733423"/>
                <a:gd name="connsiteX14" fmla="*/ 17126 w 317163"/>
                <a:gd name="connsiteY14" fmla="*/ 557212 h 733423"/>
                <a:gd name="connsiteX15" fmla="*/ 29033 w 317163"/>
                <a:gd name="connsiteY15" fmla="*/ 595312 h 733423"/>
                <a:gd name="connsiteX16" fmla="*/ 43320 w 317163"/>
                <a:gd name="connsiteY16" fmla="*/ 623887 h 733423"/>
                <a:gd name="connsiteX17" fmla="*/ 71895 w 317163"/>
                <a:gd name="connsiteY17" fmla="*/ 647700 h 733423"/>
                <a:gd name="connsiteX18" fmla="*/ 100470 w 317163"/>
                <a:gd name="connsiteY18" fmla="*/ 666750 h 733423"/>
                <a:gd name="connsiteX19" fmla="*/ 126664 w 317163"/>
                <a:gd name="connsiteY19" fmla="*/ 688181 h 733423"/>
                <a:gd name="connsiteX20" fmla="*/ 162383 w 317163"/>
                <a:gd name="connsiteY20" fmla="*/ 702468 h 733423"/>
                <a:gd name="connsiteX21" fmla="*/ 183814 w 317163"/>
                <a:gd name="connsiteY21" fmla="*/ 707231 h 733423"/>
                <a:gd name="connsiteX22" fmla="*/ 207626 w 317163"/>
                <a:gd name="connsiteY22" fmla="*/ 714375 h 733423"/>
                <a:gd name="connsiteX23" fmla="*/ 221914 w 317163"/>
                <a:gd name="connsiteY23" fmla="*/ 721518 h 733423"/>
                <a:gd name="connsiteX24" fmla="*/ 262396 w 317163"/>
                <a:gd name="connsiteY24" fmla="*/ 728662 h 733423"/>
                <a:gd name="connsiteX25" fmla="*/ 317163 w 317163"/>
                <a:gd name="connsiteY25" fmla="*/ 733423 h 733423"/>
                <a:gd name="connsiteX0" fmla="*/ 193339 w 262500"/>
                <a:gd name="connsiteY0" fmla="*/ 0 h 729044"/>
                <a:gd name="connsiteX1" fmla="*/ 145714 w 262500"/>
                <a:gd name="connsiteY1" fmla="*/ 59531 h 729044"/>
                <a:gd name="connsiteX2" fmla="*/ 124283 w 262500"/>
                <a:gd name="connsiteY2" fmla="*/ 85725 h 729044"/>
                <a:gd name="connsiteX3" fmla="*/ 105233 w 262500"/>
                <a:gd name="connsiteY3" fmla="*/ 111918 h 729044"/>
                <a:gd name="connsiteX4" fmla="*/ 86183 w 262500"/>
                <a:gd name="connsiteY4" fmla="*/ 135731 h 729044"/>
                <a:gd name="connsiteX5" fmla="*/ 67133 w 262500"/>
                <a:gd name="connsiteY5" fmla="*/ 161925 h 729044"/>
                <a:gd name="connsiteX6" fmla="*/ 50464 w 262500"/>
                <a:gd name="connsiteY6" fmla="*/ 195262 h 729044"/>
                <a:gd name="connsiteX7" fmla="*/ 33795 w 262500"/>
                <a:gd name="connsiteY7" fmla="*/ 228600 h 729044"/>
                <a:gd name="connsiteX8" fmla="*/ 21889 w 262500"/>
                <a:gd name="connsiteY8" fmla="*/ 264318 h 729044"/>
                <a:gd name="connsiteX9" fmla="*/ 12364 w 262500"/>
                <a:gd name="connsiteY9" fmla="*/ 302418 h 729044"/>
                <a:gd name="connsiteX10" fmla="*/ 2839 w 262500"/>
                <a:gd name="connsiteY10" fmla="*/ 359568 h 729044"/>
                <a:gd name="connsiteX11" fmla="*/ 458 w 262500"/>
                <a:gd name="connsiteY11" fmla="*/ 423862 h 729044"/>
                <a:gd name="connsiteX12" fmla="*/ 458 w 262500"/>
                <a:gd name="connsiteY12" fmla="*/ 471487 h 729044"/>
                <a:gd name="connsiteX13" fmla="*/ 5220 w 262500"/>
                <a:gd name="connsiteY13" fmla="*/ 521493 h 729044"/>
                <a:gd name="connsiteX14" fmla="*/ 17126 w 262500"/>
                <a:gd name="connsiteY14" fmla="*/ 557212 h 729044"/>
                <a:gd name="connsiteX15" fmla="*/ 29033 w 262500"/>
                <a:gd name="connsiteY15" fmla="*/ 595312 h 729044"/>
                <a:gd name="connsiteX16" fmla="*/ 43320 w 262500"/>
                <a:gd name="connsiteY16" fmla="*/ 623887 h 729044"/>
                <a:gd name="connsiteX17" fmla="*/ 71895 w 262500"/>
                <a:gd name="connsiteY17" fmla="*/ 647700 h 729044"/>
                <a:gd name="connsiteX18" fmla="*/ 100470 w 262500"/>
                <a:gd name="connsiteY18" fmla="*/ 666750 h 729044"/>
                <a:gd name="connsiteX19" fmla="*/ 126664 w 262500"/>
                <a:gd name="connsiteY19" fmla="*/ 688181 h 729044"/>
                <a:gd name="connsiteX20" fmla="*/ 162383 w 262500"/>
                <a:gd name="connsiteY20" fmla="*/ 702468 h 729044"/>
                <a:gd name="connsiteX21" fmla="*/ 183814 w 262500"/>
                <a:gd name="connsiteY21" fmla="*/ 707231 h 729044"/>
                <a:gd name="connsiteX22" fmla="*/ 207626 w 262500"/>
                <a:gd name="connsiteY22" fmla="*/ 714375 h 729044"/>
                <a:gd name="connsiteX23" fmla="*/ 221914 w 262500"/>
                <a:gd name="connsiteY23" fmla="*/ 721518 h 729044"/>
                <a:gd name="connsiteX24" fmla="*/ 262396 w 262500"/>
                <a:gd name="connsiteY24" fmla="*/ 728662 h 729044"/>
                <a:gd name="connsiteX0" fmla="*/ 193339 w 262396"/>
                <a:gd name="connsiteY0" fmla="*/ 0 h 728662"/>
                <a:gd name="connsiteX1" fmla="*/ 145714 w 262396"/>
                <a:gd name="connsiteY1" fmla="*/ 59531 h 728662"/>
                <a:gd name="connsiteX2" fmla="*/ 124283 w 262396"/>
                <a:gd name="connsiteY2" fmla="*/ 85725 h 728662"/>
                <a:gd name="connsiteX3" fmla="*/ 105233 w 262396"/>
                <a:gd name="connsiteY3" fmla="*/ 111918 h 728662"/>
                <a:gd name="connsiteX4" fmla="*/ 86183 w 262396"/>
                <a:gd name="connsiteY4" fmla="*/ 135731 h 728662"/>
                <a:gd name="connsiteX5" fmla="*/ 67133 w 262396"/>
                <a:gd name="connsiteY5" fmla="*/ 161925 h 728662"/>
                <a:gd name="connsiteX6" fmla="*/ 50464 w 262396"/>
                <a:gd name="connsiteY6" fmla="*/ 195262 h 728662"/>
                <a:gd name="connsiteX7" fmla="*/ 33795 w 262396"/>
                <a:gd name="connsiteY7" fmla="*/ 228600 h 728662"/>
                <a:gd name="connsiteX8" fmla="*/ 21889 w 262396"/>
                <a:gd name="connsiteY8" fmla="*/ 264318 h 728662"/>
                <a:gd name="connsiteX9" fmla="*/ 12364 w 262396"/>
                <a:gd name="connsiteY9" fmla="*/ 302418 h 728662"/>
                <a:gd name="connsiteX10" fmla="*/ 2839 w 262396"/>
                <a:gd name="connsiteY10" fmla="*/ 359568 h 728662"/>
                <a:gd name="connsiteX11" fmla="*/ 458 w 262396"/>
                <a:gd name="connsiteY11" fmla="*/ 423862 h 728662"/>
                <a:gd name="connsiteX12" fmla="*/ 458 w 262396"/>
                <a:gd name="connsiteY12" fmla="*/ 471487 h 728662"/>
                <a:gd name="connsiteX13" fmla="*/ 5220 w 262396"/>
                <a:gd name="connsiteY13" fmla="*/ 521493 h 728662"/>
                <a:gd name="connsiteX14" fmla="*/ 17126 w 262396"/>
                <a:gd name="connsiteY14" fmla="*/ 557212 h 728662"/>
                <a:gd name="connsiteX15" fmla="*/ 29033 w 262396"/>
                <a:gd name="connsiteY15" fmla="*/ 595312 h 728662"/>
                <a:gd name="connsiteX16" fmla="*/ 43320 w 262396"/>
                <a:gd name="connsiteY16" fmla="*/ 623887 h 728662"/>
                <a:gd name="connsiteX17" fmla="*/ 71895 w 262396"/>
                <a:gd name="connsiteY17" fmla="*/ 647700 h 728662"/>
                <a:gd name="connsiteX18" fmla="*/ 100470 w 262396"/>
                <a:gd name="connsiteY18" fmla="*/ 666750 h 728662"/>
                <a:gd name="connsiteX19" fmla="*/ 126664 w 262396"/>
                <a:gd name="connsiteY19" fmla="*/ 688181 h 728662"/>
                <a:gd name="connsiteX20" fmla="*/ 162383 w 262396"/>
                <a:gd name="connsiteY20" fmla="*/ 702468 h 728662"/>
                <a:gd name="connsiteX21" fmla="*/ 183814 w 262396"/>
                <a:gd name="connsiteY21" fmla="*/ 707231 h 728662"/>
                <a:gd name="connsiteX22" fmla="*/ 207626 w 262396"/>
                <a:gd name="connsiteY22" fmla="*/ 714375 h 728662"/>
                <a:gd name="connsiteX23" fmla="*/ 221914 w 262396"/>
                <a:gd name="connsiteY23" fmla="*/ 721518 h 728662"/>
                <a:gd name="connsiteX24" fmla="*/ 243344 w 262396"/>
                <a:gd name="connsiteY24" fmla="*/ 726280 h 728662"/>
                <a:gd name="connsiteX25" fmla="*/ 262396 w 262396"/>
                <a:gd name="connsiteY25" fmla="*/ 728662 h 728662"/>
                <a:gd name="connsiteX0" fmla="*/ 193339 w 276684"/>
                <a:gd name="connsiteY0" fmla="*/ 0 h 731043"/>
                <a:gd name="connsiteX1" fmla="*/ 145714 w 276684"/>
                <a:gd name="connsiteY1" fmla="*/ 59531 h 731043"/>
                <a:gd name="connsiteX2" fmla="*/ 124283 w 276684"/>
                <a:gd name="connsiteY2" fmla="*/ 85725 h 731043"/>
                <a:gd name="connsiteX3" fmla="*/ 105233 w 276684"/>
                <a:gd name="connsiteY3" fmla="*/ 111918 h 731043"/>
                <a:gd name="connsiteX4" fmla="*/ 86183 w 276684"/>
                <a:gd name="connsiteY4" fmla="*/ 135731 h 731043"/>
                <a:gd name="connsiteX5" fmla="*/ 67133 w 276684"/>
                <a:gd name="connsiteY5" fmla="*/ 161925 h 731043"/>
                <a:gd name="connsiteX6" fmla="*/ 50464 w 276684"/>
                <a:gd name="connsiteY6" fmla="*/ 195262 h 731043"/>
                <a:gd name="connsiteX7" fmla="*/ 33795 w 276684"/>
                <a:gd name="connsiteY7" fmla="*/ 228600 h 731043"/>
                <a:gd name="connsiteX8" fmla="*/ 21889 w 276684"/>
                <a:gd name="connsiteY8" fmla="*/ 264318 h 731043"/>
                <a:gd name="connsiteX9" fmla="*/ 12364 w 276684"/>
                <a:gd name="connsiteY9" fmla="*/ 302418 h 731043"/>
                <a:gd name="connsiteX10" fmla="*/ 2839 w 276684"/>
                <a:gd name="connsiteY10" fmla="*/ 359568 h 731043"/>
                <a:gd name="connsiteX11" fmla="*/ 458 w 276684"/>
                <a:gd name="connsiteY11" fmla="*/ 423862 h 731043"/>
                <a:gd name="connsiteX12" fmla="*/ 458 w 276684"/>
                <a:gd name="connsiteY12" fmla="*/ 471487 h 731043"/>
                <a:gd name="connsiteX13" fmla="*/ 5220 w 276684"/>
                <a:gd name="connsiteY13" fmla="*/ 521493 h 731043"/>
                <a:gd name="connsiteX14" fmla="*/ 17126 w 276684"/>
                <a:gd name="connsiteY14" fmla="*/ 557212 h 731043"/>
                <a:gd name="connsiteX15" fmla="*/ 29033 w 276684"/>
                <a:gd name="connsiteY15" fmla="*/ 595312 h 731043"/>
                <a:gd name="connsiteX16" fmla="*/ 43320 w 276684"/>
                <a:gd name="connsiteY16" fmla="*/ 623887 h 731043"/>
                <a:gd name="connsiteX17" fmla="*/ 71895 w 276684"/>
                <a:gd name="connsiteY17" fmla="*/ 647700 h 731043"/>
                <a:gd name="connsiteX18" fmla="*/ 100470 w 276684"/>
                <a:gd name="connsiteY18" fmla="*/ 666750 h 731043"/>
                <a:gd name="connsiteX19" fmla="*/ 126664 w 276684"/>
                <a:gd name="connsiteY19" fmla="*/ 688181 h 731043"/>
                <a:gd name="connsiteX20" fmla="*/ 162383 w 276684"/>
                <a:gd name="connsiteY20" fmla="*/ 702468 h 731043"/>
                <a:gd name="connsiteX21" fmla="*/ 183814 w 276684"/>
                <a:gd name="connsiteY21" fmla="*/ 707231 h 731043"/>
                <a:gd name="connsiteX22" fmla="*/ 207626 w 276684"/>
                <a:gd name="connsiteY22" fmla="*/ 714375 h 731043"/>
                <a:gd name="connsiteX23" fmla="*/ 221914 w 276684"/>
                <a:gd name="connsiteY23" fmla="*/ 721518 h 731043"/>
                <a:gd name="connsiteX24" fmla="*/ 243344 w 276684"/>
                <a:gd name="connsiteY24" fmla="*/ 726280 h 731043"/>
                <a:gd name="connsiteX25" fmla="*/ 276684 w 276684"/>
                <a:gd name="connsiteY25" fmla="*/ 731043 h 731043"/>
                <a:gd name="connsiteX0" fmla="*/ 193339 w 283827"/>
                <a:gd name="connsiteY0" fmla="*/ 0 h 731043"/>
                <a:gd name="connsiteX1" fmla="*/ 145714 w 283827"/>
                <a:gd name="connsiteY1" fmla="*/ 59531 h 731043"/>
                <a:gd name="connsiteX2" fmla="*/ 124283 w 283827"/>
                <a:gd name="connsiteY2" fmla="*/ 85725 h 731043"/>
                <a:gd name="connsiteX3" fmla="*/ 105233 w 283827"/>
                <a:gd name="connsiteY3" fmla="*/ 111918 h 731043"/>
                <a:gd name="connsiteX4" fmla="*/ 86183 w 283827"/>
                <a:gd name="connsiteY4" fmla="*/ 135731 h 731043"/>
                <a:gd name="connsiteX5" fmla="*/ 67133 w 283827"/>
                <a:gd name="connsiteY5" fmla="*/ 161925 h 731043"/>
                <a:gd name="connsiteX6" fmla="*/ 50464 w 283827"/>
                <a:gd name="connsiteY6" fmla="*/ 195262 h 731043"/>
                <a:gd name="connsiteX7" fmla="*/ 33795 w 283827"/>
                <a:gd name="connsiteY7" fmla="*/ 228600 h 731043"/>
                <a:gd name="connsiteX8" fmla="*/ 21889 w 283827"/>
                <a:gd name="connsiteY8" fmla="*/ 264318 h 731043"/>
                <a:gd name="connsiteX9" fmla="*/ 12364 w 283827"/>
                <a:gd name="connsiteY9" fmla="*/ 302418 h 731043"/>
                <a:gd name="connsiteX10" fmla="*/ 2839 w 283827"/>
                <a:gd name="connsiteY10" fmla="*/ 359568 h 731043"/>
                <a:gd name="connsiteX11" fmla="*/ 458 w 283827"/>
                <a:gd name="connsiteY11" fmla="*/ 423862 h 731043"/>
                <a:gd name="connsiteX12" fmla="*/ 458 w 283827"/>
                <a:gd name="connsiteY12" fmla="*/ 471487 h 731043"/>
                <a:gd name="connsiteX13" fmla="*/ 5220 w 283827"/>
                <a:gd name="connsiteY13" fmla="*/ 521493 h 731043"/>
                <a:gd name="connsiteX14" fmla="*/ 17126 w 283827"/>
                <a:gd name="connsiteY14" fmla="*/ 557212 h 731043"/>
                <a:gd name="connsiteX15" fmla="*/ 29033 w 283827"/>
                <a:gd name="connsiteY15" fmla="*/ 595312 h 731043"/>
                <a:gd name="connsiteX16" fmla="*/ 43320 w 283827"/>
                <a:gd name="connsiteY16" fmla="*/ 623887 h 731043"/>
                <a:gd name="connsiteX17" fmla="*/ 71895 w 283827"/>
                <a:gd name="connsiteY17" fmla="*/ 647700 h 731043"/>
                <a:gd name="connsiteX18" fmla="*/ 100470 w 283827"/>
                <a:gd name="connsiteY18" fmla="*/ 666750 h 731043"/>
                <a:gd name="connsiteX19" fmla="*/ 126664 w 283827"/>
                <a:gd name="connsiteY19" fmla="*/ 688181 h 731043"/>
                <a:gd name="connsiteX20" fmla="*/ 162383 w 283827"/>
                <a:gd name="connsiteY20" fmla="*/ 702468 h 731043"/>
                <a:gd name="connsiteX21" fmla="*/ 183814 w 283827"/>
                <a:gd name="connsiteY21" fmla="*/ 707231 h 731043"/>
                <a:gd name="connsiteX22" fmla="*/ 207626 w 283827"/>
                <a:gd name="connsiteY22" fmla="*/ 714375 h 731043"/>
                <a:gd name="connsiteX23" fmla="*/ 221914 w 283827"/>
                <a:gd name="connsiteY23" fmla="*/ 721518 h 731043"/>
                <a:gd name="connsiteX24" fmla="*/ 243344 w 283827"/>
                <a:gd name="connsiteY24" fmla="*/ 726280 h 731043"/>
                <a:gd name="connsiteX25" fmla="*/ 283827 w 283827"/>
                <a:gd name="connsiteY25" fmla="*/ 731043 h 7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3827" h="731043">
                  <a:moveTo>
                    <a:pt x="193339" y="0"/>
                  </a:moveTo>
                  <a:lnTo>
                    <a:pt x="145714" y="59531"/>
                  </a:lnTo>
                  <a:cubicBezTo>
                    <a:pt x="134205" y="73818"/>
                    <a:pt x="131030" y="76994"/>
                    <a:pt x="124283" y="85725"/>
                  </a:cubicBezTo>
                  <a:cubicBezTo>
                    <a:pt x="117536" y="94456"/>
                    <a:pt x="111583" y="103584"/>
                    <a:pt x="105233" y="111918"/>
                  </a:cubicBezTo>
                  <a:cubicBezTo>
                    <a:pt x="98883" y="120252"/>
                    <a:pt x="92533" y="127397"/>
                    <a:pt x="86183" y="135731"/>
                  </a:cubicBezTo>
                  <a:cubicBezTo>
                    <a:pt x="79833" y="144065"/>
                    <a:pt x="73086" y="152003"/>
                    <a:pt x="67133" y="161925"/>
                  </a:cubicBezTo>
                  <a:cubicBezTo>
                    <a:pt x="61180" y="171847"/>
                    <a:pt x="50464" y="195262"/>
                    <a:pt x="50464" y="195262"/>
                  </a:cubicBezTo>
                  <a:cubicBezTo>
                    <a:pt x="44908" y="206375"/>
                    <a:pt x="38558" y="217091"/>
                    <a:pt x="33795" y="228600"/>
                  </a:cubicBezTo>
                  <a:cubicBezTo>
                    <a:pt x="29032" y="240109"/>
                    <a:pt x="25461" y="252015"/>
                    <a:pt x="21889" y="264318"/>
                  </a:cubicBezTo>
                  <a:cubicBezTo>
                    <a:pt x="18317" y="276621"/>
                    <a:pt x="15539" y="286543"/>
                    <a:pt x="12364" y="302418"/>
                  </a:cubicBezTo>
                  <a:cubicBezTo>
                    <a:pt x="9189" y="318293"/>
                    <a:pt x="4823" y="339327"/>
                    <a:pt x="2839" y="359568"/>
                  </a:cubicBezTo>
                  <a:cubicBezTo>
                    <a:pt x="855" y="379809"/>
                    <a:pt x="855" y="405209"/>
                    <a:pt x="458" y="423862"/>
                  </a:cubicBezTo>
                  <a:cubicBezTo>
                    <a:pt x="61" y="442515"/>
                    <a:pt x="-336" y="455215"/>
                    <a:pt x="458" y="471487"/>
                  </a:cubicBezTo>
                  <a:cubicBezTo>
                    <a:pt x="1252" y="487759"/>
                    <a:pt x="2442" y="507205"/>
                    <a:pt x="5220" y="521493"/>
                  </a:cubicBezTo>
                  <a:cubicBezTo>
                    <a:pt x="7998" y="535781"/>
                    <a:pt x="13157" y="544909"/>
                    <a:pt x="17126" y="557212"/>
                  </a:cubicBezTo>
                  <a:cubicBezTo>
                    <a:pt x="21095" y="569515"/>
                    <a:pt x="24667" y="584200"/>
                    <a:pt x="29033" y="595312"/>
                  </a:cubicBezTo>
                  <a:cubicBezTo>
                    <a:pt x="33399" y="606424"/>
                    <a:pt x="36176" y="615156"/>
                    <a:pt x="43320" y="623887"/>
                  </a:cubicBezTo>
                  <a:cubicBezTo>
                    <a:pt x="50464" y="632618"/>
                    <a:pt x="62370" y="640556"/>
                    <a:pt x="71895" y="647700"/>
                  </a:cubicBezTo>
                  <a:cubicBezTo>
                    <a:pt x="81420" y="654844"/>
                    <a:pt x="91342" y="660003"/>
                    <a:pt x="100470" y="666750"/>
                  </a:cubicBezTo>
                  <a:cubicBezTo>
                    <a:pt x="109598" y="673497"/>
                    <a:pt x="116345" y="682228"/>
                    <a:pt x="126664" y="688181"/>
                  </a:cubicBezTo>
                  <a:cubicBezTo>
                    <a:pt x="136983" y="694134"/>
                    <a:pt x="152858" y="699293"/>
                    <a:pt x="162383" y="702468"/>
                  </a:cubicBezTo>
                  <a:cubicBezTo>
                    <a:pt x="171908" y="705643"/>
                    <a:pt x="176274" y="705247"/>
                    <a:pt x="183814" y="707231"/>
                  </a:cubicBezTo>
                  <a:cubicBezTo>
                    <a:pt x="191354" y="709215"/>
                    <a:pt x="201276" y="711994"/>
                    <a:pt x="207626" y="714375"/>
                  </a:cubicBezTo>
                  <a:cubicBezTo>
                    <a:pt x="213976" y="716756"/>
                    <a:pt x="215961" y="719534"/>
                    <a:pt x="221914" y="721518"/>
                  </a:cubicBezTo>
                  <a:cubicBezTo>
                    <a:pt x="227867" y="723502"/>
                    <a:pt x="236597" y="725089"/>
                    <a:pt x="243344" y="726280"/>
                  </a:cubicBezTo>
                  <a:cubicBezTo>
                    <a:pt x="250091" y="727471"/>
                    <a:pt x="280652" y="730646"/>
                    <a:pt x="283827" y="731043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8011E31-B685-423F-B883-3E6F4089509E}"/>
              </a:ext>
            </a:extLst>
          </p:cNvPr>
          <p:cNvSpPr txBox="1"/>
          <p:nvPr/>
        </p:nvSpPr>
        <p:spPr>
          <a:xfrm>
            <a:off x="6806735" y="1956832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2FE0C5-1F12-4B4D-9F71-6E48C10C730B}"/>
              </a:ext>
            </a:extLst>
          </p:cNvPr>
          <p:cNvSpPr txBox="1"/>
          <p:nvPr/>
        </p:nvSpPr>
        <p:spPr>
          <a:xfrm>
            <a:off x="5235677" y="3274066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060857-4050-4A4F-98F6-066D70B53384}"/>
              </a:ext>
            </a:extLst>
          </p:cNvPr>
          <p:cNvSpPr txBox="1"/>
          <p:nvPr/>
        </p:nvSpPr>
        <p:spPr>
          <a:xfrm>
            <a:off x="6373300" y="2693862"/>
            <a:ext cx="63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SGF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87A954C-A9FC-4C51-8607-26673B373312}"/>
              </a:ext>
            </a:extLst>
          </p:cNvPr>
          <p:cNvCxnSpPr>
            <a:cxnSpLocks/>
            <a:endCxn id="40" idx="18"/>
          </p:cNvCxnSpPr>
          <p:nvPr/>
        </p:nvCxnSpPr>
        <p:spPr>
          <a:xfrm flipV="1">
            <a:off x="6599083" y="2392859"/>
            <a:ext cx="44727" cy="3010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B1A2E157-BE9C-4273-97C8-106005E5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b="0" dirty="0">
              <a:ea typeface="+mn-ea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CB3ED54-1920-43B1-9C20-89CD2B462166}"/>
              </a:ext>
            </a:extLst>
          </p:cNvPr>
          <p:cNvSpPr/>
          <p:nvPr/>
        </p:nvSpPr>
        <p:spPr>
          <a:xfrm rot="16200000">
            <a:off x="3211482" y="2043491"/>
            <a:ext cx="299741" cy="337261"/>
          </a:xfrm>
          <a:prstGeom prst="blockArc">
            <a:avLst/>
          </a:prstGeom>
          <a:solidFill>
            <a:srgbClr val="7DAF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2FFBC-760F-459F-BC6E-34E0FE70469D}"/>
              </a:ext>
            </a:extLst>
          </p:cNvPr>
          <p:cNvSpPr/>
          <p:nvPr/>
        </p:nvSpPr>
        <p:spPr>
          <a:xfrm>
            <a:off x="1324946" y="4534404"/>
            <a:ext cx="111968" cy="373504"/>
          </a:xfrm>
          <a:prstGeom prst="rect">
            <a:avLst/>
          </a:prstGeom>
          <a:solidFill>
            <a:srgbClr val="7DAF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1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26F5674-7F32-48C0-8FB9-C65DAC0C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57" y="3081936"/>
            <a:ext cx="6665944" cy="182072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7E1CFC8-9AC2-413F-AA1A-43E3D0843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3" t="30099" r="5740" b="29764"/>
          <a:stretch/>
        </p:blipFill>
        <p:spPr>
          <a:xfrm>
            <a:off x="5484724" y="1445393"/>
            <a:ext cx="6322360" cy="1534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SGF Advancement for 3D CRM-HL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A2211-A0B8-43CA-955C-FDD4781882C6}"/>
              </a:ext>
            </a:extLst>
          </p:cNvPr>
          <p:cNvPicPr/>
          <p:nvPr/>
        </p:nvPicPr>
        <p:blipFill rotWithShape="1">
          <a:blip r:embed="rId5"/>
          <a:srcRect r="19001"/>
          <a:stretch/>
        </p:blipFill>
        <p:spPr>
          <a:xfrm>
            <a:off x="48774" y="1272372"/>
            <a:ext cx="4814241" cy="398335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472646-A38C-4978-9F91-7AF964F3C6C7}"/>
              </a:ext>
            </a:extLst>
          </p:cNvPr>
          <p:cNvSpPr/>
          <p:nvPr/>
        </p:nvSpPr>
        <p:spPr>
          <a:xfrm>
            <a:off x="2031006" y="1772532"/>
            <a:ext cx="1762125" cy="933450"/>
          </a:xfrm>
          <a:custGeom>
            <a:avLst/>
            <a:gdLst>
              <a:gd name="connsiteX0" fmla="*/ 0 w 1771650"/>
              <a:gd name="connsiteY0" fmla="*/ 952500 h 952500"/>
              <a:gd name="connsiteX1" fmla="*/ 323850 w 1771650"/>
              <a:gd name="connsiteY1" fmla="*/ 723900 h 952500"/>
              <a:gd name="connsiteX2" fmla="*/ 866775 w 1771650"/>
              <a:gd name="connsiteY2" fmla="*/ 381000 h 952500"/>
              <a:gd name="connsiteX3" fmla="*/ 1771650 w 1771650"/>
              <a:gd name="connsiteY3" fmla="*/ 0 h 952500"/>
              <a:gd name="connsiteX0" fmla="*/ 0 w 1771650"/>
              <a:gd name="connsiteY0" fmla="*/ 952500 h 952500"/>
              <a:gd name="connsiteX1" fmla="*/ 323850 w 1771650"/>
              <a:gd name="connsiteY1" fmla="*/ 723900 h 952500"/>
              <a:gd name="connsiteX2" fmla="*/ 866775 w 1771650"/>
              <a:gd name="connsiteY2" fmla="*/ 390525 h 952500"/>
              <a:gd name="connsiteX3" fmla="*/ 1771650 w 1771650"/>
              <a:gd name="connsiteY3" fmla="*/ 0 h 952500"/>
              <a:gd name="connsiteX0" fmla="*/ 0 w 1771650"/>
              <a:gd name="connsiteY0" fmla="*/ 942975 h 942975"/>
              <a:gd name="connsiteX1" fmla="*/ 323850 w 1771650"/>
              <a:gd name="connsiteY1" fmla="*/ 714375 h 942975"/>
              <a:gd name="connsiteX2" fmla="*/ 866775 w 1771650"/>
              <a:gd name="connsiteY2" fmla="*/ 381000 h 942975"/>
              <a:gd name="connsiteX3" fmla="*/ 1771650 w 1771650"/>
              <a:gd name="connsiteY3" fmla="*/ 0 h 942975"/>
              <a:gd name="connsiteX0" fmla="*/ 0 w 1771650"/>
              <a:gd name="connsiteY0" fmla="*/ 942975 h 942975"/>
              <a:gd name="connsiteX1" fmla="*/ 323850 w 1771650"/>
              <a:gd name="connsiteY1" fmla="*/ 714375 h 942975"/>
              <a:gd name="connsiteX2" fmla="*/ 923925 w 1771650"/>
              <a:gd name="connsiteY2" fmla="*/ 361950 h 942975"/>
              <a:gd name="connsiteX3" fmla="*/ 1771650 w 1771650"/>
              <a:gd name="connsiteY3" fmla="*/ 0 h 942975"/>
              <a:gd name="connsiteX0" fmla="*/ 0 w 1771650"/>
              <a:gd name="connsiteY0" fmla="*/ 933450 h 933450"/>
              <a:gd name="connsiteX1" fmla="*/ 323850 w 1771650"/>
              <a:gd name="connsiteY1" fmla="*/ 704850 h 933450"/>
              <a:gd name="connsiteX2" fmla="*/ 923925 w 1771650"/>
              <a:gd name="connsiteY2" fmla="*/ 352425 h 933450"/>
              <a:gd name="connsiteX3" fmla="*/ 1771650 w 1771650"/>
              <a:gd name="connsiteY3" fmla="*/ 0 h 933450"/>
              <a:gd name="connsiteX0" fmla="*/ 0 w 1762125"/>
              <a:gd name="connsiteY0" fmla="*/ 933450 h 933450"/>
              <a:gd name="connsiteX1" fmla="*/ 323850 w 1762125"/>
              <a:gd name="connsiteY1" fmla="*/ 704850 h 933450"/>
              <a:gd name="connsiteX2" fmla="*/ 923925 w 1762125"/>
              <a:gd name="connsiteY2" fmla="*/ 352425 h 933450"/>
              <a:gd name="connsiteX3" fmla="*/ 1762125 w 1762125"/>
              <a:gd name="connsiteY3" fmla="*/ 0 h 933450"/>
              <a:gd name="connsiteX0" fmla="*/ 0 w 1762125"/>
              <a:gd name="connsiteY0" fmla="*/ 933450 h 933450"/>
              <a:gd name="connsiteX1" fmla="*/ 323850 w 1762125"/>
              <a:gd name="connsiteY1" fmla="*/ 704850 h 933450"/>
              <a:gd name="connsiteX2" fmla="*/ 923925 w 1762125"/>
              <a:gd name="connsiteY2" fmla="*/ 352425 h 933450"/>
              <a:gd name="connsiteX3" fmla="*/ 1247775 w 1762125"/>
              <a:gd name="connsiteY3" fmla="*/ 200025 h 933450"/>
              <a:gd name="connsiteX4" fmla="*/ 1762125 w 1762125"/>
              <a:gd name="connsiteY4" fmla="*/ 0 h 933450"/>
              <a:gd name="connsiteX0" fmla="*/ 0 w 1762125"/>
              <a:gd name="connsiteY0" fmla="*/ 933450 h 933450"/>
              <a:gd name="connsiteX1" fmla="*/ 323850 w 1762125"/>
              <a:gd name="connsiteY1" fmla="*/ 704850 h 933450"/>
              <a:gd name="connsiteX2" fmla="*/ 923925 w 1762125"/>
              <a:gd name="connsiteY2" fmla="*/ 352425 h 933450"/>
              <a:gd name="connsiteX3" fmla="*/ 1362075 w 1762125"/>
              <a:gd name="connsiteY3" fmla="*/ 142875 h 933450"/>
              <a:gd name="connsiteX4" fmla="*/ 1762125 w 1762125"/>
              <a:gd name="connsiteY4" fmla="*/ 0 h 933450"/>
              <a:gd name="connsiteX0" fmla="*/ 0 w 1762125"/>
              <a:gd name="connsiteY0" fmla="*/ 933450 h 933450"/>
              <a:gd name="connsiteX1" fmla="*/ 323850 w 1762125"/>
              <a:gd name="connsiteY1" fmla="*/ 704850 h 933450"/>
              <a:gd name="connsiteX2" fmla="*/ 923925 w 1762125"/>
              <a:gd name="connsiteY2" fmla="*/ 352425 h 933450"/>
              <a:gd name="connsiteX3" fmla="*/ 1362075 w 1762125"/>
              <a:gd name="connsiteY3" fmla="*/ 152400 h 933450"/>
              <a:gd name="connsiteX4" fmla="*/ 1762125 w 176212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125" h="933450">
                <a:moveTo>
                  <a:pt x="0" y="933450"/>
                </a:moveTo>
                <a:cubicBezTo>
                  <a:pt x="89694" y="866775"/>
                  <a:pt x="169863" y="801688"/>
                  <a:pt x="323850" y="704850"/>
                </a:cubicBezTo>
                <a:cubicBezTo>
                  <a:pt x="477838" y="608013"/>
                  <a:pt x="769938" y="436562"/>
                  <a:pt x="923925" y="352425"/>
                </a:cubicBezTo>
                <a:cubicBezTo>
                  <a:pt x="1077912" y="268288"/>
                  <a:pt x="1222375" y="211137"/>
                  <a:pt x="1362075" y="152400"/>
                </a:cubicBezTo>
                <a:cubicBezTo>
                  <a:pt x="1501775" y="93663"/>
                  <a:pt x="1676400" y="33338"/>
                  <a:pt x="1762125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FFEF86-6DF1-4920-9AF3-A6DE77F74FFA}"/>
              </a:ext>
            </a:extLst>
          </p:cNvPr>
          <p:cNvSpPr>
            <a:spLocks noChangeAspect="1"/>
          </p:cNvSpPr>
          <p:nvPr/>
        </p:nvSpPr>
        <p:spPr>
          <a:xfrm>
            <a:off x="2277758" y="2516197"/>
            <a:ext cx="237490" cy="584835"/>
          </a:xfrm>
          <a:custGeom>
            <a:avLst/>
            <a:gdLst>
              <a:gd name="connsiteX0" fmla="*/ 157162 w 252412"/>
              <a:gd name="connsiteY0" fmla="*/ 633413 h 633413"/>
              <a:gd name="connsiteX1" fmla="*/ 85725 w 252412"/>
              <a:gd name="connsiteY1" fmla="*/ 600075 h 633413"/>
              <a:gd name="connsiteX2" fmla="*/ 42862 w 252412"/>
              <a:gd name="connsiteY2" fmla="*/ 561975 h 633413"/>
              <a:gd name="connsiteX3" fmla="*/ 9525 w 252412"/>
              <a:gd name="connsiteY3" fmla="*/ 519113 h 633413"/>
              <a:gd name="connsiteX4" fmla="*/ 4762 w 252412"/>
              <a:gd name="connsiteY4" fmla="*/ 495300 h 633413"/>
              <a:gd name="connsiteX5" fmla="*/ 0 w 252412"/>
              <a:gd name="connsiteY5" fmla="*/ 452438 h 633413"/>
              <a:gd name="connsiteX6" fmla="*/ 4762 w 252412"/>
              <a:gd name="connsiteY6" fmla="*/ 423863 h 633413"/>
              <a:gd name="connsiteX7" fmla="*/ 9525 w 252412"/>
              <a:gd name="connsiteY7" fmla="*/ 385763 h 633413"/>
              <a:gd name="connsiteX8" fmla="*/ 14287 w 252412"/>
              <a:gd name="connsiteY8" fmla="*/ 352425 h 633413"/>
              <a:gd name="connsiteX9" fmla="*/ 28575 w 252412"/>
              <a:gd name="connsiteY9" fmla="*/ 319088 h 633413"/>
              <a:gd name="connsiteX10" fmla="*/ 47625 w 252412"/>
              <a:gd name="connsiteY10" fmla="*/ 271463 h 633413"/>
              <a:gd name="connsiteX11" fmla="*/ 66675 w 252412"/>
              <a:gd name="connsiteY11" fmla="*/ 233363 h 633413"/>
              <a:gd name="connsiteX12" fmla="*/ 90487 w 252412"/>
              <a:gd name="connsiteY12" fmla="*/ 195263 h 633413"/>
              <a:gd name="connsiteX13" fmla="*/ 114300 w 252412"/>
              <a:gd name="connsiteY13" fmla="*/ 157163 h 633413"/>
              <a:gd name="connsiteX14" fmla="*/ 147637 w 252412"/>
              <a:gd name="connsiteY14" fmla="*/ 119063 h 633413"/>
              <a:gd name="connsiteX15" fmla="*/ 185737 w 252412"/>
              <a:gd name="connsiteY15" fmla="*/ 76200 h 633413"/>
              <a:gd name="connsiteX16" fmla="*/ 252412 w 252412"/>
              <a:gd name="connsiteY16" fmla="*/ 0 h 633413"/>
              <a:gd name="connsiteX0" fmla="*/ 157162 w 252412"/>
              <a:gd name="connsiteY0" fmla="*/ 633413 h 633413"/>
              <a:gd name="connsiteX1" fmla="*/ 85725 w 252412"/>
              <a:gd name="connsiteY1" fmla="*/ 600075 h 633413"/>
              <a:gd name="connsiteX2" fmla="*/ 42862 w 252412"/>
              <a:gd name="connsiteY2" fmla="*/ 561975 h 633413"/>
              <a:gd name="connsiteX3" fmla="*/ 9525 w 252412"/>
              <a:gd name="connsiteY3" fmla="*/ 519113 h 633413"/>
              <a:gd name="connsiteX4" fmla="*/ 4762 w 252412"/>
              <a:gd name="connsiteY4" fmla="*/ 495300 h 633413"/>
              <a:gd name="connsiteX5" fmla="*/ 0 w 252412"/>
              <a:gd name="connsiteY5" fmla="*/ 452438 h 633413"/>
              <a:gd name="connsiteX6" fmla="*/ 4762 w 252412"/>
              <a:gd name="connsiteY6" fmla="*/ 423863 h 633413"/>
              <a:gd name="connsiteX7" fmla="*/ 9525 w 252412"/>
              <a:gd name="connsiteY7" fmla="*/ 385763 h 633413"/>
              <a:gd name="connsiteX8" fmla="*/ 14287 w 252412"/>
              <a:gd name="connsiteY8" fmla="*/ 352425 h 633413"/>
              <a:gd name="connsiteX9" fmla="*/ 28575 w 252412"/>
              <a:gd name="connsiteY9" fmla="*/ 319088 h 633413"/>
              <a:gd name="connsiteX10" fmla="*/ 47625 w 252412"/>
              <a:gd name="connsiteY10" fmla="*/ 271463 h 633413"/>
              <a:gd name="connsiteX11" fmla="*/ 66675 w 252412"/>
              <a:gd name="connsiteY11" fmla="*/ 233363 h 633413"/>
              <a:gd name="connsiteX12" fmla="*/ 90487 w 252412"/>
              <a:gd name="connsiteY12" fmla="*/ 195263 h 633413"/>
              <a:gd name="connsiteX13" fmla="*/ 114300 w 252412"/>
              <a:gd name="connsiteY13" fmla="*/ 157163 h 633413"/>
              <a:gd name="connsiteX14" fmla="*/ 147637 w 252412"/>
              <a:gd name="connsiteY14" fmla="*/ 119063 h 633413"/>
              <a:gd name="connsiteX15" fmla="*/ 180675 w 252412"/>
              <a:gd name="connsiteY15" fmla="*/ 76200 h 633413"/>
              <a:gd name="connsiteX16" fmla="*/ 252412 w 252412"/>
              <a:gd name="connsiteY16" fmla="*/ 0 h 633413"/>
              <a:gd name="connsiteX0" fmla="*/ 157162 w 252412"/>
              <a:gd name="connsiteY0" fmla="*/ 633413 h 633413"/>
              <a:gd name="connsiteX1" fmla="*/ 85725 w 252412"/>
              <a:gd name="connsiteY1" fmla="*/ 600075 h 633413"/>
              <a:gd name="connsiteX2" fmla="*/ 42862 w 252412"/>
              <a:gd name="connsiteY2" fmla="*/ 561975 h 633413"/>
              <a:gd name="connsiteX3" fmla="*/ 12056 w 252412"/>
              <a:gd name="connsiteY3" fmla="*/ 519113 h 633413"/>
              <a:gd name="connsiteX4" fmla="*/ 4762 w 252412"/>
              <a:gd name="connsiteY4" fmla="*/ 495300 h 633413"/>
              <a:gd name="connsiteX5" fmla="*/ 0 w 252412"/>
              <a:gd name="connsiteY5" fmla="*/ 452438 h 633413"/>
              <a:gd name="connsiteX6" fmla="*/ 4762 w 252412"/>
              <a:gd name="connsiteY6" fmla="*/ 423863 h 633413"/>
              <a:gd name="connsiteX7" fmla="*/ 9525 w 252412"/>
              <a:gd name="connsiteY7" fmla="*/ 385763 h 633413"/>
              <a:gd name="connsiteX8" fmla="*/ 14287 w 252412"/>
              <a:gd name="connsiteY8" fmla="*/ 352425 h 633413"/>
              <a:gd name="connsiteX9" fmla="*/ 28575 w 252412"/>
              <a:gd name="connsiteY9" fmla="*/ 319088 h 633413"/>
              <a:gd name="connsiteX10" fmla="*/ 47625 w 252412"/>
              <a:gd name="connsiteY10" fmla="*/ 271463 h 633413"/>
              <a:gd name="connsiteX11" fmla="*/ 66675 w 252412"/>
              <a:gd name="connsiteY11" fmla="*/ 233363 h 633413"/>
              <a:gd name="connsiteX12" fmla="*/ 90487 w 252412"/>
              <a:gd name="connsiteY12" fmla="*/ 195263 h 633413"/>
              <a:gd name="connsiteX13" fmla="*/ 114300 w 252412"/>
              <a:gd name="connsiteY13" fmla="*/ 157163 h 633413"/>
              <a:gd name="connsiteX14" fmla="*/ 147637 w 252412"/>
              <a:gd name="connsiteY14" fmla="*/ 119063 h 633413"/>
              <a:gd name="connsiteX15" fmla="*/ 180675 w 252412"/>
              <a:gd name="connsiteY15" fmla="*/ 76200 h 633413"/>
              <a:gd name="connsiteX16" fmla="*/ 252412 w 252412"/>
              <a:gd name="connsiteY16" fmla="*/ 0 h 633413"/>
              <a:gd name="connsiteX0" fmla="*/ 157162 w 252412"/>
              <a:gd name="connsiteY0" fmla="*/ 633413 h 633413"/>
              <a:gd name="connsiteX1" fmla="*/ 85725 w 252412"/>
              <a:gd name="connsiteY1" fmla="*/ 600075 h 633413"/>
              <a:gd name="connsiteX2" fmla="*/ 42862 w 252412"/>
              <a:gd name="connsiteY2" fmla="*/ 561975 h 633413"/>
              <a:gd name="connsiteX3" fmla="*/ 12056 w 252412"/>
              <a:gd name="connsiteY3" fmla="*/ 519113 h 633413"/>
              <a:gd name="connsiteX4" fmla="*/ 4762 w 252412"/>
              <a:gd name="connsiteY4" fmla="*/ 495300 h 633413"/>
              <a:gd name="connsiteX5" fmla="*/ 0 w 252412"/>
              <a:gd name="connsiteY5" fmla="*/ 452438 h 633413"/>
              <a:gd name="connsiteX6" fmla="*/ 4762 w 252412"/>
              <a:gd name="connsiteY6" fmla="*/ 423863 h 633413"/>
              <a:gd name="connsiteX7" fmla="*/ 9525 w 252412"/>
              <a:gd name="connsiteY7" fmla="*/ 385763 h 633413"/>
              <a:gd name="connsiteX8" fmla="*/ 16817 w 252412"/>
              <a:gd name="connsiteY8" fmla="*/ 352425 h 633413"/>
              <a:gd name="connsiteX9" fmla="*/ 28575 w 252412"/>
              <a:gd name="connsiteY9" fmla="*/ 319088 h 633413"/>
              <a:gd name="connsiteX10" fmla="*/ 47625 w 252412"/>
              <a:gd name="connsiteY10" fmla="*/ 271463 h 633413"/>
              <a:gd name="connsiteX11" fmla="*/ 66675 w 252412"/>
              <a:gd name="connsiteY11" fmla="*/ 233363 h 633413"/>
              <a:gd name="connsiteX12" fmla="*/ 90487 w 252412"/>
              <a:gd name="connsiteY12" fmla="*/ 195263 h 633413"/>
              <a:gd name="connsiteX13" fmla="*/ 114300 w 252412"/>
              <a:gd name="connsiteY13" fmla="*/ 157163 h 633413"/>
              <a:gd name="connsiteX14" fmla="*/ 147637 w 252412"/>
              <a:gd name="connsiteY14" fmla="*/ 119063 h 633413"/>
              <a:gd name="connsiteX15" fmla="*/ 180675 w 252412"/>
              <a:gd name="connsiteY15" fmla="*/ 76200 h 633413"/>
              <a:gd name="connsiteX16" fmla="*/ 252412 w 252412"/>
              <a:gd name="connsiteY16" fmla="*/ 0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412" h="633413">
                <a:moveTo>
                  <a:pt x="157162" y="633413"/>
                </a:moveTo>
                <a:cubicBezTo>
                  <a:pt x="130968" y="622697"/>
                  <a:pt x="104775" y="611981"/>
                  <a:pt x="85725" y="600075"/>
                </a:cubicBezTo>
                <a:cubicBezTo>
                  <a:pt x="66675" y="588169"/>
                  <a:pt x="55140" y="575469"/>
                  <a:pt x="42862" y="561975"/>
                </a:cubicBezTo>
                <a:cubicBezTo>
                  <a:pt x="30584" y="548481"/>
                  <a:pt x="18406" y="530225"/>
                  <a:pt x="12056" y="519113"/>
                </a:cubicBezTo>
                <a:cubicBezTo>
                  <a:pt x="5706" y="508001"/>
                  <a:pt x="6771" y="506413"/>
                  <a:pt x="4762" y="495300"/>
                </a:cubicBezTo>
                <a:cubicBezTo>
                  <a:pt x="2753" y="484188"/>
                  <a:pt x="0" y="464344"/>
                  <a:pt x="0" y="452438"/>
                </a:cubicBezTo>
                <a:cubicBezTo>
                  <a:pt x="0" y="440532"/>
                  <a:pt x="3175" y="434975"/>
                  <a:pt x="4762" y="423863"/>
                </a:cubicBezTo>
                <a:cubicBezTo>
                  <a:pt x="6349" y="412751"/>
                  <a:pt x="7516" y="397669"/>
                  <a:pt x="9525" y="385763"/>
                </a:cubicBezTo>
                <a:cubicBezTo>
                  <a:pt x="11534" y="373857"/>
                  <a:pt x="13642" y="363538"/>
                  <a:pt x="16817" y="352425"/>
                </a:cubicBezTo>
                <a:cubicBezTo>
                  <a:pt x="19992" y="341312"/>
                  <a:pt x="23440" y="332582"/>
                  <a:pt x="28575" y="319088"/>
                </a:cubicBezTo>
                <a:cubicBezTo>
                  <a:pt x="33710" y="305594"/>
                  <a:pt x="41275" y="285751"/>
                  <a:pt x="47625" y="271463"/>
                </a:cubicBezTo>
                <a:cubicBezTo>
                  <a:pt x="53975" y="257175"/>
                  <a:pt x="59531" y="246063"/>
                  <a:pt x="66675" y="233363"/>
                </a:cubicBezTo>
                <a:cubicBezTo>
                  <a:pt x="73819" y="220663"/>
                  <a:pt x="90487" y="195263"/>
                  <a:pt x="90487" y="195263"/>
                </a:cubicBezTo>
                <a:cubicBezTo>
                  <a:pt x="98424" y="182563"/>
                  <a:pt x="104775" y="169863"/>
                  <a:pt x="114300" y="157163"/>
                </a:cubicBezTo>
                <a:cubicBezTo>
                  <a:pt x="123825" y="144463"/>
                  <a:pt x="147637" y="119063"/>
                  <a:pt x="147637" y="119063"/>
                </a:cubicBezTo>
                <a:lnTo>
                  <a:pt x="180675" y="76200"/>
                </a:lnTo>
                <a:cubicBezTo>
                  <a:pt x="202900" y="50800"/>
                  <a:pt x="230187" y="25400"/>
                  <a:pt x="252412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7C02E-DE79-4FD3-AB87-5E44B760672F}"/>
              </a:ext>
            </a:extLst>
          </p:cNvPr>
          <p:cNvSpPr txBox="1"/>
          <p:nvPr/>
        </p:nvSpPr>
        <p:spPr>
          <a:xfrm>
            <a:off x="853759" y="925243"/>
            <a:ext cx="320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OB Slat Midspan 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4995F-C6C7-4A6C-9CF5-587D430FEDEE}"/>
              </a:ext>
            </a:extLst>
          </p:cNvPr>
          <p:cNvSpPr txBox="1"/>
          <p:nvPr/>
        </p:nvSpPr>
        <p:spPr>
          <a:xfrm>
            <a:off x="5810505" y="925243"/>
            <a:ext cx="567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SGF Deployed Geometry and Cross Sections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881A7-BEF2-4D15-954D-09F01187F61B}"/>
              </a:ext>
            </a:extLst>
          </p:cNvPr>
          <p:cNvSpPr txBox="1"/>
          <p:nvPr/>
        </p:nvSpPr>
        <p:spPr>
          <a:xfrm>
            <a:off x="357225" y="4431949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8EE10-C2E2-4E46-BCE3-AA846CD652B1}"/>
              </a:ext>
            </a:extLst>
          </p:cNvPr>
          <p:cNvSpPr txBox="1"/>
          <p:nvPr/>
        </p:nvSpPr>
        <p:spPr>
          <a:xfrm>
            <a:off x="673459" y="1929817"/>
            <a:ext cx="114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Baseline SGF (deployed)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55EEB4-3C2D-4C46-8CC3-CE0D797A0F9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818140" y="2345316"/>
            <a:ext cx="398078" cy="261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5BE26C-6719-4B2E-B9FD-A6865478D330}"/>
              </a:ext>
            </a:extLst>
          </p:cNvPr>
          <p:cNvSpPr txBox="1"/>
          <p:nvPr/>
        </p:nvSpPr>
        <p:spPr>
          <a:xfrm>
            <a:off x="2556704" y="3482550"/>
            <a:ext cx="143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Baseline SGF (retracted)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6C36ED-5DAA-4194-8CC5-BC1695F01B72}"/>
              </a:ext>
            </a:extLst>
          </p:cNvPr>
          <p:cNvCxnSpPr>
            <a:cxnSpLocks/>
          </p:cNvCxnSpPr>
          <p:nvPr/>
        </p:nvCxnSpPr>
        <p:spPr>
          <a:xfrm flipH="1" flipV="1">
            <a:off x="2360045" y="3111657"/>
            <a:ext cx="225713" cy="4757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CB9768-E207-4D63-858B-800BB1311ACB}"/>
              </a:ext>
            </a:extLst>
          </p:cNvPr>
          <p:cNvSpPr txBox="1"/>
          <p:nvPr/>
        </p:nvSpPr>
        <p:spPr>
          <a:xfrm>
            <a:off x="1370567" y="1589659"/>
            <a:ext cx="1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Conformal SGF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656489-77FC-47B8-894F-1FB4D091BBF9}"/>
              </a:ext>
            </a:extLst>
          </p:cNvPr>
          <p:cNvCxnSpPr>
            <a:cxnSpLocks/>
          </p:cNvCxnSpPr>
          <p:nvPr/>
        </p:nvCxnSpPr>
        <p:spPr>
          <a:xfrm>
            <a:off x="2407866" y="2064751"/>
            <a:ext cx="304271" cy="206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AF04F23-D37E-44DF-83AA-B2D3FEADB225}"/>
              </a:ext>
            </a:extLst>
          </p:cNvPr>
          <p:cNvSpPr txBox="1"/>
          <p:nvPr/>
        </p:nvSpPr>
        <p:spPr>
          <a:xfrm>
            <a:off x="8850539" y="1867726"/>
            <a:ext cx="114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B94E89-E862-4D1A-8F22-ABD266D7B573}"/>
              </a:ext>
            </a:extLst>
          </p:cNvPr>
          <p:cNvSpPr txBox="1"/>
          <p:nvPr/>
        </p:nvSpPr>
        <p:spPr>
          <a:xfrm>
            <a:off x="8531169" y="4185728"/>
            <a:ext cx="1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Retracted SGF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18F497-EBAD-46D6-AB2E-C9A1327B964C}"/>
              </a:ext>
            </a:extLst>
          </p:cNvPr>
          <p:cNvSpPr txBox="1"/>
          <p:nvPr/>
        </p:nvSpPr>
        <p:spPr>
          <a:xfrm rot="734053">
            <a:off x="6244454" y="2152821"/>
            <a:ext cx="143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OB slat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40A791-7FBC-4C79-98C4-1E563D9E8715}"/>
              </a:ext>
            </a:extLst>
          </p:cNvPr>
          <p:cNvSpPr txBox="1"/>
          <p:nvPr/>
        </p:nvSpPr>
        <p:spPr>
          <a:xfrm>
            <a:off x="9919195" y="2808714"/>
            <a:ext cx="124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Wing under slat surface</a:t>
            </a:r>
          </a:p>
          <a:p>
            <a:r>
              <a:rPr lang="en-US" sz="1600" b="0" dirty="0"/>
              <a:t>(WUSS)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CCA44F-7C36-48A5-B9D4-8E5C2327FCBC}"/>
              </a:ext>
            </a:extLst>
          </p:cNvPr>
          <p:cNvSpPr txBox="1"/>
          <p:nvPr/>
        </p:nvSpPr>
        <p:spPr>
          <a:xfrm rot="863596">
            <a:off x="8581111" y="2641302"/>
            <a:ext cx="80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IB slat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87DFC5-2418-4C20-9161-0D926C98A190}"/>
              </a:ext>
            </a:extLst>
          </p:cNvPr>
          <p:cNvCxnSpPr>
            <a:cxnSpLocks/>
          </p:cNvCxnSpPr>
          <p:nvPr/>
        </p:nvCxnSpPr>
        <p:spPr>
          <a:xfrm flipH="1" flipV="1">
            <a:off x="9675850" y="2463282"/>
            <a:ext cx="279918" cy="5131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5FD8AE2-1287-4CBA-A29D-BD1A574F6424}"/>
              </a:ext>
            </a:extLst>
          </p:cNvPr>
          <p:cNvSpPr txBox="1"/>
          <p:nvPr/>
        </p:nvSpPr>
        <p:spPr>
          <a:xfrm>
            <a:off x="7193667" y="2858222"/>
            <a:ext cx="1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Deployed SGF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C2FEB7-545D-42D2-98E3-71E45F051FFB}"/>
              </a:ext>
            </a:extLst>
          </p:cNvPr>
          <p:cNvCxnSpPr>
            <a:cxnSpLocks/>
          </p:cNvCxnSpPr>
          <p:nvPr/>
        </p:nvCxnSpPr>
        <p:spPr>
          <a:xfrm>
            <a:off x="8213137" y="3391415"/>
            <a:ext cx="193745" cy="3968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437E56-F333-4B5C-851C-35FD7DC31CE4}"/>
              </a:ext>
            </a:extLst>
          </p:cNvPr>
          <p:cNvCxnSpPr>
            <a:cxnSpLocks/>
          </p:cNvCxnSpPr>
          <p:nvPr/>
        </p:nvCxnSpPr>
        <p:spPr>
          <a:xfrm flipH="1" flipV="1">
            <a:off x="8512265" y="3959911"/>
            <a:ext cx="99707" cy="3063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E2CDCB-166A-4135-878A-E209FFB3CB77}"/>
              </a:ext>
            </a:extLst>
          </p:cNvPr>
          <p:cNvCxnSpPr/>
          <p:nvPr/>
        </p:nvCxnSpPr>
        <p:spPr>
          <a:xfrm>
            <a:off x="4223525" y="1644212"/>
            <a:ext cx="0" cy="168107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F5E4C83-FF13-4297-B12E-25F1DA04A17F}"/>
              </a:ext>
            </a:extLst>
          </p:cNvPr>
          <p:cNvSpPr txBox="1"/>
          <p:nvPr/>
        </p:nvSpPr>
        <p:spPr>
          <a:xfrm>
            <a:off x="3669419" y="2242491"/>
            <a:ext cx="1149227" cy="584775"/>
          </a:xfrm>
          <a:prstGeom prst="rect">
            <a:avLst/>
          </a:prstGeom>
          <a:solidFill>
            <a:srgbClr val="A0ADBC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 thickness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901DC61-C3B1-469D-B3F3-521653B23F07}"/>
              </a:ext>
            </a:extLst>
          </p:cNvPr>
          <p:cNvCxnSpPr>
            <a:cxnSpLocks/>
            <a:endCxn id="7" idx="9"/>
          </p:cNvCxnSpPr>
          <p:nvPr/>
        </p:nvCxnSpPr>
        <p:spPr>
          <a:xfrm>
            <a:off x="2031006" y="2716607"/>
            <a:ext cx="273638" cy="9420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AFD88AF-26C4-447D-BF81-039CB46408E3}"/>
              </a:ext>
            </a:extLst>
          </p:cNvPr>
          <p:cNvSpPr txBox="1"/>
          <p:nvPr/>
        </p:nvSpPr>
        <p:spPr>
          <a:xfrm>
            <a:off x="1624078" y="3262569"/>
            <a:ext cx="65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Gap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82133B-1902-4626-B423-B45F2DE5108C}"/>
              </a:ext>
            </a:extLst>
          </p:cNvPr>
          <p:cNvCxnSpPr>
            <a:cxnSpLocks/>
          </p:cNvCxnSpPr>
          <p:nvPr/>
        </p:nvCxnSpPr>
        <p:spPr>
          <a:xfrm flipV="1">
            <a:off x="1978081" y="2789859"/>
            <a:ext cx="177282" cy="522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FB87AC3-44AD-47DD-9399-B6834C2ACD77}"/>
              </a:ext>
            </a:extLst>
          </p:cNvPr>
          <p:cNvSpPr txBox="1"/>
          <p:nvPr/>
        </p:nvSpPr>
        <p:spPr>
          <a:xfrm>
            <a:off x="10933379" y="3603014"/>
            <a:ext cx="87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Inboard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097D3-7070-4FD3-9986-84E88372562D}"/>
              </a:ext>
            </a:extLst>
          </p:cNvPr>
          <p:cNvSpPr txBox="1"/>
          <p:nvPr/>
        </p:nvSpPr>
        <p:spPr>
          <a:xfrm>
            <a:off x="6526404" y="3603014"/>
            <a:ext cx="1071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Outboard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7FF621-BDF4-4B35-A816-9973170B8328}"/>
              </a:ext>
            </a:extLst>
          </p:cNvPr>
          <p:cNvSpPr txBox="1"/>
          <p:nvPr/>
        </p:nvSpPr>
        <p:spPr>
          <a:xfrm>
            <a:off x="8813982" y="3603014"/>
            <a:ext cx="95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Midspan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F60CF57-5F5D-41C3-A89D-4D988B078ABE}"/>
              </a:ext>
            </a:extLst>
          </p:cNvPr>
          <p:cNvSpPr txBox="1">
            <a:spLocks/>
          </p:cNvSpPr>
          <p:nvPr/>
        </p:nvSpPr>
        <p:spPr>
          <a:xfrm>
            <a:off x="0" y="5471505"/>
            <a:ext cx="5442857" cy="1289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200" b="0" dirty="0"/>
              <a:t>CRM-HL slat position dissimilar to others studied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200" b="0" dirty="0"/>
              <a:t>Conformal SGF geometry not practical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200" b="0" dirty="0"/>
              <a:t>SGF geometry rules developed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F12038E-F59E-478B-A363-7AA32B584B1A}"/>
              </a:ext>
            </a:extLst>
          </p:cNvPr>
          <p:cNvSpPr txBox="1">
            <a:spLocks/>
          </p:cNvSpPr>
          <p:nvPr/>
        </p:nvSpPr>
        <p:spPr>
          <a:xfrm>
            <a:off x="5442857" y="5145115"/>
            <a:ext cx="6591421" cy="1715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3D geometry challenges – slat gap/wing thickness variation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SGF curvature varies greatly w/ spanwise position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en-US" sz="1800" b="0" dirty="0"/>
              <a:t>Reconfiguration strain requirement - SMAs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en-US" sz="1800" b="0" dirty="0"/>
              <a:t>Configuration/actuation strategy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3D simulations substantiated SGF treatment for testing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D405034E-D35A-490F-83F0-444B2928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839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0B09-6E70-4B39-A234-6DA222E6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SGF Advancement for 3D CRM-HL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C7E8-2230-45E6-B355-FE0848FDD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01" y="4634510"/>
            <a:ext cx="10280211" cy="19700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Baseline SGF CFD/CAA results showed no decrement in aerodynamics or aeroacoustics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Geometric insensitivity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1600" dirty="0"/>
              <a:t>Confidence in Baseline SGF approach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1600" dirty="0"/>
              <a:t>Opportunity to explore other SGF concepts – Alternative Baseline, Min-Distance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1600" dirty="0"/>
              <a:t>Opportunity to explore flow resistive or porous SGF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1600" dirty="0"/>
              <a:t>Aluminum solid and porous Alternative Baseline and Min-Distance </a:t>
            </a:r>
            <a:r>
              <a:rPr lang="en-US" sz="1600"/>
              <a:t>for cost/time </a:t>
            </a:r>
            <a:r>
              <a:rPr lang="en-US" sz="1600" dirty="0"/>
              <a:t>savings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9AA3EBE-57DF-4279-B29F-76DC374A9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26" y="1403813"/>
            <a:ext cx="8922065" cy="271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3095B-D714-4E1F-9665-CECB9C37B9EA}"/>
              </a:ext>
            </a:extLst>
          </p:cNvPr>
          <p:cNvSpPr txBox="1"/>
          <p:nvPr/>
        </p:nvSpPr>
        <p:spPr>
          <a:xfrm>
            <a:off x="1600980" y="3125793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B1C17-CC3E-40CB-BA7A-0141FBE1830E}"/>
              </a:ext>
            </a:extLst>
          </p:cNvPr>
          <p:cNvSpPr txBox="1"/>
          <p:nvPr/>
        </p:nvSpPr>
        <p:spPr>
          <a:xfrm>
            <a:off x="1727827" y="1995127"/>
            <a:ext cx="1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Baseline SGF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F3612F-5967-489F-8569-9E53F90C101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72508" y="2287515"/>
            <a:ext cx="398078" cy="3848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ED3136-5E74-40E8-903A-157F2EDBFE00}"/>
              </a:ext>
            </a:extLst>
          </p:cNvPr>
          <p:cNvSpPr txBox="1"/>
          <p:nvPr/>
        </p:nvSpPr>
        <p:spPr>
          <a:xfrm>
            <a:off x="2445936" y="3386751"/>
            <a:ext cx="143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Alternative baseline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F8E315-A8B3-4D6B-B299-7BD882F67FFA}"/>
              </a:ext>
            </a:extLst>
          </p:cNvPr>
          <p:cNvCxnSpPr>
            <a:cxnSpLocks/>
          </p:cNvCxnSpPr>
          <p:nvPr/>
        </p:nvCxnSpPr>
        <p:spPr>
          <a:xfrm flipV="1">
            <a:off x="3356629" y="2703014"/>
            <a:ext cx="30392" cy="6837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B904D8-C192-460C-825A-169901490445}"/>
              </a:ext>
            </a:extLst>
          </p:cNvPr>
          <p:cNvSpPr txBox="1"/>
          <p:nvPr/>
        </p:nvSpPr>
        <p:spPr>
          <a:xfrm>
            <a:off x="4630481" y="2625042"/>
            <a:ext cx="1149227" cy="338554"/>
          </a:xfrm>
          <a:prstGeom prst="rect">
            <a:avLst/>
          </a:prstGeom>
          <a:solidFill>
            <a:srgbClr val="A0ADBC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53487-C880-413C-8F91-0857CC181040}"/>
              </a:ext>
            </a:extLst>
          </p:cNvPr>
          <p:cNvSpPr txBox="1"/>
          <p:nvPr/>
        </p:nvSpPr>
        <p:spPr>
          <a:xfrm>
            <a:off x="9224252" y="2625042"/>
            <a:ext cx="1149227" cy="338554"/>
          </a:xfrm>
          <a:prstGeom prst="rect">
            <a:avLst/>
          </a:prstGeom>
          <a:solidFill>
            <a:srgbClr val="A0ADBC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Main wing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A9E44-D43D-4B03-8990-0009BEAE07BB}"/>
              </a:ext>
            </a:extLst>
          </p:cNvPr>
          <p:cNvSpPr txBox="1"/>
          <p:nvPr/>
        </p:nvSpPr>
        <p:spPr>
          <a:xfrm>
            <a:off x="6386912" y="1774302"/>
            <a:ext cx="114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Baseline SGF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5AC585-DF4C-4BB6-83F0-1B3E99585B9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531593" y="2066690"/>
            <a:ext cx="398078" cy="3848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D33E9F-A8C4-4D36-A9F8-1E108774737A}"/>
              </a:ext>
            </a:extLst>
          </p:cNvPr>
          <p:cNvSpPr txBox="1"/>
          <p:nvPr/>
        </p:nvSpPr>
        <p:spPr>
          <a:xfrm>
            <a:off x="7095691" y="3355024"/>
            <a:ext cx="143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/>
              <a:t>Min-distance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10448-C3A9-4687-9E6A-D3844F61A043}"/>
              </a:ext>
            </a:extLst>
          </p:cNvPr>
          <p:cNvCxnSpPr>
            <a:cxnSpLocks/>
          </p:cNvCxnSpPr>
          <p:nvPr/>
        </p:nvCxnSpPr>
        <p:spPr>
          <a:xfrm flipV="1">
            <a:off x="7963981" y="2703013"/>
            <a:ext cx="30392" cy="6837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BFF822-175D-4916-865C-B60DC780F14D}"/>
              </a:ext>
            </a:extLst>
          </p:cNvPr>
          <p:cNvSpPr txBox="1"/>
          <p:nvPr/>
        </p:nvSpPr>
        <p:spPr>
          <a:xfrm>
            <a:off x="6167029" y="2989845"/>
            <a:ext cx="55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Slat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9901E7-067A-472F-834B-08B9A714EB3D}"/>
              </a:ext>
            </a:extLst>
          </p:cNvPr>
          <p:cNvCxnSpPr>
            <a:cxnSpLocks/>
          </p:cNvCxnSpPr>
          <p:nvPr/>
        </p:nvCxnSpPr>
        <p:spPr>
          <a:xfrm>
            <a:off x="6653851" y="3159122"/>
            <a:ext cx="288133" cy="78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986CC7-4430-48DE-BEC6-1602E190C096}"/>
              </a:ext>
            </a:extLst>
          </p:cNvPr>
          <p:cNvCxnSpPr>
            <a:cxnSpLocks/>
          </p:cNvCxnSpPr>
          <p:nvPr/>
        </p:nvCxnSpPr>
        <p:spPr>
          <a:xfrm>
            <a:off x="2094428" y="3301351"/>
            <a:ext cx="288133" cy="78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C6C8498-5746-4523-AC39-B836A5F2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124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CD1B-9014-404E-BB85-8A28AB7E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 Advancement for 3D CRM-HL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2677-6AF9-4602-9D97-A6EE170E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33496"/>
            <a:ext cx="6634065" cy="167447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Slat thickness/chord dissimilar to previous airframes studied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SCF/cove ratio large and varies greatly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Baseline fixed length SCF incompatible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Sliding flexure hinge enables dynamic balancing of kinematics and deformation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7D7929B-8FFA-4435-89B3-0225DF8372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9" y="1394301"/>
            <a:ext cx="5943600" cy="3799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D97798-7D6B-4741-B07E-2A1596FC50D6}"/>
              </a:ext>
            </a:extLst>
          </p:cNvPr>
          <p:cNvSpPr txBox="1"/>
          <p:nvPr/>
        </p:nvSpPr>
        <p:spPr>
          <a:xfrm>
            <a:off x="3124201" y="1514037"/>
            <a:ext cx="127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Retracted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592D3-FC13-4550-B189-3A149A0B25F2}"/>
              </a:ext>
            </a:extLst>
          </p:cNvPr>
          <p:cNvSpPr txBox="1"/>
          <p:nvPr/>
        </p:nvSpPr>
        <p:spPr>
          <a:xfrm>
            <a:off x="4553621" y="1514037"/>
            <a:ext cx="127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Deployed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EDEC44-17F8-4A1F-B1CD-6DF0F52119EF}"/>
              </a:ext>
            </a:extLst>
          </p:cNvPr>
          <p:cNvCxnSpPr>
            <a:cxnSpLocks/>
          </p:cNvCxnSpPr>
          <p:nvPr/>
        </p:nvCxnSpPr>
        <p:spPr>
          <a:xfrm>
            <a:off x="4609322" y="3107094"/>
            <a:ext cx="261258" cy="62515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DF1C09-FAD8-4CB4-BFA3-D5F58C2F0182}"/>
              </a:ext>
            </a:extLst>
          </p:cNvPr>
          <p:cNvSpPr txBox="1"/>
          <p:nvPr/>
        </p:nvSpPr>
        <p:spPr>
          <a:xfrm>
            <a:off x="4797066" y="3670576"/>
            <a:ext cx="109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Thickness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CF22A-5A82-4029-8977-224FDD2909B5}"/>
              </a:ext>
            </a:extLst>
          </p:cNvPr>
          <p:cNvCxnSpPr>
            <a:cxnSpLocks/>
          </p:cNvCxnSpPr>
          <p:nvPr/>
        </p:nvCxnSpPr>
        <p:spPr>
          <a:xfrm flipV="1">
            <a:off x="4068147" y="2428390"/>
            <a:ext cx="1061066" cy="107992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4333A8-40B2-49E5-B5C5-E40491A2DCF7}"/>
              </a:ext>
            </a:extLst>
          </p:cNvPr>
          <p:cNvSpPr txBox="1"/>
          <p:nvPr/>
        </p:nvSpPr>
        <p:spPr>
          <a:xfrm rot="18782383">
            <a:off x="4238066" y="2808093"/>
            <a:ext cx="557526" cy="246221"/>
          </a:xfrm>
          <a:prstGeom prst="rect">
            <a:avLst/>
          </a:prstGeom>
          <a:solidFill>
            <a:srgbClr val="FBF8FB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0" dirty="0"/>
              <a:t>Chord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207C92-7402-4A8B-909E-FC0AC9A6FC49}"/>
              </a:ext>
            </a:extLst>
          </p:cNvPr>
          <p:cNvCxnSpPr>
            <a:cxnSpLocks/>
          </p:cNvCxnSpPr>
          <p:nvPr/>
        </p:nvCxnSpPr>
        <p:spPr>
          <a:xfrm flipH="1" flipV="1">
            <a:off x="4037353" y="3446002"/>
            <a:ext cx="167952" cy="3055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2EAF26-C5DE-4E7E-88F0-ABE4EC801145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5110372" y="2375425"/>
            <a:ext cx="49041" cy="91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9">
            <a:extLst>
              <a:ext uri="{FF2B5EF4-FFF2-40B4-BE49-F238E27FC236}">
                <a16:creationId xmlns:a16="http://schemas.microsoft.com/office/drawing/2014/main" id="{56A2F9AD-1BEA-47F8-8565-E27E191C0A5E}"/>
              </a:ext>
            </a:extLst>
          </p:cNvPr>
          <p:cNvSpPr txBox="1"/>
          <p:nvPr/>
        </p:nvSpPr>
        <p:spPr>
          <a:xfrm>
            <a:off x="1172491" y="1680917"/>
            <a:ext cx="1995464" cy="2952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 Section: SCF/cove </a:t>
            </a:r>
            <a:r>
              <a:rPr lang="en-US" sz="1200" b="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»</a:t>
            </a: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67">
            <a:extLst>
              <a:ext uri="{FF2B5EF4-FFF2-40B4-BE49-F238E27FC236}">
                <a16:creationId xmlns:a16="http://schemas.microsoft.com/office/drawing/2014/main" id="{639A9D9D-9BB4-461A-B87C-03E1D3DA438E}"/>
              </a:ext>
            </a:extLst>
          </p:cNvPr>
          <p:cNvSpPr txBox="1"/>
          <p:nvPr/>
        </p:nvSpPr>
        <p:spPr>
          <a:xfrm>
            <a:off x="1172491" y="4594865"/>
            <a:ext cx="1995465" cy="2952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IB Section: SCF/cove &gt;&gt; 1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13176708-8095-478D-A6EC-DE10C87F325B}"/>
              </a:ext>
            </a:extLst>
          </p:cNvPr>
          <p:cNvSpPr txBox="1"/>
          <p:nvPr/>
        </p:nvSpPr>
        <p:spPr>
          <a:xfrm>
            <a:off x="1086529" y="2698588"/>
            <a:ext cx="966205" cy="2952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SCF profile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0">
            <a:extLst>
              <a:ext uri="{FF2B5EF4-FFF2-40B4-BE49-F238E27FC236}">
                <a16:creationId xmlns:a16="http://schemas.microsoft.com/office/drawing/2014/main" id="{6A3F8F97-2436-4D06-A253-90B861BE4748}"/>
              </a:ext>
            </a:extLst>
          </p:cNvPr>
          <p:cNvSpPr txBox="1"/>
          <p:nvPr/>
        </p:nvSpPr>
        <p:spPr>
          <a:xfrm>
            <a:off x="620037" y="2965289"/>
            <a:ext cx="1274698" cy="381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Slat cove profile</a:t>
            </a:r>
            <a:endParaRPr lang="en-US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C749D0-C97B-4AB6-9A79-53C89B9C2D28}"/>
              </a:ext>
            </a:extLst>
          </p:cNvPr>
          <p:cNvCxnSpPr/>
          <p:nvPr/>
        </p:nvCxnSpPr>
        <p:spPr>
          <a:xfrm flipH="1" flipV="1">
            <a:off x="609645" y="2776693"/>
            <a:ext cx="523875" cy="45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249D68-E162-4866-8D0D-4A146B0A1042}"/>
              </a:ext>
            </a:extLst>
          </p:cNvPr>
          <p:cNvCxnSpPr/>
          <p:nvPr/>
        </p:nvCxnSpPr>
        <p:spPr>
          <a:xfrm flipH="1" flipV="1">
            <a:off x="505505" y="2774153"/>
            <a:ext cx="171450" cy="295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C360B0F-898D-4ABD-AAB6-68F69EB9C64E}"/>
              </a:ext>
            </a:extLst>
          </p:cNvPr>
          <p:cNvSpPr txBox="1">
            <a:spLocks/>
          </p:cNvSpPr>
          <p:nvPr/>
        </p:nvSpPr>
        <p:spPr>
          <a:xfrm>
            <a:off x="6188177" y="3443000"/>
            <a:ext cx="5877294" cy="182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Steep angle between SCF and slat at TE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 err="1"/>
              <a:t>Leagacy</a:t>
            </a:r>
            <a:r>
              <a:rPr lang="en-US" sz="2000" b="0" dirty="0"/>
              <a:t> deviation for lap joint incompatible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Aux component enables adherence to optimal shape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Variants exist – Rev Aux only option at 10% scale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b="0" dirty="0"/>
              <a:t>3D simulations substantiated SCF treatment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441DAF-FA09-4FAD-AA00-D88485840FE4}"/>
              </a:ext>
            </a:extLst>
          </p:cNvPr>
          <p:cNvSpPr txBox="1"/>
          <p:nvPr/>
        </p:nvSpPr>
        <p:spPr>
          <a:xfrm>
            <a:off x="1717026" y="1060680"/>
            <a:ext cx="320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Sliding Flexure Hinge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CEE0FA-EA76-4C66-80CC-ECFBA510A51F}"/>
              </a:ext>
            </a:extLst>
          </p:cNvPr>
          <p:cNvSpPr txBox="1"/>
          <p:nvPr/>
        </p:nvSpPr>
        <p:spPr>
          <a:xfrm>
            <a:off x="7510217" y="1060390"/>
            <a:ext cx="340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Auxiliary Components</a:t>
            </a: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4B3EE05B-1764-4C2C-A4FA-FC4B36C0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63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A58524-AB5D-624D-BA6A-38F42EA0BCE8}" type="slidenum">
              <a:rPr lang="en-US" b="0" smtClean="0"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b="0" dirty="0">
              <a:ea typeface="+mn-ea"/>
            </a:endParaRPr>
          </a:p>
        </p:txBody>
      </p:sp>
      <p:pic>
        <p:nvPicPr>
          <p:cNvPr id="13" name="Picture 12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E6DF66D4-4A58-49A1-8821-E294BCBC4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023" y="1315848"/>
            <a:ext cx="5385063" cy="21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3703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1E7733FA74847B4D2DBE526CEBE27" ma:contentTypeVersion="10" ma:contentTypeDescription="Create a new document." ma:contentTypeScope="" ma:versionID="6171430c23e3f351f8b05459d1e9283f">
  <xsd:schema xmlns:xsd="http://www.w3.org/2001/XMLSchema" xmlns:xs="http://www.w3.org/2001/XMLSchema" xmlns:p="http://schemas.microsoft.com/office/2006/metadata/properties" xmlns:ns2="f7deeacc-6a2b-43ee-94d9-fbeb07381f4b" xmlns:ns3="be68c413-1cc3-41cd-bb78-86c971a3abf3" targetNamespace="http://schemas.microsoft.com/office/2006/metadata/properties" ma:root="true" ma:fieldsID="25928d04c16d34cc6886f6baca2a34e1" ns2:_="" ns3:_="">
    <xsd:import namespace="f7deeacc-6a2b-43ee-94d9-fbeb07381f4b"/>
    <xsd:import namespace="be68c413-1cc3-41cd-bb78-86c971a3ab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eeacc-6a2b-43ee-94d9-fbeb07381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8c413-1cc3-41cd-bb78-86c971a3abf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AF109E-60AE-4E7B-9139-2510DF3A6DEF}">
  <ds:schemaRefs>
    <ds:schemaRef ds:uri="http://schemas.openxmlformats.org/package/2006/metadata/core-properties"/>
    <ds:schemaRef ds:uri="f7deeacc-6a2b-43ee-94d9-fbeb07381f4b"/>
    <ds:schemaRef ds:uri="http://schemas.microsoft.com/office/infopath/2007/PartnerControls"/>
    <ds:schemaRef ds:uri="be68c413-1cc3-41cd-bb78-86c971a3abf3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CD8797-9B1F-45AD-B43B-D0682BE3C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76FD7C-D510-4BCC-B05A-0DF47DCA6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eeacc-6a2b-43ee-94d9-fbeb07381f4b"/>
    <ds:schemaRef ds:uri="be68c413-1cc3-41cd-bb78-86c971a3ab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73317</TotalTime>
  <Words>2088</Words>
  <Application>Microsoft Office PowerPoint</Application>
  <PresentationFormat>Widescreen</PresentationFormat>
  <Paragraphs>348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Helvetica</vt:lpstr>
      <vt:lpstr>Symbol</vt:lpstr>
      <vt:lpstr>Times New Roman</vt:lpstr>
      <vt:lpstr>3_Office Theme</vt:lpstr>
      <vt:lpstr>Worksheet</vt:lpstr>
      <vt:lpstr>PowerPoint Presentation</vt:lpstr>
      <vt:lpstr>Companion Papers</vt:lpstr>
      <vt:lpstr>SGF Aerodynamic and Acoustic Performance</vt:lpstr>
      <vt:lpstr>Outline</vt:lpstr>
      <vt:lpstr>CRM-HL and Legacy SGF &amp; SCF Concepts </vt:lpstr>
      <vt:lpstr>CRM-HL and Legacy SGF &amp; SCF Concepts </vt:lpstr>
      <vt:lpstr>SGF Advancement for 3D CRM-HL</vt:lpstr>
      <vt:lpstr>SGF Advancement for 3D CRM-HL</vt:lpstr>
      <vt:lpstr>SCF Advancement for 3D CRM-HL</vt:lpstr>
      <vt:lpstr>Aerodynamic Load and SGF Sizing</vt:lpstr>
      <vt:lpstr>Aerodynamic Load and SCF Sizing</vt:lpstr>
      <vt:lpstr>CRM-HL Wind Tunnel Model &amp; SGF Assembly Design</vt:lpstr>
      <vt:lpstr>SGF Assembly Design </vt:lpstr>
      <vt:lpstr>SCF Assembly Design</vt:lpstr>
      <vt:lpstr>SCF Assembly Design</vt:lpstr>
      <vt:lpstr>Concluding Remarks</vt:lpstr>
      <vt:lpstr>Questions?</vt:lpstr>
    </vt:vector>
  </TitlesOfParts>
  <Company>Beth Plentovich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Plentovich</dc:creator>
  <cp:lastModifiedBy>Turner, Travis L. (LARC-D321)</cp:lastModifiedBy>
  <cp:revision>2003</cp:revision>
  <cp:lastPrinted>2022-05-25T12:46:31Z</cp:lastPrinted>
  <dcterms:created xsi:type="dcterms:W3CDTF">2012-11-16T19:30:13Z</dcterms:created>
  <dcterms:modified xsi:type="dcterms:W3CDTF">2022-05-27T16:02:53Z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0x010100DBE1E7733FA74847B4D2DBE526CEBE27</vt:lpwstr>
  </property>
</Properties>
</file>