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491" r:id="rId3"/>
    <p:sldId id="485" r:id="rId4"/>
    <p:sldId id="486" r:id="rId5"/>
    <p:sldId id="290" r:id="rId6"/>
    <p:sldId id="487" r:id="rId7"/>
    <p:sldId id="262" r:id="rId8"/>
    <p:sldId id="490" r:id="rId9"/>
    <p:sldId id="259" r:id="rId10"/>
    <p:sldId id="488" r:id="rId11"/>
    <p:sldId id="489" r:id="rId12"/>
    <p:sldId id="281" r:id="rId13"/>
    <p:sldId id="28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92" autoAdjust="0"/>
  </p:normalViewPr>
  <p:slideViewPr>
    <p:cSldViewPr snapToGrid="0">
      <p:cViewPr varScale="1">
        <p:scale>
          <a:sx n="59" d="100"/>
          <a:sy n="59" d="100"/>
        </p:scale>
        <p:origin x="8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F70061-5B51-4798-A8F5-B4C4BDAD603F}" type="datetimeFigureOut">
              <a:rPr lang="en-US" smtClean="0"/>
              <a:t>6/29/2022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AF7FAA-CC81-44F6-B88A-E599BE3D2E9B}" type="slidenum">
              <a:rPr lang="en-US" smtClean="0"/>
              <a:t>‹#›</a:t>
            </a:fld>
            <a:endParaRPr lang="en-US"/>
          </a:p>
        </p:txBody>
      </p:sp>
    </p:spTree>
    <p:extLst>
      <p:ext uri="{BB962C8B-B14F-4D97-AF65-F5344CB8AC3E}">
        <p14:creationId xmlns:p14="http://schemas.microsoft.com/office/powerpoint/2010/main" val="1908498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abcnews.go.com/topics/entertainment/books/alfred-knopf.ht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abcnews.go.com/topics/entertainment/books/alfred-knopf.ht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4850"/>
            <a:ext cx="6173788" cy="3473450"/>
          </a:xfrm>
        </p:spPr>
      </p:sp>
      <p:sp>
        <p:nvSpPr>
          <p:cNvPr id="3" name="Notes Placeholder 2"/>
          <p:cNvSpPr>
            <a:spLocks noGrp="1"/>
          </p:cNvSpPr>
          <p:nvPr>
            <p:ph type="body" idx="1"/>
          </p:nvPr>
        </p:nvSpPr>
        <p:spPr/>
        <p:txBody>
          <a:bodyPr/>
          <a:lstStyle/>
          <a:p>
            <a:pPr marL="0" marR="0" lvl="0" indent="0" algn="l" defTabSz="949325" rtl="0" eaLnBrk="0" fontAlgn="base" latinLnBrk="0" hangingPunct="0">
              <a:lnSpc>
                <a:spcPct val="87000"/>
              </a:lnSpc>
              <a:spcBef>
                <a:spcPct val="40000"/>
              </a:spcBef>
              <a:spcAft>
                <a:spcPct val="0"/>
              </a:spcAft>
              <a:buClrTx/>
              <a:buSzTx/>
              <a:buFontTx/>
              <a:buNone/>
              <a:tabLst/>
              <a:defRPr/>
            </a:pPr>
            <a:endParaRPr lang="en-US" sz="1000" dirty="0">
              <a:solidFill>
                <a:srgbClr val="0563C1"/>
              </a:solidFill>
              <a:latin typeface="+mn-lt"/>
              <a:hlinkClick r:id="rId3">
                <a:extLst>
                  <a:ext uri="{A12FA001-AC4F-418D-AE19-62706E023703}">
                    <ahyp:hlinkClr xmlns:ahyp="http://schemas.microsoft.com/office/drawing/2018/hyperlinkcolor" val="tx"/>
                  </a:ext>
                </a:extLst>
              </a:hlinkClick>
            </a:endParaRPr>
          </a:p>
        </p:txBody>
      </p:sp>
      <p:sp>
        <p:nvSpPr>
          <p:cNvPr id="4" name="Slide Number Placeholder 3"/>
          <p:cNvSpPr>
            <a:spLocks noGrp="1"/>
          </p:cNvSpPr>
          <p:nvPr>
            <p:ph type="sldNum" sz="quarter" idx="10"/>
          </p:nvPr>
        </p:nvSpPr>
        <p:spPr/>
        <p:txBody>
          <a:bodyPr/>
          <a:lstStyle/>
          <a:p>
            <a:fld id="{52F10FC0-EC54-F044-B2AD-F498D090B0C0}" type="slidenum">
              <a:rPr lang="en-US" smtClean="0"/>
              <a:t>3</a:t>
            </a:fld>
            <a:endParaRPr lang="en-US"/>
          </a:p>
        </p:txBody>
      </p:sp>
    </p:spTree>
    <p:extLst>
      <p:ext uri="{BB962C8B-B14F-4D97-AF65-F5344CB8AC3E}">
        <p14:creationId xmlns:p14="http://schemas.microsoft.com/office/powerpoint/2010/main" val="144181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9325" rtl="0" eaLnBrk="0" fontAlgn="base" latinLnBrk="0" hangingPunct="0">
              <a:lnSpc>
                <a:spcPct val="87000"/>
              </a:lnSpc>
              <a:spcBef>
                <a:spcPct val="40000"/>
              </a:spcBef>
              <a:spcAft>
                <a:spcPct val="0"/>
              </a:spcAft>
              <a:buClrTx/>
              <a:buSzTx/>
              <a:buFontTx/>
              <a:buNone/>
              <a:tabLst/>
              <a:defRPr/>
            </a:pPr>
            <a:endParaRPr lang="en-US" sz="1000" u="none" dirty="0">
              <a:solidFill>
                <a:schemeClr val="tx1"/>
              </a:solidFill>
              <a:latin typeface="+mn-lt"/>
              <a:hlinkClick r:id="rId3">
                <a:extLst>
                  <a:ext uri="{A12FA001-AC4F-418D-AE19-62706E023703}">
                    <ahyp:hlinkClr xmlns:ahyp="http://schemas.microsoft.com/office/drawing/2018/hyperlinkcolor" val="tx"/>
                  </a:ext>
                </a:extLst>
              </a:hlinkClick>
            </a:endParaRPr>
          </a:p>
        </p:txBody>
      </p:sp>
      <p:sp>
        <p:nvSpPr>
          <p:cNvPr id="4" name="Slide Number Placeholder 3"/>
          <p:cNvSpPr>
            <a:spLocks noGrp="1"/>
          </p:cNvSpPr>
          <p:nvPr>
            <p:ph type="sldNum" sz="quarter" idx="5"/>
          </p:nvPr>
        </p:nvSpPr>
        <p:spPr/>
        <p:txBody>
          <a:bodyPr/>
          <a:lstStyle/>
          <a:p>
            <a:fld id="{E446BF5A-0AEA-4AA3-BBF4-33FBEA5AB8C5}" type="slidenum">
              <a:rPr lang="en-US" smtClean="0"/>
              <a:t>4</a:t>
            </a:fld>
            <a:endParaRPr lang="en-US"/>
          </a:p>
        </p:txBody>
      </p:sp>
    </p:spTree>
    <p:extLst>
      <p:ext uri="{BB962C8B-B14F-4D97-AF65-F5344CB8AC3E}">
        <p14:creationId xmlns:p14="http://schemas.microsoft.com/office/powerpoint/2010/main" val="3936658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46BF5A-0AEA-4AA3-BBF4-33FBEA5AB8C5}" type="slidenum">
              <a:rPr lang="en-US" smtClean="0"/>
              <a:t>5</a:t>
            </a:fld>
            <a:endParaRPr lang="en-US"/>
          </a:p>
        </p:txBody>
      </p:sp>
    </p:spTree>
    <p:extLst>
      <p:ext uri="{BB962C8B-B14F-4D97-AF65-F5344CB8AC3E}">
        <p14:creationId xmlns:p14="http://schemas.microsoft.com/office/powerpoint/2010/main" val="264058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000" dirty="0">
              <a:latin typeface="+mn-lt"/>
            </a:endParaRPr>
          </a:p>
        </p:txBody>
      </p:sp>
      <p:sp>
        <p:nvSpPr>
          <p:cNvPr id="4" name="Slide Number Placeholder 3"/>
          <p:cNvSpPr>
            <a:spLocks noGrp="1"/>
          </p:cNvSpPr>
          <p:nvPr>
            <p:ph type="sldNum" sz="quarter" idx="5"/>
          </p:nvPr>
        </p:nvSpPr>
        <p:spPr/>
        <p:txBody>
          <a:bodyPr/>
          <a:lstStyle/>
          <a:p>
            <a:fld id="{E446BF5A-0AEA-4AA3-BBF4-33FBEA5AB8C5}" type="slidenum">
              <a:rPr lang="en-US" smtClean="0"/>
              <a:t>6</a:t>
            </a:fld>
            <a:endParaRPr lang="en-US"/>
          </a:p>
        </p:txBody>
      </p:sp>
    </p:spTree>
    <p:extLst>
      <p:ext uri="{BB962C8B-B14F-4D97-AF65-F5344CB8AC3E}">
        <p14:creationId xmlns:p14="http://schemas.microsoft.com/office/powerpoint/2010/main" val="1733598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0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446BF5A-0AEA-4AA3-BBF4-33FBEA5AB8C5}" type="slidenum">
              <a:rPr lang="en-US" smtClean="0"/>
              <a:t>7</a:t>
            </a:fld>
            <a:endParaRPr lang="en-US"/>
          </a:p>
        </p:txBody>
      </p:sp>
    </p:spTree>
    <p:extLst>
      <p:ext uri="{BB962C8B-B14F-4D97-AF65-F5344CB8AC3E}">
        <p14:creationId xmlns:p14="http://schemas.microsoft.com/office/powerpoint/2010/main" val="2350808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46BF5A-0AEA-4AA3-BBF4-33FBEA5AB8C5}" type="slidenum">
              <a:rPr lang="en-US" smtClean="0"/>
              <a:t>8</a:t>
            </a:fld>
            <a:endParaRPr lang="en-US"/>
          </a:p>
        </p:txBody>
      </p:sp>
    </p:spTree>
    <p:extLst>
      <p:ext uri="{BB962C8B-B14F-4D97-AF65-F5344CB8AC3E}">
        <p14:creationId xmlns:p14="http://schemas.microsoft.com/office/powerpoint/2010/main" val="2374001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sz="1000" dirty="0">
              <a:latin typeface="+mn-lt"/>
            </a:endParaRPr>
          </a:p>
        </p:txBody>
      </p:sp>
      <p:sp>
        <p:nvSpPr>
          <p:cNvPr id="4" name="Slide Number Placeholder 3"/>
          <p:cNvSpPr>
            <a:spLocks noGrp="1"/>
          </p:cNvSpPr>
          <p:nvPr>
            <p:ph type="sldNum" sz="quarter" idx="5"/>
          </p:nvPr>
        </p:nvSpPr>
        <p:spPr/>
        <p:txBody>
          <a:bodyPr/>
          <a:lstStyle/>
          <a:p>
            <a:fld id="{E446BF5A-0AEA-4AA3-BBF4-33FBEA5AB8C5}" type="slidenum">
              <a:rPr lang="en-US" smtClean="0"/>
              <a:t>9</a:t>
            </a:fld>
            <a:endParaRPr lang="en-US"/>
          </a:p>
        </p:txBody>
      </p:sp>
    </p:spTree>
    <p:extLst>
      <p:ext uri="{BB962C8B-B14F-4D97-AF65-F5344CB8AC3E}">
        <p14:creationId xmlns:p14="http://schemas.microsoft.com/office/powerpoint/2010/main" val="2835401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446BF5A-0AEA-4AA3-BBF4-33FBEA5AB8C5}" type="slidenum">
              <a:rPr lang="en-US" smtClean="0"/>
              <a:t>10</a:t>
            </a:fld>
            <a:endParaRPr lang="en-US"/>
          </a:p>
        </p:txBody>
      </p:sp>
    </p:spTree>
    <p:extLst>
      <p:ext uri="{BB962C8B-B14F-4D97-AF65-F5344CB8AC3E}">
        <p14:creationId xmlns:p14="http://schemas.microsoft.com/office/powerpoint/2010/main" val="1300265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446BF5A-0AEA-4AA3-BBF4-33FBEA5AB8C5}" type="slidenum">
              <a:rPr lang="en-US" smtClean="0"/>
              <a:t>11</a:t>
            </a:fld>
            <a:endParaRPr lang="en-US"/>
          </a:p>
        </p:txBody>
      </p:sp>
    </p:spTree>
    <p:extLst>
      <p:ext uri="{BB962C8B-B14F-4D97-AF65-F5344CB8AC3E}">
        <p14:creationId xmlns:p14="http://schemas.microsoft.com/office/powerpoint/2010/main" val="866236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46BF5A-0AEA-4AA3-BBF4-33FBEA5AB8C5}" type="slidenum">
              <a:rPr lang="en-US" smtClean="0"/>
              <a:t>12</a:t>
            </a:fld>
            <a:endParaRPr lang="en-US"/>
          </a:p>
        </p:txBody>
      </p:sp>
    </p:spTree>
    <p:extLst>
      <p:ext uri="{BB962C8B-B14F-4D97-AF65-F5344CB8AC3E}">
        <p14:creationId xmlns:p14="http://schemas.microsoft.com/office/powerpoint/2010/main" val="2727355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46BF5A-0AEA-4AA3-BBF4-33FBEA5AB8C5}" type="slidenum">
              <a:rPr lang="en-US" smtClean="0"/>
              <a:t>13</a:t>
            </a:fld>
            <a:endParaRPr lang="en-US"/>
          </a:p>
        </p:txBody>
      </p:sp>
    </p:spTree>
    <p:extLst>
      <p:ext uri="{BB962C8B-B14F-4D97-AF65-F5344CB8AC3E}">
        <p14:creationId xmlns:p14="http://schemas.microsoft.com/office/powerpoint/2010/main" val="1580681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95258-A099-44AF-886D-D6BEECF296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21E0E8-2279-46D2-9AB8-6F204BD585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0FDAB4-B078-4F00-AA95-C2353553493E}"/>
              </a:ext>
            </a:extLst>
          </p:cNvPr>
          <p:cNvSpPr>
            <a:spLocks noGrp="1"/>
          </p:cNvSpPr>
          <p:nvPr>
            <p:ph type="dt" sz="half" idx="10"/>
          </p:nvPr>
        </p:nvSpPr>
        <p:spPr/>
        <p:txBody>
          <a:bodyPr/>
          <a:lstStyle/>
          <a:p>
            <a:fld id="{03007061-3A55-429C-91E0-4850AF5F4331}" type="datetimeFigureOut">
              <a:rPr lang="en-US" smtClean="0"/>
              <a:t>6/29/2022</a:t>
            </a:fld>
            <a:endParaRPr lang="en-US"/>
          </a:p>
        </p:txBody>
      </p:sp>
      <p:sp>
        <p:nvSpPr>
          <p:cNvPr id="5" name="Footer Placeholder 4">
            <a:extLst>
              <a:ext uri="{FF2B5EF4-FFF2-40B4-BE49-F238E27FC236}">
                <a16:creationId xmlns:a16="http://schemas.microsoft.com/office/drawing/2014/main" id="{B82E376A-4795-494C-92A2-30C1267FEC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B0E37E-345C-467E-A520-C363A58EACAD}"/>
              </a:ext>
            </a:extLst>
          </p:cNvPr>
          <p:cNvSpPr>
            <a:spLocks noGrp="1"/>
          </p:cNvSpPr>
          <p:nvPr>
            <p:ph type="sldNum" sz="quarter" idx="12"/>
          </p:nvPr>
        </p:nvSpPr>
        <p:spPr/>
        <p:txBody>
          <a:bodyPr/>
          <a:lstStyle/>
          <a:p>
            <a:fld id="{6D7EC11D-4F00-4D14-8E2B-2373683F9B75}" type="slidenum">
              <a:rPr lang="en-US" smtClean="0"/>
              <a:t>‹#›</a:t>
            </a:fld>
            <a:endParaRPr lang="en-US"/>
          </a:p>
        </p:txBody>
      </p:sp>
    </p:spTree>
    <p:extLst>
      <p:ext uri="{BB962C8B-B14F-4D97-AF65-F5344CB8AC3E}">
        <p14:creationId xmlns:p14="http://schemas.microsoft.com/office/powerpoint/2010/main" val="4243727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36094-128B-4B61-9EBB-ED6F22DA9A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673C6F-8189-4E6B-A1D6-759C06ED87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43E44B-11A4-4184-991F-C8FDD0596057}"/>
              </a:ext>
            </a:extLst>
          </p:cNvPr>
          <p:cNvSpPr>
            <a:spLocks noGrp="1"/>
          </p:cNvSpPr>
          <p:nvPr>
            <p:ph type="dt" sz="half" idx="10"/>
          </p:nvPr>
        </p:nvSpPr>
        <p:spPr/>
        <p:txBody>
          <a:bodyPr/>
          <a:lstStyle/>
          <a:p>
            <a:fld id="{03007061-3A55-429C-91E0-4850AF5F4331}" type="datetimeFigureOut">
              <a:rPr lang="en-US" smtClean="0"/>
              <a:t>6/29/2022</a:t>
            </a:fld>
            <a:endParaRPr lang="en-US"/>
          </a:p>
        </p:txBody>
      </p:sp>
      <p:sp>
        <p:nvSpPr>
          <p:cNvPr id="5" name="Footer Placeholder 4">
            <a:extLst>
              <a:ext uri="{FF2B5EF4-FFF2-40B4-BE49-F238E27FC236}">
                <a16:creationId xmlns:a16="http://schemas.microsoft.com/office/drawing/2014/main" id="{A8E7E163-E8E7-4C65-95B2-FC7A89ADB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45172A-6402-4F19-AB43-A14B79FCBB7D}"/>
              </a:ext>
            </a:extLst>
          </p:cNvPr>
          <p:cNvSpPr>
            <a:spLocks noGrp="1"/>
          </p:cNvSpPr>
          <p:nvPr>
            <p:ph type="sldNum" sz="quarter" idx="12"/>
          </p:nvPr>
        </p:nvSpPr>
        <p:spPr/>
        <p:txBody>
          <a:bodyPr/>
          <a:lstStyle/>
          <a:p>
            <a:fld id="{6D7EC11D-4F00-4D14-8E2B-2373683F9B75}" type="slidenum">
              <a:rPr lang="en-US" smtClean="0"/>
              <a:t>‹#›</a:t>
            </a:fld>
            <a:endParaRPr lang="en-US"/>
          </a:p>
        </p:txBody>
      </p:sp>
    </p:spTree>
    <p:extLst>
      <p:ext uri="{BB962C8B-B14F-4D97-AF65-F5344CB8AC3E}">
        <p14:creationId xmlns:p14="http://schemas.microsoft.com/office/powerpoint/2010/main" val="1303915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7D4B8-3EC8-4B29-884A-CA30ACEEB4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DB4663-D590-4C68-94D6-6E21400A76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E5BCEF-A432-4602-B979-0BA97B67A7FC}"/>
              </a:ext>
            </a:extLst>
          </p:cNvPr>
          <p:cNvSpPr>
            <a:spLocks noGrp="1"/>
          </p:cNvSpPr>
          <p:nvPr>
            <p:ph type="dt" sz="half" idx="10"/>
          </p:nvPr>
        </p:nvSpPr>
        <p:spPr/>
        <p:txBody>
          <a:bodyPr/>
          <a:lstStyle/>
          <a:p>
            <a:fld id="{03007061-3A55-429C-91E0-4850AF5F4331}" type="datetimeFigureOut">
              <a:rPr lang="en-US" smtClean="0"/>
              <a:t>6/29/2022</a:t>
            </a:fld>
            <a:endParaRPr lang="en-US"/>
          </a:p>
        </p:txBody>
      </p:sp>
      <p:sp>
        <p:nvSpPr>
          <p:cNvPr id="5" name="Footer Placeholder 4">
            <a:extLst>
              <a:ext uri="{FF2B5EF4-FFF2-40B4-BE49-F238E27FC236}">
                <a16:creationId xmlns:a16="http://schemas.microsoft.com/office/drawing/2014/main" id="{CF795C53-0D73-4227-A9BD-FDA7FA155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EFFEFE-2953-426C-9A84-0C21A7E57A50}"/>
              </a:ext>
            </a:extLst>
          </p:cNvPr>
          <p:cNvSpPr>
            <a:spLocks noGrp="1"/>
          </p:cNvSpPr>
          <p:nvPr>
            <p:ph type="sldNum" sz="quarter" idx="12"/>
          </p:nvPr>
        </p:nvSpPr>
        <p:spPr/>
        <p:txBody>
          <a:bodyPr/>
          <a:lstStyle/>
          <a:p>
            <a:fld id="{6D7EC11D-4F00-4D14-8E2B-2373683F9B75}" type="slidenum">
              <a:rPr lang="en-US" smtClean="0"/>
              <a:t>‹#›</a:t>
            </a:fld>
            <a:endParaRPr lang="en-US"/>
          </a:p>
        </p:txBody>
      </p:sp>
    </p:spTree>
    <p:extLst>
      <p:ext uri="{BB962C8B-B14F-4D97-AF65-F5344CB8AC3E}">
        <p14:creationId xmlns:p14="http://schemas.microsoft.com/office/powerpoint/2010/main" val="543282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A9077-81B4-49E2-BD29-F9D6B85D2C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6BA6A8-E18F-4666-BF7B-BAB2C9034B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57854C-2476-4436-BDDD-28EC2A3B07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1858B4-B87B-418E-AA2E-8C835F2DF1E0}"/>
              </a:ext>
            </a:extLst>
          </p:cNvPr>
          <p:cNvSpPr>
            <a:spLocks noGrp="1"/>
          </p:cNvSpPr>
          <p:nvPr>
            <p:ph type="dt" sz="half" idx="10"/>
          </p:nvPr>
        </p:nvSpPr>
        <p:spPr/>
        <p:txBody>
          <a:bodyPr/>
          <a:lstStyle/>
          <a:p>
            <a:fld id="{03007061-3A55-429C-91E0-4850AF5F4331}" type="datetimeFigureOut">
              <a:rPr lang="en-US" smtClean="0"/>
              <a:t>6/29/2022</a:t>
            </a:fld>
            <a:endParaRPr lang="en-US"/>
          </a:p>
        </p:txBody>
      </p:sp>
      <p:sp>
        <p:nvSpPr>
          <p:cNvPr id="6" name="Footer Placeholder 5">
            <a:extLst>
              <a:ext uri="{FF2B5EF4-FFF2-40B4-BE49-F238E27FC236}">
                <a16:creationId xmlns:a16="http://schemas.microsoft.com/office/drawing/2014/main" id="{7D147C45-177A-4C85-99D2-41CE4D4A7A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FF5450-929B-4F66-8FF6-F87AC2608C66}"/>
              </a:ext>
            </a:extLst>
          </p:cNvPr>
          <p:cNvSpPr>
            <a:spLocks noGrp="1"/>
          </p:cNvSpPr>
          <p:nvPr>
            <p:ph type="sldNum" sz="quarter" idx="12"/>
          </p:nvPr>
        </p:nvSpPr>
        <p:spPr/>
        <p:txBody>
          <a:bodyPr/>
          <a:lstStyle/>
          <a:p>
            <a:fld id="{6D7EC11D-4F00-4D14-8E2B-2373683F9B75}" type="slidenum">
              <a:rPr lang="en-US" smtClean="0"/>
              <a:t>‹#›</a:t>
            </a:fld>
            <a:endParaRPr lang="en-US"/>
          </a:p>
        </p:txBody>
      </p:sp>
    </p:spTree>
    <p:extLst>
      <p:ext uri="{BB962C8B-B14F-4D97-AF65-F5344CB8AC3E}">
        <p14:creationId xmlns:p14="http://schemas.microsoft.com/office/powerpoint/2010/main" val="141536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3A475-6306-4E9E-B658-87807EFAE7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E8AD61-B6C7-45CE-BB61-4BF0E76B36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0C231A-796A-4BAC-A1BD-96A42C4EF1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D17C8E-0A8B-4AAB-8F3E-7007BA0663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722689-B4D5-49CA-AE16-4256BE86D3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FFC427-9F8B-420A-B2F1-FCE822B558C4}"/>
              </a:ext>
            </a:extLst>
          </p:cNvPr>
          <p:cNvSpPr>
            <a:spLocks noGrp="1"/>
          </p:cNvSpPr>
          <p:nvPr>
            <p:ph type="dt" sz="half" idx="10"/>
          </p:nvPr>
        </p:nvSpPr>
        <p:spPr/>
        <p:txBody>
          <a:bodyPr/>
          <a:lstStyle/>
          <a:p>
            <a:fld id="{03007061-3A55-429C-91E0-4850AF5F4331}" type="datetimeFigureOut">
              <a:rPr lang="en-US" smtClean="0"/>
              <a:t>6/29/2022</a:t>
            </a:fld>
            <a:endParaRPr lang="en-US"/>
          </a:p>
        </p:txBody>
      </p:sp>
      <p:sp>
        <p:nvSpPr>
          <p:cNvPr id="8" name="Footer Placeholder 7">
            <a:extLst>
              <a:ext uri="{FF2B5EF4-FFF2-40B4-BE49-F238E27FC236}">
                <a16:creationId xmlns:a16="http://schemas.microsoft.com/office/drawing/2014/main" id="{D63739E8-EFE8-47F7-94F8-BB54F0E78D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D182F6-70C1-4960-AB66-9F9F83D09F89}"/>
              </a:ext>
            </a:extLst>
          </p:cNvPr>
          <p:cNvSpPr>
            <a:spLocks noGrp="1"/>
          </p:cNvSpPr>
          <p:nvPr>
            <p:ph type="sldNum" sz="quarter" idx="12"/>
          </p:nvPr>
        </p:nvSpPr>
        <p:spPr/>
        <p:txBody>
          <a:bodyPr/>
          <a:lstStyle/>
          <a:p>
            <a:fld id="{6D7EC11D-4F00-4D14-8E2B-2373683F9B75}" type="slidenum">
              <a:rPr lang="en-US" smtClean="0"/>
              <a:t>‹#›</a:t>
            </a:fld>
            <a:endParaRPr lang="en-US"/>
          </a:p>
        </p:txBody>
      </p:sp>
    </p:spTree>
    <p:extLst>
      <p:ext uri="{BB962C8B-B14F-4D97-AF65-F5344CB8AC3E}">
        <p14:creationId xmlns:p14="http://schemas.microsoft.com/office/powerpoint/2010/main" val="410198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9C81D-FF89-474F-AFD9-1C3E15DC40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4AA47A-ED90-4409-AF42-FFCB3C5D6082}"/>
              </a:ext>
            </a:extLst>
          </p:cNvPr>
          <p:cNvSpPr>
            <a:spLocks noGrp="1"/>
          </p:cNvSpPr>
          <p:nvPr>
            <p:ph type="dt" sz="half" idx="10"/>
          </p:nvPr>
        </p:nvSpPr>
        <p:spPr/>
        <p:txBody>
          <a:bodyPr/>
          <a:lstStyle/>
          <a:p>
            <a:fld id="{03007061-3A55-429C-91E0-4850AF5F4331}" type="datetimeFigureOut">
              <a:rPr lang="en-US" smtClean="0"/>
              <a:t>6/29/2022</a:t>
            </a:fld>
            <a:endParaRPr lang="en-US"/>
          </a:p>
        </p:txBody>
      </p:sp>
      <p:sp>
        <p:nvSpPr>
          <p:cNvPr id="4" name="Footer Placeholder 3">
            <a:extLst>
              <a:ext uri="{FF2B5EF4-FFF2-40B4-BE49-F238E27FC236}">
                <a16:creationId xmlns:a16="http://schemas.microsoft.com/office/drawing/2014/main" id="{0F9C82E1-E671-466D-AFD9-ED92B42995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514364-6ED5-4C32-BD8D-90E2B8B202A4}"/>
              </a:ext>
            </a:extLst>
          </p:cNvPr>
          <p:cNvSpPr>
            <a:spLocks noGrp="1"/>
          </p:cNvSpPr>
          <p:nvPr>
            <p:ph type="sldNum" sz="quarter" idx="12"/>
          </p:nvPr>
        </p:nvSpPr>
        <p:spPr/>
        <p:txBody>
          <a:bodyPr/>
          <a:lstStyle/>
          <a:p>
            <a:fld id="{6D7EC11D-4F00-4D14-8E2B-2373683F9B75}" type="slidenum">
              <a:rPr lang="en-US" smtClean="0"/>
              <a:t>‹#›</a:t>
            </a:fld>
            <a:endParaRPr lang="en-US"/>
          </a:p>
        </p:txBody>
      </p:sp>
    </p:spTree>
    <p:extLst>
      <p:ext uri="{BB962C8B-B14F-4D97-AF65-F5344CB8AC3E}">
        <p14:creationId xmlns:p14="http://schemas.microsoft.com/office/powerpoint/2010/main" val="1818786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067984-6482-42B6-B62D-456091280652}"/>
              </a:ext>
            </a:extLst>
          </p:cNvPr>
          <p:cNvSpPr>
            <a:spLocks noGrp="1"/>
          </p:cNvSpPr>
          <p:nvPr>
            <p:ph type="dt" sz="half" idx="10"/>
          </p:nvPr>
        </p:nvSpPr>
        <p:spPr/>
        <p:txBody>
          <a:bodyPr/>
          <a:lstStyle/>
          <a:p>
            <a:fld id="{03007061-3A55-429C-91E0-4850AF5F4331}" type="datetimeFigureOut">
              <a:rPr lang="en-US" smtClean="0"/>
              <a:t>6/29/2022</a:t>
            </a:fld>
            <a:endParaRPr lang="en-US"/>
          </a:p>
        </p:txBody>
      </p:sp>
      <p:sp>
        <p:nvSpPr>
          <p:cNvPr id="3" name="Footer Placeholder 2">
            <a:extLst>
              <a:ext uri="{FF2B5EF4-FFF2-40B4-BE49-F238E27FC236}">
                <a16:creationId xmlns:a16="http://schemas.microsoft.com/office/drawing/2014/main" id="{4411C01E-4492-4BB0-BF04-C9F3E486D9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524494-C268-4FD9-99DE-34FC9A846B3E}"/>
              </a:ext>
            </a:extLst>
          </p:cNvPr>
          <p:cNvSpPr>
            <a:spLocks noGrp="1"/>
          </p:cNvSpPr>
          <p:nvPr>
            <p:ph type="sldNum" sz="quarter" idx="12"/>
          </p:nvPr>
        </p:nvSpPr>
        <p:spPr/>
        <p:txBody>
          <a:bodyPr/>
          <a:lstStyle/>
          <a:p>
            <a:fld id="{6D7EC11D-4F00-4D14-8E2B-2373683F9B75}" type="slidenum">
              <a:rPr lang="en-US" smtClean="0"/>
              <a:t>‹#›</a:t>
            </a:fld>
            <a:endParaRPr lang="en-US"/>
          </a:p>
        </p:txBody>
      </p:sp>
    </p:spTree>
    <p:extLst>
      <p:ext uri="{BB962C8B-B14F-4D97-AF65-F5344CB8AC3E}">
        <p14:creationId xmlns:p14="http://schemas.microsoft.com/office/powerpoint/2010/main" val="1750460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5E8D-35DC-4F37-A2C4-CED1D3FBD7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91B3A5-454B-4BA1-8EFB-4F58EC70EB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CE6A43-455F-400A-9AA7-809CE80578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97FFC6-0415-4AC2-A1EB-6ECF39AA7060}"/>
              </a:ext>
            </a:extLst>
          </p:cNvPr>
          <p:cNvSpPr>
            <a:spLocks noGrp="1"/>
          </p:cNvSpPr>
          <p:nvPr>
            <p:ph type="dt" sz="half" idx="10"/>
          </p:nvPr>
        </p:nvSpPr>
        <p:spPr/>
        <p:txBody>
          <a:bodyPr/>
          <a:lstStyle/>
          <a:p>
            <a:fld id="{03007061-3A55-429C-91E0-4850AF5F4331}" type="datetimeFigureOut">
              <a:rPr lang="en-US" smtClean="0"/>
              <a:t>6/29/2022</a:t>
            </a:fld>
            <a:endParaRPr lang="en-US"/>
          </a:p>
        </p:txBody>
      </p:sp>
      <p:sp>
        <p:nvSpPr>
          <p:cNvPr id="6" name="Footer Placeholder 5">
            <a:extLst>
              <a:ext uri="{FF2B5EF4-FFF2-40B4-BE49-F238E27FC236}">
                <a16:creationId xmlns:a16="http://schemas.microsoft.com/office/drawing/2014/main" id="{C4E06BA1-3203-4599-8C56-F78C35707B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2D4C56-06D2-4C20-85BA-A9FE91ED5CDD}"/>
              </a:ext>
            </a:extLst>
          </p:cNvPr>
          <p:cNvSpPr>
            <a:spLocks noGrp="1"/>
          </p:cNvSpPr>
          <p:nvPr>
            <p:ph type="sldNum" sz="quarter" idx="12"/>
          </p:nvPr>
        </p:nvSpPr>
        <p:spPr/>
        <p:txBody>
          <a:bodyPr/>
          <a:lstStyle/>
          <a:p>
            <a:fld id="{6D7EC11D-4F00-4D14-8E2B-2373683F9B75}" type="slidenum">
              <a:rPr lang="en-US" smtClean="0"/>
              <a:t>‹#›</a:t>
            </a:fld>
            <a:endParaRPr lang="en-US"/>
          </a:p>
        </p:txBody>
      </p:sp>
    </p:spTree>
    <p:extLst>
      <p:ext uri="{BB962C8B-B14F-4D97-AF65-F5344CB8AC3E}">
        <p14:creationId xmlns:p14="http://schemas.microsoft.com/office/powerpoint/2010/main" val="2844459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D3277-5B67-4878-A8C5-B1F6FC1280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031813-596B-4030-B113-0B61C3F331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549AF0-08FA-48CC-869C-FAB7F75E89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81F86A-C94A-4E05-A7B3-C917DF3615D9}"/>
              </a:ext>
            </a:extLst>
          </p:cNvPr>
          <p:cNvSpPr>
            <a:spLocks noGrp="1"/>
          </p:cNvSpPr>
          <p:nvPr>
            <p:ph type="dt" sz="half" idx="10"/>
          </p:nvPr>
        </p:nvSpPr>
        <p:spPr/>
        <p:txBody>
          <a:bodyPr/>
          <a:lstStyle/>
          <a:p>
            <a:fld id="{03007061-3A55-429C-91E0-4850AF5F4331}" type="datetimeFigureOut">
              <a:rPr lang="en-US" smtClean="0"/>
              <a:t>6/29/2022</a:t>
            </a:fld>
            <a:endParaRPr lang="en-US"/>
          </a:p>
        </p:txBody>
      </p:sp>
      <p:sp>
        <p:nvSpPr>
          <p:cNvPr id="6" name="Footer Placeholder 5">
            <a:extLst>
              <a:ext uri="{FF2B5EF4-FFF2-40B4-BE49-F238E27FC236}">
                <a16:creationId xmlns:a16="http://schemas.microsoft.com/office/drawing/2014/main" id="{4E208420-367D-437B-8D08-082D3C6A30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767571-0725-4536-AAB6-10B1BCE00F57}"/>
              </a:ext>
            </a:extLst>
          </p:cNvPr>
          <p:cNvSpPr>
            <a:spLocks noGrp="1"/>
          </p:cNvSpPr>
          <p:nvPr>
            <p:ph type="sldNum" sz="quarter" idx="12"/>
          </p:nvPr>
        </p:nvSpPr>
        <p:spPr/>
        <p:txBody>
          <a:bodyPr/>
          <a:lstStyle/>
          <a:p>
            <a:fld id="{6D7EC11D-4F00-4D14-8E2B-2373683F9B75}" type="slidenum">
              <a:rPr lang="en-US" smtClean="0"/>
              <a:t>‹#›</a:t>
            </a:fld>
            <a:endParaRPr lang="en-US"/>
          </a:p>
        </p:txBody>
      </p:sp>
    </p:spTree>
    <p:extLst>
      <p:ext uri="{BB962C8B-B14F-4D97-AF65-F5344CB8AC3E}">
        <p14:creationId xmlns:p14="http://schemas.microsoft.com/office/powerpoint/2010/main" val="372321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7A8B0-22EF-4528-9A08-66C0F19805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5618CF-5D03-4C15-8099-A01201CC45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486ECA-2B03-4A26-B662-168671E90987}"/>
              </a:ext>
            </a:extLst>
          </p:cNvPr>
          <p:cNvSpPr>
            <a:spLocks noGrp="1"/>
          </p:cNvSpPr>
          <p:nvPr>
            <p:ph type="dt" sz="half" idx="10"/>
          </p:nvPr>
        </p:nvSpPr>
        <p:spPr/>
        <p:txBody>
          <a:bodyPr/>
          <a:lstStyle/>
          <a:p>
            <a:fld id="{03007061-3A55-429C-91E0-4850AF5F4331}" type="datetimeFigureOut">
              <a:rPr lang="en-US" smtClean="0"/>
              <a:t>6/29/2022</a:t>
            </a:fld>
            <a:endParaRPr lang="en-US"/>
          </a:p>
        </p:txBody>
      </p:sp>
      <p:sp>
        <p:nvSpPr>
          <p:cNvPr id="5" name="Footer Placeholder 4">
            <a:extLst>
              <a:ext uri="{FF2B5EF4-FFF2-40B4-BE49-F238E27FC236}">
                <a16:creationId xmlns:a16="http://schemas.microsoft.com/office/drawing/2014/main" id="{111C5554-340D-4389-A385-78F681986B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A29C03-6198-4F3B-9569-B2530FB0C2E0}"/>
              </a:ext>
            </a:extLst>
          </p:cNvPr>
          <p:cNvSpPr>
            <a:spLocks noGrp="1"/>
          </p:cNvSpPr>
          <p:nvPr>
            <p:ph type="sldNum" sz="quarter" idx="12"/>
          </p:nvPr>
        </p:nvSpPr>
        <p:spPr/>
        <p:txBody>
          <a:bodyPr/>
          <a:lstStyle/>
          <a:p>
            <a:fld id="{6D7EC11D-4F00-4D14-8E2B-2373683F9B75}" type="slidenum">
              <a:rPr lang="en-US" smtClean="0"/>
              <a:t>‹#›</a:t>
            </a:fld>
            <a:endParaRPr lang="en-US"/>
          </a:p>
        </p:txBody>
      </p:sp>
    </p:spTree>
    <p:extLst>
      <p:ext uri="{BB962C8B-B14F-4D97-AF65-F5344CB8AC3E}">
        <p14:creationId xmlns:p14="http://schemas.microsoft.com/office/powerpoint/2010/main" val="143316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6487D6-C35B-41B6-BDE3-7D2C2D902C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B50928-9086-42B4-B188-F132DF69BE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D7D695-2C9C-4FC5-BFBD-F57E849C6DBE}"/>
              </a:ext>
            </a:extLst>
          </p:cNvPr>
          <p:cNvSpPr>
            <a:spLocks noGrp="1"/>
          </p:cNvSpPr>
          <p:nvPr>
            <p:ph type="dt" sz="half" idx="10"/>
          </p:nvPr>
        </p:nvSpPr>
        <p:spPr/>
        <p:txBody>
          <a:bodyPr/>
          <a:lstStyle/>
          <a:p>
            <a:fld id="{03007061-3A55-429C-91E0-4850AF5F4331}" type="datetimeFigureOut">
              <a:rPr lang="en-US" smtClean="0"/>
              <a:t>6/29/2022</a:t>
            </a:fld>
            <a:endParaRPr lang="en-US"/>
          </a:p>
        </p:txBody>
      </p:sp>
      <p:sp>
        <p:nvSpPr>
          <p:cNvPr id="5" name="Footer Placeholder 4">
            <a:extLst>
              <a:ext uri="{FF2B5EF4-FFF2-40B4-BE49-F238E27FC236}">
                <a16:creationId xmlns:a16="http://schemas.microsoft.com/office/drawing/2014/main" id="{939697A1-B319-40D8-A2FE-05BE725146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0AC4B3-5D4D-4ACD-A2F1-94B075FD1234}"/>
              </a:ext>
            </a:extLst>
          </p:cNvPr>
          <p:cNvSpPr>
            <a:spLocks noGrp="1"/>
          </p:cNvSpPr>
          <p:nvPr>
            <p:ph type="sldNum" sz="quarter" idx="12"/>
          </p:nvPr>
        </p:nvSpPr>
        <p:spPr/>
        <p:txBody>
          <a:bodyPr/>
          <a:lstStyle/>
          <a:p>
            <a:fld id="{6D7EC11D-4F00-4D14-8E2B-2373683F9B75}" type="slidenum">
              <a:rPr lang="en-US" smtClean="0"/>
              <a:t>‹#›</a:t>
            </a:fld>
            <a:endParaRPr lang="en-US"/>
          </a:p>
        </p:txBody>
      </p:sp>
    </p:spTree>
    <p:extLst>
      <p:ext uri="{BB962C8B-B14F-4D97-AF65-F5344CB8AC3E}">
        <p14:creationId xmlns:p14="http://schemas.microsoft.com/office/powerpoint/2010/main" val="528442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5E3FF8-E770-40A0-961D-5F7939DB9C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BDA2A9-162E-4E13-962D-AA4E81FFD3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FF8807-7EFB-49F5-8072-13F679010D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007061-3A55-429C-91E0-4850AF5F4331}" type="datetimeFigureOut">
              <a:rPr lang="en-US" smtClean="0"/>
              <a:t>6/29/2022</a:t>
            </a:fld>
            <a:endParaRPr lang="en-US"/>
          </a:p>
        </p:txBody>
      </p:sp>
      <p:sp>
        <p:nvSpPr>
          <p:cNvPr id="5" name="Footer Placeholder 4">
            <a:extLst>
              <a:ext uri="{FF2B5EF4-FFF2-40B4-BE49-F238E27FC236}">
                <a16:creationId xmlns:a16="http://schemas.microsoft.com/office/drawing/2014/main" id="{46B85FEE-79C5-41E0-A32F-B68D53AEE4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B57C29-14AF-406A-A843-90A2338F2F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7EC11D-4F00-4D14-8E2B-2373683F9B75}" type="slidenum">
              <a:rPr lang="en-US" smtClean="0"/>
              <a:t>‹#›</a:t>
            </a:fld>
            <a:endParaRPr lang="en-US"/>
          </a:p>
        </p:txBody>
      </p:sp>
    </p:spTree>
    <p:extLst>
      <p:ext uri="{BB962C8B-B14F-4D97-AF65-F5344CB8AC3E}">
        <p14:creationId xmlns:p14="http://schemas.microsoft.com/office/powerpoint/2010/main" val="2759851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6.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8.jp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3357/amhp.4343.2015"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38877-CA42-4539-8CE1-B1A852FA84F1}"/>
              </a:ext>
            </a:extLst>
          </p:cNvPr>
          <p:cNvSpPr>
            <a:spLocks noGrp="1"/>
          </p:cNvSpPr>
          <p:nvPr>
            <p:ph type="ctrTitle"/>
          </p:nvPr>
        </p:nvSpPr>
        <p:spPr>
          <a:xfrm>
            <a:off x="1056640" y="1122363"/>
            <a:ext cx="10058400" cy="2387600"/>
          </a:xfrm>
        </p:spPr>
        <p:txBody>
          <a:bodyPr>
            <a:normAutofit fontScale="90000"/>
          </a:bodyPr>
          <a:lstStyle/>
          <a:p>
            <a:r>
              <a:rPr lang="en-US" dirty="0">
                <a:solidFill>
                  <a:schemeClr val="bg1"/>
                </a:solidFill>
              </a:rPr>
              <a:t>Human Factors and Behavioral Performance Exploration Measures: </a:t>
            </a:r>
            <a:br>
              <a:rPr lang="en-US" dirty="0">
                <a:solidFill>
                  <a:schemeClr val="bg1"/>
                </a:solidFill>
              </a:rPr>
            </a:br>
            <a:r>
              <a:rPr lang="en-US" dirty="0">
                <a:solidFill>
                  <a:schemeClr val="bg1"/>
                </a:solidFill>
              </a:rPr>
              <a:t>Assessing Astronaut Risk</a:t>
            </a:r>
          </a:p>
        </p:txBody>
      </p:sp>
      <p:sp>
        <p:nvSpPr>
          <p:cNvPr id="3" name="Subtitle 2">
            <a:extLst>
              <a:ext uri="{FF2B5EF4-FFF2-40B4-BE49-F238E27FC236}">
                <a16:creationId xmlns:a16="http://schemas.microsoft.com/office/drawing/2014/main" id="{4CD4D381-23DA-47E4-9236-3073E31A226C}"/>
              </a:ext>
            </a:extLst>
          </p:cNvPr>
          <p:cNvSpPr>
            <a:spLocks noGrp="1"/>
          </p:cNvSpPr>
          <p:nvPr>
            <p:ph type="subTitle" idx="1"/>
          </p:nvPr>
        </p:nvSpPr>
        <p:spPr/>
        <p:txBody>
          <a:bodyPr/>
          <a:lstStyle/>
          <a:p>
            <a:r>
              <a:rPr lang="en-US" dirty="0">
                <a:solidFill>
                  <a:schemeClr val="bg1"/>
                </a:solidFill>
              </a:rPr>
              <a:t>Suzanne T. Bell, Sheena I. Dev, Sara E. Whiting, Lauren B. Landon, Jennifer C.W. Miller, &amp; Alaa, M. Khader</a:t>
            </a:r>
          </a:p>
          <a:p>
            <a:r>
              <a:rPr lang="en-US" dirty="0">
                <a:solidFill>
                  <a:schemeClr val="bg1"/>
                </a:solidFill>
              </a:rPr>
              <a:t>Behavioral Health and Performance Laboratory</a:t>
            </a:r>
          </a:p>
          <a:p>
            <a:endParaRPr lang="en-US" dirty="0"/>
          </a:p>
        </p:txBody>
      </p:sp>
      <p:pic>
        <p:nvPicPr>
          <p:cNvPr id="4" name="Picture 3">
            <a:extLst>
              <a:ext uri="{FF2B5EF4-FFF2-40B4-BE49-F238E27FC236}">
                <a16:creationId xmlns:a16="http://schemas.microsoft.com/office/drawing/2014/main" id="{F9ED0E93-A7F3-4BC0-9441-960C7431535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1189255" y="133350"/>
            <a:ext cx="922549" cy="741577"/>
          </a:xfrm>
          <a:prstGeom prst="rect">
            <a:avLst/>
          </a:prstGeom>
        </p:spPr>
      </p:pic>
    </p:spTree>
    <p:extLst>
      <p:ext uri="{BB962C8B-B14F-4D97-AF65-F5344CB8AC3E}">
        <p14:creationId xmlns:p14="http://schemas.microsoft.com/office/powerpoint/2010/main" val="4156827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ED734E3-C951-4744-B2DF-D53EF6F9634C}"/>
              </a:ext>
            </a:extLst>
          </p:cNvPr>
          <p:cNvSpPr>
            <a:spLocks noGrp="1"/>
          </p:cNvSpPr>
          <p:nvPr>
            <p:ph type="ctrTitle"/>
          </p:nvPr>
        </p:nvSpPr>
        <p:spPr>
          <a:xfrm>
            <a:off x="1524000" y="1122363"/>
            <a:ext cx="9144000" cy="1798258"/>
          </a:xfrm>
        </p:spPr>
        <p:txBody>
          <a:bodyPr>
            <a:normAutofit/>
          </a:bodyPr>
          <a:lstStyle/>
          <a:p>
            <a:r>
              <a:rPr lang="en-US" sz="3000" dirty="0"/>
              <a:t>Disclosure Information</a:t>
            </a:r>
            <a:br>
              <a:rPr lang="en-US" sz="3000" dirty="0"/>
            </a:br>
            <a:r>
              <a:rPr lang="en-US" sz="3000" i="1" dirty="0"/>
              <a:t>92</a:t>
            </a:r>
            <a:r>
              <a:rPr lang="en-US" sz="3000" i="1" baseline="30000" dirty="0"/>
              <a:t>nd</a:t>
            </a:r>
            <a:r>
              <a:rPr lang="en-US" sz="3000" i="1" dirty="0"/>
              <a:t> Annual Scientific Meeting</a:t>
            </a:r>
            <a:endParaRPr lang="en-US" sz="3000" dirty="0"/>
          </a:p>
        </p:txBody>
      </p:sp>
      <p:sp>
        <p:nvSpPr>
          <p:cNvPr id="3" name="Content Placeholder 2">
            <a:extLst>
              <a:ext uri="{FF2B5EF4-FFF2-40B4-BE49-F238E27FC236}">
                <a16:creationId xmlns:a16="http://schemas.microsoft.com/office/drawing/2014/main" id="{7F535583-9D1F-47D7-AE86-D8222B8DEA24}"/>
              </a:ext>
            </a:extLst>
          </p:cNvPr>
          <p:cNvSpPr>
            <a:spLocks noGrp="1"/>
          </p:cNvSpPr>
          <p:nvPr>
            <p:ph type="subTitle" idx="1"/>
          </p:nvPr>
        </p:nvSpPr>
        <p:spPr>
          <a:xfrm>
            <a:off x="1524000" y="3429000"/>
            <a:ext cx="9144000" cy="1655762"/>
          </a:xfrm>
        </p:spPr>
        <p:txBody>
          <a:bodyPr>
            <a:normAutofit fontScale="92500" lnSpcReduction="10000"/>
          </a:bodyPr>
          <a:lstStyle/>
          <a:p>
            <a:endParaRPr lang="en-US" dirty="0"/>
          </a:p>
          <a:p>
            <a:pPr algn="l"/>
            <a:r>
              <a:rPr lang="en-US" sz="3000" dirty="0"/>
              <a:t>I have no financial relationships to disclose.</a:t>
            </a:r>
          </a:p>
          <a:p>
            <a:pPr algn="l"/>
            <a:r>
              <a:rPr lang="en-US" sz="3000" dirty="0"/>
              <a:t>I will not discuss off-label use and/or investigational use in my presentation.</a:t>
            </a:r>
          </a:p>
        </p:txBody>
      </p:sp>
      <p:pic>
        <p:nvPicPr>
          <p:cNvPr id="4" name="Picture 3">
            <a:extLst>
              <a:ext uri="{FF2B5EF4-FFF2-40B4-BE49-F238E27FC236}">
                <a16:creationId xmlns:a16="http://schemas.microsoft.com/office/drawing/2014/main" id="{29ED707B-F90D-475E-B366-A5EC9706BB9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1189255" y="133350"/>
            <a:ext cx="922549" cy="741577"/>
          </a:xfrm>
          <a:prstGeom prst="rect">
            <a:avLst/>
          </a:prstGeom>
        </p:spPr>
      </p:pic>
    </p:spTree>
    <p:extLst>
      <p:ext uri="{BB962C8B-B14F-4D97-AF65-F5344CB8AC3E}">
        <p14:creationId xmlns:p14="http://schemas.microsoft.com/office/powerpoint/2010/main" val="833602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5881" y="5458501"/>
            <a:ext cx="9333195" cy="1280093"/>
          </a:xfrm>
        </p:spPr>
        <p:txBody>
          <a:bodyPr>
            <a:normAutofit/>
          </a:bodyPr>
          <a:lstStyle/>
          <a:p>
            <a:pPr marL="0" indent="0">
              <a:buNone/>
            </a:pPr>
            <a:r>
              <a:rPr lang="en-US" sz="2000" dirty="0"/>
              <a:t>“Every day, I was exposed to ten times the radiation of a person on Earth, which will increase my risk of fatal cancer for the rest of my life.  Not to mention the psychological stress, which is harder to quantify and perhaps just as damaging.”</a:t>
            </a:r>
          </a:p>
          <a:p>
            <a:pPr lvl="1"/>
            <a:r>
              <a:rPr lang="en-US" sz="2000" b="1" i="1" dirty="0"/>
              <a:t>Scott Kelly, excerpt from “Endurance: My Year in Space and our Journey to Mars” </a:t>
            </a:r>
          </a:p>
        </p:txBody>
      </p:sp>
      <p:sp>
        <p:nvSpPr>
          <p:cNvPr id="4" name="Title 1"/>
          <p:cNvSpPr>
            <a:spLocks noGrp="1"/>
          </p:cNvSpPr>
          <p:nvPr>
            <p:ph type="title"/>
          </p:nvPr>
        </p:nvSpPr>
        <p:spPr>
          <a:xfrm>
            <a:off x="2362199" y="316222"/>
            <a:ext cx="7391400" cy="639762"/>
          </a:xfrm>
        </p:spPr>
        <p:txBody>
          <a:bodyPr>
            <a:noAutofit/>
          </a:bodyPr>
          <a:lstStyle/>
          <a:p>
            <a:pPr algn="ctr"/>
            <a:r>
              <a:rPr lang="en-US" sz="4000" dirty="0"/>
              <a:t>Scott Kelly’s 1-year Mission</a:t>
            </a:r>
          </a:p>
        </p:txBody>
      </p:sp>
      <p:pic>
        <p:nvPicPr>
          <p:cNvPr id="6" name="Shape 143"/>
          <p:cNvPicPr preferRelativeResize="0">
            <a:picLocks noChangeAspect="1"/>
          </p:cNvPicPr>
          <p:nvPr/>
        </p:nvPicPr>
        <p:blipFill rotWithShape="1">
          <a:blip r:embed="rId3">
            <a:alphaModFix/>
          </a:blip>
          <a:srcRect t="8261" b="6479"/>
          <a:stretch/>
        </p:blipFill>
        <p:spPr>
          <a:xfrm>
            <a:off x="2527375" y="992512"/>
            <a:ext cx="7319100" cy="4389120"/>
          </a:xfrm>
          <a:prstGeom prst="rect">
            <a:avLst/>
          </a:prstGeom>
          <a:noFill/>
          <a:ln>
            <a:noFill/>
          </a:ln>
        </p:spPr>
      </p:pic>
      <p:pic>
        <p:nvPicPr>
          <p:cNvPr id="5" name="Picture 4">
            <a:extLst>
              <a:ext uri="{FF2B5EF4-FFF2-40B4-BE49-F238E27FC236}">
                <a16:creationId xmlns:a16="http://schemas.microsoft.com/office/drawing/2014/main" id="{ED502C49-7410-45E5-A2C8-CA4E85FA0CBD}"/>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11189255" y="133350"/>
            <a:ext cx="922549" cy="741577"/>
          </a:xfrm>
          <a:prstGeom prst="rect">
            <a:avLst/>
          </a:prstGeom>
        </p:spPr>
      </p:pic>
    </p:spTree>
    <p:extLst>
      <p:ext uri="{BB962C8B-B14F-4D97-AF65-F5344CB8AC3E}">
        <p14:creationId xmlns:p14="http://schemas.microsoft.com/office/powerpoint/2010/main" val="3010219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Types of Analogs">
            <a:extLst>
              <a:ext uri="{FF2B5EF4-FFF2-40B4-BE49-F238E27FC236}">
                <a16:creationId xmlns:a16="http://schemas.microsoft.com/office/drawing/2014/main" id="{9732CA6C-D536-4F06-B857-AB047C6F57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71"/>
          <a:stretch/>
        </p:blipFill>
        <p:spPr bwMode="auto">
          <a:xfrm>
            <a:off x="5984261" y="1669174"/>
            <a:ext cx="5989497" cy="35196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Smoke sets off alarms on the International Space Station | Live Science">
            <a:extLst>
              <a:ext uri="{FF2B5EF4-FFF2-40B4-BE49-F238E27FC236}">
                <a16:creationId xmlns:a16="http://schemas.microsoft.com/office/drawing/2014/main" id="{EA5F4082-9919-4BBD-8732-6E59376514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242" y="1681636"/>
            <a:ext cx="5640611" cy="351545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92AB6A6-1517-4D5C-860A-70895F463945}"/>
              </a:ext>
            </a:extLst>
          </p:cNvPr>
          <p:cNvSpPr txBox="1"/>
          <p:nvPr/>
        </p:nvSpPr>
        <p:spPr>
          <a:xfrm>
            <a:off x="5984261" y="5350974"/>
            <a:ext cx="5898290" cy="400110"/>
          </a:xfrm>
          <a:prstGeom prst="rect">
            <a:avLst/>
          </a:prstGeom>
          <a:noFill/>
        </p:spPr>
        <p:txBody>
          <a:bodyPr wrap="square" rtlCol="0">
            <a:spAutoFit/>
          </a:bodyPr>
          <a:lstStyle/>
          <a:p>
            <a:pPr algn="ctr"/>
            <a:r>
              <a:rPr lang="en-US" sz="2000" dirty="0"/>
              <a:t>Human Exploration Research Analog (HERA)</a:t>
            </a:r>
          </a:p>
        </p:txBody>
      </p:sp>
      <p:sp>
        <p:nvSpPr>
          <p:cNvPr id="12" name="TextBox 11">
            <a:extLst>
              <a:ext uri="{FF2B5EF4-FFF2-40B4-BE49-F238E27FC236}">
                <a16:creationId xmlns:a16="http://schemas.microsoft.com/office/drawing/2014/main" id="{06CBD6CA-4062-4628-A9AC-DE0A577860E1}"/>
              </a:ext>
            </a:extLst>
          </p:cNvPr>
          <p:cNvSpPr txBox="1"/>
          <p:nvPr/>
        </p:nvSpPr>
        <p:spPr>
          <a:xfrm>
            <a:off x="1234189" y="5339898"/>
            <a:ext cx="3608715" cy="400110"/>
          </a:xfrm>
          <a:prstGeom prst="rect">
            <a:avLst/>
          </a:prstGeom>
          <a:noFill/>
        </p:spPr>
        <p:txBody>
          <a:bodyPr wrap="square" rtlCol="0">
            <a:spAutoFit/>
          </a:bodyPr>
          <a:lstStyle/>
          <a:p>
            <a:r>
              <a:rPr lang="en-US" sz="2000" dirty="0"/>
              <a:t>International Space Station (ISS)</a:t>
            </a:r>
          </a:p>
        </p:txBody>
      </p:sp>
      <p:pic>
        <p:nvPicPr>
          <p:cNvPr id="15" name="Picture 14">
            <a:extLst>
              <a:ext uri="{FF2B5EF4-FFF2-40B4-BE49-F238E27FC236}">
                <a16:creationId xmlns:a16="http://schemas.microsoft.com/office/drawing/2014/main" id="{74DDEEDF-D146-43E1-B084-DAC9B2952A68}"/>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Lst>
          </a:blip>
          <a:stretch>
            <a:fillRect/>
          </a:stretch>
        </p:blipFill>
        <p:spPr>
          <a:xfrm>
            <a:off x="11189255" y="133350"/>
            <a:ext cx="922549" cy="741577"/>
          </a:xfrm>
          <a:prstGeom prst="rect">
            <a:avLst/>
          </a:prstGeom>
        </p:spPr>
      </p:pic>
    </p:spTree>
    <p:extLst>
      <p:ext uri="{BB962C8B-B14F-4D97-AF65-F5344CB8AC3E}">
        <p14:creationId xmlns:p14="http://schemas.microsoft.com/office/powerpoint/2010/main" val="4020961710"/>
      </p:ext>
    </p:extLst>
  </p:cSld>
  <p:clrMapOvr>
    <a:masterClrMapping/>
  </p:clrMapOvr>
  <mc:AlternateContent xmlns:mc="http://schemas.openxmlformats.org/markup-compatibility/2006" xmlns:p14="http://schemas.microsoft.com/office/powerpoint/2010/main">
    <mc:Choice Requires="p14">
      <p:transition spd="slow" p14:dur="2000" advTm="56819"/>
    </mc:Choice>
    <mc:Fallback xmlns="">
      <p:transition spd="slow" advTm="5681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1645C-EDE3-422B-86A0-7A0F51C419B6}"/>
              </a:ext>
            </a:extLst>
          </p:cNvPr>
          <p:cNvSpPr>
            <a:spLocks noGrp="1"/>
          </p:cNvSpPr>
          <p:nvPr>
            <p:ph type="title"/>
          </p:nvPr>
        </p:nvSpPr>
        <p:spPr>
          <a:xfrm>
            <a:off x="475828" y="258387"/>
            <a:ext cx="4368800" cy="1902820"/>
          </a:xfrm>
        </p:spPr>
        <p:txBody>
          <a:bodyPr>
            <a:noAutofit/>
          </a:bodyPr>
          <a:lstStyle/>
          <a:p>
            <a:r>
              <a:rPr lang="en-US" sz="3000" dirty="0"/>
              <a:t>Human Factors Behavioral Performance (HFBP) Exploration Measures</a:t>
            </a:r>
          </a:p>
        </p:txBody>
      </p:sp>
      <p:graphicFrame>
        <p:nvGraphicFramePr>
          <p:cNvPr id="13" name="Table 12">
            <a:extLst>
              <a:ext uri="{FF2B5EF4-FFF2-40B4-BE49-F238E27FC236}">
                <a16:creationId xmlns:a16="http://schemas.microsoft.com/office/drawing/2014/main" id="{735CB9BC-0512-4CC6-B048-E74F565FAB6C}"/>
              </a:ext>
            </a:extLst>
          </p:cNvPr>
          <p:cNvGraphicFramePr>
            <a:graphicFrameLocks noGrp="1"/>
          </p:cNvGraphicFramePr>
          <p:nvPr>
            <p:extLst>
              <p:ext uri="{D42A27DB-BD31-4B8C-83A1-F6EECF244321}">
                <p14:modId xmlns:p14="http://schemas.microsoft.com/office/powerpoint/2010/main" val="698476493"/>
              </p:ext>
            </p:extLst>
          </p:nvPr>
        </p:nvGraphicFramePr>
        <p:xfrm>
          <a:off x="5759355" y="51686"/>
          <a:ext cx="5346422" cy="6705600"/>
        </p:xfrm>
        <a:graphic>
          <a:graphicData uri="http://schemas.openxmlformats.org/drawingml/2006/table">
            <a:tbl>
              <a:tblPr firstRow="1" firstCol="1" bandRow="1">
                <a:tableStyleId>{5940675A-B579-460E-94D1-54222C63F5DA}</a:tableStyleId>
              </a:tblPr>
              <a:tblGrid>
                <a:gridCol w="960639">
                  <a:extLst>
                    <a:ext uri="{9D8B030D-6E8A-4147-A177-3AD203B41FA5}">
                      <a16:colId xmlns:a16="http://schemas.microsoft.com/office/drawing/2014/main" val="1185028658"/>
                    </a:ext>
                  </a:extLst>
                </a:gridCol>
                <a:gridCol w="4385783">
                  <a:extLst>
                    <a:ext uri="{9D8B030D-6E8A-4147-A177-3AD203B41FA5}">
                      <a16:colId xmlns:a16="http://schemas.microsoft.com/office/drawing/2014/main" val="1424040883"/>
                    </a:ext>
                  </a:extLst>
                </a:gridCol>
              </a:tblGrid>
              <a:tr h="313981">
                <a:tc rowSpan="20">
                  <a:txBody>
                    <a:bodyPr/>
                    <a:lstStyle/>
                    <a:p>
                      <a:pPr marL="0" marR="0" algn="ctr">
                        <a:spcBef>
                          <a:spcPts val="0"/>
                        </a:spcBef>
                        <a:spcAft>
                          <a:spcPts val="0"/>
                        </a:spcAft>
                      </a:pPr>
                      <a:r>
                        <a:rPr lang="en-US" sz="2800" b="1" i="0" dirty="0">
                          <a:solidFill>
                            <a:srgbClr val="000000"/>
                          </a:solidFill>
                          <a:effectLst/>
                          <a:latin typeface="+mn-lt"/>
                          <a:ea typeface="Times New Roman" panose="02020603050405020304" pitchFamily="18" charset="0"/>
                          <a:cs typeface="Times New Roman" panose="02020603050405020304" pitchFamily="18" charset="0"/>
                        </a:rPr>
                        <a:t>HFBP-EM</a:t>
                      </a:r>
                    </a:p>
                  </a:txBody>
                  <a:tcPr marL="67740" marR="67740" marT="0" marB="0" vert="vert270" anchor="ctr">
                    <a:lnR w="12700" cap="flat" cmpd="sng" algn="ctr">
                      <a:solidFill>
                        <a:schemeClr val="tx1"/>
                      </a:solidFill>
                      <a:prstDash val="solid"/>
                      <a:round/>
                      <a:headEnd type="none" w="med" len="med"/>
                      <a:tailEnd type="none" w="med" len="med"/>
                    </a:lnR>
                    <a:solidFill>
                      <a:schemeClr val="bg2">
                        <a:lumMod val="90000"/>
                      </a:schemeClr>
                    </a:solidFill>
                  </a:tcPr>
                </a:tc>
                <a:tc>
                  <a:txBody>
                    <a:bodyPr/>
                    <a:lstStyle/>
                    <a:p>
                      <a:pPr marL="0" marR="0" algn="ctr">
                        <a:spcBef>
                          <a:spcPts val="0"/>
                        </a:spcBef>
                        <a:spcAft>
                          <a:spcPts val="0"/>
                        </a:spcAft>
                      </a:pPr>
                      <a:r>
                        <a:rPr lang="en-US" sz="2200" b="1" i="1" dirty="0">
                          <a:effectLst/>
                        </a:rPr>
                        <a:t>Physiology/Biomarkers</a:t>
                      </a:r>
                      <a:endParaRPr lang="en-US" sz="2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4015911566"/>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Sleep</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801812955"/>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effectLst/>
                        </a:rPr>
                        <a:t>Heart Rate</a:t>
                      </a: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3243775546"/>
                  </a:ext>
                </a:extLst>
              </a:tr>
              <a:tr h="313981">
                <a:tc vMerge="1">
                  <a:txBody>
                    <a:bodyPr/>
                    <a:lstStyle/>
                    <a:p>
                      <a:pPr marL="0" marR="0" algn="ctr">
                        <a:spcBef>
                          <a:spcPts val="0"/>
                        </a:spcBef>
                        <a:spcAft>
                          <a:spcPts val="0"/>
                        </a:spcAft>
                      </a:pPr>
                      <a:endParaRPr lang="en-US" sz="1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tc>
                <a:tc>
                  <a:txBody>
                    <a:bodyPr/>
                    <a:lstStyle/>
                    <a:p>
                      <a:pPr marL="0" marR="0" algn="ctr">
                        <a:spcBef>
                          <a:spcPts val="0"/>
                        </a:spcBef>
                        <a:spcAft>
                          <a:spcPts val="0"/>
                        </a:spcAft>
                      </a:pPr>
                      <a:r>
                        <a:rPr lang="en-US" sz="2200" b="1" i="1" dirty="0">
                          <a:effectLst/>
                        </a:rPr>
                        <a:t>Individual Behavioral Health</a:t>
                      </a:r>
                      <a:endParaRPr lang="en-US" sz="2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solidFill>
                      <a:schemeClr val="bg2">
                        <a:lumMod val="90000"/>
                      </a:schemeClr>
                    </a:solidFill>
                  </a:tcPr>
                </a:tc>
                <a:extLst>
                  <a:ext uri="{0D108BD9-81ED-4DB2-BD59-A6C34878D82A}">
                    <a16:rowId xmlns:a16="http://schemas.microsoft.com/office/drawing/2014/main" val="441768688"/>
                  </a:ext>
                </a:extLst>
              </a:tr>
              <a:tr h="313981">
                <a:tc vMerge="1">
                  <a:txBody>
                    <a:bodyPr/>
                    <a:lstStyle/>
                    <a:p>
                      <a:pPr marL="0" marR="0" algn="ctr">
                        <a:spcBef>
                          <a:spcPts val="0"/>
                        </a:spcBef>
                        <a:spcAft>
                          <a:spcPts val="0"/>
                        </a:spcAft>
                      </a:pPr>
                      <a:endPar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Personality Assessment</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173092625"/>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Social Desirability</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603024197"/>
                  </a:ext>
                </a:extLst>
              </a:tr>
              <a:tr h="313981">
                <a:tc vMerge="1">
                  <a:txBody>
                    <a:bodyPr/>
                    <a:lstStyle/>
                    <a:p>
                      <a:pPr marL="0" marR="0" algn="ctr">
                        <a:spcBef>
                          <a:spcPts val="0"/>
                        </a:spcBef>
                        <a:spcAft>
                          <a:spcPts val="0"/>
                        </a:spcAft>
                      </a:pPr>
                      <a:endPar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effectLst/>
                        </a:rPr>
                        <a:t>Depression </a:t>
                      </a: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2953903040"/>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effectLst/>
                        </a:rPr>
                        <a:t>Mood and Affect</a:t>
                      </a: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105156338"/>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Neurobehavioral Function</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1376081012"/>
                  </a:ext>
                </a:extLst>
              </a:tr>
              <a:tr h="313981">
                <a:tc vMerge="1">
                  <a:txBody>
                    <a:bodyPr/>
                    <a:lstStyle/>
                    <a:p>
                      <a:pPr marL="0" marR="0" algn="ctr">
                        <a:spcBef>
                          <a:spcPts val="0"/>
                        </a:spcBef>
                        <a:spcAft>
                          <a:spcPts val="0"/>
                        </a:spcAft>
                      </a:pPr>
                      <a:endParaRPr lang="en-US" sz="1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tc>
                <a:tc>
                  <a:txBody>
                    <a:bodyPr/>
                    <a:lstStyle/>
                    <a:p>
                      <a:pPr marL="0" marR="0" algn="ctr">
                        <a:spcBef>
                          <a:spcPts val="0"/>
                        </a:spcBef>
                        <a:spcAft>
                          <a:spcPts val="0"/>
                        </a:spcAft>
                      </a:pPr>
                      <a:r>
                        <a:rPr lang="en-US" sz="2200" b="1" i="1" dirty="0">
                          <a:effectLst/>
                        </a:rPr>
                        <a:t>Objective Performance</a:t>
                      </a:r>
                      <a:endParaRPr lang="en-US" sz="2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solidFill>
                      <a:schemeClr val="bg2">
                        <a:lumMod val="90000"/>
                      </a:schemeClr>
                    </a:solidFill>
                  </a:tcPr>
                </a:tc>
                <a:extLst>
                  <a:ext uri="{0D108BD9-81ED-4DB2-BD59-A6C34878D82A}">
                    <a16:rowId xmlns:a16="http://schemas.microsoft.com/office/drawing/2014/main" val="1282456056"/>
                  </a:ext>
                </a:extLst>
              </a:tr>
              <a:tr h="313981">
                <a:tc vMerge="1">
                  <a:txBody>
                    <a:bodyPr/>
                    <a:lstStyle/>
                    <a:p>
                      <a:pPr marL="0" marR="0" algn="ctr">
                        <a:spcBef>
                          <a:spcPts val="0"/>
                        </a:spcBef>
                        <a:spcAft>
                          <a:spcPts val="0"/>
                        </a:spcAft>
                      </a:pPr>
                      <a:endPar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Cognition </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2623655321"/>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effectLst/>
                        </a:rPr>
                        <a:t>ROBoT</a:t>
                      </a: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631147542"/>
                  </a:ext>
                </a:extLst>
              </a:tr>
              <a:tr h="313981">
                <a:tc vMerge="1">
                  <a:txBody>
                    <a:bodyPr/>
                    <a:lstStyle/>
                    <a:p>
                      <a:pPr marL="0" marR="0" algn="ctr">
                        <a:spcBef>
                          <a:spcPts val="0"/>
                        </a:spcBef>
                        <a:spcAft>
                          <a:spcPts val="0"/>
                        </a:spcAft>
                      </a:pPr>
                      <a:endParaRPr lang="en-US" sz="1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tc>
                <a:tc>
                  <a:txBody>
                    <a:bodyPr/>
                    <a:lstStyle/>
                    <a:p>
                      <a:pPr marL="0" marR="0" algn="ctr">
                        <a:spcBef>
                          <a:spcPts val="0"/>
                        </a:spcBef>
                        <a:spcAft>
                          <a:spcPts val="0"/>
                        </a:spcAft>
                      </a:pPr>
                      <a:r>
                        <a:rPr lang="en-US" sz="2200" b="1" i="1" dirty="0">
                          <a:effectLst/>
                        </a:rPr>
                        <a:t>Team &amp; Social Dynamics</a:t>
                      </a:r>
                      <a:endParaRPr lang="en-US" sz="2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solidFill>
                      <a:schemeClr val="bg2">
                        <a:lumMod val="90000"/>
                      </a:schemeClr>
                    </a:solidFill>
                  </a:tcPr>
                </a:tc>
                <a:extLst>
                  <a:ext uri="{0D108BD9-81ED-4DB2-BD59-A6C34878D82A}">
                    <a16:rowId xmlns:a16="http://schemas.microsoft.com/office/drawing/2014/main" val="4176145267"/>
                  </a:ext>
                </a:extLst>
              </a:tr>
              <a:tr h="313981">
                <a:tc vMerge="1">
                  <a:txBody>
                    <a:bodyPr/>
                    <a:lstStyle/>
                    <a:p>
                      <a:pPr marL="0" marR="0" algn="ctr">
                        <a:spcBef>
                          <a:spcPts val="0"/>
                        </a:spcBef>
                        <a:spcAft>
                          <a:spcPts val="0"/>
                        </a:spcAft>
                      </a:pPr>
                      <a:endPar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effectLst/>
                        </a:rPr>
                        <a:t>Team Performance: MCC Ratings</a:t>
                      </a: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1043771822"/>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Team Performance: Crew Ratings</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3813400235"/>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Team Cohesion</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99889298"/>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Team Processes</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1612504040"/>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Psychological Safety</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3958632182"/>
                  </a:ext>
                </a:extLst>
              </a:tr>
              <a:tr h="313981">
                <a:tc vMerge="1">
                  <a:txBody>
                    <a:bodyPr/>
                    <a:lstStyle/>
                    <a:p>
                      <a:pPr marL="0" marR="0" algn="ctr">
                        <a:spcBef>
                          <a:spcPts val="0"/>
                        </a:spcBef>
                        <a:spcAft>
                          <a:spcPts val="0"/>
                        </a:spcAft>
                      </a:pPr>
                      <a:endPar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effectLst/>
                        </a:rPr>
                        <a:t>Social Support</a:t>
                      </a: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3690000670"/>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Group Living</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1695061387"/>
                  </a:ext>
                </a:extLst>
              </a:tr>
            </a:tbl>
          </a:graphicData>
        </a:graphic>
      </p:graphicFrame>
      <p:sp>
        <p:nvSpPr>
          <p:cNvPr id="14" name="TextBox 13">
            <a:extLst>
              <a:ext uri="{FF2B5EF4-FFF2-40B4-BE49-F238E27FC236}">
                <a16:creationId xmlns:a16="http://schemas.microsoft.com/office/drawing/2014/main" id="{86BAD461-B26B-4C58-9106-A1CCBF0C63F2}"/>
              </a:ext>
            </a:extLst>
          </p:cNvPr>
          <p:cNvSpPr txBox="1"/>
          <p:nvPr/>
        </p:nvSpPr>
        <p:spPr>
          <a:xfrm>
            <a:off x="475828" y="2019381"/>
            <a:ext cx="4368800" cy="707886"/>
          </a:xfrm>
          <a:prstGeom prst="rect">
            <a:avLst/>
          </a:prstGeom>
          <a:noFill/>
        </p:spPr>
        <p:txBody>
          <a:bodyPr wrap="square" rtlCol="0">
            <a:spAutoFit/>
          </a:bodyPr>
          <a:lstStyle/>
          <a:p>
            <a:r>
              <a:rPr lang="en-US" sz="2000" b="1" dirty="0">
                <a:solidFill>
                  <a:schemeClr val="accent1"/>
                </a:solidFill>
              </a:rPr>
              <a:t>Blue = Subset of measures administered on the ISS</a:t>
            </a:r>
          </a:p>
        </p:txBody>
      </p:sp>
      <p:pic>
        <p:nvPicPr>
          <p:cNvPr id="15" name="Picture 14">
            <a:extLst>
              <a:ext uri="{FF2B5EF4-FFF2-40B4-BE49-F238E27FC236}">
                <a16:creationId xmlns:a16="http://schemas.microsoft.com/office/drawing/2014/main" id="{74DDEEDF-D146-43E1-B084-DAC9B2952A6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1189255" y="133350"/>
            <a:ext cx="922549" cy="741577"/>
          </a:xfrm>
          <a:prstGeom prst="rect">
            <a:avLst/>
          </a:prstGeom>
        </p:spPr>
      </p:pic>
      <p:pic>
        <p:nvPicPr>
          <p:cNvPr id="17" name="Picture 16">
            <a:extLst>
              <a:ext uri="{FF2B5EF4-FFF2-40B4-BE49-F238E27FC236}">
                <a16:creationId xmlns:a16="http://schemas.microsoft.com/office/drawing/2014/main" id="{10B273A7-3FD0-4459-AB7B-188F584612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828" y="2947279"/>
            <a:ext cx="4845299" cy="3499030"/>
          </a:xfrm>
          <a:prstGeom prst="rect">
            <a:avLst/>
          </a:prstGeom>
        </p:spPr>
      </p:pic>
    </p:spTree>
    <p:extLst>
      <p:ext uri="{BB962C8B-B14F-4D97-AF65-F5344CB8AC3E}">
        <p14:creationId xmlns:p14="http://schemas.microsoft.com/office/powerpoint/2010/main" val="2846389017"/>
      </p:ext>
    </p:extLst>
  </p:cSld>
  <p:clrMapOvr>
    <a:masterClrMapping/>
  </p:clrMapOvr>
  <mc:AlternateContent xmlns:mc="http://schemas.openxmlformats.org/markup-compatibility/2006" xmlns:p14="http://schemas.microsoft.com/office/powerpoint/2010/main">
    <mc:Choice Requires="p14">
      <p:transition spd="slow" p14:dur="2000" advTm="56819"/>
    </mc:Choice>
    <mc:Fallback xmlns="">
      <p:transition spd="slow" advTm="5681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886A2A5-1C81-4668-9B3F-4F5036C0BB06}"/>
              </a:ext>
            </a:extLst>
          </p:cNvPr>
          <p:cNvSpPr>
            <a:spLocks noGrp="1"/>
          </p:cNvSpPr>
          <p:nvPr>
            <p:ph type="title"/>
          </p:nvPr>
        </p:nvSpPr>
        <p:spPr>
          <a:xfrm>
            <a:off x="673655" y="301011"/>
            <a:ext cx="10515600" cy="860360"/>
          </a:xfrm>
        </p:spPr>
        <p:txBody>
          <a:bodyPr/>
          <a:lstStyle/>
          <a:p>
            <a:r>
              <a:rPr lang="en-US" dirty="0"/>
              <a:t>Cognitive Performance</a:t>
            </a:r>
          </a:p>
        </p:txBody>
      </p:sp>
      <p:sp>
        <p:nvSpPr>
          <p:cNvPr id="4" name="Content Placeholder 3">
            <a:extLst>
              <a:ext uri="{FF2B5EF4-FFF2-40B4-BE49-F238E27FC236}">
                <a16:creationId xmlns:a16="http://schemas.microsoft.com/office/drawing/2014/main" id="{8E08EEA5-01CD-4694-B36E-D2FA4C88E487}"/>
              </a:ext>
            </a:extLst>
          </p:cNvPr>
          <p:cNvSpPr>
            <a:spLocks noGrp="1"/>
          </p:cNvSpPr>
          <p:nvPr>
            <p:ph sz="half" idx="1"/>
          </p:nvPr>
        </p:nvSpPr>
        <p:spPr>
          <a:xfrm>
            <a:off x="838200" y="1310776"/>
            <a:ext cx="5181600" cy="4351338"/>
          </a:xfrm>
        </p:spPr>
        <p:txBody>
          <a:bodyPr>
            <a:normAutofit fontScale="85000" lnSpcReduction="10000"/>
          </a:bodyPr>
          <a:lstStyle/>
          <a:p>
            <a:r>
              <a:rPr lang="en-US" dirty="0"/>
              <a:t>Cognition battery</a:t>
            </a:r>
          </a:p>
          <a:p>
            <a:r>
              <a:rPr lang="en-US" dirty="0"/>
              <a:t>10 subtests, 15 alternate versions</a:t>
            </a:r>
          </a:p>
          <a:p>
            <a:r>
              <a:rPr lang="en-US" dirty="0"/>
              <a:t>Collected pre-, post-, and in-mission</a:t>
            </a:r>
          </a:p>
          <a:p>
            <a:r>
              <a:rPr lang="en-US" dirty="0"/>
              <a:t>In-mission data collection frequency varies by research setting</a:t>
            </a:r>
          </a:p>
          <a:p>
            <a:pPr lvl="1"/>
            <a:r>
              <a:rPr lang="en-US" dirty="0"/>
              <a:t>Ex.: Every 2 days in shorter missions (e.g., 45 days), 1x/week in longer missions (e.g., 120 days), and 2-3 times in mission on the ISS</a:t>
            </a:r>
          </a:p>
          <a:p>
            <a:r>
              <a:rPr lang="en-US" dirty="0"/>
              <a:t>Primary metrics include a speed and accuracy score for each subtests</a:t>
            </a:r>
          </a:p>
        </p:txBody>
      </p:sp>
      <p:sp>
        <p:nvSpPr>
          <p:cNvPr id="6" name="TextBox 5">
            <a:extLst>
              <a:ext uri="{FF2B5EF4-FFF2-40B4-BE49-F238E27FC236}">
                <a16:creationId xmlns:a16="http://schemas.microsoft.com/office/drawing/2014/main" id="{CC13DB88-9F03-432C-BCB5-9CEC2312D2D6}"/>
              </a:ext>
            </a:extLst>
          </p:cNvPr>
          <p:cNvSpPr txBox="1"/>
          <p:nvPr/>
        </p:nvSpPr>
        <p:spPr>
          <a:xfrm>
            <a:off x="1026885" y="5667919"/>
            <a:ext cx="3033486" cy="400110"/>
          </a:xfrm>
          <a:prstGeom prst="rect">
            <a:avLst/>
          </a:prstGeom>
          <a:noFill/>
        </p:spPr>
        <p:txBody>
          <a:bodyPr wrap="square" rtlCol="0">
            <a:spAutoFit/>
          </a:bodyPr>
          <a:lstStyle/>
          <a:p>
            <a:r>
              <a:rPr lang="en-US" sz="2000" dirty="0"/>
              <a:t>Basner et al., 2015</a:t>
            </a:r>
          </a:p>
        </p:txBody>
      </p:sp>
      <p:pic>
        <p:nvPicPr>
          <p:cNvPr id="9" name="Picture 8">
            <a:extLst>
              <a:ext uri="{FF2B5EF4-FFF2-40B4-BE49-F238E27FC236}">
                <a16:creationId xmlns:a16="http://schemas.microsoft.com/office/drawing/2014/main" id="{17436E69-0820-4C13-A62F-BFD225EE3BA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1189255" y="133350"/>
            <a:ext cx="922549" cy="741577"/>
          </a:xfrm>
          <a:prstGeom prst="rect">
            <a:avLst/>
          </a:prstGeom>
        </p:spPr>
      </p:pic>
      <p:graphicFrame>
        <p:nvGraphicFramePr>
          <p:cNvPr id="10" name="Table 7">
            <a:extLst>
              <a:ext uri="{FF2B5EF4-FFF2-40B4-BE49-F238E27FC236}">
                <a16:creationId xmlns:a16="http://schemas.microsoft.com/office/drawing/2014/main" id="{678B6914-B3AC-413F-B1EB-D63A8A42E508}"/>
              </a:ext>
            </a:extLst>
          </p:cNvPr>
          <p:cNvGraphicFramePr>
            <a:graphicFrameLocks noGrp="1"/>
          </p:cNvGraphicFramePr>
          <p:nvPr>
            <p:extLst>
              <p:ext uri="{D42A27DB-BD31-4B8C-83A1-F6EECF244321}">
                <p14:modId xmlns:p14="http://schemas.microsoft.com/office/powerpoint/2010/main" val="2393664831"/>
              </p:ext>
            </p:extLst>
          </p:nvPr>
        </p:nvGraphicFramePr>
        <p:xfrm>
          <a:off x="6019799" y="1424259"/>
          <a:ext cx="5920025" cy="4617720"/>
        </p:xfrm>
        <a:graphic>
          <a:graphicData uri="http://schemas.openxmlformats.org/drawingml/2006/table">
            <a:tbl>
              <a:tblPr firstRow="1" bandRow="1">
                <a:tableStyleId>{5C22544A-7EE6-4342-B048-85BDC9FD1C3A}</a:tableStyleId>
              </a:tblPr>
              <a:tblGrid>
                <a:gridCol w="2436284">
                  <a:extLst>
                    <a:ext uri="{9D8B030D-6E8A-4147-A177-3AD203B41FA5}">
                      <a16:colId xmlns:a16="http://schemas.microsoft.com/office/drawing/2014/main" val="3550917181"/>
                    </a:ext>
                  </a:extLst>
                </a:gridCol>
                <a:gridCol w="3483741">
                  <a:extLst>
                    <a:ext uri="{9D8B030D-6E8A-4147-A177-3AD203B41FA5}">
                      <a16:colId xmlns:a16="http://schemas.microsoft.com/office/drawing/2014/main" val="434535689"/>
                    </a:ext>
                  </a:extLst>
                </a:gridCol>
              </a:tblGrid>
              <a:tr h="370840">
                <a:tc>
                  <a:txBody>
                    <a:bodyPr/>
                    <a:lstStyle/>
                    <a:p>
                      <a:pPr algn="ctr"/>
                      <a:r>
                        <a:rPr lang="en-US" dirty="0"/>
                        <a:t>Test</a:t>
                      </a:r>
                      <a:endParaRPr lang="en-US" b="1" dirty="0"/>
                    </a:p>
                  </a:txBody>
                  <a:tcPr/>
                </a:tc>
                <a:tc>
                  <a:txBody>
                    <a:bodyPr/>
                    <a:lstStyle/>
                    <a:p>
                      <a:pPr algn="ctr"/>
                      <a:r>
                        <a:rPr lang="en-US" dirty="0"/>
                        <a:t>Cognitive Domains Assessed</a:t>
                      </a:r>
                      <a:endParaRPr lang="en-US" b="1" dirty="0"/>
                    </a:p>
                  </a:txBody>
                  <a:tcPr/>
                </a:tc>
                <a:extLst>
                  <a:ext uri="{0D108BD9-81ED-4DB2-BD59-A6C34878D82A}">
                    <a16:rowId xmlns:a16="http://schemas.microsoft.com/office/drawing/2014/main" val="1248816026"/>
                  </a:ext>
                </a:extLst>
              </a:tr>
              <a:tr h="370840">
                <a:tc>
                  <a:txBody>
                    <a:bodyPr/>
                    <a:lstStyle/>
                    <a:p>
                      <a:r>
                        <a:rPr lang="en-US" dirty="0"/>
                        <a:t>Motor Praxis</a:t>
                      </a:r>
                    </a:p>
                  </a:txBody>
                  <a:tcPr/>
                </a:tc>
                <a:tc>
                  <a:txBody>
                    <a:bodyPr/>
                    <a:lstStyle/>
                    <a:p>
                      <a:r>
                        <a:rPr lang="en-US" dirty="0"/>
                        <a:t>Sensorimotor speed</a:t>
                      </a:r>
                    </a:p>
                  </a:txBody>
                  <a:tcPr/>
                </a:tc>
                <a:extLst>
                  <a:ext uri="{0D108BD9-81ED-4DB2-BD59-A6C34878D82A}">
                    <a16:rowId xmlns:a16="http://schemas.microsoft.com/office/drawing/2014/main" val="965942160"/>
                  </a:ext>
                </a:extLst>
              </a:tr>
              <a:tr h="370840">
                <a:tc>
                  <a:txBody>
                    <a:bodyPr/>
                    <a:lstStyle/>
                    <a:p>
                      <a:r>
                        <a:rPr lang="en-US" dirty="0"/>
                        <a:t>Visual Object Learning </a:t>
                      </a:r>
                    </a:p>
                  </a:txBody>
                  <a:tcPr/>
                </a:tc>
                <a:tc>
                  <a:txBody>
                    <a:bodyPr/>
                    <a:lstStyle/>
                    <a:p>
                      <a:r>
                        <a:rPr lang="en-US" dirty="0"/>
                        <a:t>Spatial learning and working  memory</a:t>
                      </a:r>
                    </a:p>
                  </a:txBody>
                  <a:tcPr/>
                </a:tc>
                <a:extLst>
                  <a:ext uri="{0D108BD9-81ED-4DB2-BD59-A6C34878D82A}">
                    <a16:rowId xmlns:a16="http://schemas.microsoft.com/office/drawing/2014/main" val="234329719"/>
                  </a:ext>
                </a:extLst>
              </a:tr>
              <a:tr h="370840">
                <a:tc>
                  <a:txBody>
                    <a:bodyPr/>
                    <a:lstStyle/>
                    <a:p>
                      <a:r>
                        <a:rPr lang="en-US" dirty="0"/>
                        <a:t>Fractal 2-Back (N-back)</a:t>
                      </a:r>
                    </a:p>
                  </a:txBody>
                  <a:tcPr/>
                </a:tc>
                <a:tc>
                  <a:txBody>
                    <a:bodyPr/>
                    <a:lstStyle/>
                    <a:p>
                      <a:r>
                        <a:rPr lang="en-US" dirty="0"/>
                        <a:t>Working memory</a:t>
                      </a:r>
                    </a:p>
                  </a:txBody>
                  <a:tcPr/>
                </a:tc>
                <a:extLst>
                  <a:ext uri="{0D108BD9-81ED-4DB2-BD59-A6C34878D82A}">
                    <a16:rowId xmlns:a16="http://schemas.microsoft.com/office/drawing/2014/main" val="1017344803"/>
                  </a:ext>
                </a:extLst>
              </a:tr>
              <a:tr h="370840">
                <a:tc>
                  <a:txBody>
                    <a:bodyPr/>
                    <a:lstStyle/>
                    <a:p>
                      <a:r>
                        <a:rPr lang="en-US" dirty="0"/>
                        <a:t>Abstract Matching</a:t>
                      </a:r>
                    </a:p>
                  </a:txBody>
                  <a:tcPr/>
                </a:tc>
                <a:tc>
                  <a:txBody>
                    <a:bodyPr/>
                    <a:lstStyle/>
                    <a:p>
                      <a:r>
                        <a:rPr lang="en-US" dirty="0"/>
                        <a:t>Abstraction, concept formation</a:t>
                      </a:r>
                    </a:p>
                  </a:txBody>
                  <a:tcPr/>
                </a:tc>
                <a:extLst>
                  <a:ext uri="{0D108BD9-81ED-4DB2-BD59-A6C34878D82A}">
                    <a16:rowId xmlns:a16="http://schemas.microsoft.com/office/drawing/2014/main" val="1281351905"/>
                  </a:ext>
                </a:extLst>
              </a:tr>
              <a:tr h="370840">
                <a:tc>
                  <a:txBody>
                    <a:bodyPr/>
                    <a:lstStyle/>
                    <a:p>
                      <a:r>
                        <a:rPr lang="en-US" dirty="0"/>
                        <a:t>Line Orientation</a:t>
                      </a:r>
                    </a:p>
                  </a:txBody>
                  <a:tcPr/>
                </a:tc>
                <a:tc>
                  <a:txBody>
                    <a:bodyPr/>
                    <a:lstStyle/>
                    <a:p>
                      <a:r>
                        <a:rPr lang="en-US" dirty="0"/>
                        <a:t>Spatial orientation</a:t>
                      </a:r>
                    </a:p>
                  </a:txBody>
                  <a:tcPr/>
                </a:tc>
                <a:extLst>
                  <a:ext uri="{0D108BD9-81ED-4DB2-BD59-A6C34878D82A}">
                    <a16:rowId xmlns:a16="http://schemas.microsoft.com/office/drawing/2014/main" val="3212609954"/>
                  </a:ext>
                </a:extLst>
              </a:tr>
              <a:tr h="370840">
                <a:tc>
                  <a:txBody>
                    <a:bodyPr/>
                    <a:lstStyle/>
                    <a:p>
                      <a:r>
                        <a:rPr lang="en-US" dirty="0"/>
                        <a:t>Emotion Recognition</a:t>
                      </a:r>
                    </a:p>
                  </a:txBody>
                  <a:tcPr/>
                </a:tc>
                <a:tc>
                  <a:txBody>
                    <a:bodyPr/>
                    <a:lstStyle/>
                    <a:p>
                      <a:r>
                        <a:rPr lang="en-US" dirty="0"/>
                        <a:t>Emotion identification</a:t>
                      </a:r>
                    </a:p>
                  </a:txBody>
                  <a:tcPr/>
                </a:tc>
                <a:extLst>
                  <a:ext uri="{0D108BD9-81ED-4DB2-BD59-A6C34878D82A}">
                    <a16:rowId xmlns:a16="http://schemas.microsoft.com/office/drawing/2014/main" val="3942956936"/>
                  </a:ext>
                </a:extLst>
              </a:tr>
              <a:tr h="370840">
                <a:tc>
                  <a:txBody>
                    <a:bodyPr/>
                    <a:lstStyle/>
                    <a:p>
                      <a:r>
                        <a:rPr lang="en-US" dirty="0"/>
                        <a:t>Matrix Reasoning</a:t>
                      </a:r>
                    </a:p>
                  </a:txBody>
                  <a:tcPr/>
                </a:tc>
                <a:tc>
                  <a:txBody>
                    <a:bodyPr/>
                    <a:lstStyle/>
                    <a:p>
                      <a:r>
                        <a:rPr lang="en-US" dirty="0"/>
                        <a:t>Abstract reasoning</a:t>
                      </a:r>
                    </a:p>
                  </a:txBody>
                  <a:tcPr/>
                </a:tc>
                <a:extLst>
                  <a:ext uri="{0D108BD9-81ED-4DB2-BD59-A6C34878D82A}">
                    <a16:rowId xmlns:a16="http://schemas.microsoft.com/office/drawing/2014/main" val="1022287431"/>
                  </a:ext>
                </a:extLst>
              </a:tr>
              <a:tr h="370840">
                <a:tc>
                  <a:txBody>
                    <a:bodyPr/>
                    <a:lstStyle/>
                    <a:p>
                      <a:r>
                        <a:rPr lang="en-US" dirty="0"/>
                        <a:t>Digit Symbol Substitution</a:t>
                      </a:r>
                    </a:p>
                  </a:txBody>
                  <a:tcPr/>
                </a:tc>
                <a:tc>
                  <a:txBody>
                    <a:bodyPr/>
                    <a:lstStyle/>
                    <a:p>
                      <a:r>
                        <a:rPr lang="en-US" dirty="0"/>
                        <a:t>Complex scanning and visual tracking</a:t>
                      </a:r>
                    </a:p>
                  </a:txBody>
                  <a:tcPr/>
                </a:tc>
                <a:extLst>
                  <a:ext uri="{0D108BD9-81ED-4DB2-BD59-A6C34878D82A}">
                    <a16:rowId xmlns:a16="http://schemas.microsoft.com/office/drawing/2014/main" val="3460126454"/>
                  </a:ext>
                </a:extLst>
              </a:tr>
              <a:tr h="370840">
                <a:tc>
                  <a:txBody>
                    <a:bodyPr/>
                    <a:lstStyle/>
                    <a:p>
                      <a:r>
                        <a:rPr lang="en-US" dirty="0"/>
                        <a:t>Balloon Analog Risk</a:t>
                      </a:r>
                    </a:p>
                  </a:txBody>
                  <a:tcPr/>
                </a:tc>
                <a:tc>
                  <a:txBody>
                    <a:bodyPr/>
                    <a:lstStyle/>
                    <a:p>
                      <a:r>
                        <a:rPr lang="en-US" dirty="0"/>
                        <a:t>Risk decision making</a:t>
                      </a:r>
                    </a:p>
                  </a:txBody>
                  <a:tcPr/>
                </a:tc>
                <a:extLst>
                  <a:ext uri="{0D108BD9-81ED-4DB2-BD59-A6C34878D82A}">
                    <a16:rowId xmlns:a16="http://schemas.microsoft.com/office/drawing/2014/main" val="753868439"/>
                  </a:ext>
                </a:extLst>
              </a:tr>
              <a:tr h="370840">
                <a:tc>
                  <a:txBody>
                    <a:bodyPr/>
                    <a:lstStyle/>
                    <a:p>
                      <a:r>
                        <a:rPr lang="en-US" dirty="0"/>
                        <a:t>Psychomotor Vigilance</a:t>
                      </a:r>
                    </a:p>
                  </a:txBody>
                  <a:tcPr/>
                </a:tc>
                <a:tc>
                  <a:txBody>
                    <a:bodyPr/>
                    <a:lstStyle/>
                    <a:p>
                      <a:r>
                        <a:rPr lang="en-US" dirty="0"/>
                        <a:t>Vigilant attention</a:t>
                      </a:r>
                    </a:p>
                  </a:txBody>
                  <a:tcPr/>
                </a:tc>
                <a:extLst>
                  <a:ext uri="{0D108BD9-81ED-4DB2-BD59-A6C34878D82A}">
                    <a16:rowId xmlns:a16="http://schemas.microsoft.com/office/drawing/2014/main" val="1940646320"/>
                  </a:ext>
                </a:extLst>
              </a:tr>
            </a:tbl>
          </a:graphicData>
        </a:graphic>
      </p:graphicFrame>
    </p:spTree>
    <p:extLst>
      <p:ext uri="{BB962C8B-B14F-4D97-AF65-F5344CB8AC3E}">
        <p14:creationId xmlns:p14="http://schemas.microsoft.com/office/powerpoint/2010/main" val="4108890349"/>
      </p:ext>
    </p:extLst>
  </p:cSld>
  <p:clrMapOvr>
    <a:masterClrMapping/>
  </p:clrMapOvr>
  <mc:AlternateContent xmlns:mc="http://schemas.openxmlformats.org/markup-compatibility/2006" xmlns:p14="http://schemas.microsoft.com/office/powerpoint/2010/main">
    <mc:Choice Requires="p14">
      <p:transition spd="slow" p14:dur="2000" advTm="51976"/>
    </mc:Choice>
    <mc:Fallback xmlns="">
      <p:transition spd="slow" advTm="5197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886A2A5-1C81-4668-9B3F-4F5036C0BB06}"/>
              </a:ext>
            </a:extLst>
          </p:cNvPr>
          <p:cNvSpPr>
            <a:spLocks noGrp="1"/>
          </p:cNvSpPr>
          <p:nvPr>
            <p:ph type="title"/>
          </p:nvPr>
        </p:nvSpPr>
        <p:spPr/>
        <p:txBody>
          <a:bodyPr/>
          <a:lstStyle/>
          <a:p>
            <a:r>
              <a:rPr lang="en-US" dirty="0"/>
              <a:t>Performance: Robotics On-Board Trainer (</a:t>
            </a:r>
            <a:r>
              <a:rPr lang="en-US" dirty="0" err="1"/>
              <a:t>ROBoT</a:t>
            </a:r>
            <a:r>
              <a:rPr lang="en-US" dirty="0"/>
              <a:t>-r)</a:t>
            </a:r>
          </a:p>
        </p:txBody>
      </p:sp>
      <p:sp>
        <p:nvSpPr>
          <p:cNvPr id="4" name="Content Placeholder 3">
            <a:extLst>
              <a:ext uri="{FF2B5EF4-FFF2-40B4-BE49-F238E27FC236}">
                <a16:creationId xmlns:a16="http://schemas.microsoft.com/office/drawing/2014/main" id="{8E08EEA5-01CD-4694-B36E-D2FA4C88E487}"/>
              </a:ext>
            </a:extLst>
          </p:cNvPr>
          <p:cNvSpPr>
            <a:spLocks noGrp="1"/>
          </p:cNvSpPr>
          <p:nvPr>
            <p:ph sz="half" idx="1"/>
          </p:nvPr>
        </p:nvSpPr>
        <p:spPr/>
        <p:txBody>
          <a:bodyPr>
            <a:normAutofit fontScale="92500" lnSpcReduction="20000"/>
          </a:bodyPr>
          <a:lstStyle/>
          <a:p>
            <a:r>
              <a:rPr lang="en-US" dirty="0"/>
              <a:t>Research adaptation of an astronaut training simulation of Candarm2 docking procedures on the ISS</a:t>
            </a:r>
          </a:p>
          <a:p>
            <a:r>
              <a:rPr lang="en-US" dirty="0"/>
              <a:t>Collected pre-, post-, and in-mission</a:t>
            </a:r>
          </a:p>
          <a:p>
            <a:r>
              <a:rPr lang="en-US" dirty="0"/>
              <a:t>In-mission data collection frequency varies by mission length:</a:t>
            </a:r>
          </a:p>
          <a:p>
            <a:pPr lvl="1"/>
            <a:r>
              <a:rPr lang="en-US" dirty="0"/>
              <a:t>Ex.: every two days in shorter missions (e.g., 45 days) and 1x/week in longer missions (e.g., 120 days)</a:t>
            </a:r>
          </a:p>
          <a:p>
            <a:r>
              <a:rPr lang="en-US" dirty="0"/>
              <a:t>Primary outcome metrics include speed, approach accuracy, and overall score</a:t>
            </a:r>
          </a:p>
        </p:txBody>
      </p:sp>
      <p:pic>
        <p:nvPicPr>
          <p:cNvPr id="12" name="Content Placeholder 11">
            <a:extLst>
              <a:ext uri="{FF2B5EF4-FFF2-40B4-BE49-F238E27FC236}">
                <a16:creationId xmlns:a16="http://schemas.microsoft.com/office/drawing/2014/main" id="{46AA604E-9F71-42BD-BFF2-D987A20B0CC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26323" y="1825625"/>
            <a:ext cx="4673353" cy="4351338"/>
          </a:xfrm>
        </p:spPr>
      </p:pic>
      <p:sp>
        <p:nvSpPr>
          <p:cNvPr id="6" name="TextBox 5">
            <a:extLst>
              <a:ext uri="{FF2B5EF4-FFF2-40B4-BE49-F238E27FC236}">
                <a16:creationId xmlns:a16="http://schemas.microsoft.com/office/drawing/2014/main" id="{CC13DB88-9F03-432C-BCB5-9CEC2312D2D6}"/>
              </a:ext>
            </a:extLst>
          </p:cNvPr>
          <p:cNvSpPr txBox="1"/>
          <p:nvPr/>
        </p:nvSpPr>
        <p:spPr>
          <a:xfrm>
            <a:off x="1038019" y="6076461"/>
            <a:ext cx="3033486" cy="400110"/>
          </a:xfrm>
          <a:prstGeom prst="rect">
            <a:avLst/>
          </a:prstGeom>
          <a:noFill/>
        </p:spPr>
        <p:txBody>
          <a:bodyPr wrap="square" rtlCol="0">
            <a:spAutoFit/>
          </a:bodyPr>
          <a:lstStyle/>
          <a:p>
            <a:r>
              <a:rPr lang="en-US" sz="2000" dirty="0" err="1"/>
              <a:t>Ivkovik</a:t>
            </a:r>
            <a:r>
              <a:rPr lang="en-US" sz="2000" dirty="0"/>
              <a:t> et al., 2019</a:t>
            </a:r>
          </a:p>
        </p:txBody>
      </p:sp>
      <p:pic>
        <p:nvPicPr>
          <p:cNvPr id="9" name="Picture 8">
            <a:extLst>
              <a:ext uri="{FF2B5EF4-FFF2-40B4-BE49-F238E27FC236}">
                <a16:creationId xmlns:a16="http://schemas.microsoft.com/office/drawing/2014/main" id="{17436E69-0820-4C13-A62F-BFD225EE3BA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11189255" y="133350"/>
            <a:ext cx="922549" cy="741577"/>
          </a:xfrm>
          <a:prstGeom prst="rect">
            <a:avLst/>
          </a:prstGeom>
        </p:spPr>
      </p:pic>
    </p:spTree>
    <p:extLst>
      <p:ext uri="{BB962C8B-B14F-4D97-AF65-F5344CB8AC3E}">
        <p14:creationId xmlns:p14="http://schemas.microsoft.com/office/powerpoint/2010/main" val="3970875027"/>
      </p:ext>
    </p:extLst>
  </p:cSld>
  <p:clrMapOvr>
    <a:masterClrMapping/>
  </p:clrMapOvr>
  <mc:AlternateContent xmlns:mc="http://schemas.openxmlformats.org/markup-compatibility/2006" xmlns:p14="http://schemas.microsoft.com/office/powerpoint/2010/main">
    <mc:Choice Requires="p14">
      <p:transition spd="slow" p14:dur="2000" advTm="51976"/>
    </mc:Choice>
    <mc:Fallback xmlns="">
      <p:transition spd="slow" advTm="5197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1645C-EDE3-422B-86A0-7A0F51C419B6}"/>
              </a:ext>
            </a:extLst>
          </p:cNvPr>
          <p:cNvSpPr>
            <a:spLocks noGrp="1"/>
          </p:cNvSpPr>
          <p:nvPr>
            <p:ph type="title"/>
          </p:nvPr>
        </p:nvSpPr>
        <p:spPr>
          <a:xfrm>
            <a:off x="475828" y="258387"/>
            <a:ext cx="4368800" cy="1902820"/>
          </a:xfrm>
        </p:spPr>
        <p:txBody>
          <a:bodyPr>
            <a:noAutofit/>
          </a:bodyPr>
          <a:lstStyle/>
          <a:p>
            <a:r>
              <a:rPr lang="en-US" sz="3000" dirty="0"/>
              <a:t>Human Factors Behavioral Performance (HFBP) Exploration Measures</a:t>
            </a:r>
          </a:p>
        </p:txBody>
      </p:sp>
      <p:graphicFrame>
        <p:nvGraphicFramePr>
          <p:cNvPr id="13" name="Table 12">
            <a:extLst>
              <a:ext uri="{FF2B5EF4-FFF2-40B4-BE49-F238E27FC236}">
                <a16:creationId xmlns:a16="http://schemas.microsoft.com/office/drawing/2014/main" id="{735CB9BC-0512-4CC6-B048-E74F565FAB6C}"/>
              </a:ext>
            </a:extLst>
          </p:cNvPr>
          <p:cNvGraphicFramePr>
            <a:graphicFrameLocks noGrp="1"/>
          </p:cNvGraphicFramePr>
          <p:nvPr/>
        </p:nvGraphicFramePr>
        <p:xfrm>
          <a:off x="5759355" y="51686"/>
          <a:ext cx="5346422" cy="6705600"/>
        </p:xfrm>
        <a:graphic>
          <a:graphicData uri="http://schemas.openxmlformats.org/drawingml/2006/table">
            <a:tbl>
              <a:tblPr firstRow="1" firstCol="1" bandRow="1">
                <a:tableStyleId>{5940675A-B579-460E-94D1-54222C63F5DA}</a:tableStyleId>
              </a:tblPr>
              <a:tblGrid>
                <a:gridCol w="960639">
                  <a:extLst>
                    <a:ext uri="{9D8B030D-6E8A-4147-A177-3AD203B41FA5}">
                      <a16:colId xmlns:a16="http://schemas.microsoft.com/office/drawing/2014/main" val="1185028658"/>
                    </a:ext>
                  </a:extLst>
                </a:gridCol>
                <a:gridCol w="4385783">
                  <a:extLst>
                    <a:ext uri="{9D8B030D-6E8A-4147-A177-3AD203B41FA5}">
                      <a16:colId xmlns:a16="http://schemas.microsoft.com/office/drawing/2014/main" val="1424040883"/>
                    </a:ext>
                  </a:extLst>
                </a:gridCol>
              </a:tblGrid>
              <a:tr h="313981">
                <a:tc rowSpan="20">
                  <a:txBody>
                    <a:bodyPr/>
                    <a:lstStyle/>
                    <a:p>
                      <a:pPr marL="0" marR="0" algn="ctr">
                        <a:spcBef>
                          <a:spcPts val="0"/>
                        </a:spcBef>
                        <a:spcAft>
                          <a:spcPts val="0"/>
                        </a:spcAft>
                      </a:pPr>
                      <a:r>
                        <a:rPr lang="en-US" sz="2800" b="1" i="0" dirty="0">
                          <a:solidFill>
                            <a:srgbClr val="000000"/>
                          </a:solidFill>
                          <a:effectLst/>
                          <a:latin typeface="+mn-lt"/>
                          <a:ea typeface="Times New Roman" panose="02020603050405020304" pitchFamily="18" charset="0"/>
                          <a:cs typeface="Times New Roman" panose="02020603050405020304" pitchFamily="18" charset="0"/>
                        </a:rPr>
                        <a:t>HFBP-EM</a:t>
                      </a:r>
                    </a:p>
                  </a:txBody>
                  <a:tcPr marL="67740" marR="67740" marT="0" marB="0" vert="vert270" anchor="ctr">
                    <a:lnR w="12700" cap="flat" cmpd="sng" algn="ctr">
                      <a:solidFill>
                        <a:schemeClr val="tx1"/>
                      </a:solidFill>
                      <a:prstDash val="solid"/>
                      <a:round/>
                      <a:headEnd type="none" w="med" len="med"/>
                      <a:tailEnd type="none" w="med" len="med"/>
                    </a:lnR>
                    <a:solidFill>
                      <a:schemeClr val="bg2">
                        <a:lumMod val="90000"/>
                      </a:schemeClr>
                    </a:solidFill>
                  </a:tcPr>
                </a:tc>
                <a:tc>
                  <a:txBody>
                    <a:bodyPr/>
                    <a:lstStyle/>
                    <a:p>
                      <a:pPr marL="0" marR="0" algn="ctr">
                        <a:spcBef>
                          <a:spcPts val="0"/>
                        </a:spcBef>
                        <a:spcAft>
                          <a:spcPts val="0"/>
                        </a:spcAft>
                      </a:pPr>
                      <a:r>
                        <a:rPr lang="en-US" sz="2200" b="1" i="1" dirty="0">
                          <a:effectLst/>
                        </a:rPr>
                        <a:t>Physiology/Biomarkers</a:t>
                      </a:r>
                      <a:endParaRPr lang="en-US" sz="2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4015911566"/>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Sleep</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801812955"/>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effectLst/>
                        </a:rPr>
                        <a:t>Heart Rate</a:t>
                      </a: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3243775546"/>
                  </a:ext>
                </a:extLst>
              </a:tr>
              <a:tr h="313981">
                <a:tc vMerge="1">
                  <a:txBody>
                    <a:bodyPr/>
                    <a:lstStyle/>
                    <a:p>
                      <a:pPr marL="0" marR="0" algn="ctr">
                        <a:spcBef>
                          <a:spcPts val="0"/>
                        </a:spcBef>
                        <a:spcAft>
                          <a:spcPts val="0"/>
                        </a:spcAft>
                      </a:pPr>
                      <a:endParaRPr lang="en-US" sz="1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tc>
                <a:tc>
                  <a:txBody>
                    <a:bodyPr/>
                    <a:lstStyle/>
                    <a:p>
                      <a:pPr marL="0" marR="0" algn="ctr">
                        <a:spcBef>
                          <a:spcPts val="0"/>
                        </a:spcBef>
                        <a:spcAft>
                          <a:spcPts val="0"/>
                        </a:spcAft>
                      </a:pPr>
                      <a:r>
                        <a:rPr lang="en-US" sz="2200" b="1" i="1" dirty="0">
                          <a:effectLst/>
                        </a:rPr>
                        <a:t>Individual Behavioral Health</a:t>
                      </a:r>
                      <a:endParaRPr lang="en-US" sz="2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solidFill>
                      <a:schemeClr val="bg2">
                        <a:lumMod val="90000"/>
                      </a:schemeClr>
                    </a:solidFill>
                  </a:tcPr>
                </a:tc>
                <a:extLst>
                  <a:ext uri="{0D108BD9-81ED-4DB2-BD59-A6C34878D82A}">
                    <a16:rowId xmlns:a16="http://schemas.microsoft.com/office/drawing/2014/main" val="441768688"/>
                  </a:ext>
                </a:extLst>
              </a:tr>
              <a:tr h="313981">
                <a:tc vMerge="1">
                  <a:txBody>
                    <a:bodyPr/>
                    <a:lstStyle/>
                    <a:p>
                      <a:pPr marL="0" marR="0" algn="ctr">
                        <a:spcBef>
                          <a:spcPts val="0"/>
                        </a:spcBef>
                        <a:spcAft>
                          <a:spcPts val="0"/>
                        </a:spcAft>
                      </a:pPr>
                      <a:endPar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Personality Assessment</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173092625"/>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Social Desirability</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603024197"/>
                  </a:ext>
                </a:extLst>
              </a:tr>
              <a:tr h="313981">
                <a:tc vMerge="1">
                  <a:txBody>
                    <a:bodyPr/>
                    <a:lstStyle/>
                    <a:p>
                      <a:pPr marL="0" marR="0" algn="ctr">
                        <a:spcBef>
                          <a:spcPts val="0"/>
                        </a:spcBef>
                        <a:spcAft>
                          <a:spcPts val="0"/>
                        </a:spcAft>
                      </a:pPr>
                      <a:endPar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effectLst/>
                        </a:rPr>
                        <a:t>Depression </a:t>
                      </a: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2953903040"/>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effectLst/>
                        </a:rPr>
                        <a:t>Mood and Affect</a:t>
                      </a: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105156338"/>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Neurobehavioral Function</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1376081012"/>
                  </a:ext>
                </a:extLst>
              </a:tr>
              <a:tr h="313981">
                <a:tc vMerge="1">
                  <a:txBody>
                    <a:bodyPr/>
                    <a:lstStyle/>
                    <a:p>
                      <a:pPr marL="0" marR="0" algn="ctr">
                        <a:spcBef>
                          <a:spcPts val="0"/>
                        </a:spcBef>
                        <a:spcAft>
                          <a:spcPts val="0"/>
                        </a:spcAft>
                      </a:pPr>
                      <a:endParaRPr lang="en-US" sz="1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tc>
                <a:tc>
                  <a:txBody>
                    <a:bodyPr/>
                    <a:lstStyle/>
                    <a:p>
                      <a:pPr marL="0" marR="0" algn="ctr">
                        <a:spcBef>
                          <a:spcPts val="0"/>
                        </a:spcBef>
                        <a:spcAft>
                          <a:spcPts val="0"/>
                        </a:spcAft>
                      </a:pPr>
                      <a:r>
                        <a:rPr lang="en-US" sz="2200" b="1" i="1" dirty="0">
                          <a:effectLst/>
                        </a:rPr>
                        <a:t>Objective Performance</a:t>
                      </a:r>
                      <a:endParaRPr lang="en-US" sz="2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solidFill>
                      <a:schemeClr val="bg2">
                        <a:lumMod val="90000"/>
                      </a:schemeClr>
                    </a:solidFill>
                  </a:tcPr>
                </a:tc>
                <a:extLst>
                  <a:ext uri="{0D108BD9-81ED-4DB2-BD59-A6C34878D82A}">
                    <a16:rowId xmlns:a16="http://schemas.microsoft.com/office/drawing/2014/main" val="1282456056"/>
                  </a:ext>
                </a:extLst>
              </a:tr>
              <a:tr h="313981">
                <a:tc vMerge="1">
                  <a:txBody>
                    <a:bodyPr/>
                    <a:lstStyle/>
                    <a:p>
                      <a:pPr marL="0" marR="0" algn="ctr">
                        <a:spcBef>
                          <a:spcPts val="0"/>
                        </a:spcBef>
                        <a:spcAft>
                          <a:spcPts val="0"/>
                        </a:spcAft>
                      </a:pPr>
                      <a:endPar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Cognition </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2623655321"/>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effectLst/>
                        </a:rPr>
                        <a:t>ROBoT</a:t>
                      </a: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631147542"/>
                  </a:ext>
                </a:extLst>
              </a:tr>
              <a:tr h="313981">
                <a:tc vMerge="1">
                  <a:txBody>
                    <a:bodyPr/>
                    <a:lstStyle/>
                    <a:p>
                      <a:pPr marL="0" marR="0" algn="ctr">
                        <a:spcBef>
                          <a:spcPts val="0"/>
                        </a:spcBef>
                        <a:spcAft>
                          <a:spcPts val="0"/>
                        </a:spcAft>
                      </a:pPr>
                      <a:endParaRPr lang="en-US" sz="1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tc>
                <a:tc>
                  <a:txBody>
                    <a:bodyPr/>
                    <a:lstStyle/>
                    <a:p>
                      <a:pPr marL="0" marR="0" algn="ctr">
                        <a:spcBef>
                          <a:spcPts val="0"/>
                        </a:spcBef>
                        <a:spcAft>
                          <a:spcPts val="0"/>
                        </a:spcAft>
                      </a:pPr>
                      <a:r>
                        <a:rPr lang="en-US" sz="2200" b="1" i="1" dirty="0">
                          <a:effectLst/>
                        </a:rPr>
                        <a:t>Team &amp; Social Dynamics</a:t>
                      </a:r>
                      <a:endParaRPr lang="en-US" sz="22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nchor="ctr">
                    <a:solidFill>
                      <a:schemeClr val="bg2">
                        <a:lumMod val="90000"/>
                      </a:schemeClr>
                    </a:solidFill>
                  </a:tcPr>
                </a:tc>
                <a:extLst>
                  <a:ext uri="{0D108BD9-81ED-4DB2-BD59-A6C34878D82A}">
                    <a16:rowId xmlns:a16="http://schemas.microsoft.com/office/drawing/2014/main" val="4176145267"/>
                  </a:ext>
                </a:extLst>
              </a:tr>
              <a:tr h="313981">
                <a:tc vMerge="1">
                  <a:txBody>
                    <a:bodyPr/>
                    <a:lstStyle/>
                    <a:p>
                      <a:pPr marL="0" marR="0" algn="ctr">
                        <a:spcBef>
                          <a:spcPts val="0"/>
                        </a:spcBef>
                        <a:spcAft>
                          <a:spcPts val="0"/>
                        </a:spcAft>
                      </a:pPr>
                      <a:endPar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effectLst/>
                        </a:rPr>
                        <a:t>Team Performance: MCC Ratings</a:t>
                      </a: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1043771822"/>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Team Performance: Crew Ratings</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3813400235"/>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Team Cohesion</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99889298"/>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Team Processes</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1612504040"/>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Psychological Safety</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3958632182"/>
                  </a:ext>
                </a:extLst>
              </a:tr>
              <a:tr h="313981">
                <a:tc vMerge="1">
                  <a:txBody>
                    <a:bodyPr/>
                    <a:lstStyle/>
                    <a:p>
                      <a:pPr marL="0" marR="0" algn="ctr">
                        <a:spcBef>
                          <a:spcPts val="0"/>
                        </a:spcBef>
                        <a:spcAft>
                          <a:spcPts val="0"/>
                        </a:spcAft>
                      </a:pPr>
                      <a:endPar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effectLst/>
                        </a:rPr>
                        <a:t>Social Support</a:t>
                      </a:r>
                      <a:endPar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3690000670"/>
                  </a:ext>
                </a:extLst>
              </a:tr>
              <a:tr h="313981">
                <a:tc vMerge="1">
                  <a:txBody>
                    <a:bodyPr/>
                    <a:lstStyle/>
                    <a:p>
                      <a:pPr marL="0" marR="0" algn="ctr">
                        <a:spcBef>
                          <a:spcPts val="0"/>
                        </a:spcBef>
                        <a:spcAft>
                          <a:spcPts val="0"/>
                        </a:spcAf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tc>
                  <a:txBody>
                    <a:bodyPr/>
                    <a:lstStyle/>
                    <a:p>
                      <a:pPr marL="0" marR="0" algn="ctr">
                        <a:spcBef>
                          <a:spcPts val="0"/>
                        </a:spcBef>
                        <a:spcAft>
                          <a:spcPts val="0"/>
                        </a:spcAft>
                      </a:pPr>
                      <a:r>
                        <a:rPr lang="en-US" sz="2200" dirty="0">
                          <a:solidFill>
                            <a:schemeClr val="accent1"/>
                          </a:solidFill>
                          <a:effectLst/>
                        </a:rPr>
                        <a:t>Group Living</a:t>
                      </a:r>
                      <a:endParaRPr lang="en-US" sz="22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740" marR="67740" marT="0" marB="0"/>
                </a:tc>
                <a:extLst>
                  <a:ext uri="{0D108BD9-81ED-4DB2-BD59-A6C34878D82A}">
                    <a16:rowId xmlns:a16="http://schemas.microsoft.com/office/drawing/2014/main" val="1695061387"/>
                  </a:ext>
                </a:extLst>
              </a:tr>
            </a:tbl>
          </a:graphicData>
        </a:graphic>
      </p:graphicFrame>
      <p:sp>
        <p:nvSpPr>
          <p:cNvPr id="14" name="TextBox 13">
            <a:extLst>
              <a:ext uri="{FF2B5EF4-FFF2-40B4-BE49-F238E27FC236}">
                <a16:creationId xmlns:a16="http://schemas.microsoft.com/office/drawing/2014/main" id="{86BAD461-B26B-4C58-9106-A1CCBF0C63F2}"/>
              </a:ext>
            </a:extLst>
          </p:cNvPr>
          <p:cNvSpPr txBox="1"/>
          <p:nvPr/>
        </p:nvSpPr>
        <p:spPr>
          <a:xfrm>
            <a:off x="475828" y="2019381"/>
            <a:ext cx="4368800" cy="707886"/>
          </a:xfrm>
          <a:prstGeom prst="rect">
            <a:avLst/>
          </a:prstGeom>
          <a:noFill/>
        </p:spPr>
        <p:txBody>
          <a:bodyPr wrap="square" rtlCol="0">
            <a:spAutoFit/>
          </a:bodyPr>
          <a:lstStyle/>
          <a:p>
            <a:r>
              <a:rPr lang="en-US" sz="2000" b="1" dirty="0">
                <a:solidFill>
                  <a:schemeClr val="accent1"/>
                </a:solidFill>
              </a:rPr>
              <a:t>Blue = Subset of measures administered on the ISS</a:t>
            </a:r>
          </a:p>
        </p:txBody>
      </p:sp>
      <p:pic>
        <p:nvPicPr>
          <p:cNvPr id="15" name="Picture 14">
            <a:extLst>
              <a:ext uri="{FF2B5EF4-FFF2-40B4-BE49-F238E27FC236}">
                <a16:creationId xmlns:a16="http://schemas.microsoft.com/office/drawing/2014/main" id="{74DDEEDF-D146-43E1-B084-DAC9B2952A6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1189255" y="133350"/>
            <a:ext cx="922549" cy="741577"/>
          </a:xfrm>
          <a:prstGeom prst="rect">
            <a:avLst/>
          </a:prstGeom>
        </p:spPr>
      </p:pic>
      <p:pic>
        <p:nvPicPr>
          <p:cNvPr id="4" name="Picture 3">
            <a:extLst>
              <a:ext uri="{FF2B5EF4-FFF2-40B4-BE49-F238E27FC236}">
                <a16:creationId xmlns:a16="http://schemas.microsoft.com/office/drawing/2014/main" id="{F8203BE2-11B7-44B3-84E2-B0D8443D54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828" y="3021724"/>
            <a:ext cx="5027173" cy="3350139"/>
          </a:xfrm>
          <a:prstGeom prst="rect">
            <a:avLst/>
          </a:prstGeom>
        </p:spPr>
      </p:pic>
    </p:spTree>
    <p:extLst>
      <p:ext uri="{BB962C8B-B14F-4D97-AF65-F5344CB8AC3E}">
        <p14:creationId xmlns:p14="http://schemas.microsoft.com/office/powerpoint/2010/main" val="2596695433"/>
      </p:ext>
    </p:extLst>
  </p:cSld>
  <p:clrMapOvr>
    <a:masterClrMapping/>
  </p:clrMapOvr>
  <mc:AlternateContent xmlns:mc="http://schemas.openxmlformats.org/markup-compatibility/2006" xmlns:p14="http://schemas.microsoft.com/office/powerpoint/2010/main">
    <mc:Choice Requires="p14">
      <p:transition spd="slow" p14:dur="2000" advTm="56819"/>
    </mc:Choice>
    <mc:Fallback xmlns="">
      <p:transition spd="slow" advTm="5681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9BCEF45-D77C-4B86-B5D3-76B4C4B02B5A}"/>
              </a:ext>
            </a:extLst>
          </p:cNvPr>
          <p:cNvGraphicFramePr>
            <a:graphicFrameLocks noGrp="1"/>
          </p:cNvGraphicFramePr>
          <p:nvPr>
            <p:extLst>
              <p:ext uri="{D42A27DB-BD31-4B8C-83A1-F6EECF244321}">
                <p14:modId xmlns:p14="http://schemas.microsoft.com/office/powerpoint/2010/main" val="4271765722"/>
              </p:ext>
            </p:extLst>
          </p:nvPr>
        </p:nvGraphicFramePr>
        <p:xfrm>
          <a:off x="252411" y="1485198"/>
          <a:ext cx="11687176" cy="3382292"/>
        </p:xfrm>
        <a:graphic>
          <a:graphicData uri="http://schemas.openxmlformats.org/drawingml/2006/table">
            <a:tbl>
              <a:tblPr firstRow="1" firstCol="1" bandRow="1">
                <a:tableStyleId>{5940675A-B579-460E-94D1-54222C63F5DA}</a:tableStyleId>
              </a:tblPr>
              <a:tblGrid>
                <a:gridCol w="1115538">
                  <a:extLst>
                    <a:ext uri="{9D8B030D-6E8A-4147-A177-3AD203B41FA5}">
                      <a16:colId xmlns:a16="http://schemas.microsoft.com/office/drawing/2014/main" val="2128839288"/>
                    </a:ext>
                  </a:extLst>
                </a:gridCol>
                <a:gridCol w="855024">
                  <a:extLst>
                    <a:ext uri="{9D8B030D-6E8A-4147-A177-3AD203B41FA5}">
                      <a16:colId xmlns:a16="http://schemas.microsoft.com/office/drawing/2014/main" val="1726485718"/>
                    </a:ext>
                  </a:extLst>
                </a:gridCol>
                <a:gridCol w="1782288">
                  <a:extLst>
                    <a:ext uri="{9D8B030D-6E8A-4147-A177-3AD203B41FA5}">
                      <a16:colId xmlns:a16="http://schemas.microsoft.com/office/drawing/2014/main" val="2092854307"/>
                    </a:ext>
                  </a:extLst>
                </a:gridCol>
                <a:gridCol w="1219200">
                  <a:extLst>
                    <a:ext uri="{9D8B030D-6E8A-4147-A177-3AD203B41FA5}">
                      <a16:colId xmlns:a16="http://schemas.microsoft.com/office/drawing/2014/main" val="2550467709"/>
                    </a:ext>
                  </a:extLst>
                </a:gridCol>
                <a:gridCol w="2368140">
                  <a:extLst>
                    <a:ext uri="{9D8B030D-6E8A-4147-A177-3AD203B41FA5}">
                      <a16:colId xmlns:a16="http://schemas.microsoft.com/office/drawing/2014/main" val="27178040"/>
                    </a:ext>
                  </a:extLst>
                </a:gridCol>
                <a:gridCol w="2200724">
                  <a:extLst>
                    <a:ext uri="{9D8B030D-6E8A-4147-A177-3AD203B41FA5}">
                      <a16:colId xmlns:a16="http://schemas.microsoft.com/office/drawing/2014/main" val="423388935"/>
                    </a:ext>
                  </a:extLst>
                </a:gridCol>
                <a:gridCol w="2146262">
                  <a:extLst>
                    <a:ext uri="{9D8B030D-6E8A-4147-A177-3AD203B41FA5}">
                      <a16:colId xmlns:a16="http://schemas.microsoft.com/office/drawing/2014/main" val="3991619316"/>
                    </a:ext>
                  </a:extLst>
                </a:gridCol>
              </a:tblGrid>
              <a:tr h="823862">
                <a:tc>
                  <a:txBody>
                    <a:bodyPr/>
                    <a:lstStyle/>
                    <a:p>
                      <a:pPr marL="0" marR="0">
                        <a:spcBef>
                          <a:spcPts val="0"/>
                        </a:spcBef>
                        <a:spcAft>
                          <a:spcPts val="0"/>
                        </a:spcAft>
                      </a:pPr>
                      <a:r>
                        <a:rPr lang="en-US" sz="1100" dirty="0">
                          <a:effectLst/>
                        </a:rPr>
                        <a:t>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lumMod val="85000"/>
                      </a:schemeClr>
                    </a:solidFill>
                  </a:tcPr>
                </a:tc>
                <a:tc>
                  <a:txBody>
                    <a:bodyPr/>
                    <a:lstStyle/>
                    <a:p>
                      <a:pPr marL="0" marR="0" algn="ctr">
                        <a:spcBef>
                          <a:spcPts val="0"/>
                        </a:spcBef>
                        <a:spcAft>
                          <a:spcPts val="0"/>
                        </a:spcAft>
                      </a:pPr>
                      <a:r>
                        <a:rPr lang="en-US" sz="1800" b="1" dirty="0">
                          <a:effectLst/>
                        </a:rPr>
                        <a:t>n</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800" b="1" dirty="0">
                          <a:effectLst/>
                        </a:rPr>
                        <a:t>Age</a:t>
                      </a:r>
                    </a:p>
                    <a:p>
                      <a:pPr marL="0" marR="0" algn="ctr">
                        <a:spcBef>
                          <a:spcPts val="0"/>
                        </a:spcBef>
                        <a:spcAft>
                          <a:spcPts val="0"/>
                        </a:spcAft>
                      </a:pPr>
                      <a:r>
                        <a:rPr lang="en-US" sz="1800" b="0" dirty="0">
                          <a:effectLst/>
                        </a:rPr>
                        <a:t>Mean (SD)</a:t>
                      </a:r>
                      <a:endParaRPr lang="en-US"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800" b="1" dirty="0">
                          <a:effectLst/>
                        </a:rPr>
                        <a:t>Sex</a:t>
                      </a:r>
                    </a:p>
                    <a:p>
                      <a:pPr marL="0" marR="0" algn="ctr">
                        <a:spcBef>
                          <a:spcPts val="0"/>
                        </a:spcBef>
                        <a:spcAft>
                          <a:spcPts val="0"/>
                        </a:spcAft>
                      </a:pP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800" b="1" dirty="0">
                          <a:effectLst/>
                        </a:rPr>
                        <a:t>Education</a:t>
                      </a:r>
                    </a:p>
                    <a:p>
                      <a:pPr marL="0" marR="0" algn="ctr">
                        <a:spcBef>
                          <a:spcPts val="0"/>
                        </a:spcBef>
                        <a:spcAft>
                          <a:spcPts val="0"/>
                        </a:spcAft>
                      </a:pPr>
                      <a:r>
                        <a:rPr lang="en-US" sz="1800" b="0" dirty="0">
                          <a:effectLst/>
                        </a:rPr>
                        <a:t>(% advanced degrees)</a:t>
                      </a:r>
                      <a:endParaRPr lang="en-US"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800" b="1" dirty="0">
                          <a:effectLst/>
                        </a:rPr>
                        <a:t>Military experience</a:t>
                      </a:r>
                    </a:p>
                    <a:p>
                      <a:pPr marL="0" marR="0" algn="ctr">
                        <a:spcBef>
                          <a:spcPts val="0"/>
                        </a:spcBef>
                        <a:spcAft>
                          <a:spcPts val="0"/>
                        </a:spcAft>
                      </a:pPr>
                      <a:r>
                        <a:rPr lang="en-US" sz="1800" b="0" dirty="0">
                          <a:effectLst/>
                        </a:rPr>
                        <a:t>n (mean years, SD)</a:t>
                      </a:r>
                      <a:endParaRPr lang="en-US"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bg1">
                        <a:lumMod val="85000"/>
                      </a:schemeClr>
                    </a:solidFill>
                  </a:tcPr>
                </a:tc>
                <a:tc>
                  <a:txBody>
                    <a:bodyPr/>
                    <a:lstStyle/>
                    <a:p>
                      <a:pPr marL="0" marR="0" algn="ctr">
                        <a:spcBef>
                          <a:spcPts val="0"/>
                        </a:spcBef>
                        <a:spcAft>
                          <a:spcPts val="0"/>
                        </a:spcAft>
                      </a:pPr>
                      <a:r>
                        <a:rPr lang="en-US" sz="1800" b="1" dirty="0">
                          <a:effectLst/>
                        </a:rPr>
                        <a:t>ICE experience</a:t>
                      </a:r>
                    </a:p>
                    <a:p>
                      <a:pPr marL="0" marR="0" algn="ctr">
                        <a:spcBef>
                          <a:spcPts val="0"/>
                        </a:spcBef>
                        <a:spcAft>
                          <a:spcPts val="0"/>
                        </a:spcAft>
                      </a:pPr>
                      <a:r>
                        <a:rPr lang="en-US" sz="1800" b="0" dirty="0">
                          <a:effectLst/>
                        </a:rPr>
                        <a:t>n (mean months, SD)</a:t>
                      </a:r>
                      <a:endParaRPr lang="en-US"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bg1">
                        <a:lumMod val="85000"/>
                      </a:schemeClr>
                    </a:solidFill>
                  </a:tcPr>
                </a:tc>
                <a:extLst>
                  <a:ext uri="{0D108BD9-81ED-4DB2-BD59-A6C34878D82A}">
                    <a16:rowId xmlns:a16="http://schemas.microsoft.com/office/drawing/2014/main" val="4273112727"/>
                  </a:ext>
                </a:extLst>
              </a:tr>
              <a:tr h="511686">
                <a:tc>
                  <a:txBody>
                    <a:bodyPr/>
                    <a:lstStyle/>
                    <a:p>
                      <a:pPr marL="0" marR="0" algn="r">
                        <a:spcBef>
                          <a:spcPts val="0"/>
                        </a:spcBef>
                        <a:spcAft>
                          <a:spcPts val="0"/>
                        </a:spcAft>
                      </a:pPr>
                      <a:r>
                        <a:rPr lang="en-US" sz="1800" b="1" dirty="0">
                          <a:effectLst/>
                        </a:rPr>
                        <a:t>HERA C4</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20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39.26 (8.4)</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7F | 13M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75%</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5 (20.6, 13.12)</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0 (0, 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97384101"/>
                  </a:ext>
                </a:extLst>
              </a:tr>
              <a:tr h="511686">
                <a:tc>
                  <a:txBody>
                    <a:bodyPr/>
                    <a:lstStyle/>
                    <a:p>
                      <a:pPr marL="0" marR="0" algn="r">
                        <a:spcBef>
                          <a:spcPts val="0"/>
                        </a:spcBef>
                        <a:spcAft>
                          <a:spcPts val="0"/>
                        </a:spcAft>
                      </a:pPr>
                      <a:r>
                        <a:rPr lang="en-US" sz="1800" b="1" dirty="0">
                          <a:effectLst/>
                        </a:rPr>
                        <a:t>HERA C5</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16</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36.96 (5.52)</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4F | 12M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100%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6 (14.16, 8.08)</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2 (12.1, 16.79)</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98167596"/>
                  </a:ext>
                </a:extLst>
              </a:tr>
              <a:tr h="511686">
                <a:tc>
                  <a:txBody>
                    <a:bodyPr/>
                    <a:lstStyle/>
                    <a:p>
                      <a:pPr marL="0" marR="0" algn="r">
                        <a:spcBef>
                          <a:spcPts val="0"/>
                        </a:spcBef>
                        <a:spcAft>
                          <a:spcPts val="0"/>
                        </a:spcAft>
                      </a:pPr>
                      <a:r>
                        <a:rPr lang="en-US" sz="1800" b="1" dirty="0">
                          <a:effectLst/>
                        </a:rPr>
                        <a:t>SIRIUS19</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6</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34.34 (5.13)</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3F | 3M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100%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2 (15. 7.07)</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4 (4.6, 2.98)</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87637096"/>
                  </a:ext>
                </a:extLst>
              </a:tr>
              <a:tr h="511686">
                <a:tc>
                  <a:txBody>
                    <a:bodyPr/>
                    <a:lstStyle/>
                    <a:p>
                      <a:pPr marL="0" marR="0" algn="r">
                        <a:spcBef>
                          <a:spcPts val="0"/>
                        </a:spcBef>
                        <a:spcAft>
                          <a:spcPts val="0"/>
                        </a:spcAft>
                      </a:pPr>
                      <a:r>
                        <a:rPr lang="en-US" sz="1800" b="1" dirty="0">
                          <a:effectLst/>
                        </a:rPr>
                        <a:t>ISS</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15</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45.75 (8.85)</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3F | 10M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100%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NA</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NA</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12666007"/>
                  </a:ext>
                </a:extLst>
              </a:tr>
              <a:tr h="511686">
                <a:tc>
                  <a:txBody>
                    <a:bodyPr/>
                    <a:lstStyle/>
                    <a:p>
                      <a:pPr marL="0" marR="0" algn="r">
                        <a:spcBef>
                          <a:spcPts val="0"/>
                        </a:spcBef>
                        <a:spcAft>
                          <a:spcPts val="0"/>
                        </a:spcAft>
                      </a:pPr>
                      <a:r>
                        <a:rPr lang="en-US" sz="1800" b="1" dirty="0">
                          <a:effectLst/>
                        </a:rPr>
                        <a:t>Total</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57</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39.47 (7.63)</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17F | 38M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91%</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NA</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dirty="0">
                          <a:effectLst/>
                        </a:rPr>
                        <a:t>NA</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67967247"/>
                  </a:ext>
                </a:extLst>
              </a:tr>
            </a:tbl>
          </a:graphicData>
        </a:graphic>
      </p:graphicFrame>
      <p:pic>
        <p:nvPicPr>
          <p:cNvPr id="7" name="Picture 6">
            <a:extLst>
              <a:ext uri="{FF2B5EF4-FFF2-40B4-BE49-F238E27FC236}">
                <a16:creationId xmlns:a16="http://schemas.microsoft.com/office/drawing/2014/main" id="{3EBE3F5E-2A52-4740-8A1D-D0F3DDC84DF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1189255" y="133350"/>
            <a:ext cx="922549" cy="741577"/>
          </a:xfrm>
          <a:prstGeom prst="rect">
            <a:avLst/>
          </a:prstGeom>
        </p:spPr>
      </p:pic>
      <p:sp>
        <p:nvSpPr>
          <p:cNvPr id="8" name="Title 7">
            <a:extLst>
              <a:ext uri="{FF2B5EF4-FFF2-40B4-BE49-F238E27FC236}">
                <a16:creationId xmlns:a16="http://schemas.microsoft.com/office/drawing/2014/main" id="{6653BB54-3B98-4D04-8EF8-02635D8CBA6E}"/>
              </a:ext>
            </a:extLst>
          </p:cNvPr>
          <p:cNvSpPr>
            <a:spLocks noGrp="1"/>
          </p:cNvSpPr>
          <p:nvPr>
            <p:ph type="title"/>
          </p:nvPr>
        </p:nvSpPr>
        <p:spPr/>
        <p:txBody>
          <a:bodyPr/>
          <a:lstStyle/>
          <a:p>
            <a:r>
              <a:rPr lang="en-US" dirty="0"/>
              <a:t>Harmonized Database</a:t>
            </a:r>
          </a:p>
        </p:txBody>
      </p:sp>
    </p:spTree>
    <p:extLst>
      <p:ext uri="{BB962C8B-B14F-4D97-AF65-F5344CB8AC3E}">
        <p14:creationId xmlns:p14="http://schemas.microsoft.com/office/powerpoint/2010/main" val="146069735"/>
      </p:ext>
    </p:extLst>
  </p:cSld>
  <p:clrMapOvr>
    <a:masterClrMapping/>
  </p:clrMapOvr>
  <mc:AlternateContent xmlns:mc="http://schemas.openxmlformats.org/markup-compatibility/2006" xmlns:p14="http://schemas.microsoft.com/office/powerpoint/2010/main">
    <mc:Choice Requires="p14">
      <p:transition spd="slow" p14:dur="2000" advTm="46773"/>
    </mc:Choice>
    <mc:Fallback xmlns="">
      <p:transition spd="slow" advTm="4677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BE3F5E-2A52-4740-8A1D-D0F3DDC84DF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1189255" y="133350"/>
            <a:ext cx="922549" cy="741577"/>
          </a:xfrm>
          <a:prstGeom prst="rect">
            <a:avLst/>
          </a:prstGeom>
        </p:spPr>
      </p:pic>
      <p:sp>
        <p:nvSpPr>
          <p:cNvPr id="8" name="Title 7">
            <a:extLst>
              <a:ext uri="{FF2B5EF4-FFF2-40B4-BE49-F238E27FC236}">
                <a16:creationId xmlns:a16="http://schemas.microsoft.com/office/drawing/2014/main" id="{6653BB54-3B98-4D04-8EF8-02635D8CBA6E}"/>
              </a:ext>
            </a:extLst>
          </p:cNvPr>
          <p:cNvSpPr>
            <a:spLocks noGrp="1"/>
          </p:cNvSpPr>
          <p:nvPr>
            <p:ph type="title"/>
          </p:nvPr>
        </p:nvSpPr>
        <p:spPr/>
        <p:txBody>
          <a:bodyPr/>
          <a:lstStyle/>
          <a:p>
            <a:r>
              <a:rPr lang="en-US" dirty="0"/>
              <a:t>Example Results</a:t>
            </a:r>
          </a:p>
        </p:txBody>
      </p:sp>
      <p:sp>
        <p:nvSpPr>
          <p:cNvPr id="2" name="Content Placeholder 1">
            <a:extLst>
              <a:ext uri="{FF2B5EF4-FFF2-40B4-BE49-F238E27FC236}">
                <a16:creationId xmlns:a16="http://schemas.microsoft.com/office/drawing/2014/main" id="{0C11E20B-8971-4CAE-9507-E7FE79B7A45C}"/>
              </a:ext>
            </a:extLst>
          </p:cNvPr>
          <p:cNvSpPr>
            <a:spLocks noGrp="1"/>
          </p:cNvSpPr>
          <p:nvPr>
            <p:ph idx="1"/>
          </p:nvPr>
        </p:nvSpPr>
        <p:spPr/>
        <p:txBody>
          <a:bodyPr>
            <a:normAutofit fontScale="62500" lnSpcReduction="20000"/>
          </a:bodyPr>
          <a:lstStyle/>
          <a:p>
            <a:r>
              <a:rPr lang="en-US" dirty="0"/>
              <a:t>Sleep deprivation condition (HERA C4) associated with:</a:t>
            </a:r>
          </a:p>
          <a:p>
            <a:pPr lvl="1"/>
            <a:r>
              <a:rPr lang="en-US" dirty="0"/>
              <a:t>Increased psychological distress, particularly fatigue/inertia and mental fatigue</a:t>
            </a:r>
          </a:p>
          <a:p>
            <a:pPr lvl="1"/>
            <a:r>
              <a:rPr lang="en-US" dirty="0"/>
              <a:t>Worse performance over time on tasks of vigilant attention and spatial orientation only</a:t>
            </a:r>
          </a:p>
          <a:p>
            <a:pPr lvl="1"/>
            <a:r>
              <a:rPr lang="en-US" dirty="0"/>
              <a:t>No distinct effects on the operationally relevant performance task (</a:t>
            </a:r>
            <a:r>
              <a:rPr lang="en-US" dirty="0" err="1"/>
              <a:t>ROBoT</a:t>
            </a:r>
            <a:r>
              <a:rPr lang="en-US" dirty="0"/>
              <a:t>-r)</a:t>
            </a:r>
          </a:p>
          <a:p>
            <a:r>
              <a:rPr lang="en-US" dirty="0"/>
              <a:t>Minimal symptoms of depression reported</a:t>
            </a:r>
          </a:p>
          <a:p>
            <a:r>
              <a:rPr lang="en-US" dirty="0"/>
              <a:t>Critical event of a simulated lunar landing (SIRIUS19) was associated with performance changes in </a:t>
            </a:r>
            <a:r>
              <a:rPr lang="en-US" dirty="0" err="1"/>
              <a:t>ROBoT</a:t>
            </a:r>
            <a:r>
              <a:rPr lang="en-US" dirty="0"/>
              <a:t>-r and Cognition, but not with changes in sleep or ratings of mood and affect</a:t>
            </a:r>
          </a:p>
          <a:p>
            <a:r>
              <a:rPr lang="en-US" dirty="0"/>
              <a:t>While on average social support was similar across analogs, some teams and individuals reported a substantial decline</a:t>
            </a:r>
          </a:p>
          <a:p>
            <a:r>
              <a:rPr lang="en-US" dirty="0"/>
              <a:t>Across all settings and missions, teams rated themselves as high performing</a:t>
            </a:r>
          </a:p>
          <a:p>
            <a:r>
              <a:rPr lang="en-US" dirty="0"/>
              <a:t>On average, ratings of stress and workload were higher from those on the ISS than those in analog settings </a:t>
            </a:r>
          </a:p>
          <a:p>
            <a:r>
              <a:rPr lang="en-US" dirty="0"/>
              <a:t>On average, ratings of team processes and group living from those on the ISS were lower than </a:t>
            </a:r>
            <a:r>
              <a:rPr lang="en-US"/>
              <a:t>those in </a:t>
            </a:r>
            <a:r>
              <a:rPr lang="en-US" dirty="0"/>
              <a:t>analog settings</a:t>
            </a:r>
          </a:p>
          <a:p>
            <a:r>
              <a:rPr lang="en-US" dirty="0"/>
              <a:t>Declines in psychological safety and team cohesion over time appear to be between-team differences rather than between-campaign differences (e.g., sleep deprivation)</a:t>
            </a:r>
          </a:p>
          <a:p>
            <a:endParaRPr lang="en-US" dirty="0"/>
          </a:p>
        </p:txBody>
      </p:sp>
    </p:spTree>
    <p:extLst>
      <p:ext uri="{BB962C8B-B14F-4D97-AF65-F5344CB8AC3E}">
        <p14:creationId xmlns:p14="http://schemas.microsoft.com/office/powerpoint/2010/main" val="2183552085"/>
      </p:ext>
    </p:extLst>
  </p:cSld>
  <p:clrMapOvr>
    <a:masterClrMapping/>
  </p:clrMapOvr>
  <mc:AlternateContent xmlns:mc="http://schemas.openxmlformats.org/markup-compatibility/2006" xmlns:p14="http://schemas.microsoft.com/office/powerpoint/2010/main">
    <mc:Choice Requires="p14">
      <p:transition spd="slow" p14:dur="2000" advTm="46773"/>
    </mc:Choice>
    <mc:Fallback xmlns="">
      <p:transition spd="slow" advTm="4677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BE3F5E-2A52-4740-8A1D-D0F3DDC84DF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11189255" y="133350"/>
            <a:ext cx="922549" cy="741577"/>
          </a:xfrm>
          <a:prstGeom prst="rect">
            <a:avLst/>
          </a:prstGeom>
        </p:spPr>
      </p:pic>
      <p:sp>
        <p:nvSpPr>
          <p:cNvPr id="8" name="Title 7">
            <a:extLst>
              <a:ext uri="{FF2B5EF4-FFF2-40B4-BE49-F238E27FC236}">
                <a16:creationId xmlns:a16="http://schemas.microsoft.com/office/drawing/2014/main" id="{6653BB54-3B98-4D04-8EF8-02635D8CBA6E}"/>
              </a:ext>
            </a:extLst>
          </p:cNvPr>
          <p:cNvSpPr>
            <a:spLocks noGrp="1"/>
          </p:cNvSpPr>
          <p:nvPr>
            <p:ph type="title"/>
          </p:nvPr>
        </p:nvSpPr>
        <p:spPr/>
        <p:txBody>
          <a:bodyPr/>
          <a:lstStyle/>
          <a:p>
            <a:r>
              <a:rPr lang="en-US" dirty="0"/>
              <a:t>Next Steps for HFBP-EM</a:t>
            </a:r>
          </a:p>
        </p:txBody>
      </p:sp>
      <p:sp>
        <p:nvSpPr>
          <p:cNvPr id="2" name="Content Placeholder 1">
            <a:extLst>
              <a:ext uri="{FF2B5EF4-FFF2-40B4-BE49-F238E27FC236}">
                <a16:creationId xmlns:a16="http://schemas.microsoft.com/office/drawing/2014/main" id="{0C11E20B-8971-4CAE-9507-E7FE79B7A45C}"/>
              </a:ext>
            </a:extLst>
          </p:cNvPr>
          <p:cNvSpPr>
            <a:spLocks noGrp="1"/>
          </p:cNvSpPr>
          <p:nvPr>
            <p:ph idx="1"/>
          </p:nvPr>
        </p:nvSpPr>
        <p:spPr/>
        <p:txBody>
          <a:bodyPr/>
          <a:lstStyle/>
          <a:p>
            <a:r>
              <a:rPr lang="en-US" dirty="0"/>
              <a:t>Continued data collection and data collaboration</a:t>
            </a:r>
          </a:p>
          <a:p>
            <a:r>
              <a:rPr lang="en-US" dirty="0"/>
              <a:t>Short form validation and refinement of HFBP-EM suite</a:t>
            </a:r>
          </a:p>
          <a:p>
            <a:r>
              <a:rPr lang="en-US" dirty="0"/>
              <a:t>Publishing results from harmonized database</a:t>
            </a:r>
          </a:p>
          <a:p>
            <a:r>
              <a:rPr lang="en-US" dirty="0"/>
              <a:t>Normative datasets to identify operationally relevant thresholds (i.e., norms)</a:t>
            </a:r>
          </a:p>
          <a:p>
            <a:r>
              <a:rPr lang="en-US" dirty="0"/>
              <a:t>Advanced statistical modeling </a:t>
            </a:r>
          </a:p>
          <a:p>
            <a:endParaRPr lang="en-US" dirty="0"/>
          </a:p>
          <a:p>
            <a:endParaRPr lang="en-US" dirty="0"/>
          </a:p>
          <a:p>
            <a:endParaRPr lang="en-US" dirty="0"/>
          </a:p>
        </p:txBody>
      </p:sp>
    </p:spTree>
    <p:extLst>
      <p:ext uri="{BB962C8B-B14F-4D97-AF65-F5344CB8AC3E}">
        <p14:creationId xmlns:p14="http://schemas.microsoft.com/office/powerpoint/2010/main" val="591229515"/>
      </p:ext>
    </p:extLst>
  </p:cSld>
  <p:clrMapOvr>
    <a:masterClrMapping/>
  </p:clrMapOvr>
  <mc:AlternateContent xmlns:mc="http://schemas.openxmlformats.org/markup-compatibility/2006" xmlns:p14="http://schemas.microsoft.com/office/powerpoint/2010/main">
    <mc:Choice Requires="p14">
      <p:transition spd="slow" p14:dur="2000" advTm="46773"/>
    </mc:Choice>
    <mc:Fallback xmlns="">
      <p:transition spd="slow" advTm="46773"/>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4753526"/>
            <a:ext cx="9144000" cy="983532"/>
          </a:xfrm>
        </p:spPr>
        <p:txBody>
          <a:bodyPr>
            <a:normAutofit fontScale="90000"/>
          </a:bodyPr>
          <a:lstStyle/>
          <a:p>
            <a:r>
              <a:rPr lang="en-US" sz="4400" dirty="0">
                <a:solidFill>
                  <a:schemeClr val="bg1"/>
                </a:solidFill>
              </a:rPr>
              <a:t>Thank you, Questions?</a:t>
            </a:r>
            <a:br>
              <a:rPr lang="en-US" sz="4400" dirty="0">
                <a:solidFill>
                  <a:schemeClr val="bg1"/>
                </a:solidFill>
              </a:rPr>
            </a:br>
            <a:br>
              <a:rPr lang="en-US" sz="4400" dirty="0">
                <a:solidFill>
                  <a:schemeClr val="bg1"/>
                </a:solidFill>
              </a:rPr>
            </a:br>
            <a:br>
              <a:rPr lang="en-US" sz="4400" dirty="0">
                <a:solidFill>
                  <a:schemeClr val="bg1"/>
                </a:solidFill>
              </a:rPr>
            </a:br>
            <a:br>
              <a:rPr lang="en-US" sz="4400" dirty="0">
                <a:solidFill>
                  <a:schemeClr val="bg1"/>
                </a:solidFill>
              </a:rPr>
            </a:br>
            <a:br>
              <a:rPr lang="en-US" dirty="0">
                <a:solidFill>
                  <a:schemeClr val="bg1"/>
                </a:solidFill>
                <a:latin typeface="+mj-ea"/>
                <a:cs typeface="+mj-ea"/>
              </a:rPr>
            </a:br>
            <a:br>
              <a:rPr lang="en-US" dirty="0">
                <a:solidFill>
                  <a:schemeClr val="bg1"/>
                </a:solidFill>
                <a:latin typeface="+mj-ea"/>
                <a:cs typeface="+mj-ea"/>
              </a:rPr>
            </a:br>
            <a:r>
              <a:rPr lang="en-US" sz="4400" dirty="0">
                <a:solidFill>
                  <a:schemeClr val="bg1"/>
                </a:solidFill>
              </a:rPr>
              <a:t>Suzanne.t.bell@nasa.gov</a:t>
            </a:r>
            <a:endParaRPr lang="en-US" dirty="0">
              <a:solidFill>
                <a:schemeClr val="bg1"/>
              </a:solidFill>
            </a:endParaRPr>
          </a:p>
        </p:txBody>
      </p:sp>
      <p:pic>
        <p:nvPicPr>
          <p:cNvPr id="3" name="Picture 2">
            <a:extLst>
              <a:ext uri="{FF2B5EF4-FFF2-40B4-BE49-F238E27FC236}">
                <a16:creationId xmlns:a16="http://schemas.microsoft.com/office/drawing/2014/main" id="{A5854BEE-689B-403A-8B52-731443F067DB}"/>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4835163" y="2415495"/>
            <a:ext cx="2521673" cy="2027009"/>
          </a:xfrm>
          <a:prstGeom prst="rect">
            <a:avLst/>
          </a:prstGeom>
        </p:spPr>
      </p:pic>
    </p:spTree>
    <p:extLst>
      <p:ext uri="{BB962C8B-B14F-4D97-AF65-F5344CB8AC3E}">
        <p14:creationId xmlns:p14="http://schemas.microsoft.com/office/powerpoint/2010/main" val="1936238088"/>
      </p:ext>
    </p:extLst>
  </p:cSld>
  <p:clrMapOvr>
    <a:masterClrMapping/>
  </p:clrMapOvr>
  <mc:AlternateContent xmlns:mc="http://schemas.openxmlformats.org/markup-compatibility/2006" xmlns:p14="http://schemas.microsoft.com/office/powerpoint/2010/main">
    <mc:Choice Requires="p14">
      <p:transition spd="slow" p14:dur="2000" advTm="12472"/>
    </mc:Choice>
    <mc:Fallback xmlns="">
      <p:transition spd="slow" advTm="1247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4B51F6-0AB5-448F-BD71-615DB4AEAD2E}"/>
              </a:ext>
            </a:extLst>
          </p:cNvPr>
          <p:cNvSpPr>
            <a:spLocks noGrp="1"/>
          </p:cNvSpPr>
          <p:nvPr>
            <p:ph type="title"/>
          </p:nvPr>
        </p:nvSpPr>
        <p:spPr/>
        <p:txBody>
          <a:bodyPr/>
          <a:lstStyle/>
          <a:p>
            <a:r>
              <a:rPr lang="en-US" dirty="0"/>
              <a:t>Literature Cited</a:t>
            </a:r>
          </a:p>
        </p:txBody>
      </p:sp>
      <p:sp>
        <p:nvSpPr>
          <p:cNvPr id="2" name="Content Placeholder 1">
            <a:extLst>
              <a:ext uri="{FF2B5EF4-FFF2-40B4-BE49-F238E27FC236}">
                <a16:creationId xmlns:a16="http://schemas.microsoft.com/office/drawing/2014/main" id="{4930D98D-3F39-4745-A5AB-C3B55EB51FD3}"/>
              </a:ext>
            </a:extLst>
          </p:cNvPr>
          <p:cNvSpPr>
            <a:spLocks noGrp="1"/>
          </p:cNvSpPr>
          <p:nvPr>
            <p:ph idx="1"/>
          </p:nvPr>
        </p:nvSpPr>
        <p:spPr/>
        <p:txBody>
          <a:bodyPr>
            <a:normAutofit/>
          </a:bodyPr>
          <a:lstStyle/>
          <a:p>
            <a:r>
              <a:rPr lang="en-US" dirty="0"/>
              <a:t>Basner, M., </a:t>
            </a:r>
            <a:r>
              <a:rPr lang="en-US" dirty="0" err="1"/>
              <a:t>Savitt</a:t>
            </a:r>
            <a:r>
              <a:rPr lang="en-US" dirty="0"/>
              <a:t>, A., Moore, T. M., Port, A. M., McGuire, S., Ecker, A. J., </a:t>
            </a:r>
            <a:r>
              <a:rPr lang="en-US" dirty="0" err="1"/>
              <a:t>Nasrini</a:t>
            </a:r>
            <a:r>
              <a:rPr lang="en-US" dirty="0"/>
              <a:t>, J., </a:t>
            </a:r>
            <a:r>
              <a:rPr lang="en-US" dirty="0" err="1"/>
              <a:t>Mollicone</a:t>
            </a:r>
            <a:r>
              <a:rPr lang="en-US" dirty="0"/>
              <a:t>, D. J., Mott, C. M., McCann, T., Dinges, D. F., &amp; Gur, R. C. (2015). Development and Validation of the Cognition Test Battery for Spaceflight. </a:t>
            </a:r>
            <a:r>
              <a:rPr lang="en-US" i="1" dirty="0"/>
              <a:t>Aerospace Medicine and Human Performance</a:t>
            </a:r>
            <a:r>
              <a:rPr lang="en-US" dirty="0"/>
              <a:t>,</a:t>
            </a:r>
            <a:r>
              <a:rPr lang="en-US" i="1" dirty="0"/>
              <a:t> 86</a:t>
            </a:r>
            <a:r>
              <a:rPr lang="en-US" dirty="0"/>
              <a:t>(11), 942-952. </a:t>
            </a:r>
            <a:r>
              <a:rPr lang="en-US" u="sng" dirty="0">
                <a:hlinkClick r:id="rId3"/>
              </a:rPr>
              <a:t>https://doi.org/10.3357/amhp.4343.2015</a:t>
            </a:r>
            <a:r>
              <a:rPr lang="en-US" dirty="0"/>
              <a:t> </a:t>
            </a:r>
          </a:p>
          <a:p>
            <a:r>
              <a:rPr lang="en-US" dirty="0" err="1"/>
              <a:t>Ivkovic</a:t>
            </a:r>
            <a:r>
              <a:rPr lang="en-US" dirty="0"/>
              <a:t>, V., Sommers, B., Cefaratti, D. A., Newman, G., Thomas, D. W., Alexander, D. G., &amp; </a:t>
            </a:r>
            <a:r>
              <a:rPr lang="en-US" dirty="0" err="1"/>
              <a:t>Strangman</a:t>
            </a:r>
            <a:r>
              <a:rPr lang="en-US" dirty="0"/>
              <a:t>, G. E. (2019). Operationally relevant behavior assessment using the robotic on-board trainer for research (ROBoT-r). </a:t>
            </a:r>
            <a:r>
              <a:rPr lang="en-US" i="1" dirty="0"/>
              <a:t>Aerospace Medicine and Human Performance</a:t>
            </a:r>
            <a:r>
              <a:rPr lang="en-US" dirty="0"/>
              <a:t>,</a:t>
            </a:r>
            <a:r>
              <a:rPr lang="en-US" i="1" dirty="0"/>
              <a:t> 90</a:t>
            </a:r>
            <a:r>
              <a:rPr lang="en-US" dirty="0"/>
              <a:t>(9), 819-825. </a:t>
            </a:r>
          </a:p>
          <a:p>
            <a:endParaRPr lang="en-US" dirty="0"/>
          </a:p>
        </p:txBody>
      </p:sp>
      <p:pic>
        <p:nvPicPr>
          <p:cNvPr id="5" name="Picture 4">
            <a:extLst>
              <a:ext uri="{FF2B5EF4-FFF2-40B4-BE49-F238E27FC236}">
                <a16:creationId xmlns:a16="http://schemas.microsoft.com/office/drawing/2014/main" id="{DBCF379D-904A-4FFE-BE78-1901432FBD2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11189255" y="133350"/>
            <a:ext cx="922549" cy="741577"/>
          </a:xfrm>
          <a:prstGeom prst="rect">
            <a:avLst/>
          </a:prstGeom>
        </p:spPr>
      </p:pic>
    </p:spTree>
    <p:extLst>
      <p:ext uri="{BB962C8B-B14F-4D97-AF65-F5344CB8AC3E}">
        <p14:creationId xmlns:p14="http://schemas.microsoft.com/office/powerpoint/2010/main" val="1449071532"/>
      </p:ext>
    </p:extLst>
  </p:cSld>
  <p:clrMapOvr>
    <a:masterClrMapping/>
  </p:clrMapOvr>
  <mc:AlternateContent xmlns:mc="http://schemas.openxmlformats.org/markup-compatibility/2006" xmlns:p14="http://schemas.microsoft.com/office/powerpoint/2010/main">
    <mc:Choice Requires="p14">
      <p:transition spd="slow" p14:dur="2000" advTm="8964"/>
    </mc:Choice>
    <mc:Fallback xmlns="">
      <p:transition spd="slow" advTm="8964"/>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TotalTime>
  <Words>1070</Words>
  <Application>Microsoft Office PowerPoint</Application>
  <PresentationFormat>Widescreen</PresentationFormat>
  <Paragraphs>176</Paragraphs>
  <Slides>13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Office Theme</vt:lpstr>
      <vt:lpstr>Human Factors and Behavioral Performance Exploration Measures:  Assessing Astronaut Risk</vt:lpstr>
      <vt:lpstr>Disclosure Information 92nd Annual Scientific Meeting</vt:lpstr>
      <vt:lpstr>Scott Kelly’s 1-year Mission</vt:lpstr>
      <vt:lpstr>PowerPoint Presentation</vt:lpstr>
      <vt:lpstr>Human Factors Behavioral Performance (HFBP) Exploration Measures</vt:lpstr>
      <vt:lpstr>Cognitive Performance</vt:lpstr>
      <vt:lpstr>Performance: Robotics On-Board Trainer (ROBoT-r)</vt:lpstr>
      <vt:lpstr>Human Factors Behavioral Performance (HFBP) Exploration Measures</vt:lpstr>
      <vt:lpstr>Harmonized Database</vt:lpstr>
      <vt:lpstr>Example Results</vt:lpstr>
      <vt:lpstr>Next Steps for HFBP-EM</vt:lpstr>
      <vt:lpstr>Thank you, Questions?      Suzanne.t.bell@nasa.gov</vt:lpstr>
      <vt:lpstr>Literature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Factors and Behavioral Performance Exploration Measures:  Assessing Astronaut Risk</dc:title>
  <dc:creator>Bell, Suzanne T. (JSC-SK311)</dc:creator>
  <cp:lastModifiedBy>Horton, Carol C. (JSC-IB111)[MORI ASSOCIATES INC]</cp:lastModifiedBy>
  <cp:revision>20</cp:revision>
  <cp:lastPrinted>2022-05-22T21:32:14Z</cp:lastPrinted>
  <dcterms:created xsi:type="dcterms:W3CDTF">2022-05-20T11:36:40Z</dcterms:created>
  <dcterms:modified xsi:type="dcterms:W3CDTF">2022-06-29T20:00:14Z</dcterms:modified>
</cp:coreProperties>
</file>