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4"/>
  </p:sldMasterIdLst>
  <p:notesMasterIdLst>
    <p:notesMasterId r:id="rId24"/>
  </p:notesMasterIdLst>
  <p:handoutMasterIdLst>
    <p:handoutMasterId r:id="rId25"/>
  </p:handoutMasterIdLst>
  <p:sldIdLst>
    <p:sldId id="333" r:id="rId5"/>
    <p:sldId id="358" r:id="rId6"/>
    <p:sldId id="367" r:id="rId7"/>
    <p:sldId id="392" r:id="rId8"/>
    <p:sldId id="258" r:id="rId9"/>
    <p:sldId id="503" r:id="rId10"/>
    <p:sldId id="388" r:id="rId11"/>
    <p:sldId id="347" r:id="rId12"/>
    <p:sldId id="504" r:id="rId13"/>
    <p:sldId id="393" r:id="rId14"/>
    <p:sldId id="295" r:id="rId15"/>
    <p:sldId id="340" r:id="rId16"/>
    <p:sldId id="442" r:id="rId17"/>
    <p:sldId id="496" r:id="rId18"/>
    <p:sldId id="382" r:id="rId19"/>
    <p:sldId id="337" r:id="rId20"/>
    <p:sldId id="389" r:id="rId21"/>
    <p:sldId id="291" r:id="rId22"/>
    <p:sldId id="356" r:id="rId2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2952" userDrawn="1">
          <p15:clr>
            <a:srgbClr val="A4A3A4"/>
          </p15:clr>
        </p15:guide>
        <p15:guide id="2" pos="3840" userDrawn="1">
          <p15:clr>
            <a:srgbClr val="A4A3A4"/>
          </p15:clr>
        </p15:guide>
        <p15:guide id="4" pos="7552" userDrawn="1">
          <p15:clr>
            <a:srgbClr val="A4A3A4"/>
          </p15:clr>
        </p15:guide>
        <p15:guide id="5" orient="horz" pos="4104" userDrawn="1">
          <p15:clr>
            <a:srgbClr val="A4A3A4"/>
          </p15:clr>
        </p15:guide>
        <p15:guide id="6" orient="horz" pos="4176" userDrawn="1">
          <p15:clr>
            <a:srgbClr val="A4A3A4"/>
          </p15:clr>
        </p15:guide>
        <p15:guide id="7" pos="128" userDrawn="1">
          <p15:clr>
            <a:srgbClr val="A4A3A4"/>
          </p15:clr>
        </p15:guide>
        <p15:guide id="9" orient="horz" pos="1128" userDrawn="1">
          <p15:clr>
            <a:srgbClr val="A4A3A4"/>
          </p15:clr>
        </p15:guide>
        <p15:guide id="10" orient="horz" pos="2832" userDrawn="1">
          <p15:clr>
            <a:srgbClr val="A4A3A4"/>
          </p15:clr>
        </p15:guide>
        <p15:guide id="11" pos="6624" userDrawn="1">
          <p15:clr>
            <a:srgbClr val="A4A3A4"/>
          </p15:clr>
        </p15:guide>
        <p15:guide id="12" pos="4064" userDrawn="1">
          <p15:clr>
            <a:srgbClr val="A4A3A4"/>
          </p15:clr>
        </p15:guide>
        <p15:guide id="13" pos="4128" userDrawn="1">
          <p15:clr>
            <a:srgbClr val="A4A3A4"/>
          </p15:clr>
        </p15:guide>
        <p15:guide id="14" pos="4224" userDrawn="1">
          <p15:clr>
            <a:srgbClr val="A4A3A4"/>
          </p15:clr>
        </p15:guide>
        <p15:guide id="15" orient="horz" pos="3024" userDrawn="1">
          <p15:clr>
            <a:srgbClr val="A4A3A4"/>
          </p15:clr>
        </p15:guide>
        <p15:guide id="16" pos="6688" userDrawn="1">
          <p15:clr>
            <a:srgbClr val="A4A3A4"/>
          </p15:clr>
        </p15:guide>
        <p15:guide id="17" pos="684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ngton, Austin G. (KSC-UBE00)" initials="LAG(" lastIdx="4" clrIdx="0">
    <p:extLst>
      <p:ext uri="{19B8F6BF-5375-455C-9EA6-DF929625EA0E}">
        <p15:presenceInfo xmlns:p15="http://schemas.microsoft.com/office/powerpoint/2012/main" userId="S::aglangto@ndc.nasa.gov::bb3c7a45-b001-4add-8084-5d892ea62f6f" providerId="AD"/>
      </p:ext>
    </p:extLst>
  </p:cmAuthor>
  <p:cmAuthor id="2" name="Kemmerer, Beverly (KSC-UBE00)" initials="KB(U" lastIdx="3" clrIdx="1">
    <p:extLst>
      <p:ext uri="{19B8F6BF-5375-455C-9EA6-DF929625EA0E}">
        <p15:presenceInfo xmlns:p15="http://schemas.microsoft.com/office/powerpoint/2012/main" userId="S::bkemmere@ndc.nasa.gov::cd7b822c-275e-4005-80ae-b737fec7353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3333CC"/>
    <a:srgbClr val="008400"/>
    <a:srgbClr val="FFCC66"/>
    <a:srgbClr val="7F7F7F"/>
    <a:srgbClr val="002A00"/>
    <a:srgbClr val="2D8B75"/>
    <a:srgbClr val="92BBFA"/>
    <a:srgbClr val="FF33CC"/>
    <a:srgbClr val="4BAC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813122-6079-32CA-D1C1-9CCAF5E9C9BC}" v="73" dt="2022-05-31T17:46:07.850"/>
    <p1510:client id="{69558A13-90ED-CE47-9BC0-11E3FF5A3324}" v="339" dt="2022-05-31T17:40:01.504"/>
    <p1510:client id="{C5A67A54-5BE4-2B7B-8E7F-F40BAA53D6D7}" v="165" dt="2022-05-31T17:27:43.677"/>
    <p1510:client id="{F7A87931-1B5C-4BD6-A3B5-893121E7CEF4}" v="62" dt="2022-06-01T16:50:20.6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guide orient="horz" pos="2952"/>
        <p:guide pos="3840"/>
        <p:guide pos="7552"/>
        <p:guide orient="horz" pos="4104"/>
        <p:guide orient="horz" pos="4176"/>
        <p:guide pos="128"/>
        <p:guide orient="horz" pos="1128"/>
        <p:guide orient="horz" pos="2832"/>
        <p:guide pos="6624"/>
        <p:guide pos="4064"/>
        <p:guide pos="4128"/>
        <p:guide pos="4224"/>
        <p:guide orient="horz" pos="3024"/>
        <p:guide pos="6688"/>
        <p:guide pos="6848"/>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gton, Austin G. (KSC-UBE00)" userId="S::aglangto@ndc.nasa.gov::bb3c7a45-b001-4add-8084-5d892ea62f6f" providerId="AD" clId="Web-{53189F80-00DF-02E3-0F9A-1B30DA518151}"/>
    <pc:docChg chg="addSld delSld modSld sldOrd">
      <pc:chgData name="Langton, Austin G. (KSC-UBE00)" userId="S::aglangto@ndc.nasa.gov::bb3c7a45-b001-4add-8084-5d892ea62f6f" providerId="AD" clId="Web-{53189F80-00DF-02E3-0F9A-1B30DA518151}" dt="2022-05-31T16:08:49.177" v="121"/>
      <pc:docMkLst>
        <pc:docMk/>
      </pc:docMkLst>
      <pc:sldChg chg="modSp">
        <pc:chgData name="Langton, Austin G. (KSC-UBE00)" userId="S::aglangto@ndc.nasa.gov::bb3c7a45-b001-4add-8084-5d892ea62f6f" providerId="AD" clId="Web-{53189F80-00DF-02E3-0F9A-1B30DA518151}" dt="2022-05-31T16:03:04.658" v="97" actId="20577"/>
        <pc:sldMkLst>
          <pc:docMk/>
          <pc:sldMk cId="1477012381" sldId="258"/>
        </pc:sldMkLst>
        <pc:spChg chg="mod">
          <ac:chgData name="Langton, Austin G. (KSC-UBE00)" userId="S::aglangto@ndc.nasa.gov::bb3c7a45-b001-4add-8084-5d892ea62f6f" providerId="AD" clId="Web-{53189F80-00DF-02E3-0F9A-1B30DA518151}" dt="2022-05-31T16:03:04.658" v="97" actId="20577"/>
          <ac:spMkLst>
            <pc:docMk/>
            <pc:sldMk cId="1477012381" sldId="258"/>
            <ac:spMk id="6" creationId="{00000000-0000-0000-0000-000000000000}"/>
          </ac:spMkLst>
        </pc:spChg>
      </pc:sldChg>
      <pc:sldChg chg="ord">
        <pc:chgData name="Langton, Austin G. (KSC-UBE00)" userId="S::aglangto@ndc.nasa.gov::bb3c7a45-b001-4add-8084-5d892ea62f6f" providerId="AD" clId="Web-{53189F80-00DF-02E3-0F9A-1B30DA518151}" dt="2022-05-31T15:30:33.323" v="12"/>
        <pc:sldMkLst>
          <pc:docMk/>
          <pc:sldMk cId="1009982899" sldId="290"/>
        </pc:sldMkLst>
      </pc:sldChg>
      <pc:sldChg chg="ord">
        <pc:chgData name="Langton, Austin G. (KSC-UBE00)" userId="S::aglangto@ndc.nasa.gov::bb3c7a45-b001-4add-8084-5d892ea62f6f" providerId="AD" clId="Web-{53189F80-00DF-02E3-0F9A-1B30DA518151}" dt="2022-05-31T15:36:55.796" v="30"/>
        <pc:sldMkLst>
          <pc:docMk/>
          <pc:sldMk cId="134684143" sldId="295"/>
        </pc:sldMkLst>
      </pc:sldChg>
      <pc:sldChg chg="ord">
        <pc:chgData name="Langton, Austin G. (KSC-UBE00)" userId="S::aglangto@ndc.nasa.gov::bb3c7a45-b001-4add-8084-5d892ea62f6f" providerId="AD" clId="Web-{53189F80-00DF-02E3-0F9A-1B30DA518151}" dt="2022-05-31T16:03:41.174" v="107"/>
        <pc:sldMkLst>
          <pc:docMk/>
          <pc:sldMk cId="4283869919" sldId="303"/>
        </pc:sldMkLst>
      </pc:sldChg>
      <pc:sldChg chg="ord">
        <pc:chgData name="Langton, Austin G. (KSC-UBE00)" userId="S::aglangto@ndc.nasa.gov::bb3c7a45-b001-4add-8084-5d892ea62f6f" providerId="AD" clId="Web-{53189F80-00DF-02E3-0F9A-1B30DA518151}" dt="2022-05-31T16:03:39.783" v="106"/>
        <pc:sldMkLst>
          <pc:docMk/>
          <pc:sldMk cId="1902603524" sldId="304"/>
        </pc:sldMkLst>
      </pc:sldChg>
      <pc:sldChg chg="ord">
        <pc:chgData name="Langton, Austin G. (KSC-UBE00)" userId="S::aglangto@ndc.nasa.gov::bb3c7a45-b001-4add-8084-5d892ea62f6f" providerId="AD" clId="Web-{53189F80-00DF-02E3-0F9A-1B30DA518151}" dt="2022-05-31T15:50:13.571" v="60"/>
        <pc:sldMkLst>
          <pc:docMk/>
          <pc:sldMk cId="757327666" sldId="337"/>
        </pc:sldMkLst>
      </pc:sldChg>
      <pc:sldChg chg="ord">
        <pc:chgData name="Langton, Austin G. (KSC-UBE00)" userId="S::aglangto@ndc.nasa.gov::bb3c7a45-b001-4add-8084-5d892ea62f6f" providerId="AD" clId="Web-{53189F80-00DF-02E3-0F9A-1B30DA518151}" dt="2022-05-31T15:32:56.231" v="13"/>
        <pc:sldMkLst>
          <pc:docMk/>
          <pc:sldMk cId="2093556981" sldId="339"/>
        </pc:sldMkLst>
      </pc:sldChg>
      <pc:sldChg chg="modSp">
        <pc:chgData name="Langton, Austin G. (KSC-UBE00)" userId="S::aglangto@ndc.nasa.gov::bb3c7a45-b001-4add-8084-5d892ea62f6f" providerId="AD" clId="Web-{53189F80-00DF-02E3-0F9A-1B30DA518151}" dt="2022-05-31T15:34:36.263" v="25" actId="20577"/>
        <pc:sldMkLst>
          <pc:docMk/>
          <pc:sldMk cId="3332173871" sldId="340"/>
        </pc:sldMkLst>
        <pc:spChg chg="mod">
          <ac:chgData name="Langton, Austin G. (KSC-UBE00)" userId="S::aglangto@ndc.nasa.gov::bb3c7a45-b001-4add-8084-5d892ea62f6f" providerId="AD" clId="Web-{53189F80-00DF-02E3-0F9A-1B30DA518151}" dt="2022-05-31T15:34:36.263" v="25" actId="20577"/>
          <ac:spMkLst>
            <pc:docMk/>
            <pc:sldMk cId="3332173871" sldId="340"/>
            <ac:spMk id="4" creationId="{29A9404D-AE9A-46D1-A37B-6E00D5D1BE1E}"/>
          </ac:spMkLst>
        </pc:spChg>
      </pc:sldChg>
      <pc:sldChg chg="ord">
        <pc:chgData name="Langton, Austin G. (KSC-UBE00)" userId="S::aglangto@ndc.nasa.gov::bb3c7a45-b001-4add-8084-5d892ea62f6f" providerId="AD" clId="Web-{53189F80-00DF-02E3-0F9A-1B30DA518151}" dt="2022-05-31T15:34:27.732" v="15"/>
        <pc:sldMkLst>
          <pc:docMk/>
          <pc:sldMk cId="3502174189" sldId="351"/>
        </pc:sldMkLst>
      </pc:sldChg>
      <pc:sldChg chg="ord">
        <pc:chgData name="Langton, Austin G. (KSC-UBE00)" userId="S::aglangto@ndc.nasa.gov::bb3c7a45-b001-4add-8084-5d892ea62f6f" providerId="AD" clId="Web-{53189F80-00DF-02E3-0F9A-1B30DA518151}" dt="2022-05-31T15:33:20.762" v="14"/>
        <pc:sldMkLst>
          <pc:docMk/>
          <pc:sldMk cId="3586275964" sldId="356"/>
        </pc:sldMkLst>
      </pc:sldChg>
      <pc:sldChg chg="ord">
        <pc:chgData name="Langton, Austin G. (KSC-UBE00)" userId="S::aglangto@ndc.nasa.gov::bb3c7a45-b001-4add-8084-5d892ea62f6f" providerId="AD" clId="Web-{53189F80-00DF-02E3-0F9A-1B30DA518151}" dt="2022-05-31T15:25:04.850" v="3"/>
        <pc:sldMkLst>
          <pc:docMk/>
          <pc:sldMk cId="643322560" sldId="357"/>
        </pc:sldMkLst>
      </pc:sldChg>
      <pc:sldChg chg="ord">
        <pc:chgData name="Langton, Austin G. (KSC-UBE00)" userId="S::aglangto@ndc.nasa.gov::bb3c7a45-b001-4add-8084-5d892ea62f6f" providerId="AD" clId="Web-{53189F80-00DF-02E3-0F9A-1B30DA518151}" dt="2022-05-31T16:04:12.799" v="109"/>
        <pc:sldMkLst>
          <pc:docMk/>
          <pc:sldMk cId="4078445512" sldId="361"/>
        </pc:sldMkLst>
      </pc:sldChg>
      <pc:sldChg chg="modSp">
        <pc:chgData name="Langton, Austin G. (KSC-UBE00)" userId="S::aglangto@ndc.nasa.gov::bb3c7a45-b001-4add-8084-5d892ea62f6f" providerId="AD" clId="Web-{53189F80-00DF-02E3-0F9A-1B30DA518151}" dt="2022-05-31T16:03:31.517" v="104" actId="20577"/>
        <pc:sldMkLst>
          <pc:docMk/>
          <pc:sldMk cId="1979922794" sldId="363"/>
        </pc:sldMkLst>
        <pc:spChg chg="mod">
          <ac:chgData name="Langton, Austin G. (KSC-UBE00)" userId="S::aglangto@ndc.nasa.gov::bb3c7a45-b001-4add-8084-5d892ea62f6f" providerId="AD" clId="Web-{53189F80-00DF-02E3-0F9A-1B30DA518151}" dt="2022-05-31T16:03:31.517" v="104" actId="20577"/>
          <ac:spMkLst>
            <pc:docMk/>
            <pc:sldMk cId="1979922794" sldId="363"/>
            <ac:spMk id="3" creationId="{00000000-0000-0000-0000-000000000000}"/>
          </ac:spMkLst>
        </pc:spChg>
      </pc:sldChg>
      <pc:sldChg chg="ord">
        <pc:chgData name="Langton, Austin G. (KSC-UBE00)" userId="S::aglangto@ndc.nasa.gov::bb3c7a45-b001-4add-8084-5d892ea62f6f" providerId="AD" clId="Web-{53189F80-00DF-02E3-0F9A-1B30DA518151}" dt="2022-05-31T15:25:04.850" v="2"/>
        <pc:sldMkLst>
          <pc:docMk/>
          <pc:sldMk cId="2860250737" sldId="365"/>
        </pc:sldMkLst>
      </pc:sldChg>
      <pc:sldChg chg="modSp ord">
        <pc:chgData name="Langton, Austin G. (KSC-UBE00)" userId="S::aglangto@ndc.nasa.gov::bb3c7a45-b001-4add-8084-5d892ea62f6f" providerId="AD" clId="Web-{53189F80-00DF-02E3-0F9A-1B30DA518151}" dt="2022-05-31T15:57:32.513" v="83" actId="20577"/>
        <pc:sldMkLst>
          <pc:docMk/>
          <pc:sldMk cId="1425119228" sldId="367"/>
        </pc:sldMkLst>
        <pc:spChg chg="mod">
          <ac:chgData name="Langton, Austin G. (KSC-UBE00)" userId="S::aglangto@ndc.nasa.gov::bb3c7a45-b001-4add-8084-5d892ea62f6f" providerId="AD" clId="Web-{53189F80-00DF-02E3-0F9A-1B30DA518151}" dt="2022-05-31T15:35:41.639" v="28" actId="20577"/>
          <ac:spMkLst>
            <pc:docMk/>
            <pc:sldMk cId="1425119228" sldId="367"/>
            <ac:spMk id="2" creationId="{9DDE26DA-01C6-49C8-902E-9C001BD19B1A}"/>
          </ac:spMkLst>
        </pc:spChg>
        <pc:spChg chg="mod">
          <ac:chgData name="Langton, Austin G. (KSC-UBE00)" userId="S::aglangto@ndc.nasa.gov::bb3c7a45-b001-4add-8084-5d892ea62f6f" providerId="AD" clId="Web-{53189F80-00DF-02E3-0F9A-1B30DA518151}" dt="2022-05-31T15:57:32.513" v="83" actId="20577"/>
          <ac:spMkLst>
            <pc:docMk/>
            <pc:sldMk cId="1425119228" sldId="367"/>
            <ac:spMk id="3" creationId="{EA57F8FA-77B8-4740-962E-7DC8B8208077}"/>
          </ac:spMkLst>
        </pc:spChg>
      </pc:sldChg>
      <pc:sldChg chg="ord">
        <pc:chgData name="Langton, Austin G. (KSC-UBE00)" userId="S::aglangto@ndc.nasa.gov::bb3c7a45-b001-4add-8084-5d892ea62f6f" providerId="AD" clId="Web-{53189F80-00DF-02E3-0F9A-1B30DA518151}" dt="2022-05-31T15:28:59.197" v="4"/>
        <pc:sldMkLst>
          <pc:docMk/>
          <pc:sldMk cId="1398533335" sldId="387"/>
        </pc:sldMkLst>
      </pc:sldChg>
      <pc:sldChg chg="ord">
        <pc:chgData name="Langton, Austin G. (KSC-UBE00)" userId="S::aglangto@ndc.nasa.gov::bb3c7a45-b001-4add-8084-5d892ea62f6f" providerId="AD" clId="Web-{53189F80-00DF-02E3-0F9A-1B30DA518151}" dt="2022-05-31T16:03:37.471" v="105"/>
        <pc:sldMkLst>
          <pc:docMk/>
          <pc:sldMk cId="2275982814" sldId="388"/>
        </pc:sldMkLst>
      </pc:sldChg>
      <pc:sldChg chg="modSp">
        <pc:chgData name="Langton, Austin G. (KSC-UBE00)" userId="S::aglangto@ndc.nasa.gov::bb3c7a45-b001-4add-8084-5d892ea62f6f" providerId="AD" clId="Web-{53189F80-00DF-02E3-0F9A-1B30DA518151}" dt="2022-05-31T15:44:33.036" v="54" actId="20577"/>
        <pc:sldMkLst>
          <pc:docMk/>
          <pc:sldMk cId="850098994" sldId="392"/>
        </pc:sldMkLst>
        <pc:spChg chg="mod">
          <ac:chgData name="Langton, Austin G. (KSC-UBE00)" userId="S::aglangto@ndc.nasa.gov::bb3c7a45-b001-4add-8084-5d892ea62f6f" providerId="AD" clId="Web-{53189F80-00DF-02E3-0F9A-1B30DA518151}" dt="2022-05-31T15:44:33.036" v="54" actId="20577"/>
          <ac:spMkLst>
            <pc:docMk/>
            <pc:sldMk cId="850098994" sldId="392"/>
            <ac:spMk id="3" creationId="{44D515DE-3275-4655-A5EA-AF46F70E8EFD}"/>
          </ac:spMkLst>
        </pc:spChg>
        <pc:spChg chg="mod">
          <ac:chgData name="Langton, Austin G. (KSC-UBE00)" userId="S::aglangto@ndc.nasa.gov::bb3c7a45-b001-4add-8084-5d892ea62f6f" providerId="AD" clId="Web-{53189F80-00DF-02E3-0F9A-1B30DA518151}" dt="2022-05-31T15:44:20.957" v="52" actId="20577"/>
          <ac:spMkLst>
            <pc:docMk/>
            <pc:sldMk cId="850098994" sldId="392"/>
            <ac:spMk id="4" creationId="{0AE6C018-260C-4E6F-B5F9-03BF344116FB}"/>
          </ac:spMkLst>
        </pc:spChg>
      </pc:sldChg>
      <pc:sldChg chg="modSp">
        <pc:chgData name="Langton, Austin G. (KSC-UBE00)" userId="S::aglangto@ndc.nasa.gov::bb3c7a45-b001-4add-8084-5d892ea62f6f" providerId="AD" clId="Web-{53189F80-00DF-02E3-0F9A-1B30DA518151}" dt="2022-05-31T16:05:08.425" v="116" actId="20577"/>
        <pc:sldMkLst>
          <pc:docMk/>
          <pc:sldMk cId="331248449" sldId="442"/>
        </pc:sldMkLst>
        <pc:spChg chg="mod">
          <ac:chgData name="Langton, Austin G. (KSC-UBE00)" userId="S::aglangto@ndc.nasa.gov::bb3c7a45-b001-4add-8084-5d892ea62f6f" providerId="AD" clId="Web-{53189F80-00DF-02E3-0F9A-1B30DA518151}" dt="2022-05-31T16:05:08.425" v="116" actId="20577"/>
          <ac:spMkLst>
            <pc:docMk/>
            <pc:sldMk cId="331248449" sldId="442"/>
            <ac:spMk id="41" creationId="{EF75C04B-A887-4F1F-9B6F-53B6B15104C6}"/>
          </ac:spMkLst>
        </pc:spChg>
      </pc:sldChg>
      <pc:sldChg chg="ord">
        <pc:chgData name="Langton, Austin G. (KSC-UBE00)" userId="S::aglangto@ndc.nasa.gov::bb3c7a45-b001-4add-8084-5d892ea62f6f" providerId="AD" clId="Web-{53189F80-00DF-02E3-0F9A-1B30DA518151}" dt="2022-05-31T15:25:04.835" v="1"/>
        <pc:sldMkLst>
          <pc:docMk/>
          <pc:sldMk cId="2847875315" sldId="497"/>
        </pc:sldMkLst>
      </pc:sldChg>
      <pc:sldChg chg="addSp delSp modSp new">
        <pc:chgData name="Langton, Austin G. (KSC-UBE00)" userId="S::aglangto@ndc.nasa.gov::bb3c7a45-b001-4add-8084-5d892ea62f6f" providerId="AD" clId="Web-{53189F80-00DF-02E3-0F9A-1B30DA518151}" dt="2022-05-31T16:08:49.177" v="121"/>
        <pc:sldMkLst>
          <pc:docMk/>
          <pc:sldMk cId="3619984866" sldId="501"/>
        </pc:sldMkLst>
        <pc:spChg chg="mod">
          <ac:chgData name="Langton, Austin G. (KSC-UBE00)" userId="S::aglangto@ndc.nasa.gov::bb3c7a45-b001-4add-8084-5d892ea62f6f" providerId="AD" clId="Web-{53189F80-00DF-02E3-0F9A-1B30DA518151}" dt="2022-05-31T15:30:24.213" v="11" actId="20577"/>
          <ac:spMkLst>
            <pc:docMk/>
            <pc:sldMk cId="3619984866" sldId="501"/>
            <ac:spMk id="2" creationId="{8E552AF3-610B-8AB8-030E-87BB19D841F8}"/>
          </ac:spMkLst>
        </pc:spChg>
        <pc:spChg chg="del">
          <ac:chgData name="Langton, Austin G. (KSC-UBE00)" userId="S::aglangto@ndc.nasa.gov::bb3c7a45-b001-4add-8084-5d892ea62f6f" providerId="AD" clId="Web-{53189F80-00DF-02E3-0F9A-1B30DA518151}" dt="2022-05-31T16:08:26.083" v="118"/>
          <ac:spMkLst>
            <pc:docMk/>
            <pc:sldMk cId="3619984866" sldId="501"/>
            <ac:spMk id="3" creationId="{C7C3CA5E-FB9A-DEB0-AEB6-21C658046D05}"/>
          </ac:spMkLst>
        </pc:spChg>
        <pc:spChg chg="add mod">
          <ac:chgData name="Langton, Austin G. (KSC-UBE00)" userId="S::aglangto@ndc.nasa.gov::bb3c7a45-b001-4add-8084-5d892ea62f6f" providerId="AD" clId="Web-{53189F80-00DF-02E3-0F9A-1B30DA518151}" dt="2022-05-31T16:08:49.177" v="121"/>
          <ac:spMkLst>
            <pc:docMk/>
            <pc:sldMk cId="3619984866" sldId="501"/>
            <ac:spMk id="8" creationId="{F508BD0A-7DE6-29ED-D389-442AEB80346C}"/>
          </ac:spMkLst>
        </pc:spChg>
        <pc:picChg chg="add del mod ord">
          <ac:chgData name="Langton, Austin G. (KSC-UBE00)" userId="S::aglangto@ndc.nasa.gov::bb3c7a45-b001-4add-8084-5d892ea62f6f" providerId="AD" clId="Web-{53189F80-00DF-02E3-0F9A-1B30DA518151}" dt="2022-05-31T16:08:49.177" v="121"/>
          <ac:picMkLst>
            <pc:docMk/>
            <pc:sldMk cId="3619984866" sldId="501"/>
            <ac:picMk id="5" creationId="{32AF0A17-0823-B3EF-991A-92BD5F05219D}"/>
          </ac:picMkLst>
        </pc:picChg>
        <pc:picChg chg="add del mod">
          <ac:chgData name="Langton, Austin G. (KSC-UBE00)" userId="S::aglangto@ndc.nasa.gov::bb3c7a45-b001-4add-8084-5d892ea62f6f" providerId="AD" clId="Web-{53189F80-00DF-02E3-0F9A-1B30DA518151}" dt="2022-05-31T16:08:47.896" v="120"/>
          <ac:picMkLst>
            <pc:docMk/>
            <pc:sldMk cId="3619984866" sldId="501"/>
            <ac:picMk id="6" creationId="{B264C707-53FC-A6C2-8B60-875BFA7DB258}"/>
          </ac:picMkLst>
        </pc:picChg>
      </pc:sldChg>
      <pc:sldChg chg="add del replId">
        <pc:chgData name="Langton, Austin G. (KSC-UBE00)" userId="S::aglangto@ndc.nasa.gov::bb3c7a45-b001-4add-8084-5d892ea62f6f" providerId="AD" clId="Web-{53189F80-00DF-02E3-0F9A-1B30DA518151}" dt="2022-05-31T15:54:05.480" v="61"/>
        <pc:sldMkLst>
          <pc:docMk/>
          <pc:sldMk cId="1640827848" sldId="502"/>
        </pc:sldMkLst>
      </pc:sldChg>
      <pc:sldChg chg="add replId">
        <pc:chgData name="Langton, Austin G. (KSC-UBE00)" userId="S::aglangto@ndc.nasa.gov::bb3c7a45-b001-4add-8084-5d892ea62f6f" providerId="AD" clId="Web-{53189F80-00DF-02E3-0F9A-1B30DA518151}" dt="2022-05-31T16:05:24.659" v="117"/>
        <pc:sldMkLst>
          <pc:docMk/>
          <pc:sldMk cId="4172848319" sldId="502"/>
        </pc:sldMkLst>
      </pc:sldChg>
    </pc:docChg>
  </pc:docChgLst>
  <pc:docChgLst>
    <pc:chgData name="Langton, Austin G. (KSC-UBE00)" userId="S::aglangto@ndc.nasa.gov::bb3c7a45-b001-4add-8084-5d892ea62f6f" providerId="AD" clId="Web-{69558A13-90ED-CE47-9BC0-11E3FF5A3324}"/>
    <pc:docChg chg="delSld modSld sldOrd">
      <pc:chgData name="Langton, Austin G. (KSC-UBE00)" userId="S::aglangto@ndc.nasa.gov::bb3c7a45-b001-4add-8084-5d892ea62f6f" providerId="AD" clId="Web-{69558A13-90ED-CE47-9BC0-11E3FF5A3324}" dt="2022-05-31T17:40:01.504" v="211"/>
      <pc:docMkLst>
        <pc:docMk/>
      </pc:docMkLst>
      <pc:sldChg chg="del">
        <pc:chgData name="Langton, Austin G. (KSC-UBE00)" userId="S::aglangto@ndc.nasa.gov::bb3c7a45-b001-4add-8084-5d892ea62f6f" providerId="AD" clId="Web-{69558A13-90ED-CE47-9BC0-11E3FF5A3324}" dt="2022-05-31T16:51:13.843" v="3"/>
        <pc:sldMkLst>
          <pc:docMk/>
          <pc:sldMk cId="1009982899" sldId="290"/>
        </pc:sldMkLst>
      </pc:sldChg>
      <pc:sldChg chg="ord">
        <pc:chgData name="Langton, Austin G. (KSC-UBE00)" userId="S::aglangto@ndc.nasa.gov::bb3c7a45-b001-4add-8084-5d892ea62f6f" providerId="AD" clId="Web-{69558A13-90ED-CE47-9BC0-11E3FF5A3324}" dt="2022-05-31T16:51:05.608" v="1"/>
        <pc:sldMkLst>
          <pc:docMk/>
          <pc:sldMk cId="3229525192" sldId="291"/>
        </pc:sldMkLst>
      </pc:sldChg>
      <pc:sldChg chg="modSp">
        <pc:chgData name="Langton, Austin G. (KSC-UBE00)" userId="S::aglangto@ndc.nasa.gov::bb3c7a45-b001-4add-8084-5d892ea62f6f" providerId="AD" clId="Web-{69558A13-90ED-CE47-9BC0-11E3FF5A3324}" dt="2022-05-31T17:01:54.523" v="70" actId="20577"/>
        <pc:sldMkLst>
          <pc:docMk/>
          <pc:sldMk cId="1663944200" sldId="333"/>
        </pc:sldMkLst>
        <pc:spChg chg="mod">
          <ac:chgData name="Langton, Austin G. (KSC-UBE00)" userId="S::aglangto@ndc.nasa.gov::bb3c7a45-b001-4add-8084-5d892ea62f6f" providerId="AD" clId="Web-{69558A13-90ED-CE47-9BC0-11E3FF5A3324}" dt="2022-05-31T17:01:54.523" v="70" actId="20577"/>
          <ac:spMkLst>
            <pc:docMk/>
            <pc:sldMk cId="1663944200" sldId="333"/>
            <ac:spMk id="16" creationId="{35608C61-F8BB-4F4E-BFAE-CA95C17949F1}"/>
          </ac:spMkLst>
        </pc:spChg>
      </pc:sldChg>
      <pc:sldChg chg="del">
        <pc:chgData name="Langton, Austin G. (KSC-UBE00)" userId="S::aglangto@ndc.nasa.gov::bb3c7a45-b001-4add-8084-5d892ea62f6f" providerId="AD" clId="Web-{69558A13-90ED-CE47-9BC0-11E3FF5A3324}" dt="2022-05-31T16:51:10.343" v="2"/>
        <pc:sldMkLst>
          <pc:docMk/>
          <pc:sldMk cId="2093556981" sldId="339"/>
        </pc:sldMkLst>
      </pc:sldChg>
      <pc:sldChg chg="modSp">
        <pc:chgData name="Langton, Austin G. (KSC-UBE00)" userId="S::aglangto@ndc.nasa.gov::bb3c7a45-b001-4add-8084-5d892ea62f6f" providerId="AD" clId="Web-{69558A13-90ED-CE47-9BC0-11E3FF5A3324}" dt="2022-05-31T17:27:08.479" v="194" actId="20577"/>
        <pc:sldMkLst>
          <pc:docMk/>
          <pc:sldMk cId="3332173871" sldId="340"/>
        </pc:sldMkLst>
        <pc:spChg chg="mod">
          <ac:chgData name="Langton, Austin G. (KSC-UBE00)" userId="S::aglangto@ndc.nasa.gov::bb3c7a45-b001-4add-8084-5d892ea62f6f" providerId="AD" clId="Web-{69558A13-90ED-CE47-9BC0-11E3FF5A3324}" dt="2022-05-31T17:27:08.479" v="194" actId="20577"/>
          <ac:spMkLst>
            <pc:docMk/>
            <pc:sldMk cId="3332173871" sldId="340"/>
            <ac:spMk id="3" creationId="{5F27BCE8-BC1C-4345-9BFF-7A1B1CB7AB64}"/>
          </ac:spMkLst>
        </pc:spChg>
      </pc:sldChg>
      <pc:sldChg chg="del">
        <pc:chgData name="Langton, Austin G. (KSC-UBE00)" userId="S::aglangto@ndc.nasa.gov::bb3c7a45-b001-4add-8084-5d892ea62f6f" providerId="AD" clId="Web-{69558A13-90ED-CE47-9BC0-11E3FF5A3324}" dt="2022-05-31T16:51:35.140" v="10"/>
        <pc:sldMkLst>
          <pc:docMk/>
          <pc:sldMk cId="1832420264" sldId="342"/>
        </pc:sldMkLst>
      </pc:sldChg>
      <pc:sldChg chg="del">
        <pc:chgData name="Langton, Austin G. (KSC-UBE00)" userId="S::aglangto@ndc.nasa.gov::bb3c7a45-b001-4add-8084-5d892ea62f6f" providerId="AD" clId="Web-{69558A13-90ED-CE47-9BC0-11E3FF5A3324}" dt="2022-05-31T16:51:31.609" v="9"/>
        <pc:sldMkLst>
          <pc:docMk/>
          <pc:sldMk cId="1643448475" sldId="350"/>
        </pc:sldMkLst>
      </pc:sldChg>
      <pc:sldChg chg="del">
        <pc:chgData name="Langton, Austin G. (KSC-UBE00)" userId="S::aglangto@ndc.nasa.gov::bb3c7a45-b001-4add-8084-5d892ea62f6f" providerId="AD" clId="Web-{69558A13-90ED-CE47-9BC0-11E3FF5A3324}" dt="2022-05-31T16:52:28.922" v="18"/>
        <pc:sldMkLst>
          <pc:docMk/>
          <pc:sldMk cId="3502174189" sldId="351"/>
        </pc:sldMkLst>
      </pc:sldChg>
      <pc:sldChg chg="del">
        <pc:chgData name="Langton, Austin G. (KSC-UBE00)" userId="S::aglangto@ndc.nasa.gov::bb3c7a45-b001-4add-8084-5d892ea62f6f" providerId="AD" clId="Web-{69558A13-90ED-CE47-9BC0-11E3FF5A3324}" dt="2022-05-31T16:51:36.374" v="11"/>
        <pc:sldMkLst>
          <pc:docMk/>
          <pc:sldMk cId="3626929390" sldId="352"/>
        </pc:sldMkLst>
      </pc:sldChg>
      <pc:sldChg chg="ord">
        <pc:chgData name="Langton, Austin G. (KSC-UBE00)" userId="S::aglangto@ndc.nasa.gov::bb3c7a45-b001-4add-8084-5d892ea62f6f" providerId="AD" clId="Web-{69558A13-90ED-CE47-9BC0-11E3FF5A3324}" dt="2022-05-31T16:52:42.860" v="19"/>
        <pc:sldMkLst>
          <pc:docMk/>
          <pc:sldMk cId="3586275964" sldId="356"/>
        </pc:sldMkLst>
      </pc:sldChg>
      <pc:sldChg chg="del">
        <pc:chgData name="Langton, Austin G. (KSC-UBE00)" userId="S::aglangto@ndc.nasa.gov::bb3c7a45-b001-4add-8084-5d892ea62f6f" providerId="AD" clId="Web-{69558A13-90ED-CE47-9BC0-11E3FF5A3324}" dt="2022-05-31T16:51:39.109" v="13"/>
        <pc:sldMkLst>
          <pc:docMk/>
          <pc:sldMk cId="643322560" sldId="357"/>
        </pc:sldMkLst>
      </pc:sldChg>
      <pc:sldChg chg="del">
        <pc:chgData name="Langton, Austin G. (KSC-UBE00)" userId="S::aglangto@ndc.nasa.gov::bb3c7a45-b001-4add-8084-5d892ea62f6f" providerId="AD" clId="Web-{69558A13-90ED-CE47-9BC0-11E3FF5A3324}" dt="2022-05-31T16:51:30.249" v="8"/>
        <pc:sldMkLst>
          <pc:docMk/>
          <pc:sldMk cId="1118768986" sldId="359"/>
        </pc:sldMkLst>
      </pc:sldChg>
      <pc:sldChg chg="del">
        <pc:chgData name="Langton, Austin G. (KSC-UBE00)" userId="S::aglangto@ndc.nasa.gov::bb3c7a45-b001-4add-8084-5d892ea62f6f" providerId="AD" clId="Web-{69558A13-90ED-CE47-9BC0-11E3FF5A3324}" dt="2022-05-31T17:08:44.950" v="168"/>
        <pc:sldMkLst>
          <pc:docMk/>
          <pc:sldMk cId="4078445512" sldId="361"/>
        </pc:sldMkLst>
      </pc:sldChg>
      <pc:sldChg chg="del ord">
        <pc:chgData name="Langton, Austin G. (KSC-UBE00)" userId="S::aglangto@ndc.nasa.gov::bb3c7a45-b001-4add-8084-5d892ea62f6f" providerId="AD" clId="Web-{69558A13-90ED-CE47-9BC0-11E3FF5A3324}" dt="2022-05-31T17:22:02.975" v="178"/>
        <pc:sldMkLst>
          <pc:docMk/>
          <pc:sldMk cId="1979922794" sldId="363"/>
        </pc:sldMkLst>
      </pc:sldChg>
      <pc:sldChg chg="del">
        <pc:chgData name="Langton, Austin G. (KSC-UBE00)" userId="S::aglangto@ndc.nasa.gov::bb3c7a45-b001-4add-8084-5d892ea62f6f" providerId="AD" clId="Web-{69558A13-90ED-CE47-9BC0-11E3FF5A3324}" dt="2022-05-31T16:51:38.031" v="12"/>
        <pc:sldMkLst>
          <pc:docMk/>
          <pc:sldMk cId="77160965" sldId="364"/>
        </pc:sldMkLst>
      </pc:sldChg>
      <pc:sldChg chg="del">
        <pc:chgData name="Langton, Austin G. (KSC-UBE00)" userId="S::aglangto@ndc.nasa.gov::bb3c7a45-b001-4add-8084-5d892ea62f6f" providerId="AD" clId="Web-{69558A13-90ED-CE47-9BC0-11E3FF5A3324}" dt="2022-05-31T16:51:41.906" v="14"/>
        <pc:sldMkLst>
          <pc:docMk/>
          <pc:sldMk cId="2860250737" sldId="365"/>
        </pc:sldMkLst>
      </pc:sldChg>
      <pc:sldChg chg="modSp">
        <pc:chgData name="Langton, Austin G. (KSC-UBE00)" userId="S::aglangto@ndc.nasa.gov::bb3c7a45-b001-4add-8084-5d892ea62f6f" providerId="AD" clId="Web-{69558A13-90ED-CE47-9BC0-11E3FF5A3324}" dt="2022-05-31T17:34:20.281" v="206" actId="20577"/>
        <pc:sldMkLst>
          <pc:docMk/>
          <pc:sldMk cId="1425119228" sldId="367"/>
        </pc:sldMkLst>
        <pc:spChg chg="mod">
          <ac:chgData name="Langton, Austin G. (KSC-UBE00)" userId="S::aglangto@ndc.nasa.gov::bb3c7a45-b001-4add-8084-5d892ea62f6f" providerId="AD" clId="Web-{69558A13-90ED-CE47-9BC0-11E3FF5A3324}" dt="2022-05-31T17:34:20.281" v="206" actId="20577"/>
          <ac:spMkLst>
            <pc:docMk/>
            <pc:sldMk cId="1425119228" sldId="367"/>
            <ac:spMk id="3" creationId="{EA57F8FA-77B8-4740-962E-7DC8B8208077}"/>
          </ac:spMkLst>
        </pc:spChg>
      </pc:sldChg>
      <pc:sldChg chg="ord">
        <pc:chgData name="Langton, Austin G. (KSC-UBE00)" userId="S::aglangto@ndc.nasa.gov::bb3c7a45-b001-4add-8084-5d892ea62f6f" providerId="AD" clId="Web-{69558A13-90ED-CE47-9BC0-11E3FF5A3324}" dt="2022-05-31T16:52:22.250" v="17"/>
        <pc:sldMkLst>
          <pc:docMk/>
          <pc:sldMk cId="1965944012" sldId="382"/>
        </pc:sldMkLst>
      </pc:sldChg>
      <pc:sldChg chg="del">
        <pc:chgData name="Langton, Austin G. (KSC-UBE00)" userId="S::aglangto@ndc.nasa.gov::bb3c7a45-b001-4add-8084-5d892ea62f6f" providerId="AD" clId="Web-{69558A13-90ED-CE47-9BC0-11E3FF5A3324}" dt="2022-05-31T16:51:18.577" v="4"/>
        <pc:sldMkLst>
          <pc:docMk/>
          <pc:sldMk cId="1398533335" sldId="387"/>
        </pc:sldMkLst>
      </pc:sldChg>
      <pc:sldChg chg="modSp ord">
        <pc:chgData name="Langton, Austin G. (KSC-UBE00)" userId="S::aglangto@ndc.nasa.gov::bb3c7a45-b001-4add-8084-5d892ea62f6f" providerId="AD" clId="Web-{69558A13-90ED-CE47-9BC0-11E3FF5A3324}" dt="2022-05-31T17:20:25.990" v="174"/>
        <pc:sldMkLst>
          <pc:docMk/>
          <pc:sldMk cId="2275982814" sldId="388"/>
        </pc:sldMkLst>
        <pc:spChg chg="mod">
          <ac:chgData name="Langton, Austin G. (KSC-UBE00)" userId="S::aglangto@ndc.nasa.gov::bb3c7a45-b001-4add-8084-5d892ea62f6f" providerId="AD" clId="Web-{69558A13-90ED-CE47-9BC0-11E3FF5A3324}" dt="2022-05-31T17:09:05.294" v="173" actId="20577"/>
          <ac:spMkLst>
            <pc:docMk/>
            <pc:sldMk cId="2275982814" sldId="388"/>
            <ac:spMk id="4" creationId="{D17E29F6-9DC2-439B-8FDA-3E1070C1A87A}"/>
          </ac:spMkLst>
        </pc:spChg>
      </pc:sldChg>
      <pc:sldChg chg="ord">
        <pc:chgData name="Langton, Austin G. (KSC-UBE00)" userId="S::aglangto@ndc.nasa.gov::bb3c7a45-b001-4add-8084-5d892ea62f6f" providerId="AD" clId="Web-{69558A13-90ED-CE47-9BC0-11E3FF5A3324}" dt="2022-05-31T16:50:28.936" v="0"/>
        <pc:sldMkLst>
          <pc:docMk/>
          <pc:sldMk cId="4005123920" sldId="389"/>
        </pc:sldMkLst>
      </pc:sldChg>
      <pc:sldChg chg="del">
        <pc:chgData name="Langton, Austin G. (KSC-UBE00)" userId="S::aglangto@ndc.nasa.gov::bb3c7a45-b001-4add-8084-5d892ea62f6f" providerId="AD" clId="Web-{69558A13-90ED-CE47-9BC0-11E3FF5A3324}" dt="2022-05-31T16:51:23.781" v="5"/>
        <pc:sldMkLst>
          <pc:docMk/>
          <pc:sldMk cId="1959745482" sldId="391"/>
        </pc:sldMkLst>
      </pc:sldChg>
      <pc:sldChg chg="modSp">
        <pc:chgData name="Langton, Austin G. (KSC-UBE00)" userId="S::aglangto@ndc.nasa.gov::bb3c7a45-b001-4add-8084-5d892ea62f6f" providerId="AD" clId="Web-{69558A13-90ED-CE47-9BC0-11E3FF5A3324}" dt="2022-05-31T17:34:46.329" v="208" actId="20577"/>
        <pc:sldMkLst>
          <pc:docMk/>
          <pc:sldMk cId="850098994" sldId="392"/>
        </pc:sldMkLst>
        <pc:spChg chg="mod">
          <ac:chgData name="Langton, Austin G. (KSC-UBE00)" userId="S::aglangto@ndc.nasa.gov::bb3c7a45-b001-4add-8084-5d892ea62f6f" providerId="AD" clId="Web-{69558A13-90ED-CE47-9BC0-11E3FF5A3324}" dt="2022-05-31T17:34:46.329" v="208" actId="20577"/>
          <ac:spMkLst>
            <pc:docMk/>
            <pc:sldMk cId="850098994" sldId="392"/>
            <ac:spMk id="3" creationId="{44D515DE-3275-4655-A5EA-AF46F70E8EFD}"/>
          </ac:spMkLst>
        </pc:spChg>
        <pc:spChg chg="mod">
          <ac:chgData name="Langton, Austin G. (KSC-UBE00)" userId="S::aglangto@ndc.nasa.gov::bb3c7a45-b001-4add-8084-5d892ea62f6f" providerId="AD" clId="Web-{69558A13-90ED-CE47-9BC0-11E3FF5A3324}" dt="2022-05-31T16:53:22.345" v="35" actId="20577"/>
          <ac:spMkLst>
            <pc:docMk/>
            <pc:sldMk cId="850098994" sldId="392"/>
            <ac:spMk id="4" creationId="{0AE6C018-260C-4E6F-B5F9-03BF344116FB}"/>
          </ac:spMkLst>
        </pc:spChg>
      </pc:sldChg>
      <pc:sldChg chg="addSp delSp modSp">
        <pc:chgData name="Langton, Austin G. (KSC-UBE00)" userId="S::aglangto@ndc.nasa.gov::bb3c7a45-b001-4add-8084-5d892ea62f6f" providerId="AD" clId="Web-{69558A13-90ED-CE47-9BC0-11E3FF5A3324}" dt="2022-05-31T17:40:01.504" v="211"/>
        <pc:sldMkLst>
          <pc:docMk/>
          <pc:sldMk cId="4129543305" sldId="393"/>
        </pc:sldMkLst>
        <pc:spChg chg="mod">
          <ac:chgData name="Langton, Austin G. (KSC-UBE00)" userId="S::aglangto@ndc.nasa.gov::bb3c7a45-b001-4add-8084-5d892ea62f6f" providerId="AD" clId="Web-{69558A13-90ED-CE47-9BC0-11E3FF5A3324}" dt="2022-05-31T17:04:24.025" v="76" actId="20577"/>
          <ac:spMkLst>
            <pc:docMk/>
            <pc:sldMk cId="4129543305" sldId="393"/>
            <ac:spMk id="3" creationId="{44D515DE-3275-4655-A5EA-AF46F70E8EFD}"/>
          </ac:spMkLst>
        </pc:spChg>
        <pc:picChg chg="add del mod">
          <ac:chgData name="Langton, Austin G. (KSC-UBE00)" userId="S::aglangto@ndc.nasa.gov::bb3c7a45-b001-4add-8084-5d892ea62f6f" providerId="AD" clId="Web-{69558A13-90ED-CE47-9BC0-11E3FF5A3324}" dt="2022-05-31T17:40:01.504" v="211"/>
          <ac:picMkLst>
            <pc:docMk/>
            <pc:sldMk cId="4129543305" sldId="393"/>
            <ac:picMk id="2" creationId="{87CBC1DC-4EE0-7869-3F04-8380ABCA7BA0}"/>
          </ac:picMkLst>
        </pc:picChg>
      </pc:sldChg>
      <pc:sldChg chg="modSp">
        <pc:chgData name="Langton, Austin G. (KSC-UBE00)" userId="S::aglangto@ndc.nasa.gov::bb3c7a45-b001-4add-8084-5d892ea62f6f" providerId="AD" clId="Web-{69558A13-90ED-CE47-9BC0-11E3FF5A3324}" dt="2022-05-31T17:33:56.969" v="201" actId="20577"/>
        <pc:sldMkLst>
          <pc:docMk/>
          <pc:sldMk cId="331248449" sldId="442"/>
        </pc:sldMkLst>
        <pc:spChg chg="mod">
          <ac:chgData name="Langton, Austin G. (KSC-UBE00)" userId="S::aglangto@ndc.nasa.gov::bb3c7a45-b001-4add-8084-5d892ea62f6f" providerId="AD" clId="Web-{69558A13-90ED-CE47-9BC0-11E3FF5A3324}" dt="2022-05-31T17:33:56.969" v="201" actId="20577"/>
          <ac:spMkLst>
            <pc:docMk/>
            <pc:sldMk cId="331248449" sldId="442"/>
            <ac:spMk id="14" creationId="{00000000-0000-0000-0000-000000000000}"/>
          </ac:spMkLst>
        </pc:spChg>
      </pc:sldChg>
      <pc:sldChg chg="del">
        <pc:chgData name="Langton, Austin G. (KSC-UBE00)" userId="S::aglangto@ndc.nasa.gov::bb3c7a45-b001-4add-8084-5d892ea62f6f" providerId="AD" clId="Web-{69558A13-90ED-CE47-9BC0-11E3FF5A3324}" dt="2022-05-31T16:51:48.046" v="16"/>
        <pc:sldMkLst>
          <pc:docMk/>
          <pc:sldMk cId="125762409" sldId="443"/>
        </pc:sldMkLst>
      </pc:sldChg>
      <pc:sldChg chg="del">
        <pc:chgData name="Langton, Austin G. (KSC-UBE00)" userId="S::aglangto@ndc.nasa.gov::bb3c7a45-b001-4add-8084-5d892ea62f6f" providerId="AD" clId="Web-{69558A13-90ED-CE47-9BC0-11E3FF5A3324}" dt="2022-05-31T16:51:27.140" v="6"/>
        <pc:sldMkLst>
          <pc:docMk/>
          <pc:sldMk cId="1314989460" sldId="490"/>
        </pc:sldMkLst>
      </pc:sldChg>
      <pc:sldChg chg="del">
        <pc:chgData name="Langton, Austin G. (KSC-UBE00)" userId="S::aglangto@ndc.nasa.gov::bb3c7a45-b001-4add-8084-5d892ea62f6f" providerId="AD" clId="Web-{69558A13-90ED-CE47-9BC0-11E3FF5A3324}" dt="2022-05-31T16:51:46.172" v="15"/>
        <pc:sldMkLst>
          <pc:docMk/>
          <pc:sldMk cId="2847875315" sldId="497"/>
        </pc:sldMkLst>
      </pc:sldChg>
      <pc:sldChg chg="del">
        <pc:chgData name="Langton, Austin G. (KSC-UBE00)" userId="S::aglangto@ndc.nasa.gov::bb3c7a45-b001-4add-8084-5d892ea62f6f" providerId="AD" clId="Web-{69558A13-90ED-CE47-9BC0-11E3FF5A3324}" dt="2022-05-31T16:51:28.406" v="7"/>
        <pc:sldMkLst>
          <pc:docMk/>
          <pc:sldMk cId="1331333619" sldId="500"/>
        </pc:sldMkLst>
      </pc:sldChg>
      <pc:sldChg chg="ord">
        <pc:chgData name="Langton, Austin G. (KSC-UBE00)" userId="S::aglangto@ndc.nasa.gov::bb3c7a45-b001-4add-8084-5d892ea62f6f" providerId="AD" clId="Web-{69558A13-90ED-CE47-9BC0-11E3FF5A3324}" dt="2022-05-31T17:35:33.142" v="209"/>
        <pc:sldMkLst>
          <pc:docMk/>
          <pc:sldMk cId="3937478756" sldId="503"/>
        </pc:sldMkLst>
      </pc:sldChg>
    </pc:docChg>
  </pc:docChgLst>
  <pc:docChgLst>
    <pc:chgData name="Mantovani, James G. (KSC-UBE00)" userId="S::jmantova@ndc.nasa.gov::d023a4b9-168f-4168-8873-f024b82f0343" providerId="AD" clId="Web-{60813122-6079-32CA-D1C1-9CCAF5E9C9BC}"/>
    <pc:docChg chg="modSld">
      <pc:chgData name="Mantovani, James G. (KSC-UBE00)" userId="S::jmantova@ndc.nasa.gov::d023a4b9-168f-4168-8873-f024b82f0343" providerId="AD" clId="Web-{60813122-6079-32CA-D1C1-9CCAF5E9C9BC}" dt="2022-05-31T17:46:06.709" v="33" actId="20577"/>
      <pc:docMkLst>
        <pc:docMk/>
      </pc:docMkLst>
      <pc:sldChg chg="modSp">
        <pc:chgData name="Mantovani, James G. (KSC-UBE00)" userId="S::jmantova@ndc.nasa.gov::d023a4b9-168f-4168-8873-f024b82f0343" providerId="AD" clId="Web-{60813122-6079-32CA-D1C1-9CCAF5E9C9BC}" dt="2022-05-31T17:46:06.709" v="33" actId="20577"/>
        <pc:sldMkLst>
          <pc:docMk/>
          <pc:sldMk cId="1663944200" sldId="333"/>
        </pc:sldMkLst>
        <pc:spChg chg="mod">
          <ac:chgData name="Mantovani, James G. (KSC-UBE00)" userId="S::jmantova@ndc.nasa.gov::d023a4b9-168f-4168-8873-f024b82f0343" providerId="AD" clId="Web-{60813122-6079-32CA-D1C1-9CCAF5E9C9BC}" dt="2022-05-31T17:46:06.709" v="33" actId="20577"/>
          <ac:spMkLst>
            <pc:docMk/>
            <pc:sldMk cId="1663944200" sldId="333"/>
            <ac:spMk id="16" creationId="{35608C61-F8BB-4F4E-BFAE-CA95C17949F1}"/>
          </ac:spMkLst>
        </pc:spChg>
      </pc:sldChg>
    </pc:docChg>
  </pc:docChgLst>
  <pc:docChgLst>
    <pc:chgData name="Mantovani, James G. (KSC-UBE00)" userId="S::jmantova@ndc.nasa.gov::d023a4b9-168f-4168-8873-f024b82f0343" providerId="AD" clId="Web-{C5A67A54-5BE4-2B7B-8E7F-F40BAA53D6D7}"/>
    <pc:docChg chg="modSld">
      <pc:chgData name="Mantovani, James G. (KSC-UBE00)" userId="S::jmantova@ndc.nasa.gov::d023a4b9-168f-4168-8873-f024b82f0343" providerId="AD" clId="Web-{C5A67A54-5BE4-2B7B-8E7F-F40BAA53D6D7}" dt="2022-05-31T17:27:43.302" v="81" actId="20577"/>
      <pc:docMkLst>
        <pc:docMk/>
      </pc:docMkLst>
      <pc:sldChg chg="modSp">
        <pc:chgData name="Mantovani, James G. (KSC-UBE00)" userId="S::jmantova@ndc.nasa.gov::d023a4b9-168f-4168-8873-f024b82f0343" providerId="AD" clId="Web-{C5A67A54-5BE4-2B7B-8E7F-F40BAA53D6D7}" dt="2022-05-31T17:27:43.302" v="81" actId="20577"/>
        <pc:sldMkLst>
          <pc:docMk/>
          <pc:sldMk cId="1663944200" sldId="333"/>
        </pc:sldMkLst>
        <pc:spChg chg="mod">
          <ac:chgData name="Mantovani, James G. (KSC-UBE00)" userId="S::jmantova@ndc.nasa.gov::d023a4b9-168f-4168-8873-f024b82f0343" providerId="AD" clId="Web-{C5A67A54-5BE4-2B7B-8E7F-F40BAA53D6D7}" dt="2022-05-31T17:27:43.302" v="81" actId="20577"/>
          <ac:spMkLst>
            <pc:docMk/>
            <pc:sldMk cId="1663944200" sldId="333"/>
            <ac:spMk id="11" creationId="{00000000-0000-0000-0000-000000000000}"/>
          </ac:spMkLst>
        </pc:spChg>
      </pc:sldChg>
    </pc:docChg>
  </pc:docChgLst>
  <pc:docChgLst>
    <pc:chgData name="Langton, Austin G. (KSC-UBE00)" userId="bb3c7a45-b001-4add-8084-5d892ea62f6f" providerId="ADAL" clId="{F7A87931-1B5C-4BD6-A3B5-893121E7CEF4}"/>
    <pc:docChg chg="undo custSel addSld delSld modSld sldOrd">
      <pc:chgData name="Langton, Austin G. (KSC-UBE00)" userId="bb3c7a45-b001-4add-8084-5d892ea62f6f" providerId="ADAL" clId="{F7A87931-1B5C-4BD6-A3B5-893121E7CEF4}" dt="2022-06-01T16:51:12.132" v="274" actId="14100"/>
      <pc:docMkLst>
        <pc:docMk/>
      </pc:docMkLst>
      <pc:sldChg chg="del">
        <pc:chgData name="Langton, Austin G. (KSC-UBE00)" userId="bb3c7a45-b001-4add-8084-5d892ea62f6f" providerId="ADAL" clId="{F7A87931-1B5C-4BD6-A3B5-893121E7CEF4}" dt="2022-05-31T16:22:08.124" v="42" actId="47"/>
        <pc:sldMkLst>
          <pc:docMk/>
          <pc:sldMk cId="4283869919" sldId="303"/>
        </pc:sldMkLst>
      </pc:sldChg>
      <pc:sldChg chg="del">
        <pc:chgData name="Langton, Austin G. (KSC-UBE00)" userId="bb3c7a45-b001-4add-8084-5d892ea62f6f" providerId="ADAL" clId="{F7A87931-1B5C-4BD6-A3B5-893121E7CEF4}" dt="2022-05-31T16:22:05.899" v="41" actId="47"/>
        <pc:sldMkLst>
          <pc:docMk/>
          <pc:sldMk cId="1902603524" sldId="304"/>
        </pc:sldMkLst>
      </pc:sldChg>
      <pc:sldChg chg="addSp delSp modSp mod">
        <pc:chgData name="Langton, Austin G. (KSC-UBE00)" userId="bb3c7a45-b001-4add-8084-5d892ea62f6f" providerId="ADAL" clId="{F7A87931-1B5C-4BD6-A3B5-893121E7CEF4}" dt="2022-05-31T17:53:01.581" v="184" actId="20577"/>
        <pc:sldMkLst>
          <pc:docMk/>
          <pc:sldMk cId="3332173871" sldId="340"/>
        </pc:sldMkLst>
        <pc:spChg chg="add mod">
          <ac:chgData name="Langton, Austin G. (KSC-UBE00)" userId="bb3c7a45-b001-4add-8084-5d892ea62f6f" providerId="ADAL" clId="{F7A87931-1B5C-4BD6-A3B5-893121E7CEF4}" dt="2022-05-31T17:53:01.581" v="184" actId="20577"/>
          <ac:spMkLst>
            <pc:docMk/>
            <pc:sldMk cId="3332173871" sldId="340"/>
            <ac:spMk id="3" creationId="{5F27BCE8-BC1C-4345-9BFF-7A1B1CB7AB64}"/>
          </ac:spMkLst>
        </pc:spChg>
        <pc:picChg chg="del">
          <ac:chgData name="Langton, Austin G. (KSC-UBE00)" userId="bb3c7a45-b001-4add-8084-5d892ea62f6f" providerId="ADAL" clId="{F7A87931-1B5C-4BD6-A3B5-893121E7CEF4}" dt="2022-05-31T16:11:29.941" v="9" actId="478"/>
          <ac:picMkLst>
            <pc:docMk/>
            <pc:sldMk cId="3332173871" sldId="340"/>
            <ac:picMk id="11" creationId="{F7679178-02F8-44AE-8FE0-0D1A7E9902DA}"/>
          </ac:picMkLst>
        </pc:picChg>
      </pc:sldChg>
      <pc:sldChg chg="ord">
        <pc:chgData name="Langton, Austin G. (KSC-UBE00)" userId="bb3c7a45-b001-4add-8084-5d892ea62f6f" providerId="ADAL" clId="{F7A87931-1B5C-4BD6-A3B5-893121E7CEF4}" dt="2022-05-20T15:22:01.447" v="3"/>
        <pc:sldMkLst>
          <pc:docMk/>
          <pc:sldMk cId="3626929390" sldId="352"/>
        </pc:sldMkLst>
      </pc:sldChg>
      <pc:sldChg chg="addSp delSp modSp add del mod setBg delDesignElem">
        <pc:chgData name="Langton, Austin G. (KSC-UBE00)" userId="bb3c7a45-b001-4add-8084-5d892ea62f6f" providerId="ADAL" clId="{F7A87931-1B5C-4BD6-A3B5-893121E7CEF4}" dt="2022-06-01T16:51:12.132" v="274" actId="14100"/>
        <pc:sldMkLst>
          <pc:docMk/>
          <pc:sldMk cId="4139774482" sldId="358"/>
        </pc:sldMkLst>
        <pc:spChg chg="mod">
          <ac:chgData name="Langton, Austin G. (KSC-UBE00)" userId="bb3c7a45-b001-4add-8084-5d892ea62f6f" providerId="ADAL" clId="{F7A87931-1B5C-4BD6-A3B5-893121E7CEF4}" dt="2022-06-01T16:50:00.711" v="238" actId="14100"/>
          <ac:spMkLst>
            <pc:docMk/>
            <pc:sldMk cId="4139774482" sldId="358"/>
            <ac:spMk id="3" creationId="{CF8E1D88-6145-437F-89BF-F8B96D55E1C7}"/>
          </ac:spMkLst>
        </pc:spChg>
        <pc:spChg chg="add mod">
          <ac:chgData name="Langton, Austin G. (KSC-UBE00)" userId="bb3c7a45-b001-4add-8084-5d892ea62f6f" providerId="ADAL" clId="{F7A87931-1B5C-4BD6-A3B5-893121E7CEF4}" dt="2022-06-01T16:51:12.132" v="274" actId="14100"/>
          <ac:spMkLst>
            <pc:docMk/>
            <pc:sldMk cId="4139774482" sldId="358"/>
            <ac:spMk id="6" creationId="{E232CBD1-27FF-4CB6-A9DA-94C205168429}"/>
          </ac:spMkLst>
        </pc:spChg>
        <pc:spChg chg="del">
          <ac:chgData name="Langton, Austin G. (KSC-UBE00)" userId="bb3c7a45-b001-4add-8084-5d892ea62f6f" providerId="ADAL" clId="{F7A87931-1B5C-4BD6-A3B5-893121E7CEF4}" dt="2022-06-01T12:57:15.622" v="192"/>
          <ac:spMkLst>
            <pc:docMk/>
            <pc:sldMk cId="4139774482" sldId="358"/>
            <ac:spMk id="9" creationId="{7264F718-7FAC-4056-9FA9-A603EC682FE7}"/>
          </ac:spMkLst>
        </pc:spChg>
        <pc:spChg chg="del">
          <ac:chgData name="Langton, Austin G. (KSC-UBE00)" userId="bb3c7a45-b001-4add-8084-5d892ea62f6f" providerId="ADAL" clId="{F7A87931-1B5C-4BD6-A3B5-893121E7CEF4}" dt="2022-06-01T12:57:15.622" v="192"/>
          <ac:spMkLst>
            <pc:docMk/>
            <pc:sldMk cId="4139774482" sldId="358"/>
            <ac:spMk id="11" creationId="{F74639F7-E3C7-4165-A83E-6386A86BA1DA}"/>
          </ac:spMkLst>
        </pc:spChg>
        <pc:spChg chg="del">
          <ac:chgData name="Langton, Austin G. (KSC-UBE00)" userId="bb3c7a45-b001-4add-8084-5d892ea62f6f" providerId="ADAL" clId="{F7A87931-1B5C-4BD6-A3B5-893121E7CEF4}" dt="2022-06-01T12:57:15.622" v="192"/>
          <ac:spMkLst>
            <pc:docMk/>
            <pc:sldMk cId="4139774482" sldId="358"/>
            <ac:spMk id="13" creationId="{8B3AF0F1-707A-463E-B5EE-33C63A40CFC9}"/>
          </ac:spMkLst>
        </pc:spChg>
      </pc:sldChg>
      <pc:sldChg chg="modSp add del mod">
        <pc:chgData name="Langton, Austin G. (KSC-UBE00)" userId="bb3c7a45-b001-4add-8084-5d892ea62f6f" providerId="ADAL" clId="{F7A87931-1B5C-4BD6-A3B5-893121E7CEF4}" dt="2022-05-31T16:22:53.358" v="46" actId="20577"/>
        <pc:sldMkLst>
          <pc:docMk/>
          <pc:sldMk cId="1979922794" sldId="363"/>
        </pc:sldMkLst>
        <pc:spChg chg="mod">
          <ac:chgData name="Langton, Austin G. (KSC-UBE00)" userId="bb3c7a45-b001-4add-8084-5d892ea62f6f" providerId="ADAL" clId="{F7A87931-1B5C-4BD6-A3B5-893121E7CEF4}" dt="2022-05-31T16:22:53.358" v="46" actId="20577"/>
          <ac:spMkLst>
            <pc:docMk/>
            <pc:sldMk cId="1979922794" sldId="363"/>
            <ac:spMk id="10" creationId="{373E469F-B378-4190-9D5E-87C9AEFBD430}"/>
          </ac:spMkLst>
        </pc:spChg>
      </pc:sldChg>
      <pc:sldChg chg="ord">
        <pc:chgData name="Langton, Austin G. (KSC-UBE00)" userId="bb3c7a45-b001-4add-8084-5d892ea62f6f" providerId="ADAL" clId="{F7A87931-1B5C-4BD6-A3B5-893121E7CEF4}" dt="2022-05-20T15:23:02.197" v="5"/>
        <pc:sldMkLst>
          <pc:docMk/>
          <pc:sldMk cId="77160965" sldId="364"/>
        </pc:sldMkLst>
      </pc:sldChg>
      <pc:sldChg chg="modSp mod">
        <pc:chgData name="Langton, Austin G. (KSC-UBE00)" userId="bb3c7a45-b001-4add-8084-5d892ea62f6f" providerId="ADAL" clId="{F7A87931-1B5C-4BD6-A3B5-893121E7CEF4}" dt="2022-05-31T17:51:55.785" v="165" actId="20577"/>
        <pc:sldMkLst>
          <pc:docMk/>
          <pc:sldMk cId="2275982814" sldId="388"/>
        </pc:sldMkLst>
        <pc:spChg chg="mod">
          <ac:chgData name="Langton, Austin G. (KSC-UBE00)" userId="bb3c7a45-b001-4add-8084-5d892ea62f6f" providerId="ADAL" clId="{F7A87931-1B5C-4BD6-A3B5-893121E7CEF4}" dt="2022-05-31T16:21:57.261" v="40" actId="20577"/>
          <ac:spMkLst>
            <pc:docMk/>
            <pc:sldMk cId="2275982814" sldId="388"/>
            <ac:spMk id="4" creationId="{D17E29F6-9DC2-439B-8FDA-3E1070C1A87A}"/>
          </ac:spMkLst>
        </pc:spChg>
        <pc:spChg chg="mod">
          <ac:chgData name="Langton, Austin G. (KSC-UBE00)" userId="bb3c7a45-b001-4add-8084-5d892ea62f6f" providerId="ADAL" clId="{F7A87931-1B5C-4BD6-A3B5-893121E7CEF4}" dt="2022-05-31T17:51:55.785" v="165" actId="20577"/>
          <ac:spMkLst>
            <pc:docMk/>
            <pc:sldMk cId="2275982814" sldId="388"/>
            <ac:spMk id="5" creationId="{ED720A6A-5175-45A7-96AD-52CD2510FDB8}"/>
          </ac:spMkLst>
        </pc:spChg>
      </pc:sldChg>
      <pc:sldChg chg="ord">
        <pc:chgData name="Langton, Austin G. (KSC-UBE00)" userId="bb3c7a45-b001-4add-8084-5d892ea62f6f" providerId="ADAL" clId="{F7A87931-1B5C-4BD6-A3B5-893121E7CEF4}" dt="2022-05-20T15:23:15.109" v="7"/>
        <pc:sldMkLst>
          <pc:docMk/>
          <pc:sldMk cId="4005123920" sldId="389"/>
        </pc:sldMkLst>
      </pc:sldChg>
      <pc:sldChg chg="ord">
        <pc:chgData name="Langton, Austin G. (KSC-UBE00)" userId="bb3c7a45-b001-4add-8084-5d892ea62f6f" providerId="ADAL" clId="{F7A87931-1B5C-4BD6-A3B5-893121E7CEF4}" dt="2022-05-20T15:21:47.173" v="1"/>
        <pc:sldMkLst>
          <pc:docMk/>
          <pc:sldMk cId="1959745482" sldId="391"/>
        </pc:sldMkLst>
      </pc:sldChg>
      <pc:sldChg chg="add ord">
        <pc:chgData name="Langton, Austin G. (KSC-UBE00)" userId="bb3c7a45-b001-4add-8084-5d892ea62f6f" providerId="ADAL" clId="{F7A87931-1B5C-4BD6-A3B5-893121E7CEF4}" dt="2022-05-31T16:28:13.819" v="48"/>
        <pc:sldMkLst>
          <pc:docMk/>
          <pc:sldMk cId="4129543305" sldId="393"/>
        </pc:sldMkLst>
      </pc:sldChg>
      <pc:sldChg chg="modSp mod">
        <pc:chgData name="Langton, Austin G. (KSC-UBE00)" userId="bb3c7a45-b001-4add-8084-5d892ea62f6f" providerId="ADAL" clId="{F7A87931-1B5C-4BD6-A3B5-893121E7CEF4}" dt="2022-05-31T16:33:29.309" v="126" actId="207"/>
        <pc:sldMkLst>
          <pc:docMk/>
          <pc:sldMk cId="331248449" sldId="442"/>
        </pc:sldMkLst>
        <pc:spChg chg="mod">
          <ac:chgData name="Langton, Austin G. (KSC-UBE00)" userId="bb3c7a45-b001-4add-8084-5d892ea62f6f" providerId="ADAL" clId="{F7A87931-1B5C-4BD6-A3B5-893121E7CEF4}" dt="2022-05-31T16:33:29.309" v="126" actId="207"/>
          <ac:spMkLst>
            <pc:docMk/>
            <pc:sldMk cId="331248449" sldId="442"/>
            <ac:spMk id="41" creationId="{EF75C04B-A887-4F1F-9B6F-53B6B15104C6}"/>
          </ac:spMkLst>
        </pc:spChg>
      </pc:sldChg>
      <pc:sldChg chg="del">
        <pc:chgData name="Langton, Austin G. (KSC-UBE00)" userId="bb3c7a45-b001-4add-8084-5d892ea62f6f" providerId="ADAL" clId="{F7A87931-1B5C-4BD6-A3B5-893121E7CEF4}" dt="2022-05-31T16:11:41.402" v="12" actId="47"/>
        <pc:sldMkLst>
          <pc:docMk/>
          <pc:sldMk cId="3619984866" sldId="501"/>
        </pc:sldMkLst>
      </pc:sldChg>
      <pc:sldChg chg="del">
        <pc:chgData name="Langton, Austin G. (KSC-UBE00)" userId="bb3c7a45-b001-4add-8084-5d892ea62f6f" providerId="ADAL" clId="{F7A87931-1B5C-4BD6-A3B5-893121E7CEF4}" dt="2022-05-31T16:33:21.058" v="125" actId="47"/>
        <pc:sldMkLst>
          <pc:docMk/>
          <pc:sldMk cId="4172848319" sldId="502"/>
        </pc:sldMkLst>
      </pc:sldChg>
      <pc:sldChg chg="modSp add mod">
        <pc:chgData name="Langton, Austin G. (KSC-UBE00)" userId="bb3c7a45-b001-4add-8084-5d892ea62f6f" providerId="ADAL" clId="{F7A87931-1B5C-4BD6-A3B5-893121E7CEF4}" dt="2022-05-31T17:51:33.078" v="161" actId="20577"/>
        <pc:sldMkLst>
          <pc:docMk/>
          <pc:sldMk cId="3937478756" sldId="503"/>
        </pc:sldMkLst>
        <pc:spChg chg="mod">
          <ac:chgData name="Langton, Austin G. (KSC-UBE00)" userId="bb3c7a45-b001-4add-8084-5d892ea62f6f" providerId="ADAL" clId="{F7A87931-1B5C-4BD6-A3B5-893121E7CEF4}" dt="2022-05-31T17:51:33.078" v="161" actId="20577"/>
          <ac:spMkLst>
            <pc:docMk/>
            <pc:sldMk cId="3937478756" sldId="503"/>
            <ac:spMk id="3" creationId="{00000000-0000-0000-0000-000000000000}"/>
          </ac:spMkLst>
        </pc:spChg>
      </pc:sldChg>
      <pc:sldChg chg="modSp add mod ord">
        <pc:chgData name="Langton, Austin G. (KSC-UBE00)" userId="bb3c7a45-b001-4add-8084-5d892ea62f6f" providerId="ADAL" clId="{F7A87931-1B5C-4BD6-A3B5-893121E7CEF4}" dt="2022-05-31T17:47:27.243" v="157" actId="20577"/>
        <pc:sldMkLst>
          <pc:docMk/>
          <pc:sldMk cId="2937932632" sldId="504"/>
        </pc:sldMkLst>
        <pc:spChg chg="mod">
          <ac:chgData name="Langton, Austin G. (KSC-UBE00)" userId="bb3c7a45-b001-4add-8084-5d892ea62f6f" providerId="ADAL" clId="{F7A87931-1B5C-4BD6-A3B5-893121E7CEF4}" dt="2022-05-31T17:47:27.243" v="157" actId="20577"/>
          <ac:spMkLst>
            <pc:docMk/>
            <pc:sldMk cId="2937932632" sldId="504"/>
            <ac:spMk id="3" creationId="{44D515DE-3275-4655-A5EA-AF46F70E8EFD}"/>
          </ac:spMkLst>
        </pc:spChg>
      </pc:sldChg>
      <pc:sldChg chg="add del ord">
        <pc:chgData name="Langton, Austin G. (KSC-UBE00)" userId="bb3c7a45-b001-4add-8084-5d892ea62f6f" providerId="ADAL" clId="{F7A87931-1B5C-4BD6-A3B5-893121E7CEF4}" dt="2022-06-01T12:57:53.683" v="210" actId="47"/>
        <pc:sldMkLst>
          <pc:docMk/>
          <pc:sldMk cId="3285207723" sldId="50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r>
              <a:rPr lang="en-US"/>
              <a:t>February 16-17, 2022</a:t>
            </a: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r>
              <a:rPr lang="en-US" altLang="x-none"/>
              <a:t>February 16-17, 2022</a:t>
            </a:r>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41DDCF2-9B85-7E48-A229-6803093FC2E2}" type="slidenum">
              <a:rPr kumimoji="0" lang="en-US"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charset="0"/>
              <a:ea typeface="MS PGothic" charset="-128"/>
              <a:cs typeface="+mn-cs"/>
            </a:endParaRPr>
          </a:p>
        </p:txBody>
      </p:sp>
      <p:sp>
        <p:nvSpPr>
          <p:cNvPr id="5" name="Date Placeholder 4">
            <a:extLst>
              <a:ext uri="{FF2B5EF4-FFF2-40B4-BE49-F238E27FC236}">
                <a16:creationId xmlns:a16="http://schemas.microsoft.com/office/drawing/2014/main" id="{8A76864F-A202-4B12-A886-994A31B0DA26}"/>
              </a:ext>
            </a:extLst>
          </p:cNvPr>
          <p:cNvSpPr>
            <a:spLocks noGrp="1"/>
          </p:cNvSpPr>
          <p:nvPr>
            <p:ph type="dt" idx="1"/>
          </p:nvPr>
        </p:nvSpPr>
        <p:spPr/>
        <p:txBody>
          <a:bodyPr/>
          <a:lstStyle/>
          <a:p>
            <a:pPr>
              <a:defRPr/>
            </a:pPr>
            <a:r>
              <a:rPr lang="en-US" altLang="x-none"/>
              <a:t>February 16-17, 2022</a:t>
            </a:r>
          </a:p>
        </p:txBody>
      </p:sp>
    </p:spTree>
    <p:extLst>
      <p:ext uri="{BB962C8B-B14F-4D97-AF65-F5344CB8AC3E}">
        <p14:creationId xmlns:p14="http://schemas.microsoft.com/office/powerpoint/2010/main" val="4286760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a:defRPr/>
            </a:pPr>
            <a:r>
              <a:rPr lang="en-US" altLang="x-none"/>
              <a:t>February 16-17, 2022</a:t>
            </a:r>
          </a:p>
        </p:txBody>
      </p:sp>
      <p:sp>
        <p:nvSpPr>
          <p:cNvPr id="5" name="Slide Number Placeholder 4"/>
          <p:cNvSpPr>
            <a:spLocks noGrp="1"/>
          </p:cNvSpPr>
          <p:nvPr>
            <p:ph type="sldNum" sz="quarter" idx="5"/>
          </p:nvPr>
        </p:nvSpPr>
        <p:spPr/>
        <p:txBody>
          <a:bodyPr/>
          <a:lstStyle/>
          <a:p>
            <a:pPr>
              <a:defRPr/>
            </a:pPr>
            <a:fld id="{83AEBCAE-0345-1F4B-AF5B-AFC84B023E8C}" type="slidenum">
              <a:rPr lang="en-US" altLang="x-none" smtClean="0"/>
              <a:pPr>
                <a:defRPr/>
              </a:pPr>
              <a:t>2</a:t>
            </a:fld>
            <a:endParaRPr lang="en-US" altLang="x-none"/>
          </a:p>
        </p:txBody>
      </p:sp>
    </p:spTree>
    <p:extLst>
      <p:ext uri="{BB962C8B-B14F-4D97-AF65-F5344CB8AC3E}">
        <p14:creationId xmlns:p14="http://schemas.microsoft.com/office/powerpoint/2010/main" val="2754539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0" marR="0" indent="0" algn="l" defTabSz="457200" rtl="0" eaLnBrk="0" fontAlgn="base" latinLnBrk="0" hangingPunct="0">
              <a:lnSpc>
                <a:spcPct val="100000"/>
              </a:lnSpc>
              <a:spcBef>
                <a:spcPct val="30000"/>
              </a:spcBef>
              <a:spcAft>
                <a:spcPct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solidFill>
                  <a:prstClr val="black"/>
                </a:solidFill>
              </a:rPr>
              <a:pPr>
                <a:defRPr/>
              </a:pPr>
              <a:t>13</a:t>
            </a:fld>
            <a:endParaRPr lang="en-US" altLang="x-none">
              <a:solidFill>
                <a:prstClr val="black"/>
              </a:solidFill>
            </a:endParaRPr>
          </a:p>
        </p:txBody>
      </p:sp>
    </p:spTree>
    <p:extLst>
      <p:ext uri="{BB962C8B-B14F-4D97-AF65-F5344CB8AC3E}">
        <p14:creationId xmlns:p14="http://schemas.microsoft.com/office/powerpoint/2010/main" val="896184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CloudSat</a:t>
            </a:r>
            <a:r>
              <a:rPr lang="en-US"/>
              <a:t> was selected as a NASA Earth System Science Pathfinder satellite mission in 1999 to provide observations necessary to advance our understanding of cloud abundance, distribution, structure, and radiative properties. Since 2006, </a:t>
            </a:r>
            <a:r>
              <a:rPr lang="en-US" err="1"/>
              <a:t>CloudSat</a:t>
            </a:r>
            <a:r>
              <a:rPr lang="en-US"/>
              <a:t> has flown the first satellite-based millimeter-wavelength cloud radar—a radar that is more than 1000 times more sensitive than existing weather radars. Unlike ground-based weather radars that use centimeter wavelengths to detect raindrop-sized particles, </a:t>
            </a:r>
            <a:r>
              <a:rPr lang="en-US" err="1"/>
              <a:t>CloudSat's</a:t>
            </a:r>
            <a:r>
              <a:rPr lang="en-US"/>
              <a:t> radar allows us to detect the much smaller particles of liquid water and ice that constitute the large cloud masses that make our weather.</a:t>
            </a:r>
          </a:p>
        </p:txBody>
      </p:sp>
      <p:sp>
        <p:nvSpPr>
          <p:cNvPr id="4" name="Date Placeholder 3"/>
          <p:cNvSpPr>
            <a:spLocks noGrp="1"/>
          </p:cNvSpPr>
          <p:nvPr>
            <p:ph type="dt" idx="1"/>
          </p:nvPr>
        </p:nvSpPr>
        <p:spPr/>
        <p:txBody>
          <a:bodyPr/>
          <a:lstStyle/>
          <a:p>
            <a:pPr>
              <a:defRPr/>
            </a:pPr>
            <a:r>
              <a:rPr lang="en-US" altLang="x-none"/>
              <a:t>February 16-17, 2022</a:t>
            </a:r>
          </a:p>
        </p:txBody>
      </p:sp>
      <p:sp>
        <p:nvSpPr>
          <p:cNvPr id="5" name="Slide Number Placeholder 4"/>
          <p:cNvSpPr>
            <a:spLocks noGrp="1"/>
          </p:cNvSpPr>
          <p:nvPr>
            <p:ph type="sldNum" sz="quarter" idx="5"/>
          </p:nvPr>
        </p:nvSpPr>
        <p:spPr/>
        <p:txBody>
          <a:bodyPr/>
          <a:lstStyle/>
          <a:p>
            <a:pPr>
              <a:defRPr/>
            </a:pPr>
            <a:fld id="{83AEBCAE-0345-1F4B-AF5B-AFC84B023E8C}" type="slidenum">
              <a:rPr lang="en-US" altLang="x-none" smtClean="0"/>
              <a:pPr>
                <a:defRPr/>
              </a:pPr>
              <a:t>16</a:t>
            </a:fld>
            <a:endParaRPr lang="en-US" altLang="x-none"/>
          </a:p>
        </p:txBody>
      </p:sp>
    </p:spTree>
    <p:extLst>
      <p:ext uri="{BB962C8B-B14F-4D97-AF65-F5344CB8AC3E}">
        <p14:creationId xmlns:p14="http://schemas.microsoft.com/office/powerpoint/2010/main" val="2662701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MS PGothic"/>
                <a:cs typeface="Calibri"/>
              </a:rPr>
              <a:t>Data that is collected will not only inform PSI Project but will also inform flight design.  </a:t>
            </a:r>
            <a:r>
              <a:rPr lang="en-US" i="1"/>
              <a:t>the radar reflectivity factor provides an effective means to monitor rainfall kinetic energy flux</a:t>
            </a:r>
            <a:endParaRPr lang="en-US">
              <a:cs typeface="Calibri"/>
            </a:endParaRPr>
          </a:p>
          <a:p>
            <a:endParaRPr lang="en-US">
              <a:cs typeface="Calibri"/>
            </a:endParaRPr>
          </a:p>
        </p:txBody>
      </p:sp>
      <p:sp>
        <p:nvSpPr>
          <p:cNvPr id="4" name="Date Placeholder 3"/>
          <p:cNvSpPr>
            <a:spLocks noGrp="1"/>
          </p:cNvSpPr>
          <p:nvPr>
            <p:ph type="dt" idx="1"/>
          </p:nvPr>
        </p:nvSpPr>
        <p:spPr/>
        <p:txBody>
          <a:bodyPr/>
          <a:lstStyle/>
          <a:p>
            <a:pPr>
              <a:defRPr/>
            </a:pPr>
            <a:r>
              <a:rPr lang="en-US" altLang="x-none"/>
              <a:t>February 16-17, 2022</a:t>
            </a:r>
          </a:p>
        </p:txBody>
      </p:sp>
      <p:sp>
        <p:nvSpPr>
          <p:cNvPr id="5" name="Slide Number Placeholder 4"/>
          <p:cNvSpPr>
            <a:spLocks noGrp="1"/>
          </p:cNvSpPr>
          <p:nvPr>
            <p:ph type="sldNum" sz="quarter" idx="5"/>
          </p:nvPr>
        </p:nvSpPr>
        <p:spPr/>
        <p:txBody>
          <a:bodyPr/>
          <a:lstStyle/>
          <a:p>
            <a:pPr>
              <a:defRPr/>
            </a:pPr>
            <a:fld id="{83AEBCAE-0345-1F4B-AF5B-AFC84B023E8C}" type="slidenum">
              <a:rPr lang="en-US" altLang="x-none" smtClean="0"/>
              <a:pPr>
                <a:defRPr/>
              </a:pPr>
              <a:t>19</a:t>
            </a:fld>
            <a:endParaRPr lang="en-US" altLang="x-none"/>
          </a:p>
        </p:txBody>
      </p:sp>
    </p:spTree>
    <p:extLst>
      <p:ext uri="{BB962C8B-B14F-4D97-AF65-F5344CB8AC3E}">
        <p14:creationId xmlns:p14="http://schemas.microsoft.com/office/powerpoint/2010/main" val="15064630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a:effectLst>
            <a:outerShdw blurRad="50800" dist="38100" dir="2700000" algn="tl" rotWithShape="0">
              <a:prstClr val="black">
                <a:alpha val="40000"/>
              </a:prstClr>
            </a:outerShdw>
          </a:effectLst>
        </p:spPr>
        <p:txBody>
          <a:bodyPr/>
          <a:lstStyle>
            <a:lvl1pPr>
              <a:defRPr sz="3600" b="1" i="0" baseline="0">
                <a:solidFill>
                  <a:schemeClr val="bg1"/>
                </a:solidFill>
                <a:latin typeface="Century" panose="02040604050505020304" pitchFamily="18" charset="0"/>
              </a:defRPr>
            </a:lvl1p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a:extLst>
              <a:ext uri="{FF2B5EF4-FFF2-40B4-BE49-F238E27FC236}">
                <a16:creationId xmlns:a16="http://schemas.microsoft.com/office/drawing/2014/main" id="{074A1AFE-5149-4E1C-81AC-7D1620BB83CC}"/>
              </a:ext>
            </a:extLst>
          </p:cNvPr>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8" name="TextBox 7">
            <a:extLst>
              <a:ext uri="{FF2B5EF4-FFF2-40B4-BE49-F238E27FC236}">
                <a16:creationId xmlns:a16="http://schemas.microsoft.com/office/drawing/2014/main" id="{B705A69A-A16A-4B57-A2A3-6A2067DCF372}"/>
              </a:ext>
            </a:extLst>
          </p:cNvPr>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PSI TAPR February 2022</a:t>
            </a:r>
          </a:p>
        </p:txBody>
      </p:sp>
      <p:cxnSp>
        <p:nvCxnSpPr>
          <p:cNvPr id="10" name="Straight Connector 9">
            <a:extLst>
              <a:ext uri="{FF2B5EF4-FFF2-40B4-BE49-F238E27FC236}">
                <a16:creationId xmlns:a16="http://schemas.microsoft.com/office/drawing/2014/main" id="{5F33B4EF-4C38-4437-BFF1-A221E2C2DD06}"/>
              </a:ext>
            </a:extLst>
          </p:cNvPr>
          <p:cNvCxnSpPr>
            <a:cxnSpLocks/>
          </p:cNvCxnSpPr>
          <p:nvPr userDrawn="1"/>
        </p:nvCxnSpPr>
        <p:spPr>
          <a:xfrm>
            <a:off x="-850" y="1138561"/>
            <a:ext cx="1219200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1" name="Straight Connector 10">
            <a:extLst>
              <a:ext uri="{FF2B5EF4-FFF2-40B4-BE49-F238E27FC236}">
                <a16:creationId xmlns:a16="http://schemas.microsoft.com/office/drawing/2014/main" id="{08072DF3-8C20-4A5D-906B-D3AAAC6ECA18}"/>
              </a:ext>
            </a:extLst>
          </p:cNvPr>
          <p:cNvCxnSpPr>
            <a:cxnSpLocks/>
          </p:cNvCxnSpPr>
          <p:nvPr userDrawn="1"/>
        </p:nvCxnSpPr>
        <p:spPr>
          <a:xfrm>
            <a:off x="-8878" y="1128350"/>
            <a:ext cx="12192000" cy="0"/>
          </a:xfrm>
          <a:prstGeom prst="line">
            <a:avLst/>
          </a:prstGeom>
          <a:ln w="6350"/>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a:p>
        </p:txBody>
      </p:sp>
      <p:sp>
        <p:nvSpPr>
          <p:cNvPr id="4" name="Slide Number Placeholder 5">
            <a:extLst>
              <a:ext uri="{FF2B5EF4-FFF2-40B4-BE49-F238E27FC236}">
                <a16:creationId xmlns:a16="http://schemas.microsoft.com/office/drawing/2014/main" id="{319C8D26-EFB8-4379-8244-FF168EB6F0F2}"/>
              </a:ext>
            </a:extLst>
          </p:cNvPr>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7" name="TextBox 6">
            <a:extLst>
              <a:ext uri="{FF2B5EF4-FFF2-40B4-BE49-F238E27FC236}">
                <a16:creationId xmlns:a16="http://schemas.microsoft.com/office/drawing/2014/main" id="{6E5563A4-036C-404B-B5BB-36F2EFD36892}"/>
              </a:ext>
            </a:extLst>
          </p:cNvPr>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PSI TAPR February 2022</a:t>
            </a:r>
          </a:p>
        </p:txBody>
      </p:sp>
      <p:sp>
        <p:nvSpPr>
          <p:cNvPr id="9" name="Content Placeholder 2">
            <a:extLst>
              <a:ext uri="{FF2B5EF4-FFF2-40B4-BE49-F238E27FC236}">
                <a16:creationId xmlns:a16="http://schemas.microsoft.com/office/drawing/2014/main" id="{741F91F4-8961-44EF-BF0F-B033C4D972EF}"/>
              </a:ext>
            </a:extLst>
          </p:cNvPr>
          <p:cNvSpPr>
            <a:spLocks noGrp="1"/>
          </p:cNvSpPr>
          <p:nvPr>
            <p:ph sz="half" idx="1"/>
          </p:nvPr>
        </p:nvSpPr>
        <p:spPr>
          <a:xfrm>
            <a:off x="609599" y="1600201"/>
            <a:ext cx="11020425"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a:extLst>
              <a:ext uri="{FF2B5EF4-FFF2-40B4-BE49-F238E27FC236}">
                <a16:creationId xmlns:a16="http://schemas.microsoft.com/office/drawing/2014/main" id="{4F1FEF32-1AFE-46B6-8120-F145F02AD59E}"/>
              </a:ext>
            </a:extLst>
          </p:cNvPr>
          <p:cNvSpPr>
            <a:spLocks noGrp="1"/>
          </p:cNvSpPr>
          <p:nvPr>
            <p:ph type="title"/>
          </p:nvPr>
        </p:nvSpPr>
        <p:spPr>
          <a:xfrm>
            <a:off x="609599" y="160336"/>
            <a:ext cx="10972800" cy="1143000"/>
          </a:xfrm>
          <a:prstGeom prst="rect">
            <a:avLst/>
          </a:prstGeom>
          <a:ln w="12700">
            <a:noFill/>
          </a:ln>
          <a:effectLst>
            <a:outerShdw blurRad="50800" dist="38100" dir="2700000" algn="tl" rotWithShape="0">
              <a:prstClr val="black">
                <a:alpha val="40000"/>
              </a:prstClr>
            </a:outerShdw>
          </a:effectLst>
        </p:spPr>
        <p:txBody>
          <a:bodyPr/>
          <a:lstStyle>
            <a:lvl1pPr>
              <a:defRPr sz="4000">
                <a:latin typeface="Century" panose="02040604050505020304" pitchFamily="18" charset="0"/>
              </a:defRPr>
            </a:lvl1pPr>
          </a:lstStyle>
          <a:p>
            <a:r>
              <a:rPr lang="en-US"/>
              <a:t>Click to edit Master title style</a:t>
            </a:r>
          </a:p>
        </p:txBody>
      </p:sp>
      <p:cxnSp>
        <p:nvCxnSpPr>
          <p:cNvPr id="3" name="Straight Connector 2">
            <a:extLst>
              <a:ext uri="{FF2B5EF4-FFF2-40B4-BE49-F238E27FC236}">
                <a16:creationId xmlns:a16="http://schemas.microsoft.com/office/drawing/2014/main" id="{911E7AC7-FAFA-4A45-9B66-D7241BF5766C}"/>
              </a:ext>
            </a:extLst>
          </p:cNvPr>
          <p:cNvCxnSpPr>
            <a:cxnSpLocks/>
          </p:cNvCxnSpPr>
          <p:nvPr userDrawn="1"/>
        </p:nvCxnSpPr>
        <p:spPr>
          <a:xfrm>
            <a:off x="201168" y="6590020"/>
            <a:ext cx="11789664" cy="0"/>
          </a:xfrm>
          <a:prstGeom prst="line">
            <a:avLst/>
          </a:prstGeom>
          <a:ln>
            <a:solidFill>
              <a:schemeClr val="bg1">
                <a:lumMod val="50000"/>
                <a:lumOff val="50000"/>
              </a:schemeClr>
            </a:solidFill>
          </a:ln>
          <a:effectLst>
            <a:outerShdw blurRad="50800" dist="38100" dir="2700000" algn="tl" rotWithShape="0">
              <a:prstClr val="black">
                <a:alpha val="40000"/>
              </a:prstClr>
            </a:outerShdw>
          </a:effectLst>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F0C60D21-A826-4EC7-9CA4-C803CDFE2D8C}"/>
              </a:ext>
            </a:extLst>
          </p:cNvPr>
          <p:cNvCxnSpPr>
            <a:cxnSpLocks/>
          </p:cNvCxnSpPr>
          <p:nvPr userDrawn="1"/>
        </p:nvCxnSpPr>
        <p:spPr>
          <a:xfrm>
            <a:off x="-850" y="1138561"/>
            <a:ext cx="1219200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6" name="Straight Connector 15">
            <a:extLst>
              <a:ext uri="{FF2B5EF4-FFF2-40B4-BE49-F238E27FC236}">
                <a16:creationId xmlns:a16="http://schemas.microsoft.com/office/drawing/2014/main" id="{D85D9D62-61A7-4CAB-AD67-8D5B0456CE44}"/>
              </a:ext>
            </a:extLst>
          </p:cNvPr>
          <p:cNvCxnSpPr>
            <a:cxnSpLocks/>
          </p:cNvCxnSpPr>
          <p:nvPr userDrawn="1"/>
        </p:nvCxnSpPr>
        <p:spPr>
          <a:xfrm>
            <a:off x="-8878" y="1128350"/>
            <a:ext cx="12192000" cy="0"/>
          </a:xfrm>
          <a:prstGeom prst="line">
            <a:avLst/>
          </a:prstGeom>
          <a:ln w="6350"/>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08260-819A-4479-83D2-5ACFCAFC0A7C}"/>
              </a:ext>
            </a:extLst>
          </p:cNvPr>
          <p:cNvSpPr>
            <a:spLocks noGrp="1"/>
          </p:cNvSpPr>
          <p:nvPr>
            <p:ph type="title"/>
          </p:nvPr>
        </p:nvSpPr>
        <p:spPr>
          <a:xfrm>
            <a:off x="838199" y="131661"/>
            <a:ext cx="10515600" cy="1325563"/>
          </a:xfrm>
          <a:prstGeom prst="rect">
            <a:avLst/>
          </a:prstGeom>
          <a:effectLst>
            <a:outerShdw blurRad="50800" dist="38100" dir="2700000" algn="tl" rotWithShape="0">
              <a:prstClr val="black">
                <a:alpha val="40000"/>
              </a:prstClr>
            </a:outerShdw>
          </a:effectLst>
        </p:spPr>
        <p:txBody>
          <a:bodyPr/>
          <a:lstStyle>
            <a:lvl1pPr>
              <a:defRPr sz="4000">
                <a:solidFill>
                  <a:schemeClr val="bg1"/>
                </a:solidFill>
                <a:latin typeface="Century" panose="02040604050505020304" pitchFamily="18" charset="0"/>
              </a:defRPr>
            </a:lvl1pPr>
          </a:lstStyle>
          <a:p>
            <a:r>
              <a:rPr lang="en-US"/>
              <a:t>Click to edit Master title style</a:t>
            </a:r>
          </a:p>
        </p:txBody>
      </p:sp>
      <p:pic>
        <p:nvPicPr>
          <p:cNvPr id="4" name="Picture 3" descr="Logo&#10;&#10;Description automatically generated">
            <a:extLst>
              <a:ext uri="{FF2B5EF4-FFF2-40B4-BE49-F238E27FC236}">
                <a16:creationId xmlns:a16="http://schemas.microsoft.com/office/drawing/2014/main" id="{CAB5C649-1F59-4A87-9307-832B806F96F2}"/>
              </a:ext>
            </a:extLst>
          </p:cNvPr>
          <p:cNvPicPr>
            <a:picLocks noChangeAspect="1"/>
          </p:cNvPicPr>
          <p:nvPr userDrawn="1"/>
        </p:nvPicPr>
        <p:blipFill>
          <a:blip r:embed="rId2">
            <a:alphaModFix amt="5000"/>
            <a:extLst>
              <a:ext uri="{28A0092B-C50C-407E-A947-70E740481C1C}">
                <a14:useLocalDpi xmlns:a14="http://schemas.microsoft.com/office/drawing/2010/main" val="0"/>
              </a:ext>
            </a:extLst>
          </a:blip>
          <a:stretch>
            <a:fillRect/>
          </a:stretch>
        </p:blipFill>
        <p:spPr>
          <a:xfrm>
            <a:off x="3439224" y="2225781"/>
            <a:ext cx="5313551" cy="3023732"/>
          </a:xfrm>
          <a:prstGeom prst="rect">
            <a:avLst/>
          </a:prstGeom>
        </p:spPr>
      </p:pic>
      <p:cxnSp>
        <p:nvCxnSpPr>
          <p:cNvPr id="7" name="Straight Connector 6">
            <a:extLst>
              <a:ext uri="{FF2B5EF4-FFF2-40B4-BE49-F238E27FC236}">
                <a16:creationId xmlns:a16="http://schemas.microsoft.com/office/drawing/2014/main" id="{FEF116EE-EB99-45F1-A073-1518DE0DD5F8}"/>
              </a:ext>
            </a:extLst>
          </p:cNvPr>
          <p:cNvCxnSpPr>
            <a:cxnSpLocks/>
          </p:cNvCxnSpPr>
          <p:nvPr userDrawn="1"/>
        </p:nvCxnSpPr>
        <p:spPr>
          <a:xfrm>
            <a:off x="-850" y="1138561"/>
            <a:ext cx="1219200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8" name="Straight Connector 7">
            <a:extLst>
              <a:ext uri="{FF2B5EF4-FFF2-40B4-BE49-F238E27FC236}">
                <a16:creationId xmlns:a16="http://schemas.microsoft.com/office/drawing/2014/main" id="{8CFA8B29-D420-4BC6-9623-A19ECE96B1D7}"/>
              </a:ext>
            </a:extLst>
          </p:cNvPr>
          <p:cNvCxnSpPr>
            <a:cxnSpLocks/>
          </p:cNvCxnSpPr>
          <p:nvPr userDrawn="1"/>
        </p:nvCxnSpPr>
        <p:spPr>
          <a:xfrm>
            <a:off x="-8878" y="1128350"/>
            <a:ext cx="12192000" cy="0"/>
          </a:xfrm>
          <a:prstGeom prst="line">
            <a:avLst/>
          </a:prstGeom>
          <a:ln w="635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22415649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160336"/>
            <a:ext cx="10972800" cy="1143000"/>
          </a:xfrm>
          <a:prstGeom prst="rect">
            <a:avLst/>
          </a:prstGeom>
          <a:ln w="12700">
            <a:noFill/>
          </a:ln>
          <a:effectLst>
            <a:outerShdw blurRad="50800" dist="38100" dir="2700000" algn="tl" rotWithShape="0">
              <a:prstClr val="black">
                <a:alpha val="40000"/>
              </a:prstClr>
            </a:outerShdw>
          </a:effectLst>
        </p:spPr>
        <p:txBody>
          <a:bodyPr/>
          <a:lstStyle>
            <a:lvl1pPr>
              <a:defRPr sz="4000">
                <a:latin typeface="Century" panose="02040604050505020304" pitchFamily="18" charset="0"/>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98C413DB-E4D9-43BC-B177-F4A53E88651C}"/>
              </a:ext>
            </a:extLst>
          </p:cNvPr>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sp>
        <p:nvSpPr>
          <p:cNvPr id="11" name="TextBox 10">
            <a:extLst>
              <a:ext uri="{FF2B5EF4-FFF2-40B4-BE49-F238E27FC236}">
                <a16:creationId xmlns:a16="http://schemas.microsoft.com/office/drawing/2014/main" id="{EFFE23C3-A807-4AF0-9534-412E090BB38E}"/>
              </a:ext>
            </a:extLst>
          </p:cNvPr>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PSI TAPR February 2022</a:t>
            </a:r>
          </a:p>
        </p:txBody>
      </p:sp>
      <p:cxnSp>
        <p:nvCxnSpPr>
          <p:cNvPr id="9" name="Straight Connector 8">
            <a:extLst>
              <a:ext uri="{FF2B5EF4-FFF2-40B4-BE49-F238E27FC236}">
                <a16:creationId xmlns:a16="http://schemas.microsoft.com/office/drawing/2014/main" id="{31A9B094-8DB6-4A25-BA2C-B17E70ECC27B}"/>
              </a:ext>
            </a:extLst>
          </p:cNvPr>
          <p:cNvCxnSpPr>
            <a:cxnSpLocks/>
          </p:cNvCxnSpPr>
          <p:nvPr userDrawn="1"/>
        </p:nvCxnSpPr>
        <p:spPr>
          <a:xfrm>
            <a:off x="-850" y="1138561"/>
            <a:ext cx="1219200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12" name="Straight Connector 11">
            <a:extLst>
              <a:ext uri="{FF2B5EF4-FFF2-40B4-BE49-F238E27FC236}">
                <a16:creationId xmlns:a16="http://schemas.microsoft.com/office/drawing/2014/main" id="{485038B7-0D04-4DC4-A26D-FADCEA5DF8A8}"/>
              </a:ext>
            </a:extLst>
          </p:cNvPr>
          <p:cNvCxnSpPr>
            <a:cxnSpLocks/>
          </p:cNvCxnSpPr>
          <p:nvPr userDrawn="1"/>
        </p:nvCxnSpPr>
        <p:spPr>
          <a:xfrm>
            <a:off x="-8878" y="1128350"/>
            <a:ext cx="12192000" cy="0"/>
          </a:xfrm>
          <a:prstGeom prst="line">
            <a:avLst/>
          </a:prstGeom>
          <a:ln w="6350"/>
        </p:spPr>
        <p:style>
          <a:lnRef idx="2">
            <a:schemeClr val="dk1"/>
          </a:lnRef>
          <a:fillRef idx="0">
            <a:schemeClr val="dk1"/>
          </a:fillRef>
          <a:effectRef idx="1">
            <a:schemeClr val="dk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52EA87F-BF22-440E-8AB6-D52DCB7CEA65}"/>
              </a:ext>
            </a:extLst>
          </p:cNvPr>
          <p:cNvSpPr/>
          <p:nvPr userDrawn="1"/>
        </p:nvSpPr>
        <p:spPr>
          <a:xfrm>
            <a:off x="0" y="0"/>
            <a:ext cx="12192000" cy="11984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6" name="Rectangle 5">
            <a:extLst>
              <a:ext uri="{FF2B5EF4-FFF2-40B4-BE49-F238E27FC236}">
                <a16:creationId xmlns:a16="http://schemas.microsoft.com/office/drawing/2014/main" id="{242E47B4-469D-40F0-A218-6360ACE738D9}"/>
              </a:ext>
            </a:extLst>
          </p:cNvPr>
          <p:cNvSpPr/>
          <p:nvPr userDrawn="1"/>
        </p:nvSpPr>
        <p:spPr>
          <a:xfrm>
            <a:off x="71021" y="79899"/>
            <a:ext cx="12002610" cy="6684885"/>
          </a:xfrm>
          <a:prstGeom prst="rect">
            <a:avLst/>
          </a:prstGeom>
          <a:noFill/>
          <a:ln>
            <a:solidFill>
              <a:schemeClr val="tx1">
                <a:lumMod val="50000"/>
                <a:lumOff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236D99-C781-446F-9615-81AA464014CD}"/>
              </a:ext>
            </a:extLst>
          </p:cNvPr>
          <p:cNvSpPr>
            <a:spLocks noGrp="1"/>
          </p:cNvSpPr>
          <p:nvPr>
            <p:ph type="title"/>
          </p:nvPr>
        </p:nvSpPr>
        <p:spPr>
          <a:xfrm>
            <a:off x="838200" y="365125"/>
            <a:ext cx="10515600" cy="1325563"/>
          </a:xfrm>
          <a:prstGeom prst="rect">
            <a:avLst/>
          </a:prstGeom>
          <a:effectLst>
            <a:outerShdw blurRad="50800" dist="38100" dir="2700000" algn="tl" rotWithShape="0">
              <a:prstClr val="black">
                <a:alpha val="40000"/>
              </a:prstClr>
            </a:outerShdw>
          </a:effectLst>
        </p:spPr>
        <p:txBody>
          <a:bodyPr/>
          <a:lstStyle>
            <a:lvl1pPr>
              <a:defRPr sz="4000">
                <a:latin typeface="Century" panose="02040604050505020304" pitchFamily="18" charset="0"/>
              </a:defRPr>
            </a:lvl1pPr>
          </a:lstStyle>
          <a:p>
            <a:r>
              <a:rPr lang="en-US"/>
              <a:t>Click to edit Master title style</a:t>
            </a:r>
          </a:p>
        </p:txBody>
      </p:sp>
      <p:sp>
        <p:nvSpPr>
          <p:cNvPr id="8" name="Flowchart: Data 7">
            <a:extLst>
              <a:ext uri="{FF2B5EF4-FFF2-40B4-BE49-F238E27FC236}">
                <a16:creationId xmlns:a16="http://schemas.microsoft.com/office/drawing/2014/main" id="{E78C2387-FA28-42DE-A9A8-AD9A0BBC0D35}"/>
              </a:ext>
            </a:extLst>
          </p:cNvPr>
          <p:cNvSpPr/>
          <p:nvPr userDrawn="1"/>
        </p:nvSpPr>
        <p:spPr>
          <a:xfrm>
            <a:off x="6096000" y="-6659"/>
            <a:ext cx="6106767" cy="6858000"/>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 fmla="*/ 0 w 8054"/>
              <a:gd name="connsiteY0" fmla="*/ 10000 h 10000"/>
              <a:gd name="connsiteX1" fmla="*/ 2000 w 8054"/>
              <a:gd name="connsiteY1" fmla="*/ 0 h 10000"/>
              <a:gd name="connsiteX2" fmla="*/ 8054 w 8054"/>
              <a:gd name="connsiteY2" fmla="*/ 13 h 10000"/>
              <a:gd name="connsiteX3" fmla="*/ 8000 w 8054"/>
              <a:gd name="connsiteY3" fmla="*/ 10000 h 10000"/>
              <a:gd name="connsiteX4" fmla="*/ 0 w 8054"/>
              <a:gd name="connsiteY4" fmla="*/ 10000 h 10000"/>
              <a:gd name="connsiteX0" fmla="*/ 0 w 9933"/>
              <a:gd name="connsiteY0" fmla="*/ 10000 h 10000"/>
              <a:gd name="connsiteX1" fmla="*/ 2483 w 9933"/>
              <a:gd name="connsiteY1" fmla="*/ 0 h 10000"/>
              <a:gd name="connsiteX2" fmla="*/ 9930 w 9933"/>
              <a:gd name="connsiteY2" fmla="*/ 13 h 10000"/>
              <a:gd name="connsiteX3" fmla="*/ 9933 w 9933"/>
              <a:gd name="connsiteY3" fmla="*/ 10000 h 10000"/>
              <a:gd name="connsiteX4" fmla="*/ 0 w 9933"/>
              <a:gd name="connsiteY4" fmla="*/ 10000 h 10000"/>
              <a:gd name="connsiteX0" fmla="*/ 0 w 10000"/>
              <a:gd name="connsiteY0" fmla="*/ 10000 h 10000"/>
              <a:gd name="connsiteX1" fmla="*/ 2500 w 10000"/>
              <a:gd name="connsiteY1" fmla="*/ 0 h 10000"/>
              <a:gd name="connsiteX2" fmla="*/ 9702 w 10000"/>
              <a:gd name="connsiteY2" fmla="*/ 39 h 10000"/>
              <a:gd name="connsiteX3" fmla="*/ 10000 w 10000"/>
              <a:gd name="connsiteY3" fmla="*/ 10000 h 10000"/>
              <a:gd name="connsiteX4" fmla="*/ 0 w 10000"/>
              <a:gd name="connsiteY4" fmla="*/ 10000 h 10000"/>
              <a:gd name="connsiteX0" fmla="*/ 0 w 10038"/>
              <a:gd name="connsiteY0" fmla="*/ 10000 h 10000"/>
              <a:gd name="connsiteX1" fmla="*/ 2500 w 10038"/>
              <a:gd name="connsiteY1" fmla="*/ 0 h 10000"/>
              <a:gd name="connsiteX2" fmla="*/ 10011 w 10038"/>
              <a:gd name="connsiteY2" fmla="*/ 0 h 10000"/>
              <a:gd name="connsiteX3" fmla="*/ 10000 w 10038"/>
              <a:gd name="connsiteY3" fmla="*/ 10000 h 10000"/>
              <a:gd name="connsiteX4" fmla="*/ 0 w 10038"/>
              <a:gd name="connsiteY4" fmla="*/ 10000 h 10000"/>
              <a:gd name="connsiteX0" fmla="*/ 0 w 10039"/>
              <a:gd name="connsiteY0" fmla="*/ 10000 h 10000"/>
              <a:gd name="connsiteX1" fmla="*/ 2500 w 10039"/>
              <a:gd name="connsiteY1" fmla="*/ 0 h 10000"/>
              <a:gd name="connsiteX2" fmla="*/ 10011 w 10039"/>
              <a:gd name="connsiteY2" fmla="*/ 0 h 10000"/>
              <a:gd name="connsiteX3" fmla="*/ 10014 w 10039"/>
              <a:gd name="connsiteY3" fmla="*/ 10000 h 10000"/>
              <a:gd name="connsiteX4" fmla="*/ 0 w 10039"/>
              <a:gd name="connsiteY4" fmla="*/ 10000 h 10000"/>
              <a:gd name="connsiteX0" fmla="*/ 0 w 10039"/>
              <a:gd name="connsiteY0" fmla="*/ 10000 h 10000"/>
              <a:gd name="connsiteX1" fmla="*/ 2500 w 10039"/>
              <a:gd name="connsiteY1" fmla="*/ 0 h 10000"/>
              <a:gd name="connsiteX2" fmla="*/ 10011 w 10039"/>
              <a:gd name="connsiteY2" fmla="*/ 0 h 10000"/>
              <a:gd name="connsiteX3" fmla="*/ 10014 w 10039"/>
              <a:gd name="connsiteY3" fmla="*/ 10000 h 10000"/>
              <a:gd name="connsiteX4" fmla="*/ 0 w 10039"/>
              <a:gd name="connsiteY4" fmla="*/ 10000 h 10000"/>
              <a:gd name="connsiteX0" fmla="*/ 0 w 10047"/>
              <a:gd name="connsiteY0" fmla="*/ 10000 h 10000"/>
              <a:gd name="connsiteX1" fmla="*/ 2500 w 10047"/>
              <a:gd name="connsiteY1" fmla="*/ 0 h 10000"/>
              <a:gd name="connsiteX2" fmla="*/ 10011 w 10047"/>
              <a:gd name="connsiteY2" fmla="*/ 0 h 10000"/>
              <a:gd name="connsiteX3" fmla="*/ 10014 w 10047"/>
              <a:gd name="connsiteY3" fmla="*/ 10000 h 10000"/>
              <a:gd name="connsiteX4" fmla="*/ 0 w 10047"/>
              <a:gd name="connsiteY4" fmla="*/ 1000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47" h="10000">
                <a:moveTo>
                  <a:pt x="0" y="10000"/>
                </a:moveTo>
                <a:lnTo>
                  <a:pt x="2500" y="0"/>
                </a:lnTo>
                <a:lnTo>
                  <a:pt x="10011" y="0"/>
                </a:lnTo>
                <a:cubicBezTo>
                  <a:pt x="10110" y="3320"/>
                  <a:pt x="9971" y="6641"/>
                  <a:pt x="10014" y="10000"/>
                </a:cubicBezTo>
                <a:lnTo>
                  <a:pt x="0" y="10000"/>
                </a:lnTo>
                <a:close/>
              </a:path>
            </a:pathLst>
          </a:custGeom>
          <a:gradFill flip="none" rotWithShape="1">
            <a:gsLst>
              <a:gs pos="0">
                <a:srgbClr val="FFFFFF">
                  <a:alpha val="0"/>
                  <a:lumMod val="0"/>
                  <a:lumOff val="100000"/>
                </a:srgbClr>
              </a:gs>
              <a:gs pos="61000">
                <a:schemeClr val="tx1">
                  <a:lumMod val="65000"/>
                  <a:lumOff val="35000"/>
                  <a:shade val="67500"/>
                  <a:satMod val="115000"/>
                  <a:alpha val="50000"/>
                </a:schemeClr>
              </a:gs>
              <a:gs pos="100000">
                <a:schemeClr val="tx1">
                  <a:lumMod val="95000"/>
                  <a:lumOff val="5000"/>
                </a:schemeClr>
              </a:gs>
            </a:gsLst>
            <a:lin ang="6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8285185"/>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144000" cy="1066800"/>
          </a:xfrm>
          <a:prstGeom prst="rect">
            <a:avLst/>
          </a:prstGeom>
          <a:ln>
            <a:noFill/>
          </a:ln>
          <a:effectLst>
            <a:outerShdw blurRad="50800" dist="38100" dir="2700000" algn="tl" rotWithShape="0">
              <a:prstClr val="black">
                <a:alpha val="40000"/>
              </a:prstClr>
            </a:outerShdw>
          </a:effectLst>
        </p:spPr>
        <p:txBody>
          <a:bodyPr anchor="ctr"/>
          <a:lstStyle>
            <a:lvl1pPr>
              <a:defRPr sz="4000" baseline="0">
                <a:solidFill>
                  <a:schemeClr val="tx1"/>
                </a:solidFill>
                <a:latin typeface="Century" panose="02040604050505020304" pitchFamily="18" charset="0"/>
              </a:defRPr>
            </a:lvl1pPr>
          </a:lstStyle>
          <a:p>
            <a:r>
              <a:rPr lang="en-US"/>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a:p>
        </p:txBody>
      </p:sp>
      <p:cxnSp>
        <p:nvCxnSpPr>
          <p:cNvPr id="6" name="Straight Connector 5">
            <a:extLst>
              <a:ext uri="{FF2B5EF4-FFF2-40B4-BE49-F238E27FC236}">
                <a16:creationId xmlns:a16="http://schemas.microsoft.com/office/drawing/2014/main" id="{FCC3C9F0-F624-4542-B3D7-5B54B91CEFB0}"/>
              </a:ext>
            </a:extLst>
          </p:cNvPr>
          <p:cNvCxnSpPr>
            <a:cxnSpLocks/>
          </p:cNvCxnSpPr>
          <p:nvPr userDrawn="1"/>
        </p:nvCxnSpPr>
        <p:spPr>
          <a:xfrm>
            <a:off x="-850" y="1138561"/>
            <a:ext cx="12192000"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8" name="Straight Connector 7">
            <a:extLst>
              <a:ext uri="{FF2B5EF4-FFF2-40B4-BE49-F238E27FC236}">
                <a16:creationId xmlns:a16="http://schemas.microsoft.com/office/drawing/2014/main" id="{1B7A7197-6735-45F1-954A-80F302F73C38}"/>
              </a:ext>
            </a:extLst>
          </p:cNvPr>
          <p:cNvCxnSpPr>
            <a:cxnSpLocks/>
          </p:cNvCxnSpPr>
          <p:nvPr userDrawn="1"/>
        </p:nvCxnSpPr>
        <p:spPr>
          <a:xfrm>
            <a:off x="-8878" y="1128350"/>
            <a:ext cx="12192000" cy="0"/>
          </a:xfrm>
          <a:prstGeom prst="line">
            <a:avLst/>
          </a:prstGeom>
          <a:ln w="6350"/>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541405045"/>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a:solidFill>
                  <a:schemeClr val="bg1"/>
                </a:solidFill>
              </a:rPr>
              <a:t>GCD FY18</a:t>
            </a:r>
            <a:r>
              <a:rPr lang="en-US" sz="800" baseline="0">
                <a:solidFill>
                  <a:schemeClr val="bg1"/>
                </a:solidFill>
              </a:rPr>
              <a:t> Mid Year Review</a:t>
            </a:r>
            <a:endParaRPr lang="en-US" sz="80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a:solidFill>
                  <a:sysClr val="windowText" lastClr="000000"/>
                </a:solidFill>
              </a:rPr>
              <a:t>GCD PPBE</a:t>
            </a:r>
            <a:r>
              <a:rPr lang="en-US" sz="800" baseline="0">
                <a:solidFill>
                  <a:sysClr val="windowText" lastClr="000000"/>
                </a:solidFill>
              </a:rPr>
              <a:t> 22 New Start Projects – Full Proposal </a:t>
            </a:r>
            <a:endParaRPr lang="en-US" sz="800">
              <a:solidFill>
                <a:sysClr val="windowText" lastClr="000000"/>
              </a:solidFill>
            </a:endParaRPr>
          </a:p>
        </p:txBody>
      </p:sp>
    </p:spTree>
    <p:extLst>
      <p:ext uri="{BB962C8B-B14F-4D97-AF65-F5344CB8AC3E}">
        <p14:creationId xmlns:p14="http://schemas.microsoft.com/office/powerpoint/2010/main" val="154064538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31" r:id="rId2"/>
    <p:sldLayoutId id="2147484434" r:id="rId3"/>
    <p:sldLayoutId id="2147484428" r:id="rId4"/>
    <p:sldLayoutId id="2147484433" r:id="rId5"/>
    <p:sldLayoutId id="2147484432" r:id="rId6"/>
    <p:sldLayoutId id="2147484435" r:id="rId7"/>
  </p:sldLayoutIdLst>
  <p:hf hd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jpeg"/><Relationship Id="rId11" Type="http://schemas.openxmlformats.org/officeDocument/2006/relationships/image" Target="../media/image12.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5.xml"/><Relationship Id="rId7" Type="http://schemas.openxmlformats.org/officeDocument/2006/relationships/image" Target="../media/image19.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ov"/><Relationship Id="rId1" Type="http://schemas.openxmlformats.org/officeDocument/2006/relationships/video" Target="NULL" TargetMode="Externa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journals.ametsoc.org/view/journals/mwre/132/1/1520-0493_2004_132_0209_droodd_2.0.co_2.xml" TargetMode="External"/><Relationship Id="rId5" Type="http://schemas.openxmlformats.org/officeDocument/2006/relationships/hyperlink" Target="https://digital-library.theiet.org/content/journals/10.1049/ip-h-2.1987.0011" TargetMode="External"/><Relationship Id="rId4" Type="http://schemas.openxmlformats.org/officeDocument/2006/relationships/hyperlink" Target="https://cloudsat.atmos.colostate.edu/overview"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3" Type="http://schemas.openxmlformats.org/officeDocument/2006/relationships/hyperlink" Target="https://www.miwv.com/ibm-builds-mm-wave-transceiver-improve-mobile-communications-radar-imaging/"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s://ieeexplore.ieee.org/document/8896998" TargetMode="External"/><Relationship Id="rId5" Type="http://schemas.openxmlformats.org/officeDocument/2006/relationships/hyperlink" Target="https://journals.ametsoc.org/view/journals/apme/39/11/1520-0450_2000_039_1923_rrrake_2.0.co_2.xml" TargetMode="External"/><Relationship Id="rId4" Type="http://schemas.openxmlformats.org/officeDocument/2006/relationships/hyperlink" Target="https://invention.nasa.gov/prog/review/158385273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8FF917-5495-2B40-9F4F-35B3547594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9733"/>
            <a:ext cx="12192001" cy="6858000"/>
          </a:xfrm>
          <a:prstGeom prst="rect">
            <a:avLst/>
          </a:prstGeom>
        </p:spPr>
      </p:pic>
      <p:pic>
        <p:nvPicPr>
          <p:cNvPr id="6" name="Picture 5">
            <a:extLst>
              <a:ext uri="{FF2B5EF4-FFF2-40B4-BE49-F238E27FC236}">
                <a16:creationId xmlns:a16="http://schemas.microsoft.com/office/drawing/2014/main" id="{480F3755-5C72-4FC2-8C77-26F77254BA9F}"/>
              </a:ext>
            </a:extLst>
          </p:cNvPr>
          <p:cNvPicPr>
            <a:picLocks noChangeAspect="1"/>
          </p:cNvPicPr>
          <p:nvPr/>
        </p:nvPicPr>
        <p:blipFill rotWithShape="1">
          <a:blip r:embed="rId4"/>
          <a:srcRect l="17905" t="-1" r="18069" b="43737"/>
          <a:stretch/>
        </p:blipFill>
        <p:spPr>
          <a:xfrm>
            <a:off x="5815345" y="3982051"/>
            <a:ext cx="985505" cy="99216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 name="Picture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3407714" y="2749534"/>
            <a:ext cx="1490802" cy="148375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TextBox 10"/>
          <p:cNvSpPr txBox="1"/>
          <p:nvPr/>
        </p:nvSpPr>
        <p:spPr>
          <a:xfrm>
            <a:off x="232012" y="5515550"/>
            <a:ext cx="9705448" cy="707886"/>
          </a:xfrm>
          <a:prstGeom prst="rect">
            <a:avLst/>
          </a:prstGeom>
          <a:noFill/>
        </p:spPr>
        <p:txBody>
          <a:bodyPr wrap="square" lIns="91440" tIns="45720" rIns="91440" bIns="45720" rtlCol="0" anchor="ctr" anchorCtr="0">
            <a:spAutoFit/>
          </a:bodyPr>
          <a:lstStyle/>
          <a:p>
            <a:pPr>
              <a:lnSpc>
                <a:spcPts val="2400"/>
              </a:lnSpc>
              <a:defRPr/>
            </a:pPr>
            <a:r>
              <a:rPr lang="en-US" sz="2400" b="1">
                <a:latin typeface="Helvetica Neue"/>
                <a:ea typeface="Helvetica Neue" charset="0"/>
                <a:cs typeface="Helvetica Neue" charset="0"/>
              </a:rPr>
              <a:t>NASA Exploration Systems Development Mission Directorate</a:t>
            </a:r>
            <a:endParaRPr kumimoji="0" lang="en-US" sz="2400" b="1" i="0" u="none" strike="noStrike" kern="1200" cap="none" spc="0" normalizeH="0" baseline="0" noProof="0">
              <a:ln>
                <a:noFill/>
              </a:ln>
              <a:solidFill>
                <a:prstClr val="white"/>
              </a:solidFill>
              <a:effectLst/>
              <a:uLnTx/>
              <a:uFillTx/>
              <a:latin typeface="Helvetica Neue"/>
              <a:ea typeface="Helvetica Neue" charset="0"/>
              <a:cs typeface="Helvetica Neue" charset="0"/>
            </a:endParaRPr>
          </a:p>
          <a:p>
            <a:pPr>
              <a:lnSpc>
                <a:spcPts val="2400"/>
              </a:lnSpc>
              <a:defRPr/>
            </a:pPr>
            <a:r>
              <a:rPr lang="en-US" sz="2100" b="1">
                <a:latin typeface="Helvetica Neue"/>
                <a:ea typeface="Helvetica Neue" charset="0"/>
                <a:cs typeface="Helvetica Neue" charset="0"/>
              </a:rPr>
              <a:t>HLS Advanced Development Office (ADO)</a:t>
            </a:r>
            <a:endParaRPr lang="en-US" sz="2100" b="1" i="0" u="none" strike="noStrike" kern="1200" cap="none" spc="0" normalizeH="0" baseline="0" noProof="0">
              <a:ln>
                <a:noFill/>
              </a:ln>
              <a:effectLst/>
              <a:uLnTx/>
              <a:uFillTx/>
              <a:latin typeface="Helvetica Neue"/>
              <a:ea typeface="Helvetica Neue" charset="0"/>
              <a:cs typeface="Helvetica Neue" charset="0"/>
            </a:endParaRPr>
          </a:p>
        </p:txBody>
      </p:sp>
      <p:pic>
        <p:nvPicPr>
          <p:cNvPr id="5" name="Picture 4"/>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503737" y="3305782"/>
            <a:ext cx="1543743" cy="1547974"/>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Picture 7">
            <a:extLst>
              <a:ext uri="{FF2B5EF4-FFF2-40B4-BE49-F238E27FC236}">
                <a16:creationId xmlns:a16="http://schemas.microsoft.com/office/drawing/2014/main" id="{C96FBBA9-1F99-EE44-AF84-58480277A56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l="11422" t="-740" r="9987" b="4562"/>
          <a:stretch/>
        </p:blipFill>
        <p:spPr>
          <a:xfrm>
            <a:off x="8700448" y="1387898"/>
            <a:ext cx="1570172" cy="1578822"/>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Picture 9"/>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34666" y="746144"/>
            <a:ext cx="1383576" cy="1350011"/>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Picture 8"/>
          <p:cNvPicPr>
            <a:picLocks/>
          </p:cNvPicPr>
          <p:nvPr/>
        </p:nvPicPr>
        <p:blipFill rotWithShape="1">
          <a:blip r:embed="rId9" cstate="screen">
            <a:extLst>
              <a:ext uri="{28A0092B-C50C-407E-A947-70E740481C1C}">
                <a14:useLocalDpi xmlns:a14="http://schemas.microsoft.com/office/drawing/2010/main"/>
              </a:ext>
            </a:extLst>
          </a:blip>
          <a:srcRect t="-2076"/>
          <a:stretch/>
        </p:blipFill>
        <p:spPr>
          <a:xfrm>
            <a:off x="7452648" y="3246573"/>
            <a:ext cx="1645920" cy="164592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3" name="Picture 12">
            <a:extLst>
              <a:ext uri="{FF2B5EF4-FFF2-40B4-BE49-F238E27FC236}">
                <a16:creationId xmlns:a16="http://schemas.microsoft.com/office/drawing/2014/main" id="{C7CD39B2-497E-A54F-B630-0069FC844081}"/>
              </a:ext>
            </a:extLst>
          </p:cNvPr>
          <p:cNvPicPr>
            <a:picLocks/>
          </p:cNvPicPr>
          <p:nvPr/>
        </p:nvPicPr>
        <p:blipFill>
          <a:blip r:embed="rId10"/>
          <a:stretch>
            <a:fillRect/>
          </a:stretch>
        </p:blipFill>
        <p:spPr>
          <a:xfrm>
            <a:off x="5407538" y="955710"/>
            <a:ext cx="1920240" cy="192024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p:cNvPicPr>
            <a:picLocks/>
          </p:cNvPicPr>
          <p:nvPr/>
        </p:nvPicPr>
        <p:blipFill rotWithShape="1">
          <a:blip r:embed="rId11" cstate="screen">
            <a:extLst>
              <a:ext uri="{28A0092B-C50C-407E-A947-70E740481C1C}">
                <a14:useLocalDpi xmlns:a14="http://schemas.microsoft.com/office/drawing/2010/main"/>
              </a:ext>
            </a:extLst>
          </a:blip>
          <a:srcRect/>
          <a:stretch/>
        </p:blipFill>
        <p:spPr>
          <a:xfrm>
            <a:off x="3431953" y="2759892"/>
            <a:ext cx="1463040" cy="1463040"/>
          </a:xfrm>
          <a:prstGeom prst="ellipse">
            <a:avLst/>
          </a:prstGeom>
          <a:ln w="127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6" name="TextBox 15">
            <a:extLst>
              <a:ext uri="{FF2B5EF4-FFF2-40B4-BE49-F238E27FC236}">
                <a16:creationId xmlns:a16="http://schemas.microsoft.com/office/drawing/2014/main" id="{35608C61-F8BB-4F4E-BFAE-CA95C17949F1}"/>
              </a:ext>
            </a:extLst>
          </p:cNvPr>
          <p:cNvSpPr txBox="1"/>
          <p:nvPr/>
        </p:nvSpPr>
        <p:spPr>
          <a:xfrm>
            <a:off x="234286" y="6182796"/>
            <a:ext cx="10273529" cy="307777"/>
          </a:xfrm>
          <a:prstGeom prst="rect">
            <a:avLst/>
          </a:prstGeom>
          <a:noFill/>
        </p:spPr>
        <p:txBody>
          <a:bodyPr wrap="square" lIns="91440" tIns="45720" rIns="91440" bIns="45720" rtlCol="0" anchor="ctr" anchorCtr="0">
            <a:spAutoFit/>
          </a:bodyPr>
          <a:lstStyle/>
          <a:p>
            <a:r>
              <a:rPr lang="en-US" sz="1400">
                <a:latin typeface="Helvetica Neue"/>
                <a:ea typeface="Helvetica Neue" charset="0"/>
                <a:cs typeface="Helvetica Neue" charset="0"/>
              </a:rPr>
              <a:t>Plume Surface Interaction (PSI)</a:t>
            </a:r>
            <a:r>
              <a:rPr lang="en-US" sz="1400">
                <a:latin typeface="Helvetica Neue"/>
                <a:ea typeface="Helvetica Neue" charset="0"/>
                <a:cs typeface="Arial"/>
              </a:rPr>
              <a:t> </a:t>
            </a:r>
            <a:r>
              <a:rPr lang="en-US" sz="1400">
                <a:latin typeface="Arial"/>
                <a:ea typeface="Helvetica Neue" charset="0"/>
                <a:cs typeface="Arial"/>
              </a:rPr>
              <a:t>Instrumentation</a:t>
            </a:r>
            <a:r>
              <a:rPr lang="en-US" sz="1400">
                <a:latin typeface="Helvetica Neue"/>
                <a:ea typeface="Helvetica Neue" charset="0"/>
                <a:cs typeface="Arial"/>
              </a:rPr>
              <a:t> </a:t>
            </a:r>
            <a:r>
              <a:rPr lang="en-US" sz="1400" b="1">
                <a:latin typeface="Arial"/>
                <a:ea typeface="Helvetica Neue" charset="0"/>
                <a:cs typeface="Arial"/>
              </a:rPr>
              <a:t>|</a:t>
            </a:r>
            <a:r>
              <a:rPr lang="en-US" sz="1400">
                <a:latin typeface="Arial"/>
                <a:ea typeface="Helvetica Neue" charset="0"/>
                <a:cs typeface="Arial"/>
              </a:rPr>
              <a:t> </a:t>
            </a:r>
            <a:r>
              <a:rPr lang="en-US" sz="1400">
                <a:latin typeface="Helvetica Neue"/>
                <a:ea typeface="Helvetica Neue" charset="0"/>
                <a:cs typeface="Helvetica Neue" charset="0"/>
              </a:rPr>
              <a:t>Space Resources Round Table </a:t>
            </a:r>
            <a:r>
              <a:rPr lang="en-US" sz="1400" b="1">
                <a:latin typeface="Arial"/>
                <a:ea typeface="Helvetica Neue" charset="0"/>
                <a:cs typeface="Arial"/>
              </a:rPr>
              <a:t>| </a:t>
            </a:r>
            <a:r>
              <a:rPr lang="en-US" sz="1400">
                <a:latin typeface="Arial"/>
                <a:ea typeface="Helvetica Neue" charset="0"/>
                <a:cs typeface="Arial"/>
              </a:rPr>
              <a:t>Golden, Colorado,</a:t>
            </a:r>
            <a:r>
              <a:rPr lang="en-US" sz="1400" b="1">
                <a:latin typeface="Arial"/>
                <a:ea typeface="Helvetica Neue" charset="0"/>
                <a:cs typeface="Arial"/>
              </a:rPr>
              <a:t> </a:t>
            </a:r>
            <a:r>
              <a:rPr lang="en-US" sz="1400">
                <a:latin typeface="Helvetica Neue"/>
                <a:ea typeface="Helvetica Neue" charset="0"/>
                <a:cs typeface="Arial"/>
              </a:rPr>
              <a:t>June 7-10</a:t>
            </a:r>
            <a:r>
              <a:rPr lang="en-US" sz="1400">
                <a:latin typeface="Helvetica Neue"/>
                <a:ea typeface="Helvetica Neue" charset="0"/>
                <a:cs typeface="Helvetica Neue" charset="0"/>
              </a:rPr>
              <a:t>, 2022</a:t>
            </a:r>
          </a:p>
        </p:txBody>
      </p:sp>
    </p:spTree>
    <p:extLst>
      <p:ext uri="{BB962C8B-B14F-4D97-AF65-F5344CB8AC3E}">
        <p14:creationId xmlns:p14="http://schemas.microsoft.com/office/powerpoint/2010/main" val="1663944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7BD5CB-DD51-4628-BE2D-F976E874CEEE}"/>
              </a:ext>
            </a:extLst>
          </p:cNvPr>
          <p:cNvSpPr>
            <a:spLocks noGrp="1"/>
          </p:cNvSpPr>
          <p:nvPr>
            <p:ph type="title"/>
          </p:nvPr>
        </p:nvSpPr>
        <p:spPr>
          <a:xfrm>
            <a:off x="556098" y="707785"/>
            <a:ext cx="4093723" cy="2980944"/>
          </a:xfrm>
        </p:spPr>
        <p:txBody>
          <a:bodyPr vert="horz" lIns="91440" tIns="45720" rIns="91440" bIns="45720" rtlCol="0" anchor="ctr">
            <a:normAutofit/>
          </a:bodyPr>
          <a:lstStyle/>
          <a:p>
            <a:pPr algn="l" defTabSz="914400" eaLnBrk="1" hangingPunct="1">
              <a:lnSpc>
                <a:spcPct val="90000"/>
              </a:lnSpc>
            </a:pPr>
            <a:r>
              <a:rPr lang="en-US" kern="1200">
                <a:solidFill>
                  <a:schemeClr val="bg1"/>
                </a:solidFill>
                <a:ea typeface="+mj-ea"/>
                <a:cs typeface="+mj-cs"/>
              </a:rPr>
              <a:t>Team Members</a:t>
            </a:r>
          </a:p>
        </p:txBody>
      </p:sp>
      <p:sp>
        <p:nvSpPr>
          <p:cNvPr id="3" name="Content Placeholder 2">
            <a:extLst>
              <a:ext uri="{FF2B5EF4-FFF2-40B4-BE49-F238E27FC236}">
                <a16:creationId xmlns:a16="http://schemas.microsoft.com/office/drawing/2014/main" id="{CF8E1D88-6145-437F-89BF-F8B96D55E1C7}"/>
              </a:ext>
            </a:extLst>
          </p:cNvPr>
          <p:cNvSpPr>
            <a:spLocks noGrp="1"/>
          </p:cNvSpPr>
          <p:nvPr>
            <p:ph sz="half" idx="1"/>
          </p:nvPr>
        </p:nvSpPr>
        <p:spPr>
          <a:xfrm>
            <a:off x="6212410" y="704088"/>
            <a:ext cx="5533388" cy="5248656"/>
          </a:xfrm>
        </p:spPr>
        <p:txBody>
          <a:bodyPr vert="horz" lIns="91440" tIns="45720" rIns="91440" bIns="45720" rtlCol="0" anchor="ctr">
            <a:normAutofit/>
          </a:bodyPr>
          <a:lstStyle/>
          <a:p>
            <a:pPr marL="0" indent="0" defTabSz="914400" eaLnBrk="1" hangingPunct="1">
              <a:lnSpc>
                <a:spcPct val="90000"/>
              </a:lnSpc>
              <a:spcAft>
                <a:spcPts val="1200"/>
              </a:spcAft>
              <a:buNone/>
            </a:pPr>
            <a:r>
              <a:rPr lang="en-US" sz="3200" b="1" dirty="0">
                <a:ea typeface="+mn-ea"/>
                <a:cs typeface="+mn-cs"/>
              </a:rPr>
              <a:t>KSC ESDMD PSI Project Team: </a:t>
            </a:r>
            <a:endParaRPr lang="en-US" sz="3200" b="1" dirty="0">
              <a:ea typeface="+mn-ea"/>
              <a:cs typeface="Calibri"/>
            </a:endParaRPr>
          </a:p>
          <a:p>
            <a:pPr marL="0" indent="-228600" defTabSz="914400" eaLnBrk="1" hangingPunct="1">
              <a:lnSpc>
                <a:spcPct val="90000"/>
              </a:lnSpc>
              <a:buFont typeface="Arial" panose="020B0604020202020204" pitchFamily="34" charset="0"/>
              <a:buChar char="•"/>
            </a:pPr>
            <a:r>
              <a:rPr lang="en-US" sz="2400" dirty="0">
                <a:ea typeface="+mn-ea"/>
                <a:cs typeface="+mn-cs"/>
              </a:rPr>
              <a:t>Dr. Jim Mantovani</a:t>
            </a:r>
            <a:endParaRPr lang="en-US" sz="2400" dirty="0">
              <a:ea typeface="+mn-ea"/>
              <a:cs typeface="Calibri"/>
            </a:endParaRPr>
          </a:p>
          <a:p>
            <a:pPr marL="0" indent="-228600" defTabSz="914400" eaLnBrk="1" hangingPunct="1">
              <a:lnSpc>
                <a:spcPct val="90000"/>
              </a:lnSpc>
              <a:buFont typeface="Arial" panose="020B0604020202020204" pitchFamily="34" charset="0"/>
              <a:buChar char="•"/>
            </a:pPr>
            <a:r>
              <a:rPr lang="en-US" sz="2400" dirty="0">
                <a:ea typeface="+mn-ea"/>
                <a:cs typeface="+mn-cs"/>
              </a:rPr>
              <a:t>Austin Langton</a:t>
            </a:r>
            <a:endParaRPr lang="en-US" sz="2400" dirty="0">
              <a:ea typeface="+mn-ea"/>
              <a:cs typeface="Calibri"/>
            </a:endParaRPr>
          </a:p>
          <a:p>
            <a:pPr marL="0" indent="-228600" defTabSz="914400" eaLnBrk="1" hangingPunct="1">
              <a:lnSpc>
                <a:spcPct val="90000"/>
              </a:lnSpc>
              <a:buFont typeface="Arial" panose="020B0604020202020204" pitchFamily="34" charset="0"/>
              <a:buChar char="•"/>
            </a:pPr>
            <a:r>
              <a:rPr lang="en-US" sz="2400" dirty="0">
                <a:ea typeface="+mn-ea"/>
                <a:cs typeface="+mn-cs"/>
              </a:rPr>
              <a:t>Dr. Beverly Kemmerer</a:t>
            </a:r>
            <a:endParaRPr lang="en-US" sz="2400" dirty="0">
              <a:ea typeface="+mn-ea"/>
              <a:cs typeface="Calibri"/>
            </a:endParaRPr>
          </a:p>
          <a:p>
            <a:pPr marL="0" indent="-228600" defTabSz="914400" eaLnBrk="1" hangingPunct="1">
              <a:lnSpc>
                <a:spcPct val="90000"/>
              </a:lnSpc>
              <a:buFont typeface="Arial" panose="020B0604020202020204" pitchFamily="34" charset="0"/>
              <a:buChar char="•"/>
            </a:pPr>
            <a:r>
              <a:rPr lang="en-US" sz="2400" dirty="0">
                <a:ea typeface="+mn-ea"/>
                <a:cs typeface="+mn-cs"/>
              </a:rPr>
              <a:t>Austin Atkins</a:t>
            </a:r>
            <a:endParaRPr lang="en-US" sz="2400" dirty="0">
              <a:ea typeface="+mn-ea"/>
              <a:cs typeface="Calibri"/>
            </a:endParaRPr>
          </a:p>
          <a:p>
            <a:pPr marL="0" indent="-228600" defTabSz="914400" eaLnBrk="1" hangingPunct="1">
              <a:lnSpc>
                <a:spcPct val="90000"/>
              </a:lnSpc>
              <a:buFont typeface="Arial" panose="020B0604020202020204" pitchFamily="34" charset="0"/>
              <a:buChar char="•"/>
            </a:pPr>
            <a:r>
              <a:rPr lang="en-US" sz="2400" dirty="0">
                <a:ea typeface="+mn-ea"/>
                <a:cs typeface="+mn-cs"/>
              </a:rPr>
              <a:t>Dr. Dan Batcheldor </a:t>
            </a:r>
            <a:endParaRPr lang="en-US" sz="2400" dirty="0">
              <a:ea typeface="+mn-ea"/>
              <a:cs typeface="Calibri"/>
            </a:endParaRPr>
          </a:p>
          <a:p>
            <a:pPr marL="0" indent="-228600" defTabSz="914400" eaLnBrk="1" hangingPunct="1">
              <a:lnSpc>
                <a:spcPct val="90000"/>
              </a:lnSpc>
              <a:buFont typeface="Arial" panose="020B0604020202020204" pitchFamily="34" charset="0"/>
              <a:buChar char="•"/>
            </a:pPr>
            <a:r>
              <a:rPr lang="en-US" sz="2400" dirty="0">
                <a:ea typeface="+mn-ea"/>
                <a:cs typeface="+mn-cs"/>
              </a:rPr>
              <a:t>Matt Wittal</a:t>
            </a:r>
          </a:p>
          <a:p>
            <a:pPr marL="0" indent="-228600" defTabSz="914400" eaLnBrk="1" hangingPunct="1">
              <a:lnSpc>
                <a:spcPct val="90000"/>
              </a:lnSpc>
              <a:buFont typeface="Arial" panose="020B0604020202020204" pitchFamily="34" charset="0"/>
              <a:buChar char="•"/>
            </a:pPr>
            <a:r>
              <a:rPr lang="en-US" sz="2400" dirty="0">
                <a:ea typeface="+mn-ea"/>
                <a:cs typeface="+mn-cs"/>
              </a:rPr>
              <a:t>Dr. Gary Bastin</a:t>
            </a:r>
            <a:endParaRPr lang="en-US" sz="2400" dirty="0">
              <a:ea typeface="+mn-ea"/>
              <a:cs typeface="Calibri"/>
            </a:endParaRPr>
          </a:p>
          <a:p>
            <a:pPr marL="0" indent="-228600" defTabSz="914400" eaLnBrk="1" hangingPunct="1">
              <a:lnSpc>
                <a:spcPct val="90000"/>
              </a:lnSpc>
              <a:buFont typeface="Arial" panose="020B0604020202020204" pitchFamily="34" charset="0"/>
              <a:buChar char="•"/>
            </a:pPr>
            <a:r>
              <a:rPr lang="en-US" sz="2400" dirty="0">
                <a:ea typeface="+mn-ea"/>
                <a:cs typeface="+mn-cs"/>
              </a:rPr>
              <a:t>Dr. Manish Mehta (MSFC)</a:t>
            </a:r>
          </a:p>
          <a:p>
            <a:pPr marL="0" indent="-228600" defTabSz="914400" eaLnBrk="1" hangingPunct="1">
              <a:lnSpc>
                <a:spcPct val="90000"/>
              </a:lnSpc>
              <a:buFont typeface="Arial" panose="020B0604020202020204" pitchFamily="34" charset="0"/>
              <a:buChar char="•"/>
            </a:pPr>
            <a:r>
              <a:rPr lang="en-US" sz="2400" dirty="0">
                <a:ea typeface="+mn-ea"/>
                <a:cs typeface="+mn-cs"/>
              </a:rPr>
              <a:t>PM: Samantha Harris</a:t>
            </a:r>
            <a:endParaRPr lang="en-US" sz="2400" dirty="0">
              <a:ea typeface="+mn-ea"/>
              <a:cs typeface="Calibri"/>
            </a:endParaRPr>
          </a:p>
        </p:txBody>
      </p:sp>
      <p:sp>
        <p:nvSpPr>
          <p:cNvPr id="2" name="Slide Number Placeholder 1">
            <a:extLst>
              <a:ext uri="{FF2B5EF4-FFF2-40B4-BE49-F238E27FC236}">
                <a16:creationId xmlns:a16="http://schemas.microsoft.com/office/drawing/2014/main" id="{524B55C4-9727-4A78-BEA0-D87BFBDE8AC6}"/>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E8CC769F-ADCB-2641-BD2F-4076D1C41918}" type="slidenum">
              <a:rPr lang="en-US" smtClean="0">
                <a:solidFill>
                  <a:schemeClr val="tx1">
                    <a:tint val="75000"/>
                  </a:schemeClr>
                </a:solidFill>
                <a:latin typeface="+mn-lt"/>
                <a:ea typeface="+mn-ea"/>
              </a:rPr>
              <a:pPr>
                <a:spcAft>
                  <a:spcPts val="600"/>
                </a:spcAft>
                <a:defRPr/>
              </a:pPr>
              <a:t>2</a:t>
            </a:fld>
            <a:endParaRPr lang="en-US">
              <a:solidFill>
                <a:schemeClr val="tx1">
                  <a:tint val="75000"/>
                </a:schemeClr>
              </a:solidFill>
              <a:latin typeface="+mn-lt"/>
              <a:ea typeface="+mn-ea"/>
            </a:endParaRPr>
          </a:p>
        </p:txBody>
      </p:sp>
      <p:sp>
        <p:nvSpPr>
          <p:cNvPr id="5" name="Rectangle 4">
            <a:extLst>
              <a:ext uri="{FF2B5EF4-FFF2-40B4-BE49-F238E27FC236}">
                <a16:creationId xmlns:a16="http://schemas.microsoft.com/office/drawing/2014/main" id="{E8F30083-97FF-4983-83FB-65FEA11C15D4}"/>
              </a:ext>
            </a:extLst>
          </p:cNvPr>
          <p:cNvSpPr/>
          <p:nvPr/>
        </p:nvSpPr>
        <p:spPr>
          <a:xfrm>
            <a:off x="136187" y="116732"/>
            <a:ext cx="11916383" cy="6604743"/>
          </a:xfrm>
          <a:prstGeom prst="rect">
            <a:avLst/>
          </a:prstGeom>
          <a:noFill/>
          <a:ln>
            <a:solidFill>
              <a:schemeClr val="tx1"/>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232CBD1-27FF-4CB6-A9DA-94C205168429}"/>
              </a:ext>
            </a:extLst>
          </p:cNvPr>
          <p:cNvSpPr txBox="1"/>
          <p:nvPr/>
        </p:nvSpPr>
        <p:spPr>
          <a:xfrm>
            <a:off x="2083240" y="6171684"/>
            <a:ext cx="7937453" cy="369332"/>
          </a:xfrm>
          <a:prstGeom prst="rect">
            <a:avLst/>
          </a:prstGeom>
          <a:noFill/>
        </p:spPr>
        <p:txBody>
          <a:bodyPr wrap="square" rtlCol="0">
            <a:spAutoFit/>
          </a:bodyPr>
          <a:lstStyle/>
          <a:p>
            <a:r>
              <a:rPr lang="en-US" dirty="0">
                <a:solidFill>
                  <a:schemeClr val="bg1"/>
                </a:solidFill>
              </a:rPr>
              <a:t>Special thanks to NASA ESDMD for continuing to support the PSI project</a:t>
            </a:r>
          </a:p>
        </p:txBody>
      </p:sp>
    </p:spTree>
    <p:extLst>
      <p:ext uri="{BB962C8B-B14F-4D97-AF65-F5344CB8AC3E}">
        <p14:creationId xmlns:p14="http://schemas.microsoft.com/office/powerpoint/2010/main" val="4139774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E26DA-01C6-49C8-902E-9C001BD19B1A}"/>
              </a:ext>
            </a:extLst>
          </p:cNvPr>
          <p:cNvSpPr>
            <a:spLocks noGrp="1"/>
          </p:cNvSpPr>
          <p:nvPr>
            <p:ph type="title"/>
          </p:nvPr>
        </p:nvSpPr>
        <p:spPr>
          <a:xfrm>
            <a:off x="311285" y="0"/>
            <a:ext cx="11478379" cy="1066800"/>
          </a:xfrm>
        </p:spPr>
        <p:txBody>
          <a:bodyPr lIns="91440" tIns="45720" rIns="91440" bIns="45720" anchor="ctr"/>
          <a:lstStyle/>
          <a:p>
            <a:r>
              <a:rPr lang="en-US">
                <a:latin typeface="Century"/>
                <a:ea typeface="ＭＳ Ｐゴシック"/>
              </a:rPr>
              <a:t>Importance of Ejecta Energy Flux</a:t>
            </a:r>
          </a:p>
        </p:txBody>
      </p:sp>
      <p:sp>
        <p:nvSpPr>
          <p:cNvPr id="3" name="Content Placeholder 2">
            <a:extLst>
              <a:ext uri="{FF2B5EF4-FFF2-40B4-BE49-F238E27FC236}">
                <a16:creationId xmlns:a16="http://schemas.microsoft.com/office/drawing/2014/main" id="{EA57F8FA-77B8-4740-962E-7DC8B8208077}"/>
              </a:ext>
            </a:extLst>
          </p:cNvPr>
          <p:cNvSpPr>
            <a:spLocks noGrp="1"/>
          </p:cNvSpPr>
          <p:nvPr>
            <p:ph idx="1"/>
          </p:nvPr>
        </p:nvSpPr>
        <p:spPr>
          <a:xfrm>
            <a:off x="-6927" y="1376795"/>
            <a:ext cx="6930737" cy="4304338"/>
          </a:xfrm>
        </p:spPr>
        <p:txBody>
          <a:bodyPr lIns="91440" tIns="45720" rIns="91440" bIns="45720" anchor="t">
            <a:noAutofit/>
          </a:bodyPr>
          <a:lstStyle/>
          <a:p>
            <a:pPr marL="285750" indent="-285750">
              <a:buFont typeface="Arial"/>
              <a:buChar char="•"/>
            </a:pPr>
            <a:r>
              <a:rPr lang="en-US" sz="2400" b="0">
                <a:latin typeface="arial"/>
                <a:ea typeface="ＭＳ Ｐゴシック"/>
                <a:cs typeface="arial"/>
              </a:rPr>
              <a:t>High-speed PSI ejecta pose a significant risk to lunar surface assets due to impact energy/flux and abrasive blasting effects. </a:t>
            </a:r>
            <a:endParaRPr lang="en-US" sz="2400"/>
          </a:p>
          <a:p>
            <a:pPr marL="285750" indent="-285750">
              <a:buFont typeface="Arial"/>
              <a:buChar char="•"/>
            </a:pPr>
            <a:r>
              <a:rPr lang="en-US" sz="2400" b="0">
                <a:latin typeface="arial"/>
                <a:ea typeface="ＭＳ Ｐゴシック"/>
                <a:cs typeface="arial"/>
              </a:rPr>
              <a:t>Risk assessment requires knowledge of PSI ejecta particle size, velocity, and density. </a:t>
            </a:r>
            <a:endParaRPr lang="en-US" sz="2400">
              <a:cs typeface="arial"/>
            </a:endParaRPr>
          </a:p>
          <a:p>
            <a:pPr marL="285750" indent="-285750">
              <a:buFont typeface="Arial"/>
              <a:buChar char="•"/>
            </a:pPr>
            <a:r>
              <a:rPr lang="en-US" sz="2400" b="0">
                <a:latin typeface="Arial"/>
                <a:ea typeface="ＭＳ Ｐゴシック"/>
                <a:cs typeface="Arial"/>
              </a:rPr>
              <a:t>The only data that exists on ejecta velocities is from video footage of the Apollo Lunar Module landings.</a:t>
            </a:r>
            <a:endParaRPr lang="en-US" sz="2400" b="0">
              <a:ea typeface="ＭＳ Ｐゴシック"/>
              <a:cs typeface="arial"/>
            </a:endParaRPr>
          </a:p>
          <a:p>
            <a:pPr marL="285750" indent="-285750">
              <a:buFont typeface="Arial"/>
              <a:buChar char="•"/>
            </a:pPr>
            <a:endParaRPr lang="en-US" b="0">
              <a:cs typeface="arial"/>
            </a:endParaRPr>
          </a:p>
          <a:p>
            <a:endParaRPr lang="en-US">
              <a:solidFill>
                <a:srgbClr val="FF0000"/>
              </a:solidFill>
            </a:endParaRPr>
          </a:p>
          <a:p>
            <a:endParaRPr lang="en-US"/>
          </a:p>
        </p:txBody>
      </p:sp>
      <p:sp>
        <p:nvSpPr>
          <p:cNvPr id="4" name="Slide Number Placeholder 3">
            <a:extLst>
              <a:ext uri="{FF2B5EF4-FFF2-40B4-BE49-F238E27FC236}">
                <a16:creationId xmlns:a16="http://schemas.microsoft.com/office/drawing/2014/main" id="{D4933BC1-7342-44F6-BA55-E65B06C91119}"/>
              </a:ext>
            </a:extLst>
          </p:cNvPr>
          <p:cNvSpPr>
            <a:spLocks noGrp="1"/>
          </p:cNvSpPr>
          <p:nvPr>
            <p:ph type="sldNum" sz="quarter" idx="10"/>
          </p:nvPr>
        </p:nvSpPr>
        <p:spPr/>
        <p:txBody>
          <a:bodyPr/>
          <a:lstStyle/>
          <a:p>
            <a:pPr>
              <a:defRPr/>
            </a:pPr>
            <a:fld id="{E8CC769F-ADCB-2641-BD2F-4076D1C41918}" type="slidenum">
              <a:rPr lang="uk-UA" sz="800" smtClean="0">
                <a:latin typeface="Arial" charset="0"/>
              </a:rPr>
              <a:pPr>
                <a:defRPr/>
              </a:pPr>
              <a:t>3</a:t>
            </a:fld>
            <a:endParaRPr lang="uk-UA"/>
          </a:p>
        </p:txBody>
      </p:sp>
      <p:pic>
        <p:nvPicPr>
          <p:cNvPr id="5" name="Picture 5">
            <a:extLst>
              <a:ext uri="{FF2B5EF4-FFF2-40B4-BE49-F238E27FC236}">
                <a16:creationId xmlns:a16="http://schemas.microsoft.com/office/drawing/2014/main" id="{0602217B-B1EF-408E-84F9-18F9BABEFBA4}"/>
              </a:ext>
            </a:extLst>
          </p:cNvPr>
          <p:cNvPicPr>
            <a:picLocks noChangeAspect="1"/>
          </p:cNvPicPr>
          <p:nvPr/>
        </p:nvPicPr>
        <p:blipFill rotWithShape="1">
          <a:blip r:embed="rId2"/>
          <a:srcRect l="226" t="176" r="512"/>
          <a:stretch/>
        </p:blipFill>
        <p:spPr>
          <a:xfrm>
            <a:off x="6938127" y="1338606"/>
            <a:ext cx="5015061" cy="4380917"/>
          </a:xfrm>
          <a:prstGeom prst="rect">
            <a:avLst/>
          </a:prstGeom>
          <a:ln w="12700">
            <a:solidFill>
              <a:schemeClr val="bg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00FAC4F-9228-459D-B650-3258A4879ACE}"/>
              </a:ext>
            </a:extLst>
          </p:cNvPr>
          <p:cNvSpPr txBox="1"/>
          <p:nvPr/>
        </p:nvSpPr>
        <p:spPr>
          <a:xfrm>
            <a:off x="6929582" y="5717310"/>
            <a:ext cx="5098472"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400">
                <a:solidFill>
                  <a:schemeClr val="bg1"/>
                </a:solidFill>
                <a:latin typeface="Arial"/>
                <a:ea typeface="MS PGothic"/>
                <a:cs typeface="Arial"/>
              </a:rPr>
              <a:t>Impact damage to the Surveyor 3 coupon returned by Apollo 12 due to PSI ejecta from the LM descent engine. More concentrated ejecta produce more significant damage. Credit: UCF/NASA.</a:t>
            </a:r>
            <a:r>
              <a:rPr lang="en-US" sz="1400">
                <a:latin typeface="Arial"/>
                <a:ea typeface="MS PGothic"/>
                <a:cs typeface="Arial"/>
              </a:rPr>
              <a:t>”</a:t>
            </a:r>
            <a:endParaRPr lang="en-US" sz="1600"/>
          </a:p>
        </p:txBody>
      </p:sp>
    </p:spTree>
    <p:extLst>
      <p:ext uri="{BB962C8B-B14F-4D97-AF65-F5344CB8AC3E}">
        <p14:creationId xmlns:p14="http://schemas.microsoft.com/office/powerpoint/2010/main" val="1425119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1948741-436E-4FD4-914D-CF10D38268E6}"/>
              </a:ext>
            </a:extLst>
          </p:cNvPr>
          <p:cNvSpPr>
            <a:spLocks noGrp="1"/>
          </p:cNvSpPr>
          <p:nvPr>
            <p:ph type="sldNum" sz="quarter" idx="12"/>
          </p:nvPr>
        </p:nvSpPr>
        <p:spPr/>
        <p:txBody>
          <a:bodyPr/>
          <a:lstStyle/>
          <a:p>
            <a:pPr>
              <a:defRPr/>
            </a:pPr>
            <a:fld id="{E8CC769F-ADCB-2641-BD2F-4076D1C41918}" type="slidenum">
              <a:rPr lang="uk-UA" sz="800" smtClean="0">
                <a:latin typeface="Arial" charset="0"/>
              </a:rPr>
              <a:pPr>
                <a:defRPr/>
              </a:pPr>
              <a:t>4</a:t>
            </a:fld>
            <a:endParaRPr lang="uk-UA"/>
          </a:p>
        </p:txBody>
      </p:sp>
      <p:sp>
        <p:nvSpPr>
          <p:cNvPr id="3" name="Content Placeholder 2">
            <a:extLst>
              <a:ext uri="{FF2B5EF4-FFF2-40B4-BE49-F238E27FC236}">
                <a16:creationId xmlns:a16="http://schemas.microsoft.com/office/drawing/2014/main" id="{44D515DE-3275-4655-A5EA-AF46F70E8EFD}"/>
              </a:ext>
            </a:extLst>
          </p:cNvPr>
          <p:cNvSpPr>
            <a:spLocks noGrp="1"/>
          </p:cNvSpPr>
          <p:nvPr>
            <p:ph sz="half" idx="1"/>
          </p:nvPr>
        </p:nvSpPr>
        <p:spPr>
          <a:xfrm>
            <a:off x="368299" y="1257301"/>
            <a:ext cx="11262152" cy="5142286"/>
          </a:xfrm>
        </p:spPr>
        <p:txBody>
          <a:bodyPr lIns="91440" tIns="45720" rIns="91440" bIns="45720" anchor="t"/>
          <a:lstStyle/>
          <a:p>
            <a:r>
              <a:rPr lang="en-US">
                <a:ea typeface="ＭＳ Ｐゴシック"/>
              </a:rPr>
              <a:t>PSI Instrumentation will provide a unique dataset based on direct measurements of ejecta particle velocities and particle concentrations during plume surface interactions, which will help inform risk assessments associated with </a:t>
            </a:r>
            <a:r>
              <a:rPr lang="en-US">
                <a:ea typeface="ＭＳ Ｐゴシック"/>
                <a:cs typeface="Calibri"/>
              </a:rPr>
              <a:t>impacts by high-speed PSI ejecta particles (energy</a:t>
            </a:r>
            <a:r>
              <a:rPr lang="en-US">
                <a:ea typeface="+mn-lt"/>
                <a:cs typeface="+mn-lt"/>
              </a:rPr>
              <a:t> flux).</a:t>
            </a:r>
            <a:endParaRPr lang="en-US">
              <a:ea typeface="ＭＳ Ｐゴシック"/>
            </a:endParaRPr>
          </a:p>
          <a:p>
            <a:r>
              <a:rPr lang="en-US">
                <a:ea typeface="+mn-lt"/>
                <a:cs typeface="+mn-lt"/>
              </a:rPr>
              <a:t>PSI Instrument data will inform the development of high-fidelity computational models of PSI effects and will help address NASA Strategic Knowledge Gaps related to characterizing PSI effects during descent and landing, and the risks associated with high-speed PSI ejecta on the lander and lunar surface assets. </a:t>
            </a:r>
            <a:endParaRPr lang="en-US">
              <a:ea typeface="ＭＳ Ｐゴシック"/>
            </a:endParaRPr>
          </a:p>
          <a:p>
            <a:r>
              <a:rPr lang="en-US">
                <a:ea typeface="ＭＳ Ｐゴシック"/>
              </a:rPr>
              <a:t>MWDR is a candidate flight instrument for a CLPS or HLS lander mission. </a:t>
            </a:r>
            <a:endParaRPr lang="en-US"/>
          </a:p>
          <a:p>
            <a:endParaRPr lang="en-US"/>
          </a:p>
          <a:p>
            <a:endParaRPr lang="en-US"/>
          </a:p>
        </p:txBody>
      </p:sp>
      <p:sp>
        <p:nvSpPr>
          <p:cNvPr id="4" name="Title 3">
            <a:extLst>
              <a:ext uri="{FF2B5EF4-FFF2-40B4-BE49-F238E27FC236}">
                <a16:creationId xmlns:a16="http://schemas.microsoft.com/office/drawing/2014/main" id="{0AE6C018-260C-4E6F-B5F9-03BF344116FB}"/>
              </a:ext>
            </a:extLst>
          </p:cNvPr>
          <p:cNvSpPr>
            <a:spLocks noGrp="1"/>
          </p:cNvSpPr>
          <p:nvPr>
            <p:ph type="title"/>
          </p:nvPr>
        </p:nvSpPr>
        <p:spPr/>
        <p:txBody>
          <a:bodyPr lIns="91440" tIns="45720" rIns="91440" bIns="45720" anchor="t"/>
          <a:lstStyle/>
          <a:p>
            <a:r>
              <a:rPr lang="en-US">
                <a:latin typeface="Century"/>
                <a:ea typeface="ＭＳ Ｐゴシック"/>
              </a:rPr>
              <a:t>Plume Surface Interactions Instrumentation</a:t>
            </a:r>
          </a:p>
        </p:txBody>
      </p:sp>
    </p:spTree>
    <p:extLst>
      <p:ext uri="{BB962C8B-B14F-4D97-AF65-F5344CB8AC3E}">
        <p14:creationId xmlns:p14="http://schemas.microsoft.com/office/powerpoint/2010/main" val="850098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1123" y="0"/>
            <a:ext cx="6096000" cy="1210877"/>
          </a:xfrm>
          <a:prstGeom prst="rect">
            <a:avLst/>
          </a:prstGeom>
        </p:spPr>
        <p:txBody>
          <a:bodyPr>
            <a:normAutofit fontScale="97500"/>
          </a:bodyPr>
          <a:lstStyle/>
          <a:p>
            <a:pPr algn="ctr" defTabSz="457200"/>
            <a:endParaRPr lang="en-US" sz="4400" i="1">
              <a:solidFill>
                <a:srgbClr val="FF0000"/>
              </a:solidFill>
              <a:latin typeface="+mj-lt"/>
              <a:ea typeface="ＭＳ Ｐゴシック" charset="-128"/>
              <a:cs typeface="ＭＳ Ｐゴシック" charset="-128"/>
            </a:endParaRPr>
          </a:p>
        </p:txBody>
      </p:sp>
      <p:sp>
        <p:nvSpPr>
          <p:cNvPr id="3" name="Title 2"/>
          <p:cNvSpPr>
            <a:spLocks noGrp="1"/>
          </p:cNvSpPr>
          <p:nvPr>
            <p:ph type="title"/>
          </p:nvPr>
        </p:nvSpPr>
        <p:spPr>
          <a:xfrm>
            <a:off x="1201271" y="0"/>
            <a:ext cx="10703858" cy="1066800"/>
          </a:xfrm>
        </p:spPr>
        <p:txBody>
          <a:bodyPr lIns="91440" tIns="45720" rIns="91440" bIns="45720" anchor="ctr"/>
          <a:lstStyle/>
          <a:p>
            <a:r>
              <a:rPr lang="en-US">
                <a:latin typeface="Century"/>
                <a:ea typeface="ＭＳ Ｐゴシック"/>
              </a:rPr>
              <a:t>Millimeter Wave Doppler Radar – 94 GHz</a:t>
            </a:r>
            <a:endParaRPr lang="en-US" err="1">
              <a:solidFill>
                <a:schemeClr val="tx1"/>
              </a:solidFill>
            </a:endParaRPr>
          </a:p>
        </p:txBody>
      </p:sp>
      <p:pic>
        <p:nvPicPr>
          <p:cNvPr id="14" name="Picture 13">
            <a:extLst>
              <a:ext uri="{FF2B5EF4-FFF2-40B4-BE49-F238E27FC236}">
                <a16:creationId xmlns:a16="http://schemas.microsoft.com/office/drawing/2014/main" id="{3602619C-98CF-48FA-A617-E352B37A3645}"/>
              </a:ext>
            </a:extLst>
          </p:cNvPr>
          <p:cNvPicPr>
            <a:picLocks noChangeAspect="1"/>
          </p:cNvPicPr>
          <p:nvPr/>
        </p:nvPicPr>
        <p:blipFill>
          <a:blip r:embed="rId2"/>
          <a:stretch>
            <a:fillRect/>
          </a:stretch>
        </p:blipFill>
        <p:spPr>
          <a:xfrm>
            <a:off x="5255032" y="1270462"/>
            <a:ext cx="6882878" cy="4229596"/>
          </a:xfrm>
          <a:prstGeom prst="rect">
            <a:avLst/>
          </a:prstGeom>
          <a:ln w="12700">
            <a:solidFill>
              <a:schemeClr val="bg1"/>
            </a:solidFill>
          </a:ln>
        </p:spPr>
      </p:pic>
      <p:sp>
        <p:nvSpPr>
          <p:cNvPr id="6" name="Content Placeholder 2"/>
          <p:cNvSpPr>
            <a:spLocks noGrp="1"/>
          </p:cNvSpPr>
          <p:nvPr>
            <p:ph idx="1"/>
          </p:nvPr>
        </p:nvSpPr>
        <p:spPr>
          <a:xfrm>
            <a:off x="88968" y="1270462"/>
            <a:ext cx="5035512" cy="5441056"/>
          </a:xfrm>
        </p:spPr>
        <p:txBody>
          <a:bodyPr vert="horz" lIns="91440" tIns="45720" rIns="91440" bIns="45720" rtlCol="0" anchor="t">
            <a:normAutofit/>
          </a:bodyPr>
          <a:lstStyle/>
          <a:p>
            <a:pPr marL="342900" indent="-342900" algn="just">
              <a:buFont typeface="Wingdings"/>
              <a:buChar char="§"/>
            </a:pPr>
            <a:r>
              <a:rPr lang="en-US" sz="2200" b="0">
                <a:latin typeface="arial"/>
                <a:ea typeface="+mn-lt"/>
                <a:cs typeface="arial"/>
              </a:rPr>
              <a:t>The Millimeter Wave Doppler RADAR (</a:t>
            </a:r>
            <a:r>
              <a:rPr lang="en-US" sz="2200">
                <a:latin typeface="arial"/>
                <a:ea typeface="+mn-lt"/>
                <a:cs typeface="arial"/>
              </a:rPr>
              <a:t>MWDR)</a:t>
            </a:r>
            <a:r>
              <a:rPr lang="en-US" sz="2200" b="0">
                <a:latin typeface="arial"/>
                <a:ea typeface="+mn-lt"/>
                <a:cs typeface="arial"/>
              </a:rPr>
              <a:t> will provide a unique dataset based on direct measurements of ejecta particle velocities during plume surface interactions, which will help inform risk assessments associated with impacts by high-speed PSI ejecta particles (energy flux).</a:t>
            </a:r>
            <a:endParaRPr lang="en-US"/>
          </a:p>
          <a:p>
            <a:pPr marL="342900" indent="-342900" algn="just">
              <a:buFont typeface="Wingdings" panose="05000000000000000000" pitchFamily="2" charset="2"/>
              <a:buChar char="§"/>
            </a:pPr>
            <a:r>
              <a:rPr lang="en-US" sz="2200" b="0">
                <a:latin typeface="arial"/>
                <a:ea typeface="+mn-lt"/>
                <a:cs typeface="+mn-lt"/>
              </a:rPr>
              <a:t>Transmitted RF waves scatter off particles ejected in the plume resulting in a Doppler shifted returned signal which provides velocity information. </a:t>
            </a:r>
            <a:endParaRPr lang="en-US"/>
          </a:p>
          <a:p>
            <a:pPr algn="just"/>
            <a:endParaRPr lang="en-US" b="0">
              <a:cs typeface="+mn-lt"/>
            </a:endParaRPr>
          </a:p>
        </p:txBody>
      </p:sp>
      <p:sp>
        <p:nvSpPr>
          <p:cNvPr id="8" name="TextBox 7">
            <a:extLst>
              <a:ext uri="{FF2B5EF4-FFF2-40B4-BE49-F238E27FC236}">
                <a16:creationId xmlns:a16="http://schemas.microsoft.com/office/drawing/2014/main" id="{7C9343CD-A30A-4BAA-B5BD-CB0F3BA207AB}"/>
              </a:ext>
            </a:extLst>
          </p:cNvPr>
          <p:cNvSpPr txBox="1"/>
          <p:nvPr/>
        </p:nvSpPr>
        <p:spPr>
          <a:xfrm>
            <a:off x="5761606" y="5500058"/>
            <a:ext cx="6613866" cy="338554"/>
          </a:xfrm>
          <a:prstGeom prst="rect">
            <a:avLst/>
          </a:prstGeom>
          <a:noFill/>
        </p:spPr>
        <p:txBody>
          <a:bodyPr wrap="square" rtlCol="0">
            <a:spAutoFit/>
          </a:bodyPr>
          <a:lstStyle/>
          <a:p>
            <a:r>
              <a:rPr lang="en-US" sz="1600" i="1">
                <a:solidFill>
                  <a:schemeClr val="bg1"/>
                </a:solidFill>
              </a:rPr>
              <a:t>Flight Instrument design concept. Photo Credit: Austin Atkins</a:t>
            </a:r>
          </a:p>
        </p:txBody>
      </p:sp>
    </p:spTree>
    <p:extLst>
      <p:ext uri="{BB962C8B-B14F-4D97-AF65-F5344CB8AC3E}">
        <p14:creationId xmlns:p14="http://schemas.microsoft.com/office/powerpoint/2010/main" val="14770123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1123" y="0"/>
            <a:ext cx="6096000" cy="1210877"/>
          </a:xfrm>
          <a:prstGeom prst="rect">
            <a:avLst/>
          </a:prstGeom>
        </p:spPr>
        <p:txBody>
          <a:bodyPr>
            <a:normAutofit fontScale="97500"/>
          </a:bodyPr>
          <a:lstStyle/>
          <a:p>
            <a:pPr algn="ctr" defTabSz="457200"/>
            <a:endParaRPr lang="en-US" sz="4400" i="1">
              <a:solidFill>
                <a:srgbClr val="FF0000"/>
              </a:solidFill>
              <a:latin typeface="+mj-lt"/>
              <a:ea typeface="ＭＳ Ｐゴシック" charset="-128"/>
              <a:cs typeface="ＭＳ Ｐゴシック" charset="-128"/>
            </a:endParaRPr>
          </a:p>
        </p:txBody>
      </p:sp>
      <p:sp>
        <p:nvSpPr>
          <p:cNvPr id="3" name="Title 2"/>
          <p:cNvSpPr>
            <a:spLocks noGrp="1"/>
          </p:cNvSpPr>
          <p:nvPr>
            <p:ph type="title"/>
          </p:nvPr>
        </p:nvSpPr>
        <p:spPr/>
        <p:txBody>
          <a:bodyPr lIns="91440" tIns="45720" rIns="91440" bIns="45720" anchor="ctr"/>
          <a:lstStyle/>
          <a:p>
            <a:r>
              <a:rPr lang="en-US">
                <a:latin typeface="Century"/>
                <a:ea typeface="ＭＳ Ｐゴシック"/>
              </a:rPr>
              <a:t>Data</a:t>
            </a:r>
            <a:endParaRPr lang="en-US">
              <a:solidFill>
                <a:schemeClr val="tx1"/>
              </a:solidFill>
            </a:endParaRPr>
          </a:p>
        </p:txBody>
      </p:sp>
      <p:sp>
        <p:nvSpPr>
          <p:cNvPr id="10" name="Content Placeholder 9">
            <a:extLst>
              <a:ext uri="{FF2B5EF4-FFF2-40B4-BE49-F238E27FC236}">
                <a16:creationId xmlns:a16="http://schemas.microsoft.com/office/drawing/2014/main" id="{373E469F-B378-4190-9D5E-87C9AEFBD430}"/>
              </a:ext>
            </a:extLst>
          </p:cNvPr>
          <p:cNvSpPr>
            <a:spLocks noGrp="1"/>
          </p:cNvSpPr>
          <p:nvPr>
            <p:ph idx="1"/>
          </p:nvPr>
        </p:nvSpPr>
        <p:spPr>
          <a:xfrm>
            <a:off x="0" y="1130154"/>
            <a:ext cx="5722017" cy="5651645"/>
          </a:xfrm>
        </p:spPr>
        <p:txBody>
          <a:bodyPr lIns="91440" tIns="45720" rIns="91440" bIns="45720" anchor="t">
            <a:noAutofit/>
          </a:bodyPr>
          <a:lstStyle/>
          <a:p>
            <a:pPr marL="285750" indent="-285750">
              <a:buFont typeface="Wingdings" panose="05000000000000000000" pitchFamily="2" charset="2"/>
              <a:buChar char="§"/>
            </a:pPr>
            <a:r>
              <a:rPr lang="en-US" sz="1700">
                <a:latin typeface="arial"/>
                <a:ea typeface="ＭＳ Ｐゴシック"/>
              </a:rPr>
              <a:t>MWDR </a:t>
            </a:r>
            <a:r>
              <a:rPr lang="en-US" sz="1700" u="sng">
                <a:latin typeface="arial"/>
                <a:ea typeface="ＭＳ Ｐゴシック"/>
              </a:rPr>
              <a:t>measures</a:t>
            </a:r>
            <a:r>
              <a:rPr lang="en-US" sz="1700">
                <a:latin typeface="arial"/>
                <a:ea typeface="ＭＳ Ｐゴシック"/>
              </a:rPr>
              <a:t> the </a:t>
            </a:r>
            <a:r>
              <a:rPr lang="en-US" sz="1700" u="sng">
                <a:latin typeface="arial"/>
                <a:ea typeface="ＭＳ Ｐゴシック"/>
              </a:rPr>
              <a:t>speed</a:t>
            </a:r>
            <a:r>
              <a:rPr lang="en-US" sz="1700">
                <a:latin typeface="arial"/>
                <a:ea typeface="ＭＳ Ｐゴシック"/>
              </a:rPr>
              <a:t> of moving particles towards or away from the radar antennas.</a:t>
            </a:r>
          </a:p>
          <a:p>
            <a:pPr marL="285750" indent="-285750">
              <a:buFont typeface="Wingdings" panose="05000000000000000000" pitchFamily="2" charset="2"/>
              <a:buChar char="§"/>
            </a:pPr>
            <a:r>
              <a:rPr lang="en-US" sz="1700" u="sng">
                <a:latin typeface="arial"/>
                <a:ea typeface="ＭＳ Ｐゴシック"/>
              </a:rPr>
              <a:t>Analog voltage </a:t>
            </a:r>
            <a:r>
              <a:rPr lang="en-US" sz="1700">
                <a:latin typeface="arial"/>
                <a:ea typeface="ＭＳ Ｐゴシック"/>
              </a:rPr>
              <a:t>received from the down converting heterodyne mixer is sampled and collected and </a:t>
            </a:r>
            <a:r>
              <a:rPr lang="en-US" sz="1700" u="sng">
                <a:latin typeface="arial"/>
                <a:ea typeface="ＭＳ Ｐゴシック"/>
              </a:rPr>
              <a:t>transformed into the frequency domain</a:t>
            </a:r>
            <a:r>
              <a:rPr lang="en-US" sz="1700">
                <a:latin typeface="arial"/>
                <a:ea typeface="ＭＳ Ｐゴシック"/>
              </a:rPr>
              <a:t>.</a:t>
            </a:r>
          </a:p>
          <a:p>
            <a:pPr marL="285750" indent="-285750">
              <a:buFont typeface="Wingdings" panose="05000000000000000000" pitchFamily="2" charset="2"/>
              <a:buChar char="§"/>
            </a:pPr>
            <a:r>
              <a:rPr lang="en-US" sz="1700">
                <a:latin typeface="arial"/>
                <a:ea typeface="ＭＳ Ｐゴシック"/>
              </a:rPr>
              <a:t>Data is then represented in the form of a </a:t>
            </a:r>
            <a:r>
              <a:rPr lang="en-US" sz="1700" u="sng">
                <a:latin typeface="arial"/>
                <a:ea typeface="ＭＳ Ｐゴシック"/>
              </a:rPr>
              <a:t>spectrum of frequencies </a:t>
            </a:r>
            <a:r>
              <a:rPr lang="en-US" sz="1700">
                <a:latin typeface="arial"/>
                <a:ea typeface="ＭＳ Ｐゴシック"/>
              </a:rPr>
              <a:t>over a </a:t>
            </a:r>
            <a:r>
              <a:rPr lang="en-US" sz="1700" u="sng">
                <a:latin typeface="arial"/>
                <a:ea typeface="ＭＳ Ｐゴシック"/>
              </a:rPr>
              <a:t>designated acquisition time</a:t>
            </a:r>
          </a:p>
          <a:p>
            <a:pPr marL="285750" indent="-285750">
              <a:buFont typeface="Wingdings" panose="05000000000000000000" pitchFamily="2" charset="2"/>
              <a:buChar char="§"/>
            </a:pPr>
            <a:r>
              <a:rPr lang="en-US" sz="1700">
                <a:latin typeface="arial"/>
                <a:ea typeface="ＭＳ Ｐゴシック"/>
              </a:rPr>
              <a:t>Spectral Analysis of plume ejecta data requires more extensive analysis than typical radar single target detection</a:t>
            </a:r>
          </a:p>
          <a:p>
            <a:r>
              <a:rPr lang="en-US" sz="1700" u="sng">
                <a:latin typeface="arial"/>
                <a:ea typeface="ＭＳ Ｐゴシック"/>
              </a:rPr>
              <a:t>Velocity data is limited to:</a:t>
            </a:r>
            <a:endParaRPr lang="en-US" sz="1700"/>
          </a:p>
          <a:p>
            <a:pPr marL="285750" indent="-285750">
              <a:buFont typeface="Wingdings" panose="05000000000000000000" pitchFamily="2" charset="2"/>
              <a:buChar char="ü"/>
            </a:pPr>
            <a:r>
              <a:rPr lang="en-US" sz="1700">
                <a:latin typeface="arial"/>
                <a:ea typeface="ＭＳ Ｐゴシック"/>
              </a:rPr>
              <a:t>Returned signals that are sufficiently  above the Noise Floor  ~10dB SNR</a:t>
            </a:r>
          </a:p>
          <a:p>
            <a:pPr marL="285750" indent="-285750">
              <a:buFont typeface="Wingdings" panose="05000000000000000000" pitchFamily="2" charset="2"/>
              <a:buChar char="ü"/>
            </a:pPr>
            <a:r>
              <a:rPr lang="en-US" sz="1700">
                <a:latin typeface="arial"/>
                <a:ea typeface="ＭＳ Ｐゴシック"/>
              </a:rPr>
              <a:t>Frequency data that is not derived from known interference: i.e. backgrounds and vibrations, instrumentation artefacts, RF spurs, etc.</a:t>
            </a:r>
            <a:endParaRPr lang="en-US" sz="1700"/>
          </a:p>
          <a:p>
            <a:pPr marL="285750" indent="-285750">
              <a:buFont typeface="Wingdings" panose="05000000000000000000" pitchFamily="2" charset="2"/>
              <a:buChar char="ü"/>
            </a:pPr>
            <a:r>
              <a:rPr lang="en-US" sz="1700">
                <a:latin typeface="arial"/>
                <a:ea typeface="ＭＳ Ｐゴシック"/>
              </a:rPr>
              <a:t>Secondary measurements from other instruments improve upon understanding of particle ejecta events</a:t>
            </a:r>
          </a:p>
          <a:p>
            <a:br>
              <a:rPr lang="en-US" sz="1600"/>
            </a:br>
            <a:br>
              <a:rPr lang="en-US" sz="1600"/>
            </a:br>
            <a:endParaRPr lang="en-US" sz="1600">
              <a:solidFill>
                <a:srgbClr val="FF0000"/>
              </a:solidFill>
            </a:endParaRPr>
          </a:p>
          <a:p>
            <a:endParaRPr lang="en-US" sz="1600">
              <a:solidFill>
                <a:srgbClr val="FF0000"/>
              </a:solidFill>
            </a:endParaRPr>
          </a:p>
          <a:p>
            <a:endParaRPr lang="en-US" sz="1600">
              <a:solidFill>
                <a:srgbClr val="FF0000"/>
              </a:solidFill>
            </a:endParaRPr>
          </a:p>
          <a:p>
            <a:endParaRPr lang="en-US" sz="1600">
              <a:solidFill>
                <a:srgbClr val="FF0000"/>
              </a:solidFill>
            </a:endParaRPr>
          </a:p>
          <a:p>
            <a:endParaRPr lang="en-US" sz="1600">
              <a:solidFill>
                <a:srgbClr val="FF0000"/>
              </a:solidFill>
            </a:endParaRPr>
          </a:p>
        </p:txBody>
      </p:sp>
      <p:pic>
        <p:nvPicPr>
          <p:cNvPr id="8" name="Picture 7" descr="Graphical user interface&#10;&#10;Description automatically generated">
            <a:extLst>
              <a:ext uri="{FF2B5EF4-FFF2-40B4-BE49-F238E27FC236}">
                <a16:creationId xmlns:a16="http://schemas.microsoft.com/office/drawing/2014/main" id="{8EBACEA6-6A1C-4B12-BF51-14C0E5F1B1E9}"/>
              </a:ext>
            </a:extLst>
          </p:cNvPr>
          <p:cNvPicPr>
            <a:picLocks noChangeAspect="1"/>
          </p:cNvPicPr>
          <p:nvPr/>
        </p:nvPicPr>
        <p:blipFill rotWithShape="1">
          <a:blip r:embed="rId2">
            <a:extLst>
              <a:ext uri="{28A0092B-C50C-407E-A947-70E740481C1C}">
                <a14:useLocalDpi xmlns:a14="http://schemas.microsoft.com/office/drawing/2010/main" val="0"/>
              </a:ext>
            </a:extLst>
          </a:blip>
          <a:srcRect r="23255"/>
          <a:stretch/>
        </p:blipFill>
        <p:spPr>
          <a:xfrm>
            <a:off x="5759970" y="1130155"/>
            <a:ext cx="6469012" cy="5057581"/>
          </a:xfrm>
          <a:prstGeom prst="rect">
            <a:avLst/>
          </a:prstGeom>
        </p:spPr>
      </p:pic>
      <p:sp>
        <p:nvSpPr>
          <p:cNvPr id="9" name="TextBox 8">
            <a:extLst>
              <a:ext uri="{FF2B5EF4-FFF2-40B4-BE49-F238E27FC236}">
                <a16:creationId xmlns:a16="http://schemas.microsoft.com/office/drawing/2014/main" id="{29457A71-ABD0-4AC1-8E80-C4129F6E8DE5}"/>
              </a:ext>
            </a:extLst>
          </p:cNvPr>
          <p:cNvSpPr txBox="1"/>
          <p:nvPr/>
        </p:nvSpPr>
        <p:spPr>
          <a:xfrm>
            <a:off x="5929461" y="6115591"/>
            <a:ext cx="6130031" cy="523220"/>
          </a:xfrm>
          <a:prstGeom prst="rect">
            <a:avLst/>
          </a:prstGeom>
          <a:noFill/>
        </p:spPr>
        <p:txBody>
          <a:bodyPr wrap="square" rtlCol="0">
            <a:spAutoFit/>
          </a:bodyPr>
          <a:lstStyle/>
          <a:p>
            <a:pPr algn="ctr"/>
            <a:r>
              <a:rPr lang="en-US" sz="1400" i="1" err="1">
                <a:solidFill>
                  <a:schemeClr val="bg1"/>
                </a:solidFill>
              </a:rPr>
              <a:t>Spectrum+Waterfall+Marker</a:t>
            </a:r>
            <a:r>
              <a:rPr lang="en-US" sz="1400" i="1">
                <a:solidFill>
                  <a:schemeClr val="bg1"/>
                </a:solidFill>
              </a:rPr>
              <a:t> N9020B display for the Test Set Up described in “High Speed Camera Validation”</a:t>
            </a:r>
          </a:p>
        </p:txBody>
      </p:sp>
      <p:cxnSp>
        <p:nvCxnSpPr>
          <p:cNvPr id="12" name="Straight Arrow Connector 11">
            <a:extLst>
              <a:ext uri="{FF2B5EF4-FFF2-40B4-BE49-F238E27FC236}">
                <a16:creationId xmlns:a16="http://schemas.microsoft.com/office/drawing/2014/main" id="{BB262FEA-3A23-45C9-81C4-237EE1E8E93C}"/>
              </a:ext>
            </a:extLst>
          </p:cNvPr>
          <p:cNvCxnSpPr>
            <a:cxnSpLocks/>
          </p:cNvCxnSpPr>
          <p:nvPr/>
        </p:nvCxnSpPr>
        <p:spPr>
          <a:xfrm>
            <a:off x="8237921" y="3009331"/>
            <a:ext cx="0" cy="2477069"/>
          </a:xfrm>
          <a:prstGeom prst="straightConnector1">
            <a:avLst/>
          </a:prstGeom>
          <a:ln w="25400" cap="flat" cmpd="sng" algn="ctr">
            <a:solidFill>
              <a:schemeClr val="bg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14" name="TextBox 13">
            <a:extLst>
              <a:ext uri="{FF2B5EF4-FFF2-40B4-BE49-F238E27FC236}">
                <a16:creationId xmlns:a16="http://schemas.microsoft.com/office/drawing/2014/main" id="{09A3DDF3-088A-427F-9231-A92CDDF496B0}"/>
              </a:ext>
            </a:extLst>
          </p:cNvPr>
          <p:cNvSpPr txBox="1"/>
          <p:nvPr/>
        </p:nvSpPr>
        <p:spPr>
          <a:xfrm>
            <a:off x="7696939" y="3963880"/>
            <a:ext cx="540982" cy="276999"/>
          </a:xfrm>
          <a:prstGeom prst="rect">
            <a:avLst/>
          </a:prstGeom>
          <a:noFill/>
        </p:spPr>
        <p:txBody>
          <a:bodyPr wrap="none" rtlCol="0">
            <a:spAutoFit/>
          </a:bodyPr>
          <a:lstStyle/>
          <a:p>
            <a:r>
              <a:rPr lang="en-US" sz="1200" b="1">
                <a:solidFill>
                  <a:schemeClr val="bg1"/>
                </a:solidFill>
              </a:rPr>
              <a:t>Time</a:t>
            </a:r>
            <a:endParaRPr lang="en-US" b="1">
              <a:solidFill>
                <a:schemeClr val="bg1"/>
              </a:solidFill>
            </a:endParaRPr>
          </a:p>
        </p:txBody>
      </p:sp>
      <p:cxnSp>
        <p:nvCxnSpPr>
          <p:cNvPr id="16" name="Straight Arrow Connector 15">
            <a:extLst>
              <a:ext uri="{FF2B5EF4-FFF2-40B4-BE49-F238E27FC236}">
                <a16:creationId xmlns:a16="http://schemas.microsoft.com/office/drawing/2014/main" id="{BFBDA316-F053-4D6B-9D13-45A7979C0A81}"/>
              </a:ext>
            </a:extLst>
          </p:cNvPr>
          <p:cNvCxnSpPr>
            <a:cxnSpLocks/>
          </p:cNvCxnSpPr>
          <p:nvPr/>
        </p:nvCxnSpPr>
        <p:spPr>
          <a:xfrm>
            <a:off x="6134470" y="5579533"/>
            <a:ext cx="2065497" cy="0"/>
          </a:xfrm>
          <a:prstGeom prst="straightConnector1">
            <a:avLst/>
          </a:prstGeom>
          <a:ln>
            <a:solidFill>
              <a:schemeClr val="bg1"/>
            </a:solidFill>
            <a:headEnd type="none"/>
            <a:tailEnd type="arrow"/>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41875DEB-32E6-4F2E-A7AF-969015EF69C2}"/>
              </a:ext>
            </a:extLst>
          </p:cNvPr>
          <p:cNvSpPr txBox="1"/>
          <p:nvPr/>
        </p:nvSpPr>
        <p:spPr>
          <a:xfrm>
            <a:off x="6479153" y="5339743"/>
            <a:ext cx="1646156" cy="276999"/>
          </a:xfrm>
          <a:prstGeom prst="rect">
            <a:avLst/>
          </a:prstGeom>
          <a:noFill/>
        </p:spPr>
        <p:txBody>
          <a:bodyPr wrap="none" rtlCol="0">
            <a:spAutoFit/>
          </a:bodyPr>
          <a:lstStyle/>
          <a:p>
            <a:r>
              <a:rPr lang="en-US" sz="1200" b="1">
                <a:solidFill>
                  <a:schemeClr val="bg1"/>
                </a:solidFill>
              </a:rPr>
              <a:t>Frequency(Velocity)</a:t>
            </a:r>
          </a:p>
        </p:txBody>
      </p:sp>
      <p:sp>
        <p:nvSpPr>
          <p:cNvPr id="19" name="TextBox 18">
            <a:extLst>
              <a:ext uri="{FF2B5EF4-FFF2-40B4-BE49-F238E27FC236}">
                <a16:creationId xmlns:a16="http://schemas.microsoft.com/office/drawing/2014/main" id="{17836EFB-F73A-462C-B578-054D246FCA91}"/>
              </a:ext>
            </a:extLst>
          </p:cNvPr>
          <p:cNvSpPr txBox="1"/>
          <p:nvPr/>
        </p:nvSpPr>
        <p:spPr>
          <a:xfrm>
            <a:off x="8294069" y="5157939"/>
            <a:ext cx="2229200" cy="276999"/>
          </a:xfrm>
          <a:prstGeom prst="rect">
            <a:avLst/>
          </a:prstGeom>
          <a:noFill/>
        </p:spPr>
        <p:txBody>
          <a:bodyPr wrap="none" rtlCol="0">
            <a:spAutoFit/>
          </a:bodyPr>
          <a:lstStyle/>
          <a:p>
            <a:r>
              <a:rPr lang="en-US" sz="1200" b="1"/>
              <a:t>Power in dBm = Nano Watts</a:t>
            </a:r>
          </a:p>
        </p:txBody>
      </p:sp>
      <p:sp>
        <p:nvSpPr>
          <p:cNvPr id="20" name="Oval 19">
            <a:extLst>
              <a:ext uri="{FF2B5EF4-FFF2-40B4-BE49-F238E27FC236}">
                <a16:creationId xmlns:a16="http://schemas.microsoft.com/office/drawing/2014/main" id="{36083AC0-AD8A-4831-9B8A-E6DCE971FB8D}"/>
              </a:ext>
            </a:extLst>
          </p:cNvPr>
          <p:cNvSpPr/>
          <p:nvPr/>
        </p:nvSpPr>
        <p:spPr>
          <a:xfrm>
            <a:off x="8517927" y="4516943"/>
            <a:ext cx="302030" cy="692458"/>
          </a:xfrm>
          <a:prstGeom prst="ellipse">
            <a:avLst/>
          </a:prstGeom>
          <a:noFill/>
          <a:ln w="254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74787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C19CE73-B096-44A9-AB8C-6C33628A7DD3}"/>
              </a:ext>
            </a:extLst>
          </p:cNvPr>
          <p:cNvSpPr/>
          <p:nvPr/>
        </p:nvSpPr>
        <p:spPr>
          <a:xfrm>
            <a:off x="3161123" y="0"/>
            <a:ext cx="6096000" cy="1210877"/>
          </a:xfrm>
          <a:prstGeom prst="rect">
            <a:avLst/>
          </a:prstGeom>
        </p:spPr>
        <p:txBody>
          <a:bodyPr>
            <a:normAutofit fontScale="97500"/>
          </a:bodyPr>
          <a:lstStyle/>
          <a:p>
            <a:pPr algn="ctr" defTabSz="457200"/>
            <a:endParaRPr lang="en-US" sz="4400" i="1">
              <a:solidFill>
                <a:srgbClr val="FF0000"/>
              </a:solidFill>
              <a:latin typeface="+mj-lt"/>
              <a:ea typeface="ＭＳ Ｐゴシック" charset="-128"/>
              <a:cs typeface="ＭＳ Ｐゴシック" charset="-128"/>
            </a:endParaRPr>
          </a:p>
        </p:txBody>
      </p:sp>
      <p:sp>
        <p:nvSpPr>
          <p:cNvPr id="4" name="Title 2">
            <a:extLst>
              <a:ext uri="{FF2B5EF4-FFF2-40B4-BE49-F238E27FC236}">
                <a16:creationId xmlns:a16="http://schemas.microsoft.com/office/drawing/2014/main" id="{D17E29F6-9DC2-439B-8FDA-3E1070C1A87A}"/>
              </a:ext>
            </a:extLst>
          </p:cNvPr>
          <p:cNvSpPr txBox="1">
            <a:spLocks/>
          </p:cNvSpPr>
          <p:nvPr/>
        </p:nvSpPr>
        <p:spPr>
          <a:xfrm>
            <a:off x="264500" y="135717"/>
            <a:ext cx="9144000" cy="892695"/>
          </a:xfrm>
          <a:prstGeom prst="rect">
            <a:avLst/>
          </a:prstGeom>
          <a:effectLst>
            <a:outerShdw blurRad="50800" dist="38100" dir="2700000" algn="tl" rotWithShape="0">
              <a:prstClr val="black">
                <a:alpha val="40000"/>
              </a:prstClr>
            </a:outerShdw>
          </a:effectLst>
        </p:spPr>
        <p:txBody>
          <a:bodyPr lIns="91440" tIns="45720" rIns="91440" bIns="45720" anchor="t"/>
          <a:lst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algn="l"/>
            <a:r>
              <a:rPr lang="en-US" sz="4000">
                <a:latin typeface="Century"/>
                <a:ea typeface="ＭＳ Ｐゴシック"/>
              </a:rPr>
              <a:t>Lab Test Results</a:t>
            </a:r>
          </a:p>
        </p:txBody>
      </p:sp>
      <p:sp>
        <p:nvSpPr>
          <p:cNvPr id="5" name="Rectangle 4">
            <a:extLst>
              <a:ext uri="{FF2B5EF4-FFF2-40B4-BE49-F238E27FC236}">
                <a16:creationId xmlns:a16="http://schemas.microsoft.com/office/drawing/2014/main" id="{ED720A6A-5175-45A7-96AD-52CD2510FDB8}"/>
              </a:ext>
            </a:extLst>
          </p:cNvPr>
          <p:cNvSpPr/>
          <p:nvPr/>
        </p:nvSpPr>
        <p:spPr>
          <a:xfrm>
            <a:off x="84012" y="1025692"/>
            <a:ext cx="3257600" cy="5186035"/>
          </a:xfrm>
          <a:prstGeom prst="rect">
            <a:avLst/>
          </a:prstGeom>
        </p:spPr>
        <p:txBody>
          <a:bodyPr wrap="square">
            <a:spAutoFit/>
          </a:bodyPr>
          <a:lstStyle/>
          <a:p>
            <a:pPr marL="342900" lvl="0" indent="-342900" eaLnBrk="1" fontAlgn="auto" hangingPunct="1">
              <a:lnSpc>
                <a:spcPct val="90000"/>
              </a:lnSpc>
              <a:spcBef>
                <a:spcPts val="1000"/>
              </a:spcBef>
              <a:spcAft>
                <a:spcPts val="0"/>
              </a:spcAft>
              <a:buFont typeface="Arial" panose="020B0604020202020204" pitchFamily="34" charset="0"/>
              <a:buChar char="•"/>
            </a:pPr>
            <a:r>
              <a:rPr lang="en-US" sz="2000">
                <a:solidFill>
                  <a:prstClr val="black"/>
                </a:solidFill>
                <a:latin typeface="Calibri" panose="020F0502020204030204"/>
                <a:ea typeface="+mn-lt"/>
                <a:cs typeface="Calibri" panose="020F0502020204030204"/>
              </a:rPr>
              <a:t>This experiment was conducted to compare results with different air pressures of shop air supplied to an eductor regolith ejecta setup. </a:t>
            </a:r>
          </a:p>
          <a:p>
            <a:pPr marL="342900" lvl="0" indent="-342900" eaLnBrk="1" fontAlgn="auto" hangingPunct="1">
              <a:lnSpc>
                <a:spcPct val="90000"/>
              </a:lnSpc>
              <a:spcBef>
                <a:spcPts val="1000"/>
              </a:spcBef>
              <a:spcAft>
                <a:spcPts val="0"/>
              </a:spcAft>
              <a:buFont typeface="Arial" panose="020B0604020202020204" pitchFamily="34" charset="0"/>
              <a:buChar char="•"/>
            </a:pPr>
            <a:r>
              <a:rPr lang="en-US" sz="2000">
                <a:solidFill>
                  <a:prstClr val="black"/>
                </a:solidFill>
                <a:latin typeface="Calibri" panose="020F0502020204030204"/>
                <a:ea typeface="+mn-lt"/>
                <a:cs typeface="Calibri" panose="020F0502020204030204"/>
              </a:rPr>
              <a:t>RF Absorbent material was used to cover the dirt ejecta device. </a:t>
            </a:r>
          </a:p>
          <a:p>
            <a:pPr marL="342900" lvl="0" indent="-342900" eaLnBrk="1" fontAlgn="auto" hangingPunct="1">
              <a:lnSpc>
                <a:spcPct val="90000"/>
              </a:lnSpc>
              <a:spcBef>
                <a:spcPts val="1000"/>
              </a:spcBef>
              <a:spcAft>
                <a:spcPts val="0"/>
              </a:spcAft>
              <a:buFont typeface="Arial" panose="020B0604020202020204" pitchFamily="34" charset="0"/>
              <a:buChar char="•"/>
            </a:pPr>
            <a:r>
              <a:rPr lang="en-US" sz="2000">
                <a:solidFill>
                  <a:prstClr val="black"/>
                </a:solidFill>
                <a:latin typeface="Calibri" panose="020F0502020204030204"/>
                <a:ea typeface="+mn-lt"/>
                <a:cs typeface="Calibri" panose="020F0502020204030204"/>
              </a:rPr>
              <a:t>A medium sized Nozzle was used and regolith was accelerated for 5 seconds at 25, 50 and 100 PSI. </a:t>
            </a:r>
          </a:p>
          <a:p>
            <a:pPr marL="342900" lvl="0" indent="-342900" eaLnBrk="1" fontAlgn="auto" hangingPunct="1">
              <a:lnSpc>
                <a:spcPct val="90000"/>
              </a:lnSpc>
              <a:spcBef>
                <a:spcPts val="1000"/>
              </a:spcBef>
              <a:spcAft>
                <a:spcPts val="0"/>
              </a:spcAft>
              <a:buFont typeface="Arial" panose="020B0604020202020204" pitchFamily="34" charset="0"/>
              <a:buChar char="•"/>
            </a:pPr>
            <a:r>
              <a:rPr lang="en-US" sz="2000">
                <a:solidFill>
                  <a:prstClr val="black"/>
                </a:solidFill>
                <a:latin typeface="Calibri" panose="020F0502020204030204"/>
                <a:ea typeface="+mn-lt"/>
                <a:cs typeface="Calibri" panose="020F0502020204030204"/>
              </a:rPr>
              <a:t>The radar has a 0° Elevation look angle with no near background behind ejecta stream</a:t>
            </a:r>
          </a:p>
        </p:txBody>
      </p:sp>
      <p:sp>
        <p:nvSpPr>
          <p:cNvPr id="6" name="TextBox 5">
            <a:extLst>
              <a:ext uri="{FF2B5EF4-FFF2-40B4-BE49-F238E27FC236}">
                <a16:creationId xmlns:a16="http://schemas.microsoft.com/office/drawing/2014/main" id="{B22642AC-BD41-4A91-AE63-1A891E9C1950}"/>
              </a:ext>
            </a:extLst>
          </p:cNvPr>
          <p:cNvSpPr txBox="1"/>
          <p:nvPr/>
        </p:nvSpPr>
        <p:spPr>
          <a:xfrm>
            <a:off x="8274132" y="567240"/>
            <a:ext cx="2879767" cy="307777"/>
          </a:xfrm>
          <a:prstGeom prst="rect">
            <a:avLst/>
          </a:prstGeom>
          <a:noFill/>
        </p:spPr>
        <p:txBody>
          <a:bodyPr wrap="square" rtlCol="0">
            <a:spAutoFit/>
          </a:bodyPr>
          <a:lstStyle/>
          <a:p>
            <a:r>
              <a:rPr lang="en-US" sz="1400"/>
              <a:t>Background</a:t>
            </a:r>
            <a:endParaRPr lang="en-US"/>
          </a:p>
        </p:txBody>
      </p:sp>
      <p:pic>
        <p:nvPicPr>
          <p:cNvPr id="7" name="Picture 6">
            <a:extLst>
              <a:ext uri="{FF2B5EF4-FFF2-40B4-BE49-F238E27FC236}">
                <a16:creationId xmlns:a16="http://schemas.microsoft.com/office/drawing/2014/main" id="{684BADDC-C818-44A9-BA26-1B8C00E8F54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402859" y="1"/>
            <a:ext cx="2789140" cy="1673484"/>
          </a:xfrm>
          <a:prstGeom prst="rect">
            <a:avLst/>
          </a:prstGeom>
        </p:spPr>
      </p:pic>
      <p:pic>
        <p:nvPicPr>
          <p:cNvPr id="8" name="Picture 7">
            <a:extLst>
              <a:ext uri="{FF2B5EF4-FFF2-40B4-BE49-F238E27FC236}">
                <a16:creationId xmlns:a16="http://schemas.microsoft.com/office/drawing/2014/main" id="{58067E24-59B1-4B30-A767-EA9706BB68ED}"/>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9409208" y="1726945"/>
            <a:ext cx="2789850" cy="1663750"/>
          </a:xfrm>
          <a:prstGeom prst="rect">
            <a:avLst/>
          </a:prstGeom>
        </p:spPr>
      </p:pic>
      <p:pic>
        <p:nvPicPr>
          <p:cNvPr id="9" name="Picture 8">
            <a:extLst>
              <a:ext uri="{FF2B5EF4-FFF2-40B4-BE49-F238E27FC236}">
                <a16:creationId xmlns:a16="http://schemas.microsoft.com/office/drawing/2014/main" id="{493DF588-F04E-4A11-925A-477174D77E6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400733" y="3467306"/>
            <a:ext cx="2791266" cy="1669679"/>
          </a:xfrm>
          <a:prstGeom prst="rect">
            <a:avLst/>
          </a:prstGeom>
        </p:spPr>
      </p:pic>
      <p:sp>
        <p:nvSpPr>
          <p:cNvPr id="10" name="TextBox 9">
            <a:extLst>
              <a:ext uri="{FF2B5EF4-FFF2-40B4-BE49-F238E27FC236}">
                <a16:creationId xmlns:a16="http://schemas.microsoft.com/office/drawing/2014/main" id="{85DD64C6-809E-43EC-98C8-F101D239E79E}"/>
              </a:ext>
            </a:extLst>
          </p:cNvPr>
          <p:cNvSpPr txBox="1"/>
          <p:nvPr/>
        </p:nvSpPr>
        <p:spPr>
          <a:xfrm>
            <a:off x="8274132" y="2306202"/>
            <a:ext cx="2879767" cy="307777"/>
          </a:xfrm>
          <a:prstGeom prst="rect">
            <a:avLst/>
          </a:prstGeom>
          <a:noFill/>
        </p:spPr>
        <p:txBody>
          <a:bodyPr wrap="square" rtlCol="0">
            <a:spAutoFit/>
          </a:bodyPr>
          <a:lstStyle/>
          <a:p>
            <a:r>
              <a:rPr lang="en-US" sz="1400"/>
              <a:t>100 PSI</a:t>
            </a:r>
            <a:endParaRPr lang="en-US"/>
          </a:p>
        </p:txBody>
      </p:sp>
      <p:sp>
        <p:nvSpPr>
          <p:cNvPr id="11" name="TextBox 10">
            <a:extLst>
              <a:ext uri="{FF2B5EF4-FFF2-40B4-BE49-F238E27FC236}">
                <a16:creationId xmlns:a16="http://schemas.microsoft.com/office/drawing/2014/main" id="{9EA6699E-EBB9-44E8-9730-1B06CC5E1101}"/>
              </a:ext>
            </a:extLst>
          </p:cNvPr>
          <p:cNvSpPr txBox="1"/>
          <p:nvPr/>
        </p:nvSpPr>
        <p:spPr>
          <a:xfrm>
            <a:off x="8274132" y="4198173"/>
            <a:ext cx="2879767" cy="307777"/>
          </a:xfrm>
          <a:prstGeom prst="rect">
            <a:avLst/>
          </a:prstGeom>
          <a:noFill/>
        </p:spPr>
        <p:txBody>
          <a:bodyPr wrap="square" rtlCol="0">
            <a:spAutoFit/>
          </a:bodyPr>
          <a:lstStyle/>
          <a:p>
            <a:r>
              <a:rPr lang="en-US" sz="1400"/>
              <a:t>50 PSI</a:t>
            </a:r>
            <a:endParaRPr lang="en-US"/>
          </a:p>
        </p:txBody>
      </p:sp>
      <p:sp>
        <p:nvSpPr>
          <p:cNvPr id="12" name="TextBox 11">
            <a:extLst>
              <a:ext uri="{FF2B5EF4-FFF2-40B4-BE49-F238E27FC236}">
                <a16:creationId xmlns:a16="http://schemas.microsoft.com/office/drawing/2014/main" id="{F3BA6AA3-6E77-4379-B567-5217192E1B7C}"/>
              </a:ext>
            </a:extLst>
          </p:cNvPr>
          <p:cNvSpPr txBox="1"/>
          <p:nvPr/>
        </p:nvSpPr>
        <p:spPr>
          <a:xfrm>
            <a:off x="8274132" y="5936255"/>
            <a:ext cx="2879767" cy="307777"/>
          </a:xfrm>
          <a:prstGeom prst="rect">
            <a:avLst/>
          </a:prstGeom>
          <a:noFill/>
        </p:spPr>
        <p:txBody>
          <a:bodyPr wrap="square" rtlCol="0">
            <a:spAutoFit/>
          </a:bodyPr>
          <a:lstStyle/>
          <a:p>
            <a:r>
              <a:rPr lang="en-US" sz="1400"/>
              <a:t>25 PSI</a:t>
            </a:r>
            <a:endParaRPr lang="en-US"/>
          </a:p>
        </p:txBody>
      </p:sp>
      <p:pic>
        <p:nvPicPr>
          <p:cNvPr id="13" name="Picture 12">
            <a:extLst>
              <a:ext uri="{FF2B5EF4-FFF2-40B4-BE49-F238E27FC236}">
                <a16:creationId xmlns:a16="http://schemas.microsoft.com/office/drawing/2014/main" id="{FD2225A1-FF18-433A-9014-B65687CEF24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9408500" y="5186655"/>
            <a:ext cx="2785576" cy="1671345"/>
          </a:xfrm>
          <a:prstGeom prst="rect">
            <a:avLst/>
          </a:prstGeom>
        </p:spPr>
      </p:pic>
      <p:cxnSp>
        <p:nvCxnSpPr>
          <p:cNvPr id="2" name="Straight Arrow Connector 1">
            <a:extLst>
              <a:ext uri="{FF2B5EF4-FFF2-40B4-BE49-F238E27FC236}">
                <a16:creationId xmlns:a16="http://schemas.microsoft.com/office/drawing/2014/main" id="{A16D23D8-EE7D-437D-A1E7-86C19F99F379}"/>
              </a:ext>
            </a:extLst>
          </p:cNvPr>
          <p:cNvCxnSpPr/>
          <p:nvPr/>
        </p:nvCxnSpPr>
        <p:spPr>
          <a:xfrm flipH="1">
            <a:off x="10004096" y="3006834"/>
            <a:ext cx="408152" cy="3454400"/>
          </a:xfrm>
          <a:prstGeom prst="straightConnector1">
            <a:avLst/>
          </a:prstGeom>
        </p:spPr>
        <p:style>
          <a:lnRef idx="2">
            <a:schemeClr val="accent1"/>
          </a:lnRef>
          <a:fillRef idx="0">
            <a:schemeClr val="accent1"/>
          </a:fillRef>
          <a:effectRef idx="1">
            <a:schemeClr val="accent1"/>
          </a:effectRef>
          <a:fontRef idx="minor">
            <a:schemeClr val="tx1"/>
          </a:fontRef>
        </p:style>
      </p:cxnSp>
      <p:pic>
        <p:nvPicPr>
          <p:cNvPr id="14" name="Horizontal Test">
            <a:hlinkClick r:id="" action="ppaction://media"/>
            <a:extLst>
              <a:ext uri="{FF2B5EF4-FFF2-40B4-BE49-F238E27FC236}">
                <a16:creationId xmlns:a16="http://schemas.microsoft.com/office/drawing/2014/main" id="{A35BF1CA-F9D5-40E4-A154-2A95C0F9A5B5}"/>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4084669" y="1076537"/>
            <a:ext cx="2861474" cy="5087064"/>
          </a:xfrm>
          <a:prstGeom prst="rect">
            <a:avLst/>
          </a:prstGeom>
        </p:spPr>
      </p:pic>
    </p:spTree>
    <p:extLst>
      <p:ext uri="{BB962C8B-B14F-4D97-AF65-F5344CB8AC3E}">
        <p14:creationId xmlns:p14="http://schemas.microsoft.com/office/powerpoint/2010/main" val="2275982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97"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4"/>
                </p:tgtEl>
              </p:cMediaNode>
            </p:video>
            <p:seq concurrent="1" nextAc="seek">
              <p:cTn id="8" restart="whenNotActive" fill="hold" evtFilter="cancelBubble" nodeType="interactiveSeq">
                <p:stCondLst>
                  <p:cond evt="onClick" delay="0">
                    <p:tgtEl>
                      <p:spTgt spid="1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4"/>
                                        </p:tgtEl>
                                      </p:cBhvr>
                                    </p:cmd>
                                  </p:childTnLst>
                                </p:cTn>
                              </p:par>
                            </p:childTnLst>
                          </p:cTn>
                        </p:par>
                      </p:childTnLst>
                    </p:cTn>
                  </p:par>
                </p:childTnLst>
              </p:cTn>
              <p:nextCondLst>
                <p:cond evt="onClick" delay="0">
                  <p:tgtEl>
                    <p:spTgt spid="1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B88538-850C-49D1-8C66-3F55D151C6BC}"/>
              </a:ext>
            </a:extLst>
          </p:cNvPr>
          <p:cNvSpPr>
            <a:spLocks noGrp="1"/>
          </p:cNvSpPr>
          <p:nvPr>
            <p:ph type="sldNum" sz="quarter" idx="12"/>
          </p:nvPr>
        </p:nvSpPr>
        <p:spPr/>
        <p:txBody>
          <a:bodyPr/>
          <a:lstStyle/>
          <a:p>
            <a:pPr>
              <a:defRPr/>
            </a:pPr>
            <a:fld id="{E8CC769F-ADCB-2641-BD2F-4076D1C41918}" type="slidenum">
              <a:rPr lang="uk-UA" sz="800" smtClean="0">
                <a:latin typeface="Arial" charset="0"/>
              </a:rPr>
              <a:pPr>
                <a:defRPr/>
              </a:pPr>
              <a:t>8</a:t>
            </a:fld>
            <a:endParaRPr lang="uk-UA"/>
          </a:p>
        </p:txBody>
      </p:sp>
      <p:sp>
        <p:nvSpPr>
          <p:cNvPr id="4" name="Title 3">
            <a:extLst>
              <a:ext uri="{FF2B5EF4-FFF2-40B4-BE49-F238E27FC236}">
                <a16:creationId xmlns:a16="http://schemas.microsoft.com/office/drawing/2014/main" id="{A6E9B01B-A87D-4CF6-A3D0-E45957C0E980}"/>
              </a:ext>
            </a:extLst>
          </p:cNvPr>
          <p:cNvSpPr>
            <a:spLocks noGrp="1"/>
          </p:cNvSpPr>
          <p:nvPr>
            <p:ph type="title"/>
          </p:nvPr>
        </p:nvSpPr>
        <p:spPr>
          <a:xfrm>
            <a:off x="0" y="160336"/>
            <a:ext cx="12191999" cy="1143000"/>
          </a:xfrm>
        </p:spPr>
        <p:txBody>
          <a:bodyPr/>
          <a:lstStyle/>
          <a:p>
            <a:r>
              <a:rPr lang="en-US"/>
              <a:t>High Speed Camera Validation Test Setup</a:t>
            </a:r>
          </a:p>
        </p:txBody>
      </p:sp>
      <p:pic>
        <p:nvPicPr>
          <p:cNvPr id="5" name="Picture 4">
            <a:extLst>
              <a:ext uri="{FF2B5EF4-FFF2-40B4-BE49-F238E27FC236}">
                <a16:creationId xmlns:a16="http://schemas.microsoft.com/office/drawing/2014/main" id="{62F4E8F7-4013-470C-A2A7-2792E7FF5038}"/>
              </a:ext>
            </a:extLst>
          </p:cNvPr>
          <p:cNvPicPr>
            <a:picLocks noChangeAspect="1"/>
          </p:cNvPicPr>
          <p:nvPr/>
        </p:nvPicPr>
        <p:blipFill rotWithShape="1">
          <a:blip r:embed="rId2"/>
          <a:srcRect l="29239" t="3804" r="27914" b="16980"/>
          <a:stretch/>
        </p:blipFill>
        <p:spPr>
          <a:xfrm>
            <a:off x="73434" y="1438651"/>
            <a:ext cx="3643905" cy="5055433"/>
          </a:xfrm>
          <a:prstGeom prst="rect">
            <a:avLst/>
          </a:prstGeom>
        </p:spPr>
      </p:pic>
      <p:pic>
        <p:nvPicPr>
          <p:cNvPr id="6" name="Picture 5">
            <a:extLst>
              <a:ext uri="{FF2B5EF4-FFF2-40B4-BE49-F238E27FC236}">
                <a16:creationId xmlns:a16="http://schemas.microsoft.com/office/drawing/2014/main" id="{FA90A312-F9C3-4220-BC53-BBC792CAB81E}"/>
              </a:ext>
            </a:extLst>
          </p:cNvPr>
          <p:cNvPicPr>
            <a:picLocks noChangeAspect="1"/>
          </p:cNvPicPr>
          <p:nvPr/>
        </p:nvPicPr>
        <p:blipFill>
          <a:blip r:embed="rId3"/>
          <a:stretch>
            <a:fillRect/>
          </a:stretch>
        </p:blipFill>
        <p:spPr>
          <a:xfrm>
            <a:off x="8370446" y="1188418"/>
            <a:ext cx="3818879" cy="2876737"/>
          </a:xfrm>
          <a:prstGeom prst="rect">
            <a:avLst/>
          </a:prstGeom>
        </p:spPr>
      </p:pic>
      <p:pic>
        <p:nvPicPr>
          <p:cNvPr id="8" name="Picture 7">
            <a:extLst>
              <a:ext uri="{FF2B5EF4-FFF2-40B4-BE49-F238E27FC236}">
                <a16:creationId xmlns:a16="http://schemas.microsoft.com/office/drawing/2014/main" id="{970FFADC-A0D4-4399-A007-B8C4104B58FE}"/>
              </a:ext>
            </a:extLst>
          </p:cNvPr>
          <p:cNvPicPr>
            <a:picLocks noChangeAspect="1"/>
          </p:cNvPicPr>
          <p:nvPr/>
        </p:nvPicPr>
        <p:blipFill rotWithShape="1">
          <a:blip r:embed="rId4"/>
          <a:srcRect r="7936"/>
          <a:stretch/>
        </p:blipFill>
        <p:spPr>
          <a:xfrm>
            <a:off x="8370446" y="4027200"/>
            <a:ext cx="3818879" cy="2488830"/>
          </a:xfrm>
          <a:prstGeom prst="rect">
            <a:avLst/>
          </a:prstGeom>
        </p:spPr>
      </p:pic>
      <p:sp>
        <p:nvSpPr>
          <p:cNvPr id="13" name="Rectangle 12">
            <a:extLst>
              <a:ext uri="{FF2B5EF4-FFF2-40B4-BE49-F238E27FC236}">
                <a16:creationId xmlns:a16="http://schemas.microsoft.com/office/drawing/2014/main" id="{1049211D-758D-4A46-ACFD-41F4A90DE72D}"/>
              </a:ext>
            </a:extLst>
          </p:cNvPr>
          <p:cNvSpPr/>
          <p:nvPr/>
        </p:nvSpPr>
        <p:spPr>
          <a:xfrm>
            <a:off x="3948121" y="1426066"/>
            <a:ext cx="4191542" cy="5449697"/>
          </a:xfrm>
          <a:prstGeom prst="rect">
            <a:avLst/>
          </a:prstGeom>
        </p:spPr>
        <p:txBody>
          <a:bodyPr wrap="square">
            <a:spAutoFit/>
          </a:bodyPr>
          <a:lstStyle/>
          <a:p>
            <a:pPr lvl="0" eaLnBrk="1" fontAlgn="auto" hangingPunct="1">
              <a:lnSpc>
                <a:spcPct val="90000"/>
              </a:lnSpc>
              <a:spcBef>
                <a:spcPts val="1000"/>
              </a:spcBef>
              <a:spcAft>
                <a:spcPts val="0"/>
              </a:spcAft>
            </a:pPr>
            <a:r>
              <a:rPr lang="en-US" sz="1400">
                <a:solidFill>
                  <a:prstClr val="black"/>
                </a:solidFill>
                <a:latin typeface="Calibri" panose="020F0502020204030204"/>
                <a:ea typeface="+mn-lt"/>
                <a:cs typeface="Calibri" panose="020F0502020204030204"/>
              </a:rPr>
              <a:t>This experiment was conducted to validate the accuracy of velocity measurements with the highspeed camera. </a:t>
            </a:r>
            <a:br>
              <a:rPr lang="en-US" sz="1400">
                <a:solidFill>
                  <a:prstClr val="black"/>
                </a:solidFill>
                <a:latin typeface="Calibri" panose="020F0502020204030204"/>
                <a:ea typeface="+mn-lt"/>
                <a:cs typeface="Calibri" panose="020F0502020204030204"/>
              </a:rPr>
            </a:br>
            <a:endParaRPr lang="en-US" sz="1400">
              <a:solidFill>
                <a:prstClr val="black"/>
              </a:solidFill>
              <a:latin typeface="Calibri" panose="020F0502020204030204"/>
              <a:ea typeface="+mn-lt"/>
              <a:cs typeface="Calibri" panose="020F0502020204030204"/>
            </a:endParaRPr>
          </a:p>
          <a:p>
            <a:pPr marL="285750" lvl="0" indent="-285750" eaLnBrk="1" fontAlgn="auto" hangingPunct="1">
              <a:lnSpc>
                <a:spcPct val="90000"/>
              </a:lnSpc>
              <a:spcBef>
                <a:spcPts val="1000"/>
              </a:spcBef>
              <a:spcAft>
                <a:spcPts val="0"/>
              </a:spcAft>
              <a:buFont typeface="Arial" panose="020B0604020202020204" pitchFamily="34" charset="0"/>
              <a:buChar char="•"/>
            </a:pPr>
            <a:r>
              <a:rPr lang="en-US" sz="1400">
                <a:solidFill>
                  <a:prstClr val="black"/>
                </a:solidFill>
                <a:latin typeface="Calibri" panose="020F0502020204030204"/>
                <a:ea typeface="+mn-lt"/>
                <a:cs typeface="Calibri" panose="020F0502020204030204"/>
              </a:rPr>
              <a:t>The radar and the camera are synchronized, and both are sampling the volume of space as shown on the image to the left.  </a:t>
            </a:r>
          </a:p>
          <a:p>
            <a:pPr marL="285750" lvl="0" indent="-285750" eaLnBrk="1" fontAlgn="auto" hangingPunct="1">
              <a:lnSpc>
                <a:spcPct val="90000"/>
              </a:lnSpc>
              <a:spcBef>
                <a:spcPts val="1000"/>
              </a:spcBef>
              <a:spcAft>
                <a:spcPts val="0"/>
              </a:spcAft>
              <a:buFont typeface="Arial" panose="020B0604020202020204" pitchFamily="34" charset="0"/>
              <a:buChar char="•"/>
            </a:pPr>
            <a:r>
              <a:rPr lang="en-US" sz="1400">
                <a:solidFill>
                  <a:prstClr val="black"/>
                </a:solidFill>
                <a:latin typeface="Calibri" panose="020F0502020204030204"/>
                <a:ea typeface="+mn-lt"/>
                <a:cs typeface="Calibri" panose="020F0502020204030204"/>
              </a:rPr>
              <a:t>BP-1 particles were sieved so that only larger (850um-1mm) particles that are easily resolved by the camera were accelerated in a stream. </a:t>
            </a:r>
          </a:p>
          <a:p>
            <a:pPr marL="285750" lvl="0" indent="-285750" eaLnBrk="1" fontAlgn="auto" hangingPunct="1">
              <a:lnSpc>
                <a:spcPct val="90000"/>
              </a:lnSpc>
              <a:spcBef>
                <a:spcPts val="1000"/>
              </a:spcBef>
              <a:spcAft>
                <a:spcPts val="0"/>
              </a:spcAft>
              <a:buFont typeface="Arial" panose="020B0604020202020204" pitchFamily="34" charset="0"/>
              <a:buChar char="•"/>
            </a:pPr>
            <a:r>
              <a:rPr lang="en-US" sz="1400">
                <a:solidFill>
                  <a:prstClr val="black"/>
                </a:solidFill>
                <a:latin typeface="Calibri" panose="020F0502020204030204"/>
                <a:ea typeface="+mn-lt"/>
                <a:cs typeface="Calibri" panose="020F0502020204030204"/>
              </a:rPr>
              <a:t>Data was collected over a 4.195 second period by the radar and camera. The camera was capturing video at 1000 fps and the radar was collecting spectrum data in acquisitional chunks of 10ms (corresponding to 100 camera frames).</a:t>
            </a:r>
          </a:p>
          <a:p>
            <a:pPr marL="285750" lvl="0" indent="-285750" eaLnBrk="1" fontAlgn="auto" hangingPunct="1">
              <a:lnSpc>
                <a:spcPct val="90000"/>
              </a:lnSpc>
              <a:spcBef>
                <a:spcPts val="1000"/>
              </a:spcBef>
              <a:spcAft>
                <a:spcPts val="0"/>
              </a:spcAft>
              <a:buFont typeface="Arial" panose="020B0604020202020204" pitchFamily="34" charset="0"/>
              <a:buChar char="•"/>
            </a:pPr>
            <a:r>
              <a:rPr lang="en-US" sz="1400">
                <a:solidFill>
                  <a:prstClr val="black"/>
                </a:solidFill>
                <a:latin typeface="Calibri" panose="020F0502020204030204"/>
                <a:ea typeface="+mn-lt"/>
                <a:cs typeface="Calibri" panose="020F0502020204030204"/>
              </a:rPr>
              <a:t>The first signals were recorded around 1 second and single and double particle events were recorded captured with both instruments</a:t>
            </a:r>
          </a:p>
          <a:p>
            <a:pPr marL="285750" lvl="0" indent="-285750" eaLnBrk="1" fontAlgn="auto" hangingPunct="1">
              <a:lnSpc>
                <a:spcPct val="90000"/>
              </a:lnSpc>
              <a:spcBef>
                <a:spcPts val="1000"/>
              </a:spcBef>
              <a:spcAft>
                <a:spcPts val="0"/>
              </a:spcAft>
              <a:buFont typeface="Arial" panose="020B0604020202020204" pitchFamily="34" charset="0"/>
              <a:buChar char="•"/>
            </a:pPr>
            <a:r>
              <a:rPr lang="en-US" sz="1400">
                <a:solidFill>
                  <a:prstClr val="black"/>
                </a:solidFill>
                <a:latin typeface="Calibri" panose="020F0502020204030204"/>
                <a:ea typeface="+mn-lt"/>
                <a:cs typeface="Calibri" panose="020F0502020204030204"/>
              </a:rPr>
              <a:t>Camera frame #10766 is shown on the top right corresponding to the spectrum trace below which begins at 1.0712 seconds</a:t>
            </a:r>
          </a:p>
          <a:p>
            <a:pPr lvl="0" eaLnBrk="1" fontAlgn="auto" hangingPunct="1">
              <a:lnSpc>
                <a:spcPct val="90000"/>
              </a:lnSpc>
              <a:spcBef>
                <a:spcPts val="1000"/>
              </a:spcBef>
              <a:spcAft>
                <a:spcPts val="0"/>
              </a:spcAft>
            </a:pPr>
            <a:endParaRPr lang="en-US" sz="1400">
              <a:solidFill>
                <a:prstClr val="black"/>
              </a:solidFill>
              <a:latin typeface="Calibri" panose="020F0502020204030204"/>
              <a:ea typeface="+mn-lt"/>
              <a:cs typeface="Calibri" panose="020F0502020204030204"/>
            </a:endParaRPr>
          </a:p>
          <a:p>
            <a:pPr marL="285750" lvl="0" indent="-285750" eaLnBrk="1" fontAlgn="auto" hangingPunct="1">
              <a:lnSpc>
                <a:spcPct val="90000"/>
              </a:lnSpc>
              <a:spcBef>
                <a:spcPts val="1000"/>
              </a:spcBef>
              <a:spcAft>
                <a:spcPts val="0"/>
              </a:spcAft>
              <a:buFont typeface="Arial" panose="020B0604020202020204" pitchFamily="34" charset="0"/>
              <a:buChar char="•"/>
            </a:pPr>
            <a:endParaRPr lang="en-US" sz="1400">
              <a:solidFill>
                <a:prstClr val="black"/>
              </a:solidFill>
              <a:latin typeface="Calibri" panose="020F0502020204030204"/>
              <a:ea typeface="+mn-lt"/>
              <a:cs typeface="Calibri" panose="020F0502020204030204"/>
            </a:endParaRPr>
          </a:p>
        </p:txBody>
      </p:sp>
    </p:spTree>
    <p:extLst>
      <p:ext uri="{BB962C8B-B14F-4D97-AF65-F5344CB8AC3E}">
        <p14:creationId xmlns:p14="http://schemas.microsoft.com/office/powerpoint/2010/main" val="14837864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D515DE-3275-4655-A5EA-AF46F70E8EFD}"/>
              </a:ext>
            </a:extLst>
          </p:cNvPr>
          <p:cNvSpPr>
            <a:spLocks noGrp="1"/>
          </p:cNvSpPr>
          <p:nvPr>
            <p:ph sz="half" idx="1"/>
          </p:nvPr>
        </p:nvSpPr>
        <p:spPr>
          <a:xfrm>
            <a:off x="368299" y="1257300"/>
            <a:ext cx="11262152" cy="1502525"/>
          </a:xfrm>
        </p:spPr>
        <p:txBody>
          <a:bodyPr lIns="91440" tIns="45720" rIns="91440" bIns="45720" anchor="t"/>
          <a:lstStyle/>
          <a:p>
            <a:r>
              <a:rPr lang="en-US">
                <a:ea typeface="ＭＳ Ｐゴシック"/>
              </a:rPr>
              <a:t>The KSC Weapons Training Area was used on May 17-18, 2022 to validate high velocity objects (bullets/shot/shell-loaded BP-1) using the MWDR</a:t>
            </a:r>
          </a:p>
          <a:p>
            <a:r>
              <a:rPr lang="en-US">
                <a:ea typeface="ＭＳ Ｐゴシック"/>
              </a:rPr>
              <a:t>A high-speed camera was used to validate the measured the velocities.</a:t>
            </a:r>
            <a:endParaRPr lang="en-US"/>
          </a:p>
          <a:p>
            <a:endParaRPr lang="en-US"/>
          </a:p>
        </p:txBody>
      </p:sp>
      <p:sp>
        <p:nvSpPr>
          <p:cNvPr id="4" name="Title 3">
            <a:extLst>
              <a:ext uri="{FF2B5EF4-FFF2-40B4-BE49-F238E27FC236}">
                <a16:creationId xmlns:a16="http://schemas.microsoft.com/office/drawing/2014/main" id="{0AE6C018-260C-4E6F-B5F9-03BF344116FB}"/>
              </a:ext>
            </a:extLst>
          </p:cNvPr>
          <p:cNvSpPr>
            <a:spLocks noGrp="1"/>
          </p:cNvSpPr>
          <p:nvPr>
            <p:ph type="title"/>
          </p:nvPr>
        </p:nvSpPr>
        <p:spPr/>
        <p:txBody>
          <a:bodyPr lIns="91440" tIns="45720" rIns="91440" bIns="45720" anchor="t"/>
          <a:lstStyle/>
          <a:p>
            <a:r>
              <a:rPr lang="en-US">
                <a:latin typeface="Century"/>
                <a:ea typeface="ＭＳ Ｐゴシック"/>
              </a:rPr>
              <a:t>MWDR Weapons Training Area Validation</a:t>
            </a:r>
          </a:p>
        </p:txBody>
      </p:sp>
      <p:pic>
        <p:nvPicPr>
          <p:cNvPr id="6" name="Picture 5">
            <a:extLst>
              <a:ext uri="{FF2B5EF4-FFF2-40B4-BE49-F238E27FC236}">
                <a16:creationId xmlns:a16="http://schemas.microsoft.com/office/drawing/2014/main" id="{948C084A-148F-4C00-8EDA-9C9E98DF410D}"/>
              </a:ext>
            </a:extLst>
          </p:cNvPr>
          <p:cNvPicPr>
            <a:picLocks noChangeAspect="1"/>
          </p:cNvPicPr>
          <p:nvPr/>
        </p:nvPicPr>
        <p:blipFill>
          <a:blip r:embed="rId2"/>
          <a:stretch>
            <a:fillRect/>
          </a:stretch>
        </p:blipFill>
        <p:spPr>
          <a:xfrm>
            <a:off x="368299" y="2759826"/>
            <a:ext cx="5972016" cy="3663662"/>
          </a:xfrm>
          <a:prstGeom prst="rect">
            <a:avLst/>
          </a:prstGeom>
        </p:spPr>
      </p:pic>
      <p:pic>
        <p:nvPicPr>
          <p:cNvPr id="8" name="Picture 7">
            <a:extLst>
              <a:ext uri="{FF2B5EF4-FFF2-40B4-BE49-F238E27FC236}">
                <a16:creationId xmlns:a16="http://schemas.microsoft.com/office/drawing/2014/main" id="{2BE943E1-82CD-45BA-81EA-8884CB42BD8D}"/>
              </a:ext>
            </a:extLst>
          </p:cNvPr>
          <p:cNvPicPr>
            <a:picLocks noChangeAspect="1"/>
          </p:cNvPicPr>
          <p:nvPr/>
        </p:nvPicPr>
        <p:blipFill>
          <a:blip r:embed="rId3"/>
          <a:stretch>
            <a:fillRect/>
          </a:stretch>
        </p:blipFill>
        <p:spPr>
          <a:xfrm>
            <a:off x="6340314" y="2759825"/>
            <a:ext cx="5449349" cy="3663663"/>
          </a:xfrm>
          <a:prstGeom prst="rect">
            <a:avLst/>
          </a:prstGeom>
        </p:spPr>
      </p:pic>
    </p:spTree>
    <p:extLst>
      <p:ext uri="{BB962C8B-B14F-4D97-AF65-F5344CB8AC3E}">
        <p14:creationId xmlns:p14="http://schemas.microsoft.com/office/powerpoint/2010/main" val="29379326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5.56mm-test-1">
            <a:hlinkClick r:id="" action="ppaction://media"/>
            <a:extLst>
              <a:ext uri="{FF2B5EF4-FFF2-40B4-BE49-F238E27FC236}">
                <a16:creationId xmlns:a16="http://schemas.microsoft.com/office/drawing/2014/main" id="{CE2FF33F-22EC-4090-8960-95E43C4AC4E6}"/>
              </a:ext>
            </a:extLst>
          </p:cNvPr>
          <p:cNvPicPr>
            <a:picLocks noChangeAspect="1"/>
          </p:cNvPicPr>
          <p:nvPr>
            <a:videoFile r:link="rId1"/>
            <p:extLst>
              <p:ext uri="{DAA4B4D4-6D71-4841-9C94-3DE7FCFB9230}">
                <p14:media xmlns:p14="http://schemas.microsoft.com/office/powerpoint/2010/main" r:embed="rId2">
                  <p14:trim st="1302"/>
                </p14:media>
              </p:ext>
            </p:extLst>
          </p:nvPr>
        </p:nvPicPr>
        <p:blipFill>
          <a:blip r:embed="rId4"/>
          <a:stretch>
            <a:fillRect/>
          </a:stretch>
        </p:blipFill>
        <p:spPr>
          <a:xfrm>
            <a:off x="6095999" y="1727486"/>
            <a:ext cx="6449534" cy="4778253"/>
          </a:xfrm>
          <a:prstGeom prst="rect">
            <a:avLst/>
          </a:prstGeom>
        </p:spPr>
      </p:pic>
      <p:sp>
        <p:nvSpPr>
          <p:cNvPr id="3" name="Content Placeholder 2">
            <a:extLst>
              <a:ext uri="{FF2B5EF4-FFF2-40B4-BE49-F238E27FC236}">
                <a16:creationId xmlns:a16="http://schemas.microsoft.com/office/drawing/2014/main" id="{44D515DE-3275-4655-A5EA-AF46F70E8EFD}"/>
              </a:ext>
            </a:extLst>
          </p:cNvPr>
          <p:cNvSpPr>
            <a:spLocks noGrp="1"/>
          </p:cNvSpPr>
          <p:nvPr>
            <p:ph sz="half" idx="1"/>
          </p:nvPr>
        </p:nvSpPr>
        <p:spPr>
          <a:xfrm>
            <a:off x="368299" y="1257302"/>
            <a:ext cx="11262152" cy="999698"/>
          </a:xfrm>
        </p:spPr>
        <p:txBody>
          <a:bodyPr lIns="91440" tIns="45720" rIns="91440" bIns="45720" anchor="t"/>
          <a:lstStyle/>
          <a:p>
            <a:r>
              <a:rPr lang="en-US">
                <a:ea typeface="ＭＳ Ｐゴシック"/>
              </a:rPr>
              <a:t>The MWDR data has been extracted showing ~800 m/s for a 5.56 mm NATO round. </a:t>
            </a:r>
          </a:p>
          <a:p>
            <a:pPr marL="0" indent="0">
              <a:buNone/>
            </a:pPr>
            <a:endParaRPr lang="en-US"/>
          </a:p>
        </p:txBody>
      </p:sp>
      <p:sp>
        <p:nvSpPr>
          <p:cNvPr id="4" name="Title 3">
            <a:extLst>
              <a:ext uri="{FF2B5EF4-FFF2-40B4-BE49-F238E27FC236}">
                <a16:creationId xmlns:a16="http://schemas.microsoft.com/office/drawing/2014/main" id="{0AE6C018-260C-4E6F-B5F9-03BF344116FB}"/>
              </a:ext>
            </a:extLst>
          </p:cNvPr>
          <p:cNvSpPr>
            <a:spLocks noGrp="1"/>
          </p:cNvSpPr>
          <p:nvPr>
            <p:ph type="title"/>
          </p:nvPr>
        </p:nvSpPr>
        <p:spPr/>
        <p:txBody>
          <a:bodyPr lIns="91440" tIns="45720" rIns="91440" bIns="45720" anchor="t"/>
          <a:lstStyle/>
          <a:p>
            <a:r>
              <a:rPr lang="en-US">
                <a:latin typeface="Century"/>
                <a:ea typeface="ＭＳ Ｐゴシック"/>
              </a:rPr>
              <a:t>MWDR Weapons Training Area Validation</a:t>
            </a:r>
          </a:p>
        </p:txBody>
      </p:sp>
      <p:pic>
        <p:nvPicPr>
          <p:cNvPr id="10" name="Picture 9" descr="Graphical user interface&#10;&#10;Description automatically generated">
            <a:extLst>
              <a:ext uri="{FF2B5EF4-FFF2-40B4-BE49-F238E27FC236}">
                <a16:creationId xmlns:a16="http://schemas.microsoft.com/office/drawing/2014/main" id="{7D991FF1-F5D6-4C31-B703-BD5CB9D68A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2794" y="2400302"/>
            <a:ext cx="6198711" cy="3719227"/>
          </a:xfrm>
          <a:prstGeom prst="rect">
            <a:avLst/>
          </a:prstGeom>
        </p:spPr>
      </p:pic>
    </p:spTree>
    <p:extLst>
      <p:ext uri="{BB962C8B-B14F-4D97-AF65-F5344CB8AC3E}">
        <p14:creationId xmlns:p14="http://schemas.microsoft.com/office/powerpoint/2010/main" val="41295433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14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1123" y="0"/>
            <a:ext cx="6096000" cy="1210877"/>
          </a:xfrm>
          <a:prstGeom prst="rect">
            <a:avLst/>
          </a:prstGeom>
        </p:spPr>
        <p:txBody>
          <a:bodyPr>
            <a:normAutofit fontScale="97500"/>
          </a:bodyPr>
          <a:lstStyle/>
          <a:p>
            <a:pPr algn="ctr" defTabSz="457200"/>
            <a:endParaRPr lang="en-US" sz="4400" i="1">
              <a:solidFill>
                <a:srgbClr val="FF0000"/>
              </a:solidFill>
              <a:latin typeface="+mj-lt"/>
              <a:ea typeface="ＭＳ Ｐゴシック" charset="-128"/>
              <a:cs typeface="ＭＳ Ｐゴシック" charset="-128"/>
            </a:endParaRPr>
          </a:p>
        </p:txBody>
      </p:sp>
      <p:sp>
        <p:nvSpPr>
          <p:cNvPr id="3" name="Title 2"/>
          <p:cNvSpPr>
            <a:spLocks noGrp="1"/>
          </p:cNvSpPr>
          <p:nvPr>
            <p:ph type="title"/>
          </p:nvPr>
        </p:nvSpPr>
        <p:spPr>
          <a:xfrm>
            <a:off x="431799" y="0"/>
            <a:ext cx="11548533" cy="1066800"/>
          </a:xfrm>
        </p:spPr>
        <p:txBody>
          <a:bodyPr/>
          <a:lstStyle/>
          <a:p>
            <a:r>
              <a:rPr lang="en-US">
                <a:solidFill>
                  <a:schemeClr val="tx1"/>
                </a:solidFill>
              </a:rPr>
              <a:t>Geometric </a:t>
            </a:r>
            <a:r>
              <a:rPr lang="en-US"/>
              <a:t>Uncertainty</a:t>
            </a:r>
            <a:r>
              <a:rPr lang="en-US">
                <a:solidFill>
                  <a:schemeClr val="tx1"/>
                </a:solidFill>
              </a:rPr>
              <a:t> for Lunar Lander Case</a:t>
            </a:r>
          </a:p>
        </p:txBody>
      </p:sp>
      <p:sp>
        <p:nvSpPr>
          <p:cNvPr id="8" name="Content Placeholder 2"/>
          <p:cNvSpPr txBox="1">
            <a:spLocks/>
          </p:cNvSpPr>
          <p:nvPr/>
        </p:nvSpPr>
        <p:spPr>
          <a:xfrm>
            <a:off x="-42866" y="1352391"/>
            <a:ext cx="6496594" cy="250652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auto">
              <a:spcAft>
                <a:spcPts val="0"/>
              </a:spcAft>
            </a:pPr>
            <a:r>
              <a:rPr lang="en-US" sz="1600">
                <a:solidFill>
                  <a:schemeClr val="bg1"/>
                </a:solidFill>
                <a:ea typeface="+mn-lt"/>
                <a:cs typeface="+mn-lt"/>
              </a:rPr>
              <a:t>Measured Doppler shifts are most accurate when particles move in “line of sight” of radar. ​</a:t>
            </a:r>
          </a:p>
          <a:p>
            <a:pPr algn="just" fontAlgn="auto">
              <a:spcAft>
                <a:spcPts val="0"/>
              </a:spcAft>
            </a:pPr>
            <a:r>
              <a:rPr lang="en-US" sz="1600">
                <a:solidFill>
                  <a:schemeClr val="bg1"/>
                </a:solidFill>
                <a:ea typeface="+mn-lt"/>
                <a:cs typeface="+mn-lt"/>
              </a:rPr>
              <a:t>Look angle of RADAR (θ) produces a fixed geometric uncertainty that can be accounted for. Geometric velocity uncertainty occurs as particles move through the “3 dB radar cone” due to projection of particle velocity vector onto the radar line of sight. Uncertainty is largest at the near side of radar cone. ​</a:t>
            </a:r>
          </a:p>
          <a:p>
            <a:pPr algn="just" fontAlgn="auto">
              <a:spcAft>
                <a:spcPts val="0"/>
              </a:spcAft>
            </a:pPr>
            <a:r>
              <a:rPr lang="en-US" sz="1600">
                <a:solidFill>
                  <a:schemeClr val="bg1"/>
                </a:solidFill>
                <a:ea typeface="+mn-lt"/>
                <a:cs typeface="+mn-lt"/>
              </a:rPr>
              <a:t>Velocity geometric uncertainty is increased with particle plume ejecta angle (β). With a 3-degree beam width, the relative error is approximately 5% for a pitch angle (β) of 3 degrees. </a:t>
            </a:r>
          </a:p>
          <a:p>
            <a:pPr algn="just" fontAlgn="auto">
              <a:spcAft>
                <a:spcPts val="0"/>
              </a:spcAft>
            </a:pPr>
            <a:endParaRPr lang="en-US" sz="1600">
              <a:solidFill>
                <a:schemeClr val="bg1"/>
              </a:solidFill>
              <a:cs typeface="Calibri"/>
            </a:endParaRPr>
          </a:p>
        </p:txBody>
      </p:sp>
      <p:pic>
        <p:nvPicPr>
          <p:cNvPr id="7" name="Picture 6"/>
          <p:cNvPicPr>
            <a:picLocks noChangeAspect="1"/>
          </p:cNvPicPr>
          <p:nvPr/>
        </p:nvPicPr>
        <p:blipFill>
          <a:blip r:embed="rId2"/>
          <a:stretch>
            <a:fillRect/>
          </a:stretch>
        </p:blipFill>
        <p:spPr>
          <a:xfrm>
            <a:off x="455476" y="3784570"/>
            <a:ext cx="5771765" cy="2673846"/>
          </a:xfrm>
          <a:prstGeom prst="rect">
            <a:avLst/>
          </a:prstGeom>
          <a:ln w="12700">
            <a:solidFill>
              <a:schemeClr val="bg1"/>
            </a:solidFill>
          </a:ln>
        </p:spPr>
      </p:pic>
      <p:pic>
        <p:nvPicPr>
          <p:cNvPr id="6" name="Picture 8" descr="first chart.png">
            <a:extLst>
              <a:ext uri="{FF2B5EF4-FFF2-40B4-BE49-F238E27FC236}">
                <a16:creationId xmlns:a16="http://schemas.microsoft.com/office/drawing/2014/main" id="{F4A5AD05-E627-4E2F-BAE0-06D5FB95599C}"/>
              </a:ext>
            </a:extLst>
          </p:cNvPr>
          <p:cNvPicPr>
            <a:picLocks noChangeAspect="1"/>
          </p:cNvPicPr>
          <p:nvPr/>
        </p:nvPicPr>
        <p:blipFill rotWithShape="1">
          <a:blip r:embed="rId3"/>
          <a:srcRect l="6119" t="5923" r="8052" b="348"/>
          <a:stretch/>
        </p:blipFill>
        <p:spPr>
          <a:xfrm>
            <a:off x="6808575" y="1333805"/>
            <a:ext cx="4954889" cy="2499753"/>
          </a:xfrm>
          <a:prstGeom prst="rect">
            <a:avLst/>
          </a:prstGeom>
        </p:spPr>
      </p:pic>
      <p:pic>
        <p:nvPicPr>
          <p:cNvPr id="9" name="Picture 9" descr="second chart.png">
            <a:extLst>
              <a:ext uri="{FF2B5EF4-FFF2-40B4-BE49-F238E27FC236}">
                <a16:creationId xmlns:a16="http://schemas.microsoft.com/office/drawing/2014/main" id="{D0F7A572-4BB3-42F3-9926-6A3A5D5C9EF5}"/>
              </a:ext>
            </a:extLst>
          </p:cNvPr>
          <p:cNvPicPr>
            <a:picLocks noChangeAspect="1"/>
          </p:cNvPicPr>
          <p:nvPr/>
        </p:nvPicPr>
        <p:blipFill rotWithShape="1">
          <a:blip r:embed="rId4"/>
          <a:srcRect l="6379" t="5926" r="8103" b="370"/>
          <a:stretch/>
        </p:blipFill>
        <p:spPr>
          <a:xfrm>
            <a:off x="6805960" y="3965757"/>
            <a:ext cx="4945301" cy="2504476"/>
          </a:xfrm>
          <a:prstGeom prst="rect">
            <a:avLst/>
          </a:prstGeom>
        </p:spPr>
      </p:pic>
    </p:spTree>
    <p:extLst>
      <p:ext uri="{BB962C8B-B14F-4D97-AF65-F5344CB8AC3E}">
        <p14:creationId xmlns:p14="http://schemas.microsoft.com/office/powerpoint/2010/main" val="134684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94DFFD3-4EFD-4706-9566-05C993B172CE}"/>
              </a:ext>
            </a:extLst>
          </p:cNvPr>
          <p:cNvSpPr>
            <a:spLocks noGrp="1"/>
          </p:cNvSpPr>
          <p:nvPr>
            <p:ph type="sldNum" sz="quarter" idx="12"/>
          </p:nvPr>
        </p:nvSpPr>
        <p:spPr/>
        <p:txBody>
          <a:bodyPr/>
          <a:lstStyle/>
          <a:p>
            <a:pPr>
              <a:defRPr/>
            </a:pPr>
            <a:fld id="{E8CC769F-ADCB-2641-BD2F-4076D1C41918}" type="slidenum">
              <a:rPr lang="uk-UA" sz="800" smtClean="0">
                <a:latin typeface="Arial" charset="0"/>
              </a:rPr>
              <a:pPr>
                <a:defRPr/>
              </a:pPr>
              <a:t>12</a:t>
            </a:fld>
            <a:endParaRPr lang="uk-UA"/>
          </a:p>
        </p:txBody>
      </p:sp>
      <p:sp>
        <p:nvSpPr>
          <p:cNvPr id="4" name="Title 3">
            <a:extLst>
              <a:ext uri="{FF2B5EF4-FFF2-40B4-BE49-F238E27FC236}">
                <a16:creationId xmlns:a16="http://schemas.microsoft.com/office/drawing/2014/main" id="{29A9404D-AE9A-46D1-A37B-6E00D5D1BE1E}"/>
              </a:ext>
            </a:extLst>
          </p:cNvPr>
          <p:cNvSpPr>
            <a:spLocks noGrp="1"/>
          </p:cNvSpPr>
          <p:nvPr>
            <p:ph type="title"/>
          </p:nvPr>
        </p:nvSpPr>
        <p:spPr/>
        <p:txBody>
          <a:bodyPr lIns="91440" tIns="45720" rIns="91440" bIns="45720" anchor="t"/>
          <a:lstStyle/>
          <a:p>
            <a:r>
              <a:rPr lang="en-US">
                <a:latin typeface="Century"/>
                <a:ea typeface="ＭＳ Ｐゴシック"/>
              </a:rPr>
              <a:t>Next Steps</a:t>
            </a:r>
            <a:endParaRPr lang="en-US"/>
          </a:p>
        </p:txBody>
      </p:sp>
      <p:sp>
        <p:nvSpPr>
          <p:cNvPr id="3" name="TextBox 2">
            <a:extLst>
              <a:ext uri="{FF2B5EF4-FFF2-40B4-BE49-F238E27FC236}">
                <a16:creationId xmlns:a16="http://schemas.microsoft.com/office/drawing/2014/main" id="{5F27BCE8-BC1C-4345-9BFF-7A1B1CB7AB64}"/>
              </a:ext>
            </a:extLst>
          </p:cNvPr>
          <p:cNvSpPr txBox="1"/>
          <p:nvPr/>
        </p:nvSpPr>
        <p:spPr>
          <a:xfrm>
            <a:off x="609599" y="1555423"/>
            <a:ext cx="11079638" cy="4431983"/>
          </a:xfrm>
          <a:prstGeom prst="rect">
            <a:avLst/>
          </a:prstGeom>
          <a:noFill/>
        </p:spPr>
        <p:txBody>
          <a:bodyPr wrap="square" lIns="91440" tIns="45720" rIns="91440" bIns="45720" rtlCol="0" anchor="t">
            <a:spAutoFit/>
          </a:bodyPr>
          <a:lstStyle/>
          <a:p>
            <a:pPr marL="342900" indent="-342900">
              <a:buFont typeface="Arial" panose="020B0604020202020204" pitchFamily="34" charset="0"/>
              <a:buChar char="•"/>
            </a:pPr>
            <a:r>
              <a:rPr lang="en-US" sz="4400">
                <a:solidFill>
                  <a:schemeClr val="bg1"/>
                </a:solidFill>
                <a:latin typeface="Arial"/>
                <a:ea typeface="MS PGothic"/>
                <a:cs typeface="Arial"/>
              </a:rPr>
              <a:t>Analyze Range Data</a:t>
            </a:r>
          </a:p>
          <a:p>
            <a:pPr marL="342900" indent="-342900">
              <a:buFont typeface="Arial" panose="020B0604020202020204" pitchFamily="34" charset="0"/>
              <a:buChar char="•"/>
            </a:pPr>
            <a:r>
              <a:rPr lang="en-US" sz="4400">
                <a:solidFill>
                  <a:schemeClr val="bg1"/>
                </a:solidFill>
                <a:latin typeface="Arial"/>
                <a:ea typeface="MS PGothic"/>
                <a:cs typeface="Arial"/>
              </a:rPr>
              <a:t>Continue testing MWDR with lunar simulants </a:t>
            </a:r>
            <a:endParaRPr lang="en-US">
              <a:solidFill>
                <a:schemeClr val="bg1"/>
              </a:solidFill>
            </a:endParaRPr>
          </a:p>
          <a:p>
            <a:pPr marL="342900" indent="-342900">
              <a:buFont typeface="Arial" panose="020B0604020202020204" pitchFamily="34" charset="0"/>
              <a:buChar char="•"/>
            </a:pPr>
            <a:r>
              <a:rPr lang="en-US" sz="4400">
                <a:solidFill>
                  <a:schemeClr val="bg1"/>
                </a:solidFill>
                <a:latin typeface="Arial"/>
                <a:ea typeface="MS PGothic"/>
                <a:cs typeface="Arial"/>
              </a:rPr>
              <a:t>Johns Hopkins University  Shadowgraph setup</a:t>
            </a:r>
            <a:endParaRPr lang="en-US" sz="4400">
              <a:solidFill>
                <a:schemeClr val="bg1"/>
              </a:solidFill>
              <a:cs typeface="Arial"/>
            </a:endParaRPr>
          </a:p>
          <a:p>
            <a:pPr marL="342900" indent="-342900">
              <a:buFont typeface="Arial" panose="020B0604020202020204" pitchFamily="34" charset="0"/>
              <a:buChar char="•"/>
            </a:pPr>
            <a:r>
              <a:rPr lang="en-US" sz="4400">
                <a:solidFill>
                  <a:schemeClr val="bg1"/>
                </a:solidFill>
                <a:latin typeface="Arial"/>
                <a:ea typeface="MS PGothic"/>
                <a:cs typeface="Arial"/>
              </a:rPr>
              <a:t>CLPS Payload Development</a:t>
            </a:r>
          </a:p>
          <a:p>
            <a:pPr marL="342900" indent="-342900">
              <a:buFont typeface="Arial" panose="020B0604020202020204" pitchFamily="34" charset="0"/>
              <a:buChar char="•"/>
            </a:pPr>
            <a:endParaRPr lang="en-US">
              <a:solidFill>
                <a:schemeClr val="bg1"/>
              </a:solidFill>
              <a:cs typeface="Arial"/>
            </a:endParaRPr>
          </a:p>
        </p:txBody>
      </p:sp>
    </p:spTree>
    <p:extLst>
      <p:ext uri="{BB962C8B-B14F-4D97-AF65-F5344CB8AC3E}">
        <p14:creationId xmlns:p14="http://schemas.microsoft.com/office/powerpoint/2010/main" val="3332173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1393371" y="1130710"/>
            <a:ext cx="6253668" cy="5727290"/>
          </a:xfrm>
          <a:prstGeom prst="ellipse">
            <a:avLst/>
          </a:prstGeom>
          <a:blipFill>
            <a:blip r:embed="rId3"/>
            <a:stretch>
              <a:fillRect/>
            </a:stretch>
          </a:bli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97239" y="121312"/>
            <a:ext cx="990306" cy="824176"/>
          </a:xfrm>
          <a:prstGeom prst="rect">
            <a:avLst/>
          </a:prstGeom>
        </p:spPr>
      </p:pic>
      <p:sp>
        <p:nvSpPr>
          <p:cNvPr id="7" name="Slide Number Placeholder 6"/>
          <p:cNvSpPr>
            <a:spLocks noGrp="1"/>
          </p:cNvSpPr>
          <p:nvPr>
            <p:ph type="sldNum" sz="quarter" idx="10"/>
          </p:nvPr>
        </p:nvSpPr>
        <p:spPr/>
        <p:txBody>
          <a:bodyPr/>
          <a:lstStyle/>
          <a:p>
            <a:pPr>
              <a:defRPr/>
            </a:pPr>
            <a:fld id="{75D13D49-2B6F-174C-9E1E-1013A06E5C50}" type="slidenum">
              <a:rPr lang="uk-UA">
                <a:solidFill>
                  <a:prstClr val="black"/>
                </a:solidFill>
              </a:rPr>
              <a:pPr>
                <a:defRPr/>
              </a:pPr>
              <a:t>13</a:t>
            </a:fld>
            <a:endParaRPr lang="uk-UA">
              <a:solidFill>
                <a:prstClr val="black"/>
              </a:solidFill>
            </a:endParaRPr>
          </a:p>
        </p:txBody>
      </p:sp>
      <p:grpSp>
        <p:nvGrpSpPr>
          <p:cNvPr id="9" name="Group 8"/>
          <p:cNvGrpSpPr/>
          <p:nvPr/>
        </p:nvGrpSpPr>
        <p:grpSpPr>
          <a:xfrm>
            <a:off x="154290" y="2818406"/>
            <a:ext cx="3480135" cy="1905232"/>
            <a:chOff x="3008532" y="543525"/>
            <a:chExt cx="2122797" cy="1905232"/>
          </a:xfrm>
        </p:grpSpPr>
        <p:sp>
          <p:nvSpPr>
            <p:cNvPr id="10" name="Rectangle 9"/>
            <p:cNvSpPr/>
            <p:nvPr/>
          </p:nvSpPr>
          <p:spPr>
            <a:xfrm>
              <a:off x="3008532" y="543525"/>
              <a:ext cx="2122797" cy="190523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Rectangle 10"/>
            <p:cNvSpPr/>
            <p:nvPr/>
          </p:nvSpPr>
          <p:spPr>
            <a:xfrm>
              <a:off x="3008532" y="543525"/>
              <a:ext cx="2122797" cy="19052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Aft>
                  <a:spcPct val="35000"/>
                </a:spcAft>
              </a:pPr>
              <a:r>
                <a:rPr lang="en-US" sz="2000" b="1" kern="1200"/>
                <a:t>CLPS Payload Suite of Flight Instruments </a:t>
              </a:r>
              <a:r>
                <a:rPr lang="en-US" sz="2000" b="1"/>
                <a:t>Dedicated to PSI </a:t>
              </a:r>
              <a:endParaRPr lang="en-US" sz="2000" b="1" kern="1200"/>
            </a:p>
          </p:txBody>
        </p:sp>
      </p:grpSp>
      <p:grpSp>
        <p:nvGrpSpPr>
          <p:cNvPr id="12" name="Group 11"/>
          <p:cNvGrpSpPr/>
          <p:nvPr/>
        </p:nvGrpSpPr>
        <p:grpSpPr>
          <a:xfrm>
            <a:off x="5790016" y="1237501"/>
            <a:ext cx="2410087" cy="823719"/>
            <a:chOff x="2458262" y="2719813"/>
            <a:chExt cx="1496869" cy="823719"/>
          </a:xfrm>
        </p:grpSpPr>
        <p:sp>
          <p:nvSpPr>
            <p:cNvPr id="13" name="Rectangle 12"/>
            <p:cNvSpPr/>
            <p:nvPr/>
          </p:nvSpPr>
          <p:spPr>
            <a:xfrm>
              <a:off x="2458262" y="2719813"/>
              <a:ext cx="1496869" cy="823719"/>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Rectangle 13"/>
            <p:cNvSpPr/>
            <p:nvPr/>
          </p:nvSpPr>
          <p:spPr>
            <a:xfrm>
              <a:off x="2458262" y="2719813"/>
              <a:ext cx="1496869" cy="82371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algn="ctr" defTabSz="444500">
                <a:lnSpc>
                  <a:spcPct val="90000"/>
                </a:lnSpc>
                <a:spcAft>
                  <a:spcPct val="35000"/>
                </a:spcAft>
              </a:pPr>
              <a:r>
                <a:rPr lang="en-US" sz="1000" kern="1200"/>
                <a:t>Unique</a:t>
              </a:r>
              <a:r>
                <a:rPr lang="en-US" sz="1000" kern="1200">
                  <a:latin typeface="Calibri"/>
                </a:rPr>
                <a:t> Database</a:t>
              </a:r>
              <a:r>
                <a:rPr lang="en-US" sz="1000" kern="1200"/>
                <a:t> of Direct </a:t>
              </a:r>
              <a:r>
                <a:rPr lang="en-US" sz="1000" kern="1200">
                  <a:latin typeface="Calibri"/>
                </a:rPr>
                <a:t>In-Situ</a:t>
              </a:r>
              <a:r>
                <a:rPr lang="en-US" sz="1000" kern="1200"/>
                <a:t> PSI Measurements to </a:t>
              </a:r>
              <a:r>
                <a:rPr lang="en-US" sz="1000" kern="1200">
                  <a:latin typeface="Calibri"/>
                </a:rPr>
                <a:t>be used to validate PSI Modeling Work for </a:t>
              </a:r>
              <a:r>
                <a:rPr lang="en-US" sz="1000">
                  <a:latin typeface="Calibri"/>
                </a:rPr>
                <a:t>ESDMD </a:t>
              </a:r>
              <a:r>
                <a:rPr lang="en-US" sz="1000" kern="1200">
                  <a:latin typeface="Calibri"/>
                </a:rPr>
                <a:t>PSI Project</a:t>
              </a:r>
            </a:p>
          </p:txBody>
        </p:sp>
      </p:grpSp>
      <p:grpSp>
        <p:nvGrpSpPr>
          <p:cNvPr id="15" name="Group 14"/>
          <p:cNvGrpSpPr/>
          <p:nvPr/>
        </p:nvGrpSpPr>
        <p:grpSpPr>
          <a:xfrm>
            <a:off x="6639466" y="3120629"/>
            <a:ext cx="1209134" cy="518417"/>
            <a:chOff x="1832" y="3980486"/>
            <a:chExt cx="1036835" cy="518417"/>
          </a:xfrm>
        </p:grpSpPr>
        <p:sp>
          <p:nvSpPr>
            <p:cNvPr id="16" name="Rectangle 15"/>
            <p:cNvSpPr/>
            <p:nvPr/>
          </p:nvSpPr>
          <p:spPr>
            <a:xfrm>
              <a:off x="1832" y="3980486"/>
              <a:ext cx="1036835"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Rectangle 16"/>
            <p:cNvSpPr/>
            <p:nvPr/>
          </p:nvSpPr>
          <p:spPr>
            <a:xfrm>
              <a:off x="1832" y="3980486"/>
              <a:ext cx="1036835" cy="5184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Informs Dust Mitigation Tech Dev</a:t>
              </a:r>
            </a:p>
          </p:txBody>
        </p:sp>
      </p:grpSp>
      <p:grpSp>
        <p:nvGrpSpPr>
          <p:cNvPr id="18" name="Group 17"/>
          <p:cNvGrpSpPr/>
          <p:nvPr/>
        </p:nvGrpSpPr>
        <p:grpSpPr>
          <a:xfrm>
            <a:off x="6659129" y="4202178"/>
            <a:ext cx="1211242" cy="518417"/>
            <a:chOff x="1256403" y="3980486"/>
            <a:chExt cx="1036835" cy="518417"/>
          </a:xfrm>
        </p:grpSpPr>
        <p:sp>
          <p:nvSpPr>
            <p:cNvPr id="19" name="Rectangle 18"/>
            <p:cNvSpPr/>
            <p:nvPr/>
          </p:nvSpPr>
          <p:spPr>
            <a:xfrm>
              <a:off x="1256403" y="3980486"/>
              <a:ext cx="1036835"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Rectangle 19"/>
            <p:cNvSpPr/>
            <p:nvPr/>
          </p:nvSpPr>
          <p:spPr>
            <a:xfrm>
              <a:off x="1256403" y="3980486"/>
              <a:ext cx="1036835" cy="5184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Informs HLS Designs</a:t>
              </a:r>
            </a:p>
          </p:txBody>
        </p:sp>
      </p:grpSp>
      <p:grpSp>
        <p:nvGrpSpPr>
          <p:cNvPr id="21" name="Group 20"/>
          <p:cNvGrpSpPr/>
          <p:nvPr/>
        </p:nvGrpSpPr>
        <p:grpSpPr>
          <a:xfrm>
            <a:off x="6383826" y="2334050"/>
            <a:ext cx="1036835" cy="518417"/>
            <a:chOff x="2510975" y="3980486"/>
            <a:chExt cx="1036835" cy="518417"/>
          </a:xfrm>
        </p:grpSpPr>
        <p:sp>
          <p:nvSpPr>
            <p:cNvPr id="22" name="Rectangle 21"/>
            <p:cNvSpPr/>
            <p:nvPr/>
          </p:nvSpPr>
          <p:spPr>
            <a:xfrm>
              <a:off x="2510975" y="3980486"/>
              <a:ext cx="1036835"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Rectangle 22"/>
            <p:cNvSpPr/>
            <p:nvPr/>
          </p:nvSpPr>
          <p:spPr>
            <a:xfrm>
              <a:off x="2510975" y="3980486"/>
              <a:ext cx="1036835" cy="5184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Informs CLPS Providers</a:t>
              </a:r>
            </a:p>
          </p:txBody>
        </p:sp>
      </p:grpSp>
      <p:grpSp>
        <p:nvGrpSpPr>
          <p:cNvPr id="24" name="Group 23"/>
          <p:cNvGrpSpPr/>
          <p:nvPr/>
        </p:nvGrpSpPr>
        <p:grpSpPr>
          <a:xfrm>
            <a:off x="5709717" y="5979128"/>
            <a:ext cx="2542373" cy="622117"/>
            <a:chOff x="3765546" y="3980486"/>
            <a:chExt cx="2542373" cy="622117"/>
          </a:xfrm>
        </p:grpSpPr>
        <p:sp>
          <p:nvSpPr>
            <p:cNvPr id="25" name="Rectangle 24"/>
            <p:cNvSpPr/>
            <p:nvPr/>
          </p:nvSpPr>
          <p:spPr>
            <a:xfrm>
              <a:off x="3765546" y="3980486"/>
              <a:ext cx="2542373" cy="6221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ctangle 25"/>
            <p:cNvSpPr/>
            <p:nvPr/>
          </p:nvSpPr>
          <p:spPr>
            <a:xfrm>
              <a:off x="3765546" y="3980486"/>
              <a:ext cx="2542373" cy="6221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rtl="0">
                <a:lnSpc>
                  <a:spcPct val="90000"/>
                </a:lnSpc>
                <a:spcBef>
                  <a:spcPct val="0"/>
                </a:spcBef>
                <a:spcAft>
                  <a:spcPct val="35000"/>
                </a:spcAft>
              </a:pPr>
              <a:r>
                <a:rPr lang="en-US" sz="1000" kern="1200"/>
                <a:t>Enables </a:t>
              </a:r>
              <a:r>
                <a:rPr lang="en-US" sz="1000" kern="1200">
                  <a:latin typeface="Calibri"/>
                </a:rPr>
                <a:t>Commercialization of Similar</a:t>
              </a:r>
              <a:r>
                <a:rPr lang="en-US" sz="1000" kern="1200"/>
                <a:t> Instruments</a:t>
              </a:r>
              <a:r>
                <a:rPr lang="en-US" sz="1000" kern="1200">
                  <a:latin typeface="Calibri"/>
                </a:rPr>
                <a:t> as</a:t>
              </a:r>
              <a:r>
                <a:rPr lang="en-US" sz="1000" kern="1200"/>
                <a:t> Standard</a:t>
              </a:r>
              <a:r>
                <a:rPr lang="en-US" sz="1000" kern="1200">
                  <a:latin typeface="Calibri"/>
                </a:rPr>
                <a:t> Equipment</a:t>
              </a:r>
              <a:r>
                <a:rPr lang="en-US" sz="1000" kern="1200"/>
                <a:t> on Future</a:t>
              </a:r>
              <a:r>
                <a:rPr lang="en-US" sz="1000" kern="1200">
                  <a:latin typeface="Calibri"/>
                </a:rPr>
                <a:t> Lunar and Mars</a:t>
              </a:r>
              <a:r>
                <a:rPr lang="en-US" sz="1000" kern="1200"/>
                <a:t> Landers</a:t>
              </a:r>
            </a:p>
          </p:txBody>
        </p:sp>
      </p:grpSp>
      <p:grpSp>
        <p:nvGrpSpPr>
          <p:cNvPr id="27" name="Group 26"/>
          <p:cNvGrpSpPr/>
          <p:nvPr/>
        </p:nvGrpSpPr>
        <p:grpSpPr>
          <a:xfrm>
            <a:off x="6406791" y="5106747"/>
            <a:ext cx="1600511" cy="518417"/>
            <a:chOff x="6525655" y="3980486"/>
            <a:chExt cx="1600511" cy="518417"/>
          </a:xfrm>
        </p:grpSpPr>
        <p:sp>
          <p:nvSpPr>
            <p:cNvPr id="28" name="Rectangle 27"/>
            <p:cNvSpPr/>
            <p:nvPr/>
          </p:nvSpPr>
          <p:spPr>
            <a:xfrm>
              <a:off x="6525655" y="3980486"/>
              <a:ext cx="1600511" cy="518417"/>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9" name="Rectangle 28"/>
            <p:cNvSpPr/>
            <p:nvPr/>
          </p:nvSpPr>
          <p:spPr>
            <a:xfrm>
              <a:off x="6525655" y="3980486"/>
              <a:ext cx="1600511" cy="51841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a:t>Informs Designs for Mars Lander Architecture</a:t>
              </a:r>
            </a:p>
          </p:txBody>
        </p:sp>
      </p:grpSp>
      <p:cxnSp>
        <p:nvCxnSpPr>
          <p:cNvPr id="30" name="Straight Connector 29"/>
          <p:cNvCxnSpPr/>
          <p:nvPr/>
        </p:nvCxnSpPr>
        <p:spPr>
          <a:xfrm flipV="1">
            <a:off x="3569110" y="2054943"/>
            <a:ext cx="2251587" cy="1710812"/>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V="1">
            <a:off x="3569110" y="2841523"/>
            <a:ext cx="2831690" cy="934064"/>
          </a:xfrm>
          <a:prstGeom prst="line">
            <a:avLst/>
          </a:prstGeom>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V="1">
            <a:off x="3569110" y="3628103"/>
            <a:ext cx="3087329" cy="137652"/>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3578942" y="3775587"/>
            <a:ext cx="3077497" cy="432619"/>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3598606" y="3795252"/>
            <a:ext cx="2821859" cy="1327354"/>
          </a:xfrm>
          <a:prstGeom prst="line">
            <a:avLst/>
          </a:prstGeom>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3598606" y="3775587"/>
            <a:ext cx="2143433" cy="2222090"/>
          </a:xfrm>
          <a:prstGeom prst="line">
            <a:avLst/>
          </a:prstGeom>
        </p:spPr>
        <p:style>
          <a:lnRef idx="2">
            <a:schemeClr val="accent1"/>
          </a:lnRef>
          <a:fillRef idx="0">
            <a:schemeClr val="accent1"/>
          </a:fillRef>
          <a:effectRef idx="1">
            <a:schemeClr val="accent1"/>
          </a:effectRef>
          <a:fontRef idx="minor">
            <a:schemeClr val="tx1"/>
          </a:fontRef>
        </p:style>
      </p:cxnSp>
      <p:grpSp>
        <p:nvGrpSpPr>
          <p:cNvPr id="48" name="Group 47"/>
          <p:cNvGrpSpPr/>
          <p:nvPr/>
        </p:nvGrpSpPr>
        <p:grpSpPr>
          <a:xfrm>
            <a:off x="8590719" y="2829291"/>
            <a:ext cx="3480135" cy="1905232"/>
            <a:chOff x="3008532" y="543525"/>
            <a:chExt cx="2122797" cy="1905232"/>
          </a:xfrm>
        </p:grpSpPr>
        <p:sp>
          <p:nvSpPr>
            <p:cNvPr id="49" name="Rectangle 48"/>
            <p:cNvSpPr/>
            <p:nvPr/>
          </p:nvSpPr>
          <p:spPr>
            <a:xfrm>
              <a:off x="3008532" y="543525"/>
              <a:ext cx="2122797" cy="190523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Rectangle 49"/>
            <p:cNvSpPr/>
            <p:nvPr/>
          </p:nvSpPr>
          <p:spPr>
            <a:xfrm>
              <a:off x="3008532" y="543525"/>
              <a:ext cx="2122797" cy="19052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Aft>
                  <a:spcPct val="35000"/>
                </a:spcAft>
              </a:pPr>
              <a:r>
                <a:rPr lang="en-US" sz="2000" b="1" kern="1200"/>
                <a:t>Leverages Current/Previous Investments in: </a:t>
              </a:r>
            </a:p>
            <a:p>
              <a:pPr lvl="0" algn="ctr" defTabSz="889000">
                <a:lnSpc>
                  <a:spcPct val="90000"/>
                </a:lnSpc>
                <a:spcAft>
                  <a:spcPct val="35000"/>
                </a:spcAft>
              </a:pPr>
              <a:r>
                <a:rPr lang="en-US" sz="2000" b="1" kern="1200"/>
                <a:t>NASA-led FI’s, NASA SBIRs, University-led FI’s</a:t>
              </a:r>
            </a:p>
          </p:txBody>
        </p:sp>
      </p:grpSp>
      <p:sp>
        <p:nvSpPr>
          <p:cNvPr id="41" name="Title 3">
            <a:extLst>
              <a:ext uri="{FF2B5EF4-FFF2-40B4-BE49-F238E27FC236}">
                <a16:creationId xmlns:a16="http://schemas.microsoft.com/office/drawing/2014/main" id="{EF75C04B-A887-4F1F-9B6F-53B6B15104C6}"/>
              </a:ext>
            </a:extLst>
          </p:cNvPr>
          <p:cNvSpPr txBox="1">
            <a:spLocks/>
          </p:cNvSpPr>
          <p:nvPr/>
        </p:nvSpPr>
        <p:spPr>
          <a:xfrm>
            <a:off x="516466" y="147367"/>
            <a:ext cx="10972800" cy="1143000"/>
          </a:xfrm>
          <a:prstGeom prst="rect">
            <a:avLst/>
          </a:prstGeom>
          <a:ln w="12700">
            <a:noFill/>
          </a:ln>
          <a:effectLst>
            <a:outerShdw blurRad="50800" dist="38100" dir="2700000" algn="tl" rotWithShape="0">
              <a:prstClr val="black">
                <a:alpha val="40000"/>
              </a:prstClr>
            </a:outerShdw>
          </a:effectLst>
        </p:spPr>
        <p:txBody>
          <a:bodyPr lIns="91440" tIns="45720" rIns="91440" bIns="45720" anchor="t"/>
          <a:lstStyle>
            <a:lvl1pPr algn="ctr" defTabSz="457200" rtl="0" eaLnBrk="0" fontAlgn="base" hangingPunct="0">
              <a:spcBef>
                <a:spcPct val="0"/>
              </a:spcBef>
              <a:spcAft>
                <a:spcPct val="0"/>
              </a:spcAft>
              <a:defRPr sz="4000" kern="1200">
                <a:solidFill>
                  <a:schemeClr val="tx1"/>
                </a:solidFill>
                <a:latin typeface="Century" panose="02040604050505020304" pitchFamily="18" charset="0"/>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lang="en-US">
                <a:solidFill>
                  <a:schemeClr val="bg1"/>
                </a:solidFill>
                <a:latin typeface="Century"/>
                <a:ea typeface="ＭＳ Ｐゴシック"/>
              </a:rPr>
              <a:t>Summary</a:t>
            </a:r>
            <a:endParaRPr kumimoji="0" lang="en-US" sz="4000" b="0" i="0" u="none" strike="noStrike" kern="1200" cap="none" spc="0" normalizeH="0" baseline="0" noProof="0">
              <a:ln>
                <a:noFill/>
              </a:ln>
              <a:solidFill>
                <a:schemeClr val="bg1"/>
              </a:solidFill>
              <a:effectLst/>
              <a:uLnTx/>
              <a:uFillTx/>
              <a:latin typeface="Century" panose="02040604050505020304" pitchFamily="18" charset="0"/>
              <a:ea typeface="ＭＳ Ｐゴシック" charset="-128"/>
            </a:endParaRPr>
          </a:p>
        </p:txBody>
      </p:sp>
    </p:spTree>
    <p:extLst>
      <p:ext uri="{BB962C8B-B14F-4D97-AF65-F5344CB8AC3E}">
        <p14:creationId xmlns:p14="http://schemas.microsoft.com/office/powerpoint/2010/main" val="3312484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D6E473A-9E61-42A7-8E6A-A16AD8F7182F}"/>
              </a:ext>
            </a:extLst>
          </p:cNvPr>
          <p:cNvSpPr>
            <a:spLocks noGrp="1"/>
          </p:cNvSpPr>
          <p:nvPr>
            <p:ph type="title"/>
          </p:nvPr>
        </p:nvSpPr>
        <p:spPr>
          <a:xfrm>
            <a:off x="6590662" y="4267832"/>
            <a:ext cx="4805996" cy="1297115"/>
          </a:xfrm>
        </p:spPr>
        <p:txBody>
          <a:bodyPr vert="horz" lIns="91440" tIns="45720" rIns="91440" bIns="45720" rtlCol="0" anchor="t">
            <a:normAutofit/>
          </a:bodyPr>
          <a:lstStyle/>
          <a:p>
            <a:pPr algn="l" defTabSz="914400" eaLnBrk="1" hangingPunct="1">
              <a:lnSpc>
                <a:spcPct val="90000"/>
              </a:lnSpc>
            </a:pPr>
            <a:r>
              <a:rPr lang="en-US" kern="1200">
                <a:solidFill>
                  <a:schemeClr val="tx2"/>
                </a:solidFill>
                <a:latin typeface="+mj-lt"/>
                <a:ea typeface="+mj-ea"/>
                <a:cs typeface="+mj-cs"/>
              </a:rPr>
              <a:t>Q &amp; A</a:t>
            </a:r>
          </a:p>
        </p:txBody>
      </p:sp>
      <p:pic>
        <p:nvPicPr>
          <p:cNvPr id="8" name="Graphic 7" descr="Questions">
            <a:extLst>
              <a:ext uri="{FF2B5EF4-FFF2-40B4-BE49-F238E27FC236}">
                <a16:creationId xmlns:a16="http://schemas.microsoft.com/office/drawing/2014/main" id="{7404A1CC-8CB8-43B9-A632-1A47E07BDB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5" name="Group 14">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6" name="Freeform: Shape 15">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a:extLst>
              <a:ext uri="{FF2B5EF4-FFF2-40B4-BE49-F238E27FC236}">
                <a16:creationId xmlns:a16="http://schemas.microsoft.com/office/drawing/2014/main" id="{E3520FF1-9F13-4A99-8DA2-1DDE4374ACB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E8CC769F-ADCB-2641-BD2F-4076D1C41918}" type="slidenum">
              <a:rPr lang="en-US" smtClean="0">
                <a:solidFill>
                  <a:schemeClr val="tx1">
                    <a:tint val="75000"/>
                  </a:schemeClr>
                </a:solidFill>
                <a:latin typeface="+mn-lt"/>
                <a:ea typeface="+mn-ea"/>
              </a:rPr>
              <a:pPr>
                <a:spcAft>
                  <a:spcPts val="600"/>
                </a:spcAft>
                <a:defRPr/>
              </a:pPr>
              <a:t>14</a:t>
            </a:fld>
            <a:endParaRPr lang="en-US">
              <a:solidFill>
                <a:schemeClr val="tx1">
                  <a:tint val="75000"/>
                </a:schemeClr>
              </a:solidFill>
              <a:latin typeface="+mn-lt"/>
              <a:ea typeface="+mn-ea"/>
            </a:endParaRPr>
          </a:p>
        </p:txBody>
      </p:sp>
    </p:spTree>
    <p:extLst>
      <p:ext uri="{BB962C8B-B14F-4D97-AF65-F5344CB8AC3E}">
        <p14:creationId xmlns:p14="http://schemas.microsoft.com/office/powerpoint/2010/main" val="3156064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432CD70-9CF2-4610-A044-DB4978A51A51}"/>
              </a:ext>
            </a:extLst>
          </p:cNvPr>
          <p:cNvSpPr>
            <a:spLocks noGrp="1"/>
          </p:cNvSpPr>
          <p:nvPr>
            <p:ph type="sldNum" sz="quarter" idx="12"/>
          </p:nvPr>
        </p:nvSpPr>
        <p:spPr/>
        <p:txBody>
          <a:bodyPr/>
          <a:lstStyle/>
          <a:p>
            <a:pPr>
              <a:defRPr/>
            </a:pPr>
            <a:fld id="{E8CC769F-ADCB-2641-BD2F-4076D1C41918}" type="slidenum">
              <a:rPr lang="uk-UA" sz="800" smtClean="0">
                <a:latin typeface="Arial" charset="0"/>
              </a:rPr>
              <a:pPr>
                <a:defRPr/>
              </a:pPr>
              <a:t>15</a:t>
            </a:fld>
            <a:endParaRPr lang="uk-UA"/>
          </a:p>
        </p:txBody>
      </p:sp>
      <p:sp>
        <p:nvSpPr>
          <p:cNvPr id="4" name="Title 3">
            <a:extLst>
              <a:ext uri="{FF2B5EF4-FFF2-40B4-BE49-F238E27FC236}">
                <a16:creationId xmlns:a16="http://schemas.microsoft.com/office/drawing/2014/main" id="{56A6EF1B-86A6-4924-B96E-B2AB7381BD78}"/>
              </a:ext>
            </a:extLst>
          </p:cNvPr>
          <p:cNvSpPr>
            <a:spLocks noGrp="1"/>
          </p:cNvSpPr>
          <p:nvPr>
            <p:ph type="title"/>
          </p:nvPr>
        </p:nvSpPr>
        <p:spPr/>
        <p:txBody>
          <a:bodyPr/>
          <a:lstStyle/>
          <a:p>
            <a:r>
              <a:rPr lang="en-US"/>
              <a:t>Backup Slides</a:t>
            </a:r>
          </a:p>
        </p:txBody>
      </p:sp>
      <p:sp>
        <p:nvSpPr>
          <p:cNvPr id="6" name="Content Placeholder 5">
            <a:extLst>
              <a:ext uri="{FF2B5EF4-FFF2-40B4-BE49-F238E27FC236}">
                <a16:creationId xmlns:a16="http://schemas.microsoft.com/office/drawing/2014/main" id="{75461B05-9146-47C9-AE4F-38B85D5DDC31}"/>
              </a:ext>
            </a:extLst>
          </p:cNvPr>
          <p:cNvSpPr>
            <a:spLocks noGrp="1"/>
          </p:cNvSpPr>
          <p:nvPr>
            <p:ph sz="half" idx="1"/>
          </p:nvPr>
        </p:nvSpPr>
        <p:spPr/>
        <p:txBody>
          <a:bodyPr/>
          <a:lstStyle/>
          <a:p>
            <a:endParaRPr lang="en-US"/>
          </a:p>
        </p:txBody>
      </p:sp>
    </p:spTree>
    <p:extLst>
      <p:ext uri="{BB962C8B-B14F-4D97-AF65-F5344CB8AC3E}">
        <p14:creationId xmlns:p14="http://schemas.microsoft.com/office/powerpoint/2010/main" val="1965944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17C850-CC53-41BC-B0C1-58A835682D04}"/>
              </a:ext>
            </a:extLst>
          </p:cNvPr>
          <p:cNvSpPr>
            <a:spLocks noGrp="1"/>
          </p:cNvSpPr>
          <p:nvPr>
            <p:ph type="sldNum" sz="quarter" idx="12"/>
          </p:nvPr>
        </p:nvSpPr>
        <p:spPr/>
        <p:txBody>
          <a:bodyPr/>
          <a:lstStyle/>
          <a:p>
            <a:pPr>
              <a:defRPr/>
            </a:pPr>
            <a:fld id="{E8CC769F-ADCB-2641-BD2F-4076D1C41918}" type="slidenum">
              <a:rPr lang="uk-UA" sz="800" smtClean="0">
                <a:latin typeface="Arial" charset="0"/>
              </a:rPr>
              <a:pPr>
                <a:defRPr/>
              </a:pPr>
              <a:t>16</a:t>
            </a:fld>
            <a:endParaRPr lang="uk-UA"/>
          </a:p>
        </p:txBody>
      </p:sp>
      <p:sp>
        <p:nvSpPr>
          <p:cNvPr id="4" name="Title 3">
            <a:extLst>
              <a:ext uri="{FF2B5EF4-FFF2-40B4-BE49-F238E27FC236}">
                <a16:creationId xmlns:a16="http://schemas.microsoft.com/office/drawing/2014/main" id="{5CEC4484-7C2B-4B6A-ADC8-1A65FDE702B4}"/>
              </a:ext>
            </a:extLst>
          </p:cNvPr>
          <p:cNvSpPr>
            <a:spLocks noGrp="1"/>
          </p:cNvSpPr>
          <p:nvPr>
            <p:ph type="title"/>
          </p:nvPr>
        </p:nvSpPr>
        <p:spPr/>
        <p:txBody>
          <a:bodyPr lIns="91440" tIns="45720" rIns="91440" bIns="45720" anchor="t"/>
          <a:lstStyle/>
          <a:p>
            <a:r>
              <a:rPr lang="en-US">
                <a:latin typeface="Century"/>
                <a:ea typeface="ＭＳ Ｐゴシック"/>
              </a:rPr>
              <a:t>Millimeter Wave Doppler Radar: History</a:t>
            </a:r>
          </a:p>
        </p:txBody>
      </p:sp>
      <p:pic>
        <p:nvPicPr>
          <p:cNvPr id="5" name="Picture 4">
            <a:extLst>
              <a:ext uri="{FF2B5EF4-FFF2-40B4-BE49-F238E27FC236}">
                <a16:creationId xmlns:a16="http://schemas.microsoft.com/office/drawing/2014/main" id="{CA4AFA7F-1F0B-40E3-AE04-FBED9A3AFC42}"/>
              </a:ext>
            </a:extLst>
          </p:cNvPr>
          <p:cNvPicPr>
            <a:picLocks noChangeAspect="1"/>
          </p:cNvPicPr>
          <p:nvPr/>
        </p:nvPicPr>
        <p:blipFill>
          <a:blip r:embed="rId3"/>
          <a:stretch>
            <a:fillRect/>
          </a:stretch>
        </p:blipFill>
        <p:spPr>
          <a:xfrm>
            <a:off x="5610217" y="2222788"/>
            <a:ext cx="6581783" cy="3653789"/>
          </a:xfrm>
          <a:prstGeom prst="rect">
            <a:avLst/>
          </a:prstGeom>
          <a:effectLst>
            <a:outerShdw blurRad="50800" dist="38100" dir="2700000" algn="tl" rotWithShape="0">
              <a:prstClr val="black">
                <a:alpha val="40000"/>
              </a:prstClr>
            </a:outerShdw>
          </a:effectLst>
        </p:spPr>
      </p:pic>
      <p:sp>
        <p:nvSpPr>
          <p:cNvPr id="6" name="Content Placeholder 2">
            <a:extLst>
              <a:ext uri="{FF2B5EF4-FFF2-40B4-BE49-F238E27FC236}">
                <a16:creationId xmlns:a16="http://schemas.microsoft.com/office/drawing/2014/main" id="{BA868642-9242-4F31-A4D9-2C7EEF0E9AFB}"/>
              </a:ext>
            </a:extLst>
          </p:cNvPr>
          <p:cNvSpPr txBox="1">
            <a:spLocks/>
          </p:cNvSpPr>
          <p:nvPr/>
        </p:nvSpPr>
        <p:spPr>
          <a:xfrm>
            <a:off x="5487596" y="1411722"/>
            <a:ext cx="6673223" cy="1449919"/>
          </a:xfrm>
          <a:prstGeom prst="rect">
            <a:avLst/>
          </a:prstGeom>
        </p:spPr>
        <p:txBody>
          <a:bodyPr/>
          <a:lstStyle>
            <a:lvl1pPr marL="342900" indent="-342900" algn="l" defTabSz="457200" rtl="0" eaLnBrk="0" fontAlgn="base" hangingPunct="0">
              <a:spcBef>
                <a:spcPct val="20000"/>
              </a:spcBef>
              <a:spcAft>
                <a:spcPct val="0"/>
              </a:spcAft>
              <a:buFont typeface="Arial" charset="0"/>
              <a:buChar char="•"/>
              <a:defRPr sz="2800" kern="1200">
                <a:solidFill>
                  <a:schemeClr val="bg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400" kern="1200">
                <a:solidFill>
                  <a:schemeClr val="bg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000" kern="1200">
                <a:solidFill>
                  <a:schemeClr val="bg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1800" kern="1200">
                <a:solidFill>
                  <a:schemeClr val="bg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1800" kern="1200">
                <a:solidFill>
                  <a:schemeClr val="bg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None/>
            </a:pPr>
            <a:r>
              <a:rPr lang="en-US" err="1">
                <a:hlinkClick r:id="rId4"/>
              </a:rPr>
              <a:t>CloudSat</a:t>
            </a:r>
            <a:r>
              <a:rPr lang="en-US">
                <a:hlinkClick r:id="rId4"/>
              </a:rPr>
              <a:t> - Overview: Home (colostate.edu)</a:t>
            </a:r>
            <a:endParaRPr lang="en-US"/>
          </a:p>
          <a:p>
            <a:endParaRPr lang="en-US"/>
          </a:p>
          <a:p>
            <a:endParaRPr lang="en-US"/>
          </a:p>
        </p:txBody>
      </p:sp>
      <p:sp>
        <p:nvSpPr>
          <p:cNvPr id="7" name="Rectangle 6">
            <a:extLst>
              <a:ext uri="{FF2B5EF4-FFF2-40B4-BE49-F238E27FC236}">
                <a16:creationId xmlns:a16="http://schemas.microsoft.com/office/drawing/2014/main" id="{613D4274-DEA3-4578-AC90-B40BA77E4EC4}"/>
              </a:ext>
            </a:extLst>
          </p:cNvPr>
          <p:cNvSpPr/>
          <p:nvPr/>
        </p:nvSpPr>
        <p:spPr>
          <a:xfrm>
            <a:off x="6812269" y="5914434"/>
            <a:ext cx="4269117" cy="338554"/>
          </a:xfrm>
          <a:prstGeom prst="rect">
            <a:avLst/>
          </a:prstGeom>
        </p:spPr>
        <p:txBody>
          <a:bodyPr wrap="none" lIns="91440" tIns="45720" rIns="91440" bIns="45720" anchor="t">
            <a:spAutoFit/>
          </a:bodyPr>
          <a:lstStyle/>
          <a:p>
            <a:r>
              <a:rPr lang="en-US" sz="1600">
                <a:solidFill>
                  <a:schemeClr val="bg1"/>
                </a:solidFill>
                <a:latin typeface="Arial"/>
                <a:ea typeface="MS PGothic"/>
                <a:cs typeface="Arial"/>
              </a:rPr>
              <a:t>Credit: NASA Goddard Space Flight Center</a:t>
            </a:r>
          </a:p>
        </p:txBody>
      </p:sp>
      <p:sp>
        <p:nvSpPr>
          <p:cNvPr id="14" name="TextBox 13">
            <a:extLst>
              <a:ext uri="{FF2B5EF4-FFF2-40B4-BE49-F238E27FC236}">
                <a16:creationId xmlns:a16="http://schemas.microsoft.com/office/drawing/2014/main" id="{BBC5A2DA-BBDF-4E0A-8AE9-7B63C8BB2AFE}"/>
              </a:ext>
            </a:extLst>
          </p:cNvPr>
          <p:cNvSpPr txBox="1"/>
          <p:nvPr/>
        </p:nvSpPr>
        <p:spPr>
          <a:xfrm>
            <a:off x="187435" y="1527504"/>
            <a:ext cx="5134301"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1200"/>
              </a:spcAft>
              <a:buFont typeface="Arial"/>
              <a:buChar char="•"/>
            </a:pPr>
            <a:r>
              <a:rPr lang="en-US" sz="2000">
                <a:solidFill>
                  <a:schemeClr val="bg1"/>
                </a:solidFill>
                <a:latin typeface="Arial"/>
                <a:ea typeface="MS PGothic"/>
                <a:cs typeface="Arial"/>
              </a:rPr>
              <a:t>The Feasibility of Using Millimeter Wave Doppler Radar (MWDR) </a:t>
            </a:r>
            <a:r>
              <a:rPr lang="en-US" sz="2000" u="sng">
                <a:solidFill>
                  <a:schemeClr val="bg1"/>
                </a:solidFill>
                <a:latin typeface="Arial"/>
                <a:ea typeface="MS PGothic"/>
                <a:cs typeface="Arial"/>
              </a:rPr>
              <a:t>to Measure the Velocity and Particle Mass Flow</a:t>
            </a:r>
            <a:r>
              <a:rPr lang="en-US" sz="2000">
                <a:solidFill>
                  <a:schemeClr val="bg1"/>
                </a:solidFill>
                <a:latin typeface="Arial"/>
                <a:ea typeface="MS PGothic"/>
                <a:cs typeface="Arial"/>
              </a:rPr>
              <a:t> of Rocket Plumes on Mars and the Moon was first proposed by Dr. Bob Youngquist and Stan Starr at NASA KSC.</a:t>
            </a:r>
            <a:endParaRPr lang="en-US" sz="2000">
              <a:solidFill>
                <a:schemeClr val="bg1"/>
              </a:solidFill>
              <a:cs typeface="Arial" charset="0"/>
            </a:endParaRPr>
          </a:p>
          <a:p>
            <a:pPr marL="285750" indent="-285750">
              <a:buFont typeface="Arial"/>
              <a:buChar char="•"/>
            </a:pPr>
            <a:r>
              <a:rPr lang="en-US" sz="2000" u="sng">
                <a:solidFill>
                  <a:schemeClr val="bg1"/>
                </a:solidFill>
                <a:latin typeface="Arial"/>
                <a:ea typeface="MS PGothic"/>
                <a:cs typeface="Arial"/>
              </a:rPr>
              <a:t>Millimeter Wave Radar applications</a:t>
            </a:r>
            <a:r>
              <a:rPr lang="en-US" sz="2000">
                <a:solidFill>
                  <a:schemeClr val="bg1"/>
                </a:solidFill>
                <a:latin typeface="Arial"/>
                <a:ea typeface="MS PGothic"/>
                <a:cs typeface="Arial"/>
              </a:rPr>
              <a:t>: Landing RADAR, imaging, radio astronomy, remote sensing, automotive radars, military and space applications, airport security screening, telecommunications, and to study </a:t>
            </a:r>
            <a:r>
              <a:rPr lang="en-US" sz="2000">
                <a:solidFill>
                  <a:srgbClr val="3333CC"/>
                </a:solidFill>
                <a:latin typeface="Arial"/>
                <a:ea typeface="MS PGothic"/>
                <a:cs typeface="Arial"/>
                <a:hlinkClick r:id="rId5">
                  <a:extLst>
                    <a:ext uri="{A12FA001-AC4F-418D-AE19-62706E023703}">
                      <ahyp:hlinkClr xmlns:ahyp="http://schemas.microsoft.com/office/drawing/2018/hyperlinkcolor" val="tx"/>
                    </a:ext>
                  </a:extLst>
                </a:hlinkClick>
              </a:rPr>
              <a:t>Sand/</a:t>
            </a:r>
            <a:r>
              <a:rPr lang="en-US" sz="2000" err="1">
                <a:solidFill>
                  <a:srgbClr val="3333CC"/>
                </a:solidFill>
                <a:latin typeface="Arial"/>
                <a:ea typeface="MS PGothic"/>
                <a:cs typeface="Arial"/>
                <a:hlinkClick r:id="rId5">
                  <a:extLst>
                    <a:ext uri="{A12FA001-AC4F-418D-AE19-62706E023703}">
                      <ahyp:hlinkClr xmlns:ahyp="http://schemas.microsoft.com/office/drawing/2018/hyperlinkcolor" val="tx"/>
                    </a:ext>
                  </a:extLst>
                </a:hlinkClick>
              </a:rPr>
              <a:t>Duststorms</a:t>
            </a:r>
            <a:r>
              <a:rPr lang="en-US" sz="2000">
                <a:solidFill>
                  <a:srgbClr val="3333CC"/>
                </a:solidFill>
                <a:latin typeface="Arial"/>
                <a:ea typeface="MS PGothic"/>
                <a:cs typeface="Arial"/>
              </a:rPr>
              <a:t> </a:t>
            </a:r>
            <a:r>
              <a:rPr lang="en-US" sz="2000">
                <a:solidFill>
                  <a:schemeClr val="bg1"/>
                </a:solidFill>
                <a:latin typeface="Arial"/>
                <a:ea typeface="MS PGothic"/>
                <a:cs typeface="Arial"/>
              </a:rPr>
              <a:t>and </a:t>
            </a:r>
            <a:r>
              <a:rPr lang="en-US" sz="2000">
                <a:solidFill>
                  <a:srgbClr val="3333CC"/>
                </a:solidFill>
                <a:latin typeface="Arial"/>
                <a:ea typeface="MS PGothic"/>
                <a:cs typeface="Arial"/>
                <a:hlinkClick r:id="rId6">
                  <a:extLst>
                    <a:ext uri="{A12FA001-AC4F-418D-AE19-62706E023703}">
                      <ahyp:hlinkClr xmlns:ahyp="http://schemas.microsoft.com/office/drawing/2018/hyperlinkcolor" val="tx"/>
                    </a:ext>
                  </a:extLst>
                </a:hlinkClick>
              </a:rPr>
              <a:t>Doppler Radar Observations of Dust Devils in Texas</a:t>
            </a:r>
            <a:endParaRPr lang="en-US" sz="2000">
              <a:solidFill>
                <a:srgbClr val="3333CC"/>
              </a:solidFill>
              <a:cs typeface="Arial"/>
            </a:endParaRPr>
          </a:p>
          <a:p>
            <a:endParaRPr lang="en-US">
              <a:solidFill>
                <a:schemeClr val="bg1"/>
              </a:solidFill>
              <a:cs typeface="Arial" charset="0"/>
            </a:endParaRPr>
          </a:p>
        </p:txBody>
      </p:sp>
    </p:spTree>
    <p:extLst>
      <p:ext uri="{BB962C8B-B14F-4D97-AF65-F5344CB8AC3E}">
        <p14:creationId xmlns:p14="http://schemas.microsoft.com/office/powerpoint/2010/main" val="757327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E747CE8-D9AA-4ACD-A5F6-74C2002107FC}"/>
              </a:ext>
            </a:extLst>
          </p:cNvPr>
          <p:cNvSpPr>
            <a:spLocks noGrp="1"/>
          </p:cNvSpPr>
          <p:nvPr>
            <p:ph type="sldNum" sz="quarter" idx="12"/>
          </p:nvPr>
        </p:nvSpPr>
        <p:spPr/>
        <p:txBody>
          <a:bodyPr/>
          <a:lstStyle/>
          <a:p>
            <a:pPr>
              <a:defRPr/>
            </a:pPr>
            <a:fld id="{E8CC769F-ADCB-2641-BD2F-4076D1C41918}" type="slidenum">
              <a:rPr lang="uk-UA" sz="800" smtClean="0">
                <a:latin typeface="Arial" charset="0"/>
              </a:rPr>
              <a:pPr>
                <a:defRPr/>
              </a:pPr>
              <a:t>17</a:t>
            </a:fld>
            <a:endParaRPr lang="uk-UA"/>
          </a:p>
        </p:txBody>
      </p:sp>
      <p:sp>
        <p:nvSpPr>
          <p:cNvPr id="6" name="Title 1">
            <a:extLst>
              <a:ext uri="{FF2B5EF4-FFF2-40B4-BE49-F238E27FC236}">
                <a16:creationId xmlns:a16="http://schemas.microsoft.com/office/drawing/2014/main" id="{78FB602F-A2F5-43BB-BE86-3100C21B980D}"/>
              </a:ext>
            </a:extLst>
          </p:cNvPr>
          <p:cNvSpPr>
            <a:spLocks noGrp="1"/>
          </p:cNvSpPr>
          <p:nvPr>
            <p:ph type="title"/>
          </p:nvPr>
        </p:nvSpPr>
        <p:spPr>
          <a:xfrm>
            <a:off x="299912" y="261582"/>
            <a:ext cx="11478379" cy="1066800"/>
          </a:xfrm>
        </p:spPr>
        <p:txBody>
          <a:bodyPr lIns="91440" tIns="45720" rIns="91440" bIns="45720" anchor="t"/>
          <a:lstStyle/>
          <a:p>
            <a:pPr>
              <a:spcBef>
                <a:spcPts val="0"/>
              </a:spcBef>
            </a:pPr>
            <a:r>
              <a:rPr lang="en-US">
                <a:latin typeface="Century"/>
                <a:ea typeface="ＭＳ Ｐゴシック"/>
              </a:rPr>
              <a:t>Key Performance Parameters: PSI Instruments</a:t>
            </a:r>
            <a:endParaRPr lang="en-US">
              <a:ea typeface="ＭＳ Ｐゴシック"/>
            </a:endParaRPr>
          </a:p>
        </p:txBody>
      </p:sp>
      <p:graphicFrame>
        <p:nvGraphicFramePr>
          <p:cNvPr id="8" name="Table 7">
            <a:extLst>
              <a:ext uri="{FF2B5EF4-FFF2-40B4-BE49-F238E27FC236}">
                <a16:creationId xmlns:a16="http://schemas.microsoft.com/office/drawing/2014/main" id="{C7D4F611-7107-4170-960E-A10A61BC1ED8}"/>
              </a:ext>
            </a:extLst>
          </p:cNvPr>
          <p:cNvGraphicFramePr>
            <a:graphicFrameLocks noGrp="1"/>
          </p:cNvGraphicFramePr>
          <p:nvPr>
            <p:extLst>
              <p:ext uri="{D42A27DB-BD31-4B8C-83A1-F6EECF244321}">
                <p14:modId xmlns:p14="http://schemas.microsoft.com/office/powerpoint/2010/main" val="3549678469"/>
              </p:ext>
            </p:extLst>
          </p:nvPr>
        </p:nvGraphicFramePr>
        <p:xfrm>
          <a:off x="739253" y="1899313"/>
          <a:ext cx="10691219" cy="3644265"/>
        </p:xfrm>
        <a:graphic>
          <a:graphicData uri="http://schemas.openxmlformats.org/drawingml/2006/table">
            <a:tbl>
              <a:tblPr firstRow="1" firstCol="1" bandRow="1">
                <a:tableStyleId>{5C22544A-7EE6-4342-B048-85BDC9FD1C3A}</a:tableStyleId>
              </a:tblPr>
              <a:tblGrid>
                <a:gridCol w="2366179">
                  <a:extLst>
                    <a:ext uri="{9D8B030D-6E8A-4147-A177-3AD203B41FA5}">
                      <a16:colId xmlns:a16="http://schemas.microsoft.com/office/drawing/2014/main" val="135324437"/>
                    </a:ext>
                  </a:extLst>
                </a:gridCol>
                <a:gridCol w="2366179">
                  <a:extLst>
                    <a:ext uri="{9D8B030D-6E8A-4147-A177-3AD203B41FA5}">
                      <a16:colId xmlns:a16="http://schemas.microsoft.com/office/drawing/2014/main" val="1718086442"/>
                    </a:ext>
                  </a:extLst>
                </a:gridCol>
                <a:gridCol w="2077045">
                  <a:extLst>
                    <a:ext uri="{9D8B030D-6E8A-4147-A177-3AD203B41FA5}">
                      <a16:colId xmlns:a16="http://schemas.microsoft.com/office/drawing/2014/main" val="482806830"/>
                    </a:ext>
                  </a:extLst>
                </a:gridCol>
                <a:gridCol w="2077045">
                  <a:extLst>
                    <a:ext uri="{9D8B030D-6E8A-4147-A177-3AD203B41FA5}">
                      <a16:colId xmlns:a16="http://schemas.microsoft.com/office/drawing/2014/main" val="3571504076"/>
                    </a:ext>
                  </a:extLst>
                </a:gridCol>
                <a:gridCol w="1804771">
                  <a:extLst>
                    <a:ext uri="{9D8B030D-6E8A-4147-A177-3AD203B41FA5}">
                      <a16:colId xmlns:a16="http://schemas.microsoft.com/office/drawing/2014/main" val="2672106312"/>
                    </a:ext>
                  </a:extLst>
                </a:gridCol>
              </a:tblGrid>
              <a:tr h="196858">
                <a:tc gridSpan="5">
                  <a:txBody>
                    <a:bodyPr/>
                    <a:lstStyle/>
                    <a:p>
                      <a:endParaRPr lang="en-US">
                        <a:effectLst/>
                      </a:endParaRPr>
                    </a:p>
                  </a:txBody>
                  <a:tcPr marL="41275" marR="41275" marT="9525"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1196631"/>
                  </a:ext>
                </a:extLst>
              </a:tr>
              <a:tr h="196858">
                <a:tc gridSpan="2">
                  <a:txBody>
                    <a:bodyPr/>
                    <a:lstStyle/>
                    <a:p>
                      <a:pPr algn="ctr">
                        <a:spcAft>
                          <a:spcPts val="1200"/>
                        </a:spcAft>
                        <a:tabLst>
                          <a:tab pos="457200" algn="l"/>
                        </a:tabLst>
                      </a:pPr>
                      <a:r>
                        <a:rPr lang="en-US">
                          <a:effectLst/>
                        </a:rPr>
                        <a:t>Performance Parameter</a:t>
                      </a:r>
                    </a:p>
                  </a:txBody>
                  <a:tcPr marL="41275" marR="41275" marT="9525" marB="0"/>
                </a:tc>
                <a:tc hMerge="1">
                  <a:txBody>
                    <a:bodyPr/>
                    <a:lstStyle/>
                    <a:p>
                      <a:endParaRPr lang="en-US"/>
                    </a:p>
                  </a:txBody>
                  <a:tcPr/>
                </a:tc>
                <a:tc>
                  <a:txBody>
                    <a:bodyPr/>
                    <a:lstStyle/>
                    <a:p>
                      <a:pPr algn="ctr">
                        <a:spcAft>
                          <a:spcPts val="1200"/>
                        </a:spcAft>
                        <a:tabLst>
                          <a:tab pos="457200" algn="l"/>
                        </a:tabLst>
                      </a:pPr>
                      <a:r>
                        <a:rPr lang="en-US">
                          <a:effectLst/>
                        </a:rPr>
                        <a:t>SOA</a:t>
                      </a:r>
                    </a:p>
                  </a:txBody>
                  <a:tcPr marL="41275" marR="41275" marT="9525" marB="0"/>
                </a:tc>
                <a:tc>
                  <a:txBody>
                    <a:bodyPr/>
                    <a:lstStyle/>
                    <a:p>
                      <a:pPr algn="ctr">
                        <a:spcAft>
                          <a:spcPts val="1200"/>
                        </a:spcAft>
                        <a:tabLst>
                          <a:tab pos="457200" algn="l"/>
                        </a:tabLst>
                      </a:pPr>
                      <a:r>
                        <a:rPr lang="en-US">
                          <a:effectLst/>
                        </a:rPr>
                        <a:t>Threshold Value</a:t>
                      </a:r>
                    </a:p>
                  </a:txBody>
                  <a:tcPr marL="41275" marR="41275" marT="9525" marB="0"/>
                </a:tc>
                <a:tc>
                  <a:txBody>
                    <a:bodyPr/>
                    <a:lstStyle/>
                    <a:p>
                      <a:pPr algn="ctr">
                        <a:spcAft>
                          <a:spcPts val="1200"/>
                        </a:spcAft>
                        <a:tabLst>
                          <a:tab pos="457200" algn="l"/>
                        </a:tabLst>
                      </a:pPr>
                      <a:r>
                        <a:rPr lang="en-US">
                          <a:effectLst/>
                        </a:rPr>
                        <a:t>Project Goal</a:t>
                      </a:r>
                    </a:p>
                  </a:txBody>
                  <a:tcPr marL="41275" marR="41275" marT="9525" marB="0"/>
                </a:tc>
                <a:extLst>
                  <a:ext uri="{0D108BD9-81ED-4DB2-BD59-A6C34878D82A}">
                    <a16:rowId xmlns:a16="http://schemas.microsoft.com/office/drawing/2014/main" val="1397923643"/>
                  </a:ext>
                </a:extLst>
              </a:tr>
              <a:tr h="189286">
                <a:tc gridSpan="5">
                  <a:txBody>
                    <a:bodyPr/>
                    <a:lstStyle/>
                    <a:p>
                      <a:pPr algn="ctr">
                        <a:spcAft>
                          <a:spcPts val="1200"/>
                        </a:spcAft>
                        <a:tabLst>
                          <a:tab pos="457200" algn="l"/>
                        </a:tabLst>
                      </a:pPr>
                      <a:r>
                        <a:rPr lang="en-US">
                          <a:effectLst/>
                        </a:rPr>
                        <a:t>KPP</a:t>
                      </a:r>
                    </a:p>
                  </a:txBody>
                  <a:tcPr marL="41275" marR="41275" marT="9525"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27314569"/>
                  </a:ext>
                </a:extLst>
              </a:tr>
              <a:tr h="408859">
                <a:tc>
                  <a:txBody>
                    <a:bodyPr/>
                    <a:lstStyle/>
                    <a:p>
                      <a:pPr algn="ctr">
                        <a:buNone/>
                      </a:pPr>
                      <a:r>
                        <a:rPr lang="en-US"/>
                        <a:t>Lunar Environment</a:t>
                      </a:r>
                    </a:p>
                  </a:txBody>
                  <a:tcPr marL="0" marR="0" marT="0" marB="0" horzOverflow="overflow"/>
                </a:tc>
                <a:tc>
                  <a:txBody>
                    <a:bodyPr/>
                    <a:lstStyle/>
                    <a:p>
                      <a:pPr>
                        <a:spcAft>
                          <a:spcPts val="1200"/>
                        </a:spcAft>
                        <a:tabLst>
                          <a:tab pos="457200" algn="l"/>
                        </a:tabLst>
                      </a:pPr>
                      <a:r>
                        <a:rPr lang="en-US">
                          <a:effectLst/>
                        </a:rPr>
                        <a:t>Prediction of ejecta energy flux (W/m</a:t>
                      </a:r>
                      <a:r>
                        <a:rPr lang="en-US" baseline="30000">
                          <a:effectLst/>
                        </a:rPr>
                        <a:t>2</a:t>
                      </a:r>
                      <a:r>
                        <a:rPr lang="en-US">
                          <a:effectLst/>
                        </a:rPr>
                        <a:t>)</a:t>
                      </a:r>
                    </a:p>
                  </a:txBody>
                  <a:tcPr marL="41275" marR="41275" marT="9525" marB="0"/>
                </a:tc>
                <a:tc>
                  <a:txBody>
                    <a:bodyPr/>
                    <a:lstStyle/>
                    <a:p>
                      <a:pPr algn="ctr">
                        <a:spcAft>
                          <a:spcPts val="1200"/>
                        </a:spcAft>
                        <a:tabLst>
                          <a:tab pos="457200" algn="l"/>
                        </a:tabLst>
                      </a:pPr>
                      <a:r>
                        <a:rPr lang="en-US">
                          <a:effectLst/>
                        </a:rPr>
                        <a:t>N/A</a:t>
                      </a:r>
                    </a:p>
                  </a:txBody>
                  <a:tcPr marL="41275" marR="41275" marT="9525" marB="0" anchor="ctr"/>
                </a:tc>
                <a:tc>
                  <a:txBody>
                    <a:bodyPr/>
                    <a:lstStyle/>
                    <a:p>
                      <a:pPr algn="ctr">
                        <a:spcAft>
                          <a:spcPts val="1200"/>
                        </a:spcAft>
                        <a:tabLst>
                          <a:tab pos="457200" algn="l"/>
                        </a:tabLst>
                      </a:pPr>
                      <a:r>
                        <a:rPr lang="en-US" sz="1400">
                          <a:effectLst/>
                        </a:rPr>
                        <a:t>Predict within +/- 50%</a:t>
                      </a:r>
                    </a:p>
                  </a:txBody>
                  <a:tcPr marL="41275" marR="41275" marT="9525" marB="0" anchor="ctr"/>
                </a:tc>
                <a:tc>
                  <a:txBody>
                    <a:bodyPr/>
                    <a:lstStyle/>
                    <a:p>
                      <a:pPr algn="ctr">
                        <a:spcAft>
                          <a:spcPts val="1200"/>
                        </a:spcAft>
                        <a:tabLst>
                          <a:tab pos="457200" algn="l"/>
                        </a:tabLst>
                      </a:pPr>
                      <a:r>
                        <a:rPr lang="en-US" sz="1400">
                          <a:effectLst/>
                        </a:rPr>
                        <a:t>Predict within +/- 10%</a:t>
                      </a:r>
                    </a:p>
                  </a:txBody>
                  <a:tcPr marL="41275" marR="41275" marT="9525" marB="0" anchor="ctr"/>
                </a:tc>
                <a:extLst>
                  <a:ext uri="{0D108BD9-81ED-4DB2-BD59-A6C34878D82A}">
                    <a16:rowId xmlns:a16="http://schemas.microsoft.com/office/drawing/2014/main" val="3285805193"/>
                  </a:ext>
                </a:extLst>
              </a:tr>
              <a:tr h="408859">
                <a:tc>
                  <a:txBody>
                    <a:bodyPr/>
                    <a:lstStyle/>
                    <a:p>
                      <a:pPr algn="ctr">
                        <a:buNone/>
                      </a:pPr>
                      <a:r>
                        <a:rPr lang="en-US"/>
                        <a:t>Mars Environment</a:t>
                      </a:r>
                    </a:p>
                  </a:txBody>
                  <a:tcPr marL="0" marR="0" marT="0" marB="0" horzOverflow="overflow"/>
                </a:tc>
                <a:tc>
                  <a:txBody>
                    <a:bodyPr/>
                    <a:lstStyle/>
                    <a:p>
                      <a:pPr>
                        <a:spcAft>
                          <a:spcPts val="1200"/>
                        </a:spcAft>
                        <a:tabLst>
                          <a:tab pos="457200" algn="l"/>
                        </a:tabLst>
                      </a:pPr>
                      <a:r>
                        <a:rPr lang="en-US">
                          <a:effectLst/>
                        </a:rPr>
                        <a:t>Prediction of ejecta energy flux (W/m</a:t>
                      </a:r>
                      <a:r>
                        <a:rPr lang="en-US" baseline="30000">
                          <a:effectLst/>
                        </a:rPr>
                        <a:t>2</a:t>
                      </a:r>
                      <a:r>
                        <a:rPr lang="en-US">
                          <a:effectLst/>
                        </a:rPr>
                        <a:t>)</a:t>
                      </a:r>
                    </a:p>
                  </a:txBody>
                  <a:tcPr marL="41275" marR="41275" marT="9525" marB="0"/>
                </a:tc>
                <a:tc>
                  <a:txBody>
                    <a:bodyPr/>
                    <a:lstStyle/>
                    <a:p>
                      <a:pPr algn="ctr">
                        <a:spcAft>
                          <a:spcPts val="1200"/>
                        </a:spcAft>
                        <a:tabLst>
                          <a:tab pos="457200" algn="l"/>
                        </a:tabLst>
                      </a:pPr>
                      <a:r>
                        <a:rPr lang="en-US">
                          <a:effectLst/>
                        </a:rPr>
                        <a:t>TBD</a:t>
                      </a:r>
                    </a:p>
                  </a:txBody>
                  <a:tcPr marL="41275" marR="41275" marT="9525" marB="0" anchor="ctr"/>
                </a:tc>
                <a:tc>
                  <a:txBody>
                    <a:bodyPr/>
                    <a:lstStyle/>
                    <a:p>
                      <a:pPr algn="ctr">
                        <a:spcAft>
                          <a:spcPts val="1200"/>
                        </a:spcAft>
                        <a:tabLst>
                          <a:tab pos="457200" algn="l"/>
                        </a:tabLst>
                      </a:pPr>
                      <a:r>
                        <a:rPr lang="en-US" sz="1400">
                          <a:effectLst/>
                        </a:rPr>
                        <a:t>Predict within +/- 25%</a:t>
                      </a:r>
                    </a:p>
                  </a:txBody>
                  <a:tcPr marL="41275" marR="41275" marT="9525" marB="0" anchor="ctr"/>
                </a:tc>
                <a:tc>
                  <a:txBody>
                    <a:bodyPr/>
                    <a:lstStyle/>
                    <a:p>
                      <a:pPr algn="ctr">
                        <a:spcAft>
                          <a:spcPts val="1200"/>
                        </a:spcAft>
                        <a:tabLst>
                          <a:tab pos="457200" algn="l"/>
                        </a:tabLst>
                      </a:pPr>
                      <a:r>
                        <a:rPr lang="en-US" sz="1400">
                          <a:effectLst/>
                        </a:rPr>
                        <a:t>Predict within +/- 10%</a:t>
                      </a:r>
                    </a:p>
                  </a:txBody>
                  <a:tcPr marL="41275" marR="41275" marT="9525" marB="0" anchor="ctr"/>
                </a:tc>
                <a:extLst>
                  <a:ext uri="{0D108BD9-81ED-4DB2-BD59-A6C34878D82A}">
                    <a16:rowId xmlns:a16="http://schemas.microsoft.com/office/drawing/2014/main" val="3041512974"/>
                  </a:ext>
                </a:extLst>
              </a:tr>
              <a:tr h="1158432">
                <a:tc gridSpan="5">
                  <a:txBody>
                    <a:bodyPr/>
                    <a:lstStyle/>
                    <a:p>
                      <a:pPr marL="457200" marR="0">
                        <a:spcBef>
                          <a:spcPts val="0"/>
                        </a:spcBef>
                        <a:spcAft>
                          <a:spcPts val="1200"/>
                        </a:spcAft>
                        <a:tabLst>
                          <a:tab pos="457200" algn="l"/>
                        </a:tabLst>
                      </a:pPr>
                      <a:r>
                        <a:rPr lang="en-US">
                          <a:effectLst/>
                        </a:rPr>
                        <a:t>Notes:</a:t>
                      </a:r>
                    </a:p>
                    <a:p>
                      <a:pPr marL="457200" marR="0">
                        <a:spcBef>
                          <a:spcPts val="0"/>
                        </a:spcBef>
                        <a:spcAft>
                          <a:spcPts val="1200"/>
                        </a:spcAft>
                        <a:tabLst>
                          <a:tab pos="457200" algn="l"/>
                        </a:tabLst>
                      </a:pPr>
                      <a:r>
                        <a:rPr lang="en-US">
                          <a:effectLst/>
                        </a:rPr>
                        <a:t>a) Predictions developed through (1) computational approaches and (2) ground test and flight data-driven scaling correlations</a:t>
                      </a:r>
                    </a:p>
                    <a:p>
                      <a:pPr marL="457200" marR="0">
                        <a:spcBef>
                          <a:spcPts val="0"/>
                        </a:spcBef>
                        <a:spcAft>
                          <a:spcPts val="1200"/>
                        </a:spcAft>
                      </a:pPr>
                      <a:r>
                        <a:rPr lang="en-US">
                          <a:effectLst/>
                        </a:rPr>
                        <a:t>b) Approach for evaluating the predictions specified in the above the KPPs will be outlined in the Project Plan and detailed in an attachment to the Project Plan.  </a:t>
                      </a:r>
                    </a:p>
                  </a:txBody>
                  <a:tcPr marL="0" marR="0" marT="0"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95149494"/>
                  </a:ext>
                </a:extLst>
              </a:tr>
            </a:tbl>
          </a:graphicData>
        </a:graphic>
      </p:graphicFrame>
    </p:spTree>
    <p:extLst>
      <p:ext uri="{BB962C8B-B14F-4D97-AF65-F5344CB8AC3E}">
        <p14:creationId xmlns:p14="http://schemas.microsoft.com/office/powerpoint/2010/main" val="40051239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61123" y="0"/>
            <a:ext cx="6096000" cy="1210877"/>
          </a:xfrm>
          <a:prstGeom prst="rect">
            <a:avLst/>
          </a:prstGeom>
        </p:spPr>
        <p:txBody>
          <a:bodyPr>
            <a:normAutofit fontScale="97500"/>
          </a:bodyPr>
          <a:lstStyle/>
          <a:p>
            <a:pPr algn="ctr" defTabSz="457200"/>
            <a:endParaRPr lang="en-US" sz="4400" i="1">
              <a:solidFill>
                <a:srgbClr val="FF0000"/>
              </a:solidFill>
              <a:latin typeface="+mj-lt"/>
              <a:ea typeface="ＭＳ Ｐゴシック" charset="-128"/>
              <a:cs typeface="ＭＳ Ｐゴシック" charset="-128"/>
            </a:endParaRPr>
          </a:p>
        </p:txBody>
      </p:sp>
      <p:sp>
        <p:nvSpPr>
          <p:cNvPr id="3" name="Title 2"/>
          <p:cNvSpPr>
            <a:spLocks noGrp="1"/>
          </p:cNvSpPr>
          <p:nvPr>
            <p:ph type="title"/>
          </p:nvPr>
        </p:nvSpPr>
        <p:spPr/>
        <p:txBody>
          <a:bodyPr/>
          <a:lstStyle/>
          <a:p>
            <a:r>
              <a:rPr lang="en-US">
                <a:solidFill>
                  <a:schemeClr val="tx1"/>
                </a:solidFill>
              </a:rPr>
              <a:t>Safety</a:t>
            </a:r>
          </a:p>
        </p:txBody>
      </p:sp>
      <p:sp>
        <p:nvSpPr>
          <p:cNvPr id="11" name="Rectangle 10"/>
          <p:cNvSpPr/>
          <p:nvPr/>
        </p:nvSpPr>
        <p:spPr>
          <a:xfrm>
            <a:off x="52167" y="1161736"/>
            <a:ext cx="9716791" cy="5539978"/>
          </a:xfrm>
          <a:prstGeom prst="rect">
            <a:avLst/>
          </a:prstGeom>
        </p:spPr>
        <p:txBody>
          <a:bodyPr wrap="square">
            <a:spAutoFit/>
          </a:bodyPr>
          <a:lstStyle/>
          <a:p>
            <a:pPr eaLnBrk="1" fontAlgn="auto" hangingPunct="1">
              <a:spcBef>
                <a:spcPts val="0"/>
              </a:spcBef>
              <a:spcAft>
                <a:spcPts val="0"/>
              </a:spcAft>
              <a:defRPr/>
            </a:pPr>
            <a:r>
              <a:rPr lang="en-US" sz="2400" b="1" u="sng">
                <a:solidFill>
                  <a:schemeClr val="bg1"/>
                </a:solidFill>
              </a:rPr>
              <a:t>The Laser and RF Hazard:</a:t>
            </a:r>
            <a:endParaRPr kumimoji="0" lang="en-US" sz="2400" b="0" u="none" strike="noStrike" kern="0" cap="none" spc="0" normalizeH="0" baseline="0" noProof="0">
              <a:ln>
                <a:noFill/>
              </a:ln>
              <a:solidFill>
                <a:prstClr val="black"/>
              </a:solidFill>
              <a:effectLst/>
              <a:uLnTx/>
              <a:uFillTx/>
              <a:latin typeface="Calibri" panose="020F0502020204030204"/>
              <a:ea typeface="+mn-ea"/>
            </a:endParaRP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u="none" strike="noStrike" kern="0" cap="none" spc="0" normalizeH="0" baseline="0" noProof="0">
                <a:ln>
                  <a:noFill/>
                </a:ln>
                <a:solidFill>
                  <a:prstClr val="black"/>
                </a:solidFill>
                <a:effectLst/>
                <a:uLnTx/>
                <a:uFillTx/>
                <a:latin typeface="Calibri" panose="020F0502020204030204"/>
                <a:ea typeface="+mn-ea"/>
              </a:rPr>
              <a:t>Electromagnetic energy interacts with the  human body through oscillating electric and magnetic fields that can vary in both amplitude and frequency.</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u="none" strike="noStrike" kern="0" cap="none" spc="0" normalizeH="0" baseline="0" noProof="0">
                <a:ln>
                  <a:noFill/>
                </a:ln>
                <a:solidFill>
                  <a:prstClr val="black"/>
                </a:solidFill>
                <a:effectLst/>
                <a:uLnTx/>
                <a:uFillTx/>
                <a:latin typeface="Calibri" panose="020F0502020204030204"/>
                <a:ea typeface="+mn-ea"/>
              </a:rPr>
              <a:t>In addition, the intensity of the radiation (energy per unit area) is the primary value measured for hazard and risk mitigation. </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u="none" strike="noStrike" kern="0" cap="none" spc="0" normalizeH="0" baseline="0" noProof="0">
                <a:ln>
                  <a:noFill/>
                </a:ln>
                <a:solidFill>
                  <a:prstClr val="black"/>
                </a:solidFill>
                <a:effectLst/>
                <a:uLnTx/>
                <a:uFillTx/>
                <a:latin typeface="Calibri" panose="020F0502020204030204"/>
                <a:ea typeface="+mn-ea"/>
              </a:rPr>
              <a:t>There are many mechanisms by which the electromagnetic energy can affect various tissues / organs etc. and  the dominating factor is determined by the frequency. </a:t>
            </a:r>
          </a:p>
          <a:p>
            <a:pPr marL="342900" indent="-342900" eaLnBrk="1" fontAlgn="auto" hangingPunct="1">
              <a:spcBef>
                <a:spcPts val="0"/>
              </a:spcBef>
              <a:spcAft>
                <a:spcPts val="0"/>
              </a:spcAft>
              <a:buFont typeface="Arial" panose="020B0604020202020204" pitchFamily="34" charset="0"/>
              <a:buChar char="•"/>
              <a:defRPr/>
            </a:pPr>
            <a:r>
              <a:rPr kumimoji="0" lang="en-US" b="0" u="none" strike="noStrike" kern="0" cap="none" spc="0" normalizeH="0" baseline="0" noProof="0">
                <a:ln>
                  <a:noFill/>
                </a:ln>
                <a:solidFill>
                  <a:prstClr val="black"/>
                </a:solidFill>
                <a:effectLst/>
                <a:uLnTx/>
                <a:uFillTx/>
                <a:latin typeface="Calibri" panose="020F0502020204030204"/>
                <a:ea typeface="+mn-ea"/>
              </a:rPr>
              <a:t>For microwaves the primary hazards are tissue heating and whole-body heating where the penetration depth is limited to the  outer layers of skin.</a:t>
            </a:r>
          </a:p>
          <a:p>
            <a:pPr marL="342900" indent="-342900" eaLnBrk="1" fontAlgn="auto" hangingPunct="1">
              <a:spcBef>
                <a:spcPts val="0"/>
              </a:spcBef>
              <a:spcAft>
                <a:spcPts val="0"/>
              </a:spcAft>
              <a:buFont typeface="Arial" panose="020B0604020202020204" pitchFamily="34" charset="0"/>
              <a:buChar char="•"/>
              <a:defRPr/>
            </a:pPr>
            <a:r>
              <a:rPr lang="en-US" kern="0">
                <a:solidFill>
                  <a:prstClr val="black"/>
                </a:solidFill>
                <a:latin typeface="Calibri" panose="020F0502020204030204"/>
                <a:ea typeface="+mn-ea"/>
              </a:rPr>
              <a:t>For lasers, the primary hazards are injury to the eyes (burned retina) and burned skin.</a:t>
            </a:r>
            <a:endParaRPr kumimoji="0" lang="en-US" b="0" u="none" strike="noStrike" kern="0" cap="none" spc="0" normalizeH="0" baseline="0" noProof="0">
              <a:ln>
                <a:noFill/>
              </a:ln>
              <a:solidFill>
                <a:prstClr val="black"/>
              </a:solidFill>
              <a:effectLst/>
              <a:uLnTx/>
              <a:uFillTx/>
              <a:latin typeface="Calibri" panose="020F0502020204030204"/>
              <a:ea typeface="+mn-ea"/>
            </a:endParaRPr>
          </a:p>
          <a:p>
            <a:pPr eaLnBrk="1" fontAlgn="auto" hangingPunct="1">
              <a:spcBef>
                <a:spcPts val="0"/>
              </a:spcBef>
              <a:spcAft>
                <a:spcPts val="0"/>
              </a:spcAft>
              <a:defRPr/>
            </a:pPr>
            <a:endParaRPr lang="en-US" kern="0">
              <a:solidFill>
                <a:prstClr val="black"/>
              </a:solidFill>
              <a:latin typeface="Calibri" panose="020F0502020204030204"/>
              <a:ea typeface="+mn-ea"/>
            </a:endParaRPr>
          </a:p>
          <a:p>
            <a:pPr eaLnBrk="1" fontAlgn="auto" hangingPunct="1">
              <a:spcBef>
                <a:spcPts val="0"/>
              </a:spcBef>
              <a:spcAft>
                <a:spcPts val="0"/>
              </a:spcAft>
              <a:defRPr/>
            </a:pPr>
            <a:r>
              <a:rPr lang="en-US" sz="2400" b="1" u="sng">
                <a:solidFill>
                  <a:schemeClr val="bg1"/>
                </a:solidFill>
              </a:rPr>
              <a:t>The Silica Hazard:</a:t>
            </a:r>
            <a:r>
              <a:rPr kumimoji="0" lang="en-US" sz="2400" b="0" u="none" strike="noStrike" kern="0" cap="none" spc="0" normalizeH="0" baseline="0" noProof="0">
                <a:ln>
                  <a:noFill/>
                </a:ln>
                <a:solidFill>
                  <a:prstClr val="black"/>
                </a:solidFill>
                <a:effectLst/>
                <a:uLnTx/>
                <a:uFillTx/>
                <a:latin typeface="Calibri" panose="020F0502020204030204"/>
                <a:ea typeface="+mn-ea"/>
              </a:rPr>
              <a:t> </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kern="0">
                <a:solidFill>
                  <a:sysClr val="windowText" lastClr="000000"/>
                </a:solidFill>
                <a:latin typeface="+mn-lt"/>
              </a:rPr>
              <a:t>Workers who inhale these very small crystalline silica particles are at increased risk of developing serious silica-related diseases, including:</a:t>
            </a:r>
          </a:p>
          <a:p>
            <a:pPr marL="742950" lvl="1" indent="-285750" eaLnBrk="1" fontAlgn="auto" hangingPunct="1">
              <a:spcBef>
                <a:spcPts val="0"/>
              </a:spcBef>
              <a:spcAft>
                <a:spcPts val="0"/>
              </a:spcAft>
              <a:buFont typeface="Wingdings" panose="05000000000000000000" pitchFamily="2" charset="2"/>
              <a:buChar char="v"/>
              <a:defRPr/>
            </a:pPr>
            <a:r>
              <a:rPr lang="en-US" kern="0">
                <a:solidFill>
                  <a:sysClr val="windowText" lastClr="000000"/>
                </a:solidFill>
                <a:latin typeface="+mn-lt"/>
              </a:rPr>
              <a:t> Silicosis, an incurable lung disease that can lead to disability and death;</a:t>
            </a:r>
          </a:p>
          <a:p>
            <a:pPr marL="800100" lvl="1" indent="-342900" eaLnBrk="1" fontAlgn="auto" hangingPunct="1">
              <a:spcBef>
                <a:spcPts val="0"/>
              </a:spcBef>
              <a:spcAft>
                <a:spcPts val="0"/>
              </a:spcAft>
              <a:buFont typeface="Wingdings" panose="05000000000000000000" pitchFamily="2" charset="2"/>
              <a:buChar char="v"/>
              <a:defRPr/>
            </a:pPr>
            <a:r>
              <a:rPr lang="en-US" kern="0">
                <a:solidFill>
                  <a:sysClr val="windowText" lastClr="000000"/>
                </a:solidFill>
                <a:latin typeface="+mn-lt"/>
              </a:rPr>
              <a:t>Lung cancer;</a:t>
            </a:r>
          </a:p>
          <a:p>
            <a:pPr marL="800100" lvl="1" indent="-342900" eaLnBrk="1" fontAlgn="auto" hangingPunct="1">
              <a:spcBef>
                <a:spcPts val="0"/>
              </a:spcBef>
              <a:spcAft>
                <a:spcPts val="0"/>
              </a:spcAft>
              <a:buFont typeface="Wingdings" panose="05000000000000000000" pitchFamily="2" charset="2"/>
              <a:buChar char="v"/>
              <a:defRPr/>
            </a:pPr>
            <a:r>
              <a:rPr lang="en-US" kern="0">
                <a:solidFill>
                  <a:sysClr val="windowText" lastClr="000000"/>
                </a:solidFill>
                <a:latin typeface="+mn-lt"/>
              </a:rPr>
              <a:t>Chronic obstructive pulmonary disease (COPD); and</a:t>
            </a:r>
          </a:p>
          <a:p>
            <a:pPr marL="800100" lvl="1" indent="-342900" eaLnBrk="1" fontAlgn="auto" hangingPunct="1">
              <a:spcBef>
                <a:spcPts val="0"/>
              </a:spcBef>
              <a:spcAft>
                <a:spcPts val="0"/>
              </a:spcAft>
              <a:buFont typeface="Wingdings" panose="05000000000000000000" pitchFamily="2" charset="2"/>
              <a:buChar char="v"/>
              <a:defRPr/>
            </a:pPr>
            <a:r>
              <a:rPr lang="en-US" kern="0">
                <a:solidFill>
                  <a:sysClr val="windowText" lastClr="000000"/>
                </a:solidFill>
                <a:latin typeface="+mn-lt"/>
              </a:rPr>
              <a:t>Kidney disease.</a:t>
            </a:r>
          </a:p>
          <a:p>
            <a:pPr marL="342900" lvl="0" indent="-342900" eaLnBrk="1" fontAlgn="auto" hangingPunct="1">
              <a:spcBef>
                <a:spcPts val="0"/>
              </a:spcBef>
              <a:spcAft>
                <a:spcPts val="0"/>
              </a:spcAft>
              <a:buFont typeface="Arial" panose="020B0604020202020204" pitchFamily="34" charset="0"/>
              <a:buChar char="•"/>
              <a:defRPr/>
            </a:pPr>
            <a:r>
              <a:rPr lang="en-US" kern="0">
                <a:solidFill>
                  <a:prstClr val="black"/>
                </a:solidFill>
                <a:latin typeface="Calibri"/>
              </a:rPr>
              <a:t>Handling Lunar Simulants such as BP-1 is an Authorized Lab Capability by users in the GMRO</a:t>
            </a:r>
          </a:p>
        </p:txBody>
      </p:sp>
      <p:pic>
        <p:nvPicPr>
          <p:cNvPr id="5" name="Picture 4"/>
          <p:cNvPicPr>
            <a:picLocks noChangeAspect="1"/>
          </p:cNvPicPr>
          <p:nvPr/>
        </p:nvPicPr>
        <p:blipFill>
          <a:blip r:embed="rId2"/>
          <a:stretch>
            <a:fillRect/>
          </a:stretch>
        </p:blipFill>
        <p:spPr>
          <a:xfrm>
            <a:off x="10158926" y="1210877"/>
            <a:ext cx="1354466" cy="1868229"/>
          </a:xfrm>
          <a:prstGeom prst="rect">
            <a:avLst/>
          </a:prstGeom>
        </p:spPr>
      </p:pic>
      <p:pic>
        <p:nvPicPr>
          <p:cNvPr id="6" name="Picture 5">
            <a:extLst>
              <a:ext uri="{FF2B5EF4-FFF2-40B4-BE49-F238E27FC236}">
                <a16:creationId xmlns:a16="http://schemas.microsoft.com/office/drawing/2014/main" id="{75F08139-B3DC-47A3-A9C8-6210918A42FD}"/>
              </a:ext>
            </a:extLst>
          </p:cNvPr>
          <p:cNvPicPr>
            <a:picLocks noChangeAspect="1"/>
          </p:cNvPicPr>
          <p:nvPr/>
        </p:nvPicPr>
        <p:blipFill>
          <a:blip r:embed="rId3"/>
          <a:stretch>
            <a:fillRect/>
          </a:stretch>
        </p:blipFill>
        <p:spPr>
          <a:xfrm>
            <a:off x="9949254" y="5007428"/>
            <a:ext cx="1773811" cy="1750265"/>
          </a:xfrm>
          <a:prstGeom prst="rect">
            <a:avLst/>
          </a:prstGeom>
        </p:spPr>
      </p:pic>
      <p:pic>
        <p:nvPicPr>
          <p:cNvPr id="7" name="Picture 6">
            <a:extLst>
              <a:ext uri="{FF2B5EF4-FFF2-40B4-BE49-F238E27FC236}">
                <a16:creationId xmlns:a16="http://schemas.microsoft.com/office/drawing/2014/main" id="{EDAB51F5-8B73-4151-8692-258C9C9F8AEC}"/>
              </a:ext>
            </a:extLst>
          </p:cNvPr>
          <p:cNvPicPr>
            <a:picLocks noChangeAspect="1"/>
          </p:cNvPicPr>
          <p:nvPr/>
        </p:nvPicPr>
        <p:blipFill rotWithShape="1">
          <a:blip r:embed="rId4"/>
          <a:srcRect l="1069" t="2756" r="1633" b="6591"/>
          <a:stretch/>
        </p:blipFill>
        <p:spPr>
          <a:xfrm>
            <a:off x="9629192" y="3223182"/>
            <a:ext cx="2388637" cy="1616295"/>
          </a:xfrm>
          <a:prstGeom prst="rect">
            <a:avLst/>
          </a:prstGeom>
          <a:ln>
            <a:solidFill>
              <a:schemeClr val="bg1"/>
            </a:solidFill>
          </a:ln>
        </p:spPr>
      </p:pic>
    </p:spTree>
    <p:extLst>
      <p:ext uri="{BB962C8B-B14F-4D97-AF65-F5344CB8AC3E}">
        <p14:creationId xmlns:p14="http://schemas.microsoft.com/office/powerpoint/2010/main" val="3229525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05508E-5C1E-40B8-81F3-3436382F144B}"/>
              </a:ext>
            </a:extLst>
          </p:cNvPr>
          <p:cNvSpPr>
            <a:spLocks noGrp="1"/>
          </p:cNvSpPr>
          <p:nvPr>
            <p:ph type="title"/>
          </p:nvPr>
        </p:nvSpPr>
        <p:spPr/>
        <p:txBody>
          <a:bodyPr/>
          <a:lstStyle/>
          <a:p>
            <a:r>
              <a:rPr lang="en-US"/>
              <a:t>Further Capabilities of MWDR</a:t>
            </a:r>
          </a:p>
        </p:txBody>
      </p:sp>
      <p:sp>
        <p:nvSpPr>
          <p:cNvPr id="2" name="Slide Number Placeholder 1">
            <a:extLst>
              <a:ext uri="{FF2B5EF4-FFF2-40B4-BE49-F238E27FC236}">
                <a16:creationId xmlns:a16="http://schemas.microsoft.com/office/drawing/2014/main" id="{51F961B3-EFA0-4295-AC0B-C38BAFA74A3B}"/>
              </a:ext>
            </a:extLst>
          </p:cNvPr>
          <p:cNvSpPr>
            <a:spLocks noGrp="1"/>
          </p:cNvSpPr>
          <p:nvPr>
            <p:ph type="sldNum" sz="quarter" idx="4294967295"/>
          </p:nvPr>
        </p:nvSpPr>
        <p:spPr>
          <a:xfrm>
            <a:off x="11790363" y="6629400"/>
            <a:ext cx="401637" cy="228600"/>
          </a:xfrm>
          <a:prstGeom prst="rect">
            <a:avLst/>
          </a:prstGeom>
        </p:spPr>
        <p:txBody>
          <a:bodyPr/>
          <a:lstStyle/>
          <a:p>
            <a:pPr>
              <a:defRPr/>
            </a:pPr>
            <a:fld id="{E8CC769F-ADCB-2641-BD2F-4076D1C41918}" type="slidenum">
              <a:rPr lang="uk-UA" sz="800" smtClean="0">
                <a:latin typeface="Arial" charset="0"/>
              </a:rPr>
              <a:pPr>
                <a:defRPr/>
              </a:pPr>
              <a:t>19</a:t>
            </a:fld>
            <a:endParaRPr lang="uk-UA"/>
          </a:p>
        </p:txBody>
      </p:sp>
      <p:sp>
        <p:nvSpPr>
          <p:cNvPr id="5" name="Rectangle 4">
            <a:extLst>
              <a:ext uri="{FF2B5EF4-FFF2-40B4-BE49-F238E27FC236}">
                <a16:creationId xmlns:a16="http://schemas.microsoft.com/office/drawing/2014/main" id="{6A283705-9B74-4767-B875-B1E85CC197B1}"/>
              </a:ext>
            </a:extLst>
          </p:cNvPr>
          <p:cNvSpPr/>
          <p:nvPr/>
        </p:nvSpPr>
        <p:spPr>
          <a:xfrm>
            <a:off x="365760" y="2014538"/>
            <a:ext cx="11115040" cy="5355312"/>
          </a:xfrm>
          <a:prstGeom prst="rect">
            <a:avLst/>
          </a:prstGeom>
        </p:spPr>
        <p:txBody>
          <a:bodyPr wrap="square" lIns="91440" tIns="45720" rIns="91440" bIns="45720" anchor="t">
            <a:spAutoFit/>
          </a:bodyPr>
          <a:lstStyle/>
          <a:p>
            <a:r>
              <a:rPr lang="en-US" b="1" u="sng">
                <a:latin typeface="Arial"/>
                <a:ea typeface="MS PGothic"/>
                <a:cs typeface="Arial"/>
              </a:rPr>
              <a:t>Kinetic Energy Density Measurement with MWDR (Submitted by Dr. Bob Youngquist and team):</a:t>
            </a:r>
            <a:br>
              <a:rPr lang="en-US">
                <a:hlinkClick r:id="rId3"/>
              </a:rPr>
            </a:br>
            <a:r>
              <a:rPr lang="en-US">
                <a:solidFill>
                  <a:srgbClr val="FF0000"/>
                </a:solidFill>
                <a:cs typeface="Arial"/>
                <a:hlinkClick r:id="rId4"/>
              </a:rPr>
              <a:t>Kinetic Energy Density Measurement of a Particle Cloud Using Heterodyne Millimeter Wave Doppler Radar</a:t>
            </a:r>
            <a:br>
              <a:rPr lang="en-US">
                <a:hlinkClick r:id="rId3"/>
              </a:rPr>
            </a:br>
            <a:endParaRPr lang="en-US">
              <a:hlinkClick r:id="rId3"/>
            </a:endParaRPr>
          </a:p>
          <a:p>
            <a:endParaRPr lang="en-US">
              <a:hlinkClick r:id="rId3"/>
            </a:endParaRPr>
          </a:p>
          <a:p>
            <a:endParaRPr lang="en-US">
              <a:hlinkClick r:id="rId3"/>
            </a:endParaRPr>
          </a:p>
          <a:p>
            <a:br>
              <a:rPr lang="en-US" b="1" u="sng">
                <a:latin typeface="Arial"/>
                <a:ea typeface="MS PGothic"/>
                <a:cs typeface="Arial"/>
              </a:rPr>
            </a:br>
            <a:r>
              <a:rPr lang="en-US" b="1" u="sng">
                <a:latin typeface="Arial"/>
                <a:ea typeface="MS PGothic"/>
                <a:cs typeface="Arial"/>
              </a:rPr>
              <a:t>Millimeter Wave Radar Phased Array Antenna Electronic Beam Steering:</a:t>
            </a:r>
            <a:endParaRPr lang="en-US" b="1" u="sng">
              <a:latin typeface="Arial"/>
              <a:ea typeface="MS PGothic"/>
              <a:cs typeface="Arial"/>
              <a:hlinkClick r:id="rId3">
                <a:extLst>
                  <a:ext uri="{A12FA001-AC4F-418D-AE19-62706E023703}">
                    <ahyp:hlinkClr xmlns:ahyp="http://schemas.microsoft.com/office/drawing/2018/hyperlinkcolor" val="tx"/>
                  </a:ext>
                </a:extLst>
              </a:hlinkClick>
            </a:endParaRPr>
          </a:p>
          <a:p>
            <a:r>
              <a:rPr lang="en-US">
                <a:solidFill>
                  <a:srgbClr val="0000FF"/>
                </a:solidFill>
                <a:latin typeface="Arial"/>
                <a:ea typeface="MS PGothic"/>
                <a:cs typeface="Arial"/>
                <a:hlinkClick r:id="rId3">
                  <a:extLst>
                    <a:ext uri="{A12FA001-AC4F-418D-AE19-62706E023703}">
                      <ahyp:hlinkClr xmlns:ahyp="http://schemas.microsoft.com/office/drawing/2018/hyperlinkcolor" val="tx"/>
                    </a:ext>
                  </a:extLst>
                </a:hlinkClick>
              </a:rPr>
              <a:t>IBM Builds MM-Wave Transceiver To Improve Mobile Communications, Radar Imaging - Millimeter Wave Products | Waveguide Products | MM Wave Components (miwv.com)</a:t>
            </a:r>
            <a:endParaRPr lang="en-US">
              <a:solidFill>
                <a:srgbClr val="0000FF"/>
              </a:solidFill>
              <a:latin typeface="Arial"/>
              <a:ea typeface="MS PGothic"/>
              <a:cs typeface="Arial"/>
            </a:endParaRPr>
          </a:p>
          <a:p>
            <a:endParaRPr lang="en-US" b="1">
              <a:cs typeface="Arial"/>
            </a:endParaRPr>
          </a:p>
          <a:p>
            <a:r>
              <a:rPr lang="en-US" b="1">
                <a:latin typeface="Arial"/>
                <a:ea typeface="MS PGothic"/>
                <a:cs typeface="Arial"/>
              </a:rPr>
              <a:t>Reflectivity, Rain Rate, and Kinetic Energy Flux Relationships Based on Raindrop Spectra</a:t>
            </a:r>
          </a:p>
          <a:p>
            <a:r>
              <a:rPr lang="en-US">
                <a:cs typeface="Arial"/>
                <a:hlinkClick r:id="rId5">
                  <a:extLst>
                    <a:ext uri="{A12FA001-AC4F-418D-AE19-62706E023703}">
                      <ahyp:hlinkClr xmlns:ahyp="http://schemas.microsoft.com/office/drawing/2018/hyperlinkcolor" val="tx"/>
                    </a:ext>
                  </a:extLst>
                </a:hlinkClick>
              </a:rPr>
              <a:t>Reflectivity, Rain Rate, and Kinetic Energy Flux Relationships Based on Raindrop Spectra</a:t>
            </a:r>
            <a:r>
              <a:rPr lang="en-US">
                <a:cs typeface="Arial"/>
                <a:hlinkClick r:id="rId5"/>
              </a:rPr>
              <a:t> in: Journal of Applied Meteorology and Climatology Volume 39 Issue 11 (2000) (ametsoc.org)</a:t>
            </a:r>
            <a:endParaRPr lang="en-US"/>
          </a:p>
          <a:p>
            <a:br>
              <a:rPr lang="en-US" b="1"/>
            </a:br>
            <a:r>
              <a:rPr lang="en-US" b="1" u="sng">
                <a:latin typeface="Arial"/>
                <a:ea typeface="MS PGothic"/>
                <a:cs typeface="Arial"/>
              </a:rPr>
              <a:t>60 </a:t>
            </a:r>
            <a:r>
              <a:rPr lang="en-US" b="1" u="sng" err="1">
                <a:latin typeface="Arial"/>
                <a:ea typeface="MS PGothic"/>
                <a:cs typeface="Arial"/>
              </a:rPr>
              <a:t>Ghz</a:t>
            </a:r>
            <a:r>
              <a:rPr lang="en-US" b="1" u="sng">
                <a:latin typeface="Arial"/>
                <a:ea typeface="MS PGothic"/>
                <a:cs typeface="Arial"/>
              </a:rPr>
              <a:t>, 600 </a:t>
            </a:r>
            <a:r>
              <a:rPr lang="en-US" b="1" u="sng" err="1">
                <a:latin typeface="Arial"/>
                <a:ea typeface="MS PGothic"/>
                <a:cs typeface="Arial"/>
              </a:rPr>
              <a:t>ps</a:t>
            </a:r>
            <a:r>
              <a:rPr lang="en-US" b="1" u="sng">
                <a:latin typeface="Arial"/>
                <a:ea typeface="MS PGothic"/>
                <a:cs typeface="Arial"/>
              </a:rPr>
              <a:t> pulsed Millimeter Wave Radar used for Hand Gesture detection:</a:t>
            </a:r>
            <a:endParaRPr lang="en-US">
              <a:latin typeface="Arial"/>
              <a:ea typeface="MS PGothic"/>
              <a:cs typeface="Arial"/>
            </a:endParaRPr>
          </a:p>
          <a:p>
            <a:r>
              <a:rPr lang="en-US">
                <a:latin typeface="Arial"/>
                <a:ea typeface="MS PGothic"/>
                <a:cs typeface="Arial"/>
                <a:hlinkClick r:id="rId6"/>
              </a:rPr>
              <a:t>Pulsed Millimeter Wave Radar for Hand Gesture Sensing and Classification | IEEE Journals &amp; Magazine | IEEE Xplore</a:t>
            </a:r>
            <a:r>
              <a:rPr lang="en-US">
                <a:latin typeface="Arial"/>
                <a:ea typeface="MS PGothic"/>
                <a:cs typeface="Arial"/>
              </a:rPr>
              <a:t>/</a:t>
            </a:r>
          </a:p>
          <a:p>
            <a:br>
              <a:rPr lang="en-US">
                <a:solidFill>
                  <a:srgbClr val="FF0000"/>
                </a:solidFill>
                <a:cs typeface="Arial"/>
              </a:rPr>
            </a:br>
            <a:endParaRPr lang="en-US">
              <a:solidFill>
                <a:srgbClr val="FF0000"/>
              </a:solidFill>
              <a:cs typeface="Arial"/>
            </a:endParaRPr>
          </a:p>
        </p:txBody>
      </p:sp>
      <p:sp>
        <p:nvSpPr>
          <p:cNvPr id="6" name="Rectangle 5">
            <a:extLst>
              <a:ext uri="{FF2B5EF4-FFF2-40B4-BE49-F238E27FC236}">
                <a16:creationId xmlns:a16="http://schemas.microsoft.com/office/drawing/2014/main" id="{CFA643C5-4EB7-4553-85BA-DEE87B05D598}"/>
              </a:ext>
            </a:extLst>
          </p:cNvPr>
          <p:cNvSpPr/>
          <p:nvPr/>
        </p:nvSpPr>
        <p:spPr>
          <a:xfrm>
            <a:off x="871299" y="1129465"/>
            <a:ext cx="9712787" cy="923330"/>
          </a:xfrm>
          <a:prstGeom prst="rect">
            <a:avLst/>
          </a:prstGeom>
          <a:noFill/>
        </p:spPr>
        <p:txBody>
          <a:bodyPr wrap="none" lIns="91440" tIns="45720" rIns="91440" bIns="45720">
            <a:spAutoFit/>
          </a:bodyPr>
          <a:lstStyle/>
          <a:p>
            <a:pPr algn="ctr"/>
            <a:r>
              <a:rPr lang="en-US" sz="5400" b="1">
                <a:ln w="9525">
                  <a:solidFill>
                    <a:schemeClr val="bg1"/>
                  </a:solidFill>
                  <a:prstDash val="solid"/>
                </a:ln>
                <a:effectLst>
                  <a:outerShdw blurRad="12700" dist="38100" dir="2700000" algn="tl" rotWithShape="0">
                    <a:schemeClr val="bg1">
                      <a:lumMod val="50000"/>
                    </a:schemeClr>
                  </a:outerShdw>
                </a:effectLst>
              </a:rPr>
              <a:t>KSC New Technology Report</a:t>
            </a:r>
          </a:p>
        </p:txBody>
      </p:sp>
      <p:sp>
        <p:nvSpPr>
          <p:cNvPr id="7" name="Rectangle 6">
            <a:extLst>
              <a:ext uri="{FF2B5EF4-FFF2-40B4-BE49-F238E27FC236}">
                <a16:creationId xmlns:a16="http://schemas.microsoft.com/office/drawing/2014/main" id="{C023EEF7-43C2-4AB8-AA24-D4D74DE7BEFB}"/>
              </a:ext>
            </a:extLst>
          </p:cNvPr>
          <p:cNvSpPr/>
          <p:nvPr/>
        </p:nvSpPr>
        <p:spPr>
          <a:xfrm>
            <a:off x="3390995" y="2859876"/>
            <a:ext cx="4673395" cy="923330"/>
          </a:xfrm>
          <a:prstGeom prst="rect">
            <a:avLst/>
          </a:prstGeom>
          <a:noFill/>
        </p:spPr>
        <p:txBody>
          <a:bodyPr wrap="none" lIns="91440" tIns="45720" rIns="91440" bIns="45720">
            <a:spAutoFit/>
          </a:bodyPr>
          <a:lstStyle/>
          <a:p>
            <a:pPr algn="ctr"/>
            <a:r>
              <a:rPr lang="en-US" sz="5400" b="1">
                <a:ln w="9525">
                  <a:solidFill>
                    <a:schemeClr val="bg1"/>
                  </a:solidFill>
                  <a:prstDash val="solid"/>
                </a:ln>
                <a:effectLst>
                  <a:outerShdw blurRad="12700" dist="38100" dir="2700000" algn="tl" rotWithShape="0">
                    <a:schemeClr val="bg1">
                      <a:lumMod val="50000"/>
                    </a:schemeClr>
                  </a:outerShdw>
                </a:effectLst>
              </a:rPr>
              <a:t>Outside Work</a:t>
            </a:r>
            <a:endParaRPr lang="en-US" sz="5400" b="0" cap="none" spc="0">
              <a:ln w="0"/>
              <a:effectLst>
                <a:reflection blurRad="6350" stA="53000" endA="300" endPos="35500" dir="5400000" sy="-90000" algn="bl" rotWithShape="0"/>
              </a:effectLst>
            </a:endParaRPr>
          </a:p>
        </p:txBody>
      </p:sp>
    </p:spTree>
    <p:extLst>
      <p:ext uri="{BB962C8B-B14F-4D97-AF65-F5344CB8AC3E}">
        <p14:creationId xmlns:p14="http://schemas.microsoft.com/office/powerpoint/2010/main" val="3586275964"/>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9">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811AC91-D95C-4AFA-9F63-DF889281B2D9}">
  <we:reference id="wa200000113" version="1.0.0.0" store="en-US" storeType="OMEX"/>
  <we:alternateReferences>
    <we:reference id="wa200000113" version="1.0.0.0" store="WA20000011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4F62235564424F9416F010411AEA65" ma:contentTypeVersion="11" ma:contentTypeDescription="Create a new document." ma:contentTypeScope="" ma:versionID="e73df78a0290a38a7eda692c70885338">
  <xsd:schema xmlns:xsd="http://www.w3.org/2001/XMLSchema" xmlns:xs="http://www.w3.org/2001/XMLSchema" xmlns:p="http://schemas.microsoft.com/office/2006/metadata/properties" xmlns:ns2="0c47cafb-9103-4d38-a154-cdc08c211580" xmlns:ns3="5e5bbcf9-8e47-43e0-9115-c07c02b9637e" targetNamespace="http://schemas.microsoft.com/office/2006/metadata/properties" ma:root="true" ma:fieldsID="daf4296a4a5a4a156fcd9daf9aaca4fd" ns2:_="" ns3:_="">
    <xsd:import namespace="0c47cafb-9103-4d38-a154-cdc08c211580"/>
    <xsd:import namespace="5e5bbcf9-8e47-43e0-9115-c07c02b9637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47cafb-9103-4d38-a154-cdc08c2115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e5bbcf9-8e47-43e0-9115-c07c02b9637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5CF79B1-B2CB-4235-8464-7951333092D0}">
  <ds:schemaRefs>
    <ds:schemaRef ds:uri="0c47cafb-9103-4d38-a154-cdc08c211580"/>
    <ds:schemaRef ds:uri="5e5bbcf9-8e47-43e0-9115-c07c02b9637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7AE54FD-935F-41B7-A2AD-D82757891F94}">
  <ds:schemaRefs>
    <ds:schemaRef ds:uri="http://schemas.microsoft.com/sharepoint/v3/contenttype/forms"/>
  </ds:schemaRefs>
</ds:datastoreItem>
</file>

<file path=customXml/itemProps3.xml><?xml version="1.0" encoding="utf-8"?>
<ds:datastoreItem xmlns:ds="http://schemas.openxmlformats.org/officeDocument/2006/customXml" ds:itemID="{07F6CF94-3835-4291-A7F5-6B61552363F6}">
  <ds:schemaRefs>
    <ds:schemaRef ds:uri="0c47cafb-9103-4d38-a154-cdc08c211580"/>
    <ds:schemaRef ds:uri="5e5bbcf9-8e47-43e0-9115-c07c02b9637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1802</Words>
  <Application>Microsoft Office PowerPoint</Application>
  <PresentationFormat>Widescreen</PresentationFormat>
  <Paragraphs>162</Paragraphs>
  <Slides>19</Slides>
  <Notes>5</Notes>
  <HiddenSlides>0</HiddenSlides>
  <MMClips>2</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19</vt:i4>
      </vt:variant>
    </vt:vector>
  </HeadingPairs>
  <TitlesOfParts>
    <vt:vector size="28" baseType="lpstr">
      <vt:lpstr>.AppleSystemUIFont</vt:lpstr>
      <vt:lpstr>Arial</vt:lpstr>
      <vt:lpstr>Arial</vt:lpstr>
      <vt:lpstr>Arial Bold</vt:lpstr>
      <vt:lpstr>Calibri</vt:lpstr>
      <vt:lpstr>Century</vt:lpstr>
      <vt:lpstr>Helvetica Neue</vt:lpstr>
      <vt:lpstr>Wingdings</vt:lpstr>
      <vt:lpstr>2_Office Theme</vt:lpstr>
      <vt:lpstr>PowerPoint Presentation</vt:lpstr>
      <vt:lpstr>Team Members</vt:lpstr>
      <vt:lpstr>Importance of Ejecta Energy Flux</vt:lpstr>
      <vt:lpstr>Plume Surface Interactions Instrumentation</vt:lpstr>
      <vt:lpstr>Millimeter Wave Doppler Radar – 94 GHz</vt:lpstr>
      <vt:lpstr>Data</vt:lpstr>
      <vt:lpstr>PowerPoint Presentation</vt:lpstr>
      <vt:lpstr>High Speed Camera Validation Test Setup</vt:lpstr>
      <vt:lpstr>MWDR Weapons Training Area Validation</vt:lpstr>
      <vt:lpstr>MWDR Weapons Training Area Validation</vt:lpstr>
      <vt:lpstr>Geometric Uncertainty for Lunar Lander Case</vt:lpstr>
      <vt:lpstr>Next Steps</vt:lpstr>
      <vt:lpstr>PowerPoint Presentation</vt:lpstr>
      <vt:lpstr>Q &amp; A</vt:lpstr>
      <vt:lpstr>Backup Slides</vt:lpstr>
      <vt:lpstr>Millimeter Wave Doppler Radar: History</vt:lpstr>
      <vt:lpstr>Key Performance Parameters: PSI Instruments</vt:lpstr>
      <vt:lpstr>Safety</vt:lpstr>
      <vt:lpstr>Further Capabilities of MWDR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GCD Annual Program Review - Project Presentation Template</dc:title>
  <dc:creator>Langton, Austin G. (KSC-UBE00)</dc:creator>
  <cp:lastModifiedBy>Langton, Austin G. (KSC-UBE00)</cp:lastModifiedBy>
  <cp:revision>1</cp:revision>
  <cp:lastPrinted>2017-06-09T12:17:02Z</cp:lastPrinted>
  <dcterms:created xsi:type="dcterms:W3CDTF">2011-06-13T11:07:26Z</dcterms:created>
  <dcterms:modified xsi:type="dcterms:W3CDTF">2022-06-01T16:51:20Z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0x010100354F62235564424F9416F010411AEA65</vt:lpwstr>
  </property>
  <property fmtid="{D5CDD505-2E9C-101B-9397-08002B2CF9AE}" pid="3" name="Order">
    <vt:r8>939900</vt:r8>
  </property>
  <property fmtid="{D5CDD505-2E9C-101B-9397-08002B2CF9AE}" pid="4" name="ComplianceAssetId">
    <vt:lpwstr/>
  </property>
  <property fmtid="{D5CDD505-2E9C-101B-9397-08002B2CF9AE}" pid="5" name="PMDispositionComm">
    <vt:lpwstr/>
  </property>
  <property fmtid="{D5CDD505-2E9C-101B-9397-08002B2CF9AE}" pid="6" name="EvaluatorComments">
    <vt:lpwstr/>
  </property>
  <property fmtid="{D5CDD505-2E9C-101B-9397-08002B2CF9AE}" pid="7" name="Description0">
    <vt:lpwstr/>
  </property>
  <property fmtid="{D5CDD505-2E9C-101B-9397-08002B2CF9AE}" pid="8" name="ApprovedBy">
    <vt:lpwstr/>
  </property>
  <property fmtid="{D5CDD505-2E9C-101B-9397-08002B2CF9AE}" pid="9" name="Evaluators">
    <vt:lpwstr/>
  </property>
  <property fmtid="{D5CDD505-2E9C-101B-9397-08002B2CF9AE}" pid="10" name="DocumentLinkGen">
    <vt:lpwstr>, </vt:lpwstr>
  </property>
  <property fmtid="{D5CDD505-2E9C-101B-9397-08002B2CF9AE}" pid="11" name="DocumentLinkGenTest">
    <vt:lpwstr>, </vt:lpwstr>
  </property>
</Properties>
</file>