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30"/>
  </p:notesMasterIdLst>
  <p:sldIdLst>
    <p:sldId id="256" r:id="rId5"/>
    <p:sldId id="257" r:id="rId6"/>
    <p:sldId id="263" r:id="rId7"/>
    <p:sldId id="265" r:id="rId8"/>
    <p:sldId id="260" r:id="rId9"/>
    <p:sldId id="266" r:id="rId10"/>
    <p:sldId id="267" r:id="rId11"/>
    <p:sldId id="269" r:id="rId12"/>
    <p:sldId id="268" r:id="rId13"/>
    <p:sldId id="302" r:id="rId14"/>
    <p:sldId id="270" r:id="rId15"/>
    <p:sldId id="274" r:id="rId16"/>
    <p:sldId id="277" r:id="rId17"/>
    <p:sldId id="278" r:id="rId18"/>
    <p:sldId id="283" r:id="rId19"/>
    <p:sldId id="290" r:id="rId20"/>
    <p:sldId id="291" r:id="rId21"/>
    <p:sldId id="292" r:id="rId22"/>
    <p:sldId id="294" r:id="rId23"/>
    <p:sldId id="276" r:id="rId24"/>
    <p:sldId id="298" r:id="rId25"/>
    <p:sldId id="299" r:id="rId26"/>
    <p:sldId id="301" r:id="rId27"/>
    <p:sldId id="297" r:id="rId28"/>
    <p:sldId id="287" r:id="rId2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2710298-A4A2-4759-89A1-2263F597B3DA}" v="56" dt="2022-06-06T19:38:49.64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35" autoAdjust="0"/>
    <p:restoredTop sz="80494" autoAdjust="0"/>
  </p:normalViewPr>
  <p:slideViewPr>
    <p:cSldViewPr snapToGrid="0">
      <p:cViewPr varScale="1">
        <p:scale>
          <a:sx n="92" d="100"/>
          <a:sy n="92" d="100"/>
        </p:scale>
        <p:origin x="1260" y="78"/>
      </p:cViewPr>
      <p:guideLst/>
    </p:cSldViewPr>
  </p:slideViewPr>
  <p:outlineViewPr>
    <p:cViewPr>
      <p:scale>
        <a:sx n="33" d="100"/>
        <a:sy n="33" d="100"/>
      </p:scale>
      <p:origin x="0" y="-492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7" d="100"/>
          <a:sy n="87" d="100"/>
        </p:scale>
        <p:origin x="3840" y="6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notesMaster" Target="notesMasters/notesMaster1.xml"/><Relationship Id="rId35" Type="http://schemas.microsoft.com/office/2015/10/relationships/revisionInfo" Target="revisionInfo.xml"/><Relationship Id="rId8" Type="http://schemas.openxmlformats.org/officeDocument/2006/relationships/slide" Target="slides/slide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5AC166C-16C3-4032-B07D-41814BB029C1}" type="datetimeFigureOut">
              <a:rPr lang="en-US" smtClean="0"/>
              <a:t>6/13/2022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B0AE755-4155-4E3D-B911-3490C572B3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12137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apolloarchive.com/apollo_gallery.html" TargetMode="External"/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apolloarchive.com/apollo_gallery.html" TargetMode="External"/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apolloarchive.com/apollo_gallery.html" TargetMode="External"/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Relationship Id="rId5" Type="http://schemas.openxmlformats.org/officeDocument/2006/relationships/hyperlink" Target="https://www.hq.nasa.gov/alsj/alsj-LTO.html" TargetMode="External"/><Relationship Id="rId4" Type="http://schemas.openxmlformats.org/officeDocument/2006/relationships/hyperlink" Target="https://www.hq.nasa.gov/alsj/a15/images15.html" TargetMode="Externa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lickr.com/photos/projectapolloarchive/21689636935/in/album-72157658648290808/" TargetMode="External"/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lickr.com/photos/projectapolloarchive/21497218020/in/album-72157658984899346/" TargetMode="External"/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lickr.com/photos/projectapolloarchive/21497218020/in/album-72157658984899346/" TargetMode="External"/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lickr.com/photos/projectapolloarchive/21497218020/in/album-72157658984899346/" TargetMode="External"/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B0AE755-4155-4E3D-B911-3490C572B300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421188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B0AE755-4155-4E3D-B911-3490C572B300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358136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B0AE755-4155-4E3D-B911-3490C572B300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978865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B0AE755-4155-4E3D-B911-3490C572B300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982019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B0AE755-4155-4E3D-B911-3490C572B300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885506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Photo source: </a:t>
            </a:r>
            <a:r>
              <a:rPr lang="en-US" dirty="0">
                <a:hlinkClick r:id="rId3"/>
              </a:rPr>
              <a:t>The Project Apollo Image Gallery (apolloarchive.com)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B0AE755-4155-4E3D-B911-3490C572B300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88251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Image Source: presenter’s personal work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B0AE755-4155-4E3D-B911-3490C572B300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801605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Image Source: presenter’s personal work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B0AE755-4155-4E3D-B911-3490C572B300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877297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Image Source: </a:t>
            </a:r>
            <a:r>
              <a:rPr lang="en-US" dirty="0">
                <a:hlinkClick r:id="rId3"/>
              </a:rPr>
              <a:t>The Project Apollo Image Gallery (apolloarchive.com)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B0AE755-4155-4E3D-B911-3490C572B300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694296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Apollo Photograph Source: </a:t>
            </a:r>
            <a:r>
              <a:rPr lang="en-US" dirty="0">
                <a:hlinkClick r:id="rId3"/>
              </a:rPr>
              <a:t>The Project Apollo Image Gallery (apolloarchive.com)</a:t>
            </a:r>
            <a:endParaRPr lang="en-U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Labeled map source: </a:t>
            </a:r>
            <a:r>
              <a:rPr lang="en-US" dirty="0">
                <a:hlinkClick r:id="rId4"/>
              </a:rPr>
              <a:t>Apollo 15 Map and Image Library (nasa.gov)</a:t>
            </a:r>
            <a:endParaRPr lang="en-U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Scanning credit to LPI per: </a:t>
            </a:r>
            <a:r>
              <a:rPr lang="en-US" dirty="0">
                <a:hlinkClick r:id="rId5"/>
              </a:rPr>
              <a:t>Lunar Topographic </a:t>
            </a:r>
            <a:r>
              <a:rPr lang="en-US" dirty="0" err="1">
                <a:hlinkClick r:id="rId5"/>
              </a:rPr>
              <a:t>Orthophotomaps</a:t>
            </a:r>
            <a:r>
              <a:rPr lang="en-US" dirty="0">
                <a:hlinkClick r:id="rId5"/>
              </a:rPr>
              <a:t> (nasa.gov)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B0AE755-4155-4E3D-B911-3490C572B300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164306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Image Source: https://www.hq.nasa.gov/alsj/a15/images15.html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B0AE755-4155-4E3D-B911-3490C572B300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271837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Image Source: https://www.hq.nasa.gov/alsj/a15/images15.html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B0AE755-4155-4E3D-B911-3490C572B300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695241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B0AE755-4155-4E3D-B911-3490C572B300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036049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Image Source: </a:t>
            </a:r>
            <a:r>
              <a:rPr lang="en-US" dirty="0">
                <a:hlinkClick r:id="rId3"/>
              </a:rPr>
              <a:t>as15-90-chart | Apollo 15 Hasselblad image from film </a:t>
            </a:r>
            <a:r>
              <a:rPr lang="en-US" dirty="0" err="1">
                <a:hlinkClick r:id="rId3"/>
              </a:rPr>
              <a:t>magazin</a:t>
            </a:r>
            <a:r>
              <a:rPr lang="en-US">
                <a:hlinkClick r:id="rId3"/>
              </a:rPr>
              <a:t>… | Flickr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B0AE755-4155-4E3D-B911-3490C572B300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798608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Figure source: https://doi.org/10.1016/j.icarus.2016.02.006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B0AE755-4155-4E3D-B911-3490C572B300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803791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Figure source: https://doi.org/10.1002/2013JE004580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B0AE755-4155-4E3D-B911-3490C572B300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227268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Image source: https://www.flickr.com/photos/projectapolloarchive/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B0AE755-4155-4E3D-B911-3490C572B300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339999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Image source: https://www.flickr.com/photos/projectapolloarchive/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B0AE755-4155-4E3D-B911-3490C572B300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553780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Figure from DSNE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B0AE755-4155-4E3D-B911-3490C572B300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357513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Image source: </a:t>
            </a:r>
            <a:r>
              <a:rPr lang="en-US" dirty="0">
                <a:hlinkClick r:id="rId3"/>
              </a:rPr>
              <a:t>AS17-138-21039 | Apollo 17 Hasselblad image from film </a:t>
            </a:r>
            <a:r>
              <a:rPr lang="en-US" dirty="0" err="1">
                <a:hlinkClick r:id="rId3"/>
              </a:rPr>
              <a:t>magazi</a:t>
            </a:r>
            <a:r>
              <a:rPr lang="en-US" dirty="0">
                <a:hlinkClick r:id="rId3"/>
              </a:rPr>
              <a:t>… | Flickr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B0AE755-4155-4E3D-B911-3490C572B300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056148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Image source: </a:t>
            </a:r>
            <a:r>
              <a:rPr lang="en-US" dirty="0">
                <a:hlinkClick r:id="rId3"/>
              </a:rPr>
              <a:t>AS17-138-21039 | Apollo 17 Hasselblad image from film </a:t>
            </a:r>
            <a:r>
              <a:rPr lang="en-US" dirty="0" err="1">
                <a:hlinkClick r:id="rId3"/>
              </a:rPr>
              <a:t>magazi</a:t>
            </a:r>
            <a:r>
              <a:rPr lang="en-US" dirty="0">
                <a:hlinkClick r:id="rId3"/>
              </a:rPr>
              <a:t>… | Flickr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B0AE755-4155-4E3D-B911-3490C572B300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838286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Image source: </a:t>
            </a:r>
            <a:r>
              <a:rPr lang="en-US" dirty="0">
                <a:hlinkClick r:id="rId3"/>
              </a:rPr>
              <a:t>AS17-138-21039 | Apollo 17 Hasselblad image from film </a:t>
            </a:r>
            <a:r>
              <a:rPr lang="en-US" dirty="0" err="1">
                <a:hlinkClick r:id="rId3"/>
              </a:rPr>
              <a:t>magazi</a:t>
            </a:r>
            <a:r>
              <a:rPr lang="en-US" dirty="0">
                <a:hlinkClick r:id="rId3"/>
              </a:rPr>
              <a:t>… | Flickr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B0AE755-4155-4E3D-B911-3490C572B300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058575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Figure from DSNE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B0AE755-4155-4E3D-B911-3490C572B300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308268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Image source: https://www.flickr.com/photos/projectapolloarchive/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B0AE755-4155-4E3D-B911-3490C572B300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69522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74A268F7-312F-2449-A356-498AE7A92BA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AC6D95EA-4B47-6349-B2C2-212D3ECD8E89}"/>
              </a:ext>
            </a:extLst>
          </p:cNvPr>
          <p:cNvSpPr txBox="1"/>
          <p:nvPr/>
        </p:nvSpPr>
        <p:spPr>
          <a:xfrm>
            <a:off x="9337400" y="555511"/>
            <a:ext cx="15341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National Aeronautics and</a:t>
            </a:r>
            <a:br>
              <a:rPr lang="en-US" sz="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Space Administration</a:t>
            </a:r>
            <a:endParaRPr 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43E0EB3-2DBC-0F40-98D0-6652C60A2C8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07260" y="2346960"/>
            <a:ext cx="7676340" cy="1274762"/>
          </a:xfrm>
        </p:spPr>
        <p:txBody>
          <a:bodyPr anchor="t">
            <a:noAutofit/>
          </a:bodyPr>
          <a:lstStyle>
            <a:lvl1pPr algn="l">
              <a:defRPr sz="47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8C9FCCA-7E9F-8345-AE4B-8A1649D460B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07260" y="3769360"/>
            <a:ext cx="7676340" cy="1488440"/>
          </a:xfrm>
        </p:spPr>
        <p:txBody>
          <a:bodyPr>
            <a:normAutofit/>
          </a:bodyPr>
          <a:lstStyle>
            <a:lvl1pPr marL="0" indent="0" algn="l">
              <a:buNone/>
              <a:defRPr sz="20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9D3539AA-42F9-1441-85F8-283DA3D37ED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97705" y="338876"/>
            <a:ext cx="931059" cy="772390"/>
          </a:xfrm>
          <a:prstGeom prst="rect">
            <a:avLst/>
          </a:prstGeom>
        </p:spPr>
      </p:pic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95BD057C-84C7-8D48-BA37-A5E3FFABAAA6}"/>
              </a:ext>
            </a:extLst>
          </p:cNvPr>
          <p:cNvCxnSpPr>
            <a:cxnSpLocks/>
          </p:cNvCxnSpPr>
          <p:nvPr/>
        </p:nvCxnSpPr>
        <p:spPr>
          <a:xfrm>
            <a:off x="10900061" y="307703"/>
            <a:ext cx="0" cy="845688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3FCEA98A-6763-E14A-83EC-293F9BF56540}"/>
              </a:ext>
            </a:extLst>
          </p:cNvPr>
          <p:cNvSpPr txBox="1"/>
          <p:nvPr/>
        </p:nvSpPr>
        <p:spPr>
          <a:xfrm>
            <a:off x="10363913" y="6452046"/>
            <a:ext cx="153416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www.nasa.gov</a:t>
            </a:r>
            <a:endParaRPr 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Date Placeholder 15">
            <a:extLst>
              <a:ext uri="{FF2B5EF4-FFF2-40B4-BE49-F238E27FC236}">
                <a16:creationId xmlns:a16="http://schemas.microsoft.com/office/drawing/2014/main" id="{F59C2EB3-E198-FD49-8F89-87A452375B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41695-FBDB-42D6-882B-C9F8E85696A5}" type="datetimeFigureOut">
              <a:rPr lang="en-US" smtClean="0"/>
              <a:t>6/13/2022</a:t>
            </a:fld>
            <a:endParaRPr lang="en-US"/>
          </a:p>
        </p:txBody>
      </p:sp>
      <p:sp>
        <p:nvSpPr>
          <p:cNvPr id="17" name="Footer Placeholder 16">
            <a:extLst>
              <a:ext uri="{FF2B5EF4-FFF2-40B4-BE49-F238E27FC236}">
                <a16:creationId xmlns:a16="http://schemas.microsoft.com/office/drawing/2014/main" id="{D9B83BAB-DC43-CD4D-96EE-48E7DC07F8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54437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- Triang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574D18E7-FB22-AE45-BE29-23FC8A7580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D015F3A-B103-9D43-874F-AF0B11A38D3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97705" y="338876"/>
            <a:ext cx="931059" cy="7723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930FFB1-95C8-154C-ABEB-94D84C66CA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96A49B-6BBF-5A4E-8342-5A880A3A064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D9344D7-BCFF-784E-8975-79A0932C5E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41695-FBDB-42D6-882B-C9F8E85696A5}" type="datetimeFigureOut">
              <a:rPr lang="en-US" smtClean="0"/>
              <a:t>6/13/2022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69A30E6-0B82-5D40-A654-76CD6D3EC6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53401DC-1F81-E34D-82E3-959FF795F8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9CDA38-B55B-42F5-9286-CFC7B3A1DA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23717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C26FB86-D894-4D42-84BE-9C0D479F8A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921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5092499-E2CE-484C-BF8D-A72DFDE955E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371600"/>
            <a:ext cx="10515600" cy="48053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A42465A-E776-584B-B3C2-769DA137EA0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F0C41695-FBDB-42D6-882B-C9F8E85696A5}" type="datetimeFigureOut">
              <a:rPr lang="en-US" smtClean="0"/>
              <a:t>6/13/2022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C6F335-F990-5947-A715-B10B3A7A6D1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9A5AB9-9525-2548-BA4B-F84F5DB410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7A9CDA38-B55B-42F5-9286-CFC7B3A1DAC7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9880F24-8512-FD40-A516-D2FB6635851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97705" y="338876"/>
            <a:ext cx="931059" cy="7723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22080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i="0" kern="1200">
          <a:solidFill>
            <a:schemeClr val="bg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792">
          <p15:clr>
            <a:srgbClr val="F26B43"/>
          </p15:clr>
        </p15:guide>
        <p15:guide id="2" pos="3840">
          <p15:clr>
            <a:srgbClr val="F26B43"/>
          </p15:clr>
        </p15:guide>
        <p15:guide id="3" orient="horz" pos="4152">
          <p15:clr>
            <a:srgbClr val="F26B43"/>
          </p15:clr>
        </p15:guide>
        <p15:guide id="4" pos="74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ntrs.nasa.gov/citations/20210024522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doi.org/10.1002/2013JE004592" TargetMode="Externa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doi.org/10.1002/2013JE004580" TargetMode="External"/><Relationship Id="rId4" Type="http://schemas.openxmlformats.org/officeDocument/2006/relationships/image" Target="../media/image1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jpg"/><Relationship Id="rId5" Type="http://schemas.openxmlformats.org/officeDocument/2006/relationships/image" Target="../media/image20.jpg"/><Relationship Id="rId4" Type="http://schemas.openxmlformats.org/officeDocument/2006/relationships/image" Target="../media/image19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0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gif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hq.nasa.gov/alsj/" TargetMode="External"/><Relationship Id="rId7" Type="http://schemas.openxmlformats.org/officeDocument/2006/relationships/hyperlink" Target="https://doi.org/10.1002/2013JE004580" TargetMode="External"/><Relationship Id="rId2" Type="http://schemas.openxmlformats.org/officeDocument/2006/relationships/hyperlink" Target="https://www.flickr.com/people/projectapolloarchive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doi.org/10.1016/j.icarus.2016.02.006" TargetMode="External"/><Relationship Id="rId5" Type="http://schemas.openxmlformats.org/officeDocument/2006/relationships/hyperlink" Target="https://doi.org/10.1016/j.icarus.2018.12.025" TargetMode="External"/><Relationship Id="rId4" Type="http://schemas.openxmlformats.org/officeDocument/2006/relationships/hyperlink" Target="https://ntrs.nasa.gov/citations/20210024522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ED7549-388E-49D0-80E3-4742522C84B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Lighting and the lunar surface environment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46AC532-DC69-4A22-AA7E-539A82CF96D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Wesley A. Chambers, Ph.D.</a:t>
            </a:r>
          </a:p>
          <a:p>
            <a:r>
              <a:rPr lang="en-US" dirty="0"/>
              <a:t>Natural Environments Branch / Marshall Space Flight Center</a:t>
            </a:r>
          </a:p>
          <a:p>
            <a:r>
              <a:rPr lang="en-US" dirty="0"/>
              <a:t>NESC Lunar Lighting Workshop</a:t>
            </a:r>
          </a:p>
          <a:p>
            <a:r>
              <a:rPr lang="en-US" dirty="0"/>
              <a:t>June 14 – 16, 2022</a:t>
            </a:r>
          </a:p>
        </p:txBody>
      </p:sp>
    </p:spTree>
    <p:extLst>
      <p:ext uri="{BB962C8B-B14F-4D97-AF65-F5344CB8AC3E}">
        <p14:creationId xmlns:p14="http://schemas.microsoft.com/office/powerpoint/2010/main" val="12331341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CB5565-371D-41C5-9454-68767A021A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</a:t>
            </a:r>
            <a:endParaRPr lang="en-US" dirty="0">
              <a:solidFill>
                <a:srgbClr val="FFC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C2AA9F-D259-45A2-B118-5EFF85E85D8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Natural environments and SLS-SPEC-159 DSNE</a:t>
            </a:r>
          </a:p>
          <a:p>
            <a:r>
              <a:rPr lang="en-US" dirty="0"/>
              <a:t>Natural light sources </a:t>
            </a:r>
          </a:p>
          <a:p>
            <a:r>
              <a:rPr lang="en-US" dirty="0"/>
              <a:t>Lighting and environmental effects</a:t>
            </a:r>
          </a:p>
          <a:p>
            <a:r>
              <a:rPr lang="en-US" dirty="0"/>
              <a:t>Lunar surface properties</a:t>
            </a:r>
          </a:p>
          <a:p>
            <a:pPr lvl="1"/>
            <a:r>
              <a:rPr lang="en-US" dirty="0"/>
              <a:t>Regolith properties</a:t>
            </a:r>
          </a:p>
          <a:p>
            <a:pPr lvl="2"/>
            <a:r>
              <a:rPr lang="en-US" dirty="0"/>
              <a:t>Albedo</a:t>
            </a:r>
          </a:p>
          <a:p>
            <a:pPr lvl="2"/>
            <a:r>
              <a:rPr lang="en-US" dirty="0"/>
              <a:t>Phase dependent reflectance </a:t>
            </a:r>
          </a:p>
          <a:p>
            <a:pPr lvl="1"/>
            <a:r>
              <a:rPr lang="en-US" dirty="0"/>
              <a:t>Surface features</a:t>
            </a:r>
          </a:p>
          <a:p>
            <a:pPr lvl="2"/>
            <a:r>
              <a:rPr lang="en-US" dirty="0"/>
              <a:t>Rock distributions</a:t>
            </a:r>
          </a:p>
          <a:p>
            <a:pPr lvl="2"/>
            <a:r>
              <a:rPr lang="en-US" dirty="0"/>
              <a:t>Slope distributions</a:t>
            </a:r>
          </a:p>
          <a:p>
            <a:pPr lvl="2"/>
            <a:r>
              <a:rPr lang="en-US" dirty="0"/>
              <a:t>Crater distributions</a:t>
            </a:r>
          </a:p>
        </p:txBody>
      </p:sp>
    </p:spTree>
    <p:extLst>
      <p:ext uri="{BB962C8B-B14F-4D97-AF65-F5344CB8AC3E}">
        <p14:creationId xmlns:p14="http://schemas.microsoft.com/office/powerpoint/2010/main" val="229937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ADA5AC-FAB2-4117-9EBC-7692F32C6E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SLS-SPEC-159 DSNE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D3D91D-9278-4C18-ADC3-B0096814877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</a:t>
            </a:r>
            <a:r>
              <a:rPr lang="en-US" b="1" dirty="0"/>
              <a:t>Cross-Program Design Specification for Natural Environments </a:t>
            </a:r>
            <a:r>
              <a:rPr lang="en-US" i="1" dirty="0"/>
              <a:t>defines the natural environment for crewed, deep-space NASA programs</a:t>
            </a:r>
          </a:p>
          <a:p>
            <a:r>
              <a:rPr lang="en-US" dirty="0"/>
              <a:t>Baselined for SLS, Orion, Gateway, and HLS</a:t>
            </a:r>
          </a:p>
          <a:p>
            <a:r>
              <a:rPr lang="en-US" dirty="0"/>
              <a:t>Latest revision (Rev I) available through the NASA Technical Reports Server (NTRS)</a:t>
            </a:r>
          </a:p>
          <a:p>
            <a:pPr lvl="1"/>
            <a:r>
              <a:rPr lang="en-US" dirty="0">
                <a:hlinkClick r:id="rId3"/>
              </a:rPr>
              <a:t>https://ntrs.nasa.gov/citations/20210024522</a:t>
            </a:r>
            <a:endParaRPr lang="en-US" dirty="0"/>
          </a:p>
          <a:p>
            <a:pPr lvl="1"/>
            <a:r>
              <a:rPr lang="en-US" dirty="0"/>
              <a:t>When searching, latest revision is not always the first result</a:t>
            </a:r>
          </a:p>
          <a:p>
            <a:pPr lvl="1"/>
            <a:r>
              <a:rPr lang="en-US" dirty="0"/>
              <a:t>Best to filter by Report Number using “SLS-SPEC-159”</a:t>
            </a:r>
          </a:p>
        </p:txBody>
      </p:sp>
    </p:spTree>
    <p:extLst>
      <p:ext uri="{BB962C8B-B14F-4D97-AF65-F5344CB8AC3E}">
        <p14:creationId xmlns:p14="http://schemas.microsoft.com/office/powerpoint/2010/main" val="5738765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ADA5AC-FAB2-4117-9EBC-7692F32C6E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SLS-SPEC-159 DSNE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87D29D7-04F5-41DB-AD95-9DB859BD92A0}"/>
              </a:ext>
            </a:extLst>
          </p:cNvPr>
          <p:cNvSpPr/>
          <p:nvPr/>
        </p:nvSpPr>
        <p:spPr>
          <a:xfrm>
            <a:off x="10771464" y="201336"/>
            <a:ext cx="1255903" cy="1308682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D5A99D2A-AF7E-4948-A981-3326ECD204E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95876" y="892155"/>
            <a:ext cx="5339202" cy="5121275"/>
          </a:xfrm>
          <a:prstGeom prst="rect">
            <a:avLst/>
          </a:prstGeom>
        </p:spPr>
      </p:pic>
      <p:graphicFrame>
        <p:nvGraphicFramePr>
          <p:cNvPr id="12" name="Table 12">
            <a:extLst>
              <a:ext uri="{FF2B5EF4-FFF2-40B4-BE49-F238E27FC236}">
                <a16:creationId xmlns:a16="http://schemas.microsoft.com/office/drawing/2014/main" id="{3FDDA889-F472-461A-8F42-428CD491118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89557182"/>
              </p:ext>
            </p:extLst>
          </p:nvPr>
        </p:nvGraphicFramePr>
        <p:xfrm>
          <a:off x="587466" y="1371599"/>
          <a:ext cx="5508534" cy="4641831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834071">
                  <a:extLst>
                    <a:ext uri="{9D8B030D-6E8A-4147-A177-3AD203B41FA5}">
                      <a16:colId xmlns:a16="http://schemas.microsoft.com/office/drawing/2014/main" val="1353513598"/>
                    </a:ext>
                  </a:extLst>
                </a:gridCol>
                <a:gridCol w="4674463">
                  <a:extLst>
                    <a:ext uri="{9D8B030D-6E8A-4147-A177-3AD203B41FA5}">
                      <a16:colId xmlns:a16="http://schemas.microsoft.com/office/drawing/2014/main" val="2496187693"/>
                    </a:ext>
                  </a:extLst>
                </a:gridCol>
              </a:tblGrid>
              <a:tr h="444639">
                <a:tc>
                  <a:txBody>
                    <a:bodyPr/>
                    <a:lstStyle/>
                    <a:p>
                      <a:r>
                        <a:rPr lang="en-US" dirty="0"/>
                        <a:t>3.4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Lunar Surface Operational Phases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5976545"/>
                  </a:ext>
                </a:extLst>
              </a:tr>
              <a:tr h="616288">
                <a:tc>
                  <a:txBody>
                    <a:bodyPr/>
                    <a:lstStyle/>
                    <a:p>
                      <a:r>
                        <a:rPr lang="en-US" dirty="0"/>
                        <a:t>3.4.1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Lunar Surface Geological and Geomorphological Environment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8356563"/>
                  </a:ext>
                </a:extLst>
              </a:tr>
              <a:tr h="444639">
                <a:tc>
                  <a:txBody>
                    <a:bodyPr/>
                    <a:lstStyle/>
                    <a:p>
                      <a:r>
                        <a:rPr lang="en-US" dirty="0"/>
                        <a:t>3.4.2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Lunar Regolith Properties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3698569"/>
                  </a:ext>
                </a:extLst>
              </a:tr>
              <a:tr h="444639">
                <a:tc>
                  <a:txBody>
                    <a:bodyPr/>
                    <a:lstStyle/>
                    <a:p>
                      <a:r>
                        <a:rPr lang="en-US" dirty="0"/>
                        <a:t>3.4.3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Lunar Surface Plasma Environment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0534916"/>
                  </a:ext>
                </a:extLst>
              </a:tr>
              <a:tr h="444639">
                <a:tc>
                  <a:txBody>
                    <a:bodyPr/>
                    <a:lstStyle/>
                    <a:p>
                      <a:r>
                        <a:rPr lang="en-US" dirty="0"/>
                        <a:t>3.4.4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Lunar Regolith Electrical Properties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9386877"/>
                  </a:ext>
                </a:extLst>
              </a:tr>
              <a:tr h="444639">
                <a:tc>
                  <a:txBody>
                    <a:bodyPr/>
                    <a:lstStyle/>
                    <a:p>
                      <a:r>
                        <a:rPr lang="en-US" dirty="0"/>
                        <a:t>3.4.5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Optical Properties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6277032"/>
                  </a:ext>
                </a:extLst>
              </a:tr>
              <a:tr h="444639">
                <a:tc>
                  <a:txBody>
                    <a:bodyPr/>
                    <a:lstStyle/>
                    <a:p>
                      <a:r>
                        <a:rPr lang="en-US" dirty="0"/>
                        <a:t>3.4.6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Lunar Thermal Environment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8630743"/>
                  </a:ext>
                </a:extLst>
              </a:tr>
              <a:tr h="444639">
                <a:tc>
                  <a:txBody>
                    <a:bodyPr/>
                    <a:lstStyle/>
                    <a:p>
                      <a:r>
                        <a:rPr lang="en-US" dirty="0"/>
                        <a:t>3.4.7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Lunar Ionizing Radiation Environment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9156427"/>
                  </a:ext>
                </a:extLst>
              </a:tr>
              <a:tr h="444639">
                <a:tc>
                  <a:txBody>
                    <a:bodyPr/>
                    <a:lstStyle/>
                    <a:p>
                      <a:r>
                        <a:rPr lang="en-US" dirty="0"/>
                        <a:t>3.4.8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Lunar Meteoroid and Ejecta Environment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1398161"/>
                  </a:ext>
                </a:extLst>
              </a:tr>
              <a:tr h="444639">
                <a:tc>
                  <a:txBody>
                    <a:bodyPr/>
                    <a:lstStyle/>
                    <a:p>
                      <a:r>
                        <a:rPr lang="en-US" dirty="0"/>
                        <a:t>3.4.9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Lunar Illumination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216017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301790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75DDAF-8B64-4046-A99D-DBF5D48F89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Natural light sources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6" name="Table 6">
                <a:extLst>
                  <a:ext uri="{FF2B5EF4-FFF2-40B4-BE49-F238E27FC236}">
                    <a16:creationId xmlns:a16="http://schemas.microsoft.com/office/drawing/2014/main" id="{4D4A3D8C-135F-42E9-8CC7-5D7166701FC6}"/>
                  </a:ext>
                </a:extLst>
              </p:cNvPr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2950812921"/>
                  </p:ext>
                </p:extLst>
              </p:nvPr>
            </p:nvGraphicFramePr>
            <p:xfrm>
              <a:off x="6556664" y="1951432"/>
              <a:ext cx="5046518" cy="2955136"/>
            </p:xfrm>
            <a:graphic>
              <a:graphicData uri="http://schemas.openxmlformats.org/drawingml/2006/table">
                <a:tbl>
                  <a:tblPr firstRow="1" bandRow="1">
                    <a:tableStyleId>{073A0DAA-6AF3-43AB-8588-CEC1D06C72B9}</a:tableStyleId>
                  </a:tblPr>
                  <a:tblGrid>
                    <a:gridCol w="1295399">
                      <a:extLst>
                        <a:ext uri="{9D8B030D-6E8A-4147-A177-3AD203B41FA5}">
                          <a16:colId xmlns:a16="http://schemas.microsoft.com/office/drawing/2014/main" val="3681266443"/>
                        </a:ext>
                      </a:extLst>
                    </a:gridCol>
                    <a:gridCol w="3751119">
                      <a:extLst>
                        <a:ext uri="{9D8B030D-6E8A-4147-A177-3AD203B41FA5}">
                          <a16:colId xmlns:a16="http://schemas.microsoft.com/office/drawing/2014/main" val="557328047"/>
                        </a:ext>
                      </a:extLst>
                    </a:gridCol>
                  </a:tblGrid>
                  <a:tr h="392077">
                    <a:tc gridSpan="2"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Solar Flux at Lunar Orbit</a:t>
                          </a:r>
                        </a:p>
                      </a:txBody>
                      <a:tcPr anchor="ctr"/>
                    </a:tc>
                    <a:tc hMerge="1"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967374345"/>
                      </a:ext>
                    </a:extLst>
                  </a:tr>
                  <a:tr h="804489"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en-US" dirty="0"/>
                            <a:t>Maximum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1421±5 </m:t>
                                </m:r>
                                <m:f>
                                  <m:f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𝑊</m:t>
                                    </m:r>
                                  </m:num>
                                  <m:den>
                                    <m:sSup>
                                      <m:sSupPr>
                                        <m:ctrlP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𝑚</m:t>
                                        </m:r>
                                      </m:e>
                                      <m:sup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p>
                                    </m:sSup>
                                  </m:den>
                                </m:f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1190492841"/>
                      </a:ext>
                    </a:extLst>
                  </a:tr>
                  <a:tr h="804489"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en-US" dirty="0"/>
                            <a:t>Mean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1367±5 </m:t>
                                </m:r>
                                <m:f>
                                  <m:f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𝑊</m:t>
                                    </m:r>
                                  </m:num>
                                  <m:den>
                                    <m:sSup>
                                      <m:sSupPr>
                                        <m:ctrlP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𝑚</m:t>
                                        </m:r>
                                      </m:e>
                                      <m:sup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p>
                                    </m:sSup>
                                  </m:den>
                                </m:f>
                              </m:oMath>
                            </m:oMathPara>
                          </a14:m>
                          <a:endParaRPr lang="en-US" dirty="0"/>
                        </a:p>
                        <a:p>
                          <a:pPr algn="ctr"/>
                          <a:endParaRPr lang="en-US" dirty="0"/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4100209709"/>
                      </a:ext>
                    </a:extLst>
                  </a:tr>
                  <a:tr h="804489"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en-US" dirty="0"/>
                            <a:t>Minimum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1315±5 </m:t>
                                </m:r>
                                <m:f>
                                  <m:f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𝑊</m:t>
                                    </m:r>
                                  </m:num>
                                  <m:den>
                                    <m:sSup>
                                      <m:sSupPr>
                                        <m:ctrlP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𝑚</m:t>
                                        </m:r>
                                      </m:e>
                                      <m:sup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p>
                                    </m:sSup>
                                  </m:den>
                                </m:f>
                              </m:oMath>
                            </m:oMathPara>
                          </a14:m>
                          <a:endParaRPr lang="en-US" dirty="0"/>
                        </a:p>
                        <a:p>
                          <a:pPr algn="ctr"/>
                          <a:endParaRPr lang="en-US" dirty="0"/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1031672550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6" name="Table 6">
                <a:extLst>
                  <a:ext uri="{FF2B5EF4-FFF2-40B4-BE49-F238E27FC236}">
                    <a16:creationId xmlns:a16="http://schemas.microsoft.com/office/drawing/2014/main" id="{4D4A3D8C-135F-42E9-8CC7-5D7166701FC6}"/>
                  </a:ext>
                </a:extLst>
              </p:cNvPr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2950812921"/>
                  </p:ext>
                </p:extLst>
              </p:nvPr>
            </p:nvGraphicFramePr>
            <p:xfrm>
              <a:off x="6556664" y="1951432"/>
              <a:ext cx="5046518" cy="2955136"/>
            </p:xfrm>
            <a:graphic>
              <a:graphicData uri="http://schemas.openxmlformats.org/drawingml/2006/table">
                <a:tbl>
                  <a:tblPr firstRow="1" bandRow="1">
                    <a:tableStyleId>{073A0DAA-6AF3-43AB-8588-CEC1D06C72B9}</a:tableStyleId>
                  </a:tblPr>
                  <a:tblGrid>
                    <a:gridCol w="1295399">
                      <a:extLst>
                        <a:ext uri="{9D8B030D-6E8A-4147-A177-3AD203B41FA5}">
                          <a16:colId xmlns:a16="http://schemas.microsoft.com/office/drawing/2014/main" val="3681266443"/>
                        </a:ext>
                      </a:extLst>
                    </a:gridCol>
                    <a:gridCol w="3751119">
                      <a:extLst>
                        <a:ext uri="{9D8B030D-6E8A-4147-A177-3AD203B41FA5}">
                          <a16:colId xmlns:a16="http://schemas.microsoft.com/office/drawing/2014/main" val="557328047"/>
                        </a:ext>
                      </a:extLst>
                    </a:gridCol>
                  </a:tblGrid>
                  <a:tr h="392077">
                    <a:tc gridSpan="2"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Solar Flux at Lunar Orbit</a:t>
                          </a:r>
                        </a:p>
                      </a:txBody>
                      <a:tcPr anchor="ctr"/>
                    </a:tc>
                    <a:tc hMerge="1"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967374345"/>
                      </a:ext>
                    </a:extLst>
                  </a:tr>
                  <a:tr h="804489"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en-US" dirty="0"/>
                            <a:t>Maximum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34740" t="-50758" r="-649" b="-22045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190492841"/>
                      </a:ext>
                    </a:extLst>
                  </a:tr>
                  <a:tr h="879285"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en-US" dirty="0"/>
                            <a:t>Mean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34740" t="-137241" r="-649" b="-10069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4100209709"/>
                      </a:ext>
                    </a:extLst>
                  </a:tr>
                  <a:tr h="879285"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en-US" dirty="0"/>
                            <a:t>Minimum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34740" t="-238889" r="-649" b="-138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31672550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Content Placeholder 2">
                <a:extLst>
                  <a:ext uri="{FF2B5EF4-FFF2-40B4-BE49-F238E27FC236}">
                    <a16:creationId xmlns:a16="http://schemas.microsoft.com/office/drawing/2014/main" id="{59439CF3-7D1C-4307-9B64-63EF2B281ACF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374074" y="1371601"/>
                <a:ext cx="5912426" cy="5121274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bg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bg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bg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bg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bg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10000"/>
                  </a:lnSpc>
                </a:pPr>
                <a:r>
                  <a:rPr lang="en-US" dirty="0"/>
                  <a:t>Solar illumination</a:t>
                </a:r>
              </a:p>
              <a:p>
                <a:pPr lvl="1">
                  <a:lnSpc>
                    <a:spcPct val="110000"/>
                  </a:lnSpc>
                </a:pPr>
                <a:r>
                  <a:rPr lang="en-US" dirty="0"/>
                  <a:t>Average solar flux at Moon same as that at Earth</a:t>
                </a:r>
              </a:p>
              <a:p>
                <a:pPr lvl="1">
                  <a:lnSpc>
                    <a:spcPct val="110000"/>
                  </a:lnSpc>
                </a:pPr>
                <a:r>
                  <a:rPr lang="en-US" dirty="0"/>
                  <a:t>Maximum and minimum affected by lunar orbit </a:t>
                </a:r>
              </a:p>
              <a:p>
                <a:pPr lvl="1">
                  <a:lnSpc>
                    <a:spcPct val="110000"/>
                  </a:lnSpc>
                </a:pPr>
                <a:r>
                  <a:rPr lang="en-US" dirty="0"/>
                  <a:t>Incident light nearly collimated (angular diameter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≈</m:t>
                    </m:r>
                    <m:r>
                      <a:rPr lang="en-US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0.5°</m:t>
                    </m:r>
                  </m:oMath>
                </a14:m>
                <a:r>
                  <a:rPr lang="en-US" dirty="0"/>
                  <a:t>)</a:t>
                </a:r>
              </a:p>
              <a:p>
                <a:pPr lvl="1">
                  <a:lnSpc>
                    <a:spcPct val="110000"/>
                  </a:lnSpc>
                </a:pPr>
                <a:r>
                  <a:rPr lang="en-US" dirty="0"/>
                  <a:t>Lunar day, or synodic period, is 29.5 Earth days</a:t>
                </a:r>
              </a:p>
            </p:txBody>
          </p:sp>
        </mc:Choice>
        <mc:Fallback xmlns="">
          <p:sp>
            <p:nvSpPr>
              <p:cNvPr id="7" name="Content Placeholder 2">
                <a:extLst>
                  <a:ext uri="{FF2B5EF4-FFF2-40B4-BE49-F238E27FC236}">
                    <a16:creationId xmlns:a16="http://schemas.microsoft.com/office/drawing/2014/main" id="{59439CF3-7D1C-4307-9B64-63EF2B281AC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4074" y="1371601"/>
                <a:ext cx="5912426" cy="5121274"/>
              </a:xfrm>
              <a:prstGeom prst="rect">
                <a:avLst/>
              </a:prstGeom>
              <a:blipFill>
                <a:blip r:embed="rId4"/>
                <a:stretch>
                  <a:fillRect l="-1856" t="-1071" r="-61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extBox 7">
            <a:extLst>
              <a:ext uri="{FF2B5EF4-FFF2-40B4-BE49-F238E27FC236}">
                <a16:creationId xmlns:a16="http://schemas.microsoft.com/office/drawing/2014/main" id="{D55EB6F7-D626-4968-A0A2-C5A8351AA19A}"/>
              </a:ext>
            </a:extLst>
          </p:cNvPr>
          <p:cNvSpPr txBox="1"/>
          <p:nvPr/>
        </p:nvSpPr>
        <p:spPr>
          <a:xfrm>
            <a:off x="8153400" y="4906568"/>
            <a:ext cx="34497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dirty="0">
                <a:solidFill>
                  <a:schemeClr val="bg1"/>
                </a:solidFill>
              </a:rPr>
              <a:t>DSNE Section 3.3.9.1.1</a:t>
            </a:r>
          </a:p>
        </p:txBody>
      </p:sp>
    </p:spTree>
    <p:extLst>
      <p:ext uri="{BB962C8B-B14F-4D97-AF65-F5344CB8AC3E}">
        <p14:creationId xmlns:p14="http://schemas.microsoft.com/office/powerpoint/2010/main" val="29330164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75DDAF-8B64-4046-A99D-DBF5D48F89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Natural light sources</a:t>
            </a:r>
            <a:endParaRPr lang="en-US" dirty="0">
              <a:solidFill>
                <a:srgbClr val="FFC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>
                <a:extLst>
                  <a:ext uri="{FF2B5EF4-FFF2-40B4-BE49-F238E27FC236}">
                    <a16:creationId xmlns:a16="http://schemas.microsoft.com/office/drawing/2014/main" id="{CEFE121D-2299-4628-8EDC-4DB291243731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65588" y="1588543"/>
                <a:ext cx="6693748" cy="4904332"/>
              </a:xfrm>
            </p:spPr>
            <p:txBody>
              <a:bodyPr>
                <a:normAutofit/>
              </a:bodyPr>
              <a:lstStyle/>
              <a:p>
                <a:r>
                  <a:rPr lang="en-US" dirty="0"/>
                  <a:t>Earthshine as illumination source studied by </a:t>
                </a:r>
                <a:r>
                  <a:rPr lang="en-US" dirty="0" err="1"/>
                  <a:t>Glenar</a:t>
                </a:r>
                <a:r>
                  <a:rPr lang="en-US" dirty="0"/>
                  <a:t> et al. 2019</a:t>
                </a:r>
              </a:p>
              <a:p>
                <a:pPr lvl="1"/>
                <a:r>
                  <a:rPr lang="en-US" dirty="0"/>
                  <a:t>Broadband flux ranges from approximately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60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𝑚𝑊</m:t>
                        </m:r>
                      </m:num>
                      <m:den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𝑚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den>
                    </m:f>
                  </m:oMath>
                </a14:m>
                <a:r>
                  <a:rPr lang="en-US" dirty="0"/>
                  <a:t> (thermal) up to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150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𝑚𝑊</m:t>
                        </m:r>
                      </m:num>
                      <m:den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𝑚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den>
                    </m:f>
                  </m:oMath>
                </a14:m>
                <a:r>
                  <a:rPr lang="en-US" dirty="0"/>
                  <a:t> depending on phase angle </a:t>
                </a:r>
              </a:p>
              <a:p>
                <a:pPr lvl="1"/>
                <a:r>
                  <a:rPr lang="en-US" dirty="0"/>
                  <a:t>Earth “would appear some 20–30 times brighter at visible wavelengths than would the Moon at similar phase over a terrestrial landscape” (</a:t>
                </a:r>
                <a:r>
                  <a:rPr lang="en-US" dirty="0" err="1"/>
                  <a:t>Glenar</a:t>
                </a:r>
                <a:r>
                  <a:rPr lang="en-US" dirty="0"/>
                  <a:t> et al. 2019)</a:t>
                </a:r>
              </a:p>
              <a:p>
                <a:pPr lvl="1"/>
                <a:r>
                  <a:rPr lang="en-US" dirty="0"/>
                  <a:t>Possible use for science/exploration</a:t>
                </a:r>
              </a:p>
              <a:p>
                <a:pPr lvl="1"/>
                <a:r>
                  <a:rPr lang="en-US" dirty="0"/>
                  <a:t>May affect lighting/thermal environment of PSRs</a:t>
                </a:r>
              </a:p>
            </p:txBody>
          </p:sp>
        </mc:Choice>
        <mc:Fallback xmlns="">
          <p:sp>
            <p:nvSpPr>
              <p:cNvPr id="4" name="Content Placeholder 3">
                <a:extLst>
                  <a:ext uri="{FF2B5EF4-FFF2-40B4-BE49-F238E27FC236}">
                    <a16:creationId xmlns:a16="http://schemas.microsoft.com/office/drawing/2014/main" id="{CEFE121D-2299-4628-8EDC-4DB29124373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65588" y="1588543"/>
                <a:ext cx="6693748" cy="4904332"/>
              </a:xfrm>
              <a:blipFill>
                <a:blip r:embed="rId3"/>
                <a:stretch>
                  <a:fillRect l="-1639" t="-2239" r="-209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>
            <a:extLst>
              <a:ext uri="{FF2B5EF4-FFF2-40B4-BE49-F238E27FC236}">
                <a16:creationId xmlns:a16="http://schemas.microsoft.com/office/drawing/2014/main" id="{39018665-5983-4E8F-B519-E07CEABFE93F}"/>
              </a:ext>
            </a:extLst>
          </p:cNvPr>
          <p:cNvSpPr txBox="1"/>
          <p:nvPr/>
        </p:nvSpPr>
        <p:spPr>
          <a:xfrm>
            <a:off x="9346895" y="5921928"/>
            <a:ext cx="273280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100" dirty="0">
                <a:solidFill>
                  <a:schemeClr val="bg1"/>
                </a:solidFill>
              </a:rPr>
              <a:t>NASA/AS17-151-23188</a:t>
            </a:r>
          </a:p>
          <a:p>
            <a:pPr algn="r"/>
            <a:r>
              <a:rPr lang="en-US" sz="1100" dirty="0">
                <a:solidFill>
                  <a:schemeClr val="bg1"/>
                </a:solidFill>
              </a:rPr>
              <a:t>Scanned by </a:t>
            </a:r>
            <a:r>
              <a:rPr lang="en-US" sz="1100" dirty="0" err="1">
                <a:solidFill>
                  <a:schemeClr val="bg1"/>
                </a:solidFill>
              </a:rPr>
              <a:t>Kipp</a:t>
            </a:r>
            <a:r>
              <a:rPr lang="en-US" sz="1100" dirty="0">
                <a:solidFill>
                  <a:schemeClr val="bg1"/>
                </a:solidFill>
              </a:rPr>
              <a:t> Teague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CCFBC541-A07B-4A09-BAA8-44D95BB6D9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3029" y="1588543"/>
            <a:ext cx="4416675" cy="43226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830913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B6774D-C0E7-41FD-B2B2-71F2D006F7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Earth’s lighting environment</a:t>
            </a:r>
          </a:p>
        </p:txBody>
      </p:sp>
      <p:pic>
        <p:nvPicPr>
          <p:cNvPr id="5" name="Picture 4" descr="A picture containing mountain, outdoor, nature, sky&#10;&#10;Description automatically generated">
            <a:extLst>
              <a:ext uri="{FF2B5EF4-FFF2-40B4-BE49-F238E27FC236}">
                <a16:creationId xmlns:a16="http://schemas.microsoft.com/office/drawing/2014/main" id="{34169A7A-FA5C-4F9A-965C-0CF25EDB84E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1907" y="1257300"/>
            <a:ext cx="8688185" cy="5477629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527BEEC3-4D9F-43B5-B189-C07549F570D2}"/>
              </a:ext>
            </a:extLst>
          </p:cNvPr>
          <p:cNvSpPr txBox="1"/>
          <p:nvPr/>
        </p:nvSpPr>
        <p:spPr>
          <a:xfrm>
            <a:off x="6951518" y="1262950"/>
            <a:ext cx="348857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Rayleigh scattering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65BD3DD-E28B-40B1-B4D5-2BD8FBB47840}"/>
              </a:ext>
            </a:extLst>
          </p:cNvPr>
          <p:cNvSpPr txBox="1"/>
          <p:nvPr/>
        </p:nvSpPr>
        <p:spPr>
          <a:xfrm>
            <a:off x="1751907" y="2769908"/>
            <a:ext cx="25284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Mie scattering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ACDA632-7D3D-4F18-82AE-4B1F23D4358F}"/>
              </a:ext>
            </a:extLst>
          </p:cNvPr>
          <p:cNvSpPr txBox="1"/>
          <p:nvPr/>
        </p:nvSpPr>
        <p:spPr>
          <a:xfrm>
            <a:off x="4394662" y="3765281"/>
            <a:ext cx="28789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Aerial perspective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3A68881-9E55-4048-8C1B-5AECD386F138}"/>
              </a:ext>
            </a:extLst>
          </p:cNvPr>
          <p:cNvSpPr txBox="1"/>
          <p:nvPr/>
        </p:nvSpPr>
        <p:spPr>
          <a:xfrm>
            <a:off x="6224499" y="5730132"/>
            <a:ext cx="25284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Diffused light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86ACDE1-F417-4425-94EA-DE3BB512A6EC}"/>
              </a:ext>
            </a:extLst>
          </p:cNvPr>
          <p:cNvSpPr txBox="1"/>
          <p:nvPr/>
        </p:nvSpPr>
        <p:spPr>
          <a:xfrm rot="16200000">
            <a:off x="402867" y="5385888"/>
            <a:ext cx="242108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W.A. Chambers</a:t>
            </a:r>
          </a:p>
        </p:txBody>
      </p:sp>
    </p:spTree>
    <p:extLst>
      <p:ext uri="{BB962C8B-B14F-4D97-AF65-F5344CB8AC3E}">
        <p14:creationId xmlns:p14="http://schemas.microsoft.com/office/powerpoint/2010/main" val="35914387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B6774D-C0E7-41FD-B2B2-71F2D006F7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Earth’s lighting environment</a:t>
            </a:r>
          </a:p>
        </p:txBody>
      </p:sp>
      <p:pic>
        <p:nvPicPr>
          <p:cNvPr id="5" name="Picture 4" descr="A picture containing mountain, outdoor, nature, sky&#10;&#10;Description automatically generated">
            <a:extLst>
              <a:ext uri="{FF2B5EF4-FFF2-40B4-BE49-F238E27FC236}">
                <a16:creationId xmlns:a16="http://schemas.microsoft.com/office/drawing/2014/main" id="{34169A7A-FA5C-4F9A-965C-0CF25EDB84E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1907" y="1257300"/>
            <a:ext cx="8688185" cy="5477629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5ACDA632-7D3D-4F18-82AE-4B1F23D4358F}"/>
              </a:ext>
            </a:extLst>
          </p:cNvPr>
          <p:cNvSpPr txBox="1"/>
          <p:nvPr/>
        </p:nvSpPr>
        <p:spPr>
          <a:xfrm>
            <a:off x="4240185" y="3455828"/>
            <a:ext cx="460247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1844 m (6050 ft) elevation </a:t>
            </a:r>
          </a:p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6.6 km (4.1 m) distant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C5D144D-931C-4E8A-BEB3-4B810951385A}"/>
              </a:ext>
            </a:extLst>
          </p:cNvPr>
          <p:cNvSpPr txBox="1"/>
          <p:nvPr/>
        </p:nvSpPr>
        <p:spPr>
          <a:xfrm>
            <a:off x="1751907" y="1941065"/>
            <a:ext cx="380722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1807 m (5928 ft) elevation</a:t>
            </a:r>
          </a:p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17 km (11 mi) distant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F6F2145-E31E-4ED7-8407-4F2C6254AB4B}"/>
              </a:ext>
            </a:extLst>
          </p:cNvPr>
          <p:cNvSpPr txBox="1"/>
          <p:nvPr/>
        </p:nvSpPr>
        <p:spPr>
          <a:xfrm rot="16200000">
            <a:off x="402867" y="5385888"/>
            <a:ext cx="242108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W.A. Chambers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85EC418-D3A5-43CC-BC5E-373A77086762}"/>
              </a:ext>
            </a:extLst>
          </p:cNvPr>
          <p:cNvSpPr txBox="1"/>
          <p:nvPr/>
        </p:nvSpPr>
        <p:spPr>
          <a:xfrm>
            <a:off x="4517273" y="6492875"/>
            <a:ext cx="592281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(distances/elevations measured with Google Earth)</a:t>
            </a:r>
          </a:p>
        </p:txBody>
      </p:sp>
    </p:spTree>
    <p:extLst>
      <p:ext uri="{BB962C8B-B14F-4D97-AF65-F5344CB8AC3E}">
        <p14:creationId xmlns:p14="http://schemas.microsoft.com/office/powerpoint/2010/main" val="257420073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>
            <a:extLst>
              <a:ext uri="{FF2B5EF4-FFF2-40B4-BE49-F238E27FC236}">
                <a16:creationId xmlns:a16="http://schemas.microsoft.com/office/drawing/2014/main" id="{0BACD0FA-F8F1-445C-A3B2-D9F9A3E6BC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01925" y="0"/>
            <a:ext cx="678815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962C8AA-2037-4C63-928D-ABD6E0C3D566}"/>
              </a:ext>
            </a:extLst>
          </p:cNvPr>
          <p:cNvSpPr txBox="1"/>
          <p:nvPr/>
        </p:nvSpPr>
        <p:spPr>
          <a:xfrm rot="16200000">
            <a:off x="387120" y="4397759"/>
            <a:ext cx="4343401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AS15-87-11793</a:t>
            </a:r>
          </a:p>
          <a:p>
            <a:r>
              <a:rPr lang="en-US" sz="1050" dirty="0">
                <a:solidFill>
                  <a:schemeClr val="bg1"/>
                </a:solidFill>
              </a:rPr>
              <a:t>NASA/scanned by </a:t>
            </a:r>
            <a:r>
              <a:rPr lang="en-US" sz="1050" dirty="0" err="1">
                <a:solidFill>
                  <a:schemeClr val="bg1"/>
                </a:solidFill>
              </a:rPr>
              <a:t>Kipp</a:t>
            </a:r>
            <a:r>
              <a:rPr lang="en-US" sz="1050" dirty="0">
                <a:solidFill>
                  <a:schemeClr val="bg1"/>
                </a:solidFill>
              </a:rPr>
              <a:t> Teague</a:t>
            </a:r>
          </a:p>
          <a:p>
            <a:endParaRPr lang="en-US" sz="105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8918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>
            <a:extLst>
              <a:ext uri="{FF2B5EF4-FFF2-40B4-BE49-F238E27FC236}">
                <a16:creationId xmlns:a16="http://schemas.microsoft.com/office/drawing/2014/main" id="{0BACD0FA-F8F1-445C-A3B2-D9F9A3E6BC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273" y="1610591"/>
            <a:ext cx="5193960" cy="52474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962C8AA-2037-4C63-928D-ABD6E0C3D566}"/>
              </a:ext>
            </a:extLst>
          </p:cNvPr>
          <p:cNvSpPr txBox="1"/>
          <p:nvPr/>
        </p:nvSpPr>
        <p:spPr>
          <a:xfrm rot="16200000">
            <a:off x="-1952482" y="4486242"/>
            <a:ext cx="434340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AS15-87-11793</a:t>
            </a:r>
          </a:p>
          <a:p>
            <a:r>
              <a:rPr lang="en-US" sz="1000" dirty="0">
                <a:solidFill>
                  <a:schemeClr val="bg1"/>
                </a:solidFill>
              </a:rPr>
              <a:t>NASA/scanned by </a:t>
            </a:r>
            <a:r>
              <a:rPr lang="en-US" sz="1000" dirty="0" err="1">
                <a:solidFill>
                  <a:schemeClr val="bg1"/>
                </a:solidFill>
              </a:rPr>
              <a:t>Kipp</a:t>
            </a:r>
            <a:r>
              <a:rPr lang="en-US" sz="1000" dirty="0">
                <a:solidFill>
                  <a:schemeClr val="bg1"/>
                </a:solidFill>
              </a:rPr>
              <a:t> Teague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B39352B-C6E0-42F8-AD18-4EDBAC1D351F}"/>
              </a:ext>
            </a:extLst>
          </p:cNvPr>
          <p:cNvSpPr txBox="1"/>
          <p:nvPr/>
        </p:nvSpPr>
        <p:spPr>
          <a:xfrm>
            <a:off x="2885421" y="305490"/>
            <a:ext cx="600566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Mons Hadley</a:t>
            </a:r>
          </a:p>
          <a:p>
            <a:pPr algn="ctr"/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4100 m (13,000 ft) elevation change </a:t>
            </a:r>
          </a:p>
          <a:p>
            <a:pPr algn="ctr"/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 km (12 mi) distant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20885380-BD39-4B23-94ED-07E5DA5FEE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1478077"/>
            <a:ext cx="6096000" cy="53799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A9A2AE6-C786-4AC4-A811-F9758B8A6265}"/>
              </a:ext>
            </a:extLst>
          </p:cNvPr>
          <p:cNvSpPr txBox="1"/>
          <p:nvPr/>
        </p:nvSpPr>
        <p:spPr>
          <a:xfrm rot="16200000">
            <a:off x="3716551" y="4486242"/>
            <a:ext cx="434340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Labeled detail from LTO41B4</a:t>
            </a:r>
          </a:p>
          <a:p>
            <a:r>
              <a:rPr lang="en-US" sz="1000" dirty="0">
                <a:solidFill>
                  <a:schemeClr val="bg1"/>
                </a:solidFill>
                <a:latin typeface="Arial" panose="020B0604020202020204" pitchFamily="34" charset="0"/>
              </a:rPr>
              <a:t>NASA/U.S. Defense Mapping Agency/scanned by LPI</a:t>
            </a:r>
            <a:endParaRPr lang="en-US" sz="1000" i="0" dirty="0">
              <a:solidFill>
                <a:schemeClr val="bg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330239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>
            <a:extLst>
              <a:ext uri="{FF2B5EF4-FFF2-40B4-BE49-F238E27FC236}">
                <a16:creationId xmlns:a16="http://schemas.microsoft.com/office/drawing/2014/main" id="{250550D1-7CB8-4A79-8A10-1DD8476D98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59063" y="0"/>
            <a:ext cx="687228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9A1689C-29EB-4FFC-93BA-EABAAE9779C5}"/>
              </a:ext>
            </a:extLst>
          </p:cNvPr>
          <p:cNvSpPr txBox="1"/>
          <p:nvPr/>
        </p:nvSpPr>
        <p:spPr>
          <a:xfrm rot="16200000">
            <a:off x="387120" y="4397759"/>
            <a:ext cx="4343401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AS15-86-11603</a:t>
            </a:r>
          </a:p>
          <a:p>
            <a:r>
              <a:rPr lang="en-US" sz="1050" dirty="0">
                <a:solidFill>
                  <a:schemeClr val="bg1"/>
                </a:solidFill>
              </a:rPr>
              <a:t>NASA/scanned by </a:t>
            </a:r>
            <a:r>
              <a:rPr lang="en-US" sz="1050" dirty="0" err="1">
                <a:solidFill>
                  <a:schemeClr val="bg1"/>
                </a:solidFill>
              </a:rPr>
              <a:t>Kipp</a:t>
            </a:r>
            <a:r>
              <a:rPr lang="en-US" sz="1050" dirty="0">
                <a:solidFill>
                  <a:schemeClr val="bg1"/>
                </a:solidFill>
              </a:rPr>
              <a:t> Teague</a:t>
            </a:r>
          </a:p>
          <a:p>
            <a:endParaRPr lang="en-US" sz="105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001942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B659F5-4887-475E-84A5-730F2C33A0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Lunar lighting environment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C6961A-A315-47C1-A7FE-AE69E64027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71600"/>
            <a:ext cx="5876796" cy="4805363"/>
          </a:xfrm>
        </p:spPr>
        <p:txBody>
          <a:bodyPr>
            <a:normAutofit/>
          </a:bodyPr>
          <a:lstStyle/>
          <a:p>
            <a:r>
              <a:rPr lang="en-US" dirty="0"/>
              <a:t>Lack of lunar atmosphere has a significant effect on lighting environment, and therefore on human perception</a:t>
            </a:r>
          </a:p>
          <a:p>
            <a:pPr lvl="1"/>
            <a:r>
              <a:rPr lang="en-US" dirty="0"/>
              <a:t>No atmospheric scattering</a:t>
            </a:r>
          </a:p>
          <a:p>
            <a:pPr lvl="2"/>
            <a:r>
              <a:rPr lang="en-US" dirty="0"/>
              <a:t>Solar flux nearly a point source</a:t>
            </a:r>
          </a:p>
          <a:p>
            <a:pPr lvl="1"/>
            <a:r>
              <a:rPr lang="en-US" dirty="0"/>
              <a:t>No atmospheric distortion</a:t>
            </a:r>
          </a:p>
          <a:p>
            <a:pPr lvl="2"/>
            <a:r>
              <a:rPr lang="en-US" dirty="0"/>
              <a:t>Ground: no heat haze, mirages</a:t>
            </a:r>
          </a:p>
          <a:p>
            <a:pPr lvl="2"/>
            <a:r>
              <a:rPr lang="en-US" dirty="0"/>
              <a:t>Sky: stars do not twinkle or blur </a:t>
            </a:r>
          </a:p>
          <a:p>
            <a:pPr lvl="3"/>
            <a:r>
              <a:rPr lang="en-US" dirty="0"/>
              <a:t>Perfect “seeing”</a:t>
            </a:r>
          </a:p>
          <a:p>
            <a:pPr lvl="1"/>
            <a:r>
              <a:rPr lang="en-US" dirty="0"/>
              <a:t>No atmosphere </a:t>
            </a:r>
            <a:r>
              <a:rPr lang="en-US" dirty="0">
                <a:sym typeface="Wingdings" panose="05000000000000000000" pitchFamily="2" charset="2"/>
              </a:rPr>
              <a:t> no clouds or trees for visual scale</a:t>
            </a:r>
          </a:p>
          <a:p>
            <a:pPr lvl="2"/>
            <a:r>
              <a:rPr lang="en-US" dirty="0">
                <a:sym typeface="Wingdings" panose="05000000000000000000" pitchFamily="2" charset="2"/>
              </a:rPr>
              <a:t>Lack of familiar visual cues</a:t>
            </a:r>
            <a:endParaRPr lang="en-US" dirty="0"/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79755B6F-05D2-43EB-A687-E33BD7F6AF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714996" y="1392382"/>
            <a:ext cx="5477004" cy="54656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10F73607-44F8-4006-8C00-8BBF8D869A3E}"/>
              </a:ext>
            </a:extLst>
          </p:cNvPr>
          <p:cNvSpPr txBox="1"/>
          <p:nvPr/>
        </p:nvSpPr>
        <p:spPr>
          <a:xfrm>
            <a:off x="7848599" y="6416001"/>
            <a:ext cx="4343401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05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AS15-86-11603</a:t>
            </a:r>
          </a:p>
          <a:p>
            <a:pPr algn="r"/>
            <a:r>
              <a:rPr lang="en-US" sz="1050" dirty="0">
                <a:solidFill>
                  <a:schemeClr val="bg1"/>
                </a:solidFill>
              </a:rPr>
              <a:t>NASA/scanned by </a:t>
            </a:r>
            <a:r>
              <a:rPr lang="en-US" sz="1050" dirty="0" err="1">
                <a:solidFill>
                  <a:schemeClr val="bg1"/>
                </a:solidFill>
              </a:rPr>
              <a:t>Kipp</a:t>
            </a:r>
            <a:r>
              <a:rPr lang="en-US" sz="1050" dirty="0">
                <a:solidFill>
                  <a:schemeClr val="bg1"/>
                </a:solidFill>
              </a:rPr>
              <a:t> Teague</a:t>
            </a:r>
          </a:p>
          <a:p>
            <a:pPr algn="r"/>
            <a:endParaRPr lang="en-US" sz="105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67769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549FB3-CB46-4773-9B6C-0B7081BAC9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Lunar regolith properties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79E728-96F9-4D4F-85E0-C9C43298934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i="1" dirty="0"/>
              <a:t>“The lunar regolith is the surficial layer of fragmented material (rocks, soil, and dust) that covers virtually the entire surface of the Moon.” </a:t>
            </a:r>
            <a:r>
              <a:rPr lang="en-US" sz="1800" i="1" dirty="0"/>
              <a:t>–DSNE Section 3.4.2.1, General Description of the Lunar Regolith</a:t>
            </a:r>
          </a:p>
          <a:p>
            <a:pPr marL="0" indent="0">
              <a:buNone/>
            </a:pPr>
            <a:endParaRPr lang="en-US" sz="1800" i="1" dirty="0"/>
          </a:p>
          <a:p>
            <a:pPr marL="0" indent="0">
              <a:buNone/>
            </a:pPr>
            <a:r>
              <a:rPr lang="en-US" sz="1800" dirty="0"/>
              <a:t>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9" name="Table 6">
                <a:extLst>
                  <a:ext uri="{FF2B5EF4-FFF2-40B4-BE49-F238E27FC236}">
                    <a16:creationId xmlns:a16="http://schemas.microsoft.com/office/drawing/2014/main" id="{E23BA962-A7DE-4DF3-AD79-CF2764796F82}"/>
                  </a:ext>
                </a:extLst>
              </p:cNvPr>
              <p:cNvGraphicFramePr>
                <a:graphicFrameLocks/>
              </p:cNvGraphicFramePr>
              <p:nvPr>
                <p:extLst>
                  <p:ext uri="{D42A27DB-BD31-4B8C-83A1-F6EECF244321}">
                    <p14:modId xmlns:p14="http://schemas.microsoft.com/office/powerpoint/2010/main" val="4278652158"/>
                  </p:ext>
                </p:extLst>
              </p:nvPr>
            </p:nvGraphicFramePr>
            <p:xfrm>
              <a:off x="4052454" y="3429000"/>
              <a:ext cx="4087091" cy="2001055"/>
            </p:xfrm>
            <a:graphic>
              <a:graphicData uri="http://schemas.openxmlformats.org/drawingml/2006/table">
                <a:tbl>
                  <a:tblPr firstRow="1" bandRow="1">
                    <a:tableStyleId>{073A0DAA-6AF3-43AB-8588-CEC1D06C72B9}</a:tableStyleId>
                  </a:tblPr>
                  <a:tblGrid>
                    <a:gridCol w="1441843">
                      <a:extLst>
                        <a:ext uri="{9D8B030D-6E8A-4147-A177-3AD203B41FA5}">
                          <a16:colId xmlns:a16="http://schemas.microsoft.com/office/drawing/2014/main" val="3681266443"/>
                        </a:ext>
                      </a:extLst>
                    </a:gridCol>
                    <a:gridCol w="2645248">
                      <a:extLst>
                        <a:ext uri="{9D8B030D-6E8A-4147-A177-3AD203B41FA5}">
                          <a16:colId xmlns:a16="http://schemas.microsoft.com/office/drawing/2014/main" val="557328047"/>
                        </a:ext>
                      </a:extLst>
                    </a:gridCol>
                  </a:tblGrid>
                  <a:tr h="392077">
                    <a:tc gridSpan="2"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Median Regolith Depth</a:t>
                          </a:r>
                        </a:p>
                      </a:txBody>
                      <a:tcPr anchor="ctr"/>
                    </a:tc>
                    <a:tc hMerge="1"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967374345"/>
                      </a:ext>
                    </a:extLst>
                  </a:tr>
                  <a:tr h="804489"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en-US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Mare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3−5 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𝑚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1190492841"/>
                      </a:ext>
                    </a:extLst>
                  </a:tr>
                  <a:tr h="804489"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en-US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Highlands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10−15 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𝑚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4100209709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9" name="Table 6">
                <a:extLst>
                  <a:ext uri="{FF2B5EF4-FFF2-40B4-BE49-F238E27FC236}">
                    <a16:creationId xmlns:a16="http://schemas.microsoft.com/office/drawing/2014/main" id="{E23BA962-A7DE-4DF3-AD79-CF2764796F82}"/>
                  </a:ext>
                </a:extLst>
              </p:cNvPr>
              <p:cNvGraphicFramePr>
                <a:graphicFrameLocks/>
              </p:cNvGraphicFramePr>
              <p:nvPr>
                <p:extLst>
                  <p:ext uri="{D42A27DB-BD31-4B8C-83A1-F6EECF244321}">
                    <p14:modId xmlns:p14="http://schemas.microsoft.com/office/powerpoint/2010/main" val="4278652158"/>
                  </p:ext>
                </p:extLst>
              </p:nvPr>
            </p:nvGraphicFramePr>
            <p:xfrm>
              <a:off x="4052454" y="3429000"/>
              <a:ext cx="4087091" cy="2001055"/>
            </p:xfrm>
            <a:graphic>
              <a:graphicData uri="http://schemas.openxmlformats.org/drawingml/2006/table">
                <a:tbl>
                  <a:tblPr firstRow="1" bandRow="1">
                    <a:tableStyleId>{073A0DAA-6AF3-43AB-8588-CEC1D06C72B9}</a:tableStyleId>
                  </a:tblPr>
                  <a:tblGrid>
                    <a:gridCol w="1441843">
                      <a:extLst>
                        <a:ext uri="{9D8B030D-6E8A-4147-A177-3AD203B41FA5}">
                          <a16:colId xmlns:a16="http://schemas.microsoft.com/office/drawing/2014/main" val="3681266443"/>
                        </a:ext>
                      </a:extLst>
                    </a:gridCol>
                    <a:gridCol w="2645248">
                      <a:extLst>
                        <a:ext uri="{9D8B030D-6E8A-4147-A177-3AD203B41FA5}">
                          <a16:colId xmlns:a16="http://schemas.microsoft.com/office/drawing/2014/main" val="557328047"/>
                        </a:ext>
                      </a:extLst>
                    </a:gridCol>
                  </a:tblGrid>
                  <a:tr h="392077">
                    <a:tc gridSpan="2"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Median Regolith Depth</a:t>
                          </a:r>
                        </a:p>
                      </a:txBody>
                      <a:tcPr anchor="ctr"/>
                    </a:tc>
                    <a:tc hMerge="1"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967374345"/>
                      </a:ext>
                    </a:extLst>
                  </a:tr>
                  <a:tr h="804489"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en-US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Mare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54713" t="-50376" r="-920" b="-10075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190492841"/>
                      </a:ext>
                    </a:extLst>
                  </a:tr>
                  <a:tr h="804489"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en-US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Highlands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54713" t="-151515" r="-920" b="-151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4100209709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10" name="TextBox 9">
            <a:extLst>
              <a:ext uri="{FF2B5EF4-FFF2-40B4-BE49-F238E27FC236}">
                <a16:creationId xmlns:a16="http://schemas.microsoft.com/office/drawing/2014/main" id="{610AEAFC-E789-4BA3-A75C-D47AFF67ADF0}"/>
              </a:ext>
            </a:extLst>
          </p:cNvPr>
          <p:cNvSpPr txBox="1"/>
          <p:nvPr/>
        </p:nvSpPr>
        <p:spPr>
          <a:xfrm>
            <a:off x="4637354" y="5430055"/>
            <a:ext cx="350219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4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DSNE Section 3.4.2.1</a:t>
            </a:r>
            <a:endParaRPr lang="en-US" sz="1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198008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549FB3-CB46-4773-9B6C-0B7081BAC9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Lunar regolith properties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79E728-96F9-4D4F-85E0-C9C43298934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Lunar albedo varies with terrain type</a:t>
            </a:r>
          </a:p>
          <a:p>
            <a:pPr lvl="1"/>
            <a:r>
              <a:rPr lang="en-US" dirty="0"/>
              <a:t>Highlands/South Pole albedo = 0.16</a:t>
            </a:r>
          </a:p>
          <a:p>
            <a:pPr lvl="1"/>
            <a:r>
              <a:rPr lang="en-US" dirty="0"/>
              <a:t>Mare albedo = 0.07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5F4905B-6647-4963-B426-29A82DE55E1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2064" y="3162394"/>
            <a:ext cx="7946881" cy="2324006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24349761-CD21-4001-8217-9A3876BAB30E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95853" y="1823172"/>
            <a:ext cx="3564083" cy="4353791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18265D7E-47A7-4689-BACD-0E1805CD6F78}"/>
              </a:ext>
            </a:extLst>
          </p:cNvPr>
          <p:cNvSpPr txBox="1"/>
          <p:nvPr/>
        </p:nvSpPr>
        <p:spPr>
          <a:xfrm>
            <a:off x="8395852" y="6176963"/>
            <a:ext cx="3564084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10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AS15-90-CHART</a:t>
            </a:r>
          </a:p>
          <a:p>
            <a:pPr algn="r"/>
            <a:r>
              <a:rPr lang="en-US" sz="10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NASA/JSC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351F085-8766-43AD-8266-DBB2D9426459}"/>
              </a:ext>
            </a:extLst>
          </p:cNvPr>
          <p:cNvSpPr txBox="1"/>
          <p:nvPr/>
        </p:nvSpPr>
        <p:spPr>
          <a:xfrm>
            <a:off x="4614861" y="5486400"/>
            <a:ext cx="356408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DSNE Table 3.4.6.1.1-1</a:t>
            </a:r>
          </a:p>
        </p:txBody>
      </p:sp>
    </p:spTree>
    <p:extLst>
      <p:ext uri="{BB962C8B-B14F-4D97-AF65-F5344CB8AC3E}">
        <p14:creationId xmlns:p14="http://schemas.microsoft.com/office/powerpoint/2010/main" val="203077091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549FB3-CB46-4773-9B6C-0B7081BAC9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772" y="365125"/>
            <a:ext cx="11094027" cy="892175"/>
          </a:xfrm>
        </p:spPr>
        <p:txBody>
          <a:bodyPr/>
          <a:lstStyle/>
          <a:p>
            <a:r>
              <a:rPr lang="en-US" dirty="0"/>
              <a:t>Lunar albedo</a:t>
            </a:r>
          </a:p>
        </p:txBody>
      </p:sp>
      <p:pic>
        <p:nvPicPr>
          <p:cNvPr id="6" name="Picture 5" descr="A picture containing black, transport&#10;&#10;Description automatically generated">
            <a:extLst>
              <a:ext uri="{FF2B5EF4-FFF2-40B4-BE49-F238E27FC236}">
                <a16:creationId xmlns:a16="http://schemas.microsoft.com/office/drawing/2014/main" id="{99C6F712-E2A6-4984-B21A-BFE20BE3F2C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8863" y="0"/>
            <a:ext cx="6696363" cy="685800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CA49ECF8-99FE-4121-B207-93552F6A71F7}"/>
              </a:ext>
            </a:extLst>
          </p:cNvPr>
          <p:cNvSpPr txBox="1"/>
          <p:nvPr/>
        </p:nvSpPr>
        <p:spPr>
          <a:xfrm>
            <a:off x="0" y="2644170"/>
            <a:ext cx="3838863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Four views of the normal albedo of the Moon at 1064 nm in orthographic projection: (top left) Earth-facing view, (top right) </a:t>
            </a:r>
            <a:r>
              <a:rPr lang="en-US" sz="16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farside</a:t>
            </a:r>
            <a:r>
              <a:rPr lang="en-US" sz="16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view, (bottom left) north pole view, and (bottom right) south pole view.</a:t>
            </a:r>
            <a:endParaRPr lang="en-US" sz="1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CB4EB53-3EA9-4B01-B21F-555B19EE450D}"/>
              </a:ext>
            </a:extLst>
          </p:cNvPr>
          <p:cNvSpPr txBox="1"/>
          <p:nvPr/>
        </p:nvSpPr>
        <p:spPr>
          <a:xfrm>
            <a:off x="1" y="4213830"/>
            <a:ext cx="3838862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Figure and caption source: </a:t>
            </a:r>
            <a:r>
              <a:rPr lang="en-US" sz="9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Lucey, P. G., et al. (2014), The global albedo of the Moon at 1064 nm from LOLA, </a:t>
            </a:r>
            <a:r>
              <a:rPr lang="en-US" sz="900" b="0" i="1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J. </a:t>
            </a:r>
            <a:r>
              <a:rPr lang="en-US" sz="900" b="0" i="1" dirty="0" err="1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Geophys</a:t>
            </a:r>
            <a:r>
              <a:rPr lang="en-US" sz="900" b="0" i="1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. Res. Planets</a:t>
            </a:r>
            <a:r>
              <a:rPr lang="en-US" sz="9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, 119, 1665– 1679, doi:</a:t>
            </a:r>
            <a:r>
              <a:rPr lang="en-US" sz="900" b="0" i="0" u="none" strike="noStrike" dirty="0">
                <a:solidFill>
                  <a:srgbClr val="005274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  <a:hlinkClick r:id="rId4" tooltip="Link to external resource: 10.1002/2013JE004592"/>
              </a:rPr>
              <a:t>10.1002/2013JE004592</a:t>
            </a:r>
            <a:r>
              <a:rPr lang="en-US" sz="9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sz="9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8778515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549FB3-CB46-4773-9B6C-0B7081BAC9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Phase-dependent reflectivity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179E728-96F9-4D4F-85E0-C9C43298934E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769052"/>
                <a:ext cx="5805055" cy="4805363"/>
              </a:xfrm>
            </p:spPr>
            <p:txBody>
              <a:bodyPr/>
              <a:lstStyle/>
              <a:p>
                <a:r>
                  <a:rPr lang="en-US" dirty="0"/>
                  <a:t>Reflectivity of the lunar regolith increases for phase angle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𝑔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 approaching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0°</m:t>
                    </m:r>
                  </m:oMath>
                </a14:m>
                <a:r>
                  <a:rPr lang="en-US" dirty="0"/>
                  <a:t> </a:t>
                </a:r>
              </a:p>
              <a:p>
                <a:pPr lvl="1"/>
                <a:r>
                  <a:rPr lang="en-US" dirty="0"/>
                  <a:t>Zero phase angle = looking directly away from the Sun</a:t>
                </a:r>
              </a:p>
              <a:p>
                <a:pPr lvl="1"/>
                <a:r>
                  <a:rPr lang="en-US" dirty="0"/>
                  <a:t>Increased backscatter</a:t>
                </a:r>
              </a:p>
              <a:p>
                <a:pPr lvl="1"/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179E728-96F9-4D4F-85E0-C9C43298934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769052"/>
                <a:ext cx="5805055" cy="4805363"/>
              </a:xfrm>
              <a:blipFill>
                <a:blip r:embed="rId3"/>
                <a:stretch>
                  <a:fillRect l="-1891" t="-21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4">
            <a:extLst>
              <a:ext uri="{FF2B5EF4-FFF2-40B4-BE49-F238E27FC236}">
                <a16:creationId xmlns:a16="http://schemas.microsoft.com/office/drawing/2014/main" id="{5F80DB39-B5BC-4AA4-A5D6-E272CBF1DF9C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4307" r="16620"/>
          <a:stretch/>
        </p:blipFill>
        <p:spPr>
          <a:xfrm>
            <a:off x="7020791" y="1769052"/>
            <a:ext cx="4333009" cy="401045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D661B67-D227-420D-9FDA-1BAD36A34CA1}"/>
              </a:ext>
            </a:extLst>
          </p:cNvPr>
          <p:cNvSpPr txBox="1"/>
          <p:nvPr/>
        </p:nvSpPr>
        <p:spPr>
          <a:xfrm>
            <a:off x="7020790" y="5779509"/>
            <a:ext cx="4333009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Figure source: Sato, H., Robinson, M. S., </a:t>
            </a:r>
            <a:r>
              <a:rPr lang="en-US" sz="9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Hapke</a:t>
            </a:r>
            <a:r>
              <a:rPr lang="en-US" sz="9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, B., </a:t>
            </a:r>
            <a:r>
              <a:rPr lang="en-US" sz="9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Denevi</a:t>
            </a:r>
            <a:r>
              <a:rPr lang="en-US" sz="9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, B. W., and Boyd, A. K. (2014), Resolved </a:t>
            </a:r>
            <a:r>
              <a:rPr lang="en-US" sz="9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Hapke</a:t>
            </a:r>
            <a:r>
              <a:rPr lang="en-US" sz="9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parameter maps of the Moon, </a:t>
            </a:r>
            <a:r>
              <a:rPr lang="en-US" sz="900" b="0" i="1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J. </a:t>
            </a:r>
            <a:r>
              <a:rPr lang="en-US" sz="900" b="0" i="1" dirty="0" err="1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Geophys</a:t>
            </a:r>
            <a:r>
              <a:rPr lang="en-US" sz="900" b="0" i="1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. Res. Planets</a:t>
            </a:r>
            <a:r>
              <a:rPr lang="en-US" sz="9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, 119, 1775– 1805, doi:</a:t>
            </a:r>
            <a:r>
              <a:rPr lang="en-US" sz="900" b="0" i="0" u="none" strike="noStrike" dirty="0">
                <a:solidFill>
                  <a:srgbClr val="005274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  <a:hlinkClick r:id="rId5" tooltip="Link to external resource: 10.1002/2013JE004580"/>
              </a:rPr>
              <a:t>10.1002/2013JE004580</a:t>
            </a:r>
            <a:r>
              <a:rPr lang="en-US" sz="9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sz="9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8559660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A picture containing outdoor, sandy, shore&#10;&#10;Description automatically generated">
            <a:extLst>
              <a:ext uri="{FF2B5EF4-FFF2-40B4-BE49-F238E27FC236}">
                <a16:creationId xmlns:a16="http://schemas.microsoft.com/office/drawing/2014/main" id="{A384A351-AE00-41DE-8C9F-4CF7F356D07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44000" y="1905000"/>
            <a:ext cx="3048000" cy="3048000"/>
          </a:xfrm>
          <a:prstGeom prst="rect">
            <a:avLst/>
          </a:prstGeom>
        </p:spPr>
      </p:pic>
      <p:pic>
        <p:nvPicPr>
          <p:cNvPr id="13" name="Picture 12" descr="A flag on a sandy surface&#10;&#10;Description automatically generated with low confidence">
            <a:extLst>
              <a:ext uri="{FF2B5EF4-FFF2-40B4-BE49-F238E27FC236}">
                <a16:creationId xmlns:a16="http://schemas.microsoft.com/office/drawing/2014/main" id="{B683BFCD-8641-4166-97E4-3E24B030750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96000" y="1905000"/>
            <a:ext cx="3048000" cy="3048000"/>
          </a:xfrm>
          <a:prstGeom prst="rect">
            <a:avLst/>
          </a:prstGeom>
        </p:spPr>
      </p:pic>
      <p:pic>
        <p:nvPicPr>
          <p:cNvPr id="15" name="Picture 14" descr="A person standing on the moon&#10;&#10;Description automatically generated with low confidence">
            <a:extLst>
              <a:ext uri="{FF2B5EF4-FFF2-40B4-BE49-F238E27FC236}">
                <a16:creationId xmlns:a16="http://schemas.microsoft.com/office/drawing/2014/main" id="{137903F6-309F-4E7E-BE68-72A6FEDFE05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48000" y="1905000"/>
            <a:ext cx="3048000" cy="3048000"/>
          </a:xfrm>
          <a:prstGeom prst="rect">
            <a:avLst/>
          </a:prstGeom>
        </p:spPr>
      </p:pic>
      <p:pic>
        <p:nvPicPr>
          <p:cNvPr id="17" name="Picture 16" descr="A picture containing text, watching, shore&#10;&#10;Description automatically generated">
            <a:extLst>
              <a:ext uri="{FF2B5EF4-FFF2-40B4-BE49-F238E27FC236}">
                <a16:creationId xmlns:a16="http://schemas.microsoft.com/office/drawing/2014/main" id="{130373F9-F6BF-4CF2-AE3A-9BE4E488AD9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905000"/>
            <a:ext cx="3048000" cy="3048000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6D74676A-193F-4FAF-91D3-1FC8EADFB771}"/>
              </a:ext>
            </a:extLst>
          </p:cNvPr>
          <p:cNvSpPr txBox="1"/>
          <p:nvPr/>
        </p:nvSpPr>
        <p:spPr>
          <a:xfrm>
            <a:off x="0" y="4953000"/>
            <a:ext cx="4726132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AS12-47-6982</a:t>
            </a:r>
            <a:r>
              <a:rPr lang="en-US" sz="10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through AS12-47-6985</a:t>
            </a:r>
          </a:p>
          <a:p>
            <a:r>
              <a:rPr lang="en-US" sz="10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NASA/JSC</a:t>
            </a:r>
          </a:p>
        </p:txBody>
      </p:sp>
    </p:spTree>
    <p:extLst>
      <p:ext uri="{BB962C8B-B14F-4D97-AF65-F5344CB8AC3E}">
        <p14:creationId xmlns:p14="http://schemas.microsoft.com/office/powerpoint/2010/main" val="208465879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A picture containing outdoor, sandy, shore&#10;&#10;Description automatically generated">
            <a:extLst>
              <a:ext uri="{FF2B5EF4-FFF2-40B4-BE49-F238E27FC236}">
                <a16:creationId xmlns:a16="http://schemas.microsoft.com/office/drawing/2014/main" id="{A384A351-AE00-41DE-8C9F-4CF7F356D07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08914" y="571500"/>
            <a:ext cx="6096000" cy="6096000"/>
          </a:xfrm>
          <a:prstGeom prst="rect">
            <a:avLst/>
          </a:prstGeom>
        </p:spPr>
      </p:pic>
      <p:pic>
        <p:nvPicPr>
          <p:cNvPr id="17" name="Picture 16" descr="A picture containing text, watching, shore&#10;&#10;Description automatically generated">
            <a:extLst>
              <a:ext uri="{FF2B5EF4-FFF2-40B4-BE49-F238E27FC236}">
                <a16:creationId xmlns:a16="http://schemas.microsoft.com/office/drawing/2014/main" id="{130373F9-F6BF-4CF2-AE3A-9BE4E488AD9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7086" y="190500"/>
            <a:ext cx="6096000" cy="6096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5B2A065-4E0E-46A6-9B8E-8C5003076216}"/>
              </a:ext>
            </a:extLst>
          </p:cNvPr>
          <p:cNvSpPr txBox="1"/>
          <p:nvPr/>
        </p:nvSpPr>
        <p:spPr>
          <a:xfrm>
            <a:off x="587086" y="6286500"/>
            <a:ext cx="6094268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AS12-47-6982 and AS12-47-6985</a:t>
            </a:r>
          </a:p>
          <a:p>
            <a:r>
              <a:rPr lang="en-US" sz="10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NASA/JSC</a:t>
            </a:r>
          </a:p>
        </p:txBody>
      </p:sp>
    </p:spTree>
    <p:extLst>
      <p:ext uri="{BB962C8B-B14F-4D97-AF65-F5344CB8AC3E}">
        <p14:creationId xmlns:p14="http://schemas.microsoft.com/office/powerpoint/2010/main" val="94998724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549FB3-CB46-4773-9B6C-0B7081BAC9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Phase-dependent reflectivity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79E728-96F9-4D4F-85E0-C9C4329893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769052"/>
            <a:ext cx="5805055" cy="4805363"/>
          </a:xfrm>
        </p:spPr>
        <p:txBody>
          <a:bodyPr/>
          <a:lstStyle/>
          <a:p>
            <a:r>
              <a:rPr lang="en-US" dirty="0"/>
              <a:t>Light scattering from regolith modeled in detail by the </a:t>
            </a:r>
            <a:r>
              <a:rPr lang="en-US" dirty="0" err="1"/>
              <a:t>Hapke</a:t>
            </a:r>
            <a:r>
              <a:rPr lang="en-US" dirty="0"/>
              <a:t> function (Sato et al. 2014)</a:t>
            </a:r>
          </a:p>
          <a:p>
            <a:r>
              <a:rPr lang="en-US" dirty="0"/>
              <a:t>The simpler </a:t>
            </a:r>
            <a:r>
              <a:rPr lang="en-US" dirty="0" err="1"/>
              <a:t>Henyey</a:t>
            </a:r>
            <a:r>
              <a:rPr lang="en-US" dirty="0"/>
              <a:t>-Greenstein (H-G) phase function is sufficient for engineering analyses</a:t>
            </a:r>
          </a:p>
          <a:p>
            <a:pPr lvl="1"/>
            <a:r>
              <a:rPr lang="en-US" dirty="0"/>
              <a:t>H-G function and parameters provided in DSNE section 3.4.5.1</a:t>
            </a:r>
          </a:p>
          <a:p>
            <a:r>
              <a:rPr lang="en-US" dirty="0"/>
              <a:t>For simulation purposes, full </a:t>
            </a:r>
            <a:r>
              <a:rPr lang="en-US" dirty="0" err="1"/>
              <a:t>Hapke</a:t>
            </a:r>
            <a:r>
              <a:rPr lang="en-US" dirty="0"/>
              <a:t> function from Sato et al. 2014 may be preferred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3A8045D-DCAA-4502-A7BE-55A0EA458FC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20790" y="1769052"/>
            <a:ext cx="4679374" cy="2955394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5C3635DC-B0AA-41CC-8EA6-1A191715DAD1}"/>
              </a:ext>
            </a:extLst>
          </p:cNvPr>
          <p:cNvSpPr txBox="1"/>
          <p:nvPr/>
        </p:nvSpPr>
        <p:spPr>
          <a:xfrm>
            <a:off x="7408719" y="4724446"/>
            <a:ext cx="42914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00" i="0" u="none" strike="noStrike" baseline="0" dirty="0">
                <a:solidFill>
                  <a:schemeClr val="bg1"/>
                </a:solidFill>
                <a:latin typeface="Arial" panose="020B0604020202020204" pitchFamily="34" charset="0"/>
              </a:rPr>
              <a:t>DSNE Figure 3.4.5.1-1 </a:t>
            </a:r>
            <a:r>
              <a:rPr lang="en-US" sz="1200" i="0" u="none" strike="noStrike" baseline="0" dirty="0" err="1">
                <a:solidFill>
                  <a:schemeClr val="bg1"/>
                </a:solidFill>
                <a:latin typeface="Arial" panose="020B0604020202020204" pitchFamily="34" charset="0"/>
              </a:rPr>
              <a:t>Henyey</a:t>
            </a:r>
            <a:r>
              <a:rPr lang="en-US" sz="1200" i="0" u="none" strike="noStrike" baseline="0" dirty="0">
                <a:solidFill>
                  <a:schemeClr val="bg1"/>
                </a:solidFill>
                <a:latin typeface="Arial" panose="020B0604020202020204" pitchFamily="34" charset="0"/>
              </a:rPr>
              <a:t>-Greenstein phase functions using the parameters listed in DSNE Table 3.4.5.1-1.</a:t>
            </a:r>
            <a:endParaRPr lang="en-US" sz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06203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E72327-43FF-48BD-9E5A-E310C72CB8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0946" y="365125"/>
            <a:ext cx="5448299" cy="1314542"/>
          </a:xfrm>
        </p:spPr>
        <p:txBody>
          <a:bodyPr>
            <a:normAutofit/>
          </a:bodyPr>
          <a:lstStyle/>
          <a:p>
            <a:r>
              <a:rPr lang="en-US" sz="3600" dirty="0"/>
              <a:t>Rock distributions </a:t>
            </a:r>
            <a:br>
              <a:rPr lang="en-US" dirty="0"/>
            </a:br>
            <a:r>
              <a:rPr lang="en-US" sz="2400" dirty="0"/>
              <a:t>DSNE 3.4.1.4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B457DD3-DE9D-42BA-8742-7E7B44520591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290946" y="1819655"/>
                <a:ext cx="5448300" cy="4813208"/>
              </a:xfrm>
            </p:spPr>
            <p:txBody>
              <a:bodyPr>
                <a:normAutofit lnSpcReduction="10000"/>
              </a:bodyPr>
              <a:lstStyle/>
              <a:p>
                <a:r>
                  <a:rPr lang="en-US" dirty="0"/>
                  <a:t>Rocks are relatively rare on lunar surface; fractional area of rocks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≥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1 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𝑚</m:t>
                    </m:r>
                  </m:oMath>
                </a14:m>
                <a:r>
                  <a:rPr lang="en-US" dirty="0"/>
                  <a:t> typically </a:t>
                </a:r>
                <a14:m>
                  <m:oMath xmlns:m="http://schemas.openxmlformats.org/officeDocument/2006/math"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&lt;1%</m:t>
                    </m:r>
                  </m:oMath>
                </a14:m>
                <a:r>
                  <a:rPr lang="en-US" dirty="0"/>
                  <a:t>.</a:t>
                </a:r>
              </a:p>
              <a:p>
                <a:r>
                  <a:rPr lang="en-US" dirty="0"/>
                  <a:t>Rocks are not randomly distributed, fractional area can be high (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10% – 20%</m:t>
                    </m:r>
                  </m:oMath>
                </a14:m>
                <a:r>
                  <a:rPr lang="en-US" dirty="0"/>
                  <a:t>) in certain regions.</a:t>
                </a:r>
              </a:p>
              <a:p>
                <a:r>
                  <a:rPr lang="en-US" dirty="0"/>
                  <a:t>Rock abundance should be locally assessed during site characterization; size-frequency distribution may be used for sizes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&lt; 2 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𝑚</m:t>
                    </m:r>
                  </m:oMath>
                </a14:m>
                <a:r>
                  <a:rPr lang="en-US" dirty="0"/>
                  <a:t>.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B457DD3-DE9D-42BA-8742-7E7B4452059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90946" y="1819655"/>
                <a:ext cx="5448300" cy="4813208"/>
              </a:xfrm>
              <a:blipFill>
                <a:blip r:embed="rId3"/>
                <a:stretch>
                  <a:fillRect l="-2016" t="-3038" r="-403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26" name="Picture 2">
            <a:extLst>
              <a:ext uri="{FF2B5EF4-FFF2-40B4-BE49-F238E27FC236}">
                <a16:creationId xmlns:a16="http://schemas.microsoft.com/office/drawing/2014/main" id="{E9E174CF-D7BB-40E8-BC69-1C2DF44642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739245" y="225137"/>
            <a:ext cx="6407726" cy="64077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EF096C86-3B0C-4356-9790-2583285242CE}"/>
              </a:ext>
            </a:extLst>
          </p:cNvPr>
          <p:cNvSpPr txBox="1"/>
          <p:nvPr/>
        </p:nvSpPr>
        <p:spPr>
          <a:xfrm>
            <a:off x="6052703" y="6448197"/>
            <a:ext cx="6094268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10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NASA/JSC/AS17-138-21039</a:t>
            </a:r>
          </a:p>
        </p:txBody>
      </p:sp>
    </p:spTree>
    <p:extLst>
      <p:ext uri="{BB962C8B-B14F-4D97-AF65-F5344CB8AC3E}">
        <p14:creationId xmlns:p14="http://schemas.microsoft.com/office/powerpoint/2010/main" val="230144672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F297F7-BC85-495F-9FFE-46FDBC0F1B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D94643-803E-472B-99D2-1E361C5E3D7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C3BB393C-BE15-465A-BDE5-352FD79B9BE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0" y="-1"/>
            <a:ext cx="12192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9099676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>
            <a:extLst>
              <a:ext uri="{FF2B5EF4-FFF2-40B4-BE49-F238E27FC236}">
                <a16:creationId xmlns:a16="http://schemas.microsoft.com/office/drawing/2014/main" id="{2805937D-442B-4CF7-A3CC-6A0AB8534BF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-1" y="0"/>
            <a:ext cx="1219200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8264754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DAA3D6-7047-4E55-B0EA-14FD2B0C9B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Crater size-frequency distributions, topography </a:t>
            </a:r>
            <a:br>
              <a:rPr lang="en-US" dirty="0"/>
            </a:br>
            <a:r>
              <a:rPr lang="en-US" sz="2000" dirty="0"/>
              <a:t>DSNE 3.4.1.1, 3.4.2.2, and 3.4.1.3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46B65D-3BA0-4321-856E-AFF3C36BEC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71600"/>
            <a:ext cx="6625856" cy="4805363"/>
          </a:xfrm>
        </p:spPr>
        <p:txBody>
          <a:bodyPr/>
          <a:lstStyle/>
          <a:p>
            <a:r>
              <a:rPr lang="en-US" dirty="0"/>
              <a:t>Global slope distributions</a:t>
            </a:r>
          </a:p>
          <a:p>
            <a:r>
              <a:rPr lang="en-US" dirty="0"/>
              <a:t>Generalized crater statistics </a:t>
            </a:r>
          </a:p>
          <a:p>
            <a:pPr lvl="1"/>
            <a:r>
              <a:rPr lang="en-US" dirty="0"/>
              <a:t>Larger craters using </a:t>
            </a:r>
            <a:r>
              <a:rPr lang="en-US" dirty="0" err="1"/>
              <a:t>Neukum</a:t>
            </a:r>
            <a:r>
              <a:rPr lang="en-US" dirty="0"/>
              <a:t> production function</a:t>
            </a:r>
          </a:p>
          <a:p>
            <a:pPr lvl="1"/>
            <a:r>
              <a:rPr lang="en-US" dirty="0"/>
              <a:t>Smaller craters using Trask equation</a:t>
            </a:r>
          </a:p>
          <a:p>
            <a:r>
              <a:rPr lang="en-US" dirty="0"/>
              <a:t>Site analysis should be performed as local distributions may differ</a:t>
            </a:r>
          </a:p>
          <a:p>
            <a:r>
              <a:rPr lang="en-US" dirty="0"/>
              <a:t>Descriptions of crater morphology, features, depth/diameter ratios provided</a:t>
            </a:r>
          </a:p>
        </p:txBody>
      </p:sp>
      <p:pic>
        <p:nvPicPr>
          <p:cNvPr id="4" name="Content Placeholder 4">
            <a:extLst>
              <a:ext uri="{FF2B5EF4-FFF2-40B4-BE49-F238E27FC236}">
                <a16:creationId xmlns:a16="http://schemas.microsoft.com/office/drawing/2014/main" id="{E31BE18C-936E-404B-836B-13F06DFD95F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37266" y="1398896"/>
            <a:ext cx="3716534" cy="4805363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E2C84BF0-40DF-44C3-8C57-9280C250663B}"/>
              </a:ext>
            </a:extLst>
          </p:cNvPr>
          <p:cNvSpPr txBox="1"/>
          <p:nvPr/>
        </p:nvSpPr>
        <p:spPr>
          <a:xfrm>
            <a:off x="5440813" y="6204259"/>
            <a:ext cx="591298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100" i="0" u="none" strike="noStrike" baseline="0" dirty="0">
                <a:solidFill>
                  <a:schemeClr val="bg1"/>
                </a:solidFill>
                <a:latin typeface="Arial" panose="020B0604020202020204" pitchFamily="34" charset="0"/>
              </a:rPr>
              <a:t>DSNE Figure 3.4.1.1-1</a:t>
            </a:r>
            <a:endParaRPr lang="en-US" sz="11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429677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F8E5F2-6EFB-420D-BCDD-EB8DFC794C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Questions?</a:t>
            </a:r>
          </a:p>
        </p:txBody>
      </p:sp>
      <p:pic>
        <p:nvPicPr>
          <p:cNvPr id="4" name="Picture 3" descr="A picture containing outdoor, sandy&#10;&#10;Description automatically generated">
            <a:extLst>
              <a:ext uri="{FF2B5EF4-FFF2-40B4-BE49-F238E27FC236}">
                <a16:creationId xmlns:a16="http://schemas.microsoft.com/office/drawing/2014/main" id="{98D34446-A02C-4D97-AFC1-F34752D84A5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7600" y="990600"/>
            <a:ext cx="4876800" cy="48768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374DF9E-40CE-469A-BDDA-FD75C53EAC1E}"/>
              </a:ext>
            </a:extLst>
          </p:cNvPr>
          <p:cNvSpPr txBox="1"/>
          <p:nvPr/>
        </p:nvSpPr>
        <p:spPr>
          <a:xfrm>
            <a:off x="3657600" y="5867400"/>
            <a:ext cx="4876800" cy="5770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10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AS12-47-6982 through AS12-47-7006</a:t>
            </a:r>
          </a:p>
          <a:p>
            <a:pPr algn="r"/>
            <a:r>
              <a:rPr lang="en-US" sz="10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NASA/JSC</a:t>
            </a:r>
          </a:p>
          <a:p>
            <a:pPr algn="r"/>
            <a:endParaRPr lang="en-US" sz="105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8619396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8112EF-8A36-4127-B647-7543A3AFEA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Resources &amp; References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0A15FE-0E36-414F-8E66-77AB8F60D2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1800" dirty="0"/>
              <a:t>Project Apollo Archive: </a:t>
            </a:r>
            <a:r>
              <a:rPr lang="en-US" sz="1800" dirty="0">
                <a:hlinkClick r:id="rId2"/>
              </a:rPr>
              <a:t>https://www.flickr.com/people/projectapolloarchive/</a:t>
            </a:r>
            <a:r>
              <a:rPr lang="en-US" sz="1800" dirty="0"/>
              <a:t> </a:t>
            </a:r>
          </a:p>
          <a:p>
            <a:r>
              <a:rPr lang="en-US" sz="1800" dirty="0"/>
              <a:t>Apollo Lunar Surface Journal: </a:t>
            </a:r>
            <a:r>
              <a:rPr lang="en-US" sz="1800" dirty="0">
                <a:hlinkClick r:id="rId3"/>
              </a:rPr>
              <a:t>https://www.hq.nasa.gov/alsj/</a:t>
            </a:r>
            <a:r>
              <a:rPr lang="en-US" sz="1800" dirty="0"/>
              <a:t> </a:t>
            </a:r>
          </a:p>
          <a:p>
            <a:r>
              <a:rPr lang="en-US" sz="1800" dirty="0"/>
              <a:t>SLS-SPEC-159 Cross-Program Design Specification for Natural Environments: </a:t>
            </a:r>
            <a:r>
              <a:rPr lang="en-US" sz="1800" dirty="0">
                <a:hlinkClick r:id="rId4"/>
              </a:rPr>
              <a:t>https://ntrs.nasa.gov/citations/20210024522</a:t>
            </a:r>
            <a:r>
              <a:rPr lang="en-US" sz="1800" dirty="0"/>
              <a:t> </a:t>
            </a:r>
          </a:p>
          <a:p>
            <a:r>
              <a:rPr lang="en-US" sz="1800" dirty="0" err="1"/>
              <a:t>Glenar</a:t>
            </a:r>
            <a:r>
              <a:rPr lang="en-US" sz="1800" dirty="0"/>
              <a:t>, D. A., Stubbs, T. J., </a:t>
            </a:r>
            <a:r>
              <a:rPr lang="en-US" sz="1800" dirty="0" err="1"/>
              <a:t>Schwieterman</a:t>
            </a:r>
            <a:r>
              <a:rPr lang="en-US" sz="1800" dirty="0"/>
              <a:t>, E. W., Robinson, T. D., &amp; </a:t>
            </a:r>
            <a:r>
              <a:rPr lang="en-US" sz="1800" dirty="0" err="1"/>
              <a:t>Livengood</a:t>
            </a:r>
            <a:r>
              <a:rPr lang="en-US" sz="1800" dirty="0"/>
              <a:t>, T. A. (2019). </a:t>
            </a:r>
            <a:r>
              <a:rPr lang="en-US" sz="1800" dirty="0">
                <a:solidFill>
                  <a:schemeClr val="accent2"/>
                </a:solidFill>
              </a:rPr>
              <a:t>Earthshine as an illumination source at the Moon</a:t>
            </a:r>
            <a:r>
              <a:rPr lang="en-US" sz="1800" dirty="0"/>
              <a:t>. Icarus, 321, 841–856. </a:t>
            </a:r>
            <a:r>
              <a:rPr lang="en-US" sz="1800" dirty="0">
                <a:hlinkClick r:id="rId5"/>
              </a:rPr>
              <a:t>https://doi.org/10.1016/j.icarus.2018.12.025</a:t>
            </a:r>
            <a:endParaRPr lang="en-US" sz="1800" dirty="0"/>
          </a:p>
          <a:p>
            <a:r>
              <a:rPr lang="en-US" sz="1800" dirty="0" err="1"/>
              <a:t>Lemelin</a:t>
            </a:r>
            <a:r>
              <a:rPr lang="en-US" sz="1800" dirty="0"/>
              <a:t>, M., Lucey, P. G., Neumann, G. A., </a:t>
            </a:r>
            <a:r>
              <a:rPr lang="en-US" sz="1800" dirty="0" err="1"/>
              <a:t>Mazarico</a:t>
            </a:r>
            <a:r>
              <a:rPr lang="en-US" sz="1800" dirty="0"/>
              <a:t>, E. M., Barker, M. K., Kakazu, A., Trang, D., Smith, D. E., &amp; Zuber, M. T. (2016). </a:t>
            </a:r>
            <a:r>
              <a:rPr lang="en-US" sz="1800" dirty="0">
                <a:solidFill>
                  <a:schemeClr val="accent2"/>
                </a:solidFill>
              </a:rPr>
              <a:t>Improved calibration of reflectance data from the LRO Lunar Orbiter Laser Altimeter (LOLA) and implications for space weathering</a:t>
            </a:r>
            <a:r>
              <a:rPr lang="en-US" sz="1800" dirty="0"/>
              <a:t>. Icarus, 273, 315–328. </a:t>
            </a:r>
            <a:r>
              <a:rPr lang="en-US" sz="1800" dirty="0">
                <a:hlinkClick r:id="rId6"/>
              </a:rPr>
              <a:t>https://doi.org/10.1016/j.icarus.2016.02.006</a:t>
            </a:r>
            <a:endParaRPr lang="en-US" sz="1800" dirty="0"/>
          </a:p>
          <a:p>
            <a:r>
              <a:rPr lang="en-US" sz="1800" dirty="0"/>
              <a:t>Sato, H., Robinson, M. S., </a:t>
            </a:r>
            <a:r>
              <a:rPr lang="en-US" sz="1800" dirty="0" err="1"/>
              <a:t>Hapke</a:t>
            </a:r>
            <a:r>
              <a:rPr lang="en-US" sz="1800" dirty="0"/>
              <a:t>, B., </a:t>
            </a:r>
            <a:r>
              <a:rPr lang="en-US" sz="1800" dirty="0" err="1"/>
              <a:t>Denevi</a:t>
            </a:r>
            <a:r>
              <a:rPr lang="en-US" sz="1800" dirty="0"/>
              <a:t>, B. W., &amp; Boyd, A. K. (2014). </a:t>
            </a:r>
            <a:r>
              <a:rPr lang="en-US" sz="1800" dirty="0">
                <a:solidFill>
                  <a:schemeClr val="accent2"/>
                </a:solidFill>
              </a:rPr>
              <a:t>Resolved </a:t>
            </a:r>
            <a:r>
              <a:rPr lang="en-US" sz="1800" dirty="0" err="1">
                <a:solidFill>
                  <a:schemeClr val="accent2"/>
                </a:solidFill>
              </a:rPr>
              <a:t>Hapke</a:t>
            </a:r>
            <a:r>
              <a:rPr lang="en-US" sz="1800" dirty="0">
                <a:solidFill>
                  <a:schemeClr val="accent2"/>
                </a:solidFill>
              </a:rPr>
              <a:t> parameter maps of the Moon</a:t>
            </a:r>
            <a:r>
              <a:rPr lang="en-US" sz="1800" dirty="0"/>
              <a:t>. Journal of Geophysical Research: Planets, 119(8), 1775–1805. </a:t>
            </a:r>
            <a:r>
              <a:rPr lang="en-US" sz="1800" dirty="0">
                <a:hlinkClick r:id="rId7"/>
              </a:rPr>
              <a:t>https://doi.org/10.1002/2013JE004580</a:t>
            </a:r>
            <a:r>
              <a:rPr lang="en-US" sz="18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501266341"/>
      </p:ext>
    </p:extLst>
  </p:cSld>
  <p:clrMapOvr>
    <a:masterClrMapping/>
  </p:clrMapOvr>
</p:sld>
</file>

<file path=ppt/theme/theme1.xml><?xml version="1.0" encoding="utf-8"?>
<a:theme xmlns:a="http://schemas.openxmlformats.org/drawingml/2006/main" name="NASA_mo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NASA_moon" id="{B8D21EC5-1721-4EA2-B066-34525873EF5F}" vid="{AB13B285-34B1-4C10-8D72-CF45B1EF59E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78E681948F83941A33A7A53B4FB668D" ma:contentTypeVersion="12" ma:contentTypeDescription="Create a new document." ma:contentTypeScope="" ma:versionID="948205ec79ca0e7ba7e9783d3cf57b9a">
  <xsd:schema xmlns:xsd="http://www.w3.org/2001/XMLSchema" xmlns:xs="http://www.w3.org/2001/XMLSchema" xmlns:p="http://schemas.microsoft.com/office/2006/metadata/properties" xmlns:ns3="02a1b819-b74d-4f83-b20a-519f4d229955" xmlns:ns4="30c9f6fa-56e2-4eab-8d7c-6addb3e91ef1" targetNamespace="http://schemas.microsoft.com/office/2006/metadata/properties" ma:root="true" ma:fieldsID="0ee5c4854e82dc0d115d6b03854a5045" ns3:_="" ns4:_="">
    <xsd:import namespace="02a1b819-b74d-4f83-b20a-519f4d229955"/>
    <xsd:import namespace="30c9f6fa-56e2-4eab-8d7c-6addb3e91ef1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OCR" minOccurs="0"/>
                <xsd:element ref="ns3:MediaServiceDateTaken" minOccurs="0"/>
                <xsd:element ref="ns3:MediaServiceLocation" minOccurs="0"/>
                <xsd:element ref="ns3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2a1b819-b74d-4f83-b20a-519f4d22995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7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MediaLengthInSeconds" ma:index="19" nillable="true" ma:displayName="Length (seconds)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0c9f6fa-56e2-4eab-8d7c-6addb3e91ef1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2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AF8A7D6B-D651-4E72-A1DB-876E05B58C72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FDCE139B-5770-4FC2-9857-EE29A4578353}">
  <ds:schemaRefs>
    <ds:schemaRef ds:uri="http://www.w3.org/XML/1998/namespace"/>
    <ds:schemaRef ds:uri="http://schemas.microsoft.com/office/2006/metadata/properties"/>
    <ds:schemaRef ds:uri="30c9f6fa-56e2-4eab-8d7c-6addb3e91ef1"/>
    <ds:schemaRef ds:uri="http://purl.org/dc/elements/1.1/"/>
    <ds:schemaRef ds:uri="http://schemas.openxmlformats.org/package/2006/metadata/core-properties"/>
    <ds:schemaRef ds:uri="02a1b819-b74d-4f83-b20a-519f4d229955"/>
    <ds:schemaRef ds:uri="http://schemas.microsoft.com/office/2006/documentManagement/types"/>
    <ds:schemaRef ds:uri="http://schemas.microsoft.com/office/infopath/2007/PartnerControls"/>
    <ds:schemaRef ds:uri="http://purl.org/dc/dcmitype/"/>
    <ds:schemaRef ds:uri="http://purl.org/dc/terms/"/>
  </ds:schemaRefs>
</ds:datastoreItem>
</file>

<file path=customXml/itemProps3.xml><?xml version="1.0" encoding="utf-8"?>
<ds:datastoreItem xmlns:ds="http://schemas.openxmlformats.org/officeDocument/2006/customXml" ds:itemID="{27A6BBD7-D0C7-4630-8ECE-2AFA8322D57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2a1b819-b74d-4f83-b20a-519f4d229955"/>
    <ds:schemaRef ds:uri="30c9f6fa-56e2-4eab-8d7c-6addb3e91ef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NASA_moon</Template>
  <TotalTime>5772</TotalTime>
  <Words>1558</Words>
  <Application>Microsoft Office PowerPoint</Application>
  <PresentationFormat>Widescreen</PresentationFormat>
  <Paragraphs>205</Paragraphs>
  <Slides>25</Slides>
  <Notes>24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9" baseType="lpstr">
      <vt:lpstr>Arial</vt:lpstr>
      <vt:lpstr>Calibri</vt:lpstr>
      <vt:lpstr>Cambria Math</vt:lpstr>
      <vt:lpstr>NASA_moon</vt:lpstr>
      <vt:lpstr>Lighting and the lunar surface environment</vt:lpstr>
      <vt:lpstr>Outline</vt:lpstr>
      <vt:lpstr>SLS-SPEC-159 DSNE</vt:lpstr>
      <vt:lpstr>SLS-SPEC-159 DSNE</vt:lpstr>
      <vt:lpstr>Natural light sources </vt:lpstr>
      <vt:lpstr>Natural light sources</vt:lpstr>
      <vt:lpstr>Earth’s lighting environment</vt:lpstr>
      <vt:lpstr>Earth’s lighting environment</vt:lpstr>
      <vt:lpstr>PowerPoint Presentation</vt:lpstr>
      <vt:lpstr>PowerPoint Presentation</vt:lpstr>
      <vt:lpstr>PowerPoint Presentation</vt:lpstr>
      <vt:lpstr>Lunar lighting environment</vt:lpstr>
      <vt:lpstr>Lunar regolith properties</vt:lpstr>
      <vt:lpstr>Lunar regolith properties</vt:lpstr>
      <vt:lpstr>Lunar albedo</vt:lpstr>
      <vt:lpstr>Phase-dependent reflectivity</vt:lpstr>
      <vt:lpstr>PowerPoint Presentation</vt:lpstr>
      <vt:lpstr>PowerPoint Presentation</vt:lpstr>
      <vt:lpstr>Phase-dependent reflectivity</vt:lpstr>
      <vt:lpstr>Rock distributions  DSNE 3.4.1.4</vt:lpstr>
      <vt:lpstr>PowerPoint Presentation</vt:lpstr>
      <vt:lpstr>PowerPoint Presentation</vt:lpstr>
      <vt:lpstr>Crater size-frequency distributions, topography  DSNE 3.4.1.1, 3.4.2.2, and 3.4.1.3</vt:lpstr>
      <vt:lpstr>Questions?</vt:lpstr>
      <vt:lpstr>Resources &amp; References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Natural environments and lunar lighting effects</dc:title>
  <dc:creator>Chambers, Wesley A. (MSFC-EV44)</dc:creator>
  <cp:lastModifiedBy>Chambers, Wesley A. (MSFC-EV44)</cp:lastModifiedBy>
  <cp:revision>6</cp:revision>
  <dcterms:created xsi:type="dcterms:W3CDTF">2022-05-16T20:38:56Z</dcterms:created>
  <dcterms:modified xsi:type="dcterms:W3CDTF">2022-06-13T19:54:08Z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0x010100A78E681948F83941A33A7A53B4FB668D</vt:lpwstr>
  </property>
</Properties>
</file>