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12"/>
  </p:notesMasterIdLst>
  <p:handoutMasterIdLst>
    <p:handoutMasterId r:id="rId13"/>
  </p:handoutMasterIdLst>
  <p:sldIdLst>
    <p:sldId id="258" r:id="rId2"/>
    <p:sldId id="259" r:id="rId3"/>
    <p:sldId id="260" r:id="rId4"/>
    <p:sldId id="261" r:id="rId5"/>
    <p:sldId id="262" r:id="rId6"/>
    <p:sldId id="265" r:id="rId7"/>
    <p:sldId id="266" r:id="rId8"/>
    <p:sldId id="263" r:id="rId9"/>
    <p:sldId id="267" r:id="rId10"/>
    <p:sldId id="264" r:id="rId11"/>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1200" kern="1200">
        <a:solidFill>
          <a:schemeClr val="tx1"/>
        </a:solidFill>
        <a:latin typeface="Helvetica" pitchFamily="-108" charset="0"/>
        <a:ea typeface="+mn-ea"/>
        <a:cs typeface="+mn-cs"/>
      </a:defRPr>
    </a:lvl1pPr>
    <a:lvl2pPr marL="457200" algn="l" rtl="0" eaLnBrk="0" fontAlgn="base" hangingPunct="0">
      <a:spcBef>
        <a:spcPct val="0"/>
      </a:spcBef>
      <a:spcAft>
        <a:spcPct val="0"/>
      </a:spcAft>
      <a:defRPr sz="1200" kern="1200">
        <a:solidFill>
          <a:schemeClr val="tx1"/>
        </a:solidFill>
        <a:latin typeface="Helvetica" pitchFamily="-108" charset="0"/>
        <a:ea typeface="+mn-ea"/>
        <a:cs typeface="+mn-cs"/>
      </a:defRPr>
    </a:lvl2pPr>
    <a:lvl3pPr marL="914400" algn="l" rtl="0" eaLnBrk="0" fontAlgn="base" hangingPunct="0">
      <a:spcBef>
        <a:spcPct val="0"/>
      </a:spcBef>
      <a:spcAft>
        <a:spcPct val="0"/>
      </a:spcAft>
      <a:defRPr sz="1200" kern="1200">
        <a:solidFill>
          <a:schemeClr val="tx1"/>
        </a:solidFill>
        <a:latin typeface="Helvetica" pitchFamily="-108" charset="0"/>
        <a:ea typeface="+mn-ea"/>
        <a:cs typeface="+mn-cs"/>
      </a:defRPr>
    </a:lvl3pPr>
    <a:lvl4pPr marL="1371600" algn="l" rtl="0" eaLnBrk="0" fontAlgn="base" hangingPunct="0">
      <a:spcBef>
        <a:spcPct val="0"/>
      </a:spcBef>
      <a:spcAft>
        <a:spcPct val="0"/>
      </a:spcAft>
      <a:defRPr sz="1200" kern="1200">
        <a:solidFill>
          <a:schemeClr val="tx1"/>
        </a:solidFill>
        <a:latin typeface="Helvetica" pitchFamily="-108" charset="0"/>
        <a:ea typeface="+mn-ea"/>
        <a:cs typeface="+mn-cs"/>
      </a:defRPr>
    </a:lvl4pPr>
    <a:lvl5pPr marL="1828800" algn="l" rtl="0" eaLnBrk="0" fontAlgn="base" hangingPunct="0">
      <a:spcBef>
        <a:spcPct val="0"/>
      </a:spcBef>
      <a:spcAft>
        <a:spcPct val="0"/>
      </a:spcAft>
      <a:defRPr sz="1200" kern="1200">
        <a:solidFill>
          <a:schemeClr val="tx1"/>
        </a:solidFill>
        <a:latin typeface="Helvetica" pitchFamily="-108" charset="0"/>
        <a:ea typeface="+mn-ea"/>
        <a:cs typeface="+mn-cs"/>
      </a:defRPr>
    </a:lvl5pPr>
    <a:lvl6pPr marL="2286000" algn="l" defTabSz="457200" rtl="0" eaLnBrk="1" latinLnBrk="0" hangingPunct="1">
      <a:defRPr sz="1200" kern="1200">
        <a:solidFill>
          <a:schemeClr val="tx1"/>
        </a:solidFill>
        <a:latin typeface="Helvetica" pitchFamily="-108" charset="0"/>
        <a:ea typeface="+mn-ea"/>
        <a:cs typeface="+mn-cs"/>
      </a:defRPr>
    </a:lvl6pPr>
    <a:lvl7pPr marL="2743200" algn="l" defTabSz="457200" rtl="0" eaLnBrk="1" latinLnBrk="0" hangingPunct="1">
      <a:defRPr sz="1200" kern="1200">
        <a:solidFill>
          <a:schemeClr val="tx1"/>
        </a:solidFill>
        <a:latin typeface="Helvetica" pitchFamily="-108" charset="0"/>
        <a:ea typeface="+mn-ea"/>
        <a:cs typeface="+mn-cs"/>
      </a:defRPr>
    </a:lvl7pPr>
    <a:lvl8pPr marL="3200400" algn="l" defTabSz="457200" rtl="0" eaLnBrk="1" latinLnBrk="0" hangingPunct="1">
      <a:defRPr sz="1200" kern="1200">
        <a:solidFill>
          <a:schemeClr val="tx1"/>
        </a:solidFill>
        <a:latin typeface="Helvetica" pitchFamily="-108" charset="0"/>
        <a:ea typeface="+mn-ea"/>
        <a:cs typeface="+mn-cs"/>
      </a:defRPr>
    </a:lvl8pPr>
    <a:lvl9pPr marL="3657600" algn="l" defTabSz="457200" rtl="0" eaLnBrk="1" latinLnBrk="0" hangingPunct="1">
      <a:defRPr sz="1200" kern="1200">
        <a:solidFill>
          <a:schemeClr val="tx1"/>
        </a:solidFill>
        <a:latin typeface="Helvetica" pitchFamily="-10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001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37"/>
    <p:restoredTop sz="94694"/>
  </p:normalViewPr>
  <p:slideViewPr>
    <p:cSldViewPr>
      <p:cViewPr varScale="1">
        <p:scale>
          <a:sx n="121" d="100"/>
          <a:sy n="121" d="100"/>
        </p:scale>
        <p:origin x="2056"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120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304217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339"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281852988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24" charset="0"/>
        <a:ea typeface="ＭＳ Ｐゴシック" pitchFamily="24" charset="-128"/>
        <a:cs typeface="ＭＳ Ｐゴシック" pitchFamily="24" charset="-128"/>
      </a:defRPr>
    </a:lvl1pPr>
    <a:lvl2pPr marL="457200" algn="l" rtl="0" eaLnBrk="0" fontAlgn="base" hangingPunct="0">
      <a:spcBef>
        <a:spcPct val="30000"/>
      </a:spcBef>
      <a:spcAft>
        <a:spcPct val="0"/>
      </a:spcAft>
      <a:defRPr sz="1200" kern="1200">
        <a:solidFill>
          <a:schemeClr val="tx1"/>
        </a:solidFill>
        <a:latin typeface="Times" pitchFamily="24" charset="0"/>
        <a:ea typeface="ＭＳ Ｐゴシック" pitchFamily="24" charset="-128"/>
        <a:cs typeface="+mn-cs"/>
      </a:defRPr>
    </a:lvl2pPr>
    <a:lvl3pPr marL="914400" algn="l" rtl="0" eaLnBrk="0" fontAlgn="base" hangingPunct="0">
      <a:spcBef>
        <a:spcPct val="30000"/>
      </a:spcBef>
      <a:spcAft>
        <a:spcPct val="0"/>
      </a:spcAft>
      <a:defRPr sz="1200" kern="1200">
        <a:solidFill>
          <a:schemeClr val="tx1"/>
        </a:solidFill>
        <a:latin typeface="Times" pitchFamily="24" charset="0"/>
        <a:ea typeface="ＭＳ Ｐゴシック" pitchFamily="24" charset="-128"/>
        <a:cs typeface="+mn-cs"/>
      </a:defRPr>
    </a:lvl3pPr>
    <a:lvl4pPr marL="1371600" algn="l" rtl="0" eaLnBrk="0" fontAlgn="base" hangingPunct="0">
      <a:spcBef>
        <a:spcPct val="30000"/>
      </a:spcBef>
      <a:spcAft>
        <a:spcPct val="0"/>
      </a:spcAft>
      <a:defRPr sz="1200" kern="1200">
        <a:solidFill>
          <a:schemeClr val="tx1"/>
        </a:solidFill>
        <a:latin typeface="Times" pitchFamily="24" charset="0"/>
        <a:ea typeface="ＭＳ Ｐゴシック" pitchFamily="24" charset="-128"/>
        <a:cs typeface="+mn-cs"/>
      </a:defRPr>
    </a:lvl4pPr>
    <a:lvl5pPr marL="1828800" algn="l" rtl="0" eaLnBrk="0" fontAlgn="base" hangingPunct="0">
      <a:spcBef>
        <a:spcPct val="30000"/>
      </a:spcBef>
      <a:spcAft>
        <a:spcPct val="0"/>
      </a:spcAft>
      <a:defRPr sz="1200" kern="1200">
        <a:solidFill>
          <a:schemeClr val="tx1"/>
        </a:solidFill>
        <a:latin typeface="Times" pitchFamily="24" charset="0"/>
        <a:ea typeface="ＭＳ Ｐゴシック" pitchFamily="2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My talk is about two things that may not apply to all:  the Lunar South Pole, and astronaut interaction in general.  I know that many are planning for other landing sites, and many know that astronauts will not ever visit their site.  I suggest that even if you are in these categories, you keep these considerations in mind, as mission plans tend to change over time.  </a:t>
            </a:r>
          </a:p>
        </p:txBody>
      </p:sp>
    </p:spTree>
    <p:extLst>
      <p:ext uri="{BB962C8B-B14F-4D97-AF65-F5344CB8AC3E}">
        <p14:creationId xmlns:p14="http://schemas.microsoft.com/office/powerpoint/2010/main" val="1535291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Camera consequences:  with lots of experience in space, designers generally know now how to avoid pointing sensors toward the sun, though it must be a design consideration, if the sensor is sensitive to solar radiation.  Real point here is that looking in general direction of the sun will blind astronauts, and looking </a:t>
            </a:r>
            <a:r>
              <a:rPr lang="en-US" dirty="0" err="1"/>
              <a:t>downsun</a:t>
            </a:r>
            <a:r>
              <a:rPr lang="en-US" dirty="0"/>
              <a:t> is looking into a shadow (your own).</a:t>
            </a:r>
          </a:p>
        </p:txBody>
      </p:sp>
    </p:spTree>
    <p:extLst>
      <p:ext uri="{BB962C8B-B14F-4D97-AF65-F5344CB8AC3E}">
        <p14:creationId xmlns:p14="http://schemas.microsoft.com/office/powerpoint/2010/main" val="3722662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Science Visualization studio.  Note time in sunlight.  </a:t>
            </a:r>
          </a:p>
        </p:txBody>
      </p:sp>
    </p:spTree>
    <p:extLst>
      <p:ext uri="{BB962C8B-B14F-4D97-AF65-F5344CB8AC3E}">
        <p14:creationId xmlns:p14="http://schemas.microsoft.com/office/powerpoint/2010/main" val="2777102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This is very old design guidance and will not translate exactly to people in lunar suits, which are still in development.  The thing to remember is that suit constrains the body’s ability to achieve positions in ways you must understand and reflect in the design.. So any experiment which needs service by an astronaut MUST BE DESIGNED TO ACCOMMODATE THE CONSTRAINTS IMPOSED BY SPACESUITS</a:t>
            </a:r>
          </a:p>
        </p:txBody>
      </p:sp>
    </p:spTree>
    <p:extLst>
      <p:ext uri="{BB962C8B-B14F-4D97-AF65-F5344CB8AC3E}">
        <p14:creationId xmlns:p14="http://schemas.microsoft.com/office/powerpoint/2010/main" val="2330175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err="1"/>
              <a:t>Agfain</a:t>
            </a:r>
            <a:r>
              <a:rPr lang="en-US" dirty="0"/>
              <a:t>, old design.  But the glove will not get a whole lot smaller.  </a:t>
            </a:r>
          </a:p>
        </p:txBody>
      </p:sp>
    </p:spTree>
    <p:extLst>
      <p:ext uri="{BB962C8B-B14F-4D97-AF65-F5344CB8AC3E}">
        <p14:creationId xmlns:p14="http://schemas.microsoft.com/office/powerpoint/2010/main" val="2818184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If this bend is difficult, may constrain breathing or reach &amp; work envelopes.  It is not certain that knees of suits can withstand dust abrasion.  Your system must have rounded edges, to accommodate suit contact.  Will the overall architecture provide lights, or will you need to?</a:t>
            </a:r>
          </a:p>
        </p:txBody>
      </p:sp>
    </p:spTree>
    <p:extLst>
      <p:ext uri="{BB962C8B-B14F-4D97-AF65-F5344CB8AC3E}">
        <p14:creationId xmlns:p14="http://schemas.microsoft.com/office/powerpoint/2010/main" val="4222532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dirty="0"/>
              <a:t>Neither of these </a:t>
            </a:r>
          </a:p>
        </p:txBody>
      </p:sp>
    </p:spTree>
    <p:extLst>
      <p:ext uri="{BB962C8B-B14F-4D97-AF65-F5344CB8AC3E}">
        <p14:creationId xmlns:p14="http://schemas.microsoft.com/office/powerpoint/2010/main" val="17178449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7"/>
          <p:cNvSpPr>
            <a:spLocks noGrp="1" noChangeArrowheads="1"/>
          </p:cNvSpPr>
          <p:nvPr>
            <p:ph type="dt" sz="half" idx="10"/>
          </p:nvPr>
        </p:nvSpPr>
        <p:spPr>
          <a:ln/>
        </p:spPr>
        <p:txBody>
          <a:bodyPr/>
          <a:lstStyle>
            <a:lvl1pPr>
              <a:defRPr/>
            </a:lvl1pPr>
          </a:lstStyle>
          <a:p>
            <a:r>
              <a:rPr lang="en-US" dirty="0"/>
              <a:t>8 June 2022</a:t>
            </a:r>
          </a:p>
        </p:txBody>
      </p:sp>
      <p:sp>
        <p:nvSpPr>
          <p:cNvPr id="5" name="Rectangle 18"/>
          <p:cNvSpPr>
            <a:spLocks noGrp="1" noChangeArrowheads="1"/>
          </p:cNvSpPr>
          <p:nvPr>
            <p:ph type="ftr" sz="quarter" idx="11"/>
          </p:nvPr>
        </p:nvSpPr>
        <p:spPr>
          <a:ln/>
        </p:spPr>
        <p:txBody>
          <a:bodyPr/>
          <a:lstStyle>
            <a:lvl1pPr>
              <a:defRPr/>
            </a:lvl1pPr>
          </a:lstStyle>
          <a:p>
            <a:r>
              <a:rPr lang="en-US"/>
              <a:t>charles dischinger/Marshall Space Flight Center</a:t>
            </a:r>
          </a:p>
        </p:txBody>
      </p:sp>
      <p:sp>
        <p:nvSpPr>
          <p:cNvPr id="6" name="Rectangle 19"/>
          <p:cNvSpPr>
            <a:spLocks noGrp="1" noChangeArrowheads="1"/>
          </p:cNvSpPr>
          <p:nvPr>
            <p:ph type="sldNum" sz="quarter" idx="12"/>
          </p:nvPr>
        </p:nvSpPr>
        <p:spPr>
          <a:ln/>
        </p:spPr>
        <p:txBody>
          <a:bodyPr/>
          <a:lstStyle>
            <a:lvl1pPr>
              <a:defRPr/>
            </a:lvl1pPr>
          </a:lstStyle>
          <a:p>
            <a:fld id="{21753A23-A38A-BC45-8708-B86653E02992}"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7"/>
          <p:cNvSpPr>
            <a:spLocks noGrp="1" noChangeArrowheads="1"/>
          </p:cNvSpPr>
          <p:nvPr>
            <p:ph type="dt" sz="half" idx="10"/>
          </p:nvPr>
        </p:nvSpPr>
        <p:spPr>
          <a:ln/>
        </p:spPr>
        <p:txBody>
          <a:bodyPr/>
          <a:lstStyle>
            <a:lvl1pPr>
              <a:defRPr/>
            </a:lvl1pPr>
          </a:lstStyle>
          <a:p>
            <a:r>
              <a:rPr lang="en-US"/>
              <a:t>8 June 2022</a:t>
            </a:r>
          </a:p>
        </p:txBody>
      </p:sp>
      <p:sp>
        <p:nvSpPr>
          <p:cNvPr id="5" name="Rectangle 18"/>
          <p:cNvSpPr>
            <a:spLocks noGrp="1" noChangeArrowheads="1"/>
          </p:cNvSpPr>
          <p:nvPr>
            <p:ph type="ftr" sz="quarter" idx="11"/>
          </p:nvPr>
        </p:nvSpPr>
        <p:spPr>
          <a:ln/>
        </p:spPr>
        <p:txBody>
          <a:bodyPr/>
          <a:lstStyle>
            <a:lvl1pPr>
              <a:defRPr/>
            </a:lvl1pPr>
          </a:lstStyle>
          <a:p>
            <a:r>
              <a:rPr lang="en-US"/>
              <a:t>charles dischinger/Marshall Space Flight Center</a:t>
            </a:r>
          </a:p>
        </p:txBody>
      </p:sp>
      <p:sp>
        <p:nvSpPr>
          <p:cNvPr id="6" name="Rectangle 19"/>
          <p:cNvSpPr>
            <a:spLocks noGrp="1" noChangeArrowheads="1"/>
          </p:cNvSpPr>
          <p:nvPr>
            <p:ph type="sldNum" sz="quarter" idx="12"/>
          </p:nvPr>
        </p:nvSpPr>
        <p:spPr>
          <a:ln/>
        </p:spPr>
        <p:txBody>
          <a:bodyPr/>
          <a:lstStyle>
            <a:lvl1pPr>
              <a:defRPr/>
            </a:lvl1pPr>
          </a:lstStyle>
          <a:p>
            <a:fld id="{509DF9D2-0504-2E40-BE7F-00B2A4E0010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7"/>
          <p:cNvSpPr>
            <a:spLocks noGrp="1" noChangeArrowheads="1"/>
          </p:cNvSpPr>
          <p:nvPr>
            <p:ph type="dt" sz="half" idx="10"/>
          </p:nvPr>
        </p:nvSpPr>
        <p:spPr>
          <a:ln/>
        </p:spPr>
        <p:txBody>
          <a:bodyPr/>
          <a:lstStyle>
            <a:lvl1pPr>
              <a:defRPr/>
            </a:lvl1pPr>
          </a:lstStyle>
          <a:p>
            <a:r>
              <a:rPr lang="en-US"/>
              <a:t>8 June 2022</a:t>
            </a:r>
          </a:p>
        </p:txBody>
      </p:sp>
      <p:sp>
        <p:nvSpPr>
          <p:cNvPr id="5" name="Rectangle 18"/>
          <p:cNvSpPr>
            <a:spLocks noGrp="1" noChangeArrowheads="1"/>
          </p:cNvSpPr>
          <p:nvPr>
            <p:ph type="ftr" sz="quarter" idx="11"/>
          </p:nvPr>
        </p:nvSpPr>
        <p:spPr>
          <a:ln/>
        </p:spPr>
        <p:txBody>
          <a:bodyPr/>
          <a:lstStyle>
            <a:lvl1pPr>
              <a:defRPr/>
            </a:lvl1pPr>
          </a:lstStyle>
          <a:p>
            <a:r>
              <a:rPr lang="en-US"/>
              <a:t>charles dischinger/Marshall Space Flight Center</a:t>
            </a:r>
          </a:p>
        </p:txBody>
      </p:sp>
      <p:sp>
        <p:nvSpPr>
          <p:cNvPr id="6" name="Rectangle 19"/>
          <p:cNvSpPr>
            <a:spLocks noGrp="1" noChangeArrowheads="1"/>
          </p:cNvSpPr>
          <p:nvPr>
            <p:ph type="sldNum" sz="quarter" idx="12"/>
          </p:nvPr>
        </p:nvSpPr>
        <p:spPr>
          <a:ln/>
        </p:spPr>
        <p:txBody>
          <a:bodyPr/>
          <a:lstStyle>
            <a:lvl1pPr>
              <a:defRPr/>
            </a:lvl1pPr>
          </a:lstStyle>
          <a:p>
            <a:fld id="{53C47173-F402-1042-BA10-FE636F971B53}"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05000"/>
            <a:ext cx="38100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05000"/>
            <a:ext cx="38100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7"/>
          <p:cNvSpPr>
            <a:spLocks noGrp="1" noChangeArrowheads="1"/>
          </p:cNvSpPr>
          <p:nvPr>
            <p:ph type="dt" sz="half" idx="10"/>
          </p:nvPr>
        </p:nvSpPr>
        <p:spPr>
          <a:ln/>
        </p:spPr>
        <p:txBody>
          <a:bodyPr/>
          <a:lstStyle>
            <a:lvl1pPr>
              <a:defRPr/>
            </a:lvl1pPr>
          </a:lstStyle>
          <a:p>
            <a:r>
              <a:rPr lang="en-US"/>
              <a:t>8 June 2022</a:t>
            </a:r>
          </a:p>
        </p:txBody>
      </p:sp>
      <p:sp>
        <p:nvSpPr>
          <p:cNvPr id="6" name="Rectangle 18"/>
          <p:cNvSpPr>
            <a:spLocks noGrp="1" noChangeArrowheads="1"/>
          </p:cNvSpPr>
          <p:nvPr>
            <p:ph type="ftr" sz="quarter" idx="11"/>
          </p:nvPr>
        </p:nvSpPr>
        <p:spPr>
          <a:ln/>
        </p:spPr>
        <p:txBody>
          <a:bodyPr/>
          <a:lstStyle>
            <a:lvl1pPr>
              <a:defRPr/>
            </a:lvl1pPr>
          </a:lstStyle>
          <a:p>
            <a:r>
              <a:rPr lang="en-US"/>
              <a:t>charles dischinger/Marshall Space Flight Center</a:t>
            </a:r>
          </a:p>
        </p:txBody>
      </p:sp>
      <p:sp>
        <p:nvSpPr>
          <p:cNvPr id="7" name="Rectangle 19"/>
          <p:cNvSpPr>
            <a:spLocks noGrp="1" noChangeArrowheads="1"/>
          </p:cNvSpPr>
          <p:nvPr>
            <p:ph type="sldNum" sz="quarter" idx="12"/>
          </p:nvPr>
        </p:nvSpPr>
        <p:spPr>
          <a:ln/>
        </p:spPr>
        <p:txBody>
          <a:bodyPr/>
          <a:lstStyle>
            <a:lvl1pPr>
              <a:defRPr/>
            </a:lvl1pPr>
          </a:lstStyle>
          <a:p>
            <a:fld id="{D1DB42A2-5CF3-BE4A-8032-DBF86C1B5BE5}"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7"/>
          <p:cNvSpPr>
            <a:spLocks noGrp="1" noChangeArrowheads="1"/>
          </p:cNvSpPr>
          <p:nvPr>
            <p:ph type="dt" sz="half" idx="10"/>
          </p:nvPr>
        </p:nvSpPr>
        <p:spPr>
          <a:ln/>
        </p:spPr>
        <p:txBody>
          <a:bodyPr/>
          <a:lstStyle>
            <a:lvl1pPr>
              <a:defRPr/>
            </a:lvl1pPr>
          </a:lstStyle>
          <a:p>
            <a:r>
              <a:rPr lang="en-US"/>
              <a:t>8 June 2022</a:t>
            </a:r>
          </a:p>
        </p:txBody>
      </p:sp>
      <p:sp>
        <p:nvSpPr>
          <p:cNvPr id="8" name="Rectangle 18"/>
          <p:cNvSpPr>
            <a:spLocks noGrp="1" noChangeArrowheads="1"/>
          </p:cNvSpPr>
          <p:nvPr>
            <p:ph type="ftr" sz="quarter" idx="11"/>
          </p:nvPr>
        </p:nvSpPr>
        <p:spPr>
          <a:ln/>
        </p:spPr>
        <p:txBody>
          <a:bodyPr/>
          <a:lstStyle>
            <a:lvl1pPr>
              <a:defRPr/>
            </a:lvl1pPr>
          </a:lstStyle>
          <a:p>
            <a:r>
              <a:rPr lang="en-US"/>
              <a:t>charles dischinger/Marshall Space Flight Center</a:t>
            </a:r>
          </a:p>
        </p:txBody>
      </p:sp>
      <p:sp>
        <p:nvSpPr>
          <p:cNvPr id="9" name="Rectangle 19"/>
          <p:cNvSpPr>
            <a:spLocks noGrp="1" noChangeArrowheads="1"/>
          </p:cNvSpPr>
          <p:nvPr>
            <p:ph type="sldNum" sz="quarter" idx="12"/>
          </p:nvPr>
        </p:nvSpPr>
        <p:spPr>
          <a:ln/>
        </p:spPr>
        <p:txBody>
          <a:bodyPr/>
          <a:lstStyle>
            <a:lvl1pPr>
              <a:defRPr/>
            </a:lvl1pPr>
          </a:lstStyle>
          <a:p>
            <a:fld id="{743649CA-7DD3-7B4A-A732-CB987D565495}"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7"/>
          <p:cNvSpPr>
            <a:spLocks noGrp="1" noChangeArrowheads="1"/>
          </p:cNvSpPr>
          <p:nvPr>
            <p:ph type="dt" sz="half" idx="10"/>
          </p:nvPr>
        </p:nvSpPr>
        <p:spPr>
          <a:ln/>
        </p:spPr>
        <p:txBody>
          <a:bodyPr/>
          <a:lstStyle>
            <a:lvl1pPr>
              <a:defRPr/>
            </a:lvl1pPr>
          </a:lstStyle>
          <a:p>
            <a:r>
              <a:rPr lang="en-US"/>
              <a:t>8 June 2022</a:t>
            </a:r>
          </a:p>
        </p:txBody>
      </p:sp>
      <p:sp>
        <p:nvSpPr>
          <p:cNvPr id="4" name="Rectangle 18"/>
          <p:cNvSpPr>
            <a:spLocks noGrp="1" noChangeArrowheads="1"/>
          </p:cNvSpPr>
          <p:nvPr>
            <p:ph type="ftr" sz="quarter" idx="11"/>
          </p:nvPr>
        </p:nvSpPr>
        <p:spPr>
          <a:ln/>
        </p:spPr>
        <p:txBody>
          <a:bodyPr/>
          <a:lstStyle>
            <a:lvl1pPr>
              <a:defRPr/>
            </a:lvl1pPr>
          </a:lstStyle>
          <a:p>
            <a:r>
              <a:rPr lang="en-US"/>
              <a:t>charles dischinger/Marshall Space Flight Center</a:t>
            </a:r>
          </a:p>
        </p:txBody>
      </p:sp>
      <p:sp>
        <p:nvSpPr>
          <p:cNvPr id="5" name="Rectangle 19"/>
          <p:cNvSpPr>
            <a:spLocks noGrp="1" noChangeArrowheads="1"/>
          </p:cNvSpPr>
          <p:nvPr>
            <p:ph type="sldNum" sz="quarter" idx="12"/>
          </p:nvPr>
        </p:nvSpPr>
        <p:spPr>
          <a:ln/>
        </p:spPr>
        <p:txBody>
          <a:bodyPr/>
          <a:lstStyle>
            <a:lvl1pPr>
              <a:defRPr/>
            </a:lvl1pPr>
          </a:lstStyle>
          <a:p>
            <a:fld id="{1F8BD3A0-5DC2-6646-BABC-57D51517EBA2}"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7"/>
          <p:cNvSpPr>
            <a:spLocks noGrp="1" noChangeArrowheads="1"/>
          </p:cNvSpPr>
          <p:nvPr>
            <p:ph type="dt" sz="half" idx="10"/>
          </p:nvPr>
        </p:nvSpPr>
        <p:spPr>
          <a:ln/>
        </p:spPr>
        <p:txBody>
          <a:bodyPr/>
          <a:lstStyle>
            <a:lvl1pPr>
              <a:defRPr/>
            </a:lvl1pPr>
          </a:lstStyle>
          <a:p>
            <a:r>
              <a:rPr lang="en-US"/>
              <a:t>8 June 2022</a:t>
            </a:r>
          </a:p>
        </p:txBody>
      </p:sp>
      <p:sp>
        <p:nvSpPr>
          <p:cNvPr id="3" name="Rectangle 18"/>
          <p:cNvSpPr>
            <a:spLocks noGrp="1" noChangeArrowheads="1"/>
          </p:cNvSpPr>
          <p:nvPr>
            <p:ph type="ftr" sz="quarter" idx="11"/>
          </p:nvPr>
        </p:nvSpPr>
        <p:spPr>
          <a:ln/>
        </p:spPr>
        <p:txBody>
          <a:bodyPr/>
          <a:lstStyle>
            <a:lvl1pPr>
              <a:defRPr/>
            </a:lvl1pPr>
          </a:lstStyle>
          <a:p>
            <a:r>
              <a:rPr lang="en-US"/>
              <a:t>charles dischinger/Marshall Space Flight Center</a:t>
            </a:r>
          </a:p>
        </p:txBody>
      </p:sp>
      <p:sp>
        <p:nvSpPr>
          <p:cNvPr id="4" name="Rectangle 19"/>
          <p:cNvSpPr>
            <a:spLocks noGrp="1" noChangeArrowheads="1"/>
          </p:cNvSpPr>
          <p:nvPr>
            <p:ph type="sldNum" sz="quarter" idx="12"/>
          </p:nvPr>
        </p:nvSpPr>
        <p:spPr>
          <a:ln/>
        </p:spPr>
        <p:txBody>
          <a:bodyPr/>
          <a:lstStyle>
            <a:lvl1pPr>
              <a:defRPr/>
            </a:lvl1pPr>
          </a:lstStyle>
          <a:p>
            <a:fld id="{9706E20D-29FA-6843-82D0-DFD5343D82B0}"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7"/>
          <p:cNvSpPr>
            <a:spLocks noGrp="1" noChangeArrowheads="1"/>
          </p:cNvSpPr>
          <p:nvPr>
            <p:ph type="dt" sz="half" idx="10"/>
          </p:nvPr>
        </p:nvSpPr>
        <p:spPr>
          <a:ln/>
        </p:spPr>
        <p:txBody>
          <a:bodyPr/>
          <a:lstStyle>
            <a:lvl1pPr>
              <a:defRPr/>
            </a:lvl1pPr>
          </a:lstStyle>
          <a:p>
            <a:r>
              <a:rPr lang="en-US"/>
              <a:t>8 June 2022</a:t>
            </a:r>
          </a:p>
        </p:txBody>
      </p:sp>
      <p:sp>
        <p:nvSpPr>
          <p:cNvPr id="6" name="Rectangle 18"/>
          <p:cNvSpPr>
            <a:spLocks noGrp="1" noChangeArrowheads="1"/>
          </p:cNvSpPr>
          <p:nvPr>
            <p:ph type="ftr" sz="quarter" idx="11"/>
          </p:nvPr>
        </p:nvSpPr>
        <p:spPr>
          <a:ln/>
        </p:spPr>
        <p:txBody>
          <a:bodyPr/>
          <a:lstStyle>
            <a:lvl1pPr>
              <a:defRPr/>
            </a:lvl1pPr>
          </a:lstStyle>
          <a:p>
            <a:r>
              <a:rPr lang="en-US"/>
              <a:t>charles dischinger/Marshall Space Flight Center</a:t>
            </a:r>
          </a:p>
        </p:txBody>
      </p:sp>
      <p:sp>
        <p:nvSpPr>
          <p:cNvPr id="7" name="Rectangle 19"/>
          <p:cNvSpPr>
            <a:spLocks noGrp="1" noChangeArrowheads="1"/>
          </p:cNvSpPr>
          <p:nvPr>
            <p:ph type="sldNum" sz="quarter" idx="12"/>
          </p:nvPr>
        </p:nvSpPr>
        <p:spPr>
          <a:ln/>
        </p:spPr>
        <p:txBody>
          <a:bodyPr/>
          <a:lstStyle>
            <a:lvl1pPr>
              <a:defRPr/>
            </a:lvl1pPr>
          </a:lstStyle>
          <a:p>
            <a:fld id="{D091F4BD-316C-5F48-A59B-FAA724A8549C}"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7"/>
          <p:cNvSpPr>
            <a:spLocks noGrp="1" noChangeArrowheads="1"/>
          </p:cNvSpPr>
          <p:nvPr>
            <p:ph type="dt" sz="half" idx="10"/>
          </p:nvPr>
        </p:nvSpPr>
        <p:spPr>
          <a:ln/>
        </p:spPr>
        <p:txBody>
          <a:bodyPr/>
          <a:lstStyle>
            <a:lvl1pPr>
              <a:defRPr/>
            </a:lvl1pPr>
          </a:lstStyle>
          <a:p>
            <a:r>
              <a:rPr lang="en-US"/>
              <a:t>8 June 2022</a:t>
            </a:r>
          </a:p>
        </p:txBody>
      </p:sp>
      <p:sp>
        <p:nvSpPr>
          <p:cNvPr id="6" name="Rectangle 18"/>
          <p:cNvSpPr>
            <a:spLocks noGrp="1" noChangeArrowheads="1"/>
          </p:cNvSpPr>
          <p:nvPr>
            <p:ph type="ftr" sz="quarter" idx="11"/>
          </p:nvPr>
        </p:nvSpPr>
        <p:spPr>
          <a:ln/>
        </p:spPr>
        <p:txBody>
          <a:bodyPr/>
          <a:lstStyle>
            <a:lvl1pPr>
              <a:defRPr/>
            </a:lvl1pPr>
          </a:lstStyle>
          <a:p>
            <a:r>
              <a:rPr lang="en-US"/>
              <a:t>charles dischinger/Marshall Space Flight Center</a:t>
            </a:r>
          </a:p>
        </p:txBody>
      </p:sp>
      <p:sp>
        <p:nvSpPr>
          <p:cNvPr id="7" name="Rectangle 19"/>
          <p:cNvSpPr>
            <a:spLocks noGrp="1" noChangeArrowheads="1"/>
          </p:cNvSpPr>
          <p:nvPr>
            <p:ph type="sldNum" sz="quarter" idx="12"/>
          </p:nvPr>
        </p:nvSpPr>
        <p:spPr>
          <a:ln/>
        </p:spPr>
        <p:txBody>
          <a:bodyPr/>
          <a:lstStyle>
            <a:lvl1pPr>
              <a:defRPr/>
            </a:lvl1pPr>
          </a:lstStyle>
          <a:p>
            <a:fld id="{0F2E18A9-40BE-0D4B-A6A8-689313FFF8A2}"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7"/>
          <p:cNvSpPr>
            <a:spLocks noGrp="1" noChangeArrowheads="1"/>
          </p:cNvSpPr>
          <p:nvPr>
            <p:ph type="dt" sz="half" idx="10"/>
          </p:nvPr>
        </p:nvSpPr>
        <p:spPr>
          <a:ln/>
        </p:spPr>
        <p:txBody>
          <a:bodyPr/>
          <a:lstStyle>
            <a:lvl1pPr>
              <a:defRPr/>
            </a:lvl1pPr>
          </a:lstStyle>
          <a:p>
            <a:r>
              <a:rPr lang="en-US"/>
              <a:t>8 June 2022</a:t>
            </a:r>
          </a:p>
        </p:txBody>
      </p:sp>
      <p:sp>
        <p:nvSpPr>
          <p:cNvPr id="5" name="Rectangle 18"/>
          <p:cNvSpPr>
            <a:spLocks noGrp="1" noChangeArrowheads="1"/>
          </p:cNvSpPr>
          <p:nvPr>
            <p:ph type="ftr" sz="quarter" idx="11"/>
          </p:nvPr>
        </p:nvSpPr>
        <p:spPr>
          <a:ln/>
        </p:spPr>
        <p:txBody>
          <a:bodyPr/>
          <a:lstStyle>
            <a:lvl1pPr>
              <a:defRPr/>
            </a:lvl1pPr>
          </a:lstStyle>
          <a:p>
            <a:r>
              <a:rPr lang="en-US"/>
              <a:t>charles dischinger/Marshall Space Flight Center</a:t>
            </a:r>
          </a:p>
        </p:txBody>
      </p:sp>
      <p:sp>
        <p:nvSpPr>
          <p:cNvPr id="6" name="Rectangle 19"/>
          <p:cNvSpPr>
            <a:spLocks noGrp="1" noChangeArrowheads="1"/>
          </p:cNvSpPr>
          <p:nvPr>
            <p:ph type="sldNum" sz="quarter" idx="12"/>
          </p:nvPr>
        </p:nvSpPr>
        <p:spPr>
          <a:ln/>
        </p:spPr>
        <p:txBody>
          <a:bodyPr/>
          <a:lstStyle>
            <a:lvl1pPr>
              <a:defRPr/>
            </a:lvl1pPr>
          </a:lstStyle>
          <a:p>
            <a:fld id="{E52062D1-5BCD-4547-AFEE-8852024BB520}"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990600"/>
            <a:ext cx="1943100" cy="5181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990600"/>
            <a:ext cx="5676900" cy="5181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7"/>
          <p:cNvSpPr>
            <a:spLocks noGrp="1" noChangeArrowheads="1"/>
          </p:cNvSpPr>
          <p:nvPr>
            <p:ph type="dt" sz="half" idx="10"/>
          </p:nvPr>
        </p:nvSpPr>
        <p:spPr>
          <a:ln/>
        </p:spPr>
        <p:txBody>
          <a:bodyPr/>
          <a:lstStyle>
            <a:lvl1pPr>
              <a:defRPr/>
            </a:lvl1pPr>
          </a:lstStyle>
          <a:p>
            <a:r>
              <a:rPr lang="en-US"/>
              <a:t>8 June 2022</a:t>
            </a:r>
          </a:p>
        </p:txBody>
      </p:sp>
      <p:sp>
        <p:nvSpPr>
          <p:cNvPr id="5" name="Rectangle 18"/>
          <p:cNvSpPr>
            <a:spLocks noGrp="1" noChangeArrowheads="1"/>
          </p:cNvSpPr>
          <p:nvPr>
            <p:ph type="ftr" sz="quarter" idx="11"/>
          </p:nvPr>
        </p:nvSpPr>
        <p:spPr>
          <a:ln/>
        </p:spPr>
        <p:txBody>
          <a:bodyPr/>
          <a:lstStyle>
            <a:lvl1pPr>
              <a:defRPr/>
            </a:lvl1pPr>
          </a:lstStyle>
          <a:p>
            <a:r>
              <a:rPr lang="en-US"/>
              <a:t>charles dischinger/Marshall Space Flight Center</a:t>
            </a:r>
          </a:p>
        </p:txBody>
      </p:sp>
      <p:sp>
        <p:nvSpPr>
          <p:cNvPr id="6" name="Rectangle 19"/>
          <p:cNvSpPr>
            <a:spLocks noGrp="1" noChangeArrowheads="1"/>
          </p:cNvSpPr>
          <p:nvPr>
            <p:ph type="sldNum" sz="quarter" idx="12"/>
          </p:nvPr>
        </p:nvSpPr>
        <p:spPr>
          <a:ln/>
        </p:spPr>
        <p:txBody>
          <a:bodyPr/>
          <a:lstStyle>
            <a:lvl1pPr>
              <a:defRPr/>
            </a:lvl1pPr>
          </a:lstStyle>
          <a:p>
            <a:fld id="{D480C2A8-3A7F-3A46-A2CE-A422FD0A7E6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1" descr="msfc_logo"/>
          <p:cNvPicPr>
            <a:picLocks noChangeAspect="1" noChangeArrowheads="1"/>
          </p:cNvPicPr>
          <p:nvPr userDrawn="1"/>
        </p:nvPicPr>
        <p:blipFill>
          <a:blip r:embed="rId13"/>
          <a:srcRect/>
          <a:stretch>
            <a:fillRect/>
          </a:stretch>
        </p:blipFill>
        <p:spPr bwMode="auto">
          <a:xfrm>
            <a:off x="6096000" y="609600"/>
            <a:ext cx="1371600" cy="511175"/>
          </a:xfrm>
          <a:prstGeom prst="rect">
            <a:avLst/>
          </a:prstGeom>
          <a:noFill/>
          <a:ln w="9525">
            <a:noFill/>
            <a:miter lim="800000"/>
            <a:headEnd/>
            <a:tailEnd/>
          </a:ln>
        </p:spPr>
      </p:pic>
      <p:sp>
        <p:nvSpPr>
          <p:cNvPr id="1027" name="Rectangle 2"/>
          <p:cNvSpPr>
            <a:spLocks noGrp="1" noChangeArrowheads="1"/>
          </p:cNvSpPr>
          <p:nvPr>
            <p:ph type="title"/>
          </p:nvPr>
        </p:nvSpPr>
        <p:spPr bwMode="auto">
          <a:xfrm>
            <a:off x="685800" y="990600"/>
            <a:ext cx="7772400" cy="762000"/>
          </a:xfrm>
          <a:prstGeom prst="rect">
            <a:avLst/>
          </a:prstGeom>
          <a:noFill/>
          <a:ln w="12700">
            <a:noFill/>
            <a:miter lim="800000"/>
            <a:headEnd/>
            <a:tailEnd/>
          </a:ln>
        </p:spPr>
        <p:txBody>
          <a:bodyPr vert="horz" wrap="square" lIns="90487" tIns="44450" rIns="90487" bIns="44450" numCol="1" anchor="ctr" anchorCtr="0" compatLnSpc="1">
            <a:prstTxWarp prst="textNoShape">
              <a:avLst/>
            </a:prstTxWarp>
          </a:bodyPr>
          <a:lstStyle/>
          <a:p>
            <a:pPr lvl="0"/>
            <a:r>
              <a:rPr lang="en-US" dirty="0"/>
              <a:t>Click to edit Master title style</a:t>
            </a:r>
          </a:p>
        </p:txBody>
      </p:sp>
      <p:sp>
        <p:nvSpPr>
          <p:cNvPr id="1028" name="Rectangle 3"/>
          <p:cNvSpPr>
            <a:spLocks noGrp="1" noChangeArrowheads="1"/>
          </p:cNvSpPr>
          <p:nvPr>
            <p:ph type="body" idx="1"/>
          </p:nvPr>
        </p:nvSpPr>
        <p:spPr bwMode="auto">
          <a:xfrm>
            <a:off x="685800" y="1905000"/>
            <a:ext cx="7772400" cy="4267200"/>
          </a:xfrm>
          <a:prstGeom prst="rect">
            <a:avLst/>
          </a:prstGeom>
          <a:noFill/>
          <a:ln w="12700">
            <a:noFill/>
            <a:miter lim="800000"/>
            <a:headEnd/>
            <a:tailEnd/>
          </a:ln>
        </p:spPr>
        <p:txBody>
          <a:bodyPr vert="horz" wrap="square" lIns="90487" tIns="44450" rIns="90487" bIns="4445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29" name="Picture 10"/>
          <p:cNvPicPr>
            <a:picLocks noChangeArrowheads="1"/>
          </p:cNvPicPr>
          <p:nvPr/>
        </p:nvPicPr>
        <p:blipFill>
          <a:blip r:embed="rId14"/>
          <a:srcRect l="8191" t="4161" r="17554" b="31856"/>
          <a:stretch>
            <a:fillRect/>
          </a:stretch>
        </p:blipFill>
        <p:spPr bwMode="auto">
          <a:xfrm>
            <a:off x="152400" y="152400"/>
            <a:ext cx="901700" cy="755650"/>
          </a:xfrm>
          <a:prstGeom prst="rect">
            <a:avLst/>
          </a:prstGeom>
          <a:noFill/>
          <a:ln w="12700">
            <a:noFill/>
            <a:miter lim="800000"/>
            <a:headEnd/>
            <a:tailEnd/>
          </a:ln>
        </p:spPr>
      </p:pic>
      <p:sp>
        <p:nvSpPr>
          <p:cNvPr id="1036" name="Rectangle 12"/>
          <p:cNvSpPr>
            <a:spLocks noChangeArrowheads="1"/>
          </p:cNvSpPr>
          <p:nvPr/>
        </p:nvSpPr>
        <p:spPr bwMode="auto">
          <a:xfrm>
            <a:off x="1038224" y="76200"/>
            <a:ext cx="7648575" cy="762000"/>
          </a:xfrm>
          <a:prstGeom prst="rect">
            <a:avLst/>
          </a:prstGeom>
          <a:noFill/>
          <a:ln w="9525">
            <a:noFill/>
            <a:miter lim="800000"/>
            <a:headEnd/>
            <a:tailEnd/>
          </a:ln>
          <a:effectLst/>
        </p:spPr>
        <p:txBody>
          <a:bodyPr lIns="92064" tIns="46033" rIns="92064" bIns="46033" anchor="ctr">
            <a:prstTxWarp prst="textNoShape">
              <a:avLst/>
            </a:prstTxWarp>
          </a:bodyPr>
          <a:lstStyle/>
          <a:p>
            <a:pPr algn="ctr">
              <a:lnSpc>
                <a:spcPct val="90000"/>
              </a:lnSpc>
            </a:pPr>
            <a:r>
              <a:rPr lang="en-US" sz="2400" b="1" kern="1200" dirty="0">
                <a:solidFill>
                  <a:schemeClr val="tx1"/>
                </a:solidFill>
                <a:effectLst/>
                <a:latin typeface="Helvetica" pitchFamily="-108" charset="0"/>
                <a:ea typeface="+mn-ea"/>
                <a:cs typeface="+mn-cs"/>
              </a:rPr>
              <a:t>“Unique Science” from the Moon in the Artemis Era</a:t>
            </a:r>
          </a:p>
          <a:p>
            <a:pPr algn="ctr">
              <a:lnSpc>
                <a:spcPct val="90000"/>
              </a:lnSpc>
            </a:pPr>
            <a:r>
              <a:rPr lang="en-US" sz="1600" b="1" kern="1200" dirty="0">
                <a:solidFill>
                  <a:schemeClr val="tx1"/>
                </a:solidFill>
                <a:effectLst/>
                <a:latin typeface="Helvetica" pitchFamily="-108" charset="0"/>
                <a:ea typeface="+mn-ea"/>
                <a:cs typeface="+mn-cs"/>
              </a:rPr>
              <a:t>Worksite Design &amp; Lighting</a:t>
            </a:r>
            <a:endParaRPr lang="en-US" sz="1600" b="1" dirty="0">
              <a:solidFill>
                <a:schemeClr val="tx2"/>
              </a:solidFill>
              <a:latin typeface="Arial" pitchFamily="-108" charset="0"/>
            </a:endParaRPr>
          </a:p>
        </p:txBody>
      </p:sp>
      <p:sp>
        <p:nvSpPr>
          <p:cNvPr id="1037" name="Line 13"/>
          <p:cNvSpPr>
            <a:spLocks noChangeShapeType="1"/>
          </p:cNvSpPr>
          <p:nvPr/>
        </p:nvSpPr>
        <p:spPr bwMode="auto">
          <a:xfrm>
            <a:off x="1106488" y="911225"/>
            <a:ext cx="4989512" cy="3175"/>
          </a:xfrm>
          <a:prstGeom prst="line">
            <a:avLst/>
          </a:prstGeom>
          <a:noFill/>
          <a:ln w="38100">
            <a:solidFill>
              <a:srgbClr val="00279F"/>
            </a:solidFill>
            <a:round/>
            <a:headEnd type="none" w="sm" len="sm"/>
            <a:tailEnd type="none" w="sm" len="sm"/>
          </a:ln>
          <a:effectLst/>
        </p:spPr>
        <p:txBody>
          <a:bodyPr wrap="none" anchor="ctr">
            <a:prstTxWarp prst="textNoShape">
              <a:avLst/>
            </a:prstTxWarp>
          </a:bodyPr>
          <a:lstStyle/>
          <a:p>
            <a:pPr>
              <a:defRPr/>
            </a:pPr>
            <a:endParaRPr lang="en-US">
              <a:latin typeface="Helvetica" pitchFamily="24" charset="0"/>
            </a:endParaRPr>
          </a:p>
        </p:txBody>
      </p:sp>
      <p:sp>
        <p:nvSpPr>
          <p:cNvPr id="1041" name="Rectangle 17"/>
          <p:cNvSpPr>
            <a:spLocks noGrp="1" noChangeArrowheads="1"/>
          </p:cNvSpPr>
          <p:nvPr>
            <p:ph type="dt" sz="half" idx="2"/>
          </p:nvPr>
        </p:nvSpPr>
        <p:spPr bwMode="auto">
          <a:xfrm>
            <a:off x="85725" y="6407426"/>
            <a:ext cx="1905000" cy="4572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r>
              <a:rPr lang="en-US"/>
              <a:t>8 June 2022</a:t>
            </a:r>
            <a:endParaRPr lang="en-US" dirty="0"/>
          </a:p>
        </p:txBody>
      </p:sp>
      <p:sp>
        <p:nvSpPr>
          <p:cNvPr id="1042" name="Rectangle 18"/>
          <p:cNvSpPr>
            <a:spLocks noGrp="1" noChangeArrowheads="1"/>
          </p:cNvSpPr>
          <p:nvPr>
            <p:ph type="ftr" sz="quarter" idx="3"/>
          </p:nvPr>
        </p:nvSpPr>
        <p:spPr bwMode="auto">
          <a:xfrm>
            <a:off x="2743200" y="6477000"/>
            <a:ext cx="3886200" cy="3048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lgn="ctr">
              <a:defRPr b="1"/>
            </a:lvl1pPr>
          </a:lstStyle>
          <a:p>
            <a:r>
              <a:rPr lang="en-US" dirty="0"/>
              <a:t>charles dischinger/Marshall Space Flight Center</a:t>
            </a:r>
          </a:p>
        </p:txBody>
      </p:sp>
      <p:sp>
        <p:nvSpPr>
          <p:cNvPr id="1043" name="Rectangle 19"/>
          <p:cNvSpPr>
            <a:spLocks noGrp="1" noChangeArrowheads="1"/>
          </p:cNvSpPr>
          <p:nvPr>
            <p:ph type="sldNum" sz="quarter" idx="4"/>
          </p:nvPr>
        </p:nvSpPr>
        <p:spPr bwMode="auto">
          <a:xfrm>
            <a:off x="7153275" y="6400800"/>
            <a:ext cx="1905000" cy="4572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4E19C8D-2E9F-3943-B312-4C57BEF10E53}" type="slidenum">
              <a:rPr lang="en-US"/>
              <a:pPr/>
              <a:t>‹#›</a:t>
            </a:fld>
            <a:endParaRPr lang="en-US"/>
          </a:p>
        </p:txBody>
      </p:sp>
      <p:sp>
        <p:nvSpPr>
          <p:cNvPr id="1046" name="Line 22"/>
          <p:cNvSpPr>
            <a:spLocks noChangeShapeType="1"/>
          </p:cNvSpPr>
          <p:nvPr userDrawn="1"/>
        </p:nvSpPr>
        <p:spPr bwMode="auto">
          <a:xfrm>
            <a:off x="7467600" y="914400"/>
            <a:ext cx="914400" cy="0"/>
          </a:xfrm>
          <a:prstGeom prst="line">
            <a:avLst/>
          </a:prstGeom>
          <a:noFill/>
          <a:ln w="38100">
            <a:solidFill>
              <a:srgbClr val="B9001C"/>
            </a:solidFill>
            <a:round/>
            <a:headEnd/>
            <a:tailEnd/>
          </a:ln>
          <a:effectLst/>
        </p:spPr>
        <p:txBody>
          <a:bodyPr wrap="none" anchor="ctr">
            <a:prstTxWarp prst="textNoShape">
              <a:avLst/>
            </a:prstTxWarp>
          </a:bodyPr>
          <a:lstStyle/>
          <a:p>
            <a:pPr>
              <a:defRPr/>
            </a:pPr>
            <a:endParaRPr lang="en-US">
              <a:latin typeface="Helvetica" pitchFamily="2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rtl="0" eaLnBrk="0" fontAlgn="base" hangingPunct="0">
        <a:spcBef>
          <a:spcPct val="0"/>
        </a:spcBef>
        <a:spcAft>
          <a:spcPct val="0"/>
        </a:spcAft>
        <a:defRPr sz="2400" b="1">
          <a:solidFill>
            <a:schemeClr val="tx2"/>
          </a:solidFill>
          <a:latin typeface="+mj-lt"/>
          <a:ea typeface="ＭＳ Ｐゴシック" pitchFamily="24" charset="-128"/>
          <a:cs typeface="ＭＳ Ｐゴシック" pitchFamily="24" charset="-128"/>
        </a:defRPr>
      </a:lvl1pPr>
      <a:lvl2pPr algn="ctr" rtl="0" eaLnBrk="0" fontAlgn="base" hangingPunct="0">
        <a:spcBef>
          <a:spcPct val="0"/>
        </a:spcBef>
        <a:spcAft>
          <a:spcPct val="0"/>
        </a:spcAft>
        <a:defRPr sz="2400" b="1">
          <a:solidFill>
            <a:schemeClr val="tx2"/>
          </a:solidFill>
          <a:latin typeface="Helvetica" pitchFamily="24" charset="0"/>
          <a:ea typeface="ＭＳ Ｐゴシック" pitchFamily="24" charset="-128"/>
          <a:cs typeface="ＭＳ Ｐゴシック" pitchFamily="24" charset="-128"/>
        </a:defRPr>
      </a:lvl2pPr>
      <a:lvl3pPr algn="ctr" rtl="0" eaLnBrk="0" fontAlgn="base" hangingPunct="0">
        <a:spcBef>
          <a:spcPct val="0"/>
        </a:spcBef>
        <a:spcAft>
          <a:spcPct val="0"/>
        </a:spcAft>
        <a:defRPr sz="2400" b="1">
          <a:solidFill>
            <a:schemeClr val="tx2"/>
          </a:solidFill>
          <a:latin typeface="Helvetica" pitchFamily="24" charset="0"/>
          <a:ea typeface="ＭＳ Ｐゴシック" pitchFamily="24" charset="-128"/>
          <a:cs typeface="ＭＳ Ｐゴシック" pitchFamily="24" charset="-128"/>
        </a:defRPr>
      </a:lvl3pPr>
      <a:lvl4pPr algn="ctr" rtl="0" eaLnBrk="0" fontAlgn="base" hangingPunct="0">
        <a:spcBef>
          <a:spcPct val="0"/>
        </a:spcBef>
        <a:spcAft>
          <a:spcPct val="0"/>
        </a:spcAft>
        <a:defRPr sz="2400" b="1">
          <a:solidFill>
            <a:schemeClr val="tx2"/>
          </a:solidFill>
          <a:latin typeface="Helvetica" pitchFamily="24" charset="0"/>
          <a:ea typeface="ＭＳ Ｐゴシック" pitchFamily="24" charset="-128"/>
          <a:cs typeface="ＭＳ Ｐゴシック" pitchFamily="24" charset="-128"/>
        </a:defRPr>
      </a:lvl4pPr>
      <a:lvl5pPr algn="ctr" rtl="0" eaLnBrk="0" fontAlgn="base" hangingPunct="0">
        <a:spcBef>
          <a:spcPct val="0"/>
        </a:spcBef>
        <a:spcAft>
          <a:spcPct val="0"/>
        </a:spcAft>
        <a:defRPr sz="2400" b="1">
          <a:solidFill>
            <a:schemeClr val="tx2"/>
          </a:solidFill>
          <a:latin typeface="Helvetica" pitchFamily="24" charset="0"/>
          <a:ea typeface="ＭＳ Ｐゴシック" pitchFamily="24" charset="-128"/>
          <a:cs typeface="ＭＳ Ｐゴシック" pitchFamily="24" charset="-128"/>
        </a:defRPr>
      </a:lvl5pPr>
      <a:lvl6pPr marL="457200" algn="ctr" rtl="0" eaLnBrk="0" fontAlgn="base" hangingPunct="0">
        <a:spcBef>
          <a:spcPct val="0"/>
        </a:spcBef>
        <a:spcAft>
          <a:spcPct val="0"/>
        </a:spcAft>
        <a:defRPr sz="2400" b="1">
          <a:solidFill>
            <a:schemeClr val="tx2"/>
          </a:solidFill>
          <a:latin typeface="Helvetica" pitchFamily="24" charset="0"/>
        </a:defRPr>
      </a:lvl6pPr>
      <a:lvl7pPr marL="914400" algn="ctr" rtl="0" eaLnBrk="0" fontAlgn="base" hangingPunct="0">
        <a:spcBef>
          <a:spcPct val="0"/>
        </a:spcBef>
        <a:spcAft>
          <a:spcPct val="0"/>
        </a:spcAft>
        <a:defRPr sz="2400" b="1">
          <a:solidFill>
            <a:schemeClr val="tx2"/>
          </a:solidFill>
          <a:latin typeface="Helvetica" pitchFamily="24" charset="0"/>
        </a:defRPr>
      </a:lvl7pPr>
      <a:lvl8pPr marL="1371600" algn="ctr" rtl="0" eaLnBrk="0" fontAlgn="base" hangingPunct="0">
        <a:spcBef>
          <a:spcPct val="0"/>
        </a:spcBef>
        <a:spcAft>
          <a:spcPct val="0"/>
        </a:spcAft>
        <a:defRPr sz="2400" b="1">
          <a:solidFill>
            <a:schemeClr val="tx2"/>
          </a:solidFill>
          <a:latin typeface="Helvetica" pitchFamily="24" charset="0"/>
        </a:defRPr>
      </a:lvl8pPr>
      <a:lvl9pPr marL="1828800" algn="ctr" rtl="0" eaLnBrk="0" fontAlgn="base" hangingPunct="0">
        <a:spcBef>
          <a:spcPct val="0"/>
        </a:spcBef>
        <a:spcAft>
          <a:spcPct val="0"/>
        </a:spcAft>
        <a:defRPr sz="2400" b="1">
          <a:solidFill>
            <a:schemeClr val="tx2"/>
          </a:solidFill>
          <a:latin typeface="Helvetica" pitchFamily="24" charset="0"/>
        </a:defRPr>
      </a:lvl9pPr>
    </p:titleStyle>
    <p:bodyStyle>
      <a:lvl1pPr marL="342900" indent="-342900" algn="l" rtl="0" eaLnBrk="0" fontAlgn="base" hangingPunct="0">
        <a:spcBef>
          <a:spcPct val="20000"/>
        </a:spcBef>
        <a:spcAft>
          <a:spcPct val="0"/>
        </a:spcAft>
        <a:buSzPct val="70000"/>
        <a:buFont typeface="Wingdings" pitchFamily="-108" charset="2"/>
        <a:buChar char=""/>
        <a:defRPr b="1">
          <a:solidFill>
            <a:schemeClr val="tx1"/>
          </a:solidFill>
          <a:latin typeface="+mn-lt"/>
          <a:ea typeface="ＭＳ Ｐゴシック" pitchFamily="24" charset="-128"/>
          <a:cs typeface="ＭＳ Ｐゴシック" pitchFamily="24" charset="-128"/>
        </a:defRPr>
      </a:lvl1pPr>
      <a:lvl2pPr marL="742950" indent="-285750" algn="l" rtl="0" eaLnBrk="0" fontAlgn="base" hangingPunct="0">
        <a:spcBef>
          <a:spcPct val="20000"/>
        </a:spcBef>
        <a:spcAft>
          <a:spcPct val="0"/>
        </a:spcAft>
        <a:buSzPct val="70000"/>
        <a:buFont typeface="Wingdings" pitchFamily="-108" charset="2"/>
        <a:buChar char=""/>
        <a:defRPr sz="1400" b="1">
          <a:solidFill>
            <a:schemeClr val="tx1"/>
          </a:solidFill>
          <a:latin typeface="+mn-lt"/>
          <a:ea typeface="ＭＳ Ｐゴシック" pitchFamily="24" charset="-128"/>
        </a:defRPr>
      </a:lvl2pPr>
      <a:lvl3pPr marL="1143000" indent="-228600" algn="l" rtl="0" eaLnBrk="0" fontAlgn="base" hangingPunct="0">
        <a:spcBef>
          <a:spcPct val="20000"/>
        </a:spcBef>
        <a:spcAft>
          <a:spcPct val="0"/>
        </a:spcAft>
        <a:buSzPct val="70000"/>
        <a:buFont typeface="Wingdings" pitchFamily="-108" charset="2"/>
        <a:buChar char=""/>
        <a:defRPr sz="1200" b="1">
          <a:solidFill>
            <a:schemeClr val="tx1"/>
          </a:solidFill>
          <a:latin typeface="+mn-lt"/>
          <a:ea typeface="ＭＳ Ｐゴシック" pitchFamily="24" charset="-128"/>
        </a:defRPr>
      </a:lvl3pPr>
      <a:lvl4pPr marL="1600200" indent="-228600" algn="l" rtl="0" eaLnBrk="0" fontAlgn="base" hangingPunct="0">
        <a:spcBef>
          <a:spcPct val="20000"/>
        </a:spcBef>
        <a:spcAft>
          <a:spcPct val="0"/>
        </a:spcAft>
        <a:buSzPct val="100000"/>
        <a:buChar char="–"/>
        <a:defRPr sz="1200" b="1">
          <a:solidFill>
            <a:schemeClr val="tx1"/>
          </a:solidFill>
          <a:latin typeface="+mn-lt"/>
          <a:ea typeface="ＭＳ Ｐゴシック" pitchFamily="24" charset="-128"/>
        </a:defRPr>
      </a:lvl4pPr>
      <a:lvl5pPr marL="2057400" indent="-228600" algn="l" rtl="0" eaLnBrk="0" fontAlgn="base" hangingPunct="0">
        <a:spcBef>
          <a:spcPct val="20000"/>
        </a:spcBef>
        <a:spcAft>
          <a:spcPct val="0"/>
        </a:spcAft>
        <a:buSzPct val="100000"/>
        <a:buChar char="•"/>
        <a:defRPr sz="1200" b="1">
          <a:solidFill>
            <a:schemeClr val="tx1"/>
          </a:solidFill>
          <a:latin typeface="+mn-lt"/>
          <a:ea typeface="ＭＳ Ｐゴシック" pitchFamily="24" charset="-128"/>
        </a:defRPr>
      </a:lvl5pPr>
      <a:lvl6pPr marL="2514600" indent="-228600" algn="l" rtl="0" eaLnBrk="0" fontAlgn="base" hangingPunct="0">
        <a:spcBef>
          <a:spcPct val="20000"/>
        </a:spcBef>
        <a:spcAft>
          <a:spcPct val="0"/>
        </a:spcAft>
        <a:buSzPct val="100000"/>
        <a:buChar char="•"/>
        <a:defRPr sz="1200" b="1">
          <a:solidFill>
            <a:schemeClr val="tx1"/>
          </a:solidFill>
          <a:latin typeface="+mn-lt"/>
          <a:ea typeface="ＭＳ Ｐゴシック" pitchFamily="24" charset="-128"/>
        </a:defRPr>
      </a:lvl6pPr>
      <a:lvl7pPr marL="2971800" indent="-228600" algn="l" rtl="0" eaLnBrk="0" fontAlgn="base" hangingPunct="0">
        <a:spcBef>
          <a:spcPct val="20000"/>
        </a:spcBef>
        <a:spcAft>
          <a:spcPct val="0"/>
        </a:spcAft>
        <a:buSzPct val="100000"/>
        <a:buChar char="•"/>
        <a:defRPr sz="1200" b="1">
          <a:solidFill>
            <a:schemeClr val="tx1"/>
          </a:solidFill>
          <a:latin typeface="+mn-lt"/>
          <a:ea typeface="ＭＳ Ｐゴシック" pitchFamily="24" charset="-128"/>
        </a:defRPr>
      </a:lvl7pPr>
      <a:lvl8pPr marL="3429000" indent="-228600" algn="l" rtl="0" eaLnBrk="0" fontAlgn="base" hangingPunct="0">
        <a:spcBef>
          <a:spcPct val="20000"/>
        </a:spcBef>
        <a:spcAft>
          <a:spcPct val="0"/>
        </a:spcAft>
        <a:buSzPct val="100000"/>
        <a:buChar char="•"/>
        <a:defRPr sz="1200" b="1">
          <a:solidFill>
            <a:schemeClr val="tx1"/>
          </a:solidFill>
          <a:latin typeface="+mn-lt"/>
          <a:ea typeface="ＭＳ Ｐゴシック" pitchFamily="24" charset="-128"/>
        </a:defRPr>
      </a:lvl8pPr>
      <a:lvl9pPr marL="3886200" indent="-228600" algn="l" rtl="0" eaLnBrk="0" fontAlgn="base" hangingPunct="0">
        <a:spcBef>
          <a:spcPct val="20000"/>
        </a:spcBef>
        <a:spcAft>
          <a:spcPct val="0"/>
        </a:spcAft>
        <a:buSzPct val="100000"/>
        <a:buChar char="•"/>
        <a:defRPr sz="1200" b="1">
          <a:solidFill>
            <a:schemeClr val="tx1"/>
          </a:solidFill>
          <a:latin typeface="+mn-lt"/>
          <a:ea typeface="ＭＳ Ｐゴシック" pitchFamily="24"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aD1OQ9UBwuU"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8FF4-B559-B441-8B14-BE7EFA225F86}"/>
              </a:ext>
            </a:extLst>
          </p:cNvPr>
          <p:cNvSpPr>
            <a:spLocks noGrp="1"/>
          </p:cNvSpPr>
          <p:nvPr>
            <p:ph type="ctrTitle"/>
          </p:nvPr>
        </p:nvSpPr>
        <p:spPr/>
        <p:txBody>
          <a:bodyPr/>
          <a:lstStyle/>
          <a:p>
            <a:r>
              <a:rPr lang="en-US" dirty="0"/>
              <a:t>Worksite Design &amp; Lighting</a:t>
            </a:r>
          </a:p>
        </p:txBody>
      </p:sp>
      <p:sp>
        <p:nvSpPr>
          <p:cNvPr id="3" name="Subtitle 2">
            <a:extLst>
              <a:ext uri="{FF2B5EF4-FFF2-40B4-BE49-F238E27FC236}">
                <a16:creationId xmlns:a16="http://schemas.microsoft.com/office/drawing/2014/main" id="{581B10BF-820C-3C09-A391-67001502A35D}"/>
              </a:ext>
            </a:extLst>
          </p:cNvPr>
          <p:cNvSpPr>
            <a:spLocks noGrp="1"/>
          </p:cNvSpPr>
          <p:nvPr>
            <p:ph type="subTitle" idx="1"/>
          </p:nvPr>
        </p:nvSpPr>
        <p:spPr/>
        <p:txBody>
          <a:bodyPr/>
          <a:lstStyle/>
          <a:p>
            <a:r>
              <a:rPr lang="en-US" dirty="0"/>
              <a:t>Charles Dischinger</a:t>
            </a:r>
          </a:p>
          <a:p>
            <a:r>
              <a:rPr lang="en-US" dirty="0"/>
              <a:t>Technical Lead, </a:t>
            </a:r>
          </a:p>
          <a:p>
            <a:r>
              <a:rPr lang="en-US" dirty="0"/>
              <a:t>NASA Engineering &amp; Safety Center </a:t>
            </a:r>
          </a:p>
          <a:p>
            <a:r>
              <a:rPr lang="en-US" dirty="0"/>
              <a:t>Assessment of Effects of Lunar Polar Light Environment on EVA Astronaut Performance</a:t>
            </a:r>
          </a:p>
        </p:txBody>
      </p:sp>
    </p:spTree>
    <p:extLst>
      <p:ext uri="{BB962C8B-B14F-4D97-AF65-F5344CB8AC3E}">
        <p14:creationId xmlns:p14="http://schemas.microsoft.com/office/powerpoint/2010/main" val="959648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05609-922A-5616-3BB2-460B67851E9A}"/>
              </a:ext>
            </a:extLst>
          </p:cNvPr>
          <p:cNvSpPr>
            <a:spLocks noGrp="1"/>
          </p:cNvSpPr>
          <p:nvPr>
            <p:ph type="title"/>
          </p:nvPr>
        </p:nvSpPr>
        <p:spPr>
          <a:xfrm>
            <a:off x="685800" y="838200"/>
            <a:ext cx="7772400" cy="762000"/>
          </a:xfrm>
        </p:spPr>
        <p:txBody>
          <a:bodyPr/>
          <a:lstStyle/>
          <a:p>
            <a:r>
              <a:rPr lang="en-US" dirty="0"/>
              <a:t>NESC Assessment (study)</a:t>
            </a:r>
          </a:p>
        </p:txBody>
      </p:sp>
      <p:sp>
        <p:nvSpPr>
          <p:cNvPr id="3" name="Content Placeholder 2">
            <a:extLst>
              <a:ext uri="{FF2B5EF4-FFF2-40B4-BE49-F238E27FC236}">
                <a16:creationId xmlns:a16="http://schemas.microsoft.com/office/drawing/2014/main" id="{61268B3F-0A38-E2EC-EC59-3CE220ED44FD}"/>
              </a:ext>
            </a:extLst>
          </p:cNvPr>
          <p:cNvSpPr>
            <a:spLocks noGrp="1"/>
          </p:cNvSpPr>
          <p:nvPr>
            <p:ph idx="1"/>
          </p:nvPr>
        </p:nvSpPr>
        <p:spPr>
          <a:xfrm>
            <a:off x="76200" y="2057400"/>
            <a:ext cx="2438400" cy="4267200"/>
          </a:xfrm>
        </p:spPr>
        <p:txBody>
          <a:bodyPr/>
          <a:lstStyle/>
          <a:p>
            <a:pPr marL="0" indent="0">
              <a:buNone/>
            </a:pPr>
            <a:r>
              <a:rPr lang="en-US" dirty="0"/>
              <a:t>Humans lack experience operating on planetary surfaces and for long durations in complete darkness, or when lighted, with harsh sun angles and long shadows</a:t>
            </a:r>
          </a:p>
        </p:txBody>
      </p:sp>
      <p:sp>
        <p:nvSpPr>
          <p:cNvPr id="4" name="Date Placeholder 3">
            <a:extLst>
              <a:ext uri="{FF2B5EF4-FFF2-40B4-BE49-F238E27FC236}">
                <a16:creationId xmlns:a16="http://schemas.microsoft.com/office/drawing/2014/main" id="{F2CE6856-7E64-4EF3-7261-CD31022F9E32}"/>
              </a:ext>
            </a:extLst>
          </p:cNvPr>
          <p:cNvSpPr>
            <a:spLocks noGrp="1"/>
          </p:cNvSpPr>
          <p:nvPr>
            <p:ph type="dt" sz="half" idx="10"/>
          </p:nvPr>
        </p:nvSpPr>
        <p:spPr/>
        <p:txBody>
          <a:bodyPr/>
          <a:lstStyle/>
          <a:p>
            <a:r>
              <a:rPr lang="en-US"/>
              <a:t>8 June 2022</a:t>
            </a:r>
          </a:p>
        </p:txBody>
      </p:sp>
      <p:sp>
        <p:nvSpPr>
          <p:cNvPr id="5" name="Footer Placeholder 4">
            <a:extLst>
              <a:ext uri="{FF2B5EF4-FFF2-40B4-BE49-F238E27FC236}">
                <a16:creationId xmlns:a16="http://schemas.microsoft.com/office/drawing/2014/main" id="{353133FD-443F-A9F2-41AD-655B0550B57D}"/>
              </a:ext>
            </a:extLst>
          </p:cNvPr>
          <p:cNvSpPr>
            <a:spLocks noGrp="1"/>
          </p:cNvSpPr>
          <p:nvPr>
            <p:ph type="ftr" sz="quarter" idx="11"/>
          </p:nvPr>
        </p:nvSpPr>
        <p:spPr/>
        <p:txBody>
          <a:bodyPr/>
          <a:lstStyle/>
          <a:p>
            <a:r>
              <a:rPr lang="en-US"/>
              <a:t>charles dischinger/Marshall Space Flight Center</a:t>
            </a:r>
          </a:p>
        </p:txBody>
      </p:sp>
      <p:sp>
        <p:nvSpPr>
          <p:cNvPr id="6" name="Slide Number Placeholder 5">
            <a:extLst>
              <a:ext uri="{FF2B5EF4-FFF2-40B4-BE49-F238E27FC236}">
                <a16:creationId xmlns:a16="http://schemas.microsoft.com/office/drawing/2014/main" id="{1E907E0F-C3F0-E4B8-D4B1-8F3DD4215D72}"/>
              </a:ext>
            </a:extLst>
          </p:cNvPr>
          <p:cNvSpPr>
            <a:spLocks noGrp="1"/>
          </p:cNvSpPr>
          <p:nvPr>
            <p:ph type="sldNum" sz="quarter" idx="12"/>
          </p:nvPr>
        </p:nvSpPr>
        <p:spPr/>
        <p:txBody>
          <a:bodyPr/>
          <a:lstStyle/>
          <a:p>
            <a:fld id="{509DF9D2-0504-2E40-BE7F-00B2A4E00103}" type="slidenum">
              <a:rPr lang="en-US" smtClean="0"/>
              <a:pPr/>
              <a:t>2</a:t>
            </a:fld>
            <a:endParaRPr lang="en-US"/>
          </a:p>
        </p:txBody>
      </p:sp>
      <p:pic>
        <p:nvPicPr>
          <p:cNvPr id="7" name="Picture 6" descr="Apollo 12 Sun Glare.jpg">
            <a:extLst>
              <a:ext uri="{FF2B5EF4-FFF2-40B4-BE49-F238E27FC236}">
                <a16:creationId xmlns:a16="http://schemas.microsoft.com/office/drawing/2014/main" id="{A7772518-1898-DBF3-15FB-06D3F0079D4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1954682"/>
            <a:ext cx="6705600" cy="4178103"/>
          </a:xfrm>
          <a:prstGeom prst="rect">
            <a:avLst/>
          </a:prstGeom>
        </p:spPr>
      </p:pic>
    </p:spTree>
    <p:extLst>
      <p:ext uri="{BB962C8B-B14F-4D97-AF65-F5344CB8AC3E}">
        <p14:creationId xmlns:p14="http://schemas.microsoft.com/office/powerpoint/2010/main" val="2076107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6CF52-E204-7FB4-43B8-92587C5BB0A9}"/>
              </a:ext>
            </a:extLst>
          </p:cNvPr>
          <p:cNvSpPr>
            <a:spLocks noGrp="1"/>
          </p:cNvSpPr>
          <p:nvPr>
            <p:ph type="title"/>
          </p:nvPr>
        </p:nvSpPr>
        <p:spPr>
          <a:xfrm>
            <a:off x="381000" y="914400"/>
            <a:ext cx="5032789" cy="762000"/>
          </a:xfrm>
        </p:spPr>
        <p:txBody>
          <a:bodyPr/>
          <a:lstStyle/>
          <a:p>
            <a:r>
              <a:rPr lang="en-US" dirty="0"/>
              <a:t>What are the lighting concerns?</a:t>
            </a:r>
          </a:p>
        </p:txBody>
      </p:sp>
      <p:sp>
        <p:nvSpPr>
          <p:cNvPr id="4" name="Date Placeholder 3">
            <a:extLst>
              <a:ext uri="{FF2B5EF4-FFF2-40B4-BE49-F238E27FC236}">
                <a16:creationId xmlns:a16="http://schemas.microsoft.com/office/drawing/2014/main" id="{44F1C67E-874E-EA75-1FE8-AA1EB9A5DD20}"/>
              </a:ext>
            </a:extLst>
          </p:cNvPr>
          <p:cNvSpPr>
            <a:spLocks noGrp="1"/>
          </p:cNvSpPr>
          <p:nvPr>
            <p:ph type="dt" sz="half" idx="10"/>
          </p:nvPr>
        </p:nvSpPr>
        <p:spPr/>
        <p:txBody>
          <a:bodyPr/>
          <a:lstStyle/>
          <a:p>
            <a:r>
              <a:rPr lang="en-US"/>
              <a:t>8 June 2022</a:t>
            </a:r>
          </a:p>
        </p:txBody>
      </p:sp>
      <p:sp>
        <p:nvSpPr>
          <p:cNvPr id="5" name="Footer Placeholder 4">
            <a:extLst>
              <a:ext uri="{FF2B5EF4-FFF2-40B4-BE49-F238E27FC236}">
                <a16:creationId xmlns:a16="http://schemas.microsoft.com/office/drawing/2014/main" id="{589517B9-E637-CB7A-12BC-B5D32BB55217}"/>
              </a:ext>
            </a:extLst>
          </p:cNvPr>
          <p:cNvSpPr>
            <a:spLocks noGrp="1"/>
          </p:cNvSpPr>
          <p:nvPr>
            <p:ph type="ftr" sz="quarter" idx="11"/>
          </p:nvPr>
        </p:nvSpPr>
        <p:spPr/>
        <p:txBody>
          <a:bodyPr/>
          <a:lstStyle/>
          <a:p>
            <a:r>
              <a:rPr lang="en-US"/>
              <a:t>charles dischinger/Marshall Space Flight Center</a:t>
            </a:r>
          </a:p>
        </p:txBody>
      </p:sp>
      <p:sp>
        <p:nvSpPr>
          <p:cNvPr id="6" name="Slide Number Placeholder 5">
            <a:extLst>
              <a:ext uri="{FF2B5EF4-FFF2-40B4-BE49-F238E27FC236}">
                <a16:creationId xmlns:a16="http://schemas.microsoft.com/office/drawing/2014/main" id="{6EDBA505-D451-35F5-AE72-411D8D5631CE}"/>
              </a:ext>
            </a:extLst>
          </p:cNvPr>
          <p:cNvSpPr>
            <a:spLocks noGrp="1"/>
          </p:cNvSpPr>
          <p:nvPr>
            <p:ph type="sldNum" sz="quarter" idx="12"/>
          </p:nvPr>
        </p:nvSpPr>
        <p:spPr/>
        <p:txBody>
          <a:bodyPr/>
          <a:lstStyle/>
          <a:p>
            <a:fld id="{509DF9D2-0504-2E40-BE7F-00B2A4E00103}" type="slidenum">
              <a:rPr lang="en-US" smtClean="0"/>
              <a:pPr/>
              <a:t>3</a:t>
            </a:fld>
            <a:endParaRPr lang="en-US"/>
          </a:p>
        </p:txBody>
      </p:sp>
      <p:pic>
        <p:nvPicPr>
          <p:cNvPr id="7" name="Picture 6" descr="Pete MESA and HTC.jpg">
            <a:extLst>
              <a:ext uri="{FF2B5EF4-FFF2-40B4-BE49-F238E27FC236}">
                <a16:creationId xmlns:a16="http://schemas.microsoft.com/office/drawing/2014/main" id="{1348FA1C-7CF3-BDCB-7380-4315B08A54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647" y="1816909"/>
            <a:ext cx="4552544" cy="4572000"/>
          </a:xfrm>
          <a:prstGeom prst="rect">
            <a:avLst/>
          </a:prstGeom>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05FB56EA-DF92-FA47-7E0B-1A83DF2127E8}"/>
              </a:ext>
            </a:extLst>
          </p:cNvPr>
          <p:cNvSpPr txBox="1"/>
          <p:nvPr/>
        </p:nvSpPr>
        <p:spPr>
          <a:xfrm>
            <a:off x="838200" y="4648200"/>
            <a:ext cx="3669720" cy="523220"/>
          </a:xfrm>
          <a:prstGeom prst="rect">
            <a:avLst/>
          </a:prstGeom>
          <a:noFill/>
        </p:spPr>
        <p:txBody>
          <a:bodyPr wrap="none" rtlCol="0">
            <a:spAutoFit/>
          </a:bodyPr>
          <a:lstStyle/>
          <a:p>
            <a:r>
              <a:rPr lang="en-US" sz="1400" b="1" i="1" dirty="0">
                <a:latin typeface="+mn-lt"/>
                <a:cs typeface="Helvetica"/>
              </a:rPr>
              <a:t>“Man, that Sun is bright!”</a:t>
            </a:r>
          </a:p>
          <a:p>
            <a:r>
              <a:rPr lang="en-US" sz="1400" i="1" dirty="0">
                <a:latin typeface="+mn-lt"/>
                <a:cs typeface="Helvetica"/>
              </a:rPr>
              <a:t>	</a:t>
            </a:r>
            <a:r>
              <a:rPr lang="mr-IN" sz="1400" i="1" dirty="0">
                <a:latin typeface="+mn-lt"/>
                <a:cs typeface="Helvetica"/>
              </a:rPr>
              <a:t>–</a:t>
            </a:r>
            <a:r>
              <a:rPr lang="en-US" sz="1400" i="1" dirty="0">
                <a:solidFill>
                  <a:srgbClr val="FFFF00"/>
                </a:solidFill>
                <a:latin typeface="+mn-lt"/>
                <a:cs typeface="Helvetica"/>
              </a:rPr>
              <a:t> </a:t>
            </a:r>
            <a:r>
              <a:rPr lang="en-US" sz="1400" i="1" dirty="0">
                <a:latin typeface="+mn-lt"/>
                <a:cs typeface="Helvetica"/>
              </a:rPr>
              <a:t>Pete Conrad, Apollo 12, EVA1</a:t>
            </a:r>
          </a:p>
        </p:txBody>
      </p:sp>
      <p:sp>
        <p:nvSpPr>
          <p:cNvPr id="9" name="TextBox 8">
            <a:extLst>
              <a:ext uri="{FF2B5EF4-FFF2-40B4-BE49-F238E27FC236}">
                <a16:creationId xmlns:a16="http://schemas.microsoft.com/office/drawing/2014/main" id="{B06AF7F9-19F9-401D-27FE-9C43DB9BE82D}"/>
              </a:ext>
            </a:extLst>
          </p:cNvPr>
          <p:cNvSpPr txBox="1"/>
          <p:nvPr/>
        </p:nvSpPr>
        <p:spPr>
          <a:xfrm>
            <a:off x="4767192" y="1952685"/>
            <a:ext cx="4376808" cy="4031873"/>
          </a:xfrm>
          <a:prstGeom prst="rect">
            <a:avLst/>
          </a:prstGeom>
          <a:noFill/>
        </p:spPr>
        <p:txBody>
          <a:bodyPr wrap="square" rtlCol="0">
            <a:spAutoFit/>
          </a:bodyPr>
          <a:lstStyle/>
          <a:p>
            <a:pPr marL="285750" indent="-285750">
              <a:buFont typeface="Wingdings" pitchFamily="2" charset="2"/>
              <a:buChar char="v"/>
            </a:pPr>
            <a:r>
              <a:rPr lang="en-US" sz="1600" b="1" dirty="0">
                <a:latin typeface="+mn-lt"/>
                <a:cs typeface="Helvetica"/>
              </a:rPr>
              <a:t>There is no color video footage of Apollo 12 because the video camera was inadvertently pointed at the Sun, burning out its sensor</a:t>
            </a:r>
          </a:p>
          <a:p>
            <a:pPr marL="285750" indent="-285750">
              <a:buFont typeface="Wingdings" pitchFamily="2" charset="2"/>
              <a:buChar char="v"/>
            </a:pPr>
            <a:r>
              <a:rPr lang="en-US" sz="1600" b="1" dirty="0">
                <a:latin typeface="+mn-lt"/>
                <a:cs typeface="Helvetica"/>
              </a:rPr>
              <a:t>Sun angle of Apollo 12, EVA1 = 7.5° </a:t>
            </a:r>
            <a:br>
              <a:rPr lang="en-US" sz="1600" b="1" dirty="0">
                <a:latin typeface="+mn-lt"/>
                <a:cs typeface="Helvetica"/>
              </a:rPr>
            </a:br>
            <a:r>
              <a:rPr lang="en-US" sz="1600" b="1" dirty="0">
                <a:latin typeface="+mn-lt"/>
                <a:cs typeface="Helvetica"/>
              </a:rPr>
              <a:t>(lowest of the Apollo EVAs)</a:t>
            </a:r>
          </a:p>
          <a:p>
            <a:pPr marL="285750" indent="-285750">
              <a:buFont typeface="Wingdings" pitchFamily="2" charset="2"/>
              <a:buChar char="v"/>
            </a:pPr>
            <a:r>
              <a:rPr lang="en-US" sz="1600" b="1" dirty="0">
                <a:latin typeface="+mn-lt"/>
                <a:cs typeface="Helvetica"/>
              </a:rPr>
              <a:t>Sun angle in Polar Area of the Moon ≤ 5° </a:t>
            </a:r>
            <a:br>
              <a:rPr lang="en-US" sz="1600" b="1" dirty="0">
                <a:latin typeface="+mn-lt"/>
                <a:cs typeface="Helvetica"/>
              </a:rPr>
            </a:br>
            <a:r>
              <a:rPr lang="en-US" sz="1600" b="1" dirty="0">
                <a:latin typeface="+mn-lt"/>
                <a:cs typeface="Helvetica"/>
              </a:rPr>
              <a:t>(2-3° is typical)</a:t>
            </a:r>
          </a:p>
          <a:p>
            <a:pPr marL="285750" indent="-285750">
              <a:buFont typeface="Wingdings" pitchFamily="2" charset="2"/>
              <a:buChar char="v"/>
            </a:pPr>
            <a:r>
              <a:rPr lang="en-US" sz="1600" b="1" dirty="0">
                <a:latin typeface="+mn-lt"/>
                <a:cs typeface="Helvetica"/>
              </a:rPr>
              <a:t>Shadow at 2.5° is ~3X as long as shadow at 7.5°</a:t>
            </a:r>
          </a:p>
          <a:p>
            <a:pPr marL="742950" lvl="1" indent="-285750">
              <a:buFont typeface="Wingdings" pitchFamily="2" charset="2"/>
              <a:buChar char="v"/>
            </a:pPr>
            <a:r>
              <a:rPr lang="en-US" sz="1600" b="1" dirty="0">
                <a:latin typeface="+mn-lt"/>
                <a:cs typeface="Helvetica"/>
              </a:rPr>
              <a:t>6’ object casts ~137’ shadow, with Sun at 2.5°</a:t>
            </a:r>
          </a:p>
          <a:p>
            <a:pPr marL="1200150" lvl="2" indent="-285750">
              <a:buFont typeface="Wingdings" pitchFamily="2" charset="2"/>
              <a:buChar char="v"/>
            </a:pPr>
            <a:r>
              <a:rPr lang="en-US" sz="1600" b="1" dirty="0">
                <a:latin typeface="+mn-lt"/>
                <a:cs typeface="Helvetica"/>
              </a:rPr>
              <a:t>All black</a:t>
            </a:r>
          </a:p>
          <a:p>
            <a:pPr marL="285750" indent="-285750">
              <a:buFont typeface="Wingdings" pitchFamily="2" charset="2"/>
              <a:buChar char="v"/>
            </a:pPr>
            <a:r>
              <a:rPr lang="en-US" sz="1600" b="1" dirty="0">
                <a:latin typeface="+mn-lt"/>
                <a:cs typeface="Helvetica"/>
              </a:rPr>
              <a:t>Ambient lighting on the Moon </a:t>
            </a:r>
            <a:r>
              <a:rPr lang="en-US" sz="1600" b="1" dirty="0">
                <a:latin typeface="+mn-lt"/>
                <a:cs typeface="Helvetica"/>
                <a:sym typeface="Wingdings"/>
              </a:rPr>
              <a:t>too bright for EVA operations …</a:t>
            </a:r>
          </a:p>
          <a:p>
            <a:pPr marL="742950" lvl="1" indent="-285750">
              <a:buFont typeface="Wingdings" pitchFamily="2" charset="2"/>
              <a:buChar char="v"/>
            </a:pPr>
            <a:r>
              <a:rPr lang="en-US" sz="1600" b="1" dirty="0">
                <a:latin typeface="+mn-lt"/>
                <a:cs typeface="Helvetica"/>
                <a:sym typeface="Wingdings"/>
              </a:rPr>
              <a:t>And too dark</a:t>
            </a:r>
            <a:endParaRPr lang="en-US" sz="1600" b="1" dirty="0">
              <a:latin typeface="+mn-lt"/>
              <a:cs typeface="Helvetica"/>
            </a:endParaRPr>
          </a:p>
        </p:txBody>
      </p:sp>
      <p:sp>
        <p:nvSpPr>
          <p:cNvPr id="11" name="Oval Callout 10">
            <a:extLst>
              <a:ext uri="{FF2B5EF4-FFF2-40B4-BE49-F238E27FC236}">
                <a16:creationId xmlns:a16="http://schemas.microsoft.com/office/drawing/2014/main" id="{71BC94DD-BE1E-060E-7550-9AE06A6F8428}"/>
              </a:ext>
            </a:extLst>
          </p:cNvPr>
          <p:cNvSpPr/>
          <p:nvPr/>
        </p:nvSpPr>
        <p:spPr bwMode="auto">
          <a:xfrm>
            <a:off x="5257800" y="381000"/>
            <a:ext cx="3852251" cy="1600200"/>
          </a:xfrm>
          <a:prstGeom prst="wedgeEllipseCallout">
            <a:avLst>
              <a:gd name="adj1" fmla="val -88733"/>
              <a:gd name="adj2" fmla="val 67846"/>
            </a:avLst>
          </a:prstGeom>
          <a:solidFill>
            <a:srgbClr val="FFFF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1500" b="1" i="1" dirty="0">
                <a:solidFill>
                  <a:srgbClr val="FF0000"/>
                </a:solidFill>
                <a:latin typeface="+mn-lt"/>
              </a:rPr>
              <a:t>Can you spot the LEM, Astronaut, Hand Tool Carrier (HTC) and Modular Equipment Stowage Assembly (MESA)? </a:t>
            </a:r>
          </a:p>
        </p:txBody>
      </p:sp>
      <p:sp>
        <p:nvSpPr>
          <p:cNvPr id="12" name="Slide Number Placeholder 1">
            <a:extLst>
              <a:ext uri="{FF2B5EF4-FFF2-40B4-BE49-F238E27FC236}">
                <a16:creationId xmlns:a16="http://schemas.microsoft.com/office/drawing/2014/main" id="{BFE6C136-00AA-9A86-CFA7-1DDEDDD4E625}"/>
              </a:ext>
            </a:extLst>
          </p:cNvPr>
          <p:cNvSpPr txBox="1">
            <a:spLocks/>
          </p:cNvSpPr>
          <p:nvPr/>
        </p:nvSpPr>
        <p:spPr bwMode="auto">
          <a:xfrm>
            <a:off x="11014841" y="6284996"/>
            <a:ext cx="927538" cy="365125"/>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eaLnBrk="0" fontAlgn="base" hangingPunct="0">
              <a:spcBef>
                <a:spcPct val="0"/>
              </a:spcBef>
              <a:spcAft>
                <a:spcPct val="0"/>
              </a:spcAft>
              <a:defRPr sz="1400" kern="1200">
                <a:solidFill>
                  <a:schemeClr val="tx1"/>
                </a:solidFill>
                <a:latin typeface="Helvetica" pitchFamily="-108" charset="0"/>
                <a:ea typeface="+mn-ea"/>
                <a:cs typeface="+mn-cs"/>
              </a:defRPr>
            </a:lvl1pPr>
            <a:lvl2pPr marL="457200" algn="l" rtl="0" eaLnBrk="0" fontAlgn="base" hangingPunct="0">
              <a:spcBef>
                <a:spcPct val="0"/>
              </a:spcBef>
              <a:spcAft>
                <a:spcPct val="0"/>
              </a:spcAft>
              <a:defRPr sz="1200" kern="1200">
                <a:solidFill>
                  <a:schemeClr val="tx1"/>
                </a:solidFill>
                <a:latin typeface="Helvetica" pitchFamily="-108" charset="0"/>
                <a:ea typeface="+mn-ea"/>
                <a:cs typeface="+mn-cs"/>
              </a:defRPr>
            </a:lvl2pPr>
            <a:lvl3pPr marL="914400" algn="l" rtl="0" eaLnBrk="0" fontAlgn="base" hangingPunct="0">
              <a:spcBef>
                <a:spcPct val="0"/>
              </a:spcBef>
              <a:spcAft>
                <a:spcPct val="0"/>
              </a:spcAft>
              <a:defRPr sz="1200" kern="1200">
                <a:solidFill>
                  <a:schemeClr val="tx1"/>
                </a:solidFill>
                <a:latin typeface="Helvetica" pitchFamily="-108" charset="0"/>
                <a:ea typeface="+mn-ea"/>
                <a:cs typeface="+mn-cs"/>
              </a:defRPr>
            </a:lvl3pPr>
            <a:lvl4pPr marL="1371600" algn="l" rtl="0" eaLnBrk="0" fontAlgn="base" hangingPunct="0">
              <a:spcBef>
                <a:spcPct val="0"/>
              </a:spcBef>
              <a:spcAft>
                <a:spcPct val="0"/>
              </a:spcAft>
              <a:defRPr sz="1200" kern="1200">
                <a:solidFill>
                  <a:schemeClr val="tx1"/>
                </a:solidFill>
                <a:latin typeface="Helvetica" pitchFamily="-108" charset="0"/>
                <a:ea typeface="+mn-ea"/>
                <a:cs typeface="+mn-cs"/>
              </a:defRPr>
            </a:lvl4pPr>
            <a:lvl5pPr marL="1828800" algn="l" rtl="0" eaLnBrk="0" fontAlgn="base" hangingPunct="0">
              <a:spcBef>
                <a:spcPct val="0"/>
              </a:spcBef>
              <a:spcAft>
                <a:spcPct val="0"/>
              </a:spcAft>
              <a:defRPr sz="1200" kern="1200">
                <a:solidFill>
                  <a:schemeClr val="tx1"/>
                </a:solidFill>
                <a:latin typeface="Helvetica" pitchFamily="-108" charset="0"/>
                <a:ea typeface="+mn-ea"/>
                <a:cs typeface="+mn-cs"/>
              </a:defRPr>
            </a:lvl5pPr>
            <a:lvl6pPr marL="2286000" algn="l" defTabSz="457200" rtl="0" eaLnBrk="1" latinLnBrk="0" hangingPunct="1">
              <a:defRPr sz="1200" kern="1200">
                <a:solidFill>
                  <a:schemeClr val="tx1"/>
                </a:solidFill>
                <a:latin typeface="Helvetica" pitchFamily="-108" charset="0"/>
                <a:ea typeface="+mn-ea"/>
                <a:cs typeface="+mn-cs"/>
              </a:defRPr>
            </a:lvl6pPr>
            <a:lvl7pPr marL="2743200" algn="l" defTabSz="457200" rtl="0" eaLnBrk="1" latinLnBrk="0" hangingPunct="1">
              <a:defRPr sz="1200" kern="1200">
                <a:solidFill>
                  <a:schemeClr val="tx1"/>
                </a:solidFill>
                <a:latin typeface="Helvetica" pitchFamily="-108" charset="0"/>
                <a:ea typeface="+mn-ea"/>
                <a:cs typeface="+mn-cs"/>
              </a:defRPr>
            </a:lvl7pPr>
            <a:lvl8pPr marL="3200400" algn="l" defTabSz="457200" rtl="0" eaLnBrk="1" latinLnBrk="0" hangingPunct="1">
              <a:defRPr sz="1200" kern="1200">
                <a:solidFill>
                  <a:schemeClr val="tx1"/>
                </a:solidFill>
                <a:latin typeface="Helvetica" pitchFamily="-108" charset="0"/>
                <a:ea typeface="+mn-ea"/>
                <a:cs typeface="+mn-cs"/>
              </a:defRPr>
            </a:lvl8pPr>
            <a:lvl9pPr marL="3657600" algn="l" defTabSz="457200" rtl="0" eaLnBrk="1" latinLnBrk="0" hangingPunct="1">
              <a:defRPr sz="1200" kern="1200">
                <a:solidFill>
                  <a:schemeClr val="tx1"/>
                </a:solidFill>
                <a:latin typeface="Helvetica" pitchFamily="-108" charset="0"/>
                <a:ea typeface="+mn-ea"/>
                <a:cs typeface="+mn-cs"/>
              </a:defRPr>
            </a:lvl9pPr>
          </a:lstStyle>
          <a:p>
            <a:fld id="{F8FC8337-2617-4A9E-BDAB-824D967E6C07}" type="slidenum">
              <a:rPr lang="en-US" smtClean="0"/>
              <a:pPr/>
              <a:t>3</a:t>
            </a:fld>
            <a:endParaRPr lang="en-US" dirty="0"/>
          </a:p>
        </p:txBody>
      </p:sp>
    </p:spTree>
    <p:extLst>
      <p:ext uri="{BB962C8B-B14F-4D97-AF65-F5344CB8AC3E}">
        <p14:creationId xmlns:p14="http://schemas.microsoft.com/office/powerpoint/2010/main" val="688158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B54E9-8BE1-B464-468E-C9B0FFD51599}"/>
              </a:ext>
            </a:extLst>
          </p:cNvPr>
          <p:cNvSpPr>
            <a:spLocks noGrp="1"/>
          </p:cNvSpPr>
          <p:nvPr>
            <p:ph type="title"/>
          </p:nvPr>
        </p:nvSpPr>
        <p:spPr/>
        <p:txBody>
          <a:bodyPr/>
          <a:lstStyle/>
          <a:p>
            <a:r>
              <a:rPr lang="en-US" dirty="0"/>
              <a:t>SVS video</a:t>
            </a:r>
          </a:p>
        </p:txBody>
      </p:sp>
      <p:sp>
        <p:nvSpPr>
          <p:cNvPr id="3" name="Content Placeholder 2">
            <a:extLst>
              <a:ext uri="{FF2B5EF4-FFF2-40B4-BE49-F238E27FC236}">
                <a16:creationId xmlns:a16="http://schemas.microsoft.com/office/drawing/2014/main" id="{78A33651-CE28-689E-EEDD-C8FB1B535F67}"/>
              </a:ext>
            </a:extLst>
          </p:cNvPr>
          <p:cNvSpPr>
            <a:spLocks noGrp="1"/>
          </p:cNvSpPr>
          <p:nvPr>
            <p:ph idx="1"/>
          </p:nvPr>
        </p:nvSpPr>
        <p:spPr/>
        <p:txBody>
          <a:bodyPr/>
          <a:lstStyle/>
          <a:p>
            <a:r>
              <a:rPr lang="en-US" dirty="0">
                <a:hlinkClick r:id="rId3"/>
              </a:rPr>
              <a:t>https://www.youtube.com/watch?v=aD1OQ9UBwuU</a:t>
            </a:r>
            <a:endParaRPr lang="en-US" dirty="0"/>
          </a:p>
          <a:p>
            <a:endParaRPr lang="en-US" dirty="0"/>
          </a:p>
        </p:txBody>
      </p:sp>
      <p:sp>
        <p:nvSpPr>
          <p:cNvPr id="4" name="Date Placeholder 3">
            <a:extLst>
              <a:ext uri="{FF2B5EF4-FFF2-40B4-BE49-F238E27FC236}">
                <a16:creationId xmlns:a16="http://schemas.microsoft.com/office/drawing/2014/main" id="{3CC08117-F552-9A78-C98C-F77E6D81B26A}"/>
              </a:ext>
            </a:extLst>
          </p:cNvPr>
          <p:cNvSpPr>
            <a:spLocks noGrp="1"/>
          </p:cNvSpPr>
          <p:nvPr>
            <p:ph type="dt" sz="half" idx="10"/>
          </p:nvPr>
        </p:nvSpPr>
        <p:spPr/>
        <p:txBody>
          <a:bodyPr/>
          <a:lstStyle/>
          <a:p>
            <a:r>
              <a:rPr lang="en-US"/>
              <a:t>8 June 2022</a:t>
            </a:r>
          </a:p>
        </p:txBody>
      </p:sp>
      <p:sp>
        <p:nvSpPr>
          <p:cNvPr id="5" name="Footer Placeholder 4">
            <a:extLst>
              <a:ext uri="{FF2B5EF4-FFF2-40B4-BE49-F238E27FC236}">
                <a16:creationId xmlns:a16="http://schemas.microsoft.com/office/drawing/2014/main" id="{0B158B24-28D2-4CFC-8C68-5F9DBFEDAF2B}"/>
              </a:ext>
            </a:extLst>
          </p:cNvPr>
          <p:cNvSpPr>
            <a:spLocks noGrp="1"/>
          </p:cNvSpPr>
          <p:nvPr>
            <p:ph type="ftr" sz="quarter" idx="11"/>
          </p:nvPr>
        </p:nvSpPr>
        <p:spPr/>
        <p:txBody>
          <a:bodyPr/>
          <a:lstStyle/>
          <a:p>
            <a:r>
              <a:rPr lang="en-US"/>
              <a:t>charles dischinger/Marshall Space Flight Center</a:t>
            </a:r>
          </a:p>
        </p:txBody>
      </p:sp>
      <p:sp>
        <p:nvSpPr>
          <p:cNvPr id="6" name="Slide Number Placeholder 5">
            <a:extLst>
              <a:ext uri="{FF2B5EF4-FFF2-40B4-BE49-F238E27FC236}">
                <a16:creationId xmlns:a16="http://schemas.microsoft.com/office/drawing/2014/main" id="{644DB936-F1F8-BCC7-2CFD-5ECC86C970C0}"/>
              </a:ext>
            </a:extLst>
          </p:cNvPr>
          <p:cNvSpPr>
            <a:spLocks noGrp="1"/>
          </p:cNvSpPr>
          <p:nvPr>
            <p:ph type="sldNum" sz="quarter" idx="12"/>
          </p:nvPr>
        </p:nvSpPr>
        <p:spPr/>
        <p:txBody>
          <a:bodyPr/>
          <a:lstStyle/>
          <a:p>
            <a:fld id="{509DF9D2-0504-2E40-BE7F-00B2A4E00103}" type="slidenum">
              <a:rPr lang="en-US" smtClean="0"/>
              <a:pPr/>
              <a:t>4</a:t>
            </a:fld>
            <a:endParaRPr lang="en-US"/>
          </a:p>
        </p:txBody>
      </p:sp>
    </p:spTree>
    <p:extLst>
      <p:ext uri="{BB962C8B-B14F-4D97-AF65-F5344CB8AC3E}">
        <p14:creationId xmlns:p14="http://schemas.microsoft.com/office/powerpoint/2010/main" val="287978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07813-2211-56AD-9263-4B5429D75400}"/>
              </a:ext>
            </a:extLst>
          </p:cNvPr>
          <p:cNvSpPr>
            <a:spLocks noGrp="1"/>
          </p:cNvSpPr>
          <p:nvPr>
            <p:ph type="title"/>
          </p:nvPr>
        </p:nvSpPr>
        <p:spPr/>
        <p:txBody>
          <a:bodyPr/>
          <a:lstStyle/>
          <a:p>
            <a:r>
              <a:rPr lang="en-US" dirty="0"/>
              <a:t>Worksite design</a:t>
            </a:r>
          </a:p>
        </p:txBody>
      </p:sp>
      <p:sp>
        <p:nvSpPr>
          <p:cNvPr id="3" name="Content Placeholder 2">
            <a:extLst>
              <a:ext uri="{FF2B5EF4-FFF2-40B4-BE49-F238E27FC236}">
                <a16:creationId xmlns:a16="http://schemas.microsoft.com/office/drawing/2014/main" id="{A480785D-6334-8BB8-EDD8-C12BBB4F193A}"/>
              </a:ext>
            </a:extLst>
          </p:cNvPr>
          <p:cNvSpPr>
            <a:spLocks noGrp="1"/>
          </p:cNvSpPr>
          <p:nvPr>
            <p:ph idx="1"/>
          </p:nvPr>
        </p:nvSpPr>
        <p:spPr>
          <a:xfrm>
            <a:off x="685800" y="1905000"/>
            <a:ext cx="3392423" cy="4267200"/>
          </a:xfrm>
        </p:spPr>
        <p:txBody>
          <a:bodyPr/>
          <a:lstStyle/>
          <a:p>
            <a:r>
              <a:rPr lang="en-US" dirty="0"/>
              <a:t>General considerations 1: astronaut reach envelopes</a:t>
            </a:r>
          </a:p>
        </p:txBody>
      </p:sp>
      <p:sp>
        <p:nvSpPr>
          <p:cNvPr id="4" name="Date Placeholder 3">
            <a:extLst>
              <a:ext uri="{FF2B5EF4-FFF2-40B4-BE49-F238E27FC236}">
                <a16:creationId xmlns:a16="http://schemas.microsoft.com/office/drawing/2014/main" id="{5BFD4A3E-60DD-F93D-5169-075FECC996E6}"/>
              </a:ext>
            </a:extLst>
          </p:cNvPr>
          <p:cNvSpPr>
            <a:spLocks noGrp="1"/>
          </p:cNvSpPr>
          <p:nvPr>
            <p:ph type="dt" sz="half" idx="10"/>
          </p:nvPr>
        </p:nvSpPr>
        <p:spPr/>
        <p:txBody>
          <a:bodyPr/>
          <a:lstStyle/>
          <a:p>
            <a:r>
              <a:rPr lang="en-US"/>
              <a:t>8 June 2022</a:t>
            </a:r>
          </a:p>
        </p:txBody>
      </p:sp>
      <p:sp>
        <p:nvSpPr>
          <p:cNvPr id="5" name="Footer Placeholder 4">
            <a:extLst>
              <a:ext uri="{FF2B5EF4-FFF2-40B4-BE49-F238E27FC236}">
                <a16:creationId xmlns:a16="http://schemas.microsoft.com/office/drawing/2014/main" id="{CCD89A57-BA75-0466-8B8C-2C8D22814B6D}"/>
              </a:ext>
            </a:extLst>
          </p:cNvPr>
          <p:cNvSpPr>
            <a:spLocks noGrp="1"/>
          </p:cNvSpPr>
          <p:nvPr>
            <p:ph type="ftr" sz="quarter" idx="11"/>
          </p:nvPr>
        </p:nvSpPr>
        <p:spPr/>
        <p:txBody>
          <a:bodyPr/>
          <a:lstStyle/>
          <a:p>
            <a:r>
              <a:rPr lang="en-US"/>
              <a:t>charles dischinger/Marshall Space Flight Center</a:t>
            </a:r>
          </a:p>
        </p:txBody>
      </p:sp>
      <p:sp>
        <p:nvSpPr>
          <p:cNvPr id="6" name="Slide Number Placeholder 5">
            <a:extLst>
              <a:ext uri="{FF2B5EF4-FFF2-40B4-BE49-F238E27FC236}">
                <a16:creationId xmlns:a16="http://schemas.microsoft.com/office/drawing/2014/main" id="{8953136E-1654-88B5-3434-C9FC9BCF9542}"/>
              </a:ext>
            </a:extLst>
          </p:cNvPr>
          <p:cNvSpPr>
            <a:spLocks noGrp="1"/>
          </p:cNvSpPr>
          <p:nvPr>
            <p:ph type="sldNum" sz="quarter" idx="12"/>
          </p:nvPr>
        </p:nvSpPr>
        <p:spPr/>
        <p:txBody>
          <a:bodyPr/>
          <a:lstStyle/>
          <a:p>
            <a:fld id="{509DF9D2-0504-2E40-BE7F-00B2A4E00103}" type="slidenum">
              <a:rPr lang="en-US" smtClean="0"/>
              <a:pPr/>
              <a:t>5</a:t>
            </a:fld>
            <a:endParaRPr lang="en-US"/>
          </a:p>
        </p:txBody>
      </p:sp>
      <p:pic>
        <p:nvPicPr>
          <p:cNvPr id="7" name="Picture 6">
            <a:extLst>
              <a:ext uri="{FF2B5EF4-FFF2-40B4-BE49-F238E27FC236}">
                <a16:creationId xmlns:a16="http://schemas.microsoft.com/office/drawing/2014/main" id="{0025BF2C-0B8E-8598-AA3A-F525EFD42CA5}"/>
              </a:ext>
            </a:extLst>
          </p:cNvPr>
          <p:cNvPicPr>
            <a:picLocks noChangeAspect="1"/>
          </p:cNvPicPr>
          <p:nvPr/>
        </p:nvPicPr>
        <p:blipFill>
          <a:blip r:embed="rId3"/>
          <a:stretch>
            <a:fillRect/>
          </a:stretch>
        </p:blipFill>
        <p:spPr>
          <a:xfrm>
            <a:off x="4572000" y="1616609"/>
            <a:ext cx="3848936" cy="4936591"/>
          </a:xfrm>
          <a:prstGeom prst="rect">
            <a:avLst/>
          </a:prstGeom>
        </p:spPr>
      </p:pic>
      <p:sp>
        <p:nvSpPr>
          <p:cNvPr id="9" name="Oval Callout 8">
            <a:extLst>
              <a:ext uri="{FF2B5EF4-FFF2-40B4-BE49-F238E27FC236}">
                <a16:creationId xmlns:a16="http://schemas.microsoft.com/office/drawing/2014/main" id="{C8A44CE0-B2F2-E607-C235-46D0B2CC1246}"/>
              </a:ext>
            </a:extLst>
          </p:cNvPr>
          <p:cNvSpPr/>
          <p:nvPr/>
        </p:nvSpPr>
        <p:spPr bwMode="auto">
          <a:xfrm>
            <a:off x="683172" y="3854388"/>
            <a:ext cx="3395051" cy="1327211"/>
          </a:xfrm>
          <a:prstGeom prst="wedgeEllipseCallout">
            <a:avLst>
              <a:gd name="adj1" fmla="val 74106"/>
              <a:gd name="adj2" fmla="val 25325"/>
            </a:avLst>
          </a:prstGeom>
          <a:solidFill>
            <a:srgbClr val="FFFF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1600" b="1" i="1" dirty="0">
                <a:solidFill>
                  <a:srgbClr val="FF0000"/>
                </a:solidFill>
                <a:latin typeface="+mn-lt"/>
              </a:rPr>
              <a:t>If she cannot reach it, she cannot actuate, remove, or insert it</a:t>
            </a:r>
          </a:p>
        </p:txBody>
      </p:sp>
    </p:spTree>
    <p:extLst>
      <p:ext uri="{BB962C8B-B14F-4D97-AF65-F5344CB8AC3E}">
        <p14:creationId xmlns:p14="http://schemas.microsoft.com/office/powerpoint/2010/main" val="3763074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07813-2211-56AD-9263-4B5429D75400}"/>
              </a:ext>
            </a:extLst>
          </p:cNvPr>
          <p:cNvSpPr>
            <a:spLocks noGrp="1"/>
          </p:cNvSpPr>
          <p:nvPr>
            <p:ph type="title"/>
          </p:nvPr>
        </p:nvSpPr>
        <p:spPr/>
        <p:txBody>
          <a:bodyPr/>
          <a:lstStyle/>
          <a:p>
            <a:r>
              <a:rPr lang="en-US" dirty="0"/>
              <a:t>Worksite design</a:t>
            </a:r>
          </a:p>
        </p:txBody>
      </p:sp>
      <p:sp>
        <p:nvSpPr>
          <p:cNvPr id="3" name="Content Placeholder 2">
            <a:extLst>
              <a:ext uri="{FF2B5EF4-FFF2-40B4-BE49-F238E27FC236}">
                <a16:creationId xmlns:a16="http://schemas.microsoft.com/office/drawing/2014/main" id="{A480785D-6334-8BB8-EDD8-C12BBB4F193A}"/>
              </a:ext>
            </a:extLst>
          </p:cNvPr>
          <p:cNvSpPr>
            <a:spLocks noGrp="1"/>
          </p:cNvSpPr>
          <p:nvPr>
            <p:ph idx="1"/>
          </p:nvPr>
        </p:nvSpPr>
        <p:spPr>
          <a:xfrm>
            <a:off x="685800" y="1905000"/>
            <a:ext cx="3392423" cy="4267200"/>
          </a:xfrm>
        </p:spPr>
        <p:txBody>
          <a:bodyPr/>
          <a:lstStyle/>
          <a:p>
            <a:r>
              <a:rPr lang="en-US" dirty="0"/>
              <a:t>General considerations 2: suit glove &amp; sleeve envelopes</a:t>
            </a:r>
          </a:p>
        </p:txBody>
      </p:sp>
      <p:sp>
        <p:nvSpPr>
          <p:cNvPr id="4" name="Date Placeholder 3">
            <a:extLst>
              <a:ext uri="{FF2B5EF4-FFF2-40B4-BE49-F238E27FC236}">
                <a16:creationId xmlns:a16="http://schemas.microsoft.com/office/drawing/2014/main" id="{5BFD4A3E-60DD-F93D-5169-075FECC996E6}"/>
              </a:ext>
            </a:extLst>
          </p:cNvPr>
          <p:cNvSpPr>
            <a:spLocks noGrp="1"/>
          </p:cNvSpPr>
          <p:nvPr>
            <p:ph type="dt" sz="half" idx="10"/>
          </p:nvPr>
        </p:nvSpPr>
        <p:spPr/>
        <p:txBody>
          <a:bodyPr/>
          <a:lstStyle/>
          <a:p>
            <a:r>
              <a:rPr lang="en-US"/>
              <a:t>8 June 2022</a:t>
            </a:r>
          </a:p>
        </p:txBody>
      </p:sp>
      <p:sp>
        <p:nvSpPr>
          <p:cNvPr id="5" name="Footer Placeholder 4">
            <a:extLst>
              <a:ext uri="{FF2B5EF4-FFF2-40B4-BE49-F238E27FC236}">
                <a16:creationId xmlns:a16="http://schemas.microsoft.com/office/drawing/2014/main" id="{CCD89A57-BA75-0466-8B8C-2C8D22814B6D}"/>
              </a:ext>
            </a:extLst>
          </p:cNvPr>
          <p:cNvSpPr>
            <a:spLocks noGrp="1"/>
          </p:cNvSpPr>
          <p:nvPr>
            <p:ph type="ftr" sz="quarter" idx="11"/>
          </p:nvPr>
        </p:nvSpPr>
        <p:spPr/>
        <p:txBody>
          <a:bodyPr/>
          <a:lstStyle/>
          <a:p>
            <a:r>
              <a:rPr lang="en-US"/>
              <a:t>charles dischinger/Marshall Space Flight Center</a:t>
            </a:r>
          </a:p>
        </p:txBody>
      </p:sp>
      <p:sp>
        <p:nvSpPr>
          <p:cNvPr id="6" name="Slide Number Placeholder 5">
            <a:extLst>
              <a:ext uri="{FF2B5EF4-FFF2-40B4-BE49-F238E27FC236}">
                <a16:creationId xmlns:a16="http://schemas.microsoft.com/office/drawing/2014/main" id="{8953136E-1654-88B5-3434-C9FC9BCF9542}"/>
              </a:ext>
            </a:extLst>
          </p:cNvPr>
          <p:cNvSpPr>
            <a:spLocks noGrp="1"/>
          </p:cNvSpPr>
          <p:nvPr>
            <p:ph type="sldNum" sz="quarter" idx="12"/>
          </p:nvPr>
        </p:nvSpPr>
        <p:spPr/>
        <p:txBody>
          <a:bodyPr/>
          <a:lstStyle/>
          <a:p>
            <a:fld id="{509DF9D2-0504-2E40-BE7F-00B2A4E00103}" type="slidenum">
              <a:rPr lang="en-US" smtClean="0"/>
              <a:pPr/>
              <a:t>6</a:t>
            </a:fld>
            <a:endParaRPr lang="en-US"/>
          </a:p>
        </p:txBody>
      </p:sp>
      <p:sp>
        <p:nvSpPr>
          <p:cNvPr id="9" name="Oval Callout 8">
            <a:extLst>
              <a:ext uri="{FF2B5EF4-FFF2-40B4-BE49-F238E27FC236}">
                <a16:creationId xmlns:a16="http://schemas.microsoft.com/office/drawing/2014/main" id="{C8A44CE0-B2F2-E607-C235-46D0B2CC1246}"/>
              </a:ext>
            </a:extLst>
          </p:cNvPr>
          <p:cNvSpPr/>
          <p:nvPr/>
        </p:nvSpPr>
        <p:spPr bwMode="auto">
          <a:xfrm>
            <a:off x="683172" y="3854388"/>
            <a:ext cx="3584029" cy="1784411"/>
          </a:xfrm>
          <a:prstGeom prst="wedgeEllipseCallout">
            <a:avLst>
              <a:gd name="adj1" fmla="val 64818"/>
              <a:gd name="adj2" fmla="val -34437"/>
            </a:avLst>
          </a:prstGeom>
          <a:solidFill>
            <a:srgbClr val="FFFF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1600" b="1" i="1" dirty="0">
                <a:solidFill>
                  <a:srgbClr val="FF0000"/>
                </a:solidFill>
                <a:latin typeface="+mn-lt"/>
              </a:rPr>
              <a:t>If the glove cannot fit into an opening, or the sleeve is constrained by the opening, she cannot work there.</a:t>
            </a:r>
          </a:p>
        </p:txBody>
      </p:sp>
      <p:pic>
        <p:nvPicPr>
          <p:cNvPr id="8" name="Picture 7">
            <a:extLst>
              <a:ext uri="{FF2B5EF4-FFF2-40B4-BE49-F238E27FC236}">
                <a16:creationId xmlns:a16="http://schemas.microsoft.com/office/drawing/2014/main" id="{B45412CB-AC18-BCBC-0E35-44DB8F82AA6E}"/>
              </a:ext>
            </a:extLst>
          </p:cNvPr>
          <p:cNvPicPr>
            <a:picLocks noChangeAspect="1"/>
          </p:cNvPicPr>
          <p:nvPr/>
        </p:nvPicPr>
        <p:blipFill>
          <a:blip r:embed="rId3"/>
          <a:stretch>
            <a:fillRect/>
          </a:stretch>
        </p:blipFill>
        <p:spPr>
          <a:xfrm>
            <a:off x="4876800" y="1565127"/>
            <a:ext cx="3760282" cy="3113530"/>
          </a:xfrm>
          <a:prstGeom prst="rect">
            <a:avLst/>
          </a:prstGeom>
        </p:spPr>
      </p:pic>
    </p:spTree>
    <p:extLst>
      <p:ext uri="{BB962C8B-B14F-4D97-AF65-F5344CB8AC3E}">
        <p14:creationId xmlns:p14="http://schemas.microsoft.com/office/powerpoint/2010/main" val="9948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07813-2211-56AD-9263-4B5429D75400}"/>
              </a:ext>
            </a:extLst>
          </p:cNvPr>
          <p:cNvSpPr>
            <a:spLocks noGrp="1"/>
          </p:cNvSpPr>
          <p:nvPr>
            <p:ph type="title"/>
          </p:nvPr>
        </p:nvSpPr>
        <p:spPr/>
        <p:txBody>
          <a:bodyPr/>
          <a:lstStyle/>
          <a:p>
            <a:r>
              <a:rPr lang="en-US" dirty="0"/>
              <a:t>Worksite design</a:t>
            </a:r>
          </a:p>
        </p:txBody>
      </p:sp>
      <p:sp>
        <p:nvSpPr>
          <p:cNvPr id="3" name="Content Placeholder 2">
            <a:extLst>
              <a:ext uri="{FF2B5EF4-FFF2-40B4-BE49-F238E27FC236}">
                <a16:creationId xmlns:a16="http://schemas.microsoft.com/office/drawing/2014/main" id="{A480785D-6334-8BB8-EDD8-C12BBB4F193A}"/>
              </a:ext>
            </a:extLst>
          </p:cNvPr>
          <p:cNvSpPr>
            <a:spLocks noGrp="1"/>
          </p:cNvSpPr>
          <p:nvPr>
            <p:ph idx="1"/>
          </p:nvPr>
        </p:nvSpPr>
        <p:spPr>
          <a:xfrm>
            <a:off x="685800" y="1905000"/>
            <a:ext cx="3392423" cy="4267200"/>
          </a:xfrm>
        </p:spPr>
        <p:txBody>
          <a:bodyPr/>
          <a:lstStyle/>
          <a:p>
            <a:r>
              <a:rPr lang="en-US" dirty="0"/>
              <a:t>General considerations 3: other suit concerns</a:t>
            </a:r>
          </a:p>
        </p:txBody>
      </p:sp>
      <p:sp>
        <p:nvSpPr>
          <p:cNvPr id="4" name="Date Placeholder 3">
            <a:extLst>
              <a:ext uri="{FF2B5EF4-FFF2-40B4-BE49-F238E27FC236}">
                <a16:creationId xmlns:a16="http://schemas.microsoft.com/office/drawing/2014/main" id="{5BFD4A3E-60DD-F93D-5169-075FECC996E6}"/>
              </a:ext>
            </a:extLst>
          </p:cNvPr>
          <p:cNvSpPr>
            <a:spLocks noGrp="1"/>
          </p:cNvSpPr>
          <p:nvPr>
            <p:ph type="dt" sz="half" idx="10"/>
          </p:nvPr>
        </p:nvSpPr>
        <p:spPr/>
        <p:txBody>
          <a:bodyPr/>
          <a:lstStyle/>
          <a:p>
            <a:r>
              <a:rPr lang="en-US"/>
              <a:t>8 June 2022</a:t>
            </a:r>
          </a:p>
        </p:txBody>
      </p:sp>
      <p:sp>
        <p:nvSpPr>
          <p:cNvPr id="5" name="Footer Placeholder 4">
            <a:extLst>
              <a:ext uri="{FF2B5EF4-FFF2-40B4-BE49-F238E27FC236}">
                <a16:creationId xmlns:a16="http://schemas.microsoft.com/office/drawing/2014/main" id="{CCD89A57-BA75-0466-8B8C-2C8D22814B6D}"/>
              </a:ext>
            </a:extLst>
          </p:cNvPr>
          <p:cNvSpPr>
            <a:spLocks noGrp="1"/>
          </p:cNvSpPr>
          <p:nvPr>
            <p:ph type="ftr" sz="quarter" idx="11"/>
          </p:nvPr>
        </p:nvSpPr>
        <p:spPr/>
        <p:txBody>
          <a:bodyPr/>
          <a:lstStyle/>
          <a:p>
            <a:r>
              <a:rPr lang="en-US"/>
              <a:t>charles dischinger/Marshall Space Flight Center</a:t>
            </a:r>
          </a:p>
        </p:txBody>
      </p:sp>
      <p:sp>
        <p:nvSpPr>
          <p:cNvPr id="6" name="Slide Number Placeholder 5">
            <a:extLst>
              <a:ext uri="{FF2B5EF4-FFF2-40B4-BE49-F238E27FC236}">
                <a16:creationId xmlns:a16="http://schemas.microsoft.com/office/drawing/2014/main" id="{8953136E-1654-88B5-3434-C9FC9BCF9542}"/>
              </a:ext>
            </a:extLst>
          </p:cNvPr>
          <p:cNvSpPr>
            <a:spLocks noGrp="1"/>
          </p:cNvSpPr>
          <p:nvPr>
            <p:ph type="sldNum" sz="quarter" idx="12"/>
          </p:nvPr>
        </p:nvSpPr>
        <p:spPr/>
        <p:txBody>
          <a:bodyPr/>
          <a:lstStyle/>
          <a:p>
            <a:fld id="{509DF9D2-0504-2E40-BE7F-00B2A4E00103}" type="slidenum">
              <a:rPr lang="en-US" smtClean="0"/>
              <a:pPr/>
              <a:t>7</a:t>
            </a:fld>
            <a:endParaRPr lang="en-US"/>
          </a:p>
        </p:txBody>
      </p:sp>
      <p:sp>
        <p:nvSpPr>
          <p:cNvPr id="9" name="Oval Callout 8">
            <a:extLst>
              <a:ext uri="{FF2B5EF4-FFF2-40B4-BE49-F238E27FC236}">
                <a16:creationId xmlns:a16="http://schemas.microsoft.com/office/drawing/2014/main" id="{C8A44CE0-B2F2-E607-C235-46D0B2CC1246}"/>
              </a:ext>
            </a:extLst>
          </p:cNvPr>
          <p:cNvSpPr/>
          <p:nvPr/>
        </p:nvSpPr>
        <p:spPr bwMode="auto">
          <a:xfrm>
            <a:off x="705178" y="2575034"/>
            <a:ext cx="3584029" cy="3825766"/>
          </a:xfrm>
          <a:prstGeom prst="wedgeEllipseCallout">
            <a:avLst>
              <a:gd name="adj1" fmla="val 67457"/>
              <a:gd name="adj2" fmla="val -11430"/>
            </a:avLst>
          </a:prstGeom>
          <a:solidFill>
            <a:srgbClr val="FFFF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1600" b="1" i="1" dirty="0">
                <a:solidFill>
                  <a:srgbClr val="FF0000"/>
                </a:solidFill>
                <a:latin typeface="+mn-lt"/>
              </a:rPr>
              <a:t>Can the astronaut bend to reach a task site?</a:t>
            </a:r>
          </a:p>
          <a:p>
            <a:pPr algn="ctr"/>
            <a:r>
              <a:rPr lang="en-US" sz="1600" b="1" i="1" dirty="0">
                <a:solidFill>
                  <a:srgbClr val="FF0000"/>
                </a:solidFill>
                <a:latin typeface="+mn-lt"/>
              </a:rPr>
              <a:t>Is there a risk that the suit will tear?</a:t>
            </a:r>
          </a:p>
          <a:p>
            <a:pPr algn="ctr"/>
            <a:r>
              <a:rPr lang="en-US" sz="1600" b="1" i="1" dirty="0">
                <a:solidFill>
                  <a:srgbClr val="FF0000"/>
                </a:solidFill>
                <a:latin typeface="+mn-lt"/>
              </a:rPr>
              <a:t>Will additional lighting be required?</a:t>
            </a:r>
          </a:p>
          <a:p>
            <a:pPr algn="ctr"/>
            <a:r>
              <a:rPr lang="en-US" sz="1600" b="1" i="1" dirty="0">
                <a:solidFill>
                  <a:srgbClr val="FF0000"/>
                </a:solidFill>
                <a:latin typeface="+mn-lt"/>
              </a:rPr>
              <a:t>Can the astronaut see the task site?</a:t>
            </a:r>
          </a:p>
          <a:p>
            <a:pPr algn="ctr"/>
            <a:r>
              <a:rPr lang="en-US" sz="1600" b="1" i="1" dirty="0">
                <a:solidFill>
                  <a:srgbClr val="FF0000"/>
                </a:solidFill>
                <a:latin typeface="+mn-lt"/>
              </a:rPr>
              <a:t>Will the needed tool fit into the task site?</a:t>
            </a:r>
          </a:p>
          <a:p>
            <a:pPr algn="ctr"/>
            <a:r>
              <a:rPr lang="en-US" sz="1600" b="1" i="1" dirty="0">
                <a:solidFill>
                  <a:srgbClr val="FF0000"/>
                </a:solidFill>
                <a:latin typeface="+mn-lt"/>
              </a:rPr>
              <a:t>Can an astronaut grasp it (does it have a handle?)?</a:t>
            </a:r>
          </a:p>
          <a:p>
            <a:pPr algn="ctr"/>
            <a:endParaRPr lang="en-US" sz="1600" b="1" i="1" dirty="0">
              <a:solidFill>
                <a:srgbClr val="FF0000"/>
              </a:solidFill>
              <a:latin typeface="+mn-lt"/>
            </a:endParaRPr>
          </a:p>
        </p:txBody>
      </p:sp>
      <p:pic>
        <p:nvPicPr>
          <p:cNvPr id="10" name="Picture 9">
            <a:extLst>
              <a:ext uri="{FF2B5EF4-FFF2-40B4-BE49-F238E27FC236}">
                <a16:creationId xmlns:a16="http://schemas.microsoft.com/office/drawing/2014/main" id="{363DFBA2-9541-B23D-E4A1-A4EA49ABBB2C}"/>
              </a:ext>
            </a:extLst>
          </p:cNvPr>
          <p:cNvPicPr>
            <a:picLocks noChangeAspect="1"/>
          </p:cNvPicPr>
          <p:nvPr/>
        </p:nvPicPr>
        <p:blipFill>
          <a:blip r:embed="rId3"/>
          <a:stretch>
            <a:fillRect/>
          </a:stretch>
        </p:blipFill>
        <p:spPr>
          <a:xfrm>
            <a:off x="5981700" y="1295400"/>
            <a:ext cx="2552700" cy="2097909"/>
          </a:xfrm>
          <a:prstGeom prst="rect">
            <a:avLst/>
          </a:prstGeom>
        </p:spPr>
      </p:pic>
      <p:pic>
        <p:nvPicPr>
          <p:cNvPr id="12" name="Picture 11" descr="Diagram&#10;&#10;Description automatically generated">
            <a:extLst>
              <a:ext uri="{FF2B5EF4-FFF2-40B4-BE49-F238E27FC236}">
                <a16:creationId xmlns:a16="http://schemas.microsoft.com/office/drawing/2014/main" id="{C0AEED88-A5DB-F541-71E4-828FF035BDC6}"/>
              </a:ext>
            </a:extLst>
          </p:cNvPr>
          <p:cNvPicPr>
            <a:picLocks noChangeAspect="1"/>
          </p:cNvPicPr>
          <p:nvPr/>
        </p:nvPicPr>
        <p:blipFill>
          <a:blip r:embed="rId4"/>
          <a:stretch>
            <a:fillRect/>
          </a:stretch>
        </p:blipFill>
        <p:spPr>
          <a:xfrm>
            <a:off x="5715000" y="3276600"/>
            <a:ext cx="2305050" cy="3086314"/>
          </a:xfrm>
          <a:prstGeom prst="rect">
            <a:avLst/>
          </a:prstGeom>
        </p:spPr>
      </p:pic>
      <p:sp>
        <p:nvSpPr>
          <p:cNvPr id="14" name="Oval Callout 13">
            <a:extLst>
              <a:ext uri="{FF2B5EF4-FFF2-40B4-BE49-F238E27FC236}">
                <a16:creationId xmlns:a16="http://schemas.microsoft.com/office/drawing/2014/main" id="{15C813B9-5FE9-5BDC-007B-6EE88A68C1B9}"/>
              </a:ext>
            </a:extLst>
          </p:cNvPr>
          <p:cNvSpPr/>
          <p:nvPr/>
        </p:nvSpPr>
        <p:spPr bwMode="auto">
          <a:xfrm>
            <a:off x="7381875" y="5968680"/>
            <a:ext cx="1557504" cy="990600"/>
          </a:xfrm>
          <a:prstGeom prst="wedgeEllipseCallout">
            <a:avLst>
              <a:gd name="adj1" fmla="val -26586"/>
              <a:gd name="adj2" fmla="val -35177"/>
            </a:avLst>
          </a:prstGeom>
          <a:solidFill>
            <a:srgbClr val="FFFF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1600" b="1" i="1" dirty="0">
                <a:solidFill>
                  <a:srgbClr val="FF0000"/>
                </a:solidFill>
                <a:latin typeface="+mn-lt"/>
              </a:rPr>
              <a:t>Visual envelope definition</a:t>
            </a:r>
          </a:p>
        </p:txBody>
      </p:sp>
    </p:spTree>
    <p:extLst>
      <p:ext uri="{BB962C8B-B14F-4D97-AF65-F5344CB8AC3E}">
        <p14:creationId xmlns:p14="http://schemas.microsoft.com/office/powerpoint/2010/main" val="674301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08CA5-736F-BAFB-F92F-5EA44BD27C40}"/>
              </a:ext>
            </a:extLst>
          </p:cNvPr>
          <p:cNvSpPr>
            <a:spLocks noGrp="1"/>
          </p:cNvSpPr>
          <p:nvPr>
            <p:ph type="title"/>
          </p:nvPr>
        </p:nvSpPr>
        <p:spPr/>
        <p:txBody>
          <a:bodyPr/>
          <a:lstStyle/>
          <a:p>
            <a:r>
              <a:rPr lang="en-US" dirty="0"/>
              <a:t>Worksite design robots</a:t>
            </a:r>
          </a:p>
        </p:txBody>
      </p:sp>
      <p:sp>
        <p:nvSpPr>
          <p:cNvPr id="3" name="Content Placeholder 2">
            <a:extLst>
              <a:ext uri="{FF2B5EF4-FFF2-40B4-BE49-F238E27FC236}">
                <a16:creationId xmlns:a16="http://schemas.microsoft.com/office/drawing/2014/main" id="{04B85ADA-3780-A8D4-93E7-2E22E06EB125}"/>
              </a:ext>
            </a:extLst>
          </p:cNvPr>
          <p:cNvSpPr>
            <a:spLocks noGrp="1"/>
          </p:cNvSpPr>
          <p:nvPr>
            <p:ph idx="1"/>
          </p:nvPr>
        </p:nvSpPr>
        <p:spPr/>
        <p:txBody>
          <a:bodyPr/>
          <a:lstStyle/>
          <a:p>
            <a:r>
              <a:rPr lang="en-US" dirty="0"/>
              <a:t>Same considerations as for people</a:t>
            </a:r>
          </a:p>
        </p:txBody>
      </p:sp>
      <p:sp>
        <p:nvSpPr>
          <p:cNvPr id="4" name="Date Placeholder 3">
            <a:extLst>
              <a:ext uri="{FF2B5EF4-FFF2-40B4-BE49-F238E27FC236}">
                <a16:creationId xmlns:a16="http://schemas.microsoft.com/office/drawing/2014/main" id="{4DD5B029-6DAE-8737-0437-868B2F405061}"/>
              </a:ext>
            </a:extLst>
          </p:cNvPr>
          <p:cNvSpPr>
            <a:spLocks noGrp="1"/>
          </p:cNvSpPr>
          <p:nvPr>
            <p:ph type="dt" sz="half" idx="10"/>
          </p:nvPr>
        </p:nvSpPr>
        <p:spPr/>
        <p:txBody>
          <a:bodyPr/>
          <a:lstStyle/>
          <a:p>
            <a:r>
              <a:rPr lang="en-US"/>
              <a:t>8 June 2022</a:t>
            </a:r>
          </a:p>
        </p:txBody>
      </p:sp>
      <p:sp>
        <p:nvSpPr>
          <p:cNvPr id="5" name="Footer Placeholder 4">
            <a:extLst>
              <a:ext uri="{FF2B5EF4-FFF2-40B4-BE49-F238E27FC236}">
                <a16:creationId xmlns:a16="http://schemas.microsoft.com/office/drawing/2014/main" id="{FC194FE4-6831-8092-FC52-AC7423D35442}"/>
              </a:ext>
            </a:extLst>
          </p:cNvPr>
          <p:cNvSpPr>
            <a:spLocks noGrp="1"/>
          </p:cNvSpPr>
          <p:nvPr>
            <p:ph type="ftr" sz="quarter" idx="11"/>
          </p:nvPr>
        </p:nvSpPr>
        <p:spPr/>
        <p:txBody>
          <a:bodyPr/>
          <a:lstStyle/>
          <a:p>
            <a:r>
              <a:rPr lang="en-US"/>
              <a:t>charles dischinger/Marshall Space Flight Center</a:t>
            </a:r>
          </a:p>
        </p:txBody>
      </p:sp>
      <p:sp>
        <p:nvSpPr>
          <p:cNvPr id="6" name="Slide Number Placeholder 5">
            <a:extLst>
              <a:ext uri="{FF2B5EF4-FFF2-40B4-BE49-F238E27FC236}">
                <a16:creationId xmlns:a16="http://schemas.microsoft.com/office/drawing/2014/main" id="{83AEF4CF-EAE1-52BF-1AA5-BB157085F672}"/>
              </a:ext>
            </a:extLst>
          </p:cNvPr>
          <p:cNvSpPr>
            <a:spLocks noGrp="1"/>
          </p:cNvSpPr>
          <p:nvPr>
            <p:ph type="sldNum" sz="quarter" idx="12"/>
          </p:nvPr>
        </p:nvSpPr>
        <p:spPr/>
        <p:txBody>
          <a:bodyPr/>
          <a:lstStyle/>
          <a:p>
            <a:fld id="{509DF9D2-0504-2E40-BE7F-00B2A4E00103}" type="slidenum">
              <a:rPr lang="en-US" smtClean="0"/>
              <a:pPr/>
              <a:t>8</a:t>
            </a:fld>
            <a:endParaRPr lang="en-US"/>
          </a:p>
        </p:txBody>
      </p:sp>
    </p:spTree>
    <p:extLst>
      <p:ext uri="{BB962C8B-B14F-4D97-AF65-F5344CB8AC3E}">
        <p14:creationId xmlns:p14="http://schemas.microsoft.com/office/powerpoint/2010/main" val="3251413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08CA5-736F-BAFB-F92F-5EA44BD27C40}"/>
              </a:ext>
            </a:extLst>
          </p:cNvPr>
          <p:cNvSpPr>
            <a:spLocks noGrp="1"/>
          </p:cNvSpPr>
          <p:nvPr>
            <p:ph type="title"/>
          </p:nvPr>
        </p:nvSpPr>
        <p:spPr/>
        <p:txBody>
          <a:bodyPr/>
          <a:lstStyle/>
          <a:p>
            <a:r>
              <a:rPr lang="en-US" dirty="0"/>
              <a:t>Worksite design robots</a:t>
            </a:r>
          </a:p>
        </p:txBody>
      </p:sp>
      <p:sp>
        <p:nvSpPr>
          <p:cNvPr id="3" name="Content Placeholder 2">
            <a:extLst>
              <a:ext uri="{FF2B5EF4-FFF2-40B4-BE49-F238E27FC236}">
                <a16:creationId xmlns:a16="http://schemas.microsoft.com/office/drawing/2014/main" id="{04B85ADA-3780-A8D4-93E7-2E22E06EB125}"/>
              </a:ext>
            </a:extLst>
          </p:cNvPr>
          <p:cNvSpPr>
            <a:spLocks noGrp="1"/>
          </p:cNvSpPr>
          <p:nvPr>
            <p:ph idx="1"/>
          </p:nvPr>
        </p:nvSpPr>
        <p:spPr/>
        <p:txBody>
          <a:bodyPr/>
          <a:lstStyle/>
          <a:p>
            <a:r>
              <a:rPr lang="en-US" dirty="0"/>
              <a:t>Same considerations as for people</a:t>
            </a:r>
          </a:p>
          <a:p>
            <a:pPr lvl="1"/>
            <a:r>
              <a:rPr lang="en-US" dirty="0"/>
              <a:t>Work envelope</a:t>
            </a:r>
          </a:p>
          <a:p>
            <a:pPr lvl="1"/>
            <a:r>
              <a:rPr lang="en-US" dirty="0"/>
              <a:t>Visual envelope</a:t>
            </a:r>
          </a:p>
          <a:p>
            <a:pPr lvl="1"/>
            <a:r>
              <a:rPr lang="en-US" dirty="0"/>
              <a:t>Reach envelope</a:t>
            </a:r>
          </a:p>
          <a:p>
            <a:pPr lvl="1"/>
            <a:r>
              <a:rPr lang="en-US" dirty="0"/>
              <a:t>Tool (end effector) envelope</a:t>
            </a:r>
          </a:p>
          <a:p>
            <a:pPr lvl="1"/>
            <a:r>
              <a:rPr lang="en-US" dirty="0"/>
              <a:t>Need a “grasp” interface</a:t>
            </a:r>
          </a:p>
          <a:p>
            <a:pPr lvl="1"/>
            <a:endParaRPr lang="en-US" dirty="0"/>
          </a:p>
        </p:txBody>
      </p:sp>
      <p:sp>
        <p:nvSpPr>
          <p:cNvPr id="4" name="Date Placeholder 3">
            <a:extLst>
              <a:ext uri="{FF2B5EF4-FFF2-40B4-BE49-F238E27FC236}">
                <a16:creationId xmlns:a16="http://schemas.microsoft.com/office/drawing/2014/main" id="{4DD5B029-6DAE-8737-0437-868B2F405061}"/>
              </a:ext>
            </a:extLst>
          </p:cNvPr>
          <p:cNvSpPr>
            <a:spLocks noGrp="1"/>
          </p:cNvSpPr>
          <p:nvPr>
            <p:ph type="dt" sz="half" idx="10"/>
          </p:nvPr>
        </p:nvSpPr>
        <p:spPr/>
        <p:txBody>
          <a:bodyPr/>
          <a:lstStyle/>
          <a:p>
            <a:r>
              <a:rPr lang="en-US"/>
              <a:t>8 June 2022</a:t>
            </a:r>
          </a:p>
        </p:txBody>
      </p:sp>
      <p:sp>
        <p:nvSpPr>
          <p:cNvPr id="5" name="Footer Placeholder 4">
            <a:extLst>
              <a:ext uri="{FF2B5EF4-FFF2-40B4-BE49-F238E27FC236}">
                <a16:creationId xmlns:a16="http://schemas.microsoft.com/office/drawing/2014/main" id="{FC194FE4-6831-8092-FC52-AC7423D35442}"/>
              </a:ext>
            </a:extLst>
          </p:cNvPr>
          <p:cNvSpPr>
            <a:spLocks noGrp="1"/>
          </p:cNvSpPr>
          <p:nvPr>
            <p:ph type="ftr" sz="quarter" idx="11"/>
          </p:nvPr>
        </p:nvSpPr>
        <p:spPr/>
        <p:txBody>
          <a:bodyPr/>
          <a:lstStyle/>
          <a:p>
            <a:r>
              <a:rPr lang="en-US"/>
              <a:t>charles dischinger/Marshall Space Flight Center</a:t>
            </a:r>
          </a:p>
        </p:txBody>
      </p:sp>
      <p:sp>
        <p:nvSpPr>
          <p:cNvPr id="6" name="Slide Number Placeholder 5">
            <a:extLst>
              <a:ext uri="{FF2B5EF4-FFF2-40B4-BE49-F238E27FC236}">
                <a16:creationId xmlns:a16="http://schemas.microsoft.com/office/drawing/2014/main" id="{83AEF4CF-EAE1-52BF-1AA5-BB157085F672}"/>
              </a:ext>
            </a:extLst>
          </p:cNvPr>
          <p:cNvSpPr>
            <a:spLocks noGrp="1"/>
          </p:cNvSpPr>
          <p:nvPr>
            <p:ph type="sldNum" sz="quarter" idx="12"/>
          </p:nvPr>
        </p:nvSpPr>
        <p:spPr/>
        <p:txBody>
          <a:bodyPr/>
          <a:lstStyle/>
          <a:p>
            <a:fld id="{509DF9D2-0504-2E40-BE7F-00B2A4E00103}" type="slidenum">
              <a:rPr lang="en-US" smtClean="0"/>
              <a:pPr/>
              <a:t>9</a:t>
            </a:fld>
            <a:endParaRPr lang="en-US"/>
          </a:p>
        </p:txBody>
      </p:sp>
      <p:pic>
        <p:nvPicPr>
          <p:cNvPr id="8" name="Picture 7" descr="A picture containing icon&#10;&#10;Description automatically generated">
            <a:extLst>
              <a:ext uri="{FF2B5EF4-FFF2-40B4-BE49-F238E27FC236}">
                <a16:creationId xmlns:a16="http://schemas.microsoft.com/office/drawing/2014/main" id="{8CADD854-B0BF-BFC0-B63D-17BA71A75F97}"/>
              </a:ext>
            </a:extLst>
          </p:cNvPr>
          <p:cNvPicPr>
            <a:picLocks noChangeAspect="1"/>
          </p:cNvPicPr>
          <p:nvPr/>
        </p:nvPicPr>
        <p:blipFill>
          <a:blip r:embed="rId2"/>
          <a:stretch>
            <a:fillRect/>
          </a:stretch>
        </p:blipFill>
        <p:spPr>
          <a:xfrm>
            <a:off x="6232525" y="1828800"/>
            <a:ext cx="1873250" cy="1593850"/>
          </a:xfrm>
          <a:prstGeom prst="rect">
            <a:avLst/>
          </a:prstGeom>
        </p:spPr>
      </p:pic>
      <p:pic>
        <p:nvPicPr>
          <p:cNvPr id="10" name="Picture 9" descr="A picture containing indoor, floor&#10;&#10;Description automatically generated">
            <a:extLst>
              <a:ext uri="{FF2B5EF4-FFF2-40B4-BE49-F238E27FC236}">
                <a16:creationId xmlns:a16="http://schemas.microsoft.com/office/drawing/2014/main" id="{BC0A6802-95D2-DAE5-7DF4-626DDAF8A20A}"/>
              </a:ext>
            </a:extLst>
          </p:cNvPr>
          <p:cNvPicPr>
            <a:picLocks noChangeAspect="1"/>
          </p:cNvPicPr>
          <p:nvPr/>
        </p:nvPicPr>
        <p:blipFill>
          <a:blip r:embed="rId3"/>
          <a:stretch>
            <a:fillRect/>
          </a:stretch>
        </p:blipFill>
        <p:spPr>
          <a:xfrm>
            <a:off x="5943600" y="3429000"/>
            <a:ext cx="2721741" cy="1979448"/>
          </a:xfrm>
          <a:prstGeom prst="rect">
            <a:avLst/>
          </a:prstGeom>
        </p:spPr>
      </p:pic>
      <p:sp>
        <p:nvSpPr>
          <p:cNvPr id="12" name="Oval Callout 11">
            <a:extLst>
              <a:ext uri="{FF2B5EF4-FFF2-40B4-BE49-F238E27FC236}">
                <a16:creationId xmlns:a16="http://schemas.microsoft.com/office/drawing/2014/main" id="{36A2B72E-D150-8CA6-02CC-F27867B5092B}"/>
              </a:ext>
            </a:extLst>
          </p:cNvPr>
          <p:cNvSpPr/>
          <p:nvPr/>
        </p:nvSpPr>
        <p:spPr bwMode="auto">
          <a:xfrm>
            <a:off x="5943600" y="5486400"/>
            <a:ext cx="2961290" cy="990600"/>
          </a:xfrm>
          <a:prstGeom prst="wedgeEllipseCallout">
            <a:avLst>
              <a:gd name="adj1" fmla="val -33979"/>
              <a:gd name="adj2" fmla="val -34116"/>
            </a:avLst>
          </a:prstGeom>
          <a:solidFill>
            <a:srgbClr val="FFFF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1600" b="1" i="1" dirty="0">
                <a:solidFill>
                  <a:srgbClr val="FF0000"/>
                </a:solidFill>
                <a:latin typeface="+mn-lt"/>
              </a:rPr>
              <a:t>Examples of robotic grapple interfaces</a:t>
            </a:r>
          </a:p>
        </p:txBody>
      </p:sp>
    </p:spTree>
    <p:extLst>
      <p:ext uri="{BB962C8B-B14F-4D97-AF65-F5344CB8AC3E}">
        <p14:creationId xmlns:p14="http://schemas.microsoft.com/office/powerpoint/2010/main" val="190674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49BE0-2661-3833-4115-E2DE0EDFC680}"/>
              </a:ext>
            </a:extLst>
          </p:cNvPr>
          <p:cNvSpPr>
            <a:spLocks noGrp="1"/>
          </p:cNvSpPr>
          <p:nvPr>
            <p:ph type="title"/>
          </p:nvPr>
        </p:nvSpPr>
        <p:spPr/>
        <p:txBody>
          <a:bodyPr/>
          <a:lstStyle/>
          <a:p>
            <a:r>
              <a:rPr lang="en-US" dirty="0"/>
              <a:t>Two robots</a:t>
            </a:r>
          </a:p>
        </p:txBody>
      </p:sp>
      <p:sp>
        <p:nvSpPr>
          <p:cNvPr id="5" name="Date Placeholder 4">
            <a:extLst>
              <a:ext uri="{FF2B5EF4-FFF2-40B4-BE49-F238E27FC236}">
                <a16:creationId xmlns:a16="http://schemas.microsoft.com/office/drawing/2014/main" id="{101AD92C-9D7D-58BC-2E2C-2D0C0C5DB16A}"/>
              </a:ext>
            </a:extLst>
          </p:cNvPr>
          <p:cNvSpPr>
            <a:spLocks noGrp="1"/>
          </p:cNvSpPr>
          <p:nvPr>
            <p:ph type="dt" sz="half" idx="10"/>
          </p:nvPr>
        </p:nvSpPr>
        <p:spPr/>
        <p:txBody>
          <a:bodyPr/>
          <a:lstStyle/>
          <a:p>
            <a:r>
              <a:rPr lang="en-US"/>
              <a:t>8 June 2022</a:t>
            </a:r>
          </a:p>
        </p:txBody>
      </p:sp>
      <p:sp>
        <p:nvSpPr>
          <p:cNvPr id="6" name="Footer Placeholder 5">
            <a:extLst>
              <a:ext uri="{FF2B5EF4-FFF2-40B4-BE49-F238E27FC236}">
                <a16:creationId xmlns:a16="http://schemas.microsoft.com/office/drawing/2014/main" id="{B433698D-D07E-2237-4633-68BA5BF0846C}"/>
              </a:ext>
            </a:extLst>
          </p:cNvPr>
          <p:cNvSpPr>
            <a:spLocks noGrp="1"/>
          </p:cNvSpPr>
          <p:nvPr>
            <p:ph type="ftr" sz="quarter" idx="11"/>
          </p:nvPr>
        </p:nvSpPr>
        <p:spPr/>
        <p:txBody>
          <a:bodyPr/>
          <a:lstStyle/>
          <a:p>
            <a:r>
              <a:rPr lang="en-US"/>
              <a:t>charles dischinger/Marshall Space Flight Center</a:t>
            </a:r>
          </a:p>
        </p:txBody>
      </p:sp>
      <p:sp>
        <p:nvSpPr>
          <p:cNvPr id="7" name="Slide Number Placeholder 6">
            <a:extLst>
              <a:ext uri="{FF2B5EF4-FFF2-40B4-BE49-F238E27FC236}">
                <a16:creationId xmlns:a16="http://schemas.microsoft.com/office/drawing/2014/main" id="{F6378298-0F3F-6E52-B21E-6B824333007E}"/>
              </a:ext>
            </a:extLst>
          </p:cNvPr>
          <p:cNvSpPr>
            <a:spLocks noGrp="1"/>
          </p:cNvSpPr>
          <p:nvPr>
            <p:ph type="sldNum" sz="quarter" idx="12"/>
          </p:nvPr>
        </p:nvSpPr>
        <p:spPr/>
        <p:txBody>
          <a:bodyPr/>
          <a:lstStyle/>
          <a:p>
            <a:fld id="{D1DB42A2-5CF3-BE4A-8032-DBF86C1B5BE5}" type="slidenum">
              <a:rPr lang="en-US" smtClean="0"/>
              <a:pPr/>
              <a:t>10</a:t>
            </a:fld>
            <a:endParaRPr lang="en-US"/>
          </a:p>
        </p:txBody>
      </p:sp>
      <p:pic>
        <p:nvPicPr>
          <p:cNvPr id="1026" name="Picture 2">
            <a:extLst>
              <a:ext uri="{FF2B5EF4-FFF2-40B4-BE49-F238E27FC236}">
                <a16:creationId xmlns:a16="http://schemas.microsoft.com/office/drawing/2014/main" id="{E7173CCF-4F26-3F8D-CBAF-3CACE5A5BD1C}"/>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876800" y="2951754"/>
            <a:ext cx="3810000" cy="217369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extre robotic arm outside International Space Station with Earth horizon in background">
            <a:extLst>
              <a:ext uri="{FF2B5EF4-FFF2-40B4-BE49-F238E27FC236}">
                <a16:creationId xmlns:a16="http://schemas.microsoft.com/office/drawing/2014/main" id="{4FFFCEF7-B57C-CC18-A8E0-1868F99CA7E1}"/>
              </a:ext>
            </a:extLst>
          </p:cNvPr>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bwMode="auto">
          <a:xfrm>
            <a:off x="328985" y="2438400"/>
            <a:ext cx="4319215" cy="2862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9471166"/>
      </p:ext>
    </p:extLst>
  </p:cSld>
  <p:clrMapOvr>
    <a:masterClrMapping/>
  </p:clrMapOvr>
</p:sld>
</file>

<file path=ppt/theme/theme1.xml><?xml version="1.0" encoding="utf-8"?>
<a:theme xmlns:a="http://schemas.openxmlformats.org/drawingml/2006/main" name="untitled 2">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untitled 2">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200" b="0" i="0" u="none" strike="noStrike" cap="none" normalizeH="0" baseline="0">
            <a:ln>
              <a:noFill/>
            </a:ln>
            <a:solidFill>
              <a:schemeClr val="tx1"/>
            </a:solidFill>
            <a:effectLst/>
            <a:latin typeface="Helvetica" pitchFamily="2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200" b="0" i="0" u="none" strike="noStrike" cap="none" normalizeH="0" baseline="0">
            <a:ln>
              <a:noFill/>
            </a:ln>
            <a:solidFill>
              <a:schemeClr val="tx1"/>
            </a:solidFill>
            <a:effectLst/>
            <a:latin typeface="Helvetica" pitchFamily="24" charset="0"/>
          </a:defRPr>
        </a:defPPr>
      </a:lstStyle>
    </a:lnDef>
  </a:objectDefaults>
  <a:extraClrSchemeLst>
    <a:extraClrScheme>
      <a:clrScheme name="untitled 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ntitled 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ntitled 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ntitled 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ntitled 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ntitled 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ntitled 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systemdisk:Microsoft Office:Microsoft PowerPoint 4:</Template>
  <TotalTime>1611</TotalTime>
  <Pages>1</Pages>
  <Words>778</Words>
  <Application>Microsoft Macintosh PowerPoint</Application>
  <PresentationFormat>On-screen Show (4:3)</PresentationFormat>
  <Paragraphs>82</Paragraphs>
  <Slides>10</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Helvetica</vt:lpstr>
      <vt:lpstr>Times</vt:lpstr>
      <vt:lpstr>Wingdings</vt:lpstr>
      <vt:lpstr>untitled 2</vt:lpstr>
      <vt:lpstr>Worksite Design &amp; Lighting</vt:lpstr>
      <vt:lpstr>NESC Assessment (study)</vt:lpstr>
      <vt:lpstr>What are the lighting concerns?</vt:lpstr>
      <vt:lpstr>SVS video</vt:lpstr>
      <vt:lpstr>Worksite design</vt:lpstr>
      <vt:lpstr>Worksite design</vt:lpstr>
      <vt:lpstr>Worksite design</vt:lpstr>
      <vt:lpstr>Worksite design robots</vt:lpstr>
      <vt:lpstr>Worksite design robots</vt:lpstr>
      <vt:lpstr>Two robots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Charlie Dischinger</dc:creator>
  <cp:keywords/>
  <dc:description/>
  <cp:lastModifiedBy>Dischinger, Charles (MSFC-EV74)</cp:lastModifiedBy>
  <cp:revision>193</cp:revision>
  <cp:lastPrinted>2001-04-17T17:51:34Z</cp:lastPrinted>
  <dcterms:created xsi:type="dcterms:W3CDTF">2009-10-14T17:22:08Z</dcterms:created>
  <dcterms:modified xsi:type="dcterms:W3CDTF">2022-06-01T23:34:31Z</dcterms:modified>
  <cp:category/>
</cp:coreProperties>
</file>