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4" r:id="rId5"/>
    <p:sldMasterId id="2147483697" r:id="rId6"/>
    <p:sldMasterId id="2147483710" r:id="rId7"/>
    <p:sldMasterId id="2147483723" r:id="rId8"/>
  </p:sldMasterIdLst>
  <p:notesMasterIdLst>
    <p:notesMasterId r:id="rId21"/>
  </p:notesMasterIdLst>
  <p:handoutMasterIdLst>
    <p:handoutMasterId r:id="rId22"/>
  </p:handoutMasterIdLst>
  <p:sldIdLst>
    <p:sldId id="402" r:id="rId9"/>
    <p:sldId id="572" r:id="rId10"/>
    <p:sldId id="571" r:id="rId11"/>
    <p:sldId id="558" r:id="rId12"/>
    <p:sldId id="566" r:id="rId13"/>
    <p:sldId id="575" r:id="rId14"/>
    <p:sldId id="573" r:id="rId15"/>
    <p:sldId id="578" r:id="rId16"/>
    <p:sldId id="496" r:id="rId17"/>
    <p:sldId id="524" r:id="rId18"/>
    <p:sldId id="527" r:id="rId19"/>
    <p:sldId id="533"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28"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D"/>
    <a:srgbClr val="1616FF"/>
    <a:srgbClr val="00FF00"/>
    <a:srgbClr val="326699"/>
    <a:srgbClr val="006272"/>
    <a:srgbClr val="E9EDF4"/>
    <a:srgbClr val="D0D8E8"/>
    <a:srgbClr val="0B3D91"/>
    <a:srgbClr val="143D64"/>
    <a:srgbClr val="6433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9" autoAdjust="0"/>
    <p:restoredTop sz="95058" autoAdjust="0"/>
  </p:normalViewPr>
  <p:slideViewPr>
    <p:cSldViewPr snapToGrid="0">
      <p:cViewPr>
        <p:scale>
          <a:sx n="67" d="100"/>
          <a:sy n="67" d="100"/>
        </p:scale>
        <p:origin x="640" y="44"/>
      </p:cViewPr>
      <p:guideLst>
        <p:guide orient="horz" pos="1128"/>
        <p:guide pos="3840"/>
      </p:guideLst>
    </p:cSldViewPr>
  </p:slideViewPr>
  <p:outlineViewPr>
    <p:cViewPr>
      <p:scale>
        <a:sx n="33" d="100"/>
        <a:sy n="33" d="100"/>
      </p:scale>
      <p:origin x="0" y="2419"/>
    </p:cViewPr>
  </p:outlineViewPr>
  <p:notesTextViewPr>
    <p:cViewPr>
      <p:scale>
        <a:sx n="3" d="2"/>
        <a:sy n="3" d="2"/>
      </p:scale>
      <p:origin x="0" y="0"/>
    </p:cViewPr>
  </p:notesTextViewPr>
  <p:sorterViewPr>
    <p:cViewPr varScale="1">
      <p:scale>
        <a:sx n="100" d="100"/>
        <a:sy n="100" d="100"/>
      </p:scale>
      <p:origin x="0" y="-1324"/>
    </p:cViewPr>
  </p:sorterViewPr>
  <p:notesViewPr>
    <p:cSldViewPr snapToGrid="0">
      <p:cViewPr varScale="1">
        <p:scale>
          <a:sx n="95" d="100"/>
          <a:sy n="95" d="100"/>
        </p:scale>
        <p:origin x="17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8" cy="466412"/>
          </a:xfrm>
          <a:prstGeom prst="rect">
            <a:avLst/>
          </a:prstGeom>
        </p:spPr>
        <p:txBody>
          <a:bodyPr vert="horz" lIns="91650" tIns="45825" rIns="91650" bIns="45825" rtlCol="0"/>
          <a:lstStyle>
            <a:lvl1pPr algn="l">
              <a:defRPr sz="1200"/>
            </a:lvl1pPr>
          </a:lstStyle>
          <a:p>
            <a:endParaRPr lang="en-US" dirty="0"/>
          </a:p>
        </p:txBody>
      </p:sp>
      <p:sp>
        <p:nvSpPr>
          <p:cNvPr id="3" name="Date Placeholder 2"/>
          <p:cNvSpPr>
            <a:spLocks noGrp="1"/>
          </p:cNvSpPr>
          <p:nvPr>
            <p:ph type="dt" sz="quarter" idx="1"/>
          </p:nvPr>
        </p:nvSpPr>
        <p:spPr>
          <a:xfrm>
            <a:off x="3971183" y="0"/>
            <a:ext cx="3037628" cy="466412"/>
          </a:xfrm>
          <a:prstGeom prst="rect">
            <a:avLst/>
          </a:prstGeom>
        </p:spPr>
        <p:txBody>
          <a:bodyPr vert="horz" lIns="91650" tIns="45825" rIns="91650" bIns="45825" rtlCol="0"/>
          <a:lstStyle>
            <a:lvl1pPr algn="r">
              <a:defRPr sz="1200"/>
            </a:lvl1pPr>
          </a:lstStyle>
          <a:p>
            <a:fld id="{8444EAC4-0A15-44D9-968F-D920E73E8641}" type="datetimeFigureOut">
              <a:rPr lang="en-US" smtClean="0"/>
              <a:t>6/5/2022</a:t>
            </a:fld>
            <a:endParaRPr lang="en-US" dirty="0"/>
          </a:p>
        </p:txBody>
      </p:sp>
      <p:sp>
        <p:nvSpPr>
          <p:cNvPr id="4" name="Footer Placeholder 3"/>
          <p:cNvSpPr>
            <a:spLocks noGrp="1"/>
          </p:cNvSpPr>
          <p:nvPr>
            <p:ph type="ftr" sz="quarter" idx="2"/>
          </p:nvPr>
        </p:nvSpPr>
        <p:spPr>
          <a:xfrm>
            <a:off x="0" y="8829989"/>
            <a:ext cx="3037628" cy="466411"/>
          </a:xfrm>
          <a:prstGeom prst="rect">
            <a:avLst/>
          </a:prstGeom>
        </p:spPr>
        <p:txBody>
          <a:bodyPr vert="horz" lIns="91650" tIns="45825" rIns="91650" bIns="458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1183" y="8829989"/>
            <a:ext cx="3037628" cy="466411"/>
          </a:xfrm>
          <a:prstGeom prst="rect">
            <a:avLst/>
          </a:prstGeom>
        </p:spPr>
        <p:txBody>
          <a:bodyPr vert="horz" lIns="91650" tIns="45825" rIns="91650" bIns="45825" rtlCol="0" anchor="b"/>
          <a:lstStyle>
            <a:lvl1pPr algn="r">
              <a:defRPr sz="1200"/>
            </a:lvl1pPr>
          </a:lstStyle>
          <a:p>
            <a:fld id="{5857A9C6-8243-4153-98D7-CBEDEF310883}" type="slidenum">
              <a:rPr lang="en-US" smtClean="0"/>
              <a:t>‹#›</a:t>
            </a:fld>
            <a:endParaRPr lang="en-US" dirty="0"/>
          </a:p>
        </p:txBody>
      </p:sp>
    </p:spTree>
    <p:extLst>
      <p:ext uri="{BB962C8B-B14F-4D97-AF65-F5344CB8AC3E}">
        <p14:creationId xmlns:p14="http://schemas.microsoft.com/office/powerpoint/2010/main" val="3525851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2" tIns="46586" rIns="93172" bIns="46586"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200"/>
            </a:lvl1pPr>
          </a:lstStyle>
          <a:p>
            <a:fld id="{7C57FEFE-1734-4956-B4F9-22712A8CCBC3}" type="datetimeFigureOut">
              <a:rPr lang="en-US" smtClean="0"/>
              <a:pPr/>
              <a:t>6/5/2022</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72" tIns="46586" rIns="93172" bIns="4658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200"/>
            </a:lvl1pPr>
          </a:lstStyle>
          <a:p>
            <a:fld id="{17CA521E-C069-407D-A049-0E892AC251C3}" type="slidenum">
              <a:rPr lang="en-US" smtClean="0"/>
              <a:pPr/>
              <a:t>‹#›</a:t>
            </a:fld>
            <a:endParaRPr lang="en-US" dirty="0"/>
          </a:p>
        </p:txBody>
      </p:sp>
    </p:spTree>
    <p:extLst>
      <p:ext uri="{BB962C8B-B14F-4D97-AF65-F5344CB8AC3E}">
        <p14:creationId xmlns:p14="http://schemas.microsoft.com/office/powerpoint/2010/main" val="1309913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page">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a:xfrm>
            <a:off x="554183" y="1008530"/>
            <a:ext cx="11083636" cy="1860176"/>
          </a:xfrm>
          <a:effectLst/>
        </p:spPr>
        <p:txBody>
          <a:bodyPr lIns="91407" tIns="45704" rIns="91407" bIns="45704"/>
          <a:lstStyle>
            <a:lvl1pPr algn="ctr">
              <a:defRPr sz="3500">
                <a:solidFill>
                  <a:schemeClr val="tx1"/>
                </a:solidFill>
                <a:effectLst>
                  <a:outerShdw blurRad="50800" dist="38100" dir="5400000" algn="t" rotWithShape="0">
                    <a:prstClr val="black">
                      <a:alpha val="40000"/>
                    </a:prstClr>
                  </a:outerShdw>
                </a:effectLst>
              </a:defRPr>
            </a:lvl1pPr>
          </a:lstStyle>
          <a:p>
            <a:r>
              <a:rPr lang="en-US"/>
              <a:t>Click to edit Master title style</a:t>
            </a:r>
            <a:endParaRPr lang="en-US" dirty="0"/>
          </a:p>
        </p:txBody>
      </p:sp>
      <p:sp>
        <p:nvSpPr>
          <p:cNvPr id="98307" name="Rectangle 3"/>
          <p:cNvSpPr>
            <a:spLocks noGrp="1" noChangeArrowheads="1"/>
          </p:cNvSpPr>
          <p:nvPr>
            <p:ph type="subTitle" idx="1"/>
          </p:nvPr>
        </p:nvSpPr>
        <p:spPr>
          <a:xfrm>
            <a:off x="1412138" y="3136140"/>
            <a:ext cx="9347969" cy="1369919"/>
          </a:xfrm>
          <a:prstGeom prst="rect">
            <a:avLst/>
          </a:prstGeom>
          <a:effectLst/>
        </p:spPr>
        <p:txBody>
          <a:bodyPr lIns="91407" tIns="45704" rIns="91407" bIns="45704"/>
          <a:lstStyle>
            <a:lvl1pPr marL="0" indent="0" algn="ctr">
              <a:buFont typeface="Wingdings" pitchFamily="2" charset="2"/>
              <a:buNone/>
              <a:defRPr sz="2200">
                <a:solidFill>
                  <a:schemeClr val="tx1"/>
                </a:solidFill>
                <a:effectLst/>
              </a:defRPr>
            </a:lvl1pPr>
          </a:lstStyle>
          <a:p>
            <a:r>
              <a:rPr lang="en-US"/>
              <a:t>Click to edit Master subtitle style</a:t>
            </a:r>
            <a:endParaRPr lang="en-US" dirty="0"/>
          </a:p>
        </p:txBody>
      </p:sp>
      <p:grpSp>
        <p:nvGrpSpPr>
          <p:cNvPr id="8" name="Group 7">
            <a:extLst>
              <a:ext uri="{FF2B5EF4-FFF2-40B4-BE49-F238E27FC236}">
                <a16:creationId xmlns:a16="http://schemas.microsoft.com/office/drawing/2014/main" id="{1ED6FBDB-EF94-4B50-8BEF-070208B4AF6A}"/>
              </a:ext>
            </a:extLst>
          </p:cNvPr>
          <p:cNvGrpSpPr/>
          <p:nvPr userDrawn="1"/>
        </p:nvGrpSpPr>
        <p:grpSpPr>
          <a:xfrm>
            <a:off x="66732" y="274319"/>
            <a:ext cx="939858" cy="605289"/>
            <a:chOff x="386772" y="381000"/>
            <a:chExt cx="1419896" cy="914444"/>
          </a:xfrm>
        </p:grpSpPr>
        <p:pic>
          <p:nvPicPr>
            <p:cNvPr id="9" name="Picture 8">
              <a:extLst>
                <a:ext uri="{FF2B5EF4-FFF2-40B4-BE49-F238E27FC236}">
                  <a16:creationId xmlns:a16="http://schemas.microsoft.com/office/drawing/2014/main" id="{AE051DF6-3578-4569-85EA-541083FFF4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0" name="Picture 9">
              <a:extLst>
                <a:ext uri="{FF2B5EF4-FFF2-40B4-BE49-F238E27FC236}">
                  <a16:creationId xmlns:a16="http://schemas.microsoft.com/office/drawing/2014/main" id="{C3307705-1C4B-4D52-BAD2-66F83A73A16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screen">
            <a:alphaModFix amt="3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2396" y="1807069"/>
            <a:ext cx="10363117" cy="1361016"/>
          </a:xfrm>
        </p:spPr>
        <p:txBody>
          <a:bodyPr anchor="b">
            <a:normAutofit/>
          </a:bodyPr>
          <a:lstStyle>
            <a:lvl1pPr algn="l">
              <a:defRPr sz="3000" b="1" cap="all">
                <a:solidFill>
                  <a:srgbClr val="336699"/>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962396" y="3174621"/>
            <a:ext cx="10363117" cy="1499930"/>
          </a:xfrm>
        </p:spPr>
        <p:txBody>
          <a:bodyPr anchor="t"/>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TextBox 3">
            <a:extLst>
              <a:ext uri="{FF2B5EF4-FFF2-40B4-BE49-F238E27FC236}">
                <a16:creationId xmlns:a16="http://schemas.microsoft.com/office/drawing/2014/main" id="{E2AE31D4-3CE6-4C41-ADC7-5237C1E2B293}"/>
              </a:ext>
            </a:extLst>
          </p:cNvPr>
          <p:cNvSpPr txBox="1"/>
          <p:nvPr userDrawn="1"/>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Sec XX   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6" name="TextBox 5">
            <a:extLst>
              <a:ext uri="{FF2B5EF4-FFF2-40B4-BE49-F238E27FC236}">
                <a16:creationId xmlns:a16="http://schemas.microsoft.com/office/drawing/2014/main" id="{33F40A86-9E21-4CA4-9A31-517868DFF6B3}"/>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2556494   Rev. A</a:t>
            </a:r>
            <a:endParaRPr lang="en-US" sz="900" b="1" i="1" dirty="0">
              <a:solidFill>
                <a:srgbClr val="000000"/>
              </a:solidFill>
            </a:endParaRPr>
          </a:p>
        </p:txBody>
      </p:sp>
      <p:grpSp>
        <p:nvGrpSpPr>
          <p:cNvPr id="7" name="Group 6">
            <a:extLst>
              <a:ext uri="{FF2B5EF4-FFF2-40B4-BE49-F238E27FC236}">
                <a16:creationId xmlns:a16="http://schemas.microsoft.com/office/drawing/2014/main" id="{F7BB27BF-5219-4F7A-9E94-008858534AB1}"/>
              </a:ext>
            </a:extLst>
          </p:cNvPr>
          <p:cNvGrpSpPr/>
          <p:nvPr userDrawn="1"/>
        </p:nvGrpSpPr>
        <p:grpSpPr>
          <a:xfrm>
            <a:off x="66732" y="274319"/>
            <a:ext cx="939858" cy="605289"/>
            <a:chOff x="386772" y="381000"/>
            <a:chExt cx="1419896" cy="914444"/>
          </a:xfrm>
        </p:grpSpPr>
        <p:pic>
          <p:nvPicPr>
            <p:cNvPr id="8" name="Picture 7">
              <a:extLst>
                <a:ext uri="{FF2B5EF4-FFF2-40B4-BE49-F238E27FC236}">
                  <a16:creationId xmlns:a16="http://schemas.microsoft.com/office/drawing/2014/main" id="{CE89711F-8600-41A6-A2A1-4250ECDF3F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9" name="Picture 8">
              <a:extLst>
                <a:ext uri="{FF2B5EF4-FFF2-40B4-BE49-F238E27FC236}">
                  <a16:creationId xmlns:a16="http://schemas.microsoft.com/office/drawing/2014/main" id="{45855C3E-1959-45C9-8502-7E69AED53D6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429064130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55A7F6A-1745-4E46-A980-15532801862F}"/>
              </a:ext>
            </a:extLst>
          </p:cNvPr>
          <p:cNvSpPr txBox="1">
            <a:spLocks/>
          </p:cNvSpPr>
          <p:nvPr userDrawn="1"/>
        </p:nvSpPr>
        <p:spPr>
          <a:xfrm>
            <a:off x="1422400" y="228600"/>
            <a:ext cx="10160000" cy="685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a:lstStyle>
          <a:p>
            <a:r>
              <a:rPr lang="en-US" sz="2600" dirty="0">
                <a:solidFill>
                  <a:schemeClr val="tx1"/>
                </a:solidFill>
              </a:rPr>
              <a:t>Agenda</a:t>
            </a:r>
          </a:p>
        </p:txBody>
      </p:sp>
      <p:sp>
        <p:nvSpPr>
          <p:cNvPr id="6" name="Table Placeholder 10">
            <a:extLst>
              <a:ext uri="{FF2B5EF4-FFF2-40B4-BE49-F238E27FC236}">
                <a16:creationId xmlns:a16="http://schemas.microsoft.com/office/drawing/2014/main" id="{6308AA14-57C0-42F8-B352-B65AFCA9C5DF}"/>
              </a:ext>
            </a:extLst>
          </p:cNvPr>
          <p:cNvSpPr>
            <a:spLocks noGrp="1"/>
          </p:cNvSpPr>
          <p:nvPr>
            <p:ph type="tbl" sz="quarter" idx="13"/>
          </p:nvPr>
        </p:nvSpPr>
        <p:spPr>
          <a:xfrm>
            <a:off x="609600" y="1600200"/>
            <a:ext cx="10972800" cy="4572000"/>
          </a:xfrm>
        </p:spPr>
        <p:txBody>
          <a:bodyPr/>
          <a:lstStyle/>
          <a:p>
            <a:r>
              <a:rPr lang="en-US" dirty="0"/>
              <a:t>Click icon to add table</a:t>
            </a:r>
          </a:p>
        </p:txBody>
      </p:sp>
      <p:sp>
        <p:nvSpPr>
          <p:cNvPr id="10" name="TextBox 9">
            <a:extLst>
              <a:ext uri="{FF2B5EF4-FFF2-40B4-BE49-F238E27FC236}">
                <a16:creationId xmlns:a16="http://schemas.microsoft.com/office/drawing/2014/main" id="{B484F90E-8E67-455C-BDF5-FE6CD62B1362}"/>
              </a:ext>
            </a:extLst>
          </p:cNvPr>
          <p:cNvSpPr txBox="1"/>
          <p:nvPr userDrawn="1"/>
        </p:nvSpPr>
        <p:spPr>
          <a:xfrm>
            <a:off x="10566400" y="6604217"/>
            <a:ext cx="1524000" cy="230832"/>
          </a:xfrm>
          <a:prstGeom prst="rect">
            <a:avLst/>
          </a:prstGeom>
          <a:noFill/>
        </p:spPr>
        <p:txBody>
          <a:bodyPr wrap="square" rtlCol="0">
            <a:spAutoFit/>
          </a:bodyPr>
          <a:lstStyle/>
          <a:p>
            <a:pPr algn="r"/>
            <a:r>
              <a:rPr lang="en-US" sz="900" dirty="0">
                <a:latin typeface="Arial Narrow" pitchFamily="34" charset="0"/>
              </a:rPr>
              <a:t>Page </a:t>
            </a:r>
            <a:fld id="{D67FD47B-5263-4F60-B17C-6DBD6A524A58}" type="slidenum">
              <a:rPr lang="en-US" sz="900" smtClean="0">
                <a:latin typeface="Arial Narrow" pitchFamily="34" charset="0"/>
              </a:rPr>
              <a:pPr algn="r"/>
              <a:t>‹#›</a:t>
            </a:fld>
            <a:endParaRPr lang="en-US" sz="900" dirty="0">
              <a:latin typeface="Arial Narrow" pitchFamily="34" charset="0"/>
            </a:endParaRPr>
          </a:p>
        </p:txBody>
      </p:sp>
      <p:grpSp>
        <p:nvGrpSpPr>
          <p:cNvPr id="11" name="Group 10">
            <a:extLst>
              <a:ext uri="{FF2B5EF4-FFF2-40B4-BE49-F238E27FC236}">
                <a16:creationId xmlns:a16="http://schemas.microsoft.com/office/drawing/2014/main" id="{0DF6755F-1ED6-4D60-B695-2B71BFDD3C8D}"/>
              </a:ext>
            </a:extLst>
          </p:cNvPr>
          <p:cNvGrpSpPr/>
          <p:nvPr userDrawn="1"/>
        </p:nvGrpSpPr>
        <p:grpSpPr>
          <a:xfrm>
            <a:off x="66732" y="274319"/>
            <a:ext cx="939858" cy="605289"/>
            <a:chOff x="386772" y="381000"/>
            <a:chExt cx="1419896" cy="914444"/>
          </a:xfrm>
        </p:grpSpPr>
        <p:pic>
          <p:nvPicPr>
            <p:cNvPr id="12" name="Picture 11">
              <a:extLst>
                <a:ext uri="{FF2B5EF4-FFF2-40B4-BE49-F238E27FC236}">
                  <a16:creationId xmlns:a16="http://schemas.microsoft.com/office/drawing/2014/main" id="{468FDE50-E188-456F-B2B3-B3ED3AAB77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3" name="Picture 12">
              <a:extLst>
                <a:ext uri="{FF2B5EF4-FFF2-40B4-BE49-F238E27FC236}">
                  <a16:creationId xmlns:a16="http://schemas.microsoft.com/office/drawing/2014/main" id="{BA86B487-50AF-4C32-9D85-7044F1C8AEF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15822772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162638"/>
            <a:ext cx="5384800" cy="518160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97600" y="1162638"/>
            <a:ext cx="5384800" cy="5181600"/>
          </a:xfrm>
        </p:spPr>
        <p:txBody>
          <a:bodyPr vert="horz" lIns="91440" tIns="45720" rIns="91440" bIns="45720" rtlCol="0">
            <a:normAutofit/>
          </a:bodyPr>
          <a:lstStyle>
            <a:lvl1pPr algn="l" defTabSz="914400" rtl="0" eaLnBrk="1" latinLnBrk="0" hangingPunct="1">
              <a:spcBef>
                <a:spcPct val="20000"/>
              </a:spcBef>
              <a:buClr>
                <a:schemeClr val="tx2"/>
              </a:buClr>
              <a:defRPr lang="en-US" sz="2000" b="1" kern="1200" smtClean="0">
                <a:solidFill>
                  <a:schemeClr val="tx1"/>
                </a:solidFill>
                <a:latin typeface="Arial Narrow" pitchFamily="34" charset="0"/>
                <a:ea typeface="+mn-ea"/>
                <a:cs typeface="+mn-cs"/>
              </a:defRPr>
            </a:lvl1pPr>
            <a:lvl2pPr algn="l" defTabSz="914400" rtl="0" eaLnBrk="1" latinLnBrk="0" hangingPunct="1">
              <a:spcBef>
                <a:spcPct val="20000"/>
              </a:spcBef>
              <a:buClr>
                <a:schemeClr val="tx2"/>
              </a:buClr>
              <a:buFont typeface="Arial Narrow" pitchFamily="34" charset="0"/>
              <a:buChar char="—"/>
              <a:defRPr lang="en-US" sz="1800" b="1" kern="1200" dirty="0" smtClean="0">
                <a:solidFill>
                  <a:schemeClr val="tx1"/>
                </a:solidFill>
                <a:latin typeface="Arial Narrow" pitchFamily="34" charset="0"/>
                <a:ea typeface="+mn-ea"/>
                <a:cs typeface="+mn-cs"/>
              </a:defRPr>
            </a:lvl2pPr>
            <a:lvl3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3pPr>
            <a:lvl4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4pPr>
            <a:lvl5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3460-5A0E-46FE-B71D-2EADB17B2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0F8ED-1954-4090-86DB-AD241E3685AA}"/>
              </a:ext>
            </a:extLst>
          </p:cNvPr>
          <p:cNvSpPr>
            <a:spLocks noGrp="1"/>
          </p:cNvSpPr>
          <p:nvPr>
            <p:ph sz="half" idx="1"/>
          </p:nvPr>
        </p:nvSpPr>
        <p:spPr>
          <a:xfrm>
            <a:off x="609600" y="1162639"/>
            <a:ext cx="11034445" cy="226893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B748EE40-46BE-4A43-A39C-A42F3DCCC8BF}"/>
              </a:ext>
            </a:extLst>
          </p:cNvPr>
          <p:cNvSpPr>
            <a:spLocks noGrp="1"/>
          </p:cNvSpPr>
          <p:nvPr>
            <p:ph sz="half" idx="10"/>
          </p:nvPr>
        </p:nvSpPr>
        <p:spPr>
          <a:xfrm>
            <a:off x="607318" y="3616450"/>
            <a:ext cx="11034445" cy="2393933"/>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575416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cxnSp>
        <p:nvCxnSpPr>
          <p:cNvPr id="12" name="Straight Connector 11"/>
          <p:cNvCxnSpPr/>
          <p:nvPr userDrawn="1"/>
        </p:nvCxnSpPr>
        <p:spPr>
          <a:xfrm rot="5400000">
            <a:off x="3429000" y="3733800"/>
            <a:ext cx="533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04800" y="1066801"/>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2"/>
          <p:cNvSpPr>
            <a:spLocks noGrp="1"/>
          </p:cNvSpPr>
          <p:nvPr>
            <p:ph sz="half" idx="13"/>
          </p:nvPr>
        </p:nvSpPr>
        <p:spPr>
          <a:xfrm>
            <a:off x="304800" y="38100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2"/>
          <p:cNvSpPr>
            <a:spLocks noGrp="1"/>
          </p:cNvSpPr>
          <p:nvPr>
            <p:ph sz="half" idx="14"/>
          </p:nvPr>
        </p:nvSpPr>
        <p:spPr>
          <a:xfrm>
            <a:off x="6197600" y="10668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half" idx="15"/>
          </p:nvPr>
        </p:nvSpPr>
        <p:spPr>
          <a:xfrm>
            <a:off x="6197600" y="3809999"/>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cxnSp>
        <p:nvCxnSpPr>
          <p:cNvPr id="14" name="Straight Connector 13"/>
          <p:cNvCxnSpPr/>
          <p:nvPr userDrawn="1"/>
        </p:nvCxnSpPr>
        <p:spPr>
          <a:xfrm>
            <a:off x="304800" y="3733800"/>
            <a:ext cx="115824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48608"/>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1788370"/>
            <a:ext cx="5386917"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148608"/>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1788370"/>
            <a:ext cx="5389033"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066800"/>
            <a:ext cx="8331200"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Content Placeholder 3"/>
          <p:cNvSpPr>
            <a:spLocks noGrp="1"/>
          </p:cNvSpPr>
          <p:nvPr>
            <p:ph sz="half" idx="13"/>
          </p:nvPr>
        </p:nvSpPr>
        <p:spPr>
          <a:xfrm>
            <a:off x="8839200" y="1066800"/>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14" name="Title 13"/>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A683-670E-466E-9FB4-F209BA7DE090}"/>
              </a:ext>
            </a:extLst>
          </p:cNvPr>
          <p:cNvSpPr>
            <a:spLocks noGrp="1"/>
          </p:cNvSpPr>
          <p:nvPr>
            <p:ph type="title"/>
          </p:nvPr>
        </p:nvSpPr>
        <p:spPr/>
        <p:txBody>
          <a:bodyPr/>
          <a:lstStyle/>
          <a:p>
            <a:r>
              <a:rPr lang="en-US"/>
              <a:t>Click to edit Master title style</a:t>
            </a:r>
          </a:p>
        </p:txBody>
      </p:sp>
      <p:sp>
        <p:nvSpPr>
          <p:cNvPr id="3" name="Picture Placeholder 2">
            <a:extLst>
              <a:ext uri="{FF2B5EF4-FFF2-40B4-BE49-F238E27FC236}">
                <a16:creationId xmlns:a16="http://schemas.microsoft.com/office/drawing/2014/main" id="{9073298F-7F9D-479F-9563-63493DDDA0E0}"/>
              </a:ext>
            </a:extLst>
          </p:cNvPr>
          <p:cNvSpPr>
            <a:spLocks noGrp="1"/>
          </p:cNvSpPr>
          <p:nvPr>
            <p:ph type="pic" idx="1"/>
          </p:nvPr>
        </p:nvSpPr>
        <p:spPr>
          <a:xfrm>
            <a:off x="4273483" y="953679"/>
            <a:ext cx="7918516"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Content Placeholder 3">
            <a:extLst>
              <a:ext uri="{FF2B5EF4-FFF2-40B4-BE49-F238E27FC236}">
                <a16:creationId xmlns:a16="http://schemas.microsoft.com/office/drawing/2014/main" id="{E1981AB8-2C07-4862-9D5B-F8B3AE4F6535}"/>
              </a:ext>
            </a:extLst>
          </p:cNvPr>
          <p:cNvSpPr>
            <a:spLocks noGrp="1"/>
          </p:cNvSpPr>
          <p:nvPr>
            <p:ph sz="half" idx="13"/>
          </p:nvPr>
        </p:nvSpPr>
        <p:spPr>
          <a:xfrm>
            <a:off x="304800" y="1010239"/>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90278926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D1F7-3DE9-4629-A8E9-AE82E9BD8F1E}"/>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5734190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page">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a:xfrm>
            <a:off x="554183" y="1008530"/>
            <a:ext cx="11083636" cy="1860176"/>
          </a:xfrm>
          <a:effectLst/>
        </p:spPr>
        <p:txBody>
          <a:bodyPr lIns="91407" tIns="45704" rIns="91407" bIns="45704"/>
          <a:lstStyle>
            <a:lvl1pPr algn="ctr">
              <a:defRPr sz="3500">
                <a:solidFill>
                  <a:schemeClr val="tx1"/>
                </a:solidFill>
                <a:effectLst>
                  <a:outerShdw blurRad="50800" dist="38100" dir="5400000" algn="t" rotWithShape="0">
                    <a:prstClr val="black">
                      <a:alpha val="40000"/>
                    </a:prstClr>
                  </a:outerShdw>
                </a:effectLst>
              </a:defRPr>
            </a:lvl1pPr>
          </a:lstStyle>
          <a:p>
            <a:r>
              <a:rPr lang="en-US"/>
              <a:t>Click to edit Master title style</a:t>
            </a:r>
            <a:endParaRPr lang="en-US" dirty="0"/>
          </a:p>
        </p:txBody>
      </p:sp>
      <p:sp>
        <p:nvSpPr>
          <p:cNvPr id="98307" name="Rectangle 3"/>
          <p:cNvSpPr>
            <a:spLocks noGrp="1" noChangeArrowheads="1"/>
          </p:cNvSpPr>
          <p:nvPr>
            <p:ph type="subTitle" idx="1"/>
          </p:nvPr>
        </p:nvSpPr>
        <p:spPr>
          <a:xfrm>
            <a:off x="1602638" y="4088640"/>
            <a:ext cx="9347969" cy="1369919"/>
          </a:xfrm>
          <a:prstGeom prst="rect">
            <a:avLst/>
          </a:prstGeom>
          <a:effectLst/>
        </p:spPr>
        <p:txBody>
          <a:bodyPr lIns="91407" tIns="45704" rIns="91407" bIns="45704"/>
          <a:lstStyle>
            <a:lvl1pPr marL="0" indent="0" algn="ctr">
              <a:buFont typeface="Wingdings" pitchFamily="2" charset="2"/>
              <a:buNone/>
              <a:defRPr sz="2200">
                <a:solidFill>
                  <a:schemeClr val="tx1"/>
                </a:solidFill>
                <a:effectLst/>
              </a:defRPr>
            </a:lvl1pPr>
          </a:lstStyle>
          <a:p>
            <a:r>
              <a:rPr lang="en-US"/>
              <a:t>Click to edit Master subtitle style</a:t>
            </a:r>
            <a:endParaRPr lang="en-US" dirty="0"/>
          </a:p>
        </p:txBody>
      </p:sp>
      <p:grpSp>
        <p:nvGrpSpPr>
          <p:cNvPr id="8" name="Group 7">
            <a:extLst>
              <a:ext uri="{FF2B5EF4-FFF2-40B4-BE49-F238E27FC236}">
                <a16:creationId xmlns:a16="http://schemas.microsoft.com/office/drawing/2014/main" id="{E236CCBC-485C-4FAE-B2E2-5643B5B1F74C}"/>
              </a:ext>
            </a:extLst>
          </p:cNvPr>
          <p:cNvGrpSpPr/>
          <p:nvPr userDrawn="1"/>
        </p:nvGrpSpPr>
        <p:grpSpPr>
          <a:xfrm>
            <a:off x="66732" y="274319"/>
            <a:ext cx="939858" cy="605289"/>
            <a:chOff x="386772" y="381000"/>
            <a:chExt cx="1419896" cy="914444"/>
          </a:xfrm>
        </p:grpSpPr>
        <p:pic>
          <p:nvPicPr>
            <p:cNvPr id="9" name="Picture 8">
              <a:extLst>
                <a:ext uri="{FF2B5EF4-FFF2-40B4-BE49-F238E27FC236}">
                  <a16:creationId xmlns:a16="http://schemas.microsoft.com/office/drawing/2014/main" id="{7A1462EF-AF56-4E76-A256-86BB9DFCAC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0" name="Picture 9">
              <a:extLst>
                <a:ext uri="{FF2B5EF4-FFF2-40B4-BE49-F238E27FC236}">
                  <a16:creationId xmlns:a16="http://schemas.microsoft.com/office/drawing/2014/main" id="{F136860F-E029-406D-985E-F8E6DC2F3BC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192999540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screen">
            <a:alphaModFix amt="3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2396" y="1807069"/>
            <a:ext cx="10363117" cy="1361016"/>
          </a:xfrm>
        </p:spPr>
        <p:txBody>
          <a:bodyPr anchor="b">
            <a:normAutofit/>
          </a:bodyPr>
          <a:lstStyle>
            <a:lvl1pPr algn="l">
              <a:defRPr sz="3000" b="1" cap="all">
                <a:solidFill>
                  <a:srgbClr val="336699"/>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962396" y="3174621"/>
            <a:ext cx="10363117" cy="1499930"/>
          </a:xfrm>
        </p:spPr>
        <p:txBody>
          <a:bodyPr anchor="t"/>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TextBox 3">
            <a:extLst>
              <a:ext uri="{FF2B5EF4-FFF2-40B4-BE49-F238E27FC236}">
                <a16:creationId xmlns:a16="http://schemas.microsoft.com/office/drawing/2014/main" id="{E2AE31D4-3CE6-4C41-ADC7-5237C1E2B293}"/>
              </a:ext>
            </a:extLst>
          </p:cNvPr>
          <p:cNvSpPr txBox="1"/>
          <p:nvPr userDrawn="1"/>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Sec 16   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6" name="TextBox 5">
            <a:extLst>
              <a:ext uri="{FF2B5EF4-FFF2-40B4-BE49-F238E27FC236}">
                <a16:creationId xmlns:a16="http://schemas.microsoft.com/office/drawing/2014/main" id="{33F40A86-9E21-4CA4-9A31-517868DFF6B3}"/>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2556494   Rev. A</a:t>
            </a:r>
            <a:endParaRPr lang="en-US" sz="900" b="1" i="1" dirty="0">
              <a:solidFill>
                <a:srgbClr val="000000"/>
              </a:solidFill>
            </a:endParaRPr>
          </a:p>
        </p:txBody>
      </p:sp>
      <p:grpSp>
        <p:nvGrpSpPr>
          <p:cNvPr id="7" name="Group 6">
            <a:extLst>
              <a:ext uri="{FF2B5EF4-FFF2-40B4-BE49-F238E27FC236}">
                <a16:creationId xmlns:a16="http://schemas.microsoft.com/office/drawing/2014/main" id="{75E80A1D-8B11-4F95-8646-62813A25E525}"/>
              </a:ext>
            </a:extLst>
          </p:cNvPr>
          <p:cNvGrpSpPr/>
          <p:nvPr userDrawn="1"/>
        </p:nvGrpSpPr>
        <p:grpSpPr>
          <a:xfrm>
            <a:off x="66732" y="274319"/>
            <a:ext cx="939858" cy="605289"/>
            <a:chOff x="386772" y="381000"/>
            <a:chExt cx="1419896" cy="914444"/>
          </a:xfrm>
        </p:grpSpPr>
        <p:pic>
          <p:nvPicPr>
            <p:cNvPr id="8" name="Picture 7">
              <a:extLst>
                <a:ext uri="{FF2B5EF4-FFF2-40B4-BE49-F238E27FC236}">
                  <a16:creationId xmlns:a16="http://schemas.microsoft.com/office/drawing/2014/main" id="{5E5A3C0A-EF35-454B-B475-DC55119E63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9" name="Picture 8">
              <a:extLst>
                <a:ext uri="{FF2B5EF4-FFF2-40B4-BE49-F238E27FC236}">
                  <a16:creationId xmlns:a16="http://schemas.microsoft.com/office/drawing/2014/main" id="{9D6A04ED-FFF8-409D-A7AB-E06431C78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19486745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D49383-8B86-43F7-9ADB-4784135C0228}"/>
              </a:ext>
            </a:extLst>
          </p:cNvPr>
          <p:cNvSpPr/>
          <p:nvPr userDrawn="1"/>
        </p:nvSpPr>
        <p:spPr>
          <a:xfrm>
            <a:off x="1658907" y="6370343"/>
            <a:ext cx="8902492" cy="415498"/>
          </a:xfrm>
          <a:prstGeom prst="rect">
            <a:avLst/>
          </a:prstGeom>
        </p:spPr>
        <p:txBody>
          <a:bodyPr wrap="square">
            <a:spAutoFit/>
          </a:bodyPr>
          <a:lstStyle/>
          <a:p>
            <a:pPr algn="ctr"/>
            <a:r>
              <a:rPr lang="en-US" sz="700" b="1" i="0" kern="1200" dirty="0">
                <a:solidFill>
                  <a:srgbClr val="FF0000"/>
                </a:solidFill>
                <a:effectLst/>
                <a:latin typeface="Arial" charset="0"/>
                <a:ea typeface="Arial" charset="0"/>
                <a:cs typeface="Arial" charset="0"/>
              </a:rPr>
              <a:t>Export Control Notice</a:t>
            </a:r>
          </a:p>
          <a:p>
            <a:pPr algn="ctr"/>
            <a:r>
              <a:rPr lang="en-US" sz="700" b="0" i="0" kern="1200" dirty="0">
                <a:solidFill>
                  <a:srgbClr val="FF0000"/>
                </a:solidFill>
                <a:effectLst/>
                <a:latin typeface="Arial" charset="0"/>
                <a:ea typeface="Arial" charset="0"/>
                <a:cs typeface="Arial" charset="0"/>
              </a:rPr>
              <a:t>The enclosed technology is being exported pursuant to License Exception GOV under the U.S. Export Administration Regulations (EAR), 15 C.F.R. § 740.11(b)(2)(iii)(B), as amended. The enclosed technology is subject to Export Control Classification Number 9E515.a. Diversion contrary to U.S. law is prohibited.</a:t>
            </a:r>
          </a:p>
        </p:txBody>
      </p:sp>
      <p:sp>
        <p:nvSpPr>
          <p:cNvPr id="5" name="Title Placeholder 1">
            <a:extLst>
              <a:ext uri="{FF2B5EF4-FFF2-40B4-BE49-F238E27FC236}">
                <a16:creationId xmlns:a16="http://schemas.microsoft.com/office/drawing/2014/main" id="{B55A7F6A-1745-4E46-A980-15532801862F}"/>
              </a:ext>
            </a:extLst>
          </p:cNvPr>
          <p:cNvSpPr txBox="1">
            <a:spLocks/>
          </p:cNvSpPr>
          <p:nvPr userDrawn="1"/>
        </p:nvSpPr>
        <p:spPr>
          <a:xfrm>
            <a:off x="1422400" y="228600"/>
            <a:ext cx="10160000" cy="685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a:lstStyle>
          <a:p>
            <a:r>
              <a:rPr lang="en-US" sz="2600" dirty="0">
                <a:solidFill>
                  <a:schemeClr val="tx1"/>
                </a:solidFill>
              </a:rPr>
              <a:t>Agenda</a:t>
            </a:r>
          </a:p>
        </p:txBody>
      </p:sp>
      <p:sp>
        <p:nvSpPr>
          <p:cNvPr id="6" name="Table Placeholder 10">
            <a:extLst>
              <a:ext uri="{FF2B5EF4-FFF2-40B4-BE49-F238E27FC236}">
                <a16:creationId xmlns:a16="http://schemas.microsoft.com/office/drawing/2014/main" id="{6308AA14-57C0-42F8-B352-B65AFCA9C5DF}"/>
              </a:ext>
            </a:extLst>
          </p:cNvPr>
          <p:cNvSpPr>
            <a:spLocks noGrp="1"/>
          </p:cNvSpPr>
          <p:nvPr>
            <p:ph type="tbl" sz="quarter" idx="13"/>
          </p:nvPr>
        </p:nvSpPr>
        <p:spPr>
          <a:xfrm>
            <a:off x="609600" y="1600200"/>
            <a:ext cx="10972800" cy="4572000"/>
          </a:xfrm>
        </p:spPr>
        <p:txBody>
          <a:bodyPr/>
          <a:lstStyle/>
          <a:p>
            <a:r>
              <a:rPr lang="en-US" dirty="0"/>
              <a:t>Click icon to add table</a:t>
            </a:r>
          </a:p>
        </p:txBody>
      </p:sp>
      <p:sp>
        <p:nvSpPr>
          <p:cNvPr id="10" name="TextBox 9">
            <a:extLst>
              <a:ext uri="{FF2B5EF4-FFF2-40B4-BE49-F238E27FC236}">
                <a16:creationId xmlns:a16="http://schemas.microsoft.com/office/drawing/2014/main" id="{B484F90E-8E67-455C-BDF5-FE6CD62B1362}"/>
              </a:ext>
            </a:extLst>
          </p:cNvPr>
          <p:cNvSpPr txBox="1"/>
          <p:nvPr userDrawn="1"/>
        </p:nvSpPr>
        <p:spPr>
          <a:xfrm>
            <a:off x="10566400" y="6604217"/>
            <a:ext cx="1524000" cy="230832"/>
          </a:xfrm>
          <a:prstGeom prst="rect">
            <a:avLst/>
          </a:prstGeom>
          <a:noFill/>
        </p:spPr>
        <p:txBody>
          <a:bodyPr wrap="square" rtlCol="0">
            <a:spAutoFit/>
          </a:bodyPr>
          <a:lstStyle/>
          <a:p>
            <a:pPr algn="r"/>
            <a:r>
              <a:rPr lang="en-US" sz="900" dirty="0">
                <a:latin typeface="Arial Narrow" pitchFamily="34" charset="0"/>
              </a:rPr>
              <a:t>Page </a:t>
            </a:r>
            <a:fld id="{D67FD47B-5263-4F60-B17C-6DBD6A524A58}" type="slidenum">
              <a:rPr lang="en-US" sz="900" smtClean="0">
                <a:latin typeface="Arial Narrow" pitchFamily="34" charset="0"/>
              </a:rPr>
              <a:pPr algn="r"/>
              <a:t>‹#›</a:t>
            </a:fld>
            <a:endParaRPr lang="en-US" sz="900" dirty="0">
              <a:latin typeface="Arial Narrow" pitchFamily="34" charset="0"/>
            </a:endParaRPr>
          </a:p>
        </p:txBody>
      </p:sp>
      <p:grpSp>
        <p:nvGrpSpPr>
          <p:cNvPr id="11" name="Group 10">
            <a:extLst>
              <a:ext uri="{FF2B5EF4-FFF2-40B4-BE49-F238E27FC236}">
                <a16:creationId xmlns:a16="http://schemas.microsoft.com/office/drawing/2014/main" id="{036BA8EF-B47D-4760-B0EC-1EF4899B5387}"/>
              </a:ext>
            </a:extLst>
          </p:cNvPr>
          <p:cNvGrpSpPr/>
          <p:nvPr userDrawn="1"/>
        </p:nvGrpSpPr>
        <p:grpSpPr>
          <a:xfrm>
            <a:off x="66732" y="274319"/>
            <a:ext cx="939858" cy="605289"/>
            <a:chOff x="386772" y="381000"/>
            <a:chExt cx="1419896" cy="914444"/>
          </a:xfrm>
        </p:grpSpPr>
        <p:pic>
          <p:nvPicPr>
            <p:cNvPr id="12" name="Picture 11">
              <a:extLst>
                <a:ext uri="{FF2B5EF4-FFF2-40B4-BE49-F238E27FC236}">
                  <a16:creationId xmlns:a16="http://schemas.microsoft.com/office/drawing/2014/main" id="{2B3BFC81-239C-45C5-AB06-3D8ED7F16FF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3" name="Picture 12">
              <a:extLst>
                <a:ext uri="{FF2B5EF4-FFF2-40B4-BE49-F238E27FC236}">
                  <a16:creationId xmlns:a16="http://schemas.microsoft.com/office/drawing/2014/main" id="{22ABB951-F335-4673-9AA8-198DAC6E55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9139583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000"/>
            </a:lvl1pPr>
            <a:lvl2pPr>
              <a:defRPr sz="1800"/>
            </a:lvl2pPr>
            <a:lvl3pPr>
              <a:defRPr sz="1600"/>
            </a:lvl3pPr>
            <a:lvl4pPr>
              <a:defRPr sz="1600"/>
            </a:lvl4pPr>
            <a:lvl5pPr>
              <a:defRPr sz="160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1712717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162638"/>
            <a:ext cx="5384800" cy="518160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97600" y="1162638"/>
            <a:ext cx="5384800" cy="5181600"/>
          </a:xfrm>
        </p:spPr>
        <p:txBody>
          <a:bodyPr vert="horz" lIns="91440" tIns="45720" rIns="91440" bIns="45720" rtlCol="0">
            <a:normAutofit/>
          </a:bodyPr>
          <a:lstStyle>
            <a:lvl1pPr algn="l" defTabSz="914400" rtl="0" eaLnBrk="1" latinLnBrk="0" hangingPunct="1">
              <a:spcBef>
                <a:spcPct val="20000"/>
              </a:spcBef>
              <a:buClr>
                <a:schemeClr val="tx2"/>
              </a:buClr>
              <a:defRPr lang="en-US" sz="2000" b="1" kern="1200" smtClean="0">
                <a:solidFill>
                  <a:schemeClr val="tx1"/>
                </a:solidFill>
                <a:latin typeface="Arial Narrow" pitchFamily="34" charset="0"/>
                <a:ea typeface="+mn-ea"/>
                <a:cs typeface="+mn-cs"/>
              </a:defRPr>
            </a:lvl1pPr>
            <a:lvl2pPr algn="l" defTabSz="914400" rtl="0" eaLnBrk="1" latinLnBrk="0" hangingPunct="1">
              <a:spcBef>
                <a:spcPct val="20000"/>
              </a:spcBef>
              <a:buClr>
                <a:schemeClr val="tx2"/>
              </a:buClr>
              <a:buFont typeface="Arial Narrow" pitchFamily="34" charset="0"/>
              <a:buChar char="—"/>
              <a:defRPr lang="en-US" sz="1800" b="1" kern="1200" dirty="0" smtClean="0">
                <a:solidFill>
                  <a:schemeClr val="tx1"/>
                </a:solidFill>
                <a:latin typeface="Arial Narrow" pitchFamily="34" charset="0"/>
                <a:ea typeface="+mn-ea"/>
                <a:cs typeface="+mn-cs"/>
              </a:defRPr>
            </a:lvl2pPr>
            <a:lvl3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3pPr>
            <a:lvl4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4pPr>
            <a:lvl5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17210346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3460-5A0E-46FE-B71D-2EADB17B2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0F8ED-1954-4090-86DB-AD241E3685AA}"/>
              </a:ext>
            </a:extLst>
          </p:cNvPr>
          <p:cNvSpPr>
            <a:spLocks noGrp="1"/>
          </p:cNvSpPr>
          <p:nvPr>
            <p:ph sz="half" idx="1"/>
          </p:nvPr>
        </p:nvSpPr>
        <p:spPr>
          <a:xfrm>
            <a:off x="609600" y="1162639"/>
            <a:ext cx="11034445" cy="226893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B748EE40-46BE-4A43-A39C-A42F3DCCC8BF}"/>
              </a:ext>
            </a:extLst>
          </p:cNvPr>
          <p:cNvSpPr>
            <a:spLocks noGrp="1"/>
          </p:cNvSpPr>
          <p:nvPr>
            <p:ph sz="half" idx="10"/>
          </p:nvPr>
        </p:nvSpPr>
        <p:spPr>
          <a:xfrm>
            <a:off x="607318" y="3616450"/>
            <a:ext cx="11034445" cy="2393933"/>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7947603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cxnSp>
        <p:nvCxnSpPr>
          <p:cNvPr id="12" name="Straight Connector 11"/>
          <p:cNvCxnSpPr/>
          <p:nvPr userDrawn="1"/>
        </p:nvCxnSpPr>
        <p:spPr>
          <a:xfrm rot="5400000">
            <a:off x="3429000" y="3733800"/>
            <a:ext cx="533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04800" y="1066801"/>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2"/>
          <p:cNvSpPr>
            <a:spLocks noGrp="1"/>
          </p:cNvSpPr>
          <p:nvPr>
            <p:ph sz="half" idx="13"/>
          </p:nvPr>
        </p:nvSpPr>
        <p:spPr>
          <a:xfrm>
            <a:off x="304800" y="38100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2"/>
          <p:cNvSpPr>
            <a:spLocks noGrp="1"/>
          </p:cNvSpPr>
          <p:nvPr>
            <p:ph sz="half" idx="14"/>
          </p:nvPr>
        </p:nvSpPr>
        <p:spPr>
          <a:xfrm>
            <a:off x="6197600" y="10668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half" idx="15"/>
          </p:nvPr>
        </p:nvSpPr>
        <p:spPr>
          <a:xfrm>
            <a:off x="6197600" y="3809999"/>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cxnSp>
        <p:nvCxnSpPr>
          <p:cNvPr id="14" name="Straight Connector 13"/>
          <p:cNvCxnSpPr/>
          <p:nvPr userDrawn="1"/>
        </p:nvCxnSpPr>
        <p:spPr>
          <a:xfrm>
            <a:off x="304800" y="3733800"/>
            <a:ext cx="115824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054905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48608"/>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1788370"/>
            <a:ext cx="5386917"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148608"/>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1788370"/>
            <a:ext cx="5389033"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833226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066800"/>
            <a:ext cx="8331200"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Content Placeholder 3"/>
          <p:cNvSpPr>
            <a:spLocks noGrp="1"/>
          </p:cNvSpPr>
          <p:nvPr>
            <p:ph sz="half" idx="13"/>
          </p:nvPr>
        </p:nvSpPr>
        <p:spPr>
          <a:xfrm>
            <a:off x="8839200" y="1066800"/>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3214115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left, 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A683-670E-466E-9FB4-F209BA7DE090}"/>
              </a:ext>
            </a:extLst>
          </p:cNvPr>
          <p:cNvSpPr>
            <a:spLocks noGrp="1"/>
          </p:cNvSpPr>
          <p:nvPr>
            <p:ph type="title"/>
          </p:nvPr>
        </p:nvSpPr>
        <p:spPr/>
        <p:txBody>
          <a:bodyPr/>
          <a:lstStyle/>
          <a:p>
            <a:r>
              <a:rPr lang="en-US"/>
              <a:t>Click to edit Master title style</a:t>
            </a:r>
          </a:p>
        </p:txBody>
      </p:sp>
      <p:sp>
        <p:nvSpPr>
          <p:cNvPr id="3" name="Picture Placeholder 2">
            <a:extLst>
              <a:ext uri="{FF2B5EF4-FFF2-40B4-BE49-F238E27FC236}">
                <a16:creationId xmlns:a16="http://schemas.microsoft.com/office/drawing/2014/main" id="{9073298F-7F9D-479F-9563-63493DDDA0E0}"/>
              </a:ext>
            </a:extLst>
          </p:cNvPr>
          <p:cNvSpPr>
            <a:spLocks noGrp="1"/>
          </p:cNvSpPr>
          <p:nvPr>
            <p:ph type="pic" idx="1"/>
          </p:nvPr>
        </p:nvSpPr>
        <p:spPr>
          <a:xfrm>
            <a:off x="4273483" y="953679"/>
            <a:ext cx="7918516"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Content Placeholder 3">
            <a:extLst>
              <a:ext uri="{FF2B5EF4-FFF2-40B4-BE49-F238E27FC236}">
                <a16:creationId xmlns:a16="http://schemas.microsoft.com/office/drawing/2014/main" id="{E1981AB8-2C07-4862-9D5B-F8B3AE4F6535}"/>
              </a:ext>
            </a:extLst>
          </p:cNvPr>
          <p:cNvSpPr>
            <a:spLocks noGrp="1"/>
          </p:cNvSpPr>
          <p:nvPr>
            <p:ph sz="half" idx="13"/>
          </p:nvPr>
        </p:nvSpPr>
        <p:spPr>
          <a:xfrm>
            <a:off x="304800" y="1010239"/>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5561948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D1F7-3DE9-4629-A8E9-AE82E9BD8F1E}"/>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4615641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page">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a:xfrm>
            <a:off x="554183" y="1008530"/>
            <a:ext cx="11083636" cy="1860176"/>
          </a:xfrm>
          <a:effectLst/>
        </p:spPr>
        <p:txBody>
          <a:bodyPr lIns="91407" tIns="45704" rIns="91407" bIns="45704"/>
          <a:lstStyle>
            <a:lvl1pPr algn="ctr">
              <a:defRPr sz="3500">
                <a:solidFill>
                  <a:schemeClr val="tx1"/>
                </a:solidFill>
                <a:effectLst>
                  <a:outerShdw blurRad="50800" dist="38100" dir="5400000" algn="t" rotWithShape="0">
                    <a:prstClr val="black">
                      <a:alpha val="40000"/>
                    </a:prstClr>
                  </a:outerShdw>
                </a:effectLst>
              </a:defRPr>
            </a:lvl1pPr>
          </a:lstStyle>
          <a:p>
            <a:r>
              <a:rPr lang="en-US"/>
              <a:t>Click to edit Master title style</a:t>
            </a:r>
            <a:endParaRPr lang="en-US" dirty="0"/>
          </a:p>
        </p:txBody>
      </p:sp>
      <p:sp>
        <p:nvSpPr>
          <p:cNvPr id="98307" name="Rectangle 3"/>
          <p:cNvSpPr>
            <a:spLocks noGrp="1" noChangeArrowheads="1"/>
          </p:cNvSpPr>
          <p:nvPr>
            <p:ph type="subTitle" idx="1"/>
          </p:nvPr>
        </p:nvSpPr>
        <p:spPr>
          <a:xfrm>
            <a:off x="1602638" y="4088640"/>
            <a:ext cx="9347969" cy="1369919"/>
          </a:xfrm>
          <a:prstGeom prst="rect">
            <a:avLst/>
          </a:prstGeom>
          <a:effectLst/>
        </p:spPr>
        <p:txBody>
          <a:bodyPr lIns="91407" tIns="45704" rIns="91407" bIns="45704"/>
          <a:lstStyle>
            <a:lvl1pPr marL="0" indent="0" algn="ctr">
              <a:buFont typeface="Wingdings" pitchFamily="2" charset="2"/>
              <a:buNone/>
              <a:defRPr sz="2200">
                <a:solidFill>
                  <a:schemeClr val="tx1"/>
                </a:solidFill>
                <a:effectLst/>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89AB6F44-E69B-4829-A912-FDC46FC1211A}"/>
              </a:ext>
            </a:extLst>
          </p:cNvPr>
          <p:cNvSpPr/>
          <p:nvPr userDrawn="1"/>
        </p:nvSpPr>
        <p:spPr>
          <a:xfrm>
            <a:off x="1863046" y="6421955"/>
            <a:ext cx="8684660" cy="461665"/>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The enclosed information is being transmitted under No License Required "NLR" and is to be used solely by the individual/organization to whom it is addressed.  Diversion contrary to U.S. Export Administration Regulations is prohibited..</a:t>
            </a:r>
          </a:p>
        </p:txBody>
      </p:sp>
      <p:grpSp>
        <p:nvGrpSpPr>
          <p:cNvPr id="9" name="Group 8">
            <a:extLst>
              <a:ext uri="{FF2B5EF4-FFF2-40B4-BE49-F238E27FC236}">
                <a16:creationId xmlns:a16="http://schemas.microsoft.com/office/drawing/2014/main" id="{8B755471-A546-4E7C-8E57-C57BD940EBAF}"/>
              </a:ext>
            </a:extLst>
          </p:cNvPr>
          <p:cNvGrpSpPr/>
          <p:nvPr userDrawn="1"/>
        </p:nvGrpSpPr>
        <p:grpSpPr>
          <a:xfrm>
            <a:off x="66732" y="274319"/>
            <a:ext cx="939858" cy="605289"/>
            <a:chOff x="386772" y="381000"/>
            <a:chExt cx="1419896" cy="914444"/>
          </a:xfrm>
        </p:grpSpPr>
        <p:pic>
          <p:nvPicPr>
            <p:cNvPr id="10" name="Picture 9">
              <a:extLst>
                <a:ext uri="{FF2B5EF4-FFF2-40B4-BE49-F238E27FC236}">
                  <a16:creationId xmlns:a16="http://schemas.microsoft.com/office/drawing/2014/main" id="{EB8E263A-C4AA-4CC8-B064-0C172244D8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1" name="Picture 10">
              <a:extLst>
                <a:ext uri="{FF2B5EF4-FFF2-40B4-BE49-F238E27FC236}">
                  <a16:creationId xmlns:a16="http://schemas.microsoft.com/office/drawing/2014/main" id="{CAB21BD6-E161-4270-827D-6866FBA9B6E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323195059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screen">
            <a:alphaModFix amt="3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2396" y="1807069"/>
            <a:ext cx="10363117" cy="1361016"/>
          </a:xfrm>
        </p:spPr>
        <p:txBody>
          <a:bodyPr anchor="b">
            <a:normAutofit/>
          </a:bodyPr>
          <a:lstStyle>
            <a:lvl1pPr algn="l">
              <a:defRPr sz="3000" b="1" cap="all">
                <a:solidFill>
                  <a:srgbClr val="336699"/>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962396" y="3174621"/>
            <a:ext cx="10363117" cy="1499930"/>
          </a:xfrm>
        </p:spPr>
        <p:txBody>
          <a:bodyPr anchor="t"/>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TextBox 3">
            <a:extLst>
              <a:ext uri="{FF2B5EF4-FFF2-40B4-BE49-F238E27FC236}">
                <a16:creationId xmlns:a16="http://schemas.microsoft.com/office/drawing/2014/main" id="{E2AE31D4-3CE6-4C41-ADC7-5237C1E2B293}"/>
              </a:ext>
            </a:extLst>
          </p:cNvPr>
          <p:cNvSpPr txBox="1"/>
          <p:nvPr userDrawn="1"/>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Sec XX   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6" name="TextBox 5">
            <a:extLst>
              <a:ext uri="{FF2B5EF4-FFF2-40B4-BE49-F238E27FC236}">
                <a16:creationId xmlns:a16="http://schemas.microsoft.com/office/drawing/2014/main" id="{33F40A86-9E21-4CA4-9A31-517868DFF6B3}"/>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2556494   Rev. A</a:t>
            </a:r>
            <a:endParaRPr lang="en-US" sz="900" b="1" i="1" dirty="0">
              <a:solidFill>
                <a:srgbClr val="000000"/>
              </a:solidFill>
            </a:endParaRPr>
          </a:p>
        </p:txBody>
      </p:sp>
      <p:sp>
        <p:nvSpPr>
          <p:cNvPr id="7" name="Rectangle 6">
            <a:extLst>
              <a:ext uri="{FF2B5EF4-FFF2-40B4-BE49-F238E27FC236}">
                <a16:creationId xmlns:a16="http://schemas.microsoft.com/office/drawing/2014/main" id="{49333181-B025-41CB-905C-FECE97C44C40}"/>
              </a:ext>
            </a:extLst>
          </p:cNvPr>
          <p:cNvSpPr/>
          <p:nvPr userDrawn="1"/>
        </p:nvSpPr>
        <p:spPr>
          <a:xfrm>
            <a:off x="1863046" y="6421955"/>
            <a:ext cx="8684660" cy="461665"/>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The enclosed information is being transmitted under No License Required "NLR" and is to be used solely by the individual/organization to whom it is addressed.  Diversion contrary to U.S. Export Administration Regulations is prohibited..</a:t>
            </a:r>
          </a:p>
        </p:txBody>
      </p:sp>
      <p:grpSp>
        <p:nvGrpSpPr>
          <p:cNvPr id="8" name="Group 7">
            <a:extLst>
              <a:ext uri="{FF2B5EF4-FFF2-40B4-BE49-F238E27FC236}">
                <a16:creationId xmlns:a16="http://schemas.microsoft.com/office/drawing/2014/main" id="{C2BF2B02-AA70-4A00-99B5-8AA577262BCD}"/>
              </a:ext>
            </a:extLst>
          </p:cNvPr>
          <p:cNvGrpSpPr/>
          <p:nvPr userDrawn="1"/>
        </p:nvGrpSpPr>
        <p:grpSpPr>
          <a:xfrm>
            <a:off x="66732" y="274319"/>
            <a:ext cx="939858" cy="605289"/>
            <a:chOff x="386772" y="381000"/>
            <a:chExt cx="1419896" cy="914444"/>
          </a:xfrm>
        </p:grpSpPr>
        <p:pic>
          <p:nvPicPr>
            <p:cNvPr id="9" name="Picture 8">
              <a:extLst>
                <a:ext uri="{FF2B5EF4-FFF2-40B4-BE49-F238E27FC236}">
                  <a16:creationId xmlns:a16="http://schemas.microsoft.com/office/drawing/2014/main" id="{72055D72-E67A-4EAE-BEBE-BAD66BFA808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0" name="Picture 9">
              <a:extLst>
                <a:ext uri="{FF2B5EF4-FFF2-40B4-BE49-F238E27FC236}">
                  <a16:creationId xmlns:a16="http://schemas.microsoft.com/office/drawing/2014/main" id="{230C8121-91B6-4390-BF39-3BD4717C5D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5925500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55A7F6A-1745-4E46-A980-15532801862F}"/>
              </a:ext>
            </a:extLst>
          </p:cNvPr>
          <p:cNvSpPr txBox="1">
            <a:spLocks/>
          </p:cNvSpPr>
          <p:nvPr userDrawn="1"/>
        </p:nvSpPr>
        <p:spPr>
          <a:xfrm>
            <a:off x="1422400" y="228600"/>
            <a:ext cx="10160000" cy="685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a:lstStyle>
          <a:p>
            <a:r>
              <a:rPr lang="en-US" sz="2600" dirty="0">
                <a:solidFill>
                  <a:schemeClr val="tx1"/>
                </a:solidFill>
              </a:rPr>
              <a:t>Agenda</a:t>
            </a:r>
          </a:p>
        </p:txBody>
      </p:sp>
      <p:sp>
        <p:nvSpPr>
          <p:cNvPr id="6" name="Table Placeholder 10">
            <a:extLst>
              <a:ext uri="{FF2B5EF4-FFF2-40B4-BE49-F238E27FC236}">
                <a16:creationId xmlns:a16="http://schemas.microsoft.com/office/drawing/2014/main" id="{6308AA14-57C0-42F8-B352-B65AFCA9C5DF}"/>
              </a:ext>
            </a:extLst>
          </p:cNvPr>
          <p:cNvSpPr>
            <a:spLocks noGrp="1"/>
          </p:cNvSpPr>
          <p:nvPr>
            <p:ph type="tbl" sz="quarter" idx="13"/>
          </p:nvPr>
        </p:nvSpPr>
        <p:spPr>
          <a:xfrm>
            <a:off x="609600" y="1600200"/>
            <a:ext cx="10972800" cy="4572000"/>
          </a:xfrm>
        </p:spPr>
        <p:txBody>
          <a:bodyPr/>
          <a:lstStyle/>
          <a:p>
            <a:r>
              <a:rPr lang="en-US" dirty="0"/>
              <a:t>Click icon to add table</a:t>
            </a:r>
          </a:p>
        </p:txBody>
      </p:sp>
      <p:sp>
        <p:nvSpPr>
          <p:cNvPr id="10" name="TextBox 9">
            <a:extLst>
              <a:ext uri="{FF2B5EF4-FFF2-40B4-BE49-F238E27FC236}">
                <a16:creationId xmlns:a16="http://schemas.microsoft.com/office/drawing/2014/main" id="{B484F90E-8E67-455C-BDF5-FE6CD62B1362}"/>
              </a:ext>
            </a:extLst>
          </p:cNvPr>
          <p:cNvSpPr txBox="1"/>
          <p:nvPr userDrawn="1"/>
        </p:nvSpPr>
        <p:spPr>
          <a:xfrm>
            <a:off x="10566400" y="6604217"/>
            <a:ext cx="1524000" cy="230832"/>
          </a:xfrm>
          <a:prstGeom prst="rect">
            <a:avLst/>
          </a:prstGeom>
          <a:noFill/>
        </p:spPr>
        <p:txBody>
          <a:bodyPr wrap="square" rtlCol="0">
            <a:spAutoFit/>
          </a:bodyPr>
          <a:lstStyle/>
          <a:p>
            <a:pPr algn="r"/>
            <a:r>
              <a:rPr lang="en-US" sz="900" dirty="0">
                <a:latin typeface="Arial Narrow" pitchFamily="34" charset="0"/>
              </a:rPr>
              <a:t>Page </a:t>
            </a:r>
            <a:fld id="{D67FD47B-5263-4F60-B17C-6DBD6A524A58}" type="slidenum">
              <a:rPr lang="en-US" sz="900" smtClean="0">
                <a:latin typeface="Arial Narrow" pitchFamily="34" charset="0"/>
              </a:rPr>
              <a:pPr algn="r"/>
              <a:t>‹#›</a:t>
            </a:fld>
            <a:endParaRPr lang="en-US" sz="900" dirty="0">
              <a:latin typeface="Arial Narrow" pitchFamily="34" charset="0"/>
            </a:endParaRPr>
          </a:p>
        </p:txBody>
      </p:sp>
      <p:sp>
        <p:nvSpPr>
          <p:cNvPr id="11" name="Rectangle 10">
            <a:extLst>
              <a:ext uri="{FF2B5EF4-FFF2-40B4-BE49-F238E27FC236}">
                <a16:creationId xmlns:a16="http://schemas.microsoft.com/office/drawing/2014/main" id="{312A1A0C-6F52-4C0B-8128-5EDCE2940BC2}"/>
              </a:ext>
            </a:extLst>
          </p:cNvPr>
          <p:cNvSpPr/>
          <p:nvPr userDrawn="1"/>
        </p:nvSpPr>
        <p:spPr>
          <a:xfrm>
            <a:off x="1863046" y="6421955"/>
            <a:ext cx="8684660" cy="461665"/>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The enclosed information is being transmitted under No License Required "NLR" and is to be used solely by the individual/organization to whom it is addressed.  Diversion contrary to U.S. Export Administration Regulations is prohibited..</a:t>
            </a:r>
          </a:p>
        </p:txBody>
      </p:sp>
      <p:grpSp>
        <p:nvGrpSpPr>
          <p:cNvPr id="12" name="Group 11">
            <a:extLst>
              <a:ext uri="{FF2B5EF4-FFF2-40B4-BE49-F238E27FC236}">
                <a16:creationId xmlns:a16="http://schemas.microsoft.com/office/drawing/2014/main" id="{3CCF9002-CBFE-48DF-866B-8AA1AFF02A07}"/>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75937D71-50D5-47F2-8DEE-5E9F89ADCA3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10F10987-96EA-4B99-AFB9-122E9D480EB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45374584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000"/>
            </a:lvl1pPr>
            <a:lvl2pPr>
              <a:defRPr sz="1800"/>
            </a:lvl2pPr>
            <a:lvl3pPr>
              <a:defRPr sz="1600"/>
            </a:lvl3pPr>
            <a:lvl4pPr>
              <a:defRPr sz="1600"/>
            </a:lvl4pPr>
            <a:lvl5pPr>
              <a:defRPr sz="160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48681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162638"/>
            <a:ext cx="5384800" cy="518160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97600" y="1162638"/>
            <a:ext cx="5384800" cy="5181600"/>
          </a:xfrm>
        </p:spPr>
        <p:txBody>
          <a:bodyPr vert="horz" lIns="91440" tIns="45720" rIns="91440" bIns="45720" rtlCol="0">
            <a:normAutofit/>
          </a:bodyPr>
          <a:lstStyle>
            <a:lvl1pPr algn="l" defTabSz="914400" rtl="0" eaLnBrk="1" latinLnBrk="0" hangingPunct="1">
              <a:spcBef>
                <a:spcPct val="20000"/>
              </a:spcBef>
              <a:buClr>
                <a:schemeClr val="tx2"/>
              </a:buClr>
              <a:defRPr lang="en-US" sz="2000" b="1" kern="1200" smtClean="0">
                <a:solidFill>
                  <a:schemeClr val="tx1"/>
                </a:solidFill>
                <a:latin typeface="Arial Narrow" pitchFamily="34" charset="0"/>
                <a:ea typeface="+mn-ea"/>
                <a:cs typeface="+mn-cs"/>
              </a:defRPr>
            </a:lvl1pPr>
            <a:lvl2pPr algn="l" defTabSz="914400" rtl="0" eaLnBrk="1" latinLnBrk="0" hangingPunct="1">
              <a:spcBef>
                <a:spcPct val="20000"/>
              </a:spcBef>
              <a:buClr>
                <a:schemeClr val="tx2"/>
              </a:buClr>
              <a:buFont typeface="Arial Narrow" pitchFamily="34" charset="0"/>
              <a:buChar char="—"/>
              <a:defRPr lang="en-US" sz="1800" b="1" kern="1200" dirty="0" smtClean="0">
                <a:solidFill>
                  <a:schemeClr val="tx1"/>
                </a:solidFill>
                <a:latin typeface="Arial Narrow" pitchFamily="34" charset="0"/>
                <a:ea typeface="+mn-ea"/>
                <a:cs typeface="+mn-cs"/>
              </a:defRPr>
            </a:lvl2pPr>
            <a:lvl3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3pPr>
            <a:lvl4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4pPr>
            <a:lvl5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3091381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3460-5A0E-46FE-B71D-2EADB17B2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0F8ED-1954-4090-86DB-AD241E3685AA}"/>
              </a:ext>
            </a:extLst>
          </p:cNvPr>
          <p:cNvSpPr>
            <a:spLocks noGrp="1"/>
          </p:cNvSpPr>
          <p:nvPr>
            <p:ph sz="half" idx="1"/>
          </p:nvPr>
        </p:nvSpPr>
        <p:spPr>
          <a:xfrm>
            <a:off x="609600" y="1162639"/>
            <a:ext cx="11034445" cy="226893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B748EE40-46BE-4A43-A39C-A42F3DCCC8BF}"/>
              </a:ext>
            </a:extLst>
          </p:cNvPr>
          <p:cNvSpPr>
            <a:spLocks noGrp="1"/>
          </p:cNvSpPr>
          <p:nvPr>
            <p:ph sz="half" idx="10"/>
          </p:nvPr>
        </p:nvSpPr>
        <p:spPr>
          <a:xfrm>
            <a:off x="607318" y="3616450"/>
            <a:ext cx="11034445" cy="2393933"/>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923778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cxnSp>
        <p:nvCxnSpPr>
          <p:cNvPr id="12" name="Straight Connector 11"/>
          <p:cNvCxnSpPr/>
          <p:nvPr userDrawn="1"/>
        </p:nvCxnSpPr>
        <p:spPr>
          <a:xfrm rot="5400000">
            <a:off x="3429000" y="3733800"/>
            <a:ext cx="533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04800" y="1066801"/>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2"/>
          <p:cNvSpPr>
            <a:spLocks noGrp="1"/>
          </p:cNvSpPr>
          <p:nvPr>
            <p:ph sz="half" idx="13"/>
          </p:nvPr>
        </p:nvSpPr>
        <p:spPr>
          <a:xfrm>
            <a:off x="304800" y="38100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2"/>
          <p:cNvSpPr>
            <a:spLocks noGrp="1"/>
          </p:cNvSpPr>
          <p:nvPr>
            <p:ph sz="half" idx="14"/>
          </p:nvPr>
        </p:nvSpPr>
        <p:spPr>
          <a:xfrm>
            <a:off x="6197600" y="10668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half" idx="15"/>
          </p:nvPr>
        </p:nvSpPr>
        <p:spPr>
          <a:xfrm>
            <a:off x="6197600" y="3809999"/>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cxnSp>
        <p:nvCxnSpPr>
          <p:cNvPr id="14" name="Straight Connector 13"/>
          <p:cNvCxnSpPr/>
          <p:nvPr userDrawn="1"/>
        </p:nvCxnSpPr>
        <p:spPr>
          <a:xfrm>
            <a:off x="304800" y="3733800"/>
            <a:ext cx="115824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21926555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48608"/>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1788370"/>
            <a:ext cx="5386917"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148608"/>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1788370"/>
            <a:ext cx="5389033"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95271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066800"/>
            <a:ext cx="8331200"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Content Placeholder 3"/>
          <p:cNvSpPr>
            <a:spLocks noGrp="1"/>
          </p:cNvSpPr>
          <p:nvPr>
            <p:ph sz="half" idx="13"/>
          </p:nvPr>
        </p:nvSpPr>
        <p:spPr>
          <a:xfrm>
            <a:off x="8839200" y="1066800"/>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133757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left, 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A683-670E-466E-9FB4-F209BA7DE090}"/>
              </a:ext>
            </a:extLst>
          </p:cNvPr>
          <p:cNvSpPr>
            <a:spLocks noGrp="1"/>
          </p:cNvSpPr>
          <p:nvPr>
            <p:ph type="title"/>
          </p:nvPr>
        </p:nvSpPr>
        <p:spPr/>
        <p:txBody>
          <a:bodyPr/>
          <a:lstStyle/>
          <a:p>
            <a:r>
              <a:rPr lang="en-US"/>
              <a:t>Click to edit Master title style</a:t>
            </a:r>
          </a:p>
        </p:txBody>
      </p:sp>
      <p:sp>
        <p:nvSpPr>
          <p:cNvPr id="3" name="Picture Placeholder 2">
            <a:extLst>
              <a:ext uri="{FF2B5EF4-FFF2-40B4-BE49-F238E27FC236}">
                <a16:creationId xmlns:a16="http://schemas.microsoft.com/office/drawing/2014/main" id="{9073298F-7F9D-479F-9563-63493DDDA0E0}"/>
              </a:ext>
            </a:extLst>
          </p:cNvPr>
          <p:cNvSpPr>
            <a:spLocks noGrp="1"/>
          </p:cNvSpPr>
          <p:nvPr>
            <p:ph type="pic" idx="1"/>
          </p:nvPr>
        </p:nvSpPr>
        <p:spPr>
          <a:xfrm>
            <a:off x="4273483" y="953679"/>
            <a:ext cx="7918516"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Content Placeholder 3">
            <a:extLst>
              <a:ext uri="{FF2B5EF4-FFF2-40B4-BE49-F238E27FC236}">
                <a16:creationId xmlns:a16="http://schemas.microsoft.com/office/drawing/2014/main" id="{E1981AB8-2C07-4862-9D5B-F8B3AE4F6535}"/>
              </a:ext>
            </a:extLst>
          </p:cNvPr>
          <p:cNvSpPr>
            <a:spLocks noGrp="1"/>
          </p:cNvSpPr>
          <p:nvPr>
            <p:ph sz="half" idx="13"/>
          </p:nvPr>
        </p:nvSpPr>
        <p:spPr>
          <a:xfrm>
            <a:off x="304800" y="1010239"/>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6077910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D1F7-3DE9-4629-A8E9-AE82E9BD8F1E}"/>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514226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page">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a:xfrm>
            <a:off x="554183" y="1008530"/>
            <a:ext cx="11083636" cy="1860176"/>
          </a:xfrm>
          <a:effectLst/>
        </p:spPr>
        <p:txBody>
          <a:bodyPr lIns="91407" tIns="45704" rIns="91407" bIns="45704"/>
          <a:lstStyle>
            <a:lvl1pPr algn="ctr">
              <a:defRPr sz="3500">
                <a:solidFill>
                  <a:schemeClr val="tx1"/>
                </a:solidFill>
                <a:effectLst>
                  <a:outerShdw blurRad="50800" dist="38100" dir="5400000" algn="t" rotWithShape="0">
                    <a:prstClr val="black">
                      <a:alpha val="40000"/>
                    </a:prstClr>
                  </a:outerShdw>
                </a:effectLst>
              </a:defRPr>
            </a:lvl1pPr>
          </a:lstStyle>
          <a:p>
            <a:r>
              <a:rPr lang="en-US"/>
              <a:t>Click to edit Master title style</a:t>
            </a:r>
            <a:endParaRPr lang="en-US" dirty="0"/>
          </a:p>
        </p:txBody>
      </p:sp>
      <p:sp>
        <p:nvSpPr>
          <p:cNvPr id="98307" name="Rectangle 3"/>
          <p:cNvSpPr>
            <a:spLocks noGrp="1" noChangeArrowheads="1"/>
          </p:cNvSpPr>
          <p:nvPr>
            <p:ph type="subTitle" idx="1"/>
          </p:nvPr>
        </p:nvSpPr>
        <p:spPr>
          <a:xfrm>
            <a:off x="1602638" y="4088640"/>
            <a:ext cx="9347969" cy="1369919"/>
          </a:xfrm>
          <a:prstGeom prst="rect">
            <a:avLst/>
          </a:prstGeom>
          <a:effectLst/>
        </p:spPr>
        <p:txBody>
          <a:bodyPr lIns="91407" tIns="45704" rIns="91407" bIns="45704"/>
          <a:lstStyle>
            <a:lvl1pPr marL="0" indent="0" algn="ctr">
              <a:buFont typeface="Wingdings" pitchFamily="2" charset="2"/>
              <a:buNone/>
              <a:defRPr sz="2200">
                <a:solidFill>
                  <a:schemeClr val="tx1"/>
                </a:solidFill>
                <a:effectLst/>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4E2DA798-0688-45DF-97EC-8B76792565CD}"/>
              </a:ext>
            </a:extLst>
          </p:cNvPr>
          <p:cNvSpPr/>
          <p:nvPr userDrawn="1"/>
        </p:nvSpPr>
        <p:spPr>
          <a:xfrm>
            <a:off x="1863046" y="6421955"/>
            <a:ext cx="8684660" cy="338554"/>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 Export or re-export of information contained herein may be subject to restrictions and requirements of U.S. export laws and regulations, and may require advance authorization from the U.S. Government.</a:t>
            </a:r>
          </a:p>
        </p:txBody>
      </p:sp>
      <p:grpSp>
        <p:nvGrpSpPr>
          <p:cNvPr id="9" name="Group 8">
            <a:extLst>
              <a:ext uri="{FF2B5EF4-FFF2-40B4-BE49-F238E27FC236}">
                <a16:creationId xmlns:a16="http://schemas.microsoft.com/office/drawing/2014/main" id="{376B3C80-CE63-40D0-88F0-142BC9982FE3}"/>
              </a:ext>
            </a:extLst>
          </p:cNvPr>
          <p:cNvGrpSpPr/>
          <p:nvPr userDrawn="1"/>
        </p:nvGrpSpPr>
        <p:grpSpPr>
          <a:xfrm>
            <a:off x="66732" y="274319"/>
            <a:ext cx="939858" cy="605289"/>
            <a:chOff x="386772" y="381000"/>
            <a:chExt cx="1419896" cy="914444"/>
          </a:xfrm>
        </p:grpSpPr>
        <p:pic>
          <p:nvPicPr>
            <p:cNvPr id="10" name="Picture 9">
              <a:extLst>
                <a:ext uri="{FF2B5EF4-FFF2-40B4-BE49-F238E27FC236}">
                  <a16:creationId xmlns:a16="http://schemas.microsoft.com/office/drawing/2014/main" id="{7C12DDB1-D85B-4F38-9D2E-44D704A94E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1" name="Picture 10">
              <a:extLst>
                <a:ext uri="{FF2B5EF4-FFF2-40B4-BE49-F238E27FC236}">
                  <a16:creationId xmlns:a16="http://schemas.microsoft.com/office/drawing/2014/main" id="{13B8F42C-6FB1-46D8-A2B5-FC0EDE0C2B5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19274294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screen">
            <a:alphaModFix amt="3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2396" y="1807069"/>
            <a:ext cx="10363117" cy="1361016"/>
          </a:xfrm>
        </p:spPr>
        <p:txBody>
          <a:bodyPr anchor="b">
            <a:normAutofit/>
          </a:bodyPr>
          <a:lstStyle>
            <a:lvl1pPr algn="l">
              <a:defRPr sz="3000" b="1" cap="all">
                <a:solidFill>
                  <a:srgbClr val="336699"/>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962396" y="3174621"/>
            <a:ext cx="10363117" cy="1499930"/>
          </a:xfrm>
        </p:spPr>
        <p:txBody>
          <a:bodyPr anchor="t"/>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TextBox 3">
            <a:extLst>
              <a:ext uri="{FF2B5EF4-FFF2-40B4-BE49-F238E27FC236}">
                <a16:creationId xmlns:a16="http://schemas.microsoft.com/office/drawing/2014/main" id="{E2AE31D4-3CE6-4C41-ADC7-5237C1E2B293}"/>
              </a:ext>
            </a:extLst>
          </p:cNvPr>
          <p:cNvSpPr txBox="1"/>
          <p:nvPr userDrawn="1"/>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Sec XX   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6" name="TextBox 5">
            <a:extLst>
              <a:ext uri="{FF2B5EF4-FFF2-40B4-BE49-F238E27FC236}">
                <a16:creationId xmlns:a16="http://schemas.microsoft.com/office/drawing/2014/main" id="{33F40A86-9E21-4CA4-9A31-517868DFF6B3}"/>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2556494   Rev. A</a:t>
            </a:r>
            <a:endParaRPr lang="en-US" sz="900" b="1" i="1" dirty="0">
              <a:solidFill>
                <a:srgbClr val="000000"/>
              </a:solidFill>
            </a:endParaRPr>
          </a:p>
        </p:txBody>
      </p:sp>
      <p:sp>
        <p:nvSpPr>
          <p:cNvPr id="7" name="Rectangle 6">
            <a:extLst>
              <a:ext uri="{FF2B5EF4-FFF2-40B4-BE49-F238E27FC236}">
                <a16:creationId xmlns:a16="http://schemas.microsoft.com/office/drawing/2014/main" id="{95A2F163-D87D-4C00-97DF-9EAB7B18B56E}"/>
              </a:ext>
            </a:extLst>
          </p:cNvPr>
          <p:cNvSpPr/>
          <p:nvPr userDrawn="1"/>
        </p:nvSpPr>
        <p:spPr>
          <a:xfrm>
            <a:off x="1863046" y="6421955"/>
            <a:ext cx="8684660" cy="338554"/>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 Export or re-export of information contained herein may be subject to restrictions and requirements of U.S. export laws and regulations, and may require advance authorization from the U.S. Government.</a:t>
            </a:r>
          </a:p>
        </p:txBody>
      </p:sp>
      <p:grpSp>
        <p:nvGrpSpPr>
          <p:cNvPr id="8" name="Group 7">
            <a:extLst>
              <a:ext uri="{FF2B5EF4-FFF2-40B4-BE49-F238E27FC236}">
                <a16:creationId xmlns:a16="http://schemas.microsoft.com/office/drawing/2014/main" id="{7518C18C-B4CB-4D65-857B-A1F0E75E185F}"/>
              </a:ext>
            </a:extLst>
          </p:cNvPr>
          <p:cNvGrpSpPr/>
          <p:nvPr userDrawn="1"/>
        </p:nvGrpSpPr>
        <p:grpSpPr>
          <a:xfrm>
            <a:off x="66732" y="274319"/>
            <a:ext cx="939858" cy="605289"/>
            <a:chOff x="386772" y="381000"/>
            <a:chExt cx="1419896" cy="914444"/>
          </a:xfrm>
        </p:grpSpPr>
        <p:pic>
          <p:nvPicPr>
            <p:cNvPr id="9" name="Picture 8">
              <a:extLst>
                <a:ext uri="{FF2B5EF4-FFF2-40B4-BE49-F238E27FC236}">
                  <a16:creationId xmlns:a16="http://schemas.microsoft.com/office/drawing/2014/main" id="{CEC782AD-AFCA-4A5E-932F-95ECE390BA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0" name="Picture 9">
              <a:extLst>
                <a:ext uri="{FF2B5EF4-FFF2-40B4-BE49-F238E27FC236}">
                  <a16:creationId xmlns:a16="http://schemas.microsoft.com/office/drawing/2014/main" id="{3B58177C-9C32-4DC7-AA37-2653F54B430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356338942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55A7F6A-1745-4E46-A980-15532801862F}"/>
              </a:ext>
            </a:extLst>
          </p:cNvPr>
          <p:cNvSpPr txBox="1">
            <a:spLocks/>
          </p:cNvSpPr>
          <p:nvPr userDrawn="1"/>
        </p:nvSpPr>
        <p:spPr>
          <a:xfrm>
            <a:off x="1422400" y="228600"/>
            <a:ext cx="10160000" cy="685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a:lstStyle>
          <a:p>
            <a:r>
              <a:rPr lang="en-US" sz="2600" dirty="0">
                <a:solidFill>
                  <a:schemeClr val="tx1"/>
                </a:solidFill>
              </a:rPr>
              <a:t>Agenda</a:t>
            </a:r>
          </a:p>
        </p:txBody>
      </p:sp>
      <p:sp>
        <p:nvSpPr>
          <p:cNvPr id="6" name="Table Placeholder 10">
            <a:extLst>
              <a:ext uri="{FF2B5EF4-FFF2-40B4-BE49-F238E27FC236}">
                <a16:creationId xmlns:a16="http://schemas.microsoft.com/office/drawing/2014/main" id="{6308AA14-57C0-42F8-B352-B65AFCA9C5DF}"/>
              </a:ext>
            </a:extLst>
          </p:cNvPr>
          <p:cNvSpPr>
            <a:spLocks noGrp="1"/>
          </p:cNvSpPr>
          <p:nvPr>
            <p:ph type="tbl" sz="quarter" idx="13"/>
          </p:nvPr>
        </p:nvSpPr>
        <p:spPr>
          <a:xfrm>
            <a:off x="609600" y="1600200"/>
            <a:ext cx="10972800" cy="4572000"/>
          </a:xfrm>
        </p:spPr>
        <p:txBody>
          <a:bodyPr/>
          <a:lstStyle/>
          <a:p>
            <a:r>
              <a:rPr lang="en-US" dirty="0"/>
              <a:t>Click icon to add table</a:t>
            </a:r>
          </a:p>
        </p:txBody>
      </p:sp>
      <p:sp>
        <p:nvSpPr>
          <p:cNvPr id="10" name="TextBox 9">
            <a:extLst>
              <a:ext uri="{FF2B5EF4-FFF2-40B4-BE49-F238E27FC236}">
                <a16:creationId xmlns:a16="http://schemas.microsoft.com/office/drawing/2014/main" id="{B484F90E-8E67-455C-BDF5-FE6CD62B1362}"/>
              </a:ext>
            </a:extLst>
          </p:cNvPr>
          <p:cNvSpPr txBox="1"/>
          <p:nvPr userDrawn="1"/>
        </p:nvSpPr>
        <p:spPr>
          <a:xfrm>
            <a:off x="10566400" y="6604217"/>
            <a:ext cx="1524000" cy="230832"/>
          </a:xfrm>
          <a:prstGeom prst="rect">
            <a:avLst/>
          </a:prstGeom>
          <a:noFill/>
        </p:spPr>
        <p:txBody>
          <a:bodyPr wrap="square" rtlCol="0">
            <a:spAutoFit/>
          </a:bodyPr>
          <a:lstStyle/>
          <a:p>
            <a:pPr algn="r"/>
            <a:r>
              <a:rPr lang="en-US" sz="900" dirty="0">
                <a:latin typeface="Arial Narrow" pitchFamily="34" charset="0"/>
              </a:rPr>
              <a:t>Page </a:t>
            </a:r>
            <a:fld id="{D67FD47B-5263-4F60-B17C-6DBD6A524A58}" type="slidenum">
              <a:rPr lang="en-US" sz="900" smtClean="0">
                <a:latin typeface="Arial Narrow" pitchFamily="34" charset="0"/>
              </a:rPr>
              <a:pPr algn="r"/>
              <a:t>‹#›</a:t>
            </a:fld>
            <a:endParaRPr lang="en-US" sz="900" dirty="0">
              <a:latin typeface="Arial Narrow" pitchFamily="34" charset="0"/>
            </a:endParaRPr>
          </a:p>
        </p:txBody>
      </p:sp>
      <p:sp>
        <p:nvSpPr>
          <p:cNvPr id="11" name="Rectangle 10">
            <a:extLst>
              <a:ext uri="{FF2B5EF4-FFF2-40B4-BE49-F238E27FC236}">
                <a16:creationId xmlns:a16="http://schemas.microsoft.com/office/drawing/2014/main" id="{84471E04-DEB5-4544-B82C-8B89A82F9A9F}"/>
              </a:ext>
            </a:extLst>
          </p:cNvPr>
          <p:cNvSpPr/>
          <p:nvPr userDrawn="1"/>
        </p:nvSpPr>
        <p:spPr>
          <a:xfrm>
            <a:off x="1863046" y="6421955"/>
            <a:ext cx="8684660" cy="338554"/>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 Export or re-export of information contained herein may be subject to restrictions and requirements of U.S. export laws and regulations, and may require advance authorization from the U.S. Government.</a:t>
            </a:r>
          </a:p>
        </p:txBody>
      </p:sp>
      <p:grpSp>
        <p:nvGrpSpPr>
          <p:cNvPr id="12" name="Group 11">
            <a:extLst>
              <a:ext uri="{FF2B5EF4-FFF2-40B4-BE49-F238E27FC236}">
                <a16:creationId xmlns:a16="http://schemas.microsoft.com/office/drawing/2014/main" id="{608575EE-7405-4621-A36A-47575E52458B}"/>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7681E9D3-E6D1-46F8-BBFA-E638883610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2BB05A00-35D0-4467-8F5E-1EBA6B6A642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13653425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000"/>
            </a:lvl1pPr>
            <a:lvl2pPr>
              <a:defRPr sz="1800"/>
            </a:lvl2pPr>
            <a:lvl3pPr>
              <a:defRPr sz="1600"/>
            </a:lvl3pPr>
            <a:lvl4pPr>
              <a:defRPr sz="1600"/>
            </a:lvl4pPr>
            <a:lvl5pPr>
              <a:defRPr sz="160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50386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162638"/>
            <a:ext cx="5384800" cy="518160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97600" y="1162638"/>
            <a:ext cx="5384800" cy="5181600"/>
          </a:xfrm>
        </p:spPr>
        <p:txBody>
          <a:bodyPr vert="horz" lIns="91440" tIns="45720" rIns="91440" bIns="45720" rtlCol="0">
            <a:normAutofit/>
          </a:bodyPr>
          <a:lstStyle>
            <a:lvl1pPr algn="l" defTabSz="914400" rtl="0" eaLnBrk="1" latinLnBrk="0" hangingPunct="1">
              <a:spcBef>
                <a:spcPct val="20000"/>
              </a:spcBef>
              <a:buClr>
                <a:schemeClr val="tx2"/>
              </a:buClr>
              <a:defRPr lang="en-US" sz="2000" b="1" kern="1200" smtClean="0">
                <a:solidFill>
                  <a:schemeClr val="tx1"/>
                </a:solidFill>
                <a:latin typeface="Arial Narrow" pitchFamily="34" charset="0"/>
                <a:ea typeface="+mn-ea"/>
                <a:cs typeface="+mn-cs"/>
              </a:defRPr>
            </a:lvl1pPr>
            <a:lvl2pPr algn="l" defTabSz="914400" rtl="0" eaLnBrk="1" latinLnBrk="0" hangingPunct="1">
              <a:spcBef>
                <a:spcPct val="20000"/>
              </a:spcBef>
              <a:buClr>
                <a:schemeClr val="tx2"/>
              </a:buClr>
              <a:buFont typeface="Arial Narrow" pitchFamily="34" charset="0"/>
              <a:buChar char="—"/>
              <a:defRPr lang="en-US" sz="1800" b="1" kern="1200" dirty="0" smtClean="0">
                <a:solidFill>
                  <a:schemeClr val="tx1"/>
                </a:solidFill>
                <a:latin typeface="Arial Narrow" pitchFamily="34" charset="0"/>
                <a:ea typeface="+mn-ea"/>
                <a:cs typeface="+mn-cs"/>
              </a:defRPr>
            </a:lvl2pPr>
            <a:lvl3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3pPr>
            <a:lvl4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4pPr>
            <a:lvl5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661257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3460-5A0E-46FE-B71D-2EADB17B2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0F8ED-1954-4090-86DB-AD241E3685AA}"/>
              </a:ext>
            </a:extLst>
          </p:cNvPr>
          <p:cNvSpPr>
            <a:spLocks noGrp="1"/>
          </p:cNvSpPr>
          <p:nvPr>
            <p:ph sz="half" idx="1"/>
          </p:nvPr>
        </p:nvSpPr>
        <p:spPr>
          <a:xfrm>
            <a:off x="609600" y="1162639"/>
            <a:ext cx="11034445" cy="226893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B748EE40-46BE-4A43-A39C-A42F3DCCC8BF}"/>
              </a:ext>
            </a:extLst>
          </p:cNvPr>
          <p:cNvSpPr>
            <a:spLocks noGrp="1"/>
          </p:cNvSpPr>
          <p:nvPr>
            <p:ph sz="half" idx="10"/>
          </p:nvPr>
        </p:nvSpPr>
        <p:spPr>
          <a:xfrm>
            <a:off x="607318" y="3616450"/>
            <a:ext cx="11034445" cy="2393933"/>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411579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cxnSp>
        <p:nvCxnSpPr>
          <p:cNvPr id="12" name="Straight Connector 11"/>
          <p:cNvCxnSpPr/>
          <p:nvPr userDrawn="1"/>
        </p:nvCxnSpPr>
        <p:spPr>
          <a:xfrm rot="5400000">
            <a:off x="3429000" y="3733800"/>
            <a:ext cx="533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04800" y="1066801"/>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2"/>
          <p:cNvSpPr>
            <a:spLocks noGrp="1"/>
          </p:cNvSpPr>
          <p:nvPr>
            <p:ph sz="half" idx="13"/>
          </p:nvPr>
        </p:nvSpPr>
        <p:spPr>
          <a:xfrm>
            <a:off x="304800" y="38100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2"/>
          <p:cNvSpPr>
            <a:spLocks noGrp="1"/>
          </p:cNvSpPr>
          <p:nvPr>
            <p:ph sz="half" idx="14"/>
          </p:nvPr>
        </p:nvSpPr>
        <p:spPr>
          <a:xfrm>
            <a:off x="6197600" y="10668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half" idx="15"/>
          </p:nvPr>
        </p:nvSpPr>
        <p:spPr>
          <a:xfrm>
            <a:off x="6197600" y="3809999"/>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cxnSp>
        <p:nvCxnSpPr>
          <p:cNvPr id="14" name="Straight Connector 13"/>
          <p:cNvCxnSpPr/>
          <p:nvPr userDrawn="1"/>
        </p:nvCxnSpPr>
        <p:spPr>
          <a:xfrm>
            <a:off x="304800" y="3733800"/>
            <a:ext cx="115824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24624402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48608"/>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1788370"/>
            <a:ext cx="5386917"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148608"/>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1788370"/>
            <a:ext cx="5389033"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4020119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066800"/>
            <a:ext cx="8331200"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Content Placeholder 3"/>
          <p:cNvSpPr>
            <a:spLocks noGrp="1"/>
          </p:cNvSpPr>
          <p:nvPr>
            <p:ph sz="half" idx="13"/>
          </p:nvPr>
        </p:nvSpPr>
        <p:spPr>
          <a:xfrm>
            <a:off x="8839200" y="1066800"/>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3602353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left, 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A683-670E-466E-9FB4-F209BA7DE090}"/>
              </a:ext>
            </a:extLst>
          </p:cNvPr>
          <p:cNvSpPr>
            <a:spLocks noGrp="1"/>
          </p:cNvSpPr>
          <p:nvPr>
            <p:ph type="title"/>
          </p:nvPr>
        </p:nvSpPr>
        <p:spPr/>
        <p:txBody>
          <a:bodyPr/>
          <a:lstStyle/>
          <a:p>
            <a:r>
              <a:rPr lang="en-US"/>
              <a:t>Click to edit Master title style</a:t>
            </a:r>
          </a:p>
        </p:txBody>
      </p:sp>
      <p:sp>
        <p:nvSpPr>
          <p:cNvPr id="3" name="Picture Placeholder 2">
            <a:extLst>
              <a:ext uri="{FF2B5EF4-FFF2-40B4-BE49-F238E27FC236}">
                <a16:creationId xmlns:a16="http://schemas.microsoft.com/office/drawing/2014/main" id="{9073298F-7F9D-479F-9563-63493DDDA0E0}"/>
              </a:ext>
            </a:extLst>
          </p:cNvPr>
          <p:cNvSpPr>
            <a:spLocks noGrp="1"/>
          </p:cNvSpPr>
          <p:nvPr>
            <p:ph type="pic" idx="1"/>
          </p:nvPr>
        </p:nvSpPr>
        <p:spPr>
          <a:xfrm>
            <a:off x="4273483" y="953679"/>
            <a:ext cx="7918516"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Content Placeholder 3">
            <a:extLst>
              <a:ext uri="{FF2B5EF4-FFF2-40B4-BE49-F238E27FC236}">
                <a16:creationId xmlns:a16="http://schemas.microsoft.com/office/drawing/2014/main" id="{E1981AB8-2C07-4862-9D5B-F8B3AE4F6535}"/>
              </a:ext>
            </a:extLst>
          </p:cNvPr>
          <p:cNvSpPr>
            <a:spLocks noGrp="1"/>
          </p:cNvSpPr>
          <p:nvPr>
            <p:ph sz="half" idx="13"/>
          </p:nvPr>
        </p:nvSpPr>
        <p:spPr>
          <a:xfrm>
            <a:off x="304800" y="1010239"/>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942441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D1F7-3DE9-4629-A8E9-AE82E9BD8F1E}"/>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4457287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page">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a:xfrm>
            <a:off x="554183" y="1008530"/>
            <a:ext cx="11083636" cy="1860176"/>
          </a:xfrm>
          <a:effectLst/>
        </p:spPr>
        <p:txBody>
          <a:bodyPr lIns="91407" tIns="45704" rIns="91407" bIns="45704"/>
          <a:lstStyle>
            <a:lvl1pPr algn="ctr">
              <a:defRPr sz="3500">
                <a:solidFill>
                  <a:schemeClr val="tx1"/>
                </a:solidFill>
                <a:effectLst>
                  <a:outerShdw blurRad="50800" dist="38100" dir="5400000" algn="t" rotWithShape="0">
                    <a:prstClr val="black">
                      <a:alpha val="40000"/>
                    </a:prstClr>
                  </a:outerShdw>
                </a:effectLst>
              </a:defRPr>
            </a:lvl1pPr>
          </a:lstStyle>
          <a:p>
            <a:r>
              <a:rPr lang="en-US"/>
              <a:t>Click to edit Master title style</a:t>
            </a:r>
            <a:endParaRPr lang="en-US" dirty="0"/>
          </a:p>
        </p:txBody>
      </p:sp>
      <p:sp>
        <p:nvSpPr>
          <p:cNvPr id="98307" name="Rectangle 3"/>
          <p:cNvSpPr>
            <a:spLocks noGrp="1" noChangeArrowheads="1"/>
          </p:cNvSpPr>
          <p:nvPr>
            <p:ph type="subTitle" idx="1"/>
          </p:nvPr>
        </p:nvSpPr>
        <p:spPr>
          <a:xfrm>
            <a:off x="1602638" y="4088640"/>
            <a:ext cx="9347969" cy="1369919"/>
          </a:xfrm>
          <a:prstGeom prst="rect">
            <a:avLst/>
          </a:prstGeom>
          <a:effectLst/>
        </p:spPr>
        <p:txBody>
          <a:bodyPr lIns="91407" tIns="45704" rIns="91407" bIns="45704"/>
          <a:lstStyle>
            <a:lvl1pPr marL="0" indent="0" algn="ctr">
              <a:buFont typeface="Wingdings" pitchFamily="2" charset="2"/>
              <a:buNone/>
              <a:defRPr sz="2200">
                <a:solidFill>
                  <a:schemeClr val="tx1"/>
                </a:solidFill>
                <a:effectLst/>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E45FF4D-67C9-4121-977B-AFAD58486752}"/>
              </a:ext>
            </a:extLst>
          </p:cNvPr>
          <p:cNvSpPr/>
          <p:nvPr userDrawn="1"/>
        </p:nvSpPr>
        <p:spPr>
          <a:xfrm>
            <a:off x="1863046" y="6269555"/>
            <a:ext cx="8684660" cy="461665"/>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The enclosed unclassified technical data is being transmitted in accordance with License Exception Strategic Trade Authorization, section 740.20 of the Export Administration Regulation, as amended.  In support of the Imaging X-Ray Polarimetry Explorer Mission, these items are controlled in accordance with Export Control Classification Number (ECCN) 9E515.a.</a:t>
            </a:r>
          </a:p>
        </p:txBody>
      </p:sp>
      <p:grpSp>
        <p:nvGrpSpPr>
          <p:cNvPr id="9" name="Group 8">
            <a:extLst>
              <a:ext uri="{FF2B5EF4-FFF2-40B4-BE49-F238E27FC236}">
                <a16:creationId xmlns:a16="http://schemas.microsoft.com/office/drawing/2014/main" id="{74F31F3E-DEE3-4181-9EE4-3CDFF8425A69}"/>
              </a:ext>
            </a:extLst>
          </p:cNvPr>
          <p:cNvGrpSpPr/>
          <p:nvPr userDrawn="1"/>
        </p:nvGrpSpPr>
        <p:grpSpPr>
          <a:xfrm>
            <a:off x="66732" y="274319"/>
            <a:ext cx="939858" cy="605289"/>
            <a:chOff x="386772" y="381000"/>
            <a:chExt cx="1419896" cy="914444"/>
          </a:xfrm>
        </p:grpSpPr>
        <p:pic>
          <p:nvPicPr>
            <p:cNvPr id="10" name="Picture 9">
              <a:extLst>
                <a:ext uri="{FF2B5EF4-FFF2-40B4-BE49-F238E27FC236}">
                  <a16:creationId xmlns:a16="http://schemas.microsoft.com/office/drawing/2014/main" id="{9F280F9D-F732-469F-9699-5DEB1EC65F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1" name="Picture 10">
              <a:extLst>
                <a:ext uri="{FF2B5EF4-FFF2-40B4-BE49-F238E27FC236}">
                  <a16:creationId xmlns:a16="http://schemas.microsoft.com/office/drawing/2014/main" id="{7E378462-5B99-4E92-A9C9-2C504EB92A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86440335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screen">
            <a:alphaModFix amt="3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2396" y="1807069"/>
            <a:ext cx="10363117" cy="1361016"/>
          </a:xfrm>
        </p:spPr>
        <p:txBody>
          <a:bodyPr anchor="b">
            <a:normAutofit/>
          </a:bodyPr>
          <a:lstStyle>
            <a:lvl1pPr algn="l">
              <a:defRPr sz="3000" b="1" cap="all">
                <a:solidFill>
                  <a:srgbClr val="336699"/>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962396" y="3174621"/>
            <a:ext cx="10363117" cy="1499930"/>
          </a:xfrm>
        </p:spPr>
        <p:txBody>
          <a:bodyPr anchor="t"/>
          <a:lstStyle>
            <a:lvl1pPr marL="0" indent="0">
              <a:buNone/>
              <a:defRPr sz="200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TextBox 3">
            <a:extLst>
              <a:ext uri="{FF2B5EF4-FFF2-40B4-BE49-F238E27FC236}">
                <a16:creationId xmlns:a16="http://schemas.microsoft.com/office/drawing/2014/main" id="{E2AE31D4-3CE6-4C41-ADC7-5237C1E2B293}"/>
              </a:ext>
            </a:extLst>
          </p:cNvPr>
          <p:cNvSpPr txBox="1"/>
          <p:nvPr userDrawn="1"/>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Sec XX   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6" name="TextBox 5">
            <a:extLst>
              <a:ext uri="{FF2B5EF4-FFF2-40B4-BE49-F238E27FC236}">
                <a16:creationId xmlns:a16="http://schemas.microsoft.com/office/drawing/2014/main" id="{33F40A86-9E21-4CA4-9A31-517868DFF6B3}"/>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2556494   Rev. A</a:t>
            </a:r>
            <a:endParaRPr lang="en-US" sz="900" b="1" i="1" dirty="0">
              <a:solidFill>
                <a:srgbClr val="000000"/>
              </a:solidFill>
            </a:endParaRPr>
          </a:p>
        </p:txBody>
      </p:sp>
      <p:sp>
        <p:nvSpPr>
          <p:cNvPr id="7" name="Rectangle 6">
            <a:extLst>
              <a:ext uri="{FF2B5EF4-FFF2-40B4-BE49-F238E27FC236}">
                <a16:creationId xmlns:a16="http://schemas.microsoft.com/office/drawing/2014/main" id="{D2FD2083-680E-4FC1-B06B-DD73F72668A3}"/>
              </a:ext>
            </a:extLst>
          </p:cNvPr>
          <p:cNvSpPr/>
          <p:nvPr userDrawn="1"/>
        </p:nvSpPr>
        <p:spPr>
          <a:xfrm>
            <a:off x="1863046" y="6269555"/>
            <a:ext cx="8684660" cy="461665"/>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The enclosed unclassified technical data is being transmitted in accordance with License Exception Strategic Trade Authorization, section 740.20 of the Export Administration Regulation, as amended.  In support of the Imaging X-Ray Polarimetry Explorer Mission, these items are controlled in accordance with Export Control Classification Number (ECCN) 9E515.a.</a:t>
            </a:r>
          </a:p>
        </p:txBody>
      </p:sp>
      <p:grpSp>
        <p:nvGrpSpPr>
          <p:cNvPr id="8" name="Group 7">
            <a:extLst>
              <a:ext uri="{FF2B5EF4-FFF2-40B4-BE49-F238E27FC236}">
                <a16:creationId xmlns:a16="http://schemas.microsoft.com/office/drawing/2014/main" id="{151734E8-D380-483E-A5C0-6BD2C01A671F}"/>
              </a:ext>
            </a:extLst>
          </p:cNvPr>
          <p:cNvGrpSpPr/>
          <p:nvPr userDrawn="1"/>
        </p:nvGrpSpPr>
        <p:grpSpPr>
          <a:xfrm>
            <a:off x="66732" y="274319"/>
            <a:ext cx="939858" cy="605289"/>
            <a:chOff x="386772" y="381000"/>
            <a:chExt cx="1419896" cy="914444"/>
          </a:xfrm>
        </p:grpSpPr>
        <p:pic>
          <p:nvPicPr>
            <p:cNvPr id="9" name="Picture 8">
              <a:extLst>
                <a:ext uri="{FF2B5EF4-FFF2-40B4-BE49-F238E27FC236}">
                  <a16:creationId xmlns:a16="http://schemas.microsoft.com/office/drawing/2014/main" id="{D4DAE007-714B-436B-B561-96C09893B1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0" name="Picture 9">
              <a:extLst>
                <a:ext uri="{FF2B5EF4-FFF2-40B4-BE49-F238E27FC236}">
                  <a16:creationId xmlns:a16="http://schemas.microsoft.com/office/drawing/2014/main" id="{435BE5EF-0CAB-4BB1-9854-ABDA3A18BC3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44578817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0">
          <a:blip r:embed="rId2" cstate="screen">
            <a:alphaModFix amt="3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55A7F6A-1745-4E46-A980-15532801862F}"/>
              </a:ext>
            </a:extLst>
          </p:cNvPr>
          <p:cNvSpPr txBox="1">
            <a:spLocks/>
          </p:cNvSpPr>
          <p:nvPr userDrawn="1"/>
        </p:nvSpPr>
        <p:spPr>
          <a:xfrm>
            <a:off x="1422400" y="228600"/>
            <a:ext cx="10160000" cy="685800"/>
          </a:xfrm>
          <a:prstGeom prst="rect">
            <a:avLst/>
          </a:prstGeom>
        </p:spPr>
        <p:txBody>
          <a:bodyPr vert="horz" lIns="91440" tIns="45720" rIns="91440" bIns="45720" rtlCol="0" anchor="ctr">
            <a:normAutofit/>
          </a:bodyPr>
          <a:lst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a:lstStyle>
          <a:p>
            <a:r>
              <a:rPr lang="en-US" sz="2600" dirty="0">
                <a:solidFill>
                  <a:schemeClr val="tx1"/>
                </a:solidFill>
              </a:rPr>
              <a:t>Agenda</a:t>
            </a:r>
          </a:p>
        </p:txBody>
      </p:sp>
      <p:sp>
        <p:nvSpPr>
          <p:cNvPr id="6" name="Table Placeholder 10">
            <a:extLst>
              <a:ext uri="{FF2B5EF4-FFF2-40B4-BE49-F238E27FC236}">
                <a16:creationId xmlns:a16="http://schemas.microsoft.com/office/drawing/2014/main" id="{6308AA14-57C0-42F8-B352-B65AFCA9C5DF}"/>
              </a:ext>
            </a:extLst>
          </p:cNvPr>
          <p:cNvSpPr>
            <a:spLocks noGrp="1"/>
          </p:cNvSpPr>
          <p:nvPr>
            <p:ph type="tbl" sz="quarter" idx="13"/>
          </p:nvPr>
        </p:nvSpPr>
        <p:spPr>
          <a:xfrm>
            <a:off x="609600" y="1600200"/>
            <a:ext cx="10972800" cy="4572000"/>
          </a:xfrm>
        </p:spPr>
        <p:txBody>
          <a:bodyPr/>
          <a:lstStyle/>
          <a:p>
            <a:r>
              <a:rPr lang="en-US" dirty="0"/>
              <a:t>Click icon to add table</a:t>
            </a:r>
          </a:p>
        </p:txBody>
      </p:sp>
      <p:sp>
        <p:nvSpPr>
          <p:cNvPr id="10" name="TextBox 9">
            <a:extLst>
              <a:ext uri="{FF2B5EF4-FFF2-40B4-BE49-F238E27FC236}">
                <a16:creationId xmlns:a16="http://schemas.microsoft.com/office/drawing/2014/main" id="{B484F90E-8E67-455C-BDF5-FE6CD62B1362}"/>
              </a:ext>
            </a:extLst>
          </p:cNvPr>
          <p:cNvSpPr txBox="1"/>
          <p:nvPr userDrawn="1"/>
        </p:nvSpPr>
        <p:spPr>
          <a:xfrm>
            <a:off x="10566400" y="6604217"/>
            <a:ext cx="1524000" cy="230832"/>
          </a:xfrm>
          <a:prstGeom prst="rect">
            <a:avLst/>
          </a:prstGeom>
          <a:noFill/>
        </p:spPr>
        <p:txBody>
          <a:bodyPr wrap="square" rtlCol="0">
            <a:spAutoFit/>
          </a:bodyPr>
          <a:lstStyle/>
          <a:p>
            <a:pPr algn="r"/>
            <a:r>
              <a:rPr lang="en-US" sz="900" dirty="0">
                <a:latin typeface="Arial Narrow" pitchFamily="34" charset="0"/>
              </a:rPr>
              <a:t>Page </a:t>
            </a:r>
            <a:fld id="{D67FD47B-5263-4F60-B17C-6DBD6A524A58}" type="slidenum">
              <a:rPr lang="en-US" sz="900" smtClean="0">
                <a:latin typeface="Arial Narrow" pitchFamily="34" charset="0"/>
              </a:rPr>
              <a:pPr algn="r"/>
              <a:t>‹#›</a:t>
            </a:fld>
            <a:endParaRPr lang="en-US" sz="900" dirty="0">
              <a:latin typeface="Arial Narrow" pitchFamily="34" charset="0"/>
            </a:endParaRPr>
          </a:p>
        </p:txBody>
      </p:sp>
      <p:sp>
        <p:nvSpPr>
          <p:cNvPr id="11" name="Rectangle 10">
            <a:extLst>
              <a:ext uri="{FF2B5EF4-FFF2-40B4-BE49-F238E27FC236}">
                <a16:creationId xmlns:a16="http://schemas.microsoft.com/office/drawing/2014/main" id="{EBB5B0E0-2FAD-41D9-BC19-4FBC89D98116}"/>
              </a:ext>
            </a:extLst>
          </p:cNvPr>
          <p:cNvSpPr/>
          <p:nvPr userDrawn="1"/>
        </p:nvSpPr>
        <p:spPr>
          <a:xfrm>
            <a:off x="1863046" y="6269555"/>
            <a:ext cx="8684660" cy="461665"/>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The enclosed unclassified technical data is being transmitted in accordance with License Exception Strategic Trade Authorization, section 740.20 of the Export Administration Regulation, as amended.  In support of the Imaging X-Ray Polarimetry Explorer Mission, these items are controlled in accordance with Export Control Classification Number (ECCN) 9E515.a.</a:t>
            </a:r>
          </a:p>
        </p:txBody>
      </p:sp>
      <p:grpSp>
        <p:nvGrpSpPr>
          <p:cNvPr id="12" name="Group 11">
            <a:extLst>
              <a:ext uri="{FF2B5EF4-FFF2-40B4-BE49-F238E27FC236}">
                <a16:creationId xmlns:a16="http://schemas.microsoft.com/office/drawing/2014/main" id="{F0AAE963-A994-431C-A240-BB195CB32A04}"/>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0F6B0881-6783-4E14-9412-6F6567F078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05C64BCF-4ED4-4FEB-886A-6D550CE49FF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7642043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000"/>
            </a:lvl1pPr>
            <a:lvl2pPr>
              <a:defRPr sz="1800"/>
            </a:lvl2pPr>
            <a:lvl3pPr>
              <a:defRPr sz="1600"/>
            </a:lvl3pPr>
            <a:lvl4pPr>
              <a:defRPr sz="1600"/>
            </a:lvl4pPr>
            <a:lvl5pPr>
              <a:defRPr sz="160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13565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162638"/>
            <a:ext cx="5384800" cy="518160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97600" y="1162638"/>
            <a:ext cx="5384800" cy="5181600"/>
          </a:xfrm>
        </p:spPr>
        <p:txBody>
          <a:bodyPr vert="horz" lIns="91440" tIns="45720" rIns="91440" bIns="45720" rtlCol="0">
            <a:normAutofit/>
          </a:bodyPr>
          <a:lstStyle>
            <a:lvl1pPr algn="l" defTabSz="914400" rtl="0" eaLnBrk="1" latinLnBrk="0" hangingPunct="1">
              <a:spcBef>
                <a:spcPct val="20000"/>
              </a:spcBef>
              <a:buClr>
                <a:schemeClr val="tx2"/>
              </a:buClr>
              <a:defRPr lang="en-US" sz="2000" b="1" kern="1200" smtClean="0">
                <a:solidFill>
                  <a:schemeClr val="tx1"/>
                </a:solidFill>
                <a:latin typeface="Arial Narrow" pitchFamily="34" charset="0"/>
                <a:ea typeface="+mn-ea"/>
                <a:cs typeface="+mn-cs"/>
              </a:defRPr>
            </a:lvl1pPr>
            <a:lvl2pPr algn="l" defTabSz="914400" rtl="0" eaLnBrk="1" latinLnBrk="0" hangingPunct="1">
              <a:spcBef>
                <a:spcPct val="20000"/>
              </a:spcBef>
              <a:buClr>
                <a:schemeClr val="tx2"/>
              </a:buClr>
              <a:buFont typeface="Arial Narrow" pitchFamily="34" charset="0"/>
              <a:buChar char="—"/>
              <a:defRPr lang="en-US" sz="1800" b="1" kern="1200" dirty="0" smtClean="0">
                <a:solidFill>
                  <a:schemeClr val="tx1"/>
                </a:solidFill>
                <a:latin typeface="Arial Narrow" pitchFamily="34" charset="0"/>
                <a:ea typeface="+mn-ea"/>
                <a:cs typeface="+mn-cs"/>
              </a:defRPr>
            </a:lvl2pPr>
            <a:lvl3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3pPr>
            <a:lvl4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4pPr>
            <a:lvl5pPr algn="l" defTabSz="914400" rtl="0" eaLnBrk="1" latinLnBrk="0" hangingPunct="1">
              <a:spcBef>
                <a:spcPct val="20000"/>
              </a:spcBef>
              <a:buClr>
                <a:schemeClr val="tx2"/>
              </a:buClr>
              <a:buFont typeface="Arial Narrow" pitchFamily="34" charset="0"/>
              <a:buChar char="—"/>
              <a:defRPr lang="en-US" sz="1600" b="1" kern="1200" dirty="0" smtClean="0">
                <a:solidFill>
                  <a:schemeClr val="tx1"/>
                </a:solidFill>
                <a:latin typeface="Arial Narrow" pitchFamily="34" charset="0"/>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49456684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3460-5A0E-46FE-B71D-2EADB17B2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0F8ED-1954-4090-86DB-AD241E3685AA}"/>
              </a:ext>
            </a:extLst>
          </p:cNvPr>
          <p:cNvSpPr>
            <a:spLocks noGrp="1"/>
          </p:cNvSpPr>
          <p:nvPr>
            <p:ph sz="half" idx="1"/>
          </p:nvPr>
        </p:nvSpPr>
        <p:spPr>
          <a:xfrm>
            <a:off x="609600" y="1162639"/>
            <a:ext cx="11034445" cy="2268930"/>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B748EE40-46BE-4A43-A39C-A42F3DCCC8BF}"/>
              </a:ext>
            </a:extLst>
          </p:cNvPr>
          <p:cNvSpPr>
            <a:spLocks noGrp="1"/>
          </p:cNvSpPr>
          <p:nvPr>
            <p:ph sz="half" idx="10"/>
          </p:nvPr>
        </p:nvSpPr>
        <p:spPr>
          <a:xfrm>
            <a:off x="607318" y="3616450"/>
            <a:ext cx="11034445" cy="2393933"/>
          </a:xfrm>
        </p:spPr>
        <p:txBody>
          <a:bodyPr>
            <a:normAutofit/>
          </a:bodyPr>
          <a:lstStyle>
            <a:lvl1pPr>
              <a:defRPr sz="2000"/>
            </a:lvl1pPr>
            <a:lvl2pPr>
              <a:defRPr sz="1800"/>
            </a:lvl2pPr>
            <a:lvl3pPr marL="914400" indent="-287338">
              <a:defRPr sz="1600"/>
            </a:lvl3pPr>
            <a:lvl4pPr marL="1201738" indent="-287338">
              <a:defRPr sz="16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115223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cxnSp>
        <p:nvCxnSpPr>
          <p:cNvPr id="12" name="Straight Connector 11"/>
          <p:cNvCxnSpPr/>
          <p:nvPr userDrawn="1"/>
        </p:nvCxnSpPr>
        <p:spPr>
          <a:xfrm rot="5400000">
            <a:off x="3429000" y="3733800"/>
            <a:ext cx="533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04800" y="1066801"/>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8" name="Content Placeholder 2"/>
          <p:cNvSpPr>
            <a:spLocks noGrp="1"/>
          </p:cNvSpPr>
          <p:nvPr>
            <p:ph sz="half" idx="13"/>
          </p:nvPr>
        </p:nvSpPr>
        <p:spPr>
          <a:xfrm>
            <a:off x="304800" y="38100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2"/>
          <p:cNvSpPr>
            <a:spLocks noGrp="1"/>
          </p:cNvSpPr>
          <p:nvPr>
            <p:ph sz="half" idx="14"/>
          </p:nvPr>
        </p:nvSpPr>
        <p:spPr>
          <a:xfrm>
            <a:off x="6197600" y="1066800"/>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sp>
        <p:nvSpPr>
          <p:cNvPr id="10" name="Content Placeholder 2"/>
          <p:cNvSpPr>
            <a:spLocks noGrp="1"/>
          </p:cNvSpPr>
          <p:nvPr>
            <p:ph sz="half" idx="15"/>
          </p:nvPr>
        </p:nvSpPr>
        <p:spPr>
          <a:xfrm>
            <a:off x="6197600" y="3809999"/>
            <a:ext cx="5689600" cy="2590800"/>
          </a:xfrm>
        </p:spPr>
        <p:txBody>
          <a:bodyPr>
            <a:normAutofit/>
          </a:bodyPr>
          <a:lstStyle>
            <a:lvl1pPr>
              <a:defRPr sz="2000"/>
            </a:lvl1pPr>
            <a:lvl2pPr marL="460375" indent="-287338">
              <a:defRPr sz="1800"/>
            </a:lvl2pPr>
            <a:lvl3pPr marL="741363" indent="-280988">
              <a:defRPr sz="1600"/>
            </a:lvl3pPr>
            <a:lvl4pPr marL="974725" indent="-233363">
              <a:defRPr sz="1400"/>
            </a:lvl4pPr>
            <a:lvl5pPr marL="1489075" indent="-287338">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p:txBody>
      </p:sp>
      <p:cxnSp>
        <p:nvCxnSpPr>
          <p:cNvPr id="14" name="Straight Connector 13"/>
          <p:cNvCxnSpPr/>
          <p:nvPr userDrawn="1"/>
        </p:nvCxnSpPr>
        <p:spPr>
          <a:xfrm>
            <a:off x="304800" y="3733800"/>
            <a:ext cx="115824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9718772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48608"/>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1788370"/>
            <a:ext cx="5386917"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148608"/>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1788370"/>
            <a:ext cx="5389033" cy="3951288"/>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5186650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066800"/>
            <a:ext cx="8331200"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Content Placeholder 3"/>
          <p:cNvSpPr>
            <a:spLocks noGrp="1"/>
          </p:cNvSpPr>
          <p:nvPr>
            <p:ph sz="half" idx="13"/>
          </p:nvPr>
        </p:nvSpPr>
        <p:spPr>
          <a:xfrm>
            <a:off x="8839200" y="1066800"/>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9917761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left, 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A683-670E-466E-9FB4-F209BA7DE090}"/>
              </a:ext>
            </a:extLst>
          </p:cNvPr>
          <p:cNvSpPr>
            <a:spLocks noGrp="1"/>
          </p:cNvSpPr>
          <p:nvPr>
            <p:ph type="title"/>
          </p:nvPr>
        </p:nvSpPr>
        <p:spPr/>
        <p:txBody>
          <a:bodyPr/>
          <a:lstStyle/>
          <a:p>
            <a:r>
              <a:rPr lang="en-US"/>
              <a:t>Click to edit Master title style</a:t>
            </a:r>
          </a:p>
        </p:txBody>
      </p:sp>
      <p:sp>
        <p:nvSpPr>
          <p:cNvPr id="3" name="Picture Placeholder 2">
            <a:extLst>
              <a:ext uri="{FF2B5EF4-FFF2-40B4-BE49-F238E27FC236}">
                <a16:creationId xmlns:a16="http://schemas.microsoft.com/office/drawing/2014/main" id="{9073298F-7F9D-479F-9563-63493DDDA0E0}"/>
              </a:ext>
            </a:extLst>
          </p:cNvPr>
          <p:cNvSpPr>
            <a:spLocks noGrp="1"/>
          </p:cNvSpPr>
          <p:nvPr>
            <p:ph type="pic" idx="1"/>
          </p:nvPr>
        </p:nvSpPr>
        <p:spPr>
          <a:xfrm>
            <a:off x="4273483" y="953679"/>
            <a:ext cx="7918516" cy="5410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Content Placeholder 3">
            <a:extLst>
              <a:ext uri="{FF2B5EF4-FFF2-40B4-BE49-F238E27FC236}">
                <a16:creationId xmlns:a16="http://schemas.microsoft.com/office/drawing/2014/main" id="{E1981AB8-2C07-4862-9D5B-F8B3AE4F6535}"/>
              </a:ext>
            </a:extLst>
          </p:cNvPr>
          <p:cNvSpPr>
            <a:spLocks noGrp="1"/>
          </p:cNvSpPr>
          <p:nvPr>
            <p:ph sz="half" idx="13"/>
          </p:nvPr>
        </p:nvSpPr>
        <p:spPr>
          <a:xfrm>
            <a:off x="304800" y="1010239"/>
            <a:ext cx="3050117" cy="5410200"/>
          </a:xfrm>
        </p:spPr>
        <p:txBody>
          <a:bodyPr>
            <a:normAutofit/>
          </a:bodyPr>
          <a:lstStyle>
            <a:lvl1pPr>
              <a:defRPr sz="2000"/>
            </a:lvl1pPr>
            <a:lvl2pPr marL="514350" indent="-287338">
              <a:defRPr sz="1800"/>
            </a:lvl2pPr>
            <a:lvl3pPr marL="741363" indent="-227013">
              <a:defRPr sz="1600"/>
            </a:lvl3pPr>
            <a:lvl4pPr marL="974725" indent="-233363">
              <a:defRPr sz="14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614691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6D1F7-3DE9-4629-A8E9-AE82E9BD8F1E}"/>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46135940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1.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bwMode="auto">
          <a:xfrm>
            <a:off x="-1" y="194449"/>
            <a:ext cx="12169697" cy="739588"/>
          </a:xfrm>
          <a:prstGeom prst="rect">
            <a:avLst/>
          </a:prstGeom>
          <a:gradFill flip="none" rotWithShape="1">
            <a:gsLst>
              <a:gs pos="0">
                <a:srgbClr val="336699"/>
              </a:gs>
              <a:gs pos="0">
                <a:srgbClr val="336699">
                  <a:alpha val="24000"/>
                </a:srgbClr>
              </a:gs>
              <a:gs pos="100000">
                <a:srgbClr val="336699"/>
              </a:gs>
            </a:gsLst>
            <a:lin ang="0" scaled="1"/>
            <a:tileRect/>
          </a:gradFill>
          <a:ln w="9525" cap="flat" cmpd="sng" algn="ctr">
            <a:noFill/>
            <a:prstDash val="solid"/>
            <a:round/>
            <a:headEnd type="none" w="med" len="med"/>
            <a:tailEnd type="none" w="med" len="med"/>
          </a:ln>
          <a:effectLst/>
        </p:spPr>
        <p:txBody>
          <a:bodyPr vert="horz" wrap="square" lIns="82058" tIns="41029" rIns="82058" bIns="41029" numCol="1" rtlCol="0" anchor="t" anchorCtr="0" compatLnSpc="1">
            <a:prstTxWarp prst="textNoShape">
              <a:avLst/>
            </a:prstTxWarp>
          </a:bodyPr>
          <a:lstStyle/>
          <a:p>
            <a:pPr marL="0" marR="0" indent="0" algn="r" defTabSz="91460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sp>
        <p:nvSpPr>
          <p:cNvPr id="2" name="Title Placeholder 1"/>
          <p:cNvSpPr>
            <a:spLocks noGrp="1"/>
          </p:cNvSpPr>
          <p:nvPr>
            <p:ph type="title"/>
          </p:nvPr>
        </p:nvSpPr>
        <p:spPr>
          <a:xfrm>
            <a:off x="1422400" y="228600"/>
            <a:ext cx="10160000" cy="685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219200"/>
            <a:ext cx="109728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a:t>
            </a:r>
          </a:p>
        </p:txBody>
      </p:sp>
      <p:grpSp>
        <p:nvGrpSpPr>
          <p:cNvPr id="11" name="Group 10">
            <a:extLst>
              <a:ext uri="{FF2B5EF4-FFF2-40B4-BE49-F238E27FC236}">
                <a16:creationId xmlns:a16="http://schemas.microsoft.com/office/drawing/2014/main" id="{29009E59-5D3C-4F71-9F0F-C5090669BFB0}"/>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D5EFFA55-D73C-47D5-B60D-285EA365D072}"/>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3433BF8F-23BD-45E3-99D2-B4D70F1F1A1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cSld>
  <p:clrMap bg1="lt1" tx1="dk1" bg2="lt2" tx2="dk2" accent1="accent1" accent2="accent2" accent3="accent3" accent4="accent4" accent5="accent5" accent6="accent6" hlink="hlink" folHlink="folHlink"/>
  <p:sldLayoutIdLst>
    <p:sldLayoutId id="2147483659" r:id="rId1"/>
    <p:sldLayoutId id="2147483681" r:id="rId2"/>
    <p:sldLayoutId id="2147483678" r:id="rId3"/>
    <p:sldLayoutId id="2147483652" r:id="rId4"/>
    <p:sldLayoutId id="2147483683" r:id="rId5"/>
    <p:sldLayoutId id="2147483660" r:id="rId6"/>
    <p:sldLayoutId id="2147483653" r:id="rId7"/>
    <p:sldLayoutId id="2147483657" r:id="rId8"/>
    <p:sldLayoutId id="2147483677" r:id="rId9"/>
    <p:sldLayoutId id="2147483680" r:id="rId10"/>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sldNum="0" hdr="0" ftr="0" dt="0"/>
  <p:txStyles>
    <p:title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p:titleStyle>
    <p:bodyStyle>
      <a:lvl1pPr marL="173038" indent="-173038" algn="l" defTabSz="914400" rtl="0" eaLnBrk="1" latinLnBrk="0" hangingPunct="1">
        <a:spcBef>
          <a:spcPct val="20000"/>
        </a:spcBef>
        <a:buClr>
          <a:schemeClr val="tx2"/>
        </a:buClr>
        <a:buFont typeface="Arial" pitchFamily="34" charset="0"/>
        <a:buChar char="•"/>
        <a:defRPr sz="2000" b="1" kern="1200">
          <a:solidFill>
            <a:schemeClr val="tx1"/>
          </a:solidFill>
          <a:latin typeface="Arial Narrow" pitchFamily="34" charset="0"/>
          <a:ea typeface="+mn-ea"/>
          <a:cs typeface="+mn-cs"/>
        </a:defRPr>
      </a:lvl1pPr>
      <a:lvl2pPr marL="574675" indent="-347663" algn="l" defTabSz="914400" rtl="0" eaLnBrk="1" latinLnBrk="0" hangingPunct="1">
        <a:spcBef>
          <a:spcPct val="20000"/>
        </a:spcBef>
        <a:buClr>
          <a:schemeClr val="tx2"/>
        </a:buClr>
        <a:buFont typeface="Arial Narrow" pitchFamily="34" charset="0"/>
        <a:buChar char="—"/>
        <a:defRPr sz="1800" b="1" kern="1200">
          <a:solidFill>
            <a:schemeClr val="tx1"/>
          </a:solidFill>
          <a:latin typeface="Arial Narrow" pitchFamily="34" charset="0"/>
          <a:ea typeface="+mn-ea"/>
          <a:cs typeface="+mn-cs"/>
        </a:defRPr>
      </a:lvl2pPr>
      <a:lvl3pPr marL="854075" indent="-279400"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3pPr>
      <a:lvl4pPr marL="1141413"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4pPr>
      <a:lvl5pPr marL="1489075"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bwMode="auto">
          <a:xfrm>
            <a:off x="-1" y="194449"/>
            <a:ext cx="12169697" cy="739588"/>
          </a:xfrm>
          <a:prstGeom prst="rect">
            <a:avLst/>
          </a:prstGeom>
          <a:gradFill flip="none" rotWithShape="1">
            <a:gsLst>
              <a:gs pos="0">
                <a:srgbClr val="336699"/>
              </a:gs>
              <a:gs pos="0">
                <a:srgbClr val="336699">
                  <a:alpha val="24000"/>
                </a:srgbClr>
              </a:gs>
              <a:gs pos="100000">
                <a:srgbClr val="336699"/>
              </a:gs>
            </a:gsLst>
            <a:lin ang="0" scaled="1"/>
            <a:tileRect/>
          </a:gradFill>
          <a:ln w="9525" cap="flat" cmpd="sng" algn="ctr">
            <a:noFill/>
            <a:prstDash val="solid"/>
            <a:round/>
            <a:headEnd type="none" w="med" len="med"/>
            <a:tailEnd type="none" w="med" len="med"/>
          </a:ln>
          <a:effectLst/>
        </p:spPr>
        <p:txBody>
          <a:bodyPr vert="horz" wrap="square" lIns="82058" tIns="41029" rIns="82058" bIns="41029" numCol="1" rtlCol="0" anchor="t" anchorCtr="0" compatLnSpc="1">
            <a:prstTxWarp prst="textNoShape">
              <a:avLst/>
            </a:prstTxWarp>
          </a:bodyPr>
          <a:lstStyle/>
          <a:p>
            <a:pPr marL="0" marR="0" indent="0" algn="r" defTabSz="91460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sp>
        <p:nvSpPr>
          <p:cNvPr id="2" name="Title Placeholder 1"/>
          <p:cNvSpPr>
            <a:spLocks noGrp="1"/>
          </p:cNvSpPr>
          <p:nvPr>
            <p:ph type="title"/>
          </p:nvPr>
        </p:nvSpPr>
        <p:spPr>
          <a:xfrm>
            <a:off x="1422400" y="228600"/>
            <a:ext cx="10160000" cy="685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219200"/>
            <a:ext cx="109728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a:t>
            </a:r>
          </a:p>
        </p:txBody>
      </p:sp>
      <p:sp>
        <p:nvSpPr>
          <p:cNvPr id="12" name="TextBox 11"/>
          <p:cNvSpPr txBox="1"/>
          <p:nvPr/>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grpSp>
        <p:nvGrpSpPr>
          <p:cNvPr id="11" name="Group 10">
            <a:extLst>
              <a:ext uri="{FF2B5EF4-FFF2-40B4-BE49-F238E27FC236}">
                <a16:creationId xmlns:a16="http://schemas.microsoft.com/office/drawing/2014/main" id="{C94130E1-94A0-4427-8954-EA1BBCEC70AC}"/>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1B9629AD-1C9E-47AF-805D-8D27AF186767}"/>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AD25FE53-6503-4E37-B2F4-1472A1AAA0A8}"/>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
        <p:nvSpPr>
          <p:cNvPr id="4" name="TextBox 3"/>
          <p:cNvSpPr txBox="1"/>
          <p:nvPr userDrawn="1"/>
        </p:nvSpPr>
        <p:spPr>
          <a:xfrm>
            <a:off x="380999" y="6433457"/>
            <a:ext cx="1983377" cy="338554"/>
          </a:xfrm>
          <a:prstGeom prst="rect">
            <a:avLst/>
          </a:prstGeom>
          <a:noFill/>
          <a:ln>
            <a:noFill/>
          </a:ln>
        </p:spPr>
        <p:txBody>
          <a:bodyPr wrap="square" rtlCol="0">
            <a:spAutoFit/>
          </a:bodyPr>
          <a:lstStyle/>
          <a:p>
            <a:pPr algn="l"/>
            <a:r>
              <a:rPr lang="en-US" sz="1000" b="1" baseline="0" dirty="0">
                <a:latin typeface="Arial" panose="020B0604020202020204" pitchFamily="34" charset="0"/>
                <a:cs typeface="Arial" panose="020B0604020202020204" pitchFamily="34" charset="0"/>
              </a:rPr>
              <a:t>SPIE Aug 2021</a:t>
            </a:r>
            <a:r>
              <a:rPr lang="en-US" sz="1600" dirty="0"/>
              <a:t>	</a:t>
            </a:r>
          </a:p>
        </p:txBody>
      </p:sp>
      <p:sp>
        <p:nvSpPr>
          <p:cNvPr id="5" name="TextBox 4"/>
          <p:cNvSpPr txBox="1"/>
          <p:nvPr userDrawn="1"/>
        </p:nvSpPr>
        <p:spPr>
          <a:xfrm>
            <a:off x="5148942" y="6481106"/>
            <a:ext cx="3505200" cy="400110"/>
          </a:xfrm>
          <a:prstGeom prst="rect">
            <a:avLst/>
          </a:prstGeom>
          <a:noFill/>
          <a:ln>
            <a:noFill/>
          </a:ln>
        </p:spPr>
        <p:txBody>
          <a:bodyPr wrap="square" rtlCol="0">
            <a:spAutoFit/>
          </a:bodyPr>
          <a:lstStyle/>
          <a:p>
            <a:pPr algn="l"/>
            <a:r>
              <a:rPr lang="en-US" sz="1000" b="0" i="1" dirty="0">
                <a:latin typeface="Arial" panose="020B0604020202020204" pitchFamily="34" charset="0"/>
                <a:cs typeface="Arial" panose="020B0604020202020204" pitchFamily="34" charset="0"/>
              </a:rPr>
              <a:t>Imaging X-ray Polarimetry Explorer (IXPE)</a:t>
            </a:r>
          </a:p>
          <a:p>
            <a:pPr algn="l"/>
            <a:endParaRPr lang="en-US" sz="1000" b="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394628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sldNum="0" hdr="0" ftr="0" dt="0"/>
  <p:txStyles>
    <p:title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p:titleStyle>
    <p:bodyStyle>
      <a:lvl1pPr marL="173038" indent="-173038" algn="l" defTabSz="914400" rtl="0" eaLnBrk="1" latinLnBrk="0" hangingPunct="1">
        <a:spcBef>
          <a:spcPct val="20000"/>
        </a:spcBef>
        <a:buClr>
          <a:schemeClr val="tx2"/>
        </a:buClr>
        <a:buFont typeface="Arial" pitchFamily="34" charset="0"/>
        <a:buChar char="•"/>
        <a:defRPr sz="2000" b="1" kern="1200">
          <a:solidFill>
            <a:schemeClr val="tx1"/>
          </a:solidFill>
          <a:latin typeface="Arial Narrow" pitchFamily="34" charset="0"/>
          <a:ea typeface="+mn-ea"/>
          <a:cs typeface="+mn-cs"/>
        </a:defRPr>
      </a:lvl1pPr>
      <a:lvl2pPr marL="574675" indent="-347663" algn="l" defTabSz="914400" rtl="0" eaLnBrk="1" latinLnBrk="0" hangingPunct="1">
        <a:spcBef>
          <a:spcPct val="20000"/>
        </a:spcBef>
        <a:buClr>
          <a:schemeClr val="tx2"/>
        </a:buClr>
        <a:buFont typeface="Arial Narrow" pitchFamily="34" charset="0"/>
        <a:buChar char="—"/>
        <a:defRPr sz="1800" b="1" kern="1200">
          <a:solidFill>
            <a:schemeClr val="tx1"/>
          </a:solidFill>
          <a:latin typeface="Arial Narrow" pitchFamily="34" charset="0"/>
          <a:ea typeface="+mn-ea"/>
          <a:cs typeface="+mn-cs"/>
        </a:defRPr>
      </a:lvl2pPr>
      <a:lvl3pPr marL="854075" indent="-279400"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3pPr>
      <a:lvl4pPr marL="1141413"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4pPr>
      <a:lvl5pPr marL="1489075"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bwMode="auto">
          <a:xfrm>
            <a:off x="-1" y="194449"/>
            <a:ext cx="12169697" cy="739588"/>
          </a:xfrm>
          <a:prstGeom prst="rect">
            <a:avLst/>
          </a:prstGeom>
          <a:gradFill flip="none" rotWithShape="1">
            <a:gsLst>
              <a:gs pos="0">
                <a:srgbClr val="336699"/>
              </a:gs>
              <a:gs pos="0">
                <a:srgbClr val="336699">
                  <a:alpha val="24000"/>
                </a:srgbClr>
              </a:gs>
              <a:gs pos="100000">
                <a:srgbClr val="336699"/>
              </a:gs>
            </a:gsLst>
            <a:lin ang="0" scaled="1"/>
            <a:tileRect/>
          </a:gradFill>
          <a:ln w="9525" cap="flat" cmpd="sng" algn="ctr">
            <a:noFill/>
            <a:prstDash val="solid"/>
            <a:round/>
            <a:headEnd type="none" w="med" len="med"/>
            <a:tailEnd type="none" w="med" len="med"/>
          </a:ln>
          <a:effectLst/>
        </p:spPr>
        <p:txBody>
          <a:bodyPr vert="horz" wrap="square" lIns="82058" tIns="41029" rIns="82058" bIns="41029" numCol="1" rtlCol="0" anchor="t" anchorCtr="0" compatLnSpc="1">
            <a:prstTxWarp prst="textNoShape">
              <a:avLst/>
            </a:prstTxWarp>
          </a:bodyPr>
          <a:lstStyle/>
          <a:p>
            <a:pPr marL="0" marR="0" indent="0" algn="r" defTabSz="91460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sp>
        <p:nvSpPr>
          <p:cNvPr id="2" name="Title Placeholder 1"/>
          <p:cNvSpPr>
            <a:spLocks noGrp="1"/>
          </p:cNvSpPr>
          <p:nvPr>
            <p:ph type="title"/>
          </p:nvPr>
        </p:nvSpPr>
        <p:spPr>
          <a:xfrm>
            <a:off x="1422400" y="228600"/>
            <a:ext cx="10160000" cy="685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219200"/>
            <a:ext cx="109728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a:t>
            </a:r>
          </a:p>
        </p:txBody>
      </p:sp>
      <p:sp>
        <p:nvSpPr>
          <p:cNvPr id="12" name="TextBox 11"/>
          <p:cNvSpPr txBox="1"/>
          <p:nvPr/>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18" name="Rectangle 17">
            <a:extLst>
              <a:ext uri="{FF2B5EF4-FFF2-40B4-BE49-F238E27FC236}">
                <a16:creationId xmlns:a16="http://schemas.microsoft.com/office/drawing/2014/main" id="{B473E4D5-6CBB-4351-9C15-0EA076316AD7}"/>
              </a:ext>
            </a:extLst>
          </p:cNvPr>
          <p:cNvSpPr/>
          <p:nvPr userDrawn="1"/>
        </p:nvSpPr>
        <p:spPr>
          <a:xfrm>
            <a:off x="1863046" y="6421955"/>
            <a:ext cx="8684660" cy="461665"/>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The enclosed information is being transmitted under No License Required "NLR" and is to be used solely by the individual/organization to whom it is addressed.  Diversion contrary to U.S. Export Administration Regulations is prohibited..</a:t>
            </a:r>
          </a:p>
        </p:txBody>
      </p:sp>
      <p:sp>
        <p:nvSpPr>
          <p:cNvPr id="10" name="TextBox 9">
            <a:extLst>
              <a:ext uri="{FF2B5EF4-FFF2-40B4-BE49-F238E27FC236}">
                <a16:creationId xmlns:a16="http://schemas.microsoft.com/office/drawing/2014/main" id="{4552BFD3-45CB-4348-BC6E-5AA7EEBFBDA0}"/>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2556494   Rev. A</a:t>
            </a:r>
            <a:endParaRPr lang="en-US" sz="900" b="1" i="1" dirty="0">
              <a:solidFill>
                <a:srgbClr val="000000"/>
              </a:solidFill>
            </a:endParaRPr>
          </a:p>
        </p:txBody>
      </p:sp>
      <p:grpSp>
        <p:nvGrpSpPr>
          <p:cNvPr id="11" name="Group 10">
            <a:extLst>
              <a:ext uri="{FF2B5EF4-FFF2-40B4-BE49-F238E27FC236}">
                <a16:creationId xmlns:a16="http://schemas.microsoft.com/office/drawing/2014/main" id="{6642A205-9262-4310-8AAB-487C71D5FF68}"/>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2430E1AD-05E9-46F9-B1B8-A532DB2C36A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8297315E-A378-4131-9CAA-D332ED909005}"/>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98901595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sldNum="0" hdr="0" ftr="0" dt="0"/>
  <p:txStyles>
    <p:title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p:titleStyle>
    <p:bodyStyle>
      <a:lvl1pPr marL="173038" indent="-173038" algn="l" defTabSz="914400" rtl="0" eaLnBrk="1" latinLnBrk="0" hangingPunct="1">
        <a:spcBef>
          <a:spcPct val="20000"/>
        </a:spcBef>
        <a:buClr>
          <a:schemeClr val="tx2"/>
        </a:buClr>
        <a:buFont typeface="Arial" pitchFamily="34" charset="0"/>
        <a:buChar char="•"/>
        <a:defRPr sz="2000" b="1" kern="1200">
          <a:solidFill>
            <a:schemeClr val="tx1"/>
          </a:solidFill>
          <a:latin typeface="Arial Narrow" pitchFamily="34" charset="0"/>
          <a:ea typeface="+mn-ea"/>
          <a:cs typeface="+mn-cs"/>
        </a:defRPr>
      </a:lvl1pPr>
      <a:lvl2pPr marL="574675" indent="-347663" algn="l" defTabSz="914400" rtl="0" eaLnBrk="1" latinLnBrk="0" hangingPunct="1">
        <a:spcBef>
          <a:spcPct val="20000"/>
        </a:spcBef>
        <a:buClr>
          <a:schemeClr val="tx2"/>
        </a:buClr>
        <a:buFont typeface="Arial Narrow" pitchFamily="34" charset="0"/>
        <a:buChar char="—"/>
        <a:defRPr sz="1800" b="1" kern="1200">
          <a:solidFill>
            <a:schemeClr val="tx1"/>
          </a:solidFill>
          <a:latin typeface="Arial Narrow" pitchFamily="34" charset="0"/>
          <a:ea typeface="+mn-ea"/>
          <a:cs typeface="+mn-cs"/>
        </a:defRPr>
      </a:lvl2pPr>
      <a:lvl3pPr marL="854075" indent="-279400"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3pPr>
      <a:lvl4pPr marL="1141413"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4pPr>
      <a:lvl5pPr marL="1489075"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bwMode="auto">
          <a:xfrm>
            <a:off x="-1" y="194449"/>
            <a:ext cx="12169697" cy="739588"/>
          </a:xfrm>
          <a:prstGeom prst="rect">
            <a:avLst/>
          </a:prstGeom>
          <a:gradFill flip="none" rotWithShape="1">
            <a:gsLst>
              <a:gs pos="0">
                <a:srgbClr val="336699"/>
              </a:gs>
              <a:gs pos="0">
                <a:srgbClr val="336699">
                  <a:alpha val="24000"/>
                </a:srgbClr>
              </a:gs>
              <a:gs pos="100000">
                <a:srgbClr val="336699"/>
              </a:gs>
            </a:gsLst>
            <a:lin ang="0" scaled="1"/>
            <a:tileRect/>
          </a:gradFill>
          <a:ln w="9525" cap="flat" cmpd="sng" algn="ctr">
            <a:noFill/>
            <a:prstDash val="solid"/>
            <a:round/>
            <a:headEnd type="none" w="med" len="med"/>
            <a:tailEnd type="none" w="med" len="med"/>
          </a:ln>
          <a:effectLst/>
        </p:spPr>
        <p:txBody>
          <a:bodyPr vert="horz" wrap="square" lIns="82058" tIns="41029" rIns="82058" bIns="41029" numCol="1" rtlCol="0" anchor="t" anchorCtr="0" compatLnSpc="1">
            <a:prstTxWarp prst="textNoShape">
              <a:avLst/>
            </a:prstTxWarp>
          </a:bodyPr>
          <a:lstStyle/>
          <a:p>
            <a:pPr marL="0" marR="0" indent="0" algn="r" defTabSz="91460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sp>
        <p:nvSpPr>
          <p:cNvPr id="2" name="Title Placeholder 1"/>
          <p:cNvSpPr>
            <a:spLocks noGrp="1"/>
          </p:cNvSpPr>
          <p:nvPr>
            <p:ph type="title"/>
          </p:nvPr>
        </p:nvSpPr>
        <p:spPr>
          <a:xfrm>
            <a:off x="1422400" y="228600"/>
            <a:ext cx="10160000" cy="685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219200"/>
            <a:ext cx="109728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a:t>
            </a:r>
          </a:p>
        </p:txBody>
      </p:sp>
      <p:sp>
        <p:nvSpPr>
          <p:cNvPr id="12" name="TextBox 11"/>
          <p:cNvSpPr txBox="1"/>
          <p:nvPr/>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Sec XX   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18" name="Rectangle 17">
            <a:extLst>
              <a:ext uri="{FF2B5EF4-FFF2-40B4-BE49-F238E27FC236}">
                <a16:creationId xmlns:a16="http://schemas.microsoft.com/office/drawing/2014/main" id="{B473E4D5-6CBB-4351-9C15-0EA076316AD7}"/>
              </a:ext>
            </a:extLst>
          </p:cNvPr>
          <p:cNvSpPr/>
          <p:nvPr userDrawn="1"/>
        </p:nvSpPr>
        <p:spPr>
          <a:xfrm>
            <a:off x="1863046" y="6421955"/>
            <a:ext cx="8684660" cy="338554"/>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 Export or re-export of information contained herein may be subject to restrictions and requirements of U.S. export laws and regulations, and may require advance authorization from the U.S. Government.</a:t>
            </a:r>
          </a:p>
        </p:txBody>
      </p:sp>
      <p:sp>
        <p:nvSpPr>
          <p:cNvPr id="10" name="TextBox 9">
            <a:extLst>
              <a:ext uri="{FF2B5EF4-FFF2-40B4-BE49-F238E27FC236}">
                <a16:creationId xmlns:a16="http://schemas.microsoft.com/office/drawing/2014/main" id="{4552BFD3-45CB-4348-BC6E-5AA7EEBFBDA0}"/>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2556494   Rev. A</a:t>
            </a:r>
            <a:endParaRPr lang="en-US" sz="900" b="1" i="1" dirty="0">
              <a:solidFill>
                <a:srgbClr val="000000"/>
              </a:solidFill>
            </a:endParaRPr>
          </a:p>
        </p:txBody>
      </p:sp>
      <p:grpSp>
        <p:nvGrpSpPr>
          <p:cNvPr id="11" name="Group 10">
            <a:extLst>
              <a:ext uri="{FF2B5EF4-FFF2-40B4-BE49-F238E27FC236}">
                <a16:creationId xmlns:a16="http://schemas.microsoft.com/office/drawing/2014/main" id="{CB07AAE5-6139-4091-91A1-048596C6B143}"/>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954DC70C-B13C-4781-8F2D-CA35853FB21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F66F7514-0858-4CFF-93E5-DAC233D7A18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66622940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sldNum="0" hdr="0" ftr="0" dt="0"/>
  <p:txStyles>
    <p:title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p:titleStyle>
    <p:bodyStyle>
      <a:lvl1pPr marL="173038" indent="-173038" algn="l" defTabSz="914400" rtl="0" eaLnBrk="1" latinLnBrk="0" hangingPunct="1">
        <a:spcBef>
          <a:spcPct val="20000"/>
        </a:spcBef>
        <a:buClr>
          <a:schemeClr val="tx2"/>
        </a:buClr>
        <a:buFont typeface="Arial" pitchFamily="34" charset="0"/>
        <a:buChar char="•"/>
        <a:defRPr sz="2000" b="1" kern="1200">
          <a:solidFill>
            <a:schemeClr val="tx1"/>
          </a:solidFill>
          <a:latin typeface="Arial Narrow" pitchFamily="34" charset="0"/>
          <a:ea typeface="+mn-ea"/>
          <a:cs typeface="+mn-cs"/>
        </a:defRPr>
      </a:lvl1pPr>
      <a:lvl2pPr marL="574675" indent="-347663" algn="l" defTabSz="914400" rtl="0" eaLnBrk="1" latinLnBrk="0" hangingPunct="1">
        <a:spcBef>
          <a:spcPct val="20000"/>
        </a:spcBef>
        <a:buClr>
          <a:schemeClr val="tx2"/>
        </a:buClr>
        <a:buFont typeface="Arial Narrow" pitchFamily="34" charset="0"/>
        <a:buChar char="—"/>
        <a:defRPr sz="1800" b="1" kern="1200">
          <a:solidFill>
            <a:schemeClr val="tx1"/>
          </a:solidFill>
          <a:latin typeface="Arial Narrow" pitchFamily="34" charset="0"/>
          <a:ea typeface="+mn-ea"/>
          <a:cs typeface="+mn-cs"/>
        </a:defRPr>
      </a:lvl2pPr>
      <a:lvl3pPr marL="854075" indent="-279400"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3pPr>
      <a:lvl4pPr marL="1141413"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4pPr>
      <a:lvl5pPr marL="1489075"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bwMode="auto">
          <a:xfrm>
            <a:off x="-1" y="194449"/>
            <a:ext cx="12169697" cy="739588"/>
          </a:xfrm>
          <a:prstGeom prst="rect">
            <a:avLst/>
          </a:prstGeom>
          <a:gradFill flip="none" rotWithShape="1">
            <a:gsLst>
              <a:gs pos="0">
                <a:srgbClr val="336699"/>
              </a:gs>
              <a:gs pos="0">
                <a:srgbClr val="336699">
                  <a:alpha val="24000"/>
                </a:srgbClr>
              </a:gs>
              <a:gs pos="100000">
                <a:srgbClr val="336699"/>
              </a:gs>
            </a:gsLst>
            <a:lin ang="0" scaled="1"/>
            <a:tileRect/>
          </a:gradFill>
          <a:ln w="9525" cap="flat" cmpd="sng" algn="ctr">
            <a:noFill/>
            <a:prstDash val="solid"/>
            <a:round/>
            <a:headEnd type="none" w="med" len="med"/>
            <a:tailEnd type="none" w="med" len="med"/>
          </a:ln>
          <a:effectLst/>
        </p:spPr>
        <p:txBody>
          <a:bodyPr vert="horz" wrap="square" lIns="82058" tIns="41029" rIns="82058" bIns="41029" numCol="1" rtlCol="0" anchor="t" anchorCtr="0" compatLnSpc="1">
            <a:prstTxWarp prst="textNoShape">
              <a:avLst/>
            </a:prstTxWarp>
          </a:bodyPr>
          <a:lstStyle/>
          <a:p>
            <a:pPr marL="0" marR="0" indent="0" algn="r" defTabSz="914608"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sp>
        <p:nvSpPr>
          <p:cNvPr id="2" name="Title Placeholder 1"/>
          <p:cNvSpPr>
            <a:spLocks noGrp="1"/>
          </p:cNvSpPr>
          <p:nvPr>
            <p:ph type="title"/>
          </p:nvPr>
        </p:nvSpPr>
        <p:spPr>
          <a:xfrm>
            <a:off x="1422400" y="228600"/>
            <a:ext cx="10160000" cy="685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219200"/>
            <a:ext cx="10972800" cy="5181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a:t>
            </a:r>
          </a:p>
        </p:txBody>
      </p:sp>
      <p:sp>
        <p:nvSpPr>
          <p:cNvPr id="12" name="TextBox 11"/>
          <p:cNvSpPr txBox="1"/>
          <p:nvPr/>
        </p:nvSpPr>
        <p:spPr>
          <a:xfrm>
            <a:off x="10566400" y="6604217"/>
            <a:ext cx="1524000" cy="230832"/>
          </a:xfrm>
          <a:prstGeom prst="rect">
            <a:avLst/>
          </a:prstGeom>
          <a:noFill/>
        </p:spPr>
        <p:txBody>
          <a:bodyPr wrap="square" rtlCol="0">
            <a:spAutoFit/>
          </a:bodyPr>
          <a:lstStyle/>
          <a:p>
            <a:pPr algn="r"/>
            <a:r>
              <a:rPr lang="en-US" sz="900" i="1" dirty="0">
                <a:latin typeface="Arial Narrow" pitchFamily="34" charset="0"/>
              </a:rPr>
              <a:t>Sec XX   Page </a:t>
            </a:r>
            <a:fld id="{D67FD47B-5263-4F60-B17C-6DBD6A524A58}" type="slidenum">
              <a:rPr lang="en-US" sz="900" i="1" smtClean="0">
                <a:latin typeface="Arial Narrow" pitchFamily="34" charset="0"/>
              </a:rPr>
              <a:pPr algn="r"/>
              <a:t>‹#›</a:t>
            </a:fld>
            <a:endParaRPr lang="en-US" sz="900" i="1" dirty="0">
              <a:latin typeface="Arial Narrow" pitchFamily="34" charset="0"/>
            </a:endParaRPr>
          </a:p>
        </p:txBody>
      </p:sp>
      <p:sp>
        <p:nvSpPr>
          <p:cNvPr id="18" name="Rectangle 17">
            <a:extLst>
              <a:ext uri="{FF2B5EF4-FFF2-40B4-BE49-F238E27FC236}">
                <a16:creationId xmlns:a16="http://schemas.microsoft.com/office/drawing/2014/main" id="{B473E4D5-6CBB-4351-9C15-0EA076316AD7}"/>
              </a:ext>
            </a:extLst>
          </p:cNvPr>
          <p:cNvSpPr/>
          <p:nvPr userDrawn="1"/>
        </p:nvSpPr>
        <p:spPr>
          <a:xfrm>
            <a:off x="1863046" y="6269555"/>
            <a:ext cx="8684660" cy="461665"/>
          </a:xfrm>
          <a:prstGeom prst="rect">
            <a:avLst/>
          </a:prstGeom>
        </p:spPr>
        <p:txBody>
          <a:bodyPr wrap="square">
            <a:spAutoFit/>
          </a:bodyPr>
          <a:lstStyle/>
          <a:p>
            <a:pPr algn="ctr"/>
            <a:r>
              <a:rPr lang="en-US" sz="800" b="1" i="0" kern="1200" dirty="0">
                <a:solidFill>
                  <a:srgbClr val="FF0000"/>
                </a:solidFill>
                <a:effectLst/>
                <a:latin typeface="+mn-lt"/>
                <a:ea typeface="Arial" charset="0"/>
                <a:cs typeface="Arial" charset="0"/>
              </a:rPr>
              <a:t>Export Control Notice</a:t>
            </a:r>
          </a:p>
          <a:p>
            <a:pPr algn="ctr"/>
            <a:r>
              <a:rPr lang="en-US" sz="800" b="0" i="0" kern="1200" dirty="0">
                <a:solidFill>
                  <a:srgbClr val="FF0000"/>
                </a:solidFill>
                <a:effectLst/>
                <a:latin typeface="+mn-lt"/>
                <a:ea typeface="Arial" charset="0"/>
                <a:cs typeface="Arial" charset="0"/>
              </a:rPr>
              <a:t>The enclosed unclassified technical data is being transmitted in accordance with License Exception Strategic Trade Authorization, section 740.20 of the Export Administration Regulation, as amended.  In support of the Imaging X-Ray Polarimetry Explorer Mission, these items are controlled in accordance with Export Control Classification Number (ECCN) 9E515.a.</a:t>
            </a:r>
          </a:p>
        </p:txBody>
      </p:sp>
      <p:sp>
        <p:nvSpPr>
          <p:cNvPr id="10" name="TextBox 9">
            <a:extLst>
              <a:ext uri="{FF2B5EF4-FFF2-40B4-BE49-F238E27FC236}">
                <a16:creationId xmlns:a16="http://schemas.microsoft.com/office/drawing/2014/main" id="{4552BFD3-45CB-4348-BC6E-5AA7EEBFBDA0}"/>
              </a:ext>
            </a:extLst>
          </p:cNvPr>
          <p:cNvSpPr txBox="1"/>
          <p:nvPr userDrawn="1"/>
        </p:nvSpPr>
        <p:spPr>
          <a:xfrm>
            <a:off x="24592" y="6610327"/>
            <a:ext cx="2537101" cy="230832"/>
          </a:xfrm>
          <a:prstGeom prst="rect">
            <a:avLst/>
          </a:prstGeom>
          <a:noFill/>
        </p:spPr>
        <p:txBody>
          <a:bodyPr wrap="square" rtlCol="0">
            <a:spAutoFit/>
          </a:bodyPr>
          <a:lstStyle/>
          <a:p>
            <a:pPr algn="l">
              <a:tabLst>
                <a:tab pos="285750" algn="l"/>
                <a:tab pos="1711325" algn="l"/>
              </a:tabLst>
            </a:pPr>
            <a:r>
              <a:rPr lang="en-US" sz="900" i="1" dirty="0">
                <a:solidFill>
                  <a:srgbClr val="000000"/>
                </a:solidFill>
              </a:rPr>
              <a:t>Doc. No. 2556494   Rev. A</a:t>
            </a:r>
            <a:endParaRPr lang="en-US" sz="900" b="1" i="1" dirty="0">
              <a:solidFill>
                <a:srgbClr val="000000"/>
              </a:solidFill>
            </a:endParaRPr>
          </a:p>
        </p:txBody>
      </p:sp>
      <p:grpSp>
        <p:nvGrpSpPr>
          <p:cNvPr id="11" name="Group 10">
            <a:extLst>
              <a:ext uri="{FF2B5EF4-FFF2-40B4-BE49-F238E27FC236}">
                <a16:creationId xmlns:a16="http://schemas.microsoft.com/office/drawing/2014/main" id="{999C2184-FCF1-479B-9FEE-724483E1C6D2}"/>
              </a:ext>
            </a:extLst>
          </p:cNvPr>
          <p:cNvGrpSpPr/>
          <p:nvPr userDrawn="1"/>
        </p:nvGrpSpPr>
        <p:grpSpPr>
          <a:xfrm>
            <a:off x="66732" y="274319"/>
            <a:ext cx="939858" cy="605289"/>
            <a:chOff x="386772" y="381000"/>
            <a:chExt cx="1419896" cy="914444"/>
          </a:xfrm>
        </p:grpSpPr>
        <p:pic>
          <p:nvPicPr>
            <p:cNvPr id="13" name="Picture 12">
              <a:extLst>
                <a:ext uri="{FF2B5EF4-FFF2-40B4-BE49-F238E27FC236}">
                  <a16:creationId xmlns:a16="http://schemas.microsoft.com/office/drawing/2014/main" id="{3E39136F-97EF-4D17-AC5A-BAA8F0637812}"/>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66800" y="381000"/>
              <a:ext cx="739868" cy="914444"/>
            </a:xfrm>
            <a:prstGeom prst="rect">
              <a:avLst/>
            </a:prstGeom>
          </p:spPr>
        </p:pic>
        <p:pic>
          <p:nvPicPr>
            <p:cNvPr id="14" name="Picture 13">
              <a:extLst>
                <a:ext uri="{FF2B5EF4-FFF2-40B4-BE49-F238E27FC236}">
                  <a16:creationId xmlns:a16="http://schemas.microsoft.com/office/drawing/2014/main" id="{2EEEEE9C-FCB8-48FC-B8A3-DF2C33420FA9}"/>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386772" y="397626"/>
              <a:ext cx="648424" cy="881192"/>
            </a:xfrm>
            <a:prstGeom prst="rect">
              <a:avLst/>
            </a:prstGeom>
          </p:spPr>
        </p:pic>
      </p:grpSp>
    </p:spTree>
    <p:extLst>
      <p:ext uri="{BB962C8B-B14F-4D97-AF65-F5344CB8AC3E}">
        <p14:creationId xmlns:p14="http://schemas.microsoft.com/office/powerpoint/2010/main" val="227244362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sldNum="0" hdr="0" ftr="0" dt="0"/>
  <p:txStyles>
    <p:titleStyle>
      <a:lvl1pPr algn="r" defTabSz="914400" rtl="0" eaLnBrk="1" latinLnBrk="0" hangingPunct="1">
        <a:spcBef>
          <a:spcPct val="0"/>
        </a:spcBef>
        <a:buNone/>
        <a:defRPr sz="2600" b="1" kern="1200">
          <a:solidFill>
            <a:schemeClr val="bg1"/>
          </a:solidFill>
          <a:effectLst>
            <a:outerShdw blurRad="38100" dist="38100" dir="2700000" algn="tl">
              <a:srgbClr val="000000">
                <a:alpha val="43137"/>
              </a:srgbClr>
            </a:outerShdw>
          </a:effectLst>
          <a:latin typeface="Arial Narrow" pitchFamily="34" charset="0"/>
          <a:ea typeface="+mj-ea"/>
          <a:cs typeface="+mj-cs"/>
        </a:defRPr>
      </a:lvl1pPr>
    </p:titleStyle>
    <p:bodyStyle>
      <a:lvl1pPr marL="173038" indent="-173038" algn="l" defTabSz="914400" rtl="0" eaLnBrk="1" latinLnBrk="0" hangingPunct="1">
        <a:spcBef>
          <a:spcPct val="20000"/>
        </a:spcBef>
        <a:buClr>
          <a:schemeClr val="tx2"/>
        </a:buClr>
        <a:buFont typeface="Arial" pitchFamily="34" charset="0"/>
        <a:buChar char="•"/>
        <a:defRPr sz="2000" b="1" kern="1200">
          <a:solidFill>
            <a:schemeClr val="tx1"/>
          </a:solidFill>
          <a:latin typeface="Arial Narrow" pitchFamily="34" charset="0"/>
          <a:ea typeface="+mn-ea"/>
          <a:cs typeface="+mn-cs"/>
        </a:defRPr>
      </a:lvl1pPr>
      <a:lvl2pPr marL="574675" indent="-347663" algn="l" defTabSz="914400" rtl="0" eaLnBrk="1" latinLnBrk="0" hangingPunct="1">
        <a:spcBef>
          <a:spcPct val="20000"/>
        </a:spcBef>
        <a:buClr>
          <a:schemeClr val="tx2"/>
        </a:buClr>
        <a:buFont typeface="Arial Narrow" pitchFamily="34" charset="0"/>
        <a:buChar char="—"/>
        <a:defRPr sz="1800" b="1" kern="1200">
          <a:solidFill>
            <a:schemeClr val="tx1"/>
          </a:solidFill>
          <a:latin typeface="Arial Narrow" pitchFamily="34" charset="0"/>
          <a:ea typeface="+mn-ea"/>
          <a:cs typeface="+mn-cs"/>
        </a:defRPr>
      </a:lvl2pPr>
      <a:lvl3pPr marL="854075" indent="-279400"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3pPr>
      <a:lvl4pPr marL="1141413"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4pPr>
      <a:lvl5pPr marL="1489075" indent="-287338" algn="l" defTabSz="914400" rtl="0" eaLnBrk="1" latinLnBrk="0" hangingPunct="1">
        <a:spcBef>
          <a:spcPct val="20000"/>
        </a:spcBef>
        <a:buClr>
          <a:schemeClr val="tx2"/>
        </a:buClr>
        <a:buFont typeface="Arial Narrow" pitchFamily="34" charset="0"/>
        <a:buChar char="—"/>
        <a:defRPr sz="1600" b="1"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2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1.xml"/><Relationship Id="rId4" Type="http://schemas.openxmlformats.org/officeDocument/2006/relationships/slide" Target="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4611C2-9D1A-484D-840D-8D23D131BE6F}"/>
              </a:ext>
            </a:extLst>
          </p:cNvPr>
          <p:cNvSpPr>
            <a:spLocks noGrp="1"/>
          </p:cNvSpPr>
          <p:nvPr>
            <p:ph type="ctrTitle"/>
          </p:nvPr>
        </p:nvSpPr>
        <p:spPr>
          <a:xfrm>
            <a:off x="428349" y="3147723"/>
            <a:ext cx="11083636" cy="1860176"/>
          </a:xfrm>
        </p:spPr>
        <p:txBody>
          <a:bodyPr>
            <a:normAutofit fontScale="90000"/>
          </a:bodyPr>
          <a:lstStyle/>
          <a:p>
            <a:r>
              <a:rPr lang="en-US" sz="3100" dirty="0">
                <a:effectLst/>
              </a:rPr>
              <a:t>The Imaging X-Ray Polarimetry Explorer (IXPE)</a:t>
            </a:r>
            <a:br>
              <a:rPr lang="en-US" dirty="0">
                <a:effectLst/>
              </a:rPr>
            </a:br>
            <a:r>
              <a:rPr lang="en-US" dirty="0">
                <a:effectLst/>
              </a:rPr>
              <a:t> </a:t>
            </a:r>
            <a:br>
              <a:rPr lang="en-US" dirty="0">
                <a:effectLst/>
              </a:rPr>
            </a:br>
            <a:r>
              <a:rPr lang="en-US" sz="2700" dirty="0">
                <a:effectLst/>
              </a:rPr>
              <a:t>Brian D. Ramsey for the IXPE Team</a:t>
            </a:r>
            <a:br>
              <a:rPr lang="en-US" sz="2700" dirty="0">
                <a:effectLst/>
              </a:rPr>
            </a:br>
            <a:r>
              <a:rPr lang="en-US" sz="2700" dirty="0">
                <a:effectLst/>
              </a:rPr>
              <a:t>NASA/Marshall Space Flight Center</a:t>
            </a:r>
            <a:br>
              <a:rPr lang="en-US" sz="2700" dirty="0">
                <a:effectLst/>
              </a:rPr>
            </a:br>
            <a:r>
              <a:rPr lang="en-US" sz="2700" dirty="0">
                <a:effectLst/>
              </a:rPr>
              <a:t>Huntsville</a:t>
            </a:r>
            <a:br>
              <a:rPr lang="en-US" sz="2700" dirty="0">
                <a:effectLst/>
              </a:rPr>
            </a:br>
            <a:r>
              <a:rPr lang="en-US" sz="2700" dirty="0">
                <a:effectLst/>
              </a:rPr>
              <a:t>Al 35812</a:t>
            </a:r>
            <a:br>
              <a:rPr lang="en-US" dirty="0">
                <a:effectLst/>
              </a:rPr>
            </a:br>
            <a:br>
              <a:rPr lang="en-US" altLang="en-US" dirty="0"/>
            </a:br>
            <a:endParaRPr lang="en-US" dirty="0"/>
          </a:p>
        </p:txBody>
      </p:sp>
    </p:spTree>
    <p:extLst>
      <p:ext uri="{BB962C8B-B14F-4D97-AF65-F5344CB8AC3E}">
        <p14:creationId xmlns:p14="http://schemas.microsoft.com/office/powerpoint/2010/main" val="408726887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82CA-2530-468F-B000-6CEA194E2973}"/>
              </a:ext>
            </a:extLst>
          </p:cNvPr>
          <p:cNvSpPr>
            <a:spLocks noGrp="1"/>
          </p:cNvSpPr>
          <p:nvPr>
            <p:ph type="title"/>
          </p:nvPr>
        </p:nvSpPr>
        <p:spPr>
          <a:xfrm>
            <a:off x="1637716" y="195044"/>
            <a:ext cx="10160000" cy="685800"/>
          </a:xfrm>
        </p:spPr>
        <p:txBody>
          <a:bodyPr>
            <a:normAutofit/>
          </a:bodyPr>
          <a:lstStyle/>
          <a:p>
            <a:r>
              <a:rPr lang="en-US" dirty="0"/>
              <a:t>IXPE Mission Overview</a:t>
            </a:r>
          </a:p>
        </p:txBody>
      </p:sp>
      <p:sp>
        <p:nvSpPr>
          <p:cNvPr id="3" name="Rectangle 2">
            <a:extLst>
              <a:ext uri="{FF2B5EF4-FFF2-40B4-BE49-F238E27FC236}">
                <a16:creationId xmlns:a16="http://schemas.microsoft.com/office/drawing/2014/main" id="{BA08D9DA-51C8-4A52-ADDF-8104DA964710}"/>
              </a:ext>
            </a:extLst>
          </p:cNvPr>
          <p:cNvSpPr/>
          <p:nvPr/>
        </p:nvSpPr>
        <p:spPr>
          <a:xfrm>
            <a:off x="536898" y="1166842"/>
            <a:ext cx="10796630" cy="4247317"/>
          </a:xfrm>
          <a:prstGeom prst="rect">
            <a:avLst/>
          </a:prstGeom>
        </p:spPr>
        <p:txBody>
          <a:bodyPr wrap="square">
            <a:spAutoFit/>
          </a:bodyPr>
          <a:lstStyle/>
          <a:p>
            <a:pPr marL="342900" indent="-342900">
              <a:buFont typeface="Arial" panose="020B0604020202020204" pitchFamily="34" charset="0"/>
              <a:buChar char="•"/>
            </a:pPr>
            <a:r>
              <a:rPr lang="en-US" b="1" dirty="0"/>
              <a:t>Launch Dec 9, 2021 on a Falcon 9 from KSC</a:t>
            </a:r>
          </a:p>
          <a:p>
            <a:pPr marL="342900" indent="-342900">
              <a:buFont typeface="Arial" panose="020B0604020202020204" pitchFamily="34" charset="0"/>
              <a:buChar char="•"/>
            </a:pPr>
            <a:r>
              <a:rPr lang="en-US" b="1" dirty="0"/>
              <a:t>~600-km circular orbit at a nominal 0</a:t>
            </a:r>
            <a:r>
              <a:rPr lang="en-US" b="1" dirty="0">
                <a:sym typeface="Symbol" panose="05050102010706020507" pitchFamily="18" charset="2"/>
              </a:rPr>
              <a:t> inclination</a:t>
            </a:r>
          </a:p>
          <a:p>
            <a:pPr marL="342900" indent="-342900">
              <a:buFont typeface="Arial" panose="020B0604020202020204" pitchFamily="34" charset="0"/>
              <a:buChar char="•"/>
            </a:pPr>
            <a:r>
              <a:rPr lang="en-US" b="1" dirty="0">
                <a:sym typeface="Symbol" panose="05050102010706020507" pitchFamily="18" charset="2"/>
              </a:rPr>
              <a:t>2-year baseline mission, optional extension with GO program </a:t>
            </a:r>
          </a:p>
          <a:p>
            <a:pPr marL="342900" indent="-342900">
              <a:buFont typeface="Arial" panose="020B0604020202020204" pitchFamily="34" charset="0"/>
              <a:buChar char="•"/>
            </a:pPr>
            <a:r>
              <a:rPr lang="en-US" b="1" dirty="0">
                <a:sym typeface="Symbol" panose="05050102010706020507" pitchFamily="18" charset="2"/>
              </a:rPr>
              <a:t>Point and stare (with dither) at pre-selected targets</a:t>
            </a:r>
          </a:p>
          <a:p>
            <a:pPr marL="342900" indent="-342900">
              <a:buFont typeface="Arial" panose="020B0604020202020204" pitchFamily="34" charset="0"/>
              <a:buChar char="•"/>
            </a:pPr>
            <a:r>
              <a:rPr lang="en-US" b="1" dirty="0">
                <a:sym typeface="Symbol" panose="05050102010706020507" pitchFamily="18" charset="2"/>
              </a:rPr>
              <a:t>Malindi ground station - primary (Singapore - secondary)</a:t>
            </a:r>
          </a:p>
          <a:p>
            <a:pPr marL="342900" indent="-342900">
              <a:buFont typeface="Arial" panose="020B0604020202020204" pitchFamily="34" charset="0"/>
              <a:buChar char="•"/>
            </a:pPr>
            <a:r>
              <a:rPr lang="en-US" b="1" dirty="0">
                <a:sym typeface="Symbol" panose="05050102010706020507" pitchFamily="18" charset="2"/>
              </a:rPr>
              <a:t>Mission Operations Center (MOC) at the University of Colorado, Laboratory for Atmospheric and Space Physics (LASP)</a:t>
            </a:r>
          </a:p>
          <a:p>
            <a:pPr marL="342900" indent="-342900">
              <a:buFont typeface="Arial" panose="020B0604020202020204" pitchFamily="34" charset="0"/>
              <a:buChar char="•"/>
            </a:pPr>
            <a:r>
              <a:rPr lang="en-US" b="1" dirty="0">
                <a:sym typeface="Symbol" panose="05050102010706020507" pitchFamily="18" charset="2"/>
              </a:rPr>
              <a:t>Sciences Operations Center (SOC) at MSFC</a:t>
            </a:r>
          </a:p>
          <a:p>
            <a:pPr marL="342900" indent="-342900">
              <a:buFont typeface="Arial" panose="020B0604020202020204" pitchFamily="34" charset="0"/>
              <a:buChar char="•"/>
            </a:pPr>
            <a:r>
              <a:rPr lang="en-US" b="1" dirty="0">
                <a:sym typeface="Symbol" panose="05050102010706020507" pitchFamily="18" charset="2"/>
              </a:rPr>
              <a:t>Data archiving at NASA’s HEASARC</a:t>
            </a:r>
          </a:p>
          <a:p>
            <a:pPr marL="800100" lvl="1" indent="-342900">
              <a:buFont typeface="Arial" panose="020B0604020202020204" pitchFamily="34" charset="0"/>
              <a:buChar char="•"/>
            </a:pPr>
            <a:r>
              <a:rPr lang="en-US" b="1" dirty="0"/>
              <a:t>During the first 3 months of the mission, including one month of orbital checkout, all IXPE data shall be made publicly available at the HEASARC within 30 days of the end of an observation, which is defined as when data for 90% of the scheduled observation time are received by the MOC </a:t>
            </a:r>
          </a:p>
          <a:p>
            <a:pPr marL="800100" lvl="1" indent="-342900">
              <a:buFont typeface="Arial" panose="020B0604020202020204" pitchFamily="34" charset="0"/>
              <a:buChar char="•"/>
            </a:pPr>
            <a:r>
              <a:rPr lang="en-US" b="1" dirty="0"/>
              <a:t>After the first 3 months of the mission, data shall be made available to the HEASARC within 1 week of the end of an observation, which is defined as when data for 90% of the scheduled observation time are received by the MOC</a:t>
            </a:r>
          </a:p>
        </p:txBody>
      </p:sp>
    </p:spTree>
    <p:extLst>
      <p:ext uri="{BB962C8B-B14F-4D97-AF65-F5344CB8AC3E}">
        <p14:creationId xmlns:p14="http://schemas.microsoft.com/office/powerpoint/2010/main" val="267419307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7BBC6-A32A-4D47-B1FA-F26EFD120B55}"/>
              </a:ext>
            </a:extLst>
          </p:cNvPr>
          <p:cNvSpPr>
            <a:spLocks noGrp="1"/>
          </p:cNvSpPr>
          <p:nvPr>
            <p:ph type="title"/>
          </p:nvPr>
        </p:nvSpPr>
        <p:spPr/>
        <p:txBody>
          <a:bodyPr/>
          <a:lstStyle/>
          <a:p>
            <a:r>
              <a:rPr lang="en-US" dirty="0"/>
              <a:t>IXPE Team Members</a:t>
            </a:r>
          </a:p>
        </p:txBody>
      </p:sp>
      <p:sp>
        <p:nvSpPr>
          <p:cNvPr id="4" name="Rectangle 3">
            <a:extLst>
              <a:ext uri="{FF2B5EF4-FFF2-40B4-BE49-F238E27FC236}">
                <a16:creationId xmlns:a16="http://schemas.microsoft.com/office/drawing/2014/main" id="{0962D381-21A4-4EA3-A5D3-2C2E1B357F34}"/>
              </a:ext>
            </a:extLst>
          </p:cNvPr>
          <p:cNvSpPr/>
          <p:nvPr/>
        </p:nvSpPr>
        <p:spPr>
          <a:xfrm>
            <a:off x="3581826" y="5943599"/>
            <a:ext cx="5414239" cy="369332"/>
          </a:xfrm>
          <a:prstGeom prst="rect">
            <a:avLst/>
          </a:prstGeom>
        </p:spPr>
        <p:txBody>
          <a:bodyPr wrap="none">
            <a:spAutoFit/>
          </a:bodyPr>
          <a:lstStyle/>
          <a:p>
            <a:pPr algn="ctr"/>
            <a:r>
              <a:rPr lang="en-US" b="1" dirty="0"/>
              <a:t>SAT currently comprises &gt; 90 scientists from 12 countries</a:t>
            </a:r>
          </a:p>
        </p:txBody>
      </p:sp>
      <p:pic>
        <p:nvPicPr>
          <p:cNvPr id="5" name="Picture 4">
            <a:extLst>
              <a:ext uri="{FF2B5EF4-FFF2-40B4-BE49-F238E27FC236}">
                <a16:creationId xmlns:a16="http://schemas.microsoft.com/office/drawing/2014/main" id="{8F7FCEDF-0BFC-43C5-AAF1-19DC8572E4C7}"/>
              </a:ext>
            </a:extLst>
          </p:cNvPr>
          <p:cNvPicPr>
            <a:picLocks noChangeAspect="1"/>
          </p:cNvPicPr>
          <p:nvPr/>
        </p:nvPicPr>
        <p:blipFill>
          <a:blip r:embed="rId2"/>
          <a:stretch>
            <a:fillRect/>
          </a:stretch>
        </p:blipFill>
        <p:spPr>
          <a:xfrm>
            <a:off x="1999893" y="1017823"/>
            <a:ext cx="8230313" cy="4822354"/>
          </a:xfrm>
          <a:prstGeom prst="rect">
            <a:avLst/>
          </a:prstGeom>
        </p:spPr>
      </p:pic>
    </p:spTree>
    <p:extLst>
      <p:ext uri="{BB962C8B-B14F-4D97-AF65-F5344CB8AC3E}">
        <p14:creationId xmlns:p14="http://schemas.microsoft.com/office/powerpoint/2010/main" val="22829657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dirty="0"/>
              <a:t>Payload Overview: Deployed Configuration </a:t>
            </a:r>
          </a:p>
        </p:txBody>
      </p:sp>
      <p:sp>
        <p:nvSpPr>
          <p:cNvPr id="4" name="Slide Number Placeholder 3"/>
          <p:cNvSpPr>
            <a:spLocks noGrp="1"/>
          </p:cNvSpPr>
          <p:nvPr>
            <p:ph type="sldNum" sz="quarter" idx="4294967295"/>
          </p:nvPr>
        </p:nvSpPr>
        <p:spPr/>
        <p:txBody>
          <a:bodyPr/>
          <a:lstStyle/>
          <a:p>
            <a:pPr>
              <a:defRPr/>
            </a:pPr>
            <a:fld id="{4DCB2290-0946-4707-8341-C78B487C4884}" type="slidenum">
              <a:rPr lang="en-US">
                <a:solidFill>
                  <a:prstClr val="white"/>
                </a:solidFill>
                <a:latin typeface="Calibri"/>
              </a:rPr>
              <a:pPr>
                <a:defRPr/>
              </a:pPr>
              <a:t>4</a:t>
            </a:fld>
            <a:endParaRPr lang="en-US">
              <a:solidFill>
                <a:prstClr val="white"/>
              </a:solidFill>
              <a:latin typeface="Calibri"/>
            </a:endParaRPr>
          </a:p>
        </p:txBody>
      </p:sp>
      <p:sp>
        <p:nvSpPr>
          <p:cNvPr id="101" name="TextBox 100">
            <a:extLst>
              <a:ext uri="{FF2B5EF4-FFF2-40B4-BE49-F238E27FC236}">
                <a16:creationId xmlns:a16="http://schemas.microsoft.com/office/drawing/2014/main" id="{CBF3E632-7645-4974-996D-2F7B9C4F2873}"/>
              </a:ext>
            </a:extLst>
          </p:cNvPr>
          <p:cNvSpPr txBox="1"/>
          <p:nvPr/>
        </p:nvSpPr>
        <p:spPr>
          <a:xfrm>
            <a:off x="492861" y="2525820"/>
            <a:ext cx="1303562" cy="338554"/>
          </a:xfrm>
          <a:prstGeom prst="rect">
            <a:avLst/>
          </a:prstGeom>
          <a:noFill/>
        </p:spPr>
        <p:txBody>
          <a:bodyPr wrap="none" rtlCol="0">
            <a:spAutoFit/>
          </a:bodyPr>
          <a:lstStyle/>
          <a:p>
            <a:r>
              <a:rPr lang="en-US" sz="1600" b="1" dirty="0"/>
              <a:t>X-Ray Shields</a:t>
            </a:r>
          </a:p>
        </p:txBody>
      </p:sp>
      <p:sp>
        <p:nvSpPr>
          <p:cNvPr id="102" name="TextBox 101">
            <a:extLst>
              <a:ext uri="{FF2B5EF4-FFF2-40B4-BE49-F238E27FC236}">
                <a16:creationId xmlns:a16="http://schemas.microsoft.com/office/drawing/2014/main" id="{E636E1EE-6417-43DE-997E-F471A53A3178}"/>
              </a:ext>
            </a:extLst>
          </p:cNvPr>
          <p:cNvSpPr txBox="1"/>
          <p:nvPr/>
        </p:nvSpPr>
        <p:spPr>
          <a:xfrm>
            <a:off x="1271473" y="1409420"/>
            <a:ext cx="1401730" cy="338554"/>
          </a:xfrm>
          <a:prstGeom prst="rect">
            <a:avLst/>
          </a:prstGeom>
          <a:noFill/>
        </p:spPr>
        <p:txBody>
          <a:bodyPr wrap="square" rtlCol="0">
            <a:spAutoFit/>
          </a:bodyPr>
          <a:lstStyle/>
          <a:p>
            <a:r>
              <a:rPr lang="en-US" sz="1600" b="1" dirty="0"/>
              <a:t>+Z Star Tracker</a:t>
            </a:r>
          </a:p>
        </p:txBody>
      </p:sp>
      <p:sp>
        <p:nvSpPr>
          <p:cNvPr id="104" name="TextBox 103">
            <a:extLst>
              <a:ext uri="{FF2B5EF4-FFF2-40B4-BE49-F238E27FC236}">
                <a16:creationId xmlns:a16="http://schemas.microsoft.com/office/drawing/2014/main" id="{AE17D22C-E95B-450F-8AAA-0964BAAA7F82}"/>
              </a:ext>
            </a:extLst>
          </p:cNvPr>
          <p:cNvSpPr txBox="1"/>
          <p:nvPr/>
        </p:nvSpPr>
        <p:spPr>
          <a:xfrm>
            <a:off x="1194945" y="4129885"/>
            <a:ext cx="1642314" cy="830997"/>
          </a:xfrm>
          <a:prstGeom prst="rect">
            <a:avLst/>
          </a:prstGeom>
          <a:noFill/>
        </p:spPr>
        <p:txBody>
          <a:bodyPr wrap="square" rtlCol="0">
            <a:spAutoFit/>
          </a:bodyPr>
          <a:lstStyle/>
          <a:p>
            <a:pPr algn="ctr"/>
            <a:r>
              <a:rPr lang="en-US" sz="1600" b="1" dirty="0"/>
              <a:t>Mirror Module </a:t>
            </a:r>
          </a:p>
          <a:p>
            <a:pPr algn="ctr"/>
            <a:r>
              <a:rPr lang="en-US" sz="1600" b="1" dirty="0"/>
              <a:t>Support Structure </a:t>
            </a:r>
          </a:p>
          <a:p>
            <a:pPr algn="ctr"/>
            <a:r>
              <a:rPr lang="en-US" sz="1600" b="1" dirty="0"/>
              <a:t>(MMSS) Deck</a:t>
            </a:r>
          </a:p>
        </p:txBody>
      </p:sp>
      <p:sp>
        <p:nvSpPr>
          <p:cNvPr id="106" name="TextBox 105">
            <a:extLst>
              <a:ext uri="{FF2B5EF4-FFF2-40B4-BE49-F238E27FC236}">
                <a16:creationId xmlns:a16="http://schemas.microsoft.com/office/drawing/2014/main" id="{99B814F6-AC9F-4683-A191-B863BD0D482F}"/>
              </a:ext>
            </a:extLst>
          </p:cNvPr>
          <p:cNvSpPr txBox="1"/>
          <p:nvPr/>
        </p:nvSpPr>
        <p:spPr>
          <a:xfrm>
            <a:off x="3293239" y="5170892"/>
            <a:ext cx="1667444" cy="584775"/>
          </a:xfrm>
          <a:prstGeom prst="rect">
            <a:avLst/>
          </a:prstGeom>
          <a:noFill/>
        </p:spPr>
        <p:txBody>
          <a:bodyPr wrap="none" rtlCol="0">
            <a:spAutoFit/>
          </a:bodyPr>
          <a:lstStyle/>
          <a:p>
            <a:pPr algn="ctr"/>
            <a:r>
              <a:rPr lang="en-US" sz="1600" b="1" dirty="0"/>
              <a:t>Deployable Boom </a:t>
            </a:r>
          </a:p>
          <a:p>
            <a:pPr algn="ctr"/>
            <a:r>
              <a:rPr lang="en-US" sz="1600" b="1" dirty="0"/>
              <a:t>with Thermal Sock</a:t>
            </a:r>
          </a:p>
        </p:txBody>
      </p:sp>
      <p:sp>
        <p:nvSpPr>
          <p:cNvPr id="45" name="TextBox 44">
            <a:extLst>
              <a:ext uri="{FF2B5EF4-FFF2-40B4-BE49-F238E27FC236}">
                <a16:creationId xmlns:a16="http://schemas.microsoft.com/office/drawing/2014/main" id="{EF3DE576-2029-4235-9E15-0495AC0D8F64}"/>
              </a:ext>
            </a:extLst>
          </p:cNvPr>
          <p:cNvSpPr txBox="1"/>
          <p:nvPr/>
        </p:nvSpPr>
        <p:spPr>
          <a:xfrm>
            <a:off x="3011338" y="3617762"/>
            <a:ext cx="1369286" cy="338554"/>
          </a:xfrm>
          <a:prstGeom prst="rect">
            <a:avLst/>
          </a:prstGeom>
          <a:noFill/>
        </p:spPr>
        <p:txBody>
          <a:bodyPr wrap="none" rtlCol="0">
            <a:spAutoFit/>
          </a:bodyPr>
          <a:lstStyle/>
          <a:p>
            <a:pPr algn="ctr"/>
            <a:r>
              <a:rPr lang="en-US" sz="1600" b="1" dirty="0"/>
              <a:t>Boom Harness</a:t>
            </a:r>
          </a:p>
        </p:txBody>
      </p:sp>
      <p:pic>
        <p:nvPicPr>
          <p:cNvPr id="31" name="Picture 30">
            <a:extLst>
              <a:ext uri="{FF2B5EF4-FFF2-40B4-BE49-F238E27FC236}">
                <a16:creationId xmlns:a16="http://schemas.microsoft.com/office/drawing/2014/main" id="{2354AF63-99D3-4733-B1FF-D1D16FE3EF2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32907" y="914400"/>
            <a:ext cx="7345534" cy="6087682"/>
          </a:xfrm>
          <a:prstGeom prst="rect">
            <a:avLst/>
          </a:prstGeom>
        </p:spPr>
      </p:pic>
      <p:cxnSp>
        <p:nvCxnSpPr>
          <p:cNvPr id="120" name="Straight Arrow Connector 119">
            <a:extLst>
              <a:ext uri="{FF2B5EF4-FFF2-40B4-BE49-F238E27FC236}">
                <a16:creationId xmlns:a16="http://schemas.microsoft.com/office/drawing/2014/main" id="{41A8BA25-C8D6-4840-8323-D29BD74F5694}"/>
              </a:ext>
            </a:extLst>
          </p:cNvPr>
          <p:cNvCxnSpPr>
            <a:cxnSpLocks/>
          </p:cNvCxnSpPr>
          <p:nvPr/>
        </p:nvCxnSpPr>
        <p:spPr>
          <a:xfrm>
            <a:off x="1812890" y="2695097"/>
            <a:ext cx="1785515" cy="404037"/>
          </a:xfrm>
          <a:prstGeom prst="straightConnector1">
            <a:avLst/>
          </a:prstGeom>
          <a:ln w="28575">
            <a:solidFill>
              <a:srgbClr val="FF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350EFDE3-927D-468B-B2C8-15DC3643AB15}"/>
              </a:ext>
            </a:extLst>
          </p:cNvPr>
          <p:cNvCxnSpPr>
            <a:cxnSpLocks/>
          </p:cNvCxnSpPr>
          <p:nvPr/>
        </p:nvCxnSpPr>
        <p:spPr>
          <a:xfrm flipV="1">
            <a:off x="2741898" y="3451933"/>
            <a:ext cx="1303810" cy="871109"/>
          </a:xfrm>
          <a:prstGeom prst="straightConnector1">
            <a:avLst/>
          </a:prstGeom>
          <a:ln w="28575">
            <a:solidFill>
              <a:srgbClr val="FF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197C98DC-6D51-4AF4-9D28-BD618C8E1728}"/>
              </a:ext>
            </a:extLst>
          </p:cNvPr>
          <p:cNvCxnSpPr>
            <a:cxnSpLocks/>
          </p:cNvCxnSpPr>
          <p:nvPr/>
        </p:nvCxnSpPr>
        <p:spPr>
          <a:xfrm>
            <a:off x="2571903" y="1736185"/>
            <a:ext cx="1303562" cy="1189562"/>
          </a:xfrm>
          <a:prstGeom prst="straightConnector1">
            <a:avLst/>
          </a:prstGeom>
          <a:ln w="28575">
            <a:solidFill>
              <a:srgbClr val="FF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ABD0BC17-B90C-4F40-8065-DAE6ECC272AB}"/>
              </a:ext>
            </a:extLst>
          </p:cNvPr>
          <p:cNvCxnSpPr>
            <a:cxnSpLocks/>
          </p:cNvCxnSpPr>
          <p:nvPr/>
        </p:nvCxnSpPr>
        <p:spPr>
          <a:xfrm flipV="1">
            <a:off x="4554905" y="4079622"/>
            <a:ext cx="1032313" cy="931522"/>
          </a:xfrm>
          <a:prstGeom prst="straightConnector1">
            <a:avLst/>
          </a:prstGeom>
          <a:ln w="28575">
            <a:solidFill>
              <a:srgbClr val="FF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4A465CB1-5762-401F-AF77-4476C93FBC8B}"/>
              </a:ext>
            </a:extLst>
          </p:cNvPr>
          <p:cNvCxnSpPr>
            <a:cxnSpLocks/>
          </p:cNvCxnSpPr>
          <p:nvPr/>
        </p:nvCxnSpPr>
        <p:spPr>
          <a:xfrm flipH="1" flipV="1">
            <a:off x="8544442" y="4741583"/>
            <a:ext cx="1204497" cy="378901"/>
          </a:xfrm>
          <a:prstGeom prst="straightConnector1">
            <a:avLst/>
          </a:prstGeom>
          <a:ln w="28575">
            <a:solidFill>
              <a:srgbClr val="FF0000"/>
            </a:solidFill>
            <a:tailEnd type="triangle"/>
          </a:ln>
          <a:effectLst/>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0AA6870E-8915-4123-AF6C-8DCA50932857}"/>
              </a:ext>
            </a:extLst>
          </p:cNvPr>
          <p:cNvSpPr txBox="1"/>
          <p:nvPr/>
        </p:nvSpPr>
        <p:spPr>
          <a:xfrm>
            <a:off x="9748939" y="4971700"/>
            <a:ext cx="1518364" cy="338554"/>
          </a:xfrm>
          <a:prstGeom prst="rect">
            <a:avLst/>
          </a:prstGeom>
          <a:noFill/>
        </p:spPr>
        <p:txBody>
          <a:bodyPr wrap="none" rtlCol="0">
            <a:spAutoFit/>
          </a:bodyPr>
          <a:lstStyle/>
          <a:p>
            <a:r>
              <a:rPr lang="en-US" sz="1600" b="1" dirty="0"/>
              <a:t>Detector Unit x 3</a:t>
            </a:r>
          </a:p>
        </p:txBody>
      </p:sp>
      <p:sp>
        <p:nvSpPr>
          <p:cNvPr id="110" name="TextBox 109">
            <a:extLst>
              <a:ext uri="{FF2B5EF4-FFF2-40B4-BE49-F238E27FC236}">
                <a16:creationId xmlns:a16="http://schemas.microsoft.com/office/drawing/2014/main" id="{3656231E-FD11-4E71-A3C9-82A184807192}"/>
              </a:ext>
            </a:extLst>
          </p:cNvPr>
          <p:cNvSpPr txBox="1"/>
          <p:nvPr/>
        </p:nvSpPr>
        <p:spPr>
          <a:xfrm>
            <a:off x="9889964" y="3907544"/>
            <a:ext cx="2111917" cy="830997"/>
          </a:xfrm>
          <a:prstGeom prst="rect">
            <a:avLst/>
          </a:prstGeom>
          <a:noFill/>
        </p:spPr>
        <p:txBody>
          <a:bodyPr wrap="square" rtlCol="0">
            <a:spAutoFit/>
          </a:bodyPr>
          <a:lstStyle/>
          <a:p>
            <a:pPr algn="ctr"/>
            <a:r>
              <a:rPr lang="en-US" sz="1600" b="1" dirty="0"/>
              <a:t>Detectors Service Unit (DSU) (mounted on bottom side of deck)</a:t>
            </a:r>
          </a:p>
        </p:txBody>
      </p:sp>
      <p:sp>
        <p:nvSpPr>
          <p:cNvPr id="113" name="TextBox 112">
            <a:extLst>
              <a:ext uri="{FF2B5EF4-FFF2-40B4-BE49-F238E27FC236}">
                <a16:creationId xmlns:a16="http://schemas.microsoft.com/office/drawing/2014/main" id="{99F6E302-5975-4169-9F71-352EAEAD8DCD}"/>
              </a:ext>
            </a:extLst>
          </p:cNvPr>
          <p:cNvSpPr txBox="1"/>
          <p:nvPr/>
        </p:nvSpPr>
        <p:spPr>
          <a:xfrm>
            <a:off x="5437662" y="1382583"/>
            <a:ext cx="2258537" cy="584775"/>
          </a:xfrm>
          <a:prstGeom prst="rect">
            <a:avLst/>
          </a:prstGeom>
          <a:noFill/>
        </p:spPr>
        <p:txBody>
          <a:bodyPr wrap="square" rtlCol="0">
            <a:spAutoFit/>
          </a:bodyPr>
          <a:lstStyle/>
          <a:p>
            <a:pPr algn="ctr"/>
            <a:r>
              <a:rPr lang="en-US" sz="1600" b="1" dirty="0"/>
              <a:t>Mirror Module </a:t>
            </a:r>
          </a:p>
          <a:p>
            <a:pPr algn="ctr"/>
            <a:r>
              <a:rPr lang="en-US" sz="1600" b="1" dirty="0"/>
              <a:t>Assembly (MMA x 3)</a:t>
            </a:r>
          </a:p>
        </p:txBody>
      </p:sp>
      <p:cxnSp>
        <p:nvCxnSpPr>
          <p:cNvPr id="127" name="Straight Arrow Connector 126">
            <a:extLst>
              <a:ext uri="{FF2B5EF4-FFF2-40B4-BE49-F238E27FC236}">
                <a16:creationId xmlns:a16="http://schemas.microsoft.com/office/drawing/2014/main" id="{B48C784A-6CEA-4789-9BFC-9129D666A9CC}"/>
              </a:ext>
            </a:extLst>
          </p:cNvPr>
          <p:cNvCxnSpPr>
            <a:cxnSpLocks/>
          </p:cNvCxnSpPr>
          <p:nvPr/>
        </p:nvCxnSpPr>
        <p:spPr>
          <a:xfrm flipH="1">
            <a:off x="4357418" y="1896274"/>
            <a:ext cx="1363250" cy="594489"/>
          </a:xfrm>
          <a:prstGeom prst="straightConnector1">
            <a:avLst/>
          </a:prstGeom>
          <a:ln w="28575">
            <a:solidFill>
              <a:srgbClr val="FF0000"/>
            </a:solidFill>
            <a:tailEnd type="triangle"/>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457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Mirror Module Assemblies (MMA)</a:t>
            </a:r>
          </a:p>
        </p:txBody>
      </p:sp>
      <p:graphicFrame>
        <p:nvGraphicFramePr>
          <p:cNvPr id="6" name="Content Placeholder 4105">
            <a:extLst>
              <a:ext uri="{FF2B5EF4-FFF2-40B4-BE49-F238E27FC236}">
                <a16:creationId xmlns:a16="http://schemas.microsoft.com/office/drawing/2014/main" id="{54EA8C09-0CF7-D445-A497-9E87CE9DC5FE}"/>
              </a:ext>
            </a:extLst>
          </p:cNvPr>
          <p:cNvGraphicFramePr>
            <a:graphicFrameLocks/>
          </p:cNvGraphicFramePr>
          <p:nvPr>
            <p:extLst>
              <p:ext uri="{D42A27DB-BD31-4B8C-83A1-F6EECF244321}">
                <p14:modId xmlns:p14="http://schemas.microsoft.com/office/powerpoint/2010/main" val="3395411366"/>
              </p:ext>
            </p:extLst>
          </p:nvPr>
        </p:nvGraphicFramePr>
        <p:xfrm>
          <a:off x="378382" y="1026360"/>
          <a:ext cx="3754640" cy="3078910"/>
        </p:xfrm>
        <a:graphic>
          <a:graphicData uri="http://schemas.openxmlformats.org/drawingml/2006/table">
            <a:tbl>
              <a:tblPr firstRow="1" bandRow="1">
                <a:tableStyleId>{5C22544A-7EE6-4342-B048-85BDC9FD1C3A}</a:tableStyleId>
              </a:tblPr>
              <a:tblGrid>
                <a:gridCol w="1875820">
                  <a:extLst>
                    <a:ext uri="{9D8B030D-6E8A-4147-A177-3AD203B41FA5}">
                      <a16:colId xmlns:a16="http://schemas.microsoft.com/office/drawing/2014/main" val="2851446908"/>
                    </a:ext>
                  </a:extLst>
                </a:gridCol>
                <a:gridCol w="1878820">
                  <a:extLst>
                    <a:ext uri="{9D8B030D-6E8A-4147-A177-3AD203B41FA5}">
                      <a16:colId xmlns:a16="http://schemas.microsoft.com/office/drawing/2014/main" val="2490332959"/>
                    </a:ext>
                  </a:extLst>
                </a:gridCol>
              </a:tblGrid>
              <a:tr h="262719">
                <a:tc>
                  <a:txBody>
                    <a:bodyPr/>
                    <a:lstStyle/>
                    <a:p>
                      <a:pPr marL="0" marR="0">
                        <a:spcBef>
                          <a:spcPts val="0"/>
                        </a:spcBef>
                        <a:spcAft>
                          <a:spcPts val="0"/>
                        </a:spcAft>
                      </a:pPr>
                      <a:r>
                        <a:rPr lang="en-US" sz="1800" kern="1200">
                          <a:effectLst/>
                        </a:rPr>
                        <a:t>Parameter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800" kern="1200" dirty="0">
                          <a:effectLst/>
                        </a:rPr>
                        <a:t>Value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459460349"/>
                  </a:ext>
                </a:extLst>
              </a:tr>
              <a:tr h="175985">
                <a:tc>
                  <a:txBody>
                    <a:bodyPr/>
                    <a:lstStyle/>
                    <a:p>
                      <a:pPr marL="0" marR="0">
                        <a:spcBef>
                          <a:spcPts val="0"/>
                        </a:spcBef>
                        <a:spcAft>
                          <a:spcPts val="0"/>
                        </a:spcAft>
                      </a:pPr>
                      <a:r>
                        <a:rPr lang="en-US" sz="1100" b="1" kern="1200">
                          <a:effectLst/>
                        </a:rPr>
                        <a:t>Number of mirror modules</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3</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2186725078"/>
                  </a:ext>
                </a:extLst>
              </a:tr>
              <a:tr h="312282">
                <a:tc>
                  <a:txBody>
                    <a:bodyPr/>
                    <a:lstStyle/>
                    <a:p>
                      <a:pPr marL="0" marR="0">
                        <a:spcBef>
                          <a:spcPts val="0"/>
                        </a:spcBef>
                        <a:spcAft>
                          <a:spcPts val="0"/>
                        </a:spcAft>
                      </a:pPr>
                      <a:r>
                        <a:rPr lang="en-US" sz="1100" b="1" kern="1200" dirty="0">
                          <a:effectLst/>
                        </a:rPr>
                        <a:t>Number of shells per mirror module</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24</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1113550786"/>
                  </a:ext>
                </a:extLst>
              </a:tr>
              <a:tr h="175985">
                <a:tc>
                  <a:txBody>
                    <a:bodyPr/>
                    <a:lstStyle/>
                    <a:p>
                      <a:pPr marL="0" marR="0">
                        <a:spcBef>
                          <a:spcPts val="0"/>
                        </a:spcBef>
                        <a:spcAft>
                          <a:spcPts val="0"/>
                        </a:spcAft>
                      </a:pPr>
                      <a:r>
                        <a:rPr lang="en-US" sz="1100" b="1" kern="1200">
                          <a:effectLst/>
                        </a:rPr>
                        <a:t>Focal length</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4 m</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3337248911"/>
                  </a:ext>
                </a:extLst>
              </a:tr>
              <a:tr h="175985">
                <a:tc>
                  <a:txBody>
                    <a:bodyPr/>
                    <a:lstStyle/>
                    <a:p>
                      <a:pPr marL="0" marR="0">
                        <a:spcBef>
                          <a:spcPts val="0"/>
                        </a:spcBef>
                        <a:spcAft>
                          <a:spcPts val="0"/>
                        </a:spcAft>
                      </a:pPr>
                      <a:r>
                        <a:rPr lang="en-US" sz="1100" b="1" kern="1200" dirty="0">
                          <a:effectLst/>
                        </a:rPr>
                        <a:t>Total shell length</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600 mm</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2632079802"/>
                  </a:ext>
                </a:extLst>
              </a:tr>
              <a:tr h="175985">
                <a:tc>
                  <a:txBody>
                    <a:bodyPr/>
                    <a:lstStyle/>
                    <a:p>
                      <a:pPr marL="0" marR="0">
                        <a:spcBef>
                          <a:spcPts val="0"/>
                        </a:spcBef>
                        <a:spcAft>
                          <a:spcPts val="0"/>
                        </a:spcAft>
                      </a:pPr>
                      <a:r>
                        <a:rPr lang="en-US" sz="1100" b="1" kern="1200">
                          <a:effectLst/>
                        </a:rPr>
                        <a:t>Range of shell diameters</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162–272 mm</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2541945778"/>
                  </a:ext>
                </a:extLst>
              </a:tr>
              <a:tr h="175985">
                <a:tc>
                  <a:txBody>
                    <a:bodyPr/>
                    <a:lstStyle/>
                    <a:p>
                      <a:pPr marL="0" marR="0">
                        <a:spcBef>
                          <a:spcPts val="0"/>
                        </a:spcBef>
                        <a:spcAft>
                          <a:spcPts val="0"/>
                        </a:spcAft>
                      </a:pPr>
                      <a:r>
                        <a:rPr lang="en-US" sz="1100" b="1" kern="1200">
                          <a:effectLst/>
                        </a:rPr>
                        <a:t>Range of shell thicknesses</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0.18–0.25 mm</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1256964971"/>
                  </a:ext>
                </a:extLst>
              </a:tr>
              <a:tr h="312282">
                <a:tc>
                  <a:txBody>
                    <a:bodyPr/>
                    <a:lstStyle/>
                    <a:p>
                      <a:pPr marL="0" marR="0">
                        <a:spcBef>
                          <a:spcPts val="0"/>
                        </a:spcBef>
                        <a:spcAft>
                          <a:spcPts val="0"/>
                        </a:spcAft>
                      </a:pPr>
                      <a:r>
                        <a:rPr lang="en-US" sz="1100" b="1" kern="1200" dirty="0">
                          <a:effectLst/>
                        </a:rPr>
                        <a:t>Shell material</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Electroformed nickel–cobalt alloy</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2925487077"/>
                  </a:ext>
                </a:extLst>
              </a:tr>
              <a:tr h="312282">
                <a:tc>
                  <a:txBody>
                    <a:bodyPr/>
                    <a:lstStyle/>
                    <a:p>
                      <a:pPr marL="0" marR="0">
                        <a:spcBef>
                          <a:spcPts val="0"/>
                        </a:spcBef>
                        <a:spcAft>
                          <a:spcPts val="0"/>
                        </a:spcAft>
                      </a:pPr>
                      <a:r>
                        <a:rPr lang="en-US" sz="1100" b="1" kern="1200" dirty="0">
                          <a:effectLst/>
                        </a:rPr>
                        <a:t>Effective area per mirror module </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166 cm</a:t>
                      </a:r>
                      <a:r>
                        <a:rPr lang="en-US" sz="1100" b="1" kern="1200" baseline="30000" dirty="0">
                          <a:effectLst/>
                        </a:rPr>
                        <a:t>2</a:t>
                      </a:r>
                      <a:r>
                        <a:rPr lang="en-US" sz="1100" b="1" kern="1200" dirty="0">
                          <a:effectLst/>
                        </a:rPr>
                        <a:t> (@ 2.3 </a:t>
                      </a:r>
                      <a:r>
                        <a:rPr lang="en-US" sz="1100" b="1" kern="1200" dirty="0" err="1">
                          <a:effectLst/>
                        </a:rPr>
                        <a:t>keV</a:t>
                      </a:r>
                      <a:r>
                        <a:rPr lang="en-US" sz="1100" b="1" kern="1200" dirty="0">
                          <a:effectLst/>
                        </a:rPr>
                        <a:t>); </a:t>
                      </a:r>
                    </a:p>
                    <a:p>
                      <a:pPr marL="0" marR="0" algn="ctr">
                        <a:spcBef>
                          <a:spcPts val="0"/>
                        </a:spcBef>
                        <a:spcAft>
                          <a:spcPts val="0"/>
                        </a:spcAft>
                      </a:pPr>
                      <a:r>
                        <a:rPr lang="en-US" sz="1100" b="1" kern="1200" dirty="0">
                          <a:effectLst/>
                        </a:rPr>
                        <a:t>&gt;</a:t>
                      </a:r>
                      <a:r>
                        <a:rPr lang="en-US" sz="1100" b="1" kern="1200" baseline="0" dirty="0">
                          <a:effectLst/>
                        </a:rPr>
                        <a:t> 175</a:t>
                      </a:r>
                      <a:r>
                        <a:rPr lang="en-US" sz="1100" b="1" kern="1200" dirty="0">
                          <a:effectLst/>
                        </a:rPr>
                        <a:t> cm</a:t>
                      </a:r>
                      <a:r>
                        <a:rPr lang="en-US" sz="1100" b="1" kern="1200" baseline="30000" dirty="0">
                          <a:effectLst/>
                        </a:rPr>
                        <a:t>2</a:t>
                      </a:r>
                      <a:r>
                        <a:rPr lang="en-US" sz="1100" b="1" kern="1200" dirty="0">
                          <a:effectLst/>
                        </a:rPr>
                        <a:t> (3–6 </a:t>
                      </a:r>
                      <a:r>
                        <a:rPr lang="en-US" sz="1100" b="1" kern="1200" dirty="0" err="1">
                          <a:effectLst/>
                        </a:rPr>
                        <a:t>keV</a:t>
                      </a:r>
                      <a:r>
                        <a:rPr lang="en-US" sz="1100" b="1" kern="1200" dirty="0">
                          <a:effectLst/>
                        </a:rPr>
                        <a:t>)</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3241739493"/>
                  </a:ext>
                </a:extLst>
              </a:tr>
              <a:tr h="175985">
                <a:tc>
                  <a:txBody>
                    <a:bodyPr/>
                    <a:lstStyle/>
                    <a:p>
                      <a:pPr marL="0" marR="0">
                        <a:spcBef>
                          <a:spcPts val="0"/>
                        </a:spcBef>
                        <a:spcAft>
                          <a:spcPts val="0"/>
                        </a:spcAft>
                      </a:pPr>
                      <a:r>
                        <a:rPr lang="en-US" sz="1100" b="1" kern="1200">
                          <a:effectLst/>
                        </a:rPr>
                        <a:t>Angular resolution (HPD)</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 28 arcsec</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1804887227"/>
                  </a:ext>
                </a:extLst>
              </a:tr>
              <a:tr h="304750">
                <a:tc>
                  <a:txBody>
                    <a:bodyPr/>
                    <a:lstStyle/>
                    <a:p>
                      <a:pPr marL="0" marR="0">
                        <a:spcBef>
                          <a:spcPts val="0"/>
                        </a:spcBef>
                        <a:spcAft>
                          <a:spcPts val="0"/>
                        </a:spcAft>
                      </a:pPr>
                      <a:r>
                        <a:rPr lang="en-US" sz="1100" b="1" kern="1200" dirty="0">
                          <a:effectLst/>
                        </a:rPr>
                        <a:t>Field of view (detector limited)</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dirty="0">
                          <a:effectLst/>
                        </a:rPr>
                        <a:t>12.9 arcmin square</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1854784133"/>
                  </a:ext>
                </a:extLst>
              </a:tr>
            </a:tbl>
          </a:graphicData>
        </a:graphic>
      </p:graphicFrame>
      <p:pic>
        <p:nvPicPr>
          <p:cNvPr id="7" name="Picture 6">
            <a:extLst>
              <a:ext uri="{FF2B5EF4-FFF2-40B4-BE49-F238E27FC236}">
                <a16:creationId xmlns:a16="http://schemas.microsoft.com/office/drawing/2014/main" id="{9D2AF05E-AC5D-0F48-9DA2-8BE01D385B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56"/>
          <a:stretch/>
        </p:blipFill>
        <p:spPr>
          <a:xfrm>
            <a:off x="466583" y="4217230"/>
            <a:ext cx="3578238" cy="1947052"/>
          </a:xfrm>
          <a:prstGeom prst="rect">
            <a:avLst/>
          </a:prstGeom>
        </p:spPr>
      </p:pic>
      <p:pic>
        <p:nvPicPr>
          <p:cNvPr id="9" name="Picture 8">
            <a:extLst>
              <a:ext uri="{FF2B5EF4-FFF2-40B4-BE49-F238E27FC236}">
                <a16:creationId xmlns:a16="http://schemas.microsoft.com/office/drawing/2014/main" id="{A120DDCB-E48A-4A43-BFE6-81EDBDA20CF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55318" y="1108386"/>
            <a:ext cx="3263222" cy="2447418"/>
          </a:xfrm>
          <a:prstGeom prst="rect">
            <a:avLst/>
          </a:prstGeom>
        </p:spPr>
      </p:pic>
      <p:sp>
        <p:nvSpPr>
          <p:cNvPr id="3" name="TextBox 2"/>
          <p:cNvSpPr txBox="1"/>
          <p:nvPr/>
        </p:nvSpPr>
        <p:spPr>
          <a:xfrm>
            <a:off x="4710835" y="3567676"/>
            <a:ext cx="2952187" cy="261610"/>
          </a:xfrm>
          <a:prstGeom prst="rect">
            <a:avLst/>
          </a:prstGeom>
          <a:noFill/>
          <a:ln>
            <a:noFill/>
          </a:ln>
        </p:spPr>
        <p:txBody>
          <a:bodyPr wrap="square" rtlCol="0">
            <a:spAutoFit/>
          </a:bodyPr>
          <a:lstStyle/>
          <a:p>
            <a:pPr algn="l"/>
            <a:r>
              <a:rPr lang="en-US" sz="1100" b="1" dirty="0">
                <a:latin typeface="Calibri" panose="020F0502020204030204" pitchFamily="34" charset="0"/>
                <a:cs typeface="Calibri" panose="020F0502020204030204" pitchFamily="34" charset="0"/>
              </a:rPr>
              <a:t>Rear of MMA Showing 24 Nested Mirror Shells</a:t>
            </a:r>
          </a:p>
        </p:txBody>
      </p:sp>
      <p:sp>
        <p:nvSpPr>
          <p:cNvPr id="4" name="Rectangle 3">
            <a:extLst>
              <a:ext uri="{FF2B5EF4-FFF2-40B4-BE49-F238E27FC236}">
                <a16:creationId xmlns:a16="http://schemas.microsoft.com/office/drawing/2014/main" id="{7B04A50D-C99F-4256-BBCA-9A0473ABD11E}"/>
              </a:ext>
            </a:extLst>
          </p:cNvPr>
          <p:cNvSpPr/>
          <p:nvPr/>
        </p:nvSpPr>
        <p:spPr>
          <a:xfrm>
            <a:off x="1054892" y="6145437"/>
            <a:ext cx="2385589" cy="261610"/>
          </a:xfrm>
          <a:prstGeom prst="rect">
            <a:avLst/>
          </a:prstGeom>
        </p:spPr>
        <p:txBody>
          <a:bodyPr wrap="none">
            <a:spAutoFit/>
          </a:bodyPr>
          <a:lstStyle/>
          <a:p>
            <a:pPr lvl="0"/>
            <a:r>
              <a:rPr lang="en-US" sz="1100" b="1" dirty="0">
                <a:solidFill>
                  <a:prstClr val="black"/>
                </a:solidFill>
                <a:latin typeface="Calibri"/>
              </a:rPr>
              <a:t>Three IXPE Mirror Module Assemblies</a:t>
            </a:r>
          </a:p>
        </p:txBody>
      </p:sp>
      <p:pic>
        <p:nvPicPr>
          <p:cNvPr id="11" name="Picture 10">
            <a:extLst>
              <a:ext uri="{FF2B5EF4-FFF2-40B4-BE49-F238E27FC236}">
                <a16:creationId xmlns:a16="http://schemas.microsoft.com/office/drawing/2014/main" id="{E0FE2C9D-A6E5-4E84-9F39-A3F340F47968}"/>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4940689" y="4034958"/>
            <a:ext cx="2492477" cy="1867714"/>
          </a:xfrm>
          <a:prstGeom prst="rect">
            <a:avLst/>
          </a:prstGeom>
        </p:spPr>
      </p:pic>
      <p:sp>
        <p:nvSpPr>
          <p:cNvPr id="8" name="Rectangle 7">
            <a:extLst>
              <a:ext uri="{FF2B5EF4-FFF2-40B4-BE49-F238E27FC236}">
                <a16:creationId xmlns:a16="http://schemas.microsoft.com/office/drawing/2014/main" id="{754FE0AF-BBA9-4463-8C5C-FA6FACD2BE0D}"/>
              </a:ext>
            </a:extLst>
          </p:cNvPr>
          <p:cNvSpPr/>
          <p:nvPr/>
        </p:nvSpPr>
        <p:spPr>
          <a:xfrm>
            <a:off x="5234225" y="5924661"/>
            <a:ext cx="1723549" cy="261610"/>
          </a:xfrm>
          <a:prstGeom prst="rect">
            <a:avLst/>
          </a:prstGeom>
        </p:spPr>
        <p:txBody>
          <a:bodyPr wrap="none">
            <a:spAutoFit/>
          </a:bodyPr>
          <a:lstStyle/>
          <a:p>
            <a:pPr lvl="0"/>
            <a:r>
              <a:rPr lang="en-US" sz="1100" b="1" dirty="0">
                <a:solidFill>
                  <a:prstClr val="black"/>
                </a:solidFill>
                <a:latin typeface="Calibri" panose="020F0502020204030204" pitchFamily="34" charset="0"/>
                <a:cs typeface="Calibri" panose="020F0502020204030204" pitchFamily="34" charset="0"/>
              </a:rPr>
              <a:t>MMA with Thermal Shield</a:t>
            </a:r>
          </a:p>
        </p:txBody>
      </p:sp>
      <p:pic>
        <p:nvPicPr>
          <p:cNvPr id="12" name="Picture 11">
            <a:extLst>
              <a:ext uri="{FF2B5EF4-FFF2-40B4-BE49-F238E27FC236}">
                <a16:creationId xmlns:a16="http://schemas.microsoft.com/office/drawing/2014/main" id="{61106EA2-4AD8-4B13-9E89-8846C9A109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88591" y="1159503"/>
            <a:ext cx="2351231" cy="2459523"/>
          </a:xfrm>
          <a:prstGeom prst="rect">
            <a:avLst/>
          </a:prstGeom>
        </p:spPr>
      </p:pic>
      <p:pic>
        <p:nvPicPr>
          <p:cNvPr id="13" name="Picture 12">
            <a:extLst>
              <a:ext uri="{FF2B5EF4-FFF2-40B4-BE49-F238E27FC236}">
                <a16:creationId xmlns:a16="http://schemas.microsoft.com/office/drawing/2014/main" id="{8BB6F51C-A7E5-4752-A456-45A828A5CE9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75809" y="3932790"/>
            <a:ext cx="2351231" cy="2515931"/>
          </a:xfrm>
          <a:prstGeom prst="rect">
            <a:avLst/>
          </a:prstGeom>
        </p:spPr>
      </p:pic>
      <p:sp>
        <p:nvSpPr>
          <p:cNvPr id="14" name="Rectangle 13">
            <a:extLst>
              <a:ext uri="{FF2B5EF4-FFF2-40B4-BE49-F238E27FC236}">
                <a16:creationId xmlns:a16="http://schemas.microsoft.com/office/drawing/2014/main" id="{0ADC3314-E9C4-4B4E-B4E5-276F5ED56EFD}"/>
              </a:ext>
            </a:extLst>
          </p:cNvPr>
          <p:cNvSpPr/>
          <p:nvPr/>
        </p:nvSpPr>
        <p:spPr>
          <a:xfrm>
            <a:off x="10103067" y="1805650"/>
            <a:ext cx="1303562" cy="253916"/>
          </a:xfrm>
          <a:prstGeom prst="rect">
            <a:avLst/>
          </a:prstGeom>
        </p:spPr>
        <p:txBody>
          <a:bodyPr wrap="none">
            <a:spAutoFit/>
          </a:bodyPr>
          <a:lstStyle/>
          <a:p>
            <a:pPr lvl="0" algn="ctr"/>
            <a:r>
              <a:rPr lang="en-US" sz="1050" b="1" dirty="0">
                <a:solidFill>
                  <a:prstClr val="black"/>
                </a:solidFill>
                <a:latin typeface="Calibri"/>
              </a:rPr>
              <a:t>Outer Housing Tube</a:t>
            </a:r>
          </a:p>
        </p:txBody>
      </p:sp>
      <p:cxnSp>
        <p:nvCxnSpPr>
          <p:cNvPr id="16" name="Straight Arrow Connector 15">
            <a:extLst>
              <a:ext uri="{FF2B5EF4-FFF2-40B4-BE49-F238E27FC236}">
                <a16:creationId xmlns:a16="http://schemas.microsoft.com/office/drawing/2014/main" id="{5A48A4E3-B25C-48F0-B60C-C1F574F11D73}"/>
              </a:ext>
            </a:extLst>
          </p:cNvPr>
          <p:cNvCxnSpPr/>
          <p:nvPr/>
        </p:nvCxnSpPr>
        <p:spPr>
          <a:xfrm flipH="1">
            <a:off x="10025386" y="2082649"/>
            <a:ext cx="394283" cy="176124"/>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4858DD1D-D38C-42AF-9780-F41C1D46E6DF}"/>
              </a:ext>
            </a:extLst>
          </p:cNvPr>
          <p:cNvSpPr/>
          <p:nvPr/>
        </p:nvSpPr>
        <p:spPr>
          <a:xfrm>
            <a:off x="8475809" y="2961776"/>
            <a:ext cx="915859" cy="415498"/>
          </a:xfrm>
          <a:prstGeom prst="rect">
            <a:avLst/>
          </a:prstGeom>
        </p:spPr>
        <p:txBody>
          <a:bodyPr wrap="square">
            <a:spAutoFit/>
          </a:bodyPr>
          <a:lstStyle/>
          <a:p>
            <a:pPr lvl="0" algn="ctr"/>
            <a:r>
              <a:rPr lang="en-US" sz="1050" b="1" dirty="0">
                <a:solidFill>
                  <a:prstClr val="black"/>
                </a:solidFill>
                <a:latin typeface="Calibri"/>
              </a:rPr>
              <a:t>Front Spider Assembly</a:t>
            </a:r>
          </a:p>
        </p:txBody>
      </p:sp>
      <p:cxnSp>
        <p:nvCxnSpPr>
          <p:cNvPr id="18" name="Straight Arrow Connector 17">
            <a:extLst>
              <a:ext uri="{FF2B5EF4-FFF2-40B4-BE49-F238E27FC236}">
                <a16:creationId xmlns:a16="http://schemas.microsoft.com/office/drawing/2014/main" id="{10DDEFF0-35F9-4414-BAD7-2699E46D4EBA}"/>
              </a:ext>
            </a:extLst>
          </p:cNvPr>
          <p:cNvCxnSpPr>
            <a:cxnSpLocks/>
          </p:cNvCxnSpPr>
          <p:nvPr/>
        </p:nvCxnSpPr>
        <p:spPr>
          <a:xfrm>
            <a:off x="9221139" y="3179086"/>
            <a:ext cx="430285" cy="126176"/>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E85273A8-DE39-4E1B-9C19-10640AB0CBED}"/>
              </a:ext>
            </a:extLst>
          </p:cNvPr>
          <p:cNvSpPr/>
          <p:nvPr/>
        </p:nvSpPr>
        <p:spPr>
          <a:xfrm>
            <a:off x="9709942" y="1132588"/>
            <a:ext cx="893537" cy="415498"/>
          </a:xfrm>
          <a:prstGeom prst="rect">
            <a:avLst/>
          </a:prstGeom>
        </p:spPr>
        <p:txBody>
          <a:bodyPr wrap="square">
            <a:spAutoFit/>
          </a:bodyPr>
          <a:lstStyle/>
          <a:p>
            <a:pPr lvl="0" algn="ctr"/>
            <a:r>
              <a:rPr lang="en-US" sz="1050" b="1" dirty="0">
                <a:solidFill>
                  <a:prstClr val="black"/>
                </a:solidFill>
                <a:latin typeface="Calibri"/>
              </a:rPr>
              <a:t>Rear Spider Assembly</a:t>
            </a:r>
          </a:p>
        </p:txBody>
      </p:sp>
      <p:cxnSp>
        <p:nvCxnSpPr>
          <p:cNvPr id="22" name="Straight Arrow Connector 21">
            <a:extLst>
              <a:ext uri="{FF2B5EF4-FFF2-40B4-BE49-F238E27FC236}">
                <a16:creationId xmlns:a16="http://schemas.microsoft.com/office/drawing/2014/main" id="{19F7E3AB-F270-458E-B16A-88A9C5D280E8}"/>
              </a:ext>
            </a:extLst>
          </p:cNvPr>
          <p:cNvCxnSpPr>
            <a:cxnSpLocks/>
          </p:cNvCxnSpPr>
          <p:nvPr/>
        </p:nvCxnSpPr>
        <p:spPr>
          <a:xfrm flipH="1">
            <a:off x="9467065" y="1469916"/>
            <a:ext cx="356443" cy="156341"/>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95D559FB-EDE4-426D-B752-82AD29BF66B6}"/>
              </a:ext>
            </a:extLst>
          </p:cNvPr>
          <p:cNvSpPr/>
          <p:nvPr/>
        </p:nvSpPr>
        <p:spPr>
          <a:xfrm>
            <a:off x="10185624" y="4442945"/>
            <a:ext cx="1231426" cy="577081"/>
          </a:xfrm>
          <a:prstGeom prst="rect">
            <a:avLst/>
          </a:prstGeom>
        </p:spPr>
        <p:txBody>
          <a:bodyPr wrap="none">
            <a:spAutoFit/>
          </a:bodyPr>
          <a:lstStyle/>
          <a:p>
            <a:pPr lvl="0" algn="ctr"/>
            <a:r>
              <a:rPr lang="en-US" sz="1050" b="1" dirty="0">
                <a:solidFill>
                  <a:prstClr val="black"/>
                </a:solidFill>
                <a:latin typeface="Calibri"/>
              </a:rPr>
              <a:t>X-ray Mirror Shells</a:t>
            </a:r>
          </a:p>
          <a:p>
            <a:pPr lvl="0" algn="ctr"/>
            <a:r>
              <a:rPr lang="en-US" sz="1050" b="1" dirty="0">
                <a:solidFill>
                  <a:prstClr val="black"/>
                </a:solidFill>
                <a:latin typeface="Calibri"/>
              </a:rPr>
              <a:t>(24)</a:t>
            </a:r>
          </a:p>
          <a:p>
            <a:pPr lvl="0" algn="ctr"/>
            <a:endParaRPr lang="en-US" sz="1050" b="1" dirty="0">
              <a:solidFill>
                <a:prstClr val="black"/>
              </a:solidFill>
              <a:latin typeface="Calibri"/>
            </a:endParaRPr>
          </a:p>
        </p:txBody>
      </p:sp>
      <p:cxnSp>
        <p:nvCxnSpPr>
          <p:cNvPr id="26" name="Straight Arrow Connector 25">
            <a:extLst>
              <a:ext uri="{FF2B5EF4-FFF2-40B4-BE49-F238E27FC236}">
                <a16:creationId xmlns:a16="http://schemas.microsoft.com/office/drawing/2014/main" id="{02E2D106-F467-44CF-B4A1-1526972836AD}"/>
              </a:ext>
            </a:extLst>
          </p:cNvPr>
          <p:cNvCxnSpPr>
            <a:cxnSpLocks/>
          </p:cNvCxnSpPr>
          <p:nvPr/>
        </p:nvCxnSpPr>
        <p:spPr>
          <a:xfrm flipH="1">
            <a:off x="10058831" y="4709698"/>
            <a:ext cx="497674" cy="246162"/>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4927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A8AB5-CDB9-45B6-B585-3375D7DAD87F}"/>
              </a:ext>
            </a:extLst>
          </p:cNvPr>
          <p:cNvSpPr>
            <a:spLocks noGrp="1"/>
          </p:cNvSpPr>
          <p:nvPr>
            <p:ph type="title"/>
          </p:nvPr>
        </p:nvSpPr>
        <p:spPr/>
        <p:txBody>
          <a:bodyPr>
            <a:normAutofit/>
          </a:bodyPr>
          <a:lstStyle/>
          <a:p>
            <a:r>
              <a:rPr lang="en-US" dirty="0"/>
              <a:t>Detector Units</a:t>
            </a:r>
          </a:p>
        </p:txBody>
      </p:sp>
      <p:pic>
        <p:nvPicPr>
          <p:cNvPr id="29" name="Picture 28">
            <a:extLst>
              <a:ext uri="{FF2B5EF4-FFF2-40B4-BE49-F238E27FC236}">
                <a16:creationId xmlns:a16="http://schemas.microsoft.com/office/drawing/2014/main" id="{9E756776-D956-46BF-AA2A-7458251B861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519956" y="1109234"/>
            <a:ext cx="5969851" cy="4847523"/>
          </a:xfrm>
          <a:prstGeom prst="rect">
            <a:avLst/>
          </a:prstGeom>
        </p:spPr>
      </p:pic>
      <p:pic>
        <p:nvPicPr>
          <p:cNvPr id="30" name="Picture 29">
            <a:extLst>
              <a:ext uri="{FF2B5EF4-FFF2-40B4-BE49-F238E27FC236}">
                <a16:creationId xmlns:a16="http://schemas.microsoft.com/office/drawing/2014/main" id="{E4AD009C-0FD5-4E48-BEB9-AA37882E681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89394" y="977927"/>
            <a:ext cx="4164720" cy="2732440"/>
          </a:xfrm>
          <a:prstGeom prst="rect">
            <a:avLst/>
          </a:prstGeom>
        </p:spPr>
      </p:pic>
      <p:sp>
        <p:nvSpPr>
          <p:cNvPr id="31" name="Rectangle 30">
            <a:extLst>
              <a:ext uri="{FF2B5EF4-FFF2-40B4-BE49-F238E27FC236}">
                <a16:creationId xmlns:a16="http://schemas.microsoft.com/office/drawing/2014/main" id="{83D25775-F5FB-453A-9A33-9378712D164D}"/>
              </a:ext>
            </a:extLst>
          </p:cNvPr>
          <p:cNvSpPr/>
          <p:nvPr/>
        </p:nvSpPr>
        <p:spPr>
          <a:xfrm>
            <a:off x="1422400" y="3532996"/>
            <a:ext cx="4304058" cy="430887"/>
          </a:xfrm>
          <a:prstGeom prst="rect">
            <a:avLst/>
          </a:prstGeom>
        </p:spPr>
        <p:txBody>
          <a:bodyPr wrap="square">
            <a:spAutoFit/>
          </a:bodyPr>
          <a:lstStyle/>
          <a:p>
            <a:pPr lvl="0"/>
            <a:r>
              <a:rPr lang="en-US" sz="1100" b="1" dirty="0">
                <a:solidFill>
                  <a:prstClr val="black"/>
                </a:solidFill>
                <a:latin typeface="Calibri" panose="020F0502020204030204" pitchFamily="34" charset="0"/>
                <a:cs typeface="Calibri" panose="020F0502020204030204" pitchFamily="34" charset="0"/>
              </a:rPr>
              <a:t>The gas pixel detector, the heart of the detector unit, tracks photoelectrons to measure the polarization angle of absorbed photon</a:t>
            </a:r>
          </a:p>
        </p:txBody>
      </p:sp>
      <p:sp>
        <p:nvSpPr>
          <p:cNvPr id="32" name="Rectangle 31">
            <a:extLst>
              <a:ext uri="{FF2B5EF4-FFF2-40B4-BE49-F238E27FC236}">
                <a16:creationId xmlns:a16="http://schemas.microsoft.com/office/drawing/2014/main" id="{B8028887-B5DF-44E2-9C10-2F4DD8CFDF5C}"/>
              </a:ext>
            </a:extLst>
          </p:cNvPr>
          <p:cNvSpPr/>
          <p:nvPr/>
        </p:nvSpPr>
        <p:spPr>
          <a:xfrm>
            <a:off x="6324986" y="6019886"/>
            <a:ext cx="6096000" cy="261610"/>
          </a:xfrm>
          <a:prstGeom prst="rect">
            <a:avLst/>
          </a:prstGeom>
        </p:spPr>
        <p:txBody>
          <a:bodyPr>
            <a:spAutoFit/>
          </a:bodyPr>
          <a:lstStyle/>
          <a:p>
            <a:pPr lvl="0"/>
            <a:r>
              <a:rPr lang="en-US" sz="1100" b="1" dirty="0">
                <a:solidFill>
                  <a:prstClr val="black"/>
                </a:solidFill>
                <a:latin typeface="Calibri" panose="020F0502020204030204" pitchFamily="34" charset="0"/>
                <a:cs typeface="Calibri" panose="020F0502020204030204" pitchFamily="34" charset="0"/>
              </a:rPr>
              <a:t>Expanded view of a detector unit (left) and a completed flight detector unit (right)</a:t>
            </a:r>
          </a:p>
        </p:txBody>
      </p:sp>
      <p:graphicFrame>
        <p:nvGraphicFramePr>
          <p:cNvPr id="34" name="Table 33">
            <a:extLst>
              <a:ext uri="{FF2B5EF4-FFF2-40B4-BE49-F238E27FC236}">
                <a16:creationId xmlns:a16="http://schemas.microsoft.com/office/drawing/2014/main" id="{BF8DB79C-F124-46F1-AF46-2EBE51EA851A}"/>
              </a:ext>
            </a:extLst>
          </p:cNvPr>
          <p:cNvGraphicFramePr>
            <a:graphicFrameLocks noGrp="1"/>
          </p:cNvGraphicFramePr>
          <p:nvPr>
            <p:extLst>
              <p:ext uri="{D42A27DB-BD31-4B8C-83A1-F6EECF244321}">
                <p14:modId xmlns:p14="http://schemas.microsoft.com/office/powerpoint/2010/main" val="823770217"/>
              </p:ext>
            </p:extLst>
          </p:nvPr>
        </p:nvGraphicFramePr>
        <p:xfrm>
          <a:off x="1300771" y="4339103"/>
          <a:ext cx="3853343" cy="1828800"/>
        </p:xfrm>
        <a:graphic>
          <a:graphicData uri="http://schemas.openxmlformats.org/drawingml/2006/table">
            <a:tbl>
              <a:tblPr firstRow="1" bandRow="1">
                <a:tableStyleId>{5C22544A-7EE6-4342-B048-85BDC9FD1C3A}</a:tableStyleId>
              </a:tblPr>
              <a:tblGrid>
                <a:gridCol w="1707732">
                  <a:extLst>
                    <a:ext uri="{9D8B030D-6E8A-4147-A177-3AD203B41FA5}">
                      <a16:colId xmlns:a16="http://schemas.microsoft.com/office/drawing/2014/main" val="2521680709"/>
                    </a:ext>
                  </a:extLst>
                </a:gridCol>
                <a:gridCol w="2145611">
                  <a:extLst>
                    <a:ext uri="{9D8B030D-6E8A-4147-A177-3AD203B41FA5}">
                      <a16:colId xmlns:a16="http://schemas.microsoft.com/office/drawing/2014/main" val="2470886980"/>
                    </a:ext>
                  </a:extLst>
                </a:gridCol>
              </a:tblGrid>
              <a:tr h="212342">
                <a:tc>
                  <a:txBody>
                    <a:bodyPr/>
                    <a:lstStyle/>
                    <a:p>
                      <a:r>
                        <a:rPr lang="en-US" sz="900" dirty="0"/>
                        <a:t>Parameter</a:t>
                      </a:r>
                    </a:p>
                  </a:txBody>
                  <a:tcPr anchor="ctr"/>
                </a:tc>
                <a:tc>
                  <a:txBody>
                    <a:bodyPr/>
                    <a:lstStyle/>
                    <a:p>
                      <a:pPr algn="ctr"/>
                      <a:r>
                        <a:rPr lang="en-US" sz="900" dirty="0"/>
                        <a:t>Value</a:t>
                      </a:r>
                    </a:p>
                  </a:txBody>
                  <a:tcPr anchor="ctr"/>
                </a:tc>
                <a:extLst>
                  <a:ext uri="{0D108BD9-81ED-4DB2-BD59-A6C34878D82A}">
                    <a16:rowId xmlns:a16="http://schemas.microsoft.com/office/drawing/2014/main" val="475765337"/>
                  </a:ext>
                </a:extLst>
              </a:tr>
              <a:tr h="212342">
                <a:tc>
                  <a:txBody>
                    <a:bodyPr/>
                    <a:lstStyle/>
                    <a:p>
                      <a:r>
                        <a:rPr lang="en-US" sz="900" b="1" dirty="0"/>
                        <a:t>Sensitive area</a:t>
                      </a:r>
                    </a:p>
                  </a:txBody>
                  <a:tcPr anchor="ctr"/>
                </a:tc>
                <a:tc>
                  <a:txBody>
                    <a:bodyPr/>
                    <a:lstStyle/>
                    <a:p>
                      <a:pPr algn="ctr"/>
                      <a:r>
                        <a:rPr lang="en-US" sz="900" b="1" dirty="0"/>
                        <a:t>15 mm × 15 mm (13 x 13 arcmin) </a:t>
                      </a:r>
                    </a:p>
                  </a:txBody>
                  <a:tcPr anchor="ctr"/>
                </a:tc>
                <a:extLst>
                  <a:ext uri="{0D108BD9-81ED-4DB2-BD59-A6C34878D82A}">
                    <a16:rowId xmlns:a16="http://schemas.microsoft.com/office/drawing/2014/main" val="1583255541"/>
                  </a:ext>
                </a:extLst>
              </a:tr>
              <a:tr h="212342">
                <a:tc>
                  <a:txBody>
                    <a:bodyPr/>
                    <a:lstStyle/>
                    <a:p>
                      <a:r>
                        <a:rPr lang="en-US" sz="900" b="1" dirty="0"/>
                        <a:t>Fill gas and asymptotic pressure</a:t>
                      </a:r>
                    </a:p>
                  </a:txBody>
                  <a:tcPr anchor="ctr"/>
                </a:tc>
                <a:tc>
                  <a:txBody>
                    <a:bodyPr/>
                    <a:lstStyle/>
                    <a:p>
                      <a:pPr algn="ctr"/>
                      <a:r>
                        <a:rPr lang="en-US" sz="900" b="1" dirty="0"/>
                        <a:t>DME @ 0.656 atmosphere</a:t>
                      </a:r>
                    </a:p>
                  </a:txBody>
                  <a:tcPr anchor="ctr"/>
                </a:tc>
                <a:extLst>
                  <a:ext uri="{0D108BD9-81ED-4DB2-BD59-A6C34878D82A}">
                    <a16:rowId xmlns:a16="http://schemas.microsoft.com/office/drawing/2014/main" val="3436046084"/>
                  </a:ext>
                </a:extLst>
              </a:tr>
              <a:tr h="212342">
                <a:tc>
                  <a:txBody>
                    <a:bodyPr/>
                    <a:lstStyle/>
                    <a:p>
                      <a:r>
                        <a:rPr lang="en-US" sz="900" b="1" dirty="0"/>
                        <a:t>Detector window</a:t>
                      </a:r>
                    </a:p>
                  </a:txBody>
                  <a:tcPr anchor="ctr"/>
                </a:tc>
                <a:tc>
                  <a:txBody>
                    <a:bodyPr/>
                    <a:lstStyle/>
                    <a:p>
                      <a:pPr algn="ctr"/>
                      <a:r>
                        <a:rPr lang="en-US" sz="900" b="1" dirty="0"/>
                        <a:t>50-µm thick beryllium</a:t>
                      </a:r>
                    </a:p>
                  </a:txBody>
                  <a:tcPr anchor="ctr"/>
                </a:tc>
                <a:extLst>
                  <a:ext uri="{0D108BD9-81ED-4DB2-BD59-A6C34878D82A}">
                    <a16:rowId xmlns:a16="http://schemas.microsoft.com/office/drawing/2014/main" val="1559052674"/>
                  </a:ext>
                </a:extLst>
              </a:tr>
              <a:tr h="212342">
                <a:tc>
                  <a:txBody>
                    <a:bodyPr/>
                    <a:lstStyle/>
                    <a:p>
                      <a:r>
                        <a:rPr lang="en-US" sz="900" b="1" dirty="0"/>
                        <a:t>Absorption and drift region depth</a:t>
                      </a:r>
                    </a:p>
                  </a:txBody>
                  <a:tcPr anchor="ctr"/>
                </a:tc>
                <a:tc>
                  <a:txBody>
                    <a:bodyPr/>
                    <a:lstStyle/>
                    <a:p>
                      <a:pPr algn="ctr"/>
                      <a:r>
                        <a:rPr lang="en-US" sz="900" b="1" dirty="0"/>
                        <a:t>10 mm</a:t>
                      </a:r>
                    </a:p>
                  </a:txBody>
                  <a:tcPr anchor="ctr"/>
                </a:tc>
                <a:extLst>
                  <a:ext uri="{0D108BD9-81ED-4DB2-BD59-A6C34878D82A}">
                    <a16:rowId xmlns:a16="http://schemas.microsoft.com/office/drawing/2014/main" val="801042995"/>
                  </a:ext>
                </a:extLst>
              </a:tr>
              <a:tr h="212342">
                <a:tc>
                  <a:txBody>
                    <a:bodyPr/>
                    <a:lstStyle/>
                    <a:p>
                      <a:r>
                        <a:rPr lang="en-US" sz="900" b="1" dirty="0"/>
                        <a:t>Spatial resolution (FWHM)</a:t>
                      </a:r>
                    </a:p>
                  </a:txBody>
                  <a:tcPr anchor="ctr"/>
                </a:tc>
                <a:tc>
                  <a:txBody>
                    <a:bodyPr/>
                    <a:lstStyle/>
                    <a:p>
                      <a:pPr algn="ctr"/>
                      <a:r>
                        <a:rPr lang="en-US" sz="900" b="1" dirty="0"/>
                        <a:t>≤ 123 µm (6.4 </a:t>
                      </a:r>
                      <a:r>
                        <a:rPr lang="en-US" sz="900" b="1" dirty="0" err="1"/>
                        <a:t>arcsec</a:t>
                      </a:r>
                      <a:r>
                        <a:rPr lang="en-US" sz="900" b="1" dirty="0"/>
                        <a:t>) @ 2 keV</a:t>
                      </a:r>
                    </a:p>
                  </a:txBody>
                  <a:tcPr anchor="ctr"/>
                </a:tc>
                <a:extLst>
                  <a:ext uri="{0D108BD9-81ED-4DB2-BD59-A6C34878D82A}">
                    <a16:rowId xmlns:a16="http://schemas.microsoft.com/office/drawing/2014/main" val="1045726494"/>
                  </a:ext>
                </a:extLst>
              </a:tr>
              <a:tr h="212342">
                <a:tc>
                  <a:txBody>
                    <a:bodyPr/>
                    <a:lstStyle/>
                    <a:p>
                      <a:r>
                        <a:rPr lang="en-US" sz="900" b="1" dirty="0"/>
                        <a:t>Energy resolution (FWHM)</a:t>
                      </a:r>
                    </a:p>
                  </a:txBody>
                  <a:tcPr anchor="ctr"/>
                </a:tc>
                <a:tc>
                  <a:txBody>
                    <a:bodyPr/>
                    <a:lstStyle/>
                    <a:p>
                      <a:pPr algn="ctr"/>
                      <a:r>
                        <a:rPr lang="en-US" sz="900" b="1" dirty="0"/>
                        <a:t>0.57 keV @ 2 keV (∝ √</a:t>
                      </a:r>
                      <a:r>
                        <a:rPr lang="en-US" sz="900" b="1" i="1" dirty="0"/>
                        <a:t>E</a:t>
                      </a:r>
                      <a:r>
                        <a:rPr lang="en-US" sz="900" b="1" dirty="0"/>
                        <a:t>)</a:t>
                      </a:r>
                    </a:p>
                  </a:txBody>
                  <a:tcPr anchor="ctr"/>
                </a:tc>
                <a:extLst>
                  <a:ext uri="{0D108BD9-81ED-4DB2-BD59-A6C34878D82A}">
                    <a16:rowId xmlns:a16="http://schemas.microsoft.com/office/drawing/2014/main" val="3387304610"/>
                  </a:ext>
                </a:extLst>
              </a:tr>
              <a:tr h="212342">
                <a:tc>
                  <a:txBody>
                    <a:bodyPr/>
                    <a:lstStyle/>
                    <a:p>
                      <a:r>
                        <a:rPr lang="en-US" sz="900" b="1" dirty="0"/>
                        <a:t>Useful</a:t>
                      </a:r>
                      <a:r>
                        <a:rPr lang="en-US" sz="900" b="1" baseline="0" dirty="0"/>
                        <a:t> e</a:t>
                      </a:r>
                      <a:r>
                        <a:rPr lang="en-US" sz="900" b="1" dirty="0"/>
                        <a:t>nergy range </a:t>
                      </a:r>
                    </a:p>
                  </a:txBody>
                  <a:tcPr anchor="ctr"/>
                </a:tc>
                <a:tc>
                  <a:txBody>
                    <a:bodyPr/>
                    <a:lstStyle/>
                    <a:p>
                      <a:pPr algn="ctr"/>
                      <a:r>
                        <a:rPr lang="en-US" sz="900" b="1" dirty="0"/>
                        <a:t>2 - 8</a:t>
                      </a:r>
                      <a:r>
                        <a:rPr lang="en-US" sz="900" b="1" baseline="0" dirty="0"/>
                        <a:t> keV</a:t>
                      </a:r>
                      <a:endParaRPr lang="en-US" sz="900" b="1" dirty="0"/>
                    </a:p>
                  </a:txBody>
                  <a:tcPr anchor="ctr"/>
                </a:tc>
                <a:extLst>
                  <a:ext uri="{0D108BD9-81ED-4DB2-BD59-A6C34878D82A}">
                    <a16:rowId xmlns:a16="http://schemas.microsoft.com/office/drawing/2014/main" val="1200062221"/>
                  </a:ext>
                </a:extLst>
              </a:tr>
            </a:tbl>
          </a:graphicData>
        </a:graphic>
      </p:graphicFrame>
      <p:cxnSp>
        <p:nvCxnSpPr>
          <p:cNvPr id="4" name="Straight Arrow Connector 3">
            <a:extLst>
              <a:ext uri="{FF2B5EF4-FFF2-40B4-BE49-F238E27FC236}">
                <a16:creationId xmlns:a16="http://schemas.microsoft.com/office/drawing/2014/main" id="{67201007-B0FD-45A9-9E95-A75D376D77F7}"/>
              </a:ext>
            </a:extLst>
          </p:cNvPr>
          <p:cNvCxnSpPr/>
          <p:nvPr/>
        </p:nvCxnSpPr>
        <p:spPr>
          <a:xfrm>
            <a:off x="10930855" y="3963883"/>
            <a:ext cx="0" cy="968844"/>
          </a:xfrm>
          <a:prstGeom prst="straightConnector1">
            <a:avLst/>
          </a:prstGeom>
          <a:ln w="158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630BA11-60FF-426F-A6A6-226E184D1F09}"/>
              </a:ext>
            </a:extLst>
          </p:cNvPr>
          <p:cNvCxnSpPr>
            <a:cxnSpLocks/>
          </p:cNvCxnSpPr>
          <p:nvPr/>
        </p:nvCxnSpPr>
        <p:spPr>
          <a:xfrm flipH="1">
            <a:off x="10091957" y="5050172"/>
            <a:ext cx="679507" cy="352338"/>
          </a:xfrm>
          <a:prstGeom prst="straightConnector1">
            <a:avLst/>
          </a:prstGeom>
          <a:ln w="158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1EE6D8B-31FB-4C5D-97CB-5724C8B64AE4}"/>
              </a:ext>
            </a:extLst>
          </p:cNvPr>
          <p:cNvSpPr txBox="1"/>
          <p:nvPr/>
        </p:nvSpPr>
        <p:spPr>
          <a:xfrm>
            <a:off x="10431710" y="5253503"/>
            <a:ext cx="459519" cy="215444"/>
          </a:xfrm>
          <a:prstGeom prst="rect">
            <a:avLst/>
          </a:prstGeom>
          <a:solidFill>
            <a:schemeClr val="tx1"/>
          </a:solidFill>
          <a:ln>
            <a:noFill/>
          </a:ln>
        </p:spPr>
        <p:txBody>
          <a:bodyPr wrap="square" rtlCol="0">
            <a:spAutoFit/>
          </a:bodyPr>
          <a:lstStyle/>
          <a:p>
            <a:pPr algn="l"/>
            <a:r>
              <a:rPr lang="en-US" sz="800" dirty="0">
                <a:solidFill>
                  <a:schemeClr val="bg1"/>
                </a:solidFill>
              </a:rPr>
              <a:t>20 cm</a:t>
            </a:r>
          </a:p>
        </p:txBody>
      </p:sp>
      <p:sp>
        <p:nvSpPr>
          <p:cNvPr id="8" name="Rectangle 7">
            <a:extLst>
              <a:ext uri="{FF2B5EF4-FFF2-40B4-BE49-F238E27FC236}">
                <a16:creationId xmlns:a16="http://schemas.microsoft.com/office/drawing/2014/main" id="{AFDCE437-7481-451C-BED0-26070F4FEBCA}"/>
              </a:ext>
            </a:extLst>
          </p:cNvPr>
          <p:cNvSpPr/>
          <p:nvPr/>
        </p:nvSpPr>
        <p:spPr>
          <a:xfrm>
            <a:off x="11003383" y="4315931"/>
            <a:ext cx="413896" cy="215444"/>
          </a:xfrm>
          <a:prstGeom prst="rect">
            <a:avLst/>
          </a:prstGeom>
          <a:solidFill>
            <a:schemeClr val="tx1"/>
          </a:solidFill>
        </p:spPr>
        <p:txBody>
          <a:bodyPr wrap="none">
            <a:spAutoFit/>
          </a:bodyPr>
          <a:lstStyle/>
          <a:p>
            <a:r>
              <a:rPr lang="en-US" sz="800" dirty="0">
                <a:solidFill>
                  <a:schemeClr val="bg1"/>
                </a:solidFill>
              </a:rPr>
              <a:t>30 cm</a:t>
            </a:r>
          </a:p>
        </p:txBody>
      </p:sp>
      <p:sp>
        <p:nvSpPr>
          <p:cNvPr id="3" name="Rectangle 2">
            <a:extLst>
              <a:ext uri="{FF2B5EF4-FFF2-40B4-BE49-F238E27FC236}">
                <a16:creationId xmlns:a16="http://schemas.microsoft.com/office/drawing/2014/main" id="{8CCCDE95-0370-48B8-ACB2-58C612328406}"/>
              </a:ext>
            </a:extLst>
          </p:cNvPr>
          <p:cNvSpPr/>
          <p:nvPr/>
        </p:nvSpPr>
        <p:spPr>
          <a:xfrm>
            <a:off x="4376956" y="2790824"/>
            <a:ext cx="328394" cy="113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264218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A7A4A-5FE3-46AC-ACB2-7A33EDD79479}"/>
              </a:ext>
            </a:extLst>
          </p:cNvPr>
          <p:cNvSpPr>
            <a:spLocks noGrp="1"/>
          </p:cNvSpPr>
          <p:nvPr>
            <p:ph type="title"/>
          </p:nvPr>
        </p:nvSpPr>
        <p:spPr/>
        <p:txBody>
          <a:bodyPr/>
          <a:lstStyle/>
          <a:p>
            <a:r>
              <a:rPr lang="en-US" dirty="0"/>
              <a:t>On-Board Calibration Sources: Filter Calibration wheel Assembly</a:t>
            </a:r>
          </a:p>
        </p:txBody>
      </p:sp>
      <p:grpSp>
        <p:nvGrpSpPr>
          <p:cNvPr id="3" name="Group 2">
            <a:extLst>
              <a:ext uri="{FF2B5EF4-FFF2-40B4-BE49-F238E27FC236}">
                <a16:creationId xmlns:a16="http://schemas.microsoft.com/office/drawing/2014/main" id="{A311A310-8494-492A-AC47-BADF40511C8D}"/>
              </a:ext>
            </a:extLst>
          </p:cNvPr>
          <p:cNvGrpSpPr/>
          <p:nvPr/>
        </p:nvGrpSpPr>
        <p:grpSpPr>
          <a:xfrm>
            <a:off x="2294389" y="1176556"/>
            <a:ext cx="8229600" cy="3574572"/>
            <a:chOff x="609600" y="1066800"/>
            <a:chExt cx="8229600" cy="3574572"/>
          </a:xfrm>
        </p:grpSpPr>
        <p:sp>
          <p:nvSpPr>
            <p:cNvPr id="4" name="Rectangle 3">
              <a:extLst>
                <a:ext uri="{FF2B5EF4-FFF2-40B4-BE49-F238E27FC236}">
                  <a16:creationId xmlns:a16="http://schemas.microsoft.com/office/drawing/2014/main" id="{538E00A7-B78B-4C41-9813-3026DE2A939C}"/>
                </a:ext>
              </a:extLst>
            </p:cNvPr>
            <p:cNvSpPr/>
            <p:nvPr/>
          </p:nvSpPr>
          <p:spPr>
            <a:xfrm>
              <a:off x="609600" y="1066800"/>
              <a:ext cx="8229600" cy="12192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28CAEEE0-DAC6-4A66-942A-80C4C0512014}"/>
                </a:ext>
              </a:extLst>
            </p:cNvPr>
            <p:cNvPicPr>
              <a:picLocks noChangeAspect="1"/>
            </p:cNvPicPr>
            <p:nvPr/>
          </p:nvPicPr>
          <p:blipFill>
            <a:blip r:embed="rId2">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609600" y="1236020"/>
              <a:ext cx="8229600" cy="3405352"/>
            </a:xfrm>
            <a:prstGeom prst="rect">
              <a:avLst/>
            </a:prstGeom>
          </p:spPr>
        </p:pic>
      </p:grpSp>
      <p:sp>
        <p:nvSpPr>
          <p:cNvPr id="6" name="Rectangle 5">
            <a:extLst>
              <a:ext uri="{FF2B5EF4-FFF2-40B4-BE49-F238E27FC236}">
                <a16:creationId xmlns:a16="http://schemas.microsoft.com/office/drawing/2014/main" id="{80BACAD2-9B43-4A9F-B6A5-60BDD1449BDB}"/>
              </a:ext>
            </a:extLst>
          </p:cNvPr>
          <p:cNvSpPr/>
          <p:nvPr/>
        </p:nvSpPr>
        <p:spPr>
          <a:xfrm>
            <a:off x="2745996" y="4819726"/>
            <a:ext cx="7326385" cy="1384995"/>
          </a:xfrm>
          <a:prstGeom prst="rect">
            <a:avLst/>
          </a:prstGeom>
        </p:spPr>
        <p:txBody>
          <a:bodyPr wrap="square">
            <a:spAutoFit/>
          </a:bodyPr>
          <a:lstStyle/>
          <a:p>
            <a:pPr lvl="0"/>
            <a:r>
              <a:rPr lang="en-US" sz="1400" b="1" dirty="0">
                <a:solidFill>
                  <a:prstClr val="black"/>
                </a:solidFill>
                <a:latin typeface="Calibri"/>
              </a:rPr>
              <a:t>Filter and Calibration Wheel (FCW), providing open, attenuated, and closed positions, plus four </a:t>
            </a:r>
            <a:r>
              <a:rPr lang="en-US" sz="1400" b="1" baseline="30000" dirty="0">
                <a:solidFill>
                  <a:prstClr val="black"/>
                </a:solidFill>
                <a:latin typeface="Calibri"/>
              </a:rPr>
              <a:t>55</a:t>
            </a:r>
            <a:r>
              <a:rPr lang="en-US" sz="1400" b="1" dirty="0">
                <a:solidFill>
                  <a:prstClr val="black"/>
                </a:solidFill>
                <a:latin typeface="Calibri"/>
              </a:rPr>
              <a:t>Fe-powered calibration sources: </a:t>
            </a:r>
          </a:p>
          <a:p>
            <a:pPr marL="295275" lvl="1"/>
            <a:r>
              <a:rPr lang="en-US" sz="1400" b="1" dirty="0">
                <a:solidFill>
                  <a:prstClr val="black"/>
                </a:solidFill>
                <a:latin typeface="Calibri"/>
              </a:rPr>
              <a:t>Cal A – Bragg-reflected polarized 2.98-keV (Ag-L𝛼 fluorescence) and 5.89-keV (Mn-K𝛼)</a:t>
            </a:r>
            <a:br>
              <a:rPr lang="en-US" sz="1400" b="1" dirty="0">
                <a:solidFill>
                  <a:prstClr val="black"/>
                </a:solidFill>
                <a:latin typeface="Calibri"/>
              </a:rPr>
            </a:br>
            <a:r>
              <a:rPr lang="en-US" sz="1400" b="1" dirty="0">
                <a:solidFill>
                  <a:prstClr val="black"/>
                </a:solidFill>
                <a:latin typeface="Calibri"/>
              </a:rPr>
              <a:t>Cal B – unpolarized 5.89-keV spot </a:t>
            </a:r>
            <a:br>
              <a:rPr lang="en-US" sz="1400" b="1" dirty="0">
                <a:solidFill>
                  <a:prstClr val="black"/>
                </a:solidFill>
                <a:latin typeface="Calibri"/>
              </a:rPr>
            </a:br>
            <a:r>
              <a:rPr lang="en-US" sz="1400" b="1" dirty="0">
                <a:solidFill>
                  <a:prstClr val="black"/>
                </a:solidFill>
                <a:latin typeface="Calibri"/>
              </a:rPr>
              <a:t>Cal C – unpolarized 5.89-keV flood</a:t>
            </a:r>
            <a:br>
              <a:rPr lang="en-US" sz="1400" b="1" dirty="0">
                <a:solidFill>
                  <a:prstClr val="black"/>
                </a:solidFill>
                <a:latin typeface="Calibri"/>
              </a:rPr>
            </a:br>
            <a:r>
              <a:rPr lang="en-US" sz="1400" b="1" dirty="0">
                <a:solidFill>
                  <a:prstClr val="black"/>
                </a:solidFill>
                <a:latin typeface="Calibri"/>
              </a:rPr>
              <a:t>Cal D – unpolarized 1.74-keV (Si-K𝛼 fluorescence) flood</a:t>
            </a:r>
          </a:p>
        </p:txBody>
      </p:sp>
    </p:spTree>
    <p:extLst>
      <p:ext uri="{BB962C8B-B14F-4D97-AF65-F5344CB8AC3E}">
        <p14:creationId xmlns:p14="http://schemas.microsoft.com/office/powerpoint/2010/main" val="157697994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7DE50-55AB-4A22-989D-147723A9271E}"/>
              </a:ext>
            </a:extLst>
          </p:cNvPr>
          <p:cNvSpPr>
            <a:spLocks noGrp="1"/>
          </p:cNvSpPr>
          <p:nvPr>
            <p:ph type="title"/>
          </p:nvPr>
        </p:nvSpPr>
        <p:spPr/>
        <p:txBody>
          <a:bodyPr/>
          <a:lstStyle/>
          <a:p>
            <a:r>
              <a:rPr lang="en-US" dirty="0"/>
              <a:t>Ground Network</a:t>
            </a:r>
          </a:p>
        </p:txBody>
      </p:sp>
      <p:pic>
        <p:nvPicPr>
          <p:cNvPr id="3" name="Picture 2" descr="A close up of a map&#10;&#10;Description generated with high confidence">
            <a:extLst>
              <a:ext uri="{FF2B5EF4-FFF2-40B4-BE49-F238E27FC236}">
                <a16:creationId xmlns:a16="http://schemas.microsoft.com/office/drawing/2014/main" id="{C52CFF38-E9D5-4580-A83C-E533BDBE6A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76627" y="1073791"/>
            <a:ext cx="6717124" cy="5183958"/>
          </a:xfrm>
          <a:prstGeom prst="rect">
            <a:avLst/>
          </a:prstGeom>
        </p:spPr>
      </p:pic>
    </p:spTree>
    <p:extLst>
      <p:ext uri="{BB962C8B-B14F-4D97-AF65-F5344CB8AC3E}">
        <p14:creationId xmlns:p14="http://schemas.microsoft.com/office/powerpoint/2010/main" val="310436815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8EFBD-BF1E-C94A-A592-2C2371F37048}"/>
              </a:ext>
            </a:extLst>
          </p:cNvPr>
          <p:cNvSpPr>
            <a:spLocks noGrp="1"/>
          </p:cNvSpPr>
          <p:nvPr>
            <p:ph idx="1"/>
          </p:nvPr>
        </p:nvSpPr>
        <p:spPr/>
        <p:txBody>
          <a:bodyPr>
            <a:normAutofit/>
          </a:bodyPr>
          <a:lstStyle/>
          <a:p>
            <a:pPr>
              <a:spcBef>
                <a:spcPts val="400"/>
              </a:spcBef>
            </a:pPr>
            <a:r>
              <a:rPr lang="en-US" dirty="0"/>
              <a:t>MOC – SOC</a:t>
            </a:r>
          </a:p>
          <a:p>
            <a:pPr lvl="1"/>
            <a:r>
              <a:rPr lang="en-US" dirty="0"/>
              <a:t>Schedule observations with MOC, at U Colorado’s Laboratory for Atmospheric and Space Physics (LASP)</a:t>
            </a:r>
          </a:p>
          <a:p>
            <a:pPr lvl="1"/>
            <a:r>
              <a:rPr lang="en-US" dirty="0"/>
              <a:t>Ingest and aggregate science and engineering telemetry from the MOC</a:t>
            </a:r>
          </a:p>
          <a:p>
            <a:pPr>
              <a:spcBef>
                <a:spcPts val="400"/>
              </a:spcBef>
            </a:pPr>
            <a:r>
              <a:rPr lang="en-US" dirty="0"/>
              <a:t>SOC – ASI Organizations</a:t>
            </a:r>
          </a:p>
          <a:p>
            <a:pPr lvl="1"/>
            <a:r>
              <a:rPr lang="en-US" dirty="0"/>
              <a:t>Transmit low-level data products to Instrument Team; receive recommendations for adjustments</a:t>
            </a:r>
          </a:p>
          <a:p>
            <a:pPr lvl="1"/>
            <a:r>
              <a:rPr lang="en-US" dirty="0"/>
              <a:t>Collaborate with ASI’s Space Science Data Center (SSDC) to develop and maintain the Instrument Pipeline and </a:t>
            </a:r>
            <a:r>
              <a:rPr lang="en-US" dirty="0" err="1"/>
              <a:t>CalDB</a:t>
            </a:r>
            <a:r>
              <a:rPr lang="en-US" dirty="0"/>
              <a:t> at the SOC </a:t>
            </a:r>
          </a:p>
          <a:p>
            <a:pPr>
              <a:spcBef>
                <a:spcPts val="400"/>
              </a:spcBef>
            </a:pPr>
            <a:r>
              <a:rPr lang="en-US" dirty="0"/>
              <a:t>SOC – HEASARC</a:t>
            </a:r>
          </a:p>
          <a:p>
            <a:pPr lvl="1"/>
            <a:r>
              <a:rPr lang="en-US" dirty="0"/>
              <a:t>Archive science data products at NASA’s HEASARC for public access to IXPE data and tools</a:t>
            </a:r>
          </a:p>
          <a:p>
            <a:pPr lvl="1"/>
            <a:r>
              <a:rPr lang="en-US" dirty="0"/>
              <a:t>Test </a:t>
            </a:r>
            <a:r>
              <a:rPr lang="en-US" dirty="0" err="1"/>
              <a:t>HEASoft</a:t>
            </a:r>
            <a:r>
              <a:rPr lang="en-US" dirty="0"/>
              <a:t> tools provided by the HEASARC for analysis of IXPE data</a:t>
            </a:r>
          </a:p>
        </p:txBody>
      </p:sp>
      <p:sp>
        <p:nvSpPr>
          <p:cNvPr id="2" name="Title 1">
            <a:extLst>
              <a:ext uri="{FF2B5EF4-FFF2-40B4-BE49-F238E27FC236}">
                <a16:creationId xmlns:a16="http://schemas.microsoft.com/office/drawing/2014/main" id="{7F3F0CFF-30AA-0647-8333-B2F83E0A851D}"/>
              </a:ext>
            </a:extLst>
          </p:cNvPr>
          <p:cNvSpPr>
            <a:spLocks noGrp="1"/>
          </p:cNvSpPr>
          <p:nvPr>
            <p:ph type="title"/>
          </p:nvPr>
        </p:nvSpPr>
        <p:spPr/>
        <p:txBody>
          <a:bodyPr/>
          <a:lstStyle/>
          <a:p>
            <a:r>
              <a:rPr lang="en-US" dirty="0"/>
              <a:t>Science operations interfaces</a:t>
            </a:r>
          </a:p>
        </p:txBody>
      </p:sp>
      <p:sp>
        <p:nvSpPr>
          <p:cNvPr id="5" name="Rounded Rectangle 4">
            <a:extLst>
              <a:ext uri="{FF2B5EF4-FFF2-40B4-BE49-F238E27FC236}">
                <a16:creationId xmlns:a16="http://schemas.microsoft.com/office/drawing/2014/main" id="{E6FA88BC-3DDF-C146-A47D-A61E98937CB5}"/>
              </a:ext>
            </a:extLst>
          </p:cNvPr>
          <p:cNvSpPr/>
          <p:nvPr/>
        </p:nvSpPr>
        <p:spPr>
          <a:xfrm>
            <a:off x="596682" y="5718051"/>
            <a:ext cx="27432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Mission Operations Center (MOC)</a:t>
            </a:r>
          </a:p>
        </p:txBody>
      </p:sp>
      <p:sp>
        <p:nvSpPr>
          <p:cNvPr id="6" name="Rounded Rectangle 5">
            <a:extLst>
              <a:ext uri="{FF2B5EF4-FFF2-40B4-BE49-F238E27FC236}">
                <a16:creationId xmlns:a16="http://schemas.microsoft.com/office/drawing/2014/main" id="{E0EC959A-F07A-4042-A792-C8304E5B38BA}"/>
              </a:ext>
            </a:extLst>
          </p:cNvPr>
          <p:cNvSpPr/>
          <p:nvPr/>
        </p:nvSpPr>
        <p:spPr>
          <a:xfrm>
            <a:off x="8852118" y="5697821"/>
            <a:ext cx="27432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HEASARC</a:t>
            </a:r>
          </a:p>
        </p:txBody>
      </p:sp>
      <p:cxnSp>
        <p:nvCxnSpPr>
          <p:cNvPr id="16" name="Straight Arrow Connector 15">
            <a:extLst>
              <a:ext uri="{FF2B5EF4-FFF2-40B4-BE49-F238E27FC236}">
                <a16:creationId xmlns:a16="http://schemas.microsoft.com/office/drawing/2014/main" id="{9AFFD566-FC4E-BC46-B4D6-67B3035C8A0C}"/>
              </a:ext>
            </a:extLst>
          </p:cNvPr>
          <p:cNvCxnSpPr>
            <a:cxnSpLocks/>
          </p:cNvCxnSpPr>
          <p:nvPr/>
        </p:nvCxnSpPr>
        <p:spPr>
          <a:xfrm>
            <a:off x="3353526" y="5846793"/>
            <a:ext cx="1371600" cy="0"/>
          </a:xfrm>
          <a:prstGeom prst="straightConnector1">
            <a:avLst/>
          </a:prstGeom>
          <a:ln w="127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8A1D386-8A54-204F-8087-50B4A7477825}"/>
              </a:ext>
            </a:extLst>
          </p:cNvPr>
          <p:cNvSpPr txBox="1"/>
          <p:nvPr/>
        </p:nvSpPr>
        <p:spPr>
          <a:xfrm>
            <a:off x="3342259" y="5559322"/>
            <a:ext cx="1371600" cy="276999"/>
          </a:xfrm>
          <a:prstGeom prst="rect">
            <a:avLst/>
          </a:prstGeom>
          <a:noFill/>
          <a:ln>
            <a:noFill/>
          </a:ln>
        </p:spPr>
        <p:txBody>
          <a:bodyPr wrap="square" rtlCol="0">
            <a:spAutoFit/>
          </a:bodyPr>
          <a:lstStyle/>
          <a:p>
            <a:pPr algn="ctr"/>
            <a:r>
              <a:rPr lang="en-US" sz="1200" dirty="0"/>
              <a:t>SCHEDULING</a:t>
            </a:r>
          </a:p>
        </p:txBody>
      </p:sp>
      <p:sp>
        <p:nvSpPr>
          <p:cNvPr id="20" name="TextBox 19">
            <a:extLst>
              <a:ext uri="{FF2B5EF4-FFF2-40B4-BE49-F238E27FC236}">
                <a16:creationId xmlns:a16="http://schemas.microsoft.com/office/drawing/2014/main" id="{FC5FA7E9-E630-4E45-911C-A7639F272E8F}"/>
              </a:ext>
            </a:extLst>
          </p:cNvPr>
          <p:cNvSpPr txBox="1"/>
          <p:nvPr/>
        </p:nvSpPr>
        <p:spPr>
          <a:xfrm>
            <a:off x="3339882" y="6027816"/>
            <a:ext cx="1371600" cy="276999"/>
          </a:xfrm>
          <a:prstGeom prst="rect">
            <a:avLst/>
          </a:prstGeom>
          <a:noFill/>
          <a:ln>
            <a:noFill/>
          </a:ln>
        </p:spPr>
        <p:txBody>
          <a:bodyPr wrap="square" rtlCol="0">
            <a:spAutoFit/>
          </a:bodyPr>
          <a:lstStyle/>
          <a:p>
            <a:pPr algn="ctr"/>
            <a:r>
              <a:rPr lang="en-US" sz="1200" dirty="0"/>
              <a:t>TELEMETRY</a:t>
            </a:r>
          </a:p>
        </p:txBody>
      </p:sp>
      <p:cxnSp>
        <p:nvCxnSpPr>
          <p:cNvPr id="21" name="Straight Arrow Connector 20">
            <a:extLst>
              <a:ext uri="{FF2B5EF4-FFF2-40B4-BE49-F238E27FC236}">
                <a16:creationId xmlns:a16="http://schemas.microsoft.com/office/drawing/2014/main" id="{E1D6354F-E116-404C-9EA1-308EBA960CD4}"/>
              </a:ext>
            </a:extLst>
          </p:cNvPr>
          <p:cNvCxnSpPr>
            <a:cxnSpLocks/>
          </p:cNvCxnSpPr>
          <p:nvPr/>
        </p:nvCxnSpPr>
        <p:spPr>
          <a:xfrm>
            <a:off x="4741600" y="5239591"/>
            <a:ext cx="0" cy="457200"/>
          </a:xfrm>
          <a:prstGeom prst="straightConnector1">
            <a:avLst/>
          </a:prstGeom>
          <a:ln w="127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4" name="Rounded Rectangle 23">
            <a:extLst>
              <a:ext uri="{FF2B5EF4-FFF2-40B4-BE49-F238E27FC236}">
                <a16:creationId xmlns:a16="http://schemas.microsoft.com/office/drawing/2014/main" id="{AC531483-7D64-E140-AC28-C438196BCF7F}"/>
              </a:ext>
            </a:extLst>
          </p:cNvPr>
          <p:cNvSpPr/>
          <p:nvPr/>
        </p:nvSpPr>
        <p:spPr>
          <a:xfrm>
            <a:off x="4724400" y="5697821"/>
            <a:ext cx="27432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Science Operations Center (SOC)</a:t>
            </a:r>
          </a:p>
        </p:txBody>
      </p:sp>
      <p:cxnSp>
        <p:nvCxnSpPr>
          <p:cNvPr id="29" name="Straight Arrow Connector 28">
            <a:extLst>
              <a:ext uri="{FF2B5EF4-FFF2-40B4-BE49-F238E27FC236}">
                <a16:creationId xmlns:a16="http://schemas.microsoft.com/office/drawing/2014/main" id="{F086BD97-AB6B-0D40-9333-A14B9BB975B2}"/>
              </a:ext>
            </a:extLst>
          </p:cNvPr>
          <p:cNvCxnSpPr>
            <a:cxnSpLocks/>
          </p:cNvCxnSpPr>
          <p:nvPr/>
        </p:nvCxnSpPr>
        <p:spPr>
          <a:xfrm>
            <a:off x="3353526" y="6016543"/>
            <a:ext cx="1371600" cy="0"/>
          </a:xfrm>
          <a:prstGeom prst="straightConnector1">
            <a:avLst/>
          </a:prstGeom>
          <a:ln w="12700">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C8ACB26-D5D8-4148-9BDD-DF5AA0D33596}"/>
              </a:ext>
            </a:extLst>
          </p:cNvPr>
          <p:cNvCxnSpPr>
            <a:cxnSpLocks/>
          </p:cNvCxnSpPr>
          <p:nvPr/>
        </p:nvCxnSpPr>
        <p:spPr>
          <a:xfrm>
            <a:off x="7467600" y="5934257"/>
            <a:ext cx="1371600" cy="0"/>
          </a:xfrm>
          <a:prstGeom prst="straightConnector1">
            <a:avLst/>
          </a:prstGeom>
          <a:ln w="12700">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8FFF4B9-3447-054D-8D3C-BBDE0F68BE87}"/>
              </a:ext>
            </a:extLst>
          </p:cNvPr>
          <p:cNvSpPr txBox="1"/>
          <p:nvPr/>
        </p:nvSpPr>
        <p:spPr>
          <a:xfrm>
            <a:off x="7441764" y="5944618"/>
            <a:ext cx="1371600" cy="276999"/>
          </a:xfrm>
          <a:prstGeom prst="rect">
            <a:avLst/>
          </a:prstGeom>
          <a:noFill/>
          <a:ln>
            <a:noFill/>
          </a:ln>
        </p:spPr>
        <p:txBody>
          <a:bodyPr wrap="square" rtlCol="0">
            <a:spAutoFit/>
          </a:bodyPr>
          <a:lstStyle/>
          <a:p>
            <a:pPr algn="ctr"/>
            <a:r>
              <a:rPr lang="en-US" sz="1200" dirty="0"/>
              <a:t>DATA  PRODUCTS</a:t>
            </a:r>
          </a:p>
        </p:txBody>
      </p:sp>
      <p:sp>
        <p:nvSpPr>
          <p:cNvPr id="33" name="Rounded Rectangle 32">
            <a:extLst>
              <a:ext uri="{FF2B5EF4-FFF2-40B4-BE49-F238E27FC236}">
                <a16:creationId xmlns:a16="http://schemas.microsoft.com/office/drawing/2014/main" id="{E6665D88-6511-4C48-BD35-83351A5AECFA}"/>
              </a:ext>
            </a:extLst>
          </p:cNvPr>
          <p:cNvSpPr/>
          <p:nvPr/>
        </p:nvSpPr>
        <p:spPr>
          <a:xfrm>
            <a:off x="3353526" y="4753504"/>
            <a:ext cx="27432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Italian Instrument Team (I2T)</a:t>
            </a:r>
          </a:p>
        </p:txBody>
      </p:sp>
      <p:sp>
        <p:nvSpPr>
          <p:cNvPr id="35" name="Rounded Rectangle 34">
            <a:extLst>
              <a:ext uri="{FF2B5EF4-FFF2-40B4-BE49-F238E27FC236}">
                <a16:creationId xmlns:a16="http://schemas.microsoft.com/office/drawing/2014/main" id="{4E94F80B-067D-8744-91CD-8C4AFF5F0912}"/>
              </a:ext>
            </a:extLst>
          </p:cNvPr>
          <p:cNvSpPr/>
          <p:nvPr/>
        </p:nvSpPr>
        <p:spPr>
          <a:xfrm>
            <a:off x="6071456" y="4759445"/>
            <a:ext cx="27432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spc="-40" dirty="0"/>
              <a:t>Space Science Data Center (SSDC)</a:t>
            </a:r>
          </a:p>
        </p:txBody>
      </p:sp>
      <p:cxnSp>
        <p:nvCxnSpPr>
          <p:cNvPr id="36" name="Straight Arrow Connector 35">
            <a:extLst>
              <a:ext uri="{FF2B5EF4-FFF2-40B4-BE49-F238E27FC236}">
                <a16:creationId xmlns:a16="http://schemas.microsoft.com/office/drawing/2014/main" id="{08121443-969B-714A-B7C6-368952693D6C}"/>
              </a:ext>
            </a:extLst>
          </p:cNvPr>
          <p:cNvCxnSpPr>
            <a:cxnSpLocks/>
          </p:cNvCxnSpPr>
          <p:nvPr/>
        </p:nvCxnSpPr>
        <p:spPr>
          <a:xfrm>
            <a:off x="7441764" y="5228633"/>
            <a:ext cx="0" cy="457200"/>
          </a:xfrm>
          <a:prstGeom prst="straightConnector1">
            <a:avLst/>
          </a:prstGeom>
          <a:ln w="127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5ADE763-F828-C94D-9E5F-2457E8D10EF9}"/>
              </a:ext>
            </a:extLst>
          </p:cNvPr>
          <p:cNvSpPr txBox="1"/>
          <p:nvPr/>
        </p:nvSpPr>
        <p:spPr>
          <a:xfrm>
            <a:off x="3905574" y="5317183"/>
            <a:ext cx="1695861" cy="276999"/>
          </a:xfrm>
          <a:prstGeom prst="rect">
            <a:avLst/>
          </a:prstGeom>
          <a:noFill/>
          <a:ln>
            <a:noFill/>
          </a:ln>
        </p:spPr>
        <p:txBody>
          <a:bodyPr wrap="square" rtlCol="0">
            <a:spAutoFit/>
          </a:bodyPr>
          <a:lstStyle/>
          <a:p>
            <a:pPr algn="ctr"/>
            <a:r>
              <a:rPr lang="en-US" sz="1200" dirty="0"/>
              <a:t>MONITORING &amp; TRENDS</a:t>
            </a:r>
          </a:p>
        </p:txBody>
      </p:sp>
      <p:sp>
        <p:nvSpPr>
          <p:cNvPr id="38" name="TextBox 37">
            <a:extLst>
              <a:ext uri="{FF2B5EF4-FFF2-40B4-BE49-F238E27FC236}">
                <a16:creationId xmlns:a16="http://schemas.microsoft.com/office/drawing/2014/main" id="{5CD8146A-C0DE-9943-838C-75D6D52FC7AD}"/>
              </a:ext>
            </a:extLst>
          </p:cNvPr>
          <p:cNvSpPr txBox="1"/>
          <p:nvPr/>
        </p:nvSpPr>
        <p:spPr>
          <a:xfrm>
            <a:off x="6572926" y="5310486"/>
            <a:ext cx="1695863" cy="276999"/>
          </a:xfrm>
          <a:prstGeom prst="rect">
            <a:avLst/>
          </a:prstGeom>
          <a:noFill/>
          <a:ln>
            <a:noFill/>
          </a:ln>
        </p:spPr>
        <p:txBody>
          <a:bodyPr wrap="square" rtlCol="0">
            <a:spAutoFit/>
          </a:bodyPr>
          <a:lstStyle/>
          <a:p>
            <a:pPr algn="ctr"/>
            <a:r>
              <a:rPr lang="en-US" sz="1200" dirty="0"/>
              <a:t>INSTRUMENT PIPELINE</a:t>
            </a:r>
          </a:p>
        </p:txBody>
      </p:sp>
      <p:sp>
        <p:nvSpPr>
          <p:cNvPr id="22" name="Rounded Rectangle 21">
            <a:extLst>
              <a:ext uri="{FF2B5EF4-FFF2-40B4-BE49-F238E27FC236}">
                <a16:creationId xmlns:a16="http://schemas.microsoft.com/office/drawing/2014/main" id="{4AD93887-EE4A-5F4D-9DCD-C87B60CF0AFD}"/>
              </a:ext>
            </a:extLst>
          </p:cNvPr>
          <p:cNvSpPr/>
          <p:nvPr/>
        </p:nvSpPr>
        <p:spPr>
          <a:xfrm>
            <a:off x="1053882" y="4753006"/>
            <a:ext cx="18288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Ground Stations</a:t>
            </a:r>
          </a:p>
        </p:txBody>
      </p:sp>
      <p:sp>
        <p:nvSpPr>
          <p:cNvPr id="25" name="Rounded Rectangle 24">
            <a:extLst>
              <a:ext uri="{FF2B5EF4-FFF2-40B4-BE49-F238E27FC236}">
                <a16:creationId xmlns:a16="http://schemas.microsoft.com/office/drawing/2014/main" id="{838477DB-28C2-C249-B7B2-2A44F17BF9D4}"/>
              </a:ext>
            </a:extLst>
          </p:cNvPr>
          <p:cNvSpPr/>
          <p:nvPr/>
        </p:nvSpPr>
        <p:spPr>
          <a:xfrm>
            <a:off x="9310044" y="4743144"/>
            <a:ext cx="18288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Science Community</a:t>
            </a:r>
          </a:p>
        </p:txBody>
      </p:sp>
      <p:sp>
        <p:nvSpPr>
          <p:cNvPr id="26" name="Rounded Rectangle 25">
            <a:extLst>
              <a:ext uri="{FF2B5EF4-FFF2-40B4-BE49-F238E27FC236}">
                <a16:creationId xmlns:a16="http://schemas.microsoft.com/office/drawing/2014/main" id="{46E70EDB-7B75-0841-8361-3144AAA19704}"/>
              </a:ext>
            </a:extLst>
          </p:cNvPr>
          <p:cNvSpPr/>
          <p:nvPr/>
        </p:nvSpPr>
        <p:spPr>
          <a:xfrm>
            <a:off x="1053882" y="4285944"/>
            <a:ext cx="1828800" cy="457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Observatory</a:t>
            </a:r>
          </a:p>
        </p:txBody>
      </p:sp>
      <p:cxnSp>
        <p:nvCxnSpPr>
          <p:cNvPr id="30" name="Straight Arrow Connector 29">
            <a:extLst>
              <a:ext uri="{FF2B5EF4-FFF2-40B4-BE49-F238E27FC236}">
                <a16:creationId xmlns:a16="http://schemas.microsoft.com/office/drawing/2014/main" id="{B161DCD9-9245-EB47-BAF3-13EF60708957}"/>
              </a:ext>
            </a:extLst>
          </p:cNvPr>
          <p:cNvCxnSpPr>
            <a:cxnSpLocks/>
          </p:cNvCxnSpPr>
          <p:nvPr/>
        </p:nvCxnSpPr>
        <p:spPr>
          <a:xfrm>
            <a:off x="10223718" y="5218273"/>
            <a:ext cx="0" cy="457200"/>
          </a:xfrm>
          <a:prstGeom prst="straightConnector1">
            <a:avLst/>
          </a:prstGeom>
          <a:ln w="12700">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D579E92D-BCD8-5848-A4E4-194DE2474957}"/>
              </a:ext>
            </a:extLst>
          </p:cNvPr>
          <p:cNvSpPr txBox="1"/>
          <p:nvPr/>
        </p:nvSpPr>
        <p:spPr>
          <a:xfrm>
            <a:off x="9538871" y="5323351"/>
            <a:ext cx="1371600" cy="276999"/>
          </a:xfrm>
          <a:prstGeom prst="rect">
            <a:avLst/>
          </a:prstGeom>
          <a:noFill/>
          <a:ln>
            <a:noFill/>
          </a:ln>
        </p:spPr>
        <p:txBody>
          <a:bodyPr wrap="square" rtlCol="0">
            <a:spAutoFit/>
          </a:bodyPr>
          <a:lstStyle/>
          <a:p>
            <a:pPr algn="ctr"/>
            <a:r>
              <a:rPr lang="en-US" sz="1200" dirty="0"/>
              <a:t>DATA  PRODUCTS</a:t>
            </a:r>
          </a:p>
        </p:txBody>
      </p:sp>
      <p:cxnSp>
        <p:nvCxnSpPr>
          <p:cNvPr id="39" name="Straight Arrow Connector 38">
            <a:extLst>
              <a:ext uri="{FF2B5EF4-FFF2-40B4-BE49-F238E27FC236}">
                <a16:creationId xmlns:a16="http://schemas.microsoft.com/office/drawing/2014/main" id="{47610721-DCFF-F84A-B388-4E04B8EE68DB}"/>
              </a:ext>
            </a:extLst>
          </p:cNvPr>
          <p:cNvCxnSpPr>
            <a:cxnSpLocks/>
          </p:cNvCxnSpPr>
          <p:nvPr/>
        </p:nvCxnSpPr>
        <p:spPr>
          <a:xfrm>
            <a:off x="1848350" y="5239591"/>
            <a:ext cx="0" cy="457200"/>
          </a:xfrm>
          <a:prstGeom prst="straightConnector1">
            <a:avLst/>
          </a:prstGeom>
          <a:ln w="12700">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A5A50CC2-5185-104A-B43F-77B963F0191D}"/>
              </a:ext>
            </a:extLst>
          </p:cNvPr>
          <p:cNvCxnSpPr>
            <a:cxnSpLocks/>
          </p:cNvCxnSpPr>
          <p:nvPr/>
        </p:nvCxnSpPr>
        <p:spPr>
          <a:xfrm>
            <a:off x="2024817" y="5223273"/>
            <a:ext cx="0" cy="457200"/>
          </a:xfrm>
          <a:prstGeom prst="straightConnector1">
            <a:avLst/>
          </a:prstGeom>
          <a:ln w="12700">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23764F09-9D9A-A944-B73B-EE430B7599F0}"/>
              </a:ext>
            </a:extLst>
          </p:cNvPr>
          <p:cNvSpPr txBox="1"/>
          <p:nvPr/>
        </p:nvSpPr>
        <p:spPr>
          <a:xfrm>
            <a:off x="644001" y="5323350"/>
            <a:ext cx="1371600" cy="276999"/>
          </a:xfrm>
          <a:prstGeom prst="rect">
            <a:avLst/>
          </a:prstGeom>
          <a:noFill/>
          <a:ln>
            <a:noFill/>
          </a:ln>
        </p:spPr>
        <p:txBody>
          <a:bodyPr wrap="square" rtlCol="0">
            <a:spAutoFit/>
          </a:bodyPr>
          <a:lstStyle/>
          <a:p>
            <a:pPr algn="ctr"/>
            <a:r>
              <a:rPr lang="en-US" sz="1200" dirty="0"/>
              <a:t>COMMANDING</a:t>
            </a:r>
          </a:p>
        </p:txBody>
      </p:sp>
      <p:sp>
        <p:nvSpPr>
          <p:cNvPr id="42" name="TextBox 41">
            <a:extLst>
              <a:ext uri="{FF2B5EF4-FFF2-40B4-BE49-F238E27FC236}">
                <a16:creationId xmlns:a16="http://schemas.microsoft.com/office/drawing/2014/main" id="{B3E7EE01-7843-DD48-A938-ABD7B162F586}"/>
              </a:ext>
            </a:extLst>
          </p:cNvPr>
          <p:cNvSpPr txBox="1"/>
          <p:nvPr/>
        </p:nvSpPr>
        <p:spPr>
          <a:xfrm>
            <a:off x="1798562" y="5328081"/>
            <a:ext cx="1371600" cy="276999"/>
          </a:xfrm>
          <a:prstGeom prst="rect">
            <a:avLst/>
          </a:prstGeom>
          <a:noFill/>
          <a:ln>
            <a:noFill/>
          </a:ln>
        </p:spPr>
        <p:txBody>
          <a:bodyPr wrap="square" rtlCol="0">
            <a:spAutoFit/>
          </a:bodyPr>
          <a:lstStyle/>
          <a:p>
            <a:pPr algn="ctr"/>
            <a:r>
              <a:rPr lang="en-US" sz="1200" dirty="0"/>
              <a:t>TELEMETRY</a:t>
            </a:r>
          </a:p>
        </p:txBody>
      </p:sp>
    </p:spTree>
    <p:extLst>
      <p:ext uri="{BB962C8B-B14F-4D97-AF65-F5344CB8AC3E}">
        <p14:creationId xmlns:p14="http://schemas.microsoft.com/office/powerpoint/2010/main" val="289009493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EB3E858-FEC7-5447-B278-DEAB16934257}"/>
              </a:ext>
            </a:extLst>
          </p:cNvPr>
          <p:cNvSpPr>
            <a:spLocks noGrp="1"/>
          </p:cNvSpPr>
          <p:nvPr>
            <p:ph idx="1"/>
          </p:nvPr>
        </p:nvSpPr>
        <p:spPr/>
        <p:txBody>
          <a:bodyPr>
            <a:normAutofit fontScale="92500" lnSpcReduction="20000"/>
          </a:bodyPr>
          <a:lstStyle/>
          <a:p>
            <a:r>
              <a:rPr lang="en-US" dirty="0"/>
              <a:t>Science Working Group</a:t>
            </a:r>
          </a:p>
          <a:p>
            <a:pPr lvl="1"/>
            <a:r>
              <a:rPr lang="en-US" dirty="0"/>
              <a:t>Serves as steering group comprised of official mission investigators (Principal and Co- Investigators)</a:t>
            </a:r>
          </a:p>
          <a:p>
            <a:pPr>
              <a:spcBef>
                <a:spcPts val="300"/>
              </a:spcBef>
            </a:pPr>
            <a:r>
              <a:rPr lang="en-US" dirty="0"/>
              <a:t>Science Analysis and Simulation Working Group</a:t>
            </a:r>
          </a:p>
          <a:p>
            <a:pPr lvl="1"/>
            <a:r>
              <a:rPr lang="en-US" dirty="0"/>
              <a:t>Coordinates development of software for advanced analysis and simulation of IXPE observations</a:t>
            </a:r>
          </a:p>
          <a:p>
            <a:pPr lvl="2"/>
            <a:r>
              <a:rPr lang="en-US" sz="1800" dirty="0"/>
              <a:t>Including </a:t>
            </a:r>
            <a:r>
              <a:rPr lang="en-US" sz="1800" dirty="0" err="1">
                <a:latin typeface="Courier" pitchFamily="2" charset="0"/>
              </a:rPr>
              <a:t>ixpeobssim</a:t>
            </a:r>
            <a:endParaRPr lang="en-US" sz="1800" dirty="0">
              <a:latin typeface="Courier" pitchFamily="2" charset="0"/>
            </a:endParaRPr>
          </a:p>
          <a:p>
            <a:pPr lvl="1"/>
            <a:r>
              <a:rPr lang="en-US" dirty="0"/>
              <a:t>Chaired by Luca </a:t>
            </a:r>
            <a:r>
              <a:rPr lang="en-US" dirty="0" err="1"/>
              <a:t>Baldini</a:t>
            </a:r>
            <a:r>
              <a:rPr lang="en-US" dirty="0"/>
              <a:t> (INFN-Pisa) and Herman Marshall (MIT)</a:t>
            </a:r>
          </a:p>
          <a:p>
            <a:pPr>
              <a:spcBef>
                <a:spcPts val="300"/>
              </a:spcBef>
            </a:pPr>
            <a:r>
              <a:rPr lang="en-US" dirty="0"/>
              <a:t>Science Advisory Team</a:t>
            </a:r>
          </a:p>
          <a:p>
            <a:pPr lvl="1"/>
            <a:r>
              <a:rPr lang="en-US" dirty="0"/>
              <a:t>Coordinates science activities required for planning, analyzing, interpreting, and reporting IXPE observations</a:t>
            </a:r>
          </a:p>
          <a:p>
            <a:pPr lvl="1"/>
            <a:r>
              <a:rPr lang="en-US" dirty="0"/>
              <a:t>Chaired by Giorgio Matt (Uni Roma Tre) and Roger Romani (Stanford)</a:t>
            </a:r>
          </a:p>
          <a:p>
            <a:pPr lvl="1"/>
            <a:r>
              <a:rPr lang="en-US" dirty="0"/>
              <a:t>Organized into seven Topical Working Groups </a:t>
            </a:r>
          </a:p>
          <a:p>
            <a:pPr lvl="2"/>
            <a:r>
              <a:rPr lang="en-US" sz="1800" dirty="0"/>
              <a:t>TWG1 Pulsar Wind Nebulae, led by Niccolò </a:t>
            </a:r>
            <a:r>
              <a:rPr lang="en-US" sz="1800" dirty="0" err="1"/>
              <a:t>Bucciantini</a:t>
            </a:r>
            <a:r>
              <a:rPr lang="en-US" sz="1800" dirty="0"/>
              <a:t> (INAF-</a:t>
            </a:r>
            <a:r>
              <a:rPr lang="en-US" sz="1800" dirty="0" err="1"/>
              <a:t>Arcetri</a:t>
            </a:r>
            <a:r>
              <a:rPr lang="en-US" sz="1800" dirty="0"/>
              <a:t>)</a:t>
            </a:r>
          </a:p>
          <a:p>
            <a:pPr lvl="2"/>
            <a:r>
              <a:rPr lang="en-US" sz="1800" dirty="0"/>
              <a:t>TWG2 Supernova Remnants, led by Pat </a:t>
            </a:r>
            <a:r>
              <a:rPr lang="en-US" sz="1800" dirty="0" err="1"/>
              <a:t>Slane</a:t>
            </a:r>
            <a:r>
              <a:rPr lang="en-US" sz="1800" dirty="0"/>
              <a:t> (</a:t>
            </a:r>
            <a:r>
              <a:rPr lang="en-US" sz="1800" dirty="0" err="1"/>
              <a:t>CfA</a:t>
            </a:r>
            <a:r>
              <a:rPr lang="en-US" sz="1800" dirty="0"/>
              <a:t>)</a:t>
            </a:r>
          </a:p>
          <a:p>
            <a:pPr lvl="2"/>
            <a:r>
              <a:rPr lang="en-US" sz="1800" dirty="0"/>
              <a:t>TWG3 Accreting Black Holes, led by Michal </a:t>
            </a:r>
            <a:r>
              <a:rPr lang="en-US" sz="1800" dirty="0" err="1"/>
              <a:t>Dovčiak</a:t>
            </a:r>
            <a:r>
              <a:rPr lang="en-US" sz="1800" dirty="0"/>
              <a:t> (CAS-ASU)</a:t>
            </a:r>
          </a:p>
          <a:p>
            <a:pPr lvl="2"/>
            <a:r>
              <a:rPr lang="en-US" sz="1800" dirty="0"/>
              <a:t>TWG4 Accreting Neutron Stars, led by </a:t>
            </a:r>
            <a:r>
              <a:rPr lang="en-US" sz="1800" dirty="0" err="1"/>
              <a:t>Juri</a:t>
            </a:r>
            <a:r>
              <a:rPr lang="en-US" sz="1800" dirty="0"/>
              <a:t> </a:t>
            </a:r>
            <a:r>
              <a:rPr lang="en-US" sz="1800" dirty="0" err="1"/>
              <a:t>Poutanen</a:t>
            </a:r>
            <a:r>
              <a:rPr lang="en-US" sz="1800" dirty="0"/>
              <a:t> (Turku)</a:t>
            </a:r>
          </a:p>
          <a:p>
            <a:pPr lvl="2"/>
            <a:r>
              <a:rPr lang="en-US" sz="1800" dirty="0"/>
              <a:t>TWG5 Magnetars, led by Roberto </a:t>
            </a:r>
            <a:r>
              <a:rPr lang="en-US" sz="1800" dirty="0" err="1"/>
              <a:t>Turolla</a:t>
            </a:r>
            <a:r>
              <a:rPr lang="en-US" sz="1800" dirty="0"/>
              <a:t> (Uni Padua)</a:t>
            </a:r>
          </a:p>
          <a:p>
            <a:pPr lvl="2"/>
            <a:r>
              <a:rPr lang="en-US" sz="1800" dirty="0"/>
              <a:t>TWG6 Radio-Quiet AGN &amp; </a:t>
            </a:r>
            <a:r>
              <a:rPr lang="en-US" sz="1800" dirty="0" err="1"/>
              <a:t>Sgr</a:t>
            </a:r>
            <a:r>
              <a:rPr lang="en-US" sz="1800" dirty="0"/>
              <a:t> A, led by Frédéric Marin (Strasbourg)</a:t>
            </a:r>
          </a:p>
          <a:p>
            <a:pPr lvl="2"/>
            <a:r>
              <a:rPr lang="en-US" sz="1800" dirty="0"/>
              <a:t>TWG7 Blazars &amp; Radio Galaxies, lead by Alan </a:t>
            </a:r>
            <a:r>
              <a:rPr lang="en-US" sz="1800" dirty="0" err="1"/>
              <a:t>Marscher</a:t>
            </a:r>
            <a:r>
              <a:rPr lang="en-US" sz="1800" dirty="0"/>
              <a:t> (Boston U)</a:t>
            </a:r>
          </a:p>
          <a:p>
            <a:pPr lvl="1"/>
            <a:r>
              <a:rPr lang="en-US" dirty="0"/>
              <a:t>Recommends list of targets for observation during the baseline (2-year) mission</a:t>
            </a:r>
          </a:p>
          <a:p>
            <a:pPr lvl="2"/>
            <a:r>
              <a:rPr lang="en-US" sz="1800" dirty="0"/>
              <a:t>For an extended mission, HEASARC will administer an IXPE General Observer (GO) program</a:t>
            </a:r>
          </a:p>
        </p:txBody>
      </p:sp>
      <p:sp>
        <p:nvSpPr>
          <p:cNvPr id="5" name="Title 4">
            <a:extLst>
              <a:ext uri="{FF2B5EF4-FFF2-40B4-BE49-F238E27FC236}">
                <a16:creationId xmlns:a16="http://schemas.microsoft.com/office/drawing/2014/main" id="{55C77CED-2EA8-9040-ABB6-4C521897447F}"/>
              </a:ext>
            </a:extLst>
          </p:cNvPr>
          <p:cNvSpPr>
            <a:spLocks noGrp="1"/>
          </p:cNvSpPr>
          <p:nvPr>
            <p:ph type="title"/>
          </p:nvPr>
        </p:nvSpPr>
        <p:spPr/>
        <p:txBody>
          <a:bodyPr/>
          <a:lstStyle/>
          <a:p>
            <a:r>
              <a:rPr lang="en-US" dirty="0"/>
              <a:t>Working groups</a:t>
            </a:r>
          </a:p>
        </p:txBody>
      </p:sp>
    </p:spTree>
    <p:extLst>
      <p:ext uri="{BB962C8B-B14F-4D97-AF65-F5344CB8AC3E}">
        <p14:creationId xmlns:p14="http://schemas.microsoft.com/office/powerpoint/2010/main" val="22423564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56923-F218-894A-8BDC-63F54F96C7C6}"/>
              </a:ext>
            </a:extLst>
          </p:cNvPr>
          <p:cNvSpPr>
            <a:spLocks noGrp="1"/>
          </p:cNvSpPr>
          <p:nvPr>
            <p:ph type="title"/>
          </p:nvPr>
        </p:nvSpPr>
        <p:spPr/>
        <p:txBody>
          <a:bodyPr/>
          <a:lstStyle/>
          <a:p>
            <a:r>
              <a:rPr lang="en-US" dirty="0"/>
              <a:t>Year-1 targets</a:t>
            </a:r>
          </a:p>
        </p:txBody>
      </p:sp>
      <p:sp>
        <p:nvSpPr>
          <p:cNvPr id="8" name="TextBox 7">
            <a:extLst>
              <a:ext uri="{FF2B5EF4-FFF2-40B4-BE49-F238E27FC236}">
                <a16:creationId xmlns:a16="http://schemas.microsoft.com/office/drawing/2014/main" id="{189B56F5-8F85-6149-8E1A-579765C73840}"/>
              </a:ext>
            </a:extLst>
          </p:cNvPr>
          <p:cNvSpPr txBox="1"/>
          <p:nvPr/>
        </p:nvSpPr>
        <p:spPr>
          <a:xfrm>
            <a:off x="751955" y="6214669"/>
            <a:ext cx="1708858" cy="307777"/>
          </a:xfrm>
          <a:prstGeom prst="rect">
            <a:avLst/>
          </a:prstGeom>
          <a:noFill/>
          <a:ln>
            <a:noFill/>
          </a:ln>
        </p:spPr>
        <p:txBody>
          <a:bodyPr wrap="square" rtlCol="0">
            <a:spAutoFit/>
          </a:bodyPr>
          <a:lstStyle/>
          <a:p>
            <a:pPr algn="l"/>
            <a:r>
              <a:rPr lang="en-US" sz="1400" dirty="0">
                <a:latin typeface="Calibri" panose="020F0502020204030204" pitchFamily="34" charset="0"/>
                <a:cs typeface="Calibri" panose="020F0502020204030204" pitchFamily="34" charset="0"/>
              </a:rPr>
              <a:t>INFN-PI/ Luca </a:t>
            </a:r>
            <a:r>
              <a:rPr lang="en-US" sz="1400" dirty="0" err="1">
                <a:latin typeface="Calibri" panose="020F0502020204030204" pitchFamily="34" charset="0"/>
                <a:cs typeface="Calibri" panose="020F0502020204030204" pitchFamily="34" charset="0"/>
              </a:rPr>
              <a:t>Baldini</a:t>
            </a:r>
            <a:endParaRPr lang="en-US" sz="14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38F7FA2-B260-E845-A461-E15BF9D4D9DC}"/>
              </a:ext>
            </a:extLst>
          </p:cNvPr>
          <p:cNvPicPr>
            <a:picLocks noChangeAspect="1"/>
          </p:cNvPicPr>
          <p:nvPr/>
        </p:nvPicPr>
        <p:blipFill rotWithShape="1">
          <a:blip r:embed="rId2">
            <a:clrChange>
              <a:clrFrom>
                <a:srgbClr val="FFFFFF"/>
              </a:clrFrom>
              <a:clrTo>
                <a:srgbClr val="FFFFFF">
                  <a:alpha val="0"/>
                </a:srgbClr>
              </a:clrTo>
            </a:clrChange>
          </a:blip>
          <a:srcRect b="17176"/>
          <a:stretch/>
        </p:blipFill>
        <p:spPr>
          <a:xfrm>
            <a:off x="751955" y="1036046"/>
            <a:ext cx="9936306" cy="5486400"/>
          </a:xfrm>
          <a:prstGeom prst="rect">
            <a:avLst/>
          </a:prstGeom>
        </p:spPr>
      </p:pic>
      <p:sp>
        <p:nvSpPr>
          <p:cNvPr id="9" name="TextBox 8">
            <a:extLst>
              <a:ext uri="{FF2B5EF4-FFF2-40B4-BE49-F238E27FC236}">
                <a16:creationId xmlns:a16="http://schemas.microsoft.com/office/drawing/2014/main" id="{0CC2281D-CD47-8B4D-A4B6-6506E42C63A0}"/>
              </a:ext>
            </a:extLst>
          </p:cNvPr>
          <p:cNvSpPr txBox="1"/>
          <p:nvPr/>
        </p:nvSpPr>
        <p:spPr>
          <a:xfrm>
            <a:off x="9117107" y="1036046"/>
            <a:ext cx="2319538" cy="369332"/>
          </a:xfrm>
          <a:prstGeom prst="rect">
            <a:avLst/>
          </a:prstGeom>
          <a:noFill/>
          <a:ln>
            <a:noFill/>
          </a:ln>
        </p:spPr>
        <p:txBody>
          <a:bodyPr wrap="square" rtlCol="0">
            <a:spAutoFit/>
          </a:bodyPr>
          <a:lstStyle/>
          <a:p>
            <a:pPr algn="l"/>
            <a:r>
              <a:rPr lang="en-US" dirty="0">
                <a:latin typeface="Calibri" panose="020F0502020204030204" pitchFamily="34" charset="0"/>
                <a:cs typeface="Calibri" panose="020F0502020204030204" pitchFamily="34" charset="0"/>
              </a:rPr>
              <a:t>Equatorial Coordinates</a:t>
            </a:r>
          </a:p>
        </p:txBody>
      </p:sp>
      <mc:AlternateContent xmlns:mc="http://schemas.openxmlformats.org/markup-compatibility/2006">
        <mc:Choice xmlns:pslz="http://schemas.microsoft.com/office/powerpoint/2016/slidezoom" Requires="pslz">
          <p:graphicFrame>
            <p:nvGraphicFramePr>
              <p:cNvPr id="5" name="Slide Zoom 4">
                <a:extLst>
                  <a:ext uri="{FF2B5EF4-FFF2-40B4-BE49-F238E27FC236}">
                    <a16:creationId xmlns:a16="http://schemas.microsoft.com/office/drawing/2014/main" id="{6FFE8B96-CCA6-438B-B038-1DB491382016}"/>
                  </a:ext>
                </a:extLst>
              </p:cNvPr>
              <p:cNvGraphicFramePr>
                <a:graphicFrameLocks noChangeAspect="1"/>
              </p:cNvGraphicFramePr>
              <p:nvPr>
                <p:extLst>
                  <p:ext uri="{D42A27DB-BD31-4B8C-83A1-F6EECF244321}">
                    <p14:modId xmlns:p14="http://schemas.microsoft.com/office/powerpoint/2010/main" val="683948260"/>
                  </p:ext>
                </p:extLst>
              </p:nvPr>
            </p:nvGraphicFramePr>
            <p:xfrm>
              <a:off x="981075" y="-190500"/>
              <a:ext cx="3048000" cy="1714500"/>
            </p:xfrm>
            <a:graphic>
              <a:graphicData uri="http://schemas.microsoft.com/office/powerpoint/2016/slidezoom">
                <pslz:sldZm>
                  <pslz:sldZmObj sldId="578" cId="3104368150">
                    <pslz:zmPr id="{05CF5198-0749-44D3-B7E5-684600174778}"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p:pic>
            <p:nvPicPr>
              <p:cNvPr id="5" name="Slide Zoom 4">
                <a:hlinkClick r:id="rId4" action="ppaction://hlinksldjump"/>
                <a:extLst>
                  <a:ext uri="{FF2B5EF4-FFF2-40B4-BE49-F238E27FC236}">
                    <a16:creationId xmlns:a16="http://schemas.microsoft.com/office/drawing/2014/main" id="{6FFE8B96-CCA6-438B-B038-1DB491382016}"/>
                  </a:ext>
                </a:extLst>
              </p:cNvPr>
              <p:cNvPicPr>
                <a:picLocks noGrp="1" noRot="1" noChangeAspect="1" noMove="1" noResize="1" noEditPoints="1" noAdjustHandles="1" noChangeArrowheads="1" noChangeShapeType="1"/>
              </p:cNvPicPr>
              <p:nvPr/>
            </p:nvPicPr>
            <p:blipFill>
              <a:blip r:embed="rId3"/>
              <a:stretch>
                <a:fillRect/>
              </a:stretch>
            </p:blipFill>
            <p:spPr>
              <a:xfrm>
                <a:off x="981075" y="-190500"/>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380117165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5F7B1-2861-634C-871A-7C1CCC2304BD}"/>
              </a:ext>
            </a:extLst>
          </p:cNvPr>
          <p:cNvSpPr>
            <a:spLocks noGrp="1"/>
          </p:cNvSpPr>
          <p:nvPr>
            <p:ph type="title"/>
          </p:nvPr>
        </p:nvSpPr>
        <p:spPr/>
        <p:txBody>
          <a:bodyPr/>
          <a:lstStyle/>
          <a:p>
            <a:r>
              <a:rPr lang="en-US" dirty="0"/>
              <a:t>Execution of observing plan</a:t>
            </a:r>
          </a:p>
        </p:txBody>
      </p:sp>
      <p:graphicFrame>
        <p:nvGraphicFramePr>
          <p:cNvPr id="4" name="Content Placeholder 7">
            <a:extLst>
              <a:ext uri="{FF2B5EF4-FFF2-40B4-BE49-F238E27FC236}">
                <a16:creationId xmlns:a16="http://schemas.microsoft.com/office/drawing/2014/main" id="{7D844A0F-142D-EC41-8D49-7BD122975D0D}"/>
              </a:ext>
            </a:extLst>
          </p:cNvPr>
          <p:cNvGraphicFramePr>
            <a:graphicFrameLocks/>
          </p:cNvGraphicFramePr>
          <p:nvPr/>
        </p:nvGraphicFramePr>
        <p:xfrm>
          <a:off x="609600" y="1115290"/>
          <a:ext cx="10972800" cy="5029470"/>
        </p:xfrm>
        <a:graphic>
          <a:graphicData uri="http://schemas.openxmlformats.org/drawingml/2006/table">
            <a:tbl>
              <a:tblPr/>
              <a:tblGrid>
                <a:gridCol w="2397071">
                  <a:extLst>
                    <a:ext uri="{9D8B030D-6E8A-4147-A177-3AD203B41FA5}">
                      <a16:colId xmlns:a16="http://schemas.microsoft.com/office/drawing/2014/main" val="2944163448"/>
                    </a:ext>
                  </a:extLst>
                </a:gridCol>
                <a:gridCol w="2283786">
                  <a:extLst>
                    <a:ext uri="{9D8B030D-6E8A-4147-A177-3AD203B41FA5}">
                      <a16:colId xmlns:a16="http://schemas.microsoft.com/office/drawing/2014/main" val="1121402201"/>
                    </a:ext>
                  </a:extLst>
                </a:gridCol>
                <a:gridCol w="1902823">
                  <a:extLst>
                    <a:ext uri="{9D8B030D-6E8A-4147-A177-3AD203B41FA5}">
                      <a16:colId xmlns:a16="http://schemas.microsoft.com/office/drawing/2014/main" val="815781156"/>
                    </a:ext>
                  </a:extLst>
                </a:gridCol>
                <a:gridCol w="2194560">
                  <a:extLst>
                    <a:ext uri="{9D8B030D-6E8A-4147-A177-3AD203B41FA5}">
                      <a16:colId xmlns:a16="http://schemas.microsoft.com/office/drawing/2014/main" val="2823308865"/>
                    </a:ext>
                  </a:extLst>
                </a:gridCol>
                <a:gridCol w="2194560">
                  <a:extLst>
                    <a:ext uri="{9D8B030D-6E8A-4147-A177-3AD203B41FA5}">
                      <a16:colId xmlns:a16="http://schemas.microsoft.com/office/drawing/2014/main" val="1105056931"/>
                    </a:ext>
                  </a:extLst>
                </a:gridCol>
              </a:tblGrid>
              <a:tr h="279415">
                <a:tc>
                  <a:txBody>
                    <a:bodyPr/>
                    <a:lstStyle/>
                    <a:p>
                      <a:pPr algn="l" fontAlgn="b"/>
                      <a:r>
                        <a:rPr lang="en-US" sz="1700" b="1" i="0" u="none" strike="noStrike" dirty="0">
                          <a:solidFill>
                            <a:srgbClr val="000000"/>
                          </a:solidFill>
                          <a:effectLst/>
                          <a:latin typeface="Calibri" panose="020F0502020204030204" pitchFamily="34" charset="0"/>
                        </a:rPr>
                        <a:t>Name</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1" i="0" u="none" strike="noStrike" dirty="0">
                          <a:solidFill>
                            <a:srgbClr val="000000"/>
                          </a:solidFill>
                          <a:effectLst/>
                          <a:latin typeface="Calibri" panose="020F0502020204030204" pitchFamily="34" charset="0"/>
                        </a:rPr>
                        <a:t>TWG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1" i="0" u="none" strike="noStrike" dirty="0">
                          <a:solidFill>
                            <a:srgbClr val="000000"/>
                          </a:solidFill>
                          <a:effectLst/>
                          <a:latin typeface="Calibri" panose="020F0502020204030204" pitchFamily="34" charset="0"/>
                        </a:rPr>
                        <a:t>Exposure [d]</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1" i="0" u="none" strike="noStrike" dirty="0">
                          <a:solidFill>
                            <a:srgbClr val="000000"/>
                          </a:solidFill>
                          <a:effectLst/>
                          <a:latin typeface="Calibri" panose="020F0502020204030204" pitchFamily="34" charset="0"/>
                        </a:rPr>
                        <a:t>Start</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1" i="0" u="none" strike="noStrike" dirty="0">
                          <a:solidFill>
                            <a:srgbClr val="000000"/>
                          </a:solidFill>
                          <a:effectLst/>
                          <a:latin typeface="Calibri" panose="020F0502020204030204" pitchFamily="34" charset="0"/>
                        </a:rPr>
                        <a:t>Stop</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766458"/>
                  </a:ext>
                </a:extLst>
              </a:tr>
              <a:tr h="279415">
                <a:tc>
                  <a:txBody>
                    <a:bodyPr/>
                    <a:lstStyle/>
                    <a:p>
                      <a:pPr marL="0" algn="l"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Vela X-1</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Acc NS</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3.47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2022-04-15T18:11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2022-04-21T12:17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80546774"/>
                  </a:ext>
                </a:extLst>
              </a:tr>
              <a:tr h="279415">
                <a:tc>
                  <a:txBody>
                    <a:bodyPr/>
                    <a:lstStyle/>
                    <a:p>
                      <a:pPr marL="0" algn="l"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Vela Pulsar (2 of 2)</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PWN</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5.24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2022-04-21T12:24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2022-04-30T10:02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981732938"/>
                  </a:ext>
                </a:extLst>
              </a:tr>
              <a:tr h="279415">
                <a:tc>
                  <a:txBody>
                    <a:bodyPr/>
                    <a:lstStyle/>
                    <a:p>
                      <a:pPr marL="0" algn="l" defTabSz="914400" rtl="0" eaLnBrk="1" fontAlgn="b" latinLnBrk="0" hangingPunct="1"/>
                      <a:r>
                        <a:rPr lang="en-US" sz="1700" b="0" i="0" u="none" strike="noStrike" kern="1200" dirty="0" err="1">
                          <a:solidFill>
                            <a:srgbClr val="000000"/>
                          </a:solidFill>
                          <a:effectLst/>
                          <a:latin typeface="Calibri" panose="020F0502020204030204" pitchFamily="34" charset="0"/>
                          <a:ea typeface="+mn-ea"/>
                          <a:cs typeface="+mn-cs"/>
                        </a:rPr>
                        <a:t>Cyg</a:t>
                      </a:r>
                      <a:r>
                        <a:rPr lang="en-US" sz="1700" b="0" i="0" u="none" strike="noStrike" kern="1200" dirty="0">
                          <a:solidFill>
                            <a:srgbClr val="000000"/>
                          </a:solidFill>
                          <a:effectLst/>
                          <a:latin typeface="Calibri" panose="020F0502020204030204" pitchFamily="34" charset="0"/>
                          <a:ea typeface="+mn-ea"/>
                          <a:cs typeface="+mn-cs"/>
                        </a:rPr>
                        <a:t> X-2</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chemeClr val="tx1"/>
                          </a:solidFill>
                          <a:effectLst/>
                          <a:latin typeface="Calibri" panose="020F0502020204030204" pitchFamily="34" charset="0"/>
                        </a:rPr>
                        <a:t>Acc NS</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2022-04-30T11:04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2022-05-02T11:07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127966976"/>
                  </a:ext>
                </a:extLst>
              </a:tr>
              <a:tr h="279415">
                <a:tc>
                  <a:txBody>
                    <a:bodyPr/>
                    <a:lstStyle/>
                    <a:p>
                      <a:pPr marL="0" algn="l" defTabSz="914400" rtl="0" eaLnBrk="1" fontAlgn="b" latinLnBrk="0" hangingPunct="1"/>
                      <a:r>
                        <a:rPr lang="en-US" sz="1700" b="0" i="0" u="none" strike="noStrike" kern="1200" dirty="0" err="1">
                          <a:solidFill>
                            <a:srgbClr val="000000"/>
                          </a:solidFill>
                          <a:effectLst/>
                          <a:latin typeface="Calibri" panose="020F0502020204030204" pitchFamily="34" charset="0"/>
                          <a:ea typeface="+mn-ea"/>
                          <a:cs typeface="+mn-cs"/>
                        </a:rPr>
                        <a:t>Cyg</a:t>
                      </a:r>
                      <a:r>
                        <a:rPr lang="en-US" sz="1700" b="0" i="0" u="none" strike="noStrike" kern="1200" dirty="0">
                          <a:solidFill>
                            <a:srgbClr val="000000"/>
                          </a:solidFill>
                          <a:effectLst/>
                          <a:latin typeface="Calibri" panose="020F0502020204030204" pitchFamily="34" charset="0"/>
                          <a:ea typeface="+mn-ea"/>
                          <a:cs typeface="+mn-cs"/>
                        </a:rPr>
                        <a:t> X-2 (off-set)</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chemeClr val="tx1"/>
                          </a:solidFill>
                          <a:effectLst/>
                          <a:latin typeface="Calibri" panose="020F0502020204030204" pitchFamily="34" charset="0"/>
                        </a:rPr>
                        <a:t>Acc NS</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2022-05-02T11:11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2022-05-03T11:13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130314629"/>
                  </a:ext>
                </a:extLst>
              </a:tr>
              <a:tr h="279415">
                <a:tc>
                  <a:txBody>
                    <a:bodyPr/>
                    <a:lstStyle/>
                    <a:p>
                      <a:pPr marL="0" algn="l"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1ES 1959+650</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Calibri" panose="020F0502020204030204" pitchFamily="34" charset="0"/>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2022-05-03T11:29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2022-05-04T09:49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812035065"/>
                  </a:ext>
                </a:extLst>
              </a:tr>
              <a:tr h="279415">
                <a:tc>
                  <a:txBody>
                    <a:bodyPr/>
                    <a:lstStyle/>
                    <a:p>
                      <a:pPr marL="0" algn="l" defTabSz="914400" rtl="0" eaLnBrk="1" fontAlgn="b" latinLnBrk="0" hangingPunct="1"/>
                      <a:r>
                        <a:rPr lang="en-US" sz="1700" b="0" i="0" u="none" strike="noStrike" kern="1200" dirty="0" err="1">
                          <a:solidFill>
                            <a:srgbClr val="000000"/>
                          </a:solidFill>
                          <a:effectLst/>
                          <a:latin typeface="Calibri" panose="020F0502020204030204" pitchFamily="34" charset="0"/>
                          <a:ea typeface="+mn-ea"/>
                          <a:cs typeface="+mn-cs"/>
                        </a:rPr>
                        <a:t>Mrk</a:t>
                      </a:r>
                      <a:r>
                        <a:rPr lang="en-US" sz="1700" b="0" i="0" u="none" strike="noStrike" kern="1200" dirty="0">
                          <a:solidFill>
                            <a:srgbClr val="000000"/>
                          </a:solidFill>
                          <a:effectLst/>
                          <a:latin typeface="Calibri" panose="020F0502020204030204" pitchFamily="34" charset="0"/>
                          <a:ea typeface="+mn-ea"/>
                          <a:cs typeface="+mn-cs"/>
                        </a:rPr>
                        <a:t> 421</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Calibri" panose="020F0502020204030204" pitchFamily="34" charset="0"/>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a:solidFill>
                            <a:srgbClr val="000000"/>
                          </a:solidFill>
                          <a:effectLst/>
                          <a:latin typeface="Calibri" panose="020F0502020204030204" pitchFamily="34" charset="0"/>
                          <a:cs typeface="Calibri" panose="020F0502020204030204" pitchFamily="34" charset="0"/>
                        </a:rPr>
                        <a:t>2022-05-04T10:11</a:t>
                      </a:r>
                      <a:endParaRPr lang="en-US" sz="17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2022-05-06T10:50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206886799"/>
                  </a:ext>
                </a:extLst>
              </a:tr>
              <a:tr h="279415">
                <a:tc>
                  <a:txBody>
                    <a:bodyPr/>
                    <a:lstStyle/>
                    <a:p>
                      <a:pPr marL="0" algn="l"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BL Lac</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Calibri" panose="020F0502020204030204" pitchFamily="34" charset="0"/>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4.63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2022-05-06T11:30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cs typeface="Calibri" panose="020F0502020204030204" pitchFamily="34" charset="0"/>
                        </a:rPr>
                        <a:t>2022-05-14T12:27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99029155"/>
                  </a:ext>
                </a:extLst>
              </a:tr>
              <a:tr h="279415">
                <a:tc>
                  <a:txBody>
                    <a:bodyPr/>
                    <a:lstStyle/>
                    <a:p>
                      <a:pPr marL="0" algn="l"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MCG-5-23-16 (1 of 2)</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Calibri" panose="020F0502020204030204" pitchFamily="34" charset="0"/>
                        </a:rPr>
                        <a:t>RQ AGN | </a:t>
                      </a:r>
                      <a:r>
                        <a:rPr lang="en-US" sz="1700" b="0" i="0" u="none" strike="noStrike" dirty="0" err="1">
                          <a:solidFill>
                            <a:srgbClr val="000000"/>
                          </a:solidFill>
                          <a:effectLst/>
                          <a:latin typeface="Calibri" panose="020F0502020204030204" pitchFamily="34" charset="0"/>
                        </a:rPr>
                        <a:t>Sgr</a:t>
                      </a:r>
                      <a:r>
                        <a:rPr lang="en-US" sz="1700" b="0" i="0" u="none" strike="noStrike" dirty="0">
                          <a:solidFill>
                            <a:srgbClr val="000000"/>
                          </a:solidFill>
                          <a:effectLst/>
                          <a:latin typeface="Calibri" panose="020F0502020204030204" pitchFamily="34" charset="0"/>
                        </a:rPr>
                        <a:t> A</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2022-05-14T13:17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2022-05-15T14:55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536361723"/>
                  </a:ext>
                </a:extLst>
              </a:tr>
              <a:tr h="279415">
                <a:tc>
                  <a:txBody>
                    <a:bodyPr/>
                    <a:lstStyle/>
                    <a:p>
                      <a:pPr marL="0" algn="l" defTabSz="914400" rtl="0" eaLnBrk="1" fontAlgn="b" latinLnBrk="0" hangingPunct="1"/>
                      <a:r>
                        <a:rPr lang="en-US" sz="1700" b="0" i="0" u="none" strike="noStrike" kern="1200" dirty="0" err="1">
                          <a:solidFill>
                            <a:srgbClr val="000000"/>
                          </a:solidFill>
                          <a:effectLst/>
                          <a:latin typeface="Calibri" panose="020F0502020204030204" pitchFamily="34" charset="0"/>
                          <a:ea typeface="+mn-ea"/>
                          <a:cs typeface="+mn-cs"/>
                        </a:rPr>
                        <a:t>Cyg</a:t>
                      </a:r>
                      <a:r>
                        <a:rPr lang="en-US" sz="1700" b="0" i="0" u="none" strike="noStrike" kern="1200" dirty="0">
                          <a:solidFill>
                            <a:srgbClr val="000000"/>
                          </a:solidFill>
                          <a:effectLst/>
                          <a:latin typeface="Calibri" panose="020F0502020204030204" pitchFamily="34" charset="0"/>
                          <a:ea typeface="+mn-ea"/>
                          <a:cs typeface="+mn-cs"/>
                        </a:rPr>
                        <a:t> X-1</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Acc BH</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3.47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2022-05-15T15:45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2022-05-21T17:52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759246825"/>
                  </a:ext>
                </a:extLst>
              </a:tr>
              <a:tr h="279415">
                <a:tc>
                  <a:txBody>
                    <a:bodyPr/>
                    <a:lstStyle/>
                    <a:p>
                      <a:pPr marL="0" algn="l"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MCG-5-23-16 (2 of 2)</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dirty="0">
                          <a:solidFill>
                            <a:srgbClr val="000000"/>
                          </a:solidFill>
                          <a:effectLst/>
                          <a:latin typeface="Calibri" panose="020F0502020204030204" pitchFamily="34" charset="0"/>
                        </a:rPr>
                        <a:t>RQ AGN | </a:t>
                      </a:r>
                      <a:r>
                        <a:rPr lang="en-US" sz="1700" b="0" i="0" u="none" strike="noStrike" dirty="0" err="1">
                          <a:solidFill>
                            <a:srgbClr val="000000"/>
                          </a:solidFill>
                          <a:effectLst/>
                          <a:latin typeface="Calibri" panose="020F0502020204030204" pitchFamily="34" charset="0"/>
                        </a:rPr>
                        <a:t>Sgr</a:t>
                      </a:r>
                      <a:r>
                        <a:rPr lang="en-US" sz="1700" b="0" i="0" u="none" strike="noStrike" dirty="0">
                          <a:solidFill>
                            <a:srgbClr val="000000"/>
                          </a:solidFill>
                          <a:effectLst/>
                          <a:latin typeface="Calibri" panose="020F0502020204030204" pitchFamily="34" charset="0"/>
                        </a:rPr>
                        <a:t> A</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5.21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2022-05-21T18:42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2022-05-31T03:47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80482300"/>
                  </a:ext>
                </a:extLst>
              </a:tr>
              <a:tr h="279415">
                <a:tc>
                  <a:txBody>
                    <a:bodyPr/>
                    <a:lstStyle/>
                    <a:p>
                      <a:pPr marL="0" algn="l"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3C 454.3</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kern="1200" dirty="0">
                          <a:solidFill>
                            <a:srgbClr val="000000"/>
                          </a:solidFill>
                          <a:effectLst/>
                          <a:latin typeface="Calibri" panose="020F0502020204030204" pitchFamily="34" charset="0"/>
                          <a:ea typeface="+mn-ea"/>
                          <a:cs typeface="+mn-cs"/>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algn="ctr"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algn="ctr"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2022-05-31T04:36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algn="ctr"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2022-06-02T08:40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181687321"/>
                  </a:ext>
                </a:extLst>
              </a:tr>
              <a:tr h="279415">
                <a:tc>
                  <a:txBody>
                    <a:bodyPr/>
                    <a:lstStyle/>
                    <a:p>
                      <a:pPr marL="0" algn="l" defTabSz="914400" rtl="0" eaLnBrk="1" fontAlgn="b" latinLnBrk="0" hangingPunct="1"/>
                      <a:r>
                        <a:rPr lang="en-US" sz="1700" b="0" i="0" u="none" strike="noStrike" kern="1200" dirty="0">
                          <a:solidFill>
                            <a:srgbClr val="000000"/>
                          </a:solidFill>
                          <a:effectLst/>
                          <a:latin typeface="Calibri" panose="020F0502020204030204" pitchFamily="34" charset="0"/>
                          <a:ea typeface="+mn-ea"/>
                          <a:cs typeface="+mn-cs"/>
                        </a:rPr>
                        <a:t>3C 273</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kern="1200" dirty="0">
                          <a:solidFill>
                            <a:srgbClr val="000000"/>
                          </a:solidFill>
                          <a:effectLst/>
                          <a:latin typeface="Calibri" panose="020F0502020204030204" pitchFamily="34" charset="0"/>
                          <a:ea typeface="+mn-ea"/>
                          <a:cs typeface="+mn-cs"/>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2022-06-02T08:53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2022-06-04T10:48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020518307"/>
                  </a:ext>
                </a:extLst>
              </a:tr>
              <a:tr h="279415">
                <a:tc>
                  <a:txBody>
                    <a:bodyPr/>
                    <a:lstStyle/>
                    <a:p>
                      <a:pPr algn="l" fontAlgn="b"/>
                      <a:r>
                        <a:rPr lang="en-US" sz="1700" b="0" i="0" u="none" strike="noStrike" dirty="0" err="1">
                          <a:solidFill>
                            <a:srgbClr val="000000"/>
                          </a:solidFill>
                          <a:effectLst/>
                          <a:latin typeface="Calibri" panose="020F0502020204030204" pitchFamily="34" charset="0"/>
                        </a:rPr>
                        <a:t>Mrk</a:t>
                      </a:r>
                      <a:r>
                        <a:rPr lang="en-US" sz="1700" b="0" i="0" u="none" strike="noStrike" dirty="0">
                          <a:solidFill>
                            <a:srgbClr val="000000"/>
                          </a:solidFill>
                          <a:effectLst/>
                          <a:latin typeface="Calibri" panose="020F0502020204030204" pitchFamily="34" charset="0"/>
                        </a:rPr>
                        <a:t> 421</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b="0" i="0" u="none" strike="noStrike" kern="1200" dirty="0">
                          <a:solidFill>
                            <a:srgbClr val="000000"/>
                          </a:solidFill>
                          <a:effectLst/>
                          <a:latin typeface="Calibri" panose="020F0502020204030204" pitchFamily="34" charset="0"/>
                          <a:ea typeface="+mn-ea"/>
                          <a:cs typeface="+mn-cs"/>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2022-06-04T11;05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2022-06-06T10:57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942218813"/>
                  </a:ext>
                </a:extLst>
              </a:tr>
              <a:tr h="279415">
                <a:tc>
                  <a:txBody>
                    <a:bodyPr/>
                    <a:lstStyle/>
                    <a:p>
                      <a:pPr algn="l" fontAlgn="b"/>
                      <a:r>
                        <a:rPr lang="en-US" sz="1700" b="0" i="0" u="none" strike="noStrike" dirty="0">
                          <a:solidFill>
                            <a:srgbClr val="000000"/>
                          </a:solidFill>
                          <a:effectLst/>
                          <a:latin typeface="Calibri" panose="020F0502020204030204" pitchFamily="34" charset="0"/>
                        </a:rPr>
                        <a:t>1ES 1959+650 (adjust)</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0.58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2022-06-06T11:20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b"/>
                      <a:r>
                        <a:rPr lang="en-US" sz="1700" b="0" i="0" u="none" strike="noStrike" dirty="0">
                          <a:solidFill>
                            <a:srgbClr val="000000"/>
                          </a:solidFill>
                          <a:effectLst/>
                          <a:latin typeface="Calibri" panose="020F0502020204030204" pitchFamily="34" charset="0"/>
                        </a:rPr>
                        <a:t>2022-06-07T08:38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951423882"/>
                  </a:ext>
                </a:extLst>
              </a:tr>
              <a:tr h="279415">
                <a:tc>
                  <a:txBody>
                    <a:bodyPr/>
                    <a:lstStyle/>
                    <a:p>
                      <a:pPr algn="l" fontAlgn="b"/>
                      <a:r>
                        <a:rPr lang="en-US" sz="1700" b="0" i="0" u="none" strike="noStrike" dirty="0" err="1">
                          <a:solidFill>
                            <a:srgbClr val="000000"/>
                          </a:solidFill>
                          <a:effectLst/>
                          <a:latin typeface="Calibri" panose="020F0502020204030204" pitchFamily="34" charset="0"/>
                        </a:rPr>
                        <a:t>Mrk</a:t>
                      </a:r>
                      <a:r>
                        <a:rPr lang="en-US" sz="1700" b="0" i="0" u="none" strike="noStrike" dirty="0">
                          <a:solidFill>
                            <a:srgbClr val="000000"/>
                          </a:solidFill>
                          <a:effectLst/>
                          <a:latin typeface="Calibri" panose="020F0502020204030204" pitchFamily="34" charset="0"/>
                        </a:rPr>
                        <a:t> 421</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2022-06-07T09:01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2022-06-09T09:39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8799819"/>
                  </a:ext>
                </a:extLst>
              </a:tr>
              <a:tr h="279415">
                <a:tc>
                  <a:txBody>
                    <a:bodyPr/>
                    <a:lstStyle/>
                    <a:p>
                      <a:pPr algn="l" fontAlgn="b"/>
                      <a:r>
                        <a:rPr lang="en-US" sz="1700" b="0" i="0" u="none" strike="noStrike" dirty="0">
                          <a:solidFill>
                            <a:srgbClr val="000000"/>
                          </a:solidFill>
                          <a:effectLst/>
                          <a:latin typeface="Calibri" panose="020F0502020204030204" pitchFamily="34" charset="0"/>
                        </a:rPr>
                        <a:t>3C 273</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Blazar | RG</a:t>
                      </a:r>
                      <a:endPar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2022-06-09T09:57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2022-06-11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2648330"/>
                  </a:ext>
                </a:extLst>
              </a:tr>
              <a:tr h="279415">
                <a:tc>
                  <a:txBody>
                    <a:bodyPr/>
                    <a:lstStyle/>
                    <a:p>
                      <a:pPr algn="l" fontAlgn="b"/>
                      <a:r>
                        <a:rPr lang="en-US" sz="1700" b="0" i="0" u="none" strike="noStrike" dirty="0">
                          <a:solidFill>
                            <a:srgbClr val="000000"/>
                          </a:solidFill>
                          <a:effectLst/>
                          <a:latin typeface="Calibri" panose="020F0502020204030204" pitchFamily="34" charset="0"/>
                        </a:rPr>
                        <a:t>3C 279</a:t>
                      </a:r>
                    </a:p>
                  </a:txBody>
                  <a:tcPr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Blazar | RG</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1.16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2022-06-11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700" b="0" i="0" u="none" strike="noStrike" dirty="0">
                          <a:solidFill>
                            <a:srgbClr val="000000"/>
                          </a:solidFill>
                          <a:effectLst/>
                          <a:latin typeface="Calibri" panose="020F0502020204030204" pitchFamily="34" charset="0"/>
                        </a:rPr>
                        <a:t>2022-06-13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8859860"/>
                  </a:ext>
                </a:extLst>
              </a:tr>
            </a:tbl>
          </a:graphicData>
        </a:graphic>
      </p:graphicFrame>
      <p:sp>
        <p:nvSpPr>
          <p:cNvPr id="5" name="TextBox 4">
            <a:extLst>
              <a:ext uri="{FF2B5EF4-FFF2-40B4-BE49-F238E27FC236}">
                <a16:creationId xmlns:a16="http://schemas.microsoft.com/office/drawing/2014/main" id="{077A27E1-9BA7-094E-B77D-4C9CB86DB4BE}"/>
              </a:ext>
            </a:extLst>
          </p:cNvPr>
          <p:cNvSpPr txBox="1"/>
          <p:nvPr/>
        </p:nvSpPr>
        <p:spPr>
          <a:xfrm>
            <a:off x="610108" y="6285185"/>
            <a:ext cx="3194304" cy="338554"/>
          </a:xfrm>
          <a:prstGeom prst="rect">
            <a:avLst/>
          </a:prstGeom>
          <a:solidFill>
            <a:schemeClr val="accent4">
              <a:lumMod val="40000"/>
              <a:lumOff val="60000"/>
            </a:schemeClr>
          </a:solidFill>
          <a:ln>
            <a:solidFill>
              <a:schemeClr val="tx1"/>
            </a:solidFill>
          </a:ln>
        </p:spPr>
        <p:txBody>
          <a:bodyPr wrap="square" rtlCol="0">
            <a:spAutoFit/>
          </a:bodyPr>
          <a:lstStyle/>
          <a:p>
            <a:pPr algn="l"/>
            <a:r>
              <a:rPr lang="en-US" sz="1600" dirty="0">
                <a:latin typeface="Calibri" panose="020F0502020204030204" pitchFamily="34" charset="0"/>
                <a:cs typeface="Calibri" panose="020F0502020204030204" pitchFamily="34" charset="0"/>
              </a:rPr>
              <a:t>Observed and delivered to HEASARC</a:t>
            </a:r>
          </a:p>
        </p:txBody>
      </p:sp>
      <p:sp>
        <p:nvSpPr>
          <p:cNvPr id="6" name="TextBox 5">
            <a:extLst>
              <a:ext uri="{FF2B5EF4-FFF2-40B4-BE49-F238E27FC236}">
                <a16:creationId xmlns:a16="http://schemas.microsoft.com/office/drawing/2014/main" id="{77F18B84-FF0E-B84B-AF3F-E34CAE7C6B2C}"/>
              </a:ext>
            </a:extLst>
          </p:cNvPr>
          <p:cNvSpPr txBox="1"/>
          <p:nvPr/>
        </p:nvSpPr>
        <p:spPr>
          <a:xfrm>
            <a:off x="6643116" y="6281625"/>
            <a:ext cx="2889504" cy="338554"/>
          </a:xfrm>
          <a:prstGeom prst="rect">
            <a:avLst/>
          </a:prstGeom>
          <a:solidFill>
            <a:schemeClr val="accent3">
              <a:lumMod val="40000"/>
              <a:lumOff val="60000"/>
            </a:schemeClr>
          </a:solidFill>
          <a:ln>
            <a:solidFill>
              <a:schemeClr val="tx1"/>
            </a:solidFill>
          </a:ln>
        </p:spPr>
        <p:txBody>
          <a:bodyPr wrap="square" rtlCol="0">
            <a:spAutoFit/>
          </a:bodyPr>
          <a:lstStyle/>
          <a:p>
            <a:pPr algn="l"/>
            <a:r>
              <a:rPr lang="en-US" sz="1600" dirty="0">
                <a:latin typeface="Calibri" panose="020F0502020204030204" pitchFamily="34" charset="0"/>
                <a:cs typeface="Calibri" panose="020F0502020204030204" pitchFamily="34" charset="0"/>
              </a:rPr>
              <a:t>To be observed during this week</a:t>
            </a:r>
          </a:p>
        </p:txBody>
      </p:sp>
      <p:sp>
        <p:nvSpPr>
          <p:cNvPr id="7" name="TextBox 6">
            <a:extLst>
              <a:ext uri="{FF2B5EF4-FFF2-40B4-BE49-F238E27FC236}">
                <a16:creationId xmlns:a16="http://schemas.microsoft.com/office/drawing/2014/main" id="{D4DA954D-9A9B-2740-ABDC-D968C5BEFD95}"/>
              </a:ext>
            </a:extLst>
          </p:cNvPr>
          <p:cNvSpPr txBox="1"/>
          <p:nvPr/>
        </p:nvSpPr>
        <p:spPr>
          <a:xfrm>
            <a:off x="3983228" y="6288007"/>
            <a:ext cx="2481072" cy="338554"/>
          </a:xfrm>
          <a:prstGeom prst="rect">
            <a:avLst/>
          </a:prstGeom>
          <a:solidFill>
            <a:schemeClr val="accent1">
              <a:lumMod val="40000"/>
              <a:lumOff val="60000"/>
            </a:schemeClr>
          </a:solidFill>
          <a:ln>
            <a:solidFill>
              <a:schemeClr val="tx1"/>
            </a:solidFill>
          </a:ln>
        </p:spPr>
        <p:txBody>
          <a:bodyPr wrap="square" rtlCol="0">
            <a:spAutoFit/>
          </a:bodyPr>
          <a:lstStyle/>
          <a:p>
            <a:pPr algn="l"/>
            <a:r>
              <a:rPr lang="en-US" sz="1600" dirty="0">
                <a:latin typeface="Calibri" panose="020F0502020204030204" pitchFamily="34" charset="0"/>
                <a:cs typeface="Calibri" panose="020F0502020204030204" pitchFamily="34" charset="0"/>
              </a:rPr>
              <a:t>Observed before this week</a:t>
            </a:r>
          </a:p>
        </p:txBody>
      </p:sp>
      <p:sp>
        <p:nvSpPr>
          <p:cNvPr id="8" name="TextBox 7">
            <a:extLst>
              <a:ext uri="{FF2B5EF4-FFF2-40B4-BE49-F238E27FC236}">
                <a16:creationId xmlns:a16="http://schemas.microsoft.com/office/drawing/2014/main" id="{60C17197-523A-BE4E-9CCB-FBA81AEE1A29}"/>
              </a:ext>
            </a:extLst>
          </p:cNvPr>
          <p:cNvSpPr txBox="1"/>
          <p:nvPr/>
        </p:nvSpPr>
        <p:spPr>
          <a:xfrm>
            <a:off x="9698736" y="6288007"/>
            <a:ext cx="1883664" cy="338554"/>
          </a:xfrm>
          <a:prstGeom prst="rect">
            <a:avLst/>
          </a:prstGeom>
          <a:noFill/>
          <a:ln>
            <a:solidFill>
              <a:schemeClr val="tx1"/>
            </a:solidFill>
          </a:ln>
        </p:spPr>
        <p:txBody>
          <a:bodyPr wrap="square" rtlCol="0">
            <a:spAutoFit/>
          </a:bodyPr>
          <a:lstStyle/>
          <a:p>
            <a:pPr algn="l"/>
            <a:r>
              <a:rPr lang="en-US" sz="1600" dirty="0">
                <a:latin typeface="Calibri" panose="020F0502020204030204" pitchFamily="34" charset="0"/>
                <a:cs typeface="Calibri" panose="020F0502020204030204" pitchFamily="34" charset="0"/>
              </a:rPr>
              <a:t>To be observed later</a:t>
            </a:r>
          </a:p>
        </p:txBody>
      </p:sp>
    </p:spTree>
    <p:extLst>
      <p:ext uri="{BB962C8B-B14F-4D97-AF65-F5344CB8AC3E}">
        <p14:creationId xmlns:p14="http://schemas.microsoft.com/office/powerpoint/2010/main" val="397200972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theme/theme1.xml><?xml version="1.0" encoding="utf-8"?>
<a:theme xmlns:a="http://schemas.openxmlformats.org/drawingml/2006/main" name="No Lege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ll Presentatio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square" rtlCol="0">
        <a:spAutoFit/>
      </a:bodyPr>
      <a:lstStyle>
        <a:defPPr algn="l">
          <a:defRPr sz="1600" dirty="0"/>
        </a:defPPr>
      </a:lstStyle>
    </a:txDef>
  </a:objectDefaults>
  <a:extraClrSchemeLst/>
  <a:extLst>
    <a:ext uri="{05A4C25C-085E-4340-85A3-A5531E510DB2}">
      <thm15:themeFamily xmlns:thm15="http://schemas.microsoft.com/office/thememl/2012/main" name="IXPE M-CDR Template 16x9.potx" id="{C372CD43-4DF0-4CE6-AE3E-9CE692DC78DA}" vid="{0525E623-7355-4EC1-832C-6A5F73B308C5}"/>
    </a:ext>
  </a:extLst>
</a:theme>
</file>

<file path=ppt/theme/theme2.xml><?xml version="1.0" encoding="utf-8"?>
<a:theme xmlns:a="http://schemas.openxmlformats.org/drawingml/2006/main" name="Legend 1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ll Presentatio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square" rtlCol="0">
        <a:spAutoFit/>
      </a:bodyPr>
      <a:lstStyle>
        <a:defPPr algn="l">
          <a:defRPr sz="1600" dirty="0"/>
        </a:defPPr>
      </a:lstStyle>
    </a:txDef>
  </a:objectDefaults>
  <a:extraClrSchemeLst/>
  <a:extLst>
    <a:ext uri="{05A4C25C-085E-4340-85A3-A5531E510DB2}">
      <thm15:themeFamily xmlns:thm15="http://schemas.microsoft.com/office/thememl/2012/main" name="IXPE M-CDR Template 16x9.potx" id="{C372CD43-4DF0-4CE6-AE3E-9CE692DC78DA}" vid="{F46A0384-A3D0-4A59-91DE-58C46E02F5A6}"/>
    </a:ext>
  </a:extLst>
</a:theme>
</file>

<file path=ppt/theme/theme3.xml><?xml version="1.0" encoding="utf-8"?>
<a:theme xmlns:a="http://schemas.openxmlformats.org/drawingml/2006/main" name="Legend 1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ll Presentatio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square" rtlCol="0">
        <a:spAutoFit/>
      </a:bodyPr>
      <a:lstStyle>
        <a:defPPr algn="l">
          <a:defRPr sz="1600" dirty="0"/>
        </a:defPPr>
      </a:lstStyle>
    </a:txDef>
  </a:objectDefaults>
  <a:extraClrSchemeLst/>
  <a:extLst>
    <a:ext uri="{05A4C25C-085E-4340-85A3-A5531E510DB2}">
      <thm15:themeFamily xmlns:thm15="http://schemas.microsoft.com/office/thememl/2012/main" name="IXPE M-CDR Template 16x9.potx" id="{C372CD43-4DF0-4CE6-AE3E-9CE692DC78DA}" vid="{8337E253-7190-46C6-9AFB-A5DFEEB1D360}"/>
    </a:ext>
  </a:extLst>
</a:theme>
</file>

<file path=ppt/theme/theme4.xml><?xml version="1.0" encoding="utf-8"?>
<a:theme xmlns:a="http://schemas.openxmlformats.org/drawingml/2006/main" name="Legend 1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ll Presentatio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square" rtlCol="0">
        <a:spAutoFit/>
      </a:bodyPr>
      <a:lstStyle>
        <a:defPPr algn="l">
          <a:defRPr sz="1600" dirty="0"/>
        </a:defPPr>
      </a:lstStyle>
    </a:txDef>
  </a:objectDefaults>
  <a:extraClrSchemeLst/>
  <a:extLst>
    <a:ext uri="{05A4C25C-085E-4340-85A3-A5531E510DB2}">
      <thm15:themeFamily xmlns:thm15="http://schemas.microsoft.com/office/thememl/2012/main" name="IXPE M-CDR Template 16x9.potx" id="{C372CD43-4DF0-4CE6-AE3E-9CE692DC78DA}" vid="{AA975D53-4370-4913-84CE-1720A549966F}"/>
    </a:ext>
  </a:extLst>
</a:theme>
</file>

<file path=ppt/theme/theme5.xml><?xml version="1.0" encoding="utf-8"?>
<a:theme xmlns:a="http://schemas.openxmlformats.org/drawingml/2006/main" name="Legend 1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ll Presentatio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square" rtlCol="0">
        <a:spAutoFit/>
      </a:bodyPr>
      <a:lstStyle>
        <a:defPPr algn="l">
          <a:defRPr sz="1600" dirty="0"/>
        </a:defPPr>
      </a:lstStyle>
    </a:txDef>
  </a:objectDefaults>
  <a:extraClrSchemeLst/>
  <a:extLst>
    <a:ext uri="{05A4C25C-085E-4340-85A3-A5531E510DB2}">
      <thm15:themeFamily xmlns:thm15="http://schemas.microsoft.com/office/thememl/2012/main" name="IXPE M-CDR Template 16x9.potx" id="{C372CD43-4DF0-4CE6-AE3E-9CE692DC78DA}" vid="{D311CC1B-4871-4544-8ABD-5A466BAA345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EEDE65BFCA1244BA4D2CCA8EF2732E" ma:contentTypeVersion="0" ma:contentTypeDescription="Create a new document." ma:contentTypeScope="" ma:versionID="3a7523b44a0024f8904e280696a059c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4AE120-4968-4198-A1CA-B7FF64A7B7BE}">
  <ds:schemaRefs>
    <ds:schemaRef ds:uri="http://purl.org/dc/terms/"/>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7DEC807-032D-4DA8-B83F-BA9CB8B83B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A5917AAB-92F0-4CA3-A24C-365ABF164A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IXPE M-CDR Template 16x9</Template>
  <TotalTime>11848</TotalTime>
  <Words>1141</Words>
  <Application>Microsoft Office PowerPoint</Application>
  <PresentationFormat>Widescreen</PresentationFormat>
  <Paragraphs>229</Paragraphs>
  <Slides>12</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12</vt:i4>
      </vt:variant>
    </vt:vector>
  </HeadingPairs>
  <TitlesOfParts>
    <vt:vector size="22" baseType="lpstr">
      <vt:lpstr>Arial</vt:lpstr>
      <vt:lpstr>Arial Narrow</vt:lpstr>
      <vt:lpstr>Calibri</vt:lpstr>
      <vt:lpstr>Courier</vt:lpstr>
      <vt:lpstr>Wingdings</vt:lpstr>
      <vt:lpstr>No Legend</vt:lpstr>
      <vt:lpstr>Legend 1a</vt:lpstr>
      <vt:lpstr>Legend 1b</vt:lpstr>
      <vt:lpstr>Legend 1c</vt:lpstr>
      <vt:lpstr>Legend 1d</vt:lpstr>
      <vt:lpstr>The Imaging X-Ray Polarimetry Explorer (IXPE)   Brian D. Ramsey for the IXPE Team NASA/Marshall Space Flight Center Huntsville Al 35812  </vt:lpstr>
      <vt:lpstr>IXPE Mission Overview</vt:lpstr>
      <vt:lpstr>IXPE Team Members</vt:lpstr>
      <vt:lpstr>Payload Overview: Deployed Configuration </vt:lpstr>
      <vt:lpstr>Mirror Module Assemblies (MMA)</vt:lpstr>
      <vt:lpstr>Detector Units</vt:lpstr>
      <vt:lpstr>On-Board Calibration Sources: Filter Calibration wheel Assembly</vt:lpstr>
      <vt:lpstr>Ground Network</vt:lpstr>
      <vt:lpstr>Science operations interfaces</vt:lpstr>
      <vt:lpstr>Working groups</vt:lpstr>
      <vt:lpstr>Year-1 targets</vt:lpstr>
      <vt:lpstr>Execution of observing plan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IXPE Mission CDR</dc:title>
  <dc:creator>Ramsey, Brian D. (MSFC-ST12)</dc:creator>
  <cp:lastModifiedBy>Ramsey, Brian D. (MSFC-ST12)</cp:lastModifiedBy>
  <cp:revision>237</cp:revision>
  <cp:lastPrinted>2019-05-07T20:28:40Z</cp:lastPrinted>
  <dcterms:created xsi:type="dcterms:W3CDTF">2019-04-17T17:30:40Z</dcterms:created>
  <dcterms:modified xsi:type="dcterms:W3CDTF">2022-06-05T18:55:40Z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0x01010049EEDE65BFCA1244BA4D2CCA8EF2732E</vt:lpwstr>
  </property>
  <property fmtid="{D5CDD505-2E9C-101B-9397-08002B2CF9AE}" pid="3" name="_dlc_DocIdItemGuid">
    <vt:lpwstr>53997f4f-9102-4b55-b858-0928a0def393</vt:lpwstr>
  </property>
</Properties>
</file>