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4"/>
  </p:sldMasterIdLst>
  <p:notesMasterIdLst>
    <p:notesMasterId r:id="rId48"/>
  </p:notesMasterIdLst>
  <p:handoutMasterIdLst>
    <p:handoutMasterId r:id="rId49"/>
  </p:handoutMasterIdLst>
  <p:sldIdLst>
    <p:sldId id="256" r:id="rId5"/>
    <p:sldId id="426" r:id="rId6"/>
    <p:sldId id="432" r:id="rId7"/>
    <p:sldId id="427" r:id="rId8"/>
    <p:sldId id="443" r:id="rId9"/>
    <p:sldId id="434" r:id="rId10"/>
    <p:sldId id="439" r:id="rId11"/>
    <p:sldId id="440" r:id="rId12"/>
    <p:sldId id="444" r:id="rId13"/>
    <p:sldId id="445" r:id="rId14"/>
    <p:sldId id="446" r:id="rId15"/>
    <p:sldId id="447" r:id="rId16"/>
    <p:sldId id="448" r:id="rId17"/>
    <p:sldId id="450" r:id="rId18"/>
    <p:sldId id="451" r:id="rId19"/>
    <p:sldId id="458" r:id="rId20"/>
    <p:sldId id="459" r:id="rId21"/>
    <p:sldId id="460" r:id="rId22"/>
    <p:sldId id="461" r:id="rId23"/>
    <p:sldId id="462" r:id="rId24"/>
    <p:sldId id="466" r:id="rId25"/>
    <p:sldId id="467" r:id="rId26"/>
    <p:sldId id="468" r:id="rId27"/>
    <p:sldId id="469" r:id="rId28"/>
    <p:sldId id="428" r:id="rId29"/>
    <p:sldId id="437" r:id="rId30"/>
    <p:sldId id="441" r:id="rId31"/>
    <p:sldId id="453" r:id="rId32"/>
    <p:sldId id="463" r:id="rId33"/>
    <p:sldId id="465" r:id="rId34"/>
    <p:sldId id="449" r:id="rId35"/>
    <p:sldId id="433" r:id="rId36"/>
    <p:sldId id="442" r:id="rId37"/>
    <p:sldId id="438" r:id="rId38"/>
    <p:sldId id="452" r:id="rId39"/>
    <p:sldId id="454" r:id="rId40"/>
    <p:sldId id="456" r:id="rId41"/>
    <p:sldId id="457" r:id="rId42"/>
    <p:sldId id="435" r:id="rId43"/>
    <p:sldId id="429" r:id="rId44"/>
    <p:sldId id="470" r:id="rId45"/>
    <p:sldId id="431" r:id="rId46"/>
    <p:sldId id="436" r:id="rId47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FFFF"/>
    <a:srgbClr val="9D8564"/>
    <a:srgbClr val="D8CEC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129" autoAdjust="0"/>
    <p:restoredTop sz="96006" autoAdjust="0"/>
  </p:normalViewPr>
  <p:slideViewPr>
    <p:cSldViewPr>
      <p:cViewPr varScale="1">
        <p:scale>
          <a:sx n="82" d="100"/>
          <a:sy n="82" d="100"/>
        </p:scale>
        <p:origin x="168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0938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AD2CC0C1-5D08-408D-9DFA-30F6C6C3E494}" type="datetimeFigureOut">
              <a:rPr lang="en-US" smtClean="0"/>
              <a:t>6/11/2022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0938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46507A89-1EB7-4C2A-AEFE-6EAD948A54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013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938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F2309DEB-C268-4A9B-8409-3DCC540A72D3}" type="datetimeFigureOut">
              <a:rPr lang="en-US" smtClean="0"/>
              <a:t>6/11/2022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81100" y="696913"/>
            <a:ext cx="46482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77" tIns="46589" rIns="93177" bIns="46589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040" y="4415790"/>
            <a:ext cx="5608320" cy="4183380"/>
          </a:xfrm>
          <a:prstGeom prst="rect">
            <a:avLst/>
          </a:prstGeom>
        </p:spPr>
        <p:txBody>
          <a:bodyPr vert="horz" lIns="93177" tIns="46589" rIns="93177" bIns="4658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938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B0736E00-B322-44FC-BDC2-B747D772F9D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8614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Add location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36E00-B322-44FC-BDC2-B747D772F9D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18108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736E00-B322-44FC-BDC2-B747D772F9D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89777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0" hasCustomPrompt="1"/>
          </p:nvPr>
        </p:nvSpPr>
        <p:spPr>
          <a:xfrm>
            <a:off x="1280160" y="2895600"/>
            <a:ext cx="6583680" cy="2133600"/>
          </a:xfrm>
        </p:spPr>
        <p:txBody>
          <a:bodyPr>
            <a:normAutofit/>
          </a:bodyPr>
          <a:lstStyle>
            <a:lvl1pPr marL="68580" indent="0" algn="ctr">
              <a:buNone/>
              <a:defRPr sz="2800"/>
            </a:lvl1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85800" y="1506426"/>
            <a:ext cx="7772400" cy="1175183"/>
          </a:xfrm>
        </p:spPr>
        <p:txBody>
          <a:bodyPr>
            <a:normAutofit/>
          </a:bodyPr>
          <a:lstStyle>
            <a:lvl1pPr algn="ctr">
              <a:defRPr sz="4400" baseline="0"/>
            </a:lvl1pPr>
          </a:lstStyle>
          <a:p>
            <a:r>
              <a:rPr lang="en-US" dirty="0"/>
              <a:t>Click to edit Title</a:t>
            </a:r>
          </a:p>
        </p:txBody>
      </p:sp>
      <p:pic>
        <p:nvPicPr>
          <p:cNvPr id="50" name="Picture 49" descr="4Color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635" y="122237"/>
            <a:ext cx="1323165" cy="1096963"/>
          </a:xfrm>
          <a:prstGeom prst="rect">
            <a:avLst/>
          </a:prstGeom>
          <a:noFill/>
          <a:effectLst/>
        </p:spPr>
      </p:pic>
      <p:pic>
        <p:nvPicPr>
          <p:cNvPr id="74" name="Picture 2" descr="C:\Users\jschuler\Desktop\Swampworks RoboGator -transparent.pn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198437"/>
            <a:ext cx="3195373" cy="1096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1" y="113264"/>
            <a:ext cx="5943600" cy="724936"/>
          </a:xfrm>
        </p:spPr>
        <p:txBody>
          <a:bodyPr/>
          <a:lstStyle/>
          <a:p>
            <a:r>
              <a:rPr lang="en-US" dirty="0"/>
              <a:t>Click to edit Master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20924" y="6416675"/>
            <a:ext cx="3502152" cy="365125"/>
          </a:xfrm>
          <a:prstGeom prst="rect">
            <a:avLst/>
          </a:prstGeom>
        </p:spPr>
        <p:txBody>
          <a:bodyPr/>
          <a:lstStyle>
            <a:lvl1pPr algn="ctr">
              <a:defRPr sz="1200"/>
            </a:lvl1pPr>
          </a:lstStyle>
          <a:p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228600" y="1219201"/>
            <a:ext cx="4206240" cy="49377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724400" y="1219200"/>
            <a:ext cx="4206240" cy="4937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3"/>
          <p:cNvSpPr txBox="1">
            <a:spLocks/>
          </p:cNvSpPr>
          <p:nvPr userDrawn="1"/>
        </p:nvSpPr>
        <p:spPr>
          <a:xfrm>
            <a:off x="6858000" y="6416675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20924" y="6416675"/>
            <a:ext cx="3502152" cy="365125"/>
          </a:xfrm>
          <a:prstGeom prst="rect">
            <a:avLst/>
          </a:prstGeom>
        </p:spPr>
        <p:txBody>
          <a:bodyPr/>
          <a:lstStyle>
            <a:lvl1pPr algn="ctr">
              <a:defRPr sz="1200"/>
            </a:lvl1pPr>
          </a:lstStyle>
          <a:p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143000"/>
            <a:ext cx="3840480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1905000"/>
            <a:ext cx="4023360" cy="42976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15840" y="1143001"/>
            <a:ext cx="3840480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15840" y="1905000"/>
            <a:ext cx="4023360" cy="42976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20924" y="6416675"/>
            <a:ext cx="3502152" cy="365125"/>
          </a:xfrm>
          <a:prstGeom prst="rect">
            <a:avLst/>
          </a:prstGeom>
        </p:spPr>
        <p:txBody>
          <a:bodyPr/>
          <a:lstStyle>
            <a:lvl1pPr algn="ctr">
              <a:defRPr sz="1200"/>
            </a:lvl1pPr>
          </a:lstStyle>
          <a:p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20924" y="6416675"/>
            <a:ext cx="3502152" cy="365125"/>
          </a:xfrm>
          <a:prstGeom prst="rect">
            <a:avLst/>
          </a:prstGeom>
        </p:spPr>
        <p:txBody>
          <a:bodyPr/>
          <a:lstStyle>
            <a:lvl1pPr algn="ctr">
              <a:defRPr sz="1200"/>
            </a:lvl1pPr>
          </a:lstStyle>
          <a:p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/>
          <a:lstStyle/>
          <a:p>
            <a:fld id="{4675364E-AE72-4853-8F24-12BFC8EFCB2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  <a:prstGeom prst="rect">
            <a:avLst/>
          </a:prstGeo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  <a:prstGeom prst="rect">
            <a:avLst/>
          </a:prstGeo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/>
          <a:lstStyle/>
          <a:p>
            <a:fld id="{4675364E-AE72-4853-8F24-12BFC8EFCB2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413248" y="5840720"/>
            <a:ext cx="3502152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/>
          <a:lstStyle/>
          <a:p>
            <a:fld id="{4675364E-AE72-4853-8F24-12BFC8EFCB2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413248" y="5840720"/>
            <a:ext cx="3502152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/>
          <a:lstStyle/>
          <a:p>
            <a:fld id="{4675364E-AE72-4853-8F24-12BFC8EFCB2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84113" y="113264"/>
            <a:ext cx="5369088" cy="7249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143000"/>
            <a:ext cx="8686800" cy="50677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3" name="Straight Connector 62"/>
          <p:cNvCxnSpPr/>
          <p:nvPr userDrawn="1"/>
        </p:nvCxnSpPr>
        <p:spPr>
          <a:xfrm>
            <a:off x="228600" y="990600"/>
            <a:ext cx="8763000" cy="0"/>
          </a:xfrm>
          <a:prstGeom prst="line">
            <a:avLst/>
          </a:prstGeom>
          <a:ln w="19050" cap="rnd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20924" y="6416675"/>
            <a:ext cx="3502152" cy="365125"/>
          </a:xfrm>
          <a:prstGeom prst="rect">
            <a:avLst/>
          </a:prstGeom>
        </p:spPr>
        <p:txBody>
          <a:bodyPr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pic>
        <p:nvPicPr>
          <p:cNvPr id="48" name="Picture 47" descr="4Color"/>
          <p:cNvPicPr>
            <a:picLocks noChangeAspect="1" noChangeArrowheads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46037"/>
            <a:ext cx="955513" cy="792163"/>
          </a:xfrm>
          <a:prstGeom prst="rect">
            <a:avLst/>
          </a:prstGeom>
          <a:noFill/>
          <a:effectLst/>
        </p:spPr>
      </p:pic>
      <p:pic>
        <p:nvPicPr>
          <p:cNvPr id="66" name="Picture 2" descr="C:\Users\jschuler\Desktop\Swampworks RoboGator -transparent.png"/>
          <p:cNvPicPr>
            <a:picLocks noChangeAspect="1" noChangeArrowheads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800" y="68584"/>
            <a:ext cx="2463800" cy="845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tx2"/>
        </a:buClr>
        <a:buSzPct val="76000"/>
        <a:buFont typeface="Wingdings 2" pitchFamily="18" charset="2"/>
        <a:buChar char=""/>
        <a:defRPr sz="2400" kern="1200">
          <a:solidFill>
            <a:schemeClr val="accent1">
              <a:lumMod val="50000"/>
            </a:schemeClr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tx2"/>
        </a:buClr>
        <a:buSzPct val="76000"/>
        <a:buFont typeface="Wingdings 2" pitchFamily="18" charset="2"/>
        <a:buChar char=""/>
        <a:defRPr sz="2200" kern="1200">
          <a:solidFill>
            <a:schemeClr val="accent1">
              <a:lumMod val="50000"/>
            </a:schemeClr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tx2"/>
        </a:buClr>
        <a:buSzPct val="76000"/>
        <a:buFont typeface="Wingdings 2" pitchFamily="18" charset="2"/>
        <a:buChar char=""/>
        <a:defRPr sz="2000" kern="1200">
          <a:solidFill>
            <a:schemeClr val="accent1">
              <a:lumMod val="50000"/>
            </a:schemeClr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tx2"/>
        </a:buClr>
        <a:buSzPct val="76000"/>
        <a:buFont typeface="Wingdings 2" pitchFamily="18" charset="2"/>
        <a:buChar char=""/>
        <a:defRPr sz="1800" kern="1200">
          <a:solidFill>
            <a:schemeClr val="accent1">
              <a:lumMod val="50000"/>
            </a:schemeClr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tx2"/>
        </a:buClr>
        <a:buSzPct val="76000"/>
        <a:buFont typeface="Wingdings 2" pitchFamily="18" charset="2"/>
        <a:buChar char=""/>
        <a:defRPr sz="1600" kern="1200" baseline="0">
          <a:solidFill>
            <a:schemeClr val="accent1">
              <a:lumMod val="50000"/>
            </a:schemeClr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gcc02.safelinks.protection.outlook.com/?url=https%3A%2F%2Fyoutu.be%2FM7ufpy61Eow&amp;data=05%7C01%7Crob.mueller%40nasa.gov%7C8c64ea6143be47900ab708da3a7ca622%7C7005d45845be48ae8140d43da96dd17b%7C0%7C0%7C637886604280486838%7CUnknown%7CTWFpbGZsb3d8eyJWIjoiMC4wLjAwMDAiLCJQIjoiV2luMzIiLCJBTiI6Ik1haWwiLCJXVCI6Mn0%3D%7C3000%7C%7C%7C&amp;sdata=ouFhmtIh4ldWuLACFIALAZ8es6%2B24p3m0L1aGTTJf6M%3D&amp;reserved=0" TargetMode="External"/><Relationship Id="rId2" Type="http://schemas.openxmlformats.org/officeDocument/2006/relationships/hyperlink" Target="https://gcc02.safelinks.protection.outlook.com/?url=https%3A%2F%2Fyoutu.be%2FglLQZzP_uT0&amp;data=05%7C01%7Crob.mueller%40nasa.gov%7C8c64ea6143be47900ab708da3a7ca622%7C7005d45845be48ae8140d43da96dd17b%7C0%7C0%7C637886604280486838%7CUnknown%7CTWFpbGZsb3d8eyJWIjoiMC4wLjAwMDAiLCJQIjoiV2luMzIiLCJBTiI6Ik1haWwiLCJXVCI6Mn0%3D%7C3000%7C%7C%7C&amp;sdata=AzN6hzPsJ53OEfuL8WUygtAAdKRQITKQDyBoNS6XnoY%3D&amp;reserved=0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youtu.be/K1pp-x1cyaU" TargetMode="External"/><Relationship Id="rId4" Type="http://schemas.openxmlformats.org/officeDocument/2006/relationships/hyperlink" Target="https://gcc02.safelinks.protection.outlook.com/?url=https%3A%2F%2Fyoutu.be%2Fc4toC1WJCWI&amp;data=05%7C01%7Crob.mueller%40nasa.gov%7C8c64ea6143be47900ab708da3a7ca622%7C7005d45845be48ae8140d43da96dd17b%7C0%7C0%7C637886604280486838%7CUnknown%7CTWFpbGZsb3d8eyJWIjoiMC4wLjAwMDAiLCJQIjoiV2luMzIiLCJBTiI6Ik1haWwiLCJXVCI6Mn0%3D%7C3000%7C%7C%7C&amp;sdata=lDW0KHkKCxEgX%2FIJjzUF2JLLuocQ%2FX2Qnzh7X%2FdFY1M%3D&amp;reserved=0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8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328127" y="4876800"/>
            <a:ext cx="8839200" cy="2667000"/>
          </a:xfrm>
        </p:spPr>
        <p:txBody>
          <a:bodyPr>
            <a:noAutofit/>
          </a:bodyPr>
          <a:lstStyle/>
          <a:p>
            <a:r>
              <a:rPr lang="en-US" sz="20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Rob Mueller</a:t>
            </a:r>
          </a:p>
          <a:p>
            <a:r>
              <a:rPr lang="en-US" sz="1800" b="1" dirty="0">
                <a:solidFill>
                  <a:schemeClr val="bg1">
                    <a:lumMod val="50000"/>
                  </a:schemeClr>
                </a:solidFill>
              </a:rPr>
              <a:t>Senior Technologist</a:t>
            </a:r>
          </a:p>
          <a:p>
            <a:r>
              <a:rPr lang="en-US" sz="1800" b="1" dirty="0">
                <a:solidFill>
                  <a:schemeClr val="bg1">
                    <a:lumMod val="50000"/>
                  </a:schemeClr>
                </a:solidFill>
              </a:rPr>
              <a:t>Exploration Research and Technology Programs </a:t>
            </a:r>
          </a:p>
          <a:p>
            <a:r>
              <a:rPr lang="en-US" sz="1800" b="1" dirty="0"/>
              <a:t>NASA </a:t>
            </a:r>
          </a:p>
          <a:p>
            <a:r>
              <a:rPr lang="en-US" sz="1800" b="1" dirty="0"/>
              <a:t>Kennedy Space Center, Florida, USA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0027" y="3200400"/>
            <a:ext cx="8915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70C0"/>
                </a:solidFill>
              </a:rPr>
              <a:t>Space Resources Roundtable, XXII  Meeting</a:t>
            </a:r>
            <a:br>
              <a:rPr lang="en-US" b="1" dirty="0">
                <a:solidFill>
                  <a:srgbClr val="0070C0"/>
                </a:solidFill>
              </a:rPr>
            </a:br>
            <a:r>
              <a:rPr lang="en-US" b="1" dirty="0">
                <a:solidFill>
                  <a:srgbClr val="0070C0"/>
                </a:solidFill>
              </a:rPr>
              <a:t>June 7-10, 2022</a:t>
            </a:r>
          </a:p>
          <a:p>
            <a:pPr algn="ctr" fontAlgn="base"/>
            <a:r>
              <a:rPr lang="en-US" b="1" dirty="0">
                <a:solidFill>
                  <a:srgbClr val="0070C0"/>
                </a:solidFill>
              </a:rPr>
              <a:t>Colorado School of Mines</a:t>
            </a:r>
            <a:br>
              <a:rPr lang="en-US" b="1" dirty="0">
                <a:solidFill>
                  <a:srgbClr val="0070C0"/>
                </a:solidFill>
              </a:rPr>
            </a:br>
            <a:r>
              <a:rPr lang="en-US" b="1" dirty="0">
                <a:solidFill>
                  <a:srgbClr val="0070C0"/>
                </a:solidFill>
              </a:rPr>
              <a:t>Golden, Colorado USA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6664D1-BB1D-473C-8F21-C38E2299BA86}"/>
              </a:ext>
            </a:extLst>
          </p:cNvPr>
          <p:cNvSpPr txBox="1"/>
          <p:nvPr/>
        </p:nvSpPr>
        <p:spPr>
          <a:xfrm>
            <a:off x="424619" y="1752600"/>
            <a:ext cx="8294762" cy="90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 algn="ctr">
              <a:spcBef>
                <a:spcPct val="20000"/>
              </a:spcBef>
              <a:buClr>
                <a:schemeClr val="tx2"/>
              </a:buClr>
              <a:buSzPct val="76000"/>
            </a:pPr>
            <a:r>
              <a:rPr lang="en-US" sz="2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2022 LUNABOTICS ROBOTIC MINING COMPETITION</a:t>
            </a:r>
          </a:p>
          <a:p>
            <a:pPr marL="68580" algn="ctr">
              <a:spcBef>
                <a:spcPct val="20000"/>
              </a:spcBef>
              <a:buClr>
                <a:schemeClr val="tx2"/>
              </a:buClr>
              <a:buSzPct val="76000"/>
            </a:pPr>
            <a:r>
              <a:rPr lang="en-US" sz="2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FOR UNIVERSITIES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17760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7400" y="76200"/>
            <a:ext cx="3501189" cy="708802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9B65456-E107-4A88-8544-CB6532BDC4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053" y="1219200"/>
            <a:ext cx="4191000" cy="506779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Annual NASA Competition since 2010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Regolith Excavation Robot Controlled Remotely or Autonomously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Visual and Auditory Isolation from Operator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Excavates Black Point 1 (BP-1) Lunar Basalt Regolith Simulant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Weight Limit - 80 kg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Dimension Limits - 1.50m length x 0.75m width x 0.75m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Designed, Built and Tested by University Student Teams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Uses NASA systems engineering methods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Held at NASA Kennedy Space Center, Florida each May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F9B6BA-9ED6-4FA9-B88F-F2E4C14FED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0053" y="1371600"/>
            <a:ext cx="4419600" cy="441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5582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07991-D26F-4050-B94F-C8DEDE87A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2600" y="76200"/>
            <a:ext cx="5369088" cy="724936"/>
          </a:xfrm>
        </p:spPr>
        <p:txBody>
          <a:bodyPr/>
          <a:lstStyle/>
          <a:p>
            <a:r>
              <a:rPr lang="en-US" dirty="0" err="1"/>
              <a:t>Lunabotics</a:t>
            </a:r>
            <a:r>
              <a:rPr lang="en-US" dirty="0"/>
              <a:t> Arena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93B8A3-B4DE-4E12-A580-C992C0661E66}"/>
              </a:ext>
            </a:extLst>
          </p:cNvPr>
          <p:cNvSpPr txBox="1"/>
          <p:nvPr/>
        </p:nvSpPr>
        <p:spPr>
          <a:xfrm>
            <a:off x="914400" y="5254275"/>
            <a:ext cx="74676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Each mining lane is 6.8 meters long (3.6 meter obstacle zone plus a 3.2 meter excavation zone) and 2.5 meters wide.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2 cm diameter gravel rock at bottom: 15 cm depth (simulates icy regolith)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Overburden of Black Point (BP)-1 regolith simulant: 30 cm depth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Must mine more than 1 kg of gravel to qualify for Mining points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A8AAE4-DEDB-4DDF-B718-AA87796006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762" y="1051249"/>
            <a:ext cx="5616475" cy="4212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014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494E5-47C8-4987-BA3A-F96BCFB78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0" y="83976"/>
            <a:ext cx="5369088" cy="724936"/>
          </a:xfrm>
        </p:spPr>
        <p:txBody>
          <a:bodyPr/>
          <a:lstStyle/>
          <a:p>
            <a:r>
              <a:rPr lang="en-US" dirty="0"/>
              <a:t>On-Site Entries List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F59008-1453-4460-A1A8-B83ACF98CA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600" y="1233953"/>
            <a:ext cx="4084320" cy="47701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1145982-94C6-4DD6-966E-40BA3D2C8C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019" y="1233953"/>
            <a:ext cx="4084320" cy="385572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7007ED7-AB57-4762-B484-2468FCDE1E16}"/>
              </a:ext>
            </a:extLst>
          </p:cNvPr>
          <p:cNvSpPr txBox="1"/>
          <p:nvPr/>
        </p:nvSpPr>
        <p:spPr>
          <a:xfrm>
            <a:off x="259080" y="5257800"/>
            <a:ext cx="504054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74 </a:t>
            </a:r>
            <a:r>
              <a:rPr lang="en-US" dirty="0"/>
              <a:t>Universities</a:t>
            </a:r>
            <a:r>
              <a:rPr lang="en-US" b="1" dirty="0"/>
              <a:t> </a:t>
            </a:r>
            <a:r>
              <a:rPr lang="en-US" dirty="0"/>
              <a:t>Registered in August 2021</a:t>
            </a:r>
          </a:p>
          <a:p>
            <a:r>
              <a:rPr lang="en-US" b="1" dirty="0"/>
              <a:t>70</a:t>
            </a:r>
            <a:r>
              <a:rPr lang="en-US" dirty="0"/>
              <a:t> submitted a Project Management Plan.</a:t>
            </a:r>
          </a:p>
          <a:p>
            <a:endParaRPr lang="en-US" dirty="0"/>
          </a:p>
          <a:p>
            <a:r>
              <a:rPr lang="en-US" b="1" dirty="0"/>
              <a:t>39 </a:t>
            </a:r>
            <a:r>
              <a:rPr lang="en-US" dirty="0"/>
              <a:t>Universities</a:t>
            </a:r>
            <a:r>
              <a:rPr lang="en-US" b="1" dirty="0"/>
              <a:t> </a:t>
            </a:r>
            <a:r>
              <a:rPr lang="en-US" dirty="0"/>
              <a:t>invited to attend at KSC in May 2022</a:t>
            </a:r>
          </a:p>
          <a:p>
            <a:r>
              <a:rPr lang="en-US" b="1" dirty="0"/>
              <a:t>332 </a:t>
            </a:r>
            <a:r>
              <a:rPr lang="en-US" dirty="0"/>
              <a:t>students invited to attend in May 2022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76104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420ED-30D8-4A7C-A983-1979DF747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800" y="76200"/>
            <a:ext cx="4953000" cy="724936"/>
          </a:xfrm>
        </p:spPr>
        <p:txBody>
          <a:bodyPr>
            <a:normAutofit/>
          </a:bodyPr>
          <a:lstStyle/>
          <a:p>
            <a:r>
              <a:rPr lang="en-US" dirty="0"/>
              <a:t>2022 Excavator Types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C6CC06-78E0-40E5-A4FC-3FFBDA472B24}"/>
              </a:ext>
            </a:extLst>
          </p:cNvPr>
          <p:cNvSpPr txBox="1"/>
          <p:nvPr/>
        </p:nvSpPr>
        <p:spPr>
          <a:xfrm>
            <a:off x="2667000" y="1676400"/>
            <a:ext cx="41148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19 Bucket ladders  (49%)</a:t>
            </a:r>
          </a:p>
          <a:p>
            <a:endParaRPr lang="en-US" sz="2400" dirty="0"/>
          </a:p>
          <a:p>
            <a:r>
              <a:rPr lang="en-US" sz="2400" dirty="0"/>
              <a:t>6 Augers (15%)</a:t>
            </a:r>
          </a:p>
          <a:p>
            <a:endParaRPr lang="en-US" sz="2400" dirty="0"/>
          </a:p>
          <a:p>
            <a:r>
              <a:rPr lang="en-US" sz="2400" dirty="0"/>
              <a:t>6 Bucket Drums (15%)</a:t>
            </a:r>
          </a:p>
          <a:p>
            <a:endParaRPr lang="en-US" sz="2400" dirty="0"/>
          </a:p>
          <a:p>
            <a:r>
              <a:rPr lang="en-US" sz="2400" dirty="0"/>
              <a:t>2 Front End Loaders (5%)</a:t>
            </a:r>
          </a:p>
          <a:p>
            <a:endParaRPr lang="en-US" sz="2400" dirty="0"/>
          </a:p>
          <a:p>
            <a:r>
              <a:rPr lang="en-US" sz="2400" dirty="0"/>
              <a:t>1 Backhoe (3 %)</a:t>
            </a:r>
          </a:p>
          <a:p>
            <a:endParaRPr lang="en-US" sz="2400" dirty="0"/>
          </a:p>
          <a:p>
            <a:r>
              <a:rPr lang="en-US" sz="2400" dirty="0"/>
              <a:t>5 Did Not Compete (13%)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1262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52400"/>
            <a:ext cx="5369088" cy="724936"/>
          </a:xfrm>
        </p:spPr>
        <p:txBody>
          <a:bodyPr/>
          <a:lstStyle/>
          <a:p>
            <a:r>
              <a:rPr lang="en-US" dirty="0"/>
              <a:t>Bucket Ladders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663C9B-0BF3-40B5-B03E-C73DC02194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" y="1153139"/>
            <a:ext cx="6789336" cy="544609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0B9EEE5-795F-4008-A1D6-9E5AB47F2A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800" y="2209800"/>
            <a:ext cx="5137421" cy="4268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5105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52400"/>
            <a:ext cx="5369088" cy="724936"/>
          </a:xfrm>
        </p:spPr>
        <p:txBody>
          <a:bodyPr/>
          <a:lstStyle/>
          <a:p>
            <a:r>
              <a:rPr lang="en-US" dirty="0"/>
              <a:t>Bucket Ladders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3E1889-57C4-4908-8649-CA6879449D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219200"/>
            <a:ext cx="7620000" cy="542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790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0" y="152400"/>
            <a:ext cx="3429000" cy="724936"/>
          </a:xfrm>
        </p:spPr>
        <p:txBody>
          <a:bodyPr/>
          <a:lstStyle/>
          <a:p>
            <a:r>
              <a:rPr lang="en-US" dirty="0"/>
              <a:t>Bucket Ladders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7F8E63-9C29-43DE-A720-27CD21C8AC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1219200"/>
            <a:ext cx="5790661" cy="5397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4551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75A8810-B9EE-4E3A-BFDC-FE61ADFA657B}"/>
              </a:ext>
            </a:extLst>
          </p:cNvPr>
          <p:cNvSpPr txBox="1"/>
          <p:nvPr/>
        </p:nvSpPr>
        <p:spPr>
          <a:xfrm>
            <a:off x="1143000" y="1295400"/>
            <a:ext cx="6858000" cy="533400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0" y="113264"/>
            <a:ext cx="3429000" cy="724936"/>
          </a:xfrm>
        </p:spPr>
        <p:txBody>
          <a:bodyPr/>
          <a:lstStyle/>
          <a:p>
            <a:r>
              <a:rPr lang="en-US" dirty="0"/>
              <a:t>Bucket Ladders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A8E1829-E8CF-4028-957A-7FF844AE73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00" y="2209800"/>
            <a:ext cx="3384975" cy="4191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54CF4F-3109-45A3-8D1F-E0822519A1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9700" y="1429273"/>
            <a:ext cx="6096000" cy="551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9654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52400"/>
            <a:ext cx="5369088" cy="724936"/>
          </a:xfrm>
        </p:spPr>
        <p:txBody>
          <a:bodyPr/>
          <a:lstStyle/>
          <a:p>
            <a:r>
              <a:rPr lang="en-US" dirty="0"/>
              <a:t>Bucket Ladders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8CE602-ABBE-4C2D-93E5-2E7756D5AC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300" y="1219200"/>
            <a:ext cx="7391400" cy="5257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1585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52400"/>
            <a:ext cx="5369088" cy="724936"/>
          </a:xfrm>
        </p:spPr>
        <p:txBody>
          <a:bodyPr/>
          <a:lstStyle/>
          <a:p>
            <a:r>
              <a:rPr lang="en-US" dirty="0"/>
              <a:t>Bucket Ladders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4674A4-CB2D-47A0-854C-C063048A06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1295400"/>
            <a:ext cx="7162800" cy="5137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3315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52400"/>
            <a:ext cx="5369088" cy="724936"/>
          </a:xfrm>
        </p:spPr>
        <p:txBody>
          <a:bodyPr/>
          <a:lstStyle/>
          <a:p>
            <a:r>
              <a:rPr lang="en-US" dirty="0"/>
              <a:t>Bucket Ladders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7D51AF-FE64-4B02-80D1-9EEE2333D1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300" y="1219200"/>
            <a:ext cx="7391400" cy="5286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8698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52400"/>
            <a:ext cx="5369088" cy="724936"/>
          </a:xfrm>
        </p:spPr>
        <p:txBody>
          <a:bodyPr/>
          <a:lstStyle/>
          <a:p>
            <a:r>
              <a:rPr lang="en-US" dirty="0"/>
              <a:t>Bucket Ladders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638DF5-0BFD-4F52-B893-ABF405B6C3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" y="1295400"/>
            <a:ext cx="7025155" cy="5018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0826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52400"/>
            <a:ext cx="5369088" cy="724936"/>
          </a:xfrm>
        </p:spPr>
        <p:txBody>
          <a:bodyPr/>
          <a:lstStyle/>
          <a:p>
            <a:r>
              <a:rPr lang="en-US" dirty="0"/>
              <a:t>Bucket Ladders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AC511D-1FB1-4054-92AE-655F972725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219200"/>
            <a:ext cx="7620000" cy="5288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1318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52400"/>
            <a:ext cx="5369088" cy="724936"/>
          </a:xfrm>
        </p:spPr>
        <p:txBody>
          <a:bodyPr/>
          <a:lstStyle/>
          <a:p>
            <a:r>
              <a:rPr lang="en-US" dirty="0"/>
              <a:t>Bucket Ladders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7E028C-2C43-40F4-80E5-E36F492241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143000"/>
            <a:ext cx="7696200" cy="5415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7548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52400"/>
            <a:ext cx="5369088" cy="724936"/>
          </a:xfrm>
        </p:spPr>
        <p:txBody>
          <a:bodyPr/>
          <a:lstStyle/>
          <a:p>
            <a:r>
              <a:rPr lang="en-US" dirty="0"/>
              <a:t>Bucket Ladders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EA3A6B-9AE0-41D7-8426-E81BC117E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1219200"/>
            <a:ext cx="7239000" cy="5227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8665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52400"/>
            <a:ext cx="5369088" cy="724936"/>
          </a:xfrm>
        </p:spPr>
        <p:txBody>
          <a:bodyPr/>
          <a:lstStyle/>
          <a:p>
            <a:r>
              <a:rPr lang="en-US" dirty="0"/>
              <a:t>Bucket Ladders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FB02BE-0343-4872-A6D6-5871B5EC6C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143000"/>
            <a:ext cx="7434964" cy="5433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3784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52400"/>
            <a:ext cx="5369088" cy="724936"/>
          </a:xfrm>
        </p:spPr>
        <p:txBody>
          <a:bodyPr/>
          <a:lstStyle/>
          <a:p>
            <a:r>
              <a:rPr lang="en-US" dirty="0"/>
              <a:t>Bucket Ladders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D4DE43-DEE1-484B-AD9D-5CC7A59DE5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13" y="1036380"/>
            <a:ext cx="7837774" cy="5669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746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52400"/>
            <a:ext cx="5369088" cy="724936"/>
          </a:xfrm>
        </p:spPr>
        <p:txBody>
          <a:bodyPr/>
          <a:lstStyle/>
          <a:p>
            <a:r>
              <a:rPr lang="en-US" dirty="0"/>
              <a:t>Bucket Ladders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8E0FB6-F697-4764-994D-161C326914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188550"/>
            <a:ext cx="7772400" cy="5485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6130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52400"/>
            <a:ext cx="5369088" cy="724936"/>
          </a:xfrm>
        </p:spPr>
        <p:txBody>
          <a:bodyPr/>
          <a:lstStyle/>
          <a:p>
            <a:r>
              <a:rPr lang="en-US" dirty="0"/>
              <a:t>Bucket Ladders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1146B8-7FE6-4D0B-A876-11F11A0236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295400"/>
            <a:ext cx="7221986" cy="5191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5956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4679438-BB9E-40DA-BFC2-F04E685E2A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219200"/>
            <a:ext cx="7467600" cy="533295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744B399-796E-4930-BA1D-92ABCA0565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6400" y="0"/>
            <a:ext cx="5584420" cy="1072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5284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D9D354C-FA56-4F0A-98B4-77348A4F09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" y="1295400"/>
            <a:ext cx="6934200" cy="495007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E6BD5F2-7A85-433F-988D-92C9C727AE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0" y="6220"/>
            <a:ext cx="5584420" cy="1072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5547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E6BD5F2-7A85-433F-988D-92C9C727AE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0" y="6220"/>
            <a:ext cx="5584420" cy="107298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A7A2286-F903-4F87-ACA1-97F2796B40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143000"/>
            <a:ext cx="7620000" cy="5356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0518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E6BD5F2-7A85-433F-988D-92C9C727AE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0" y="6220"/>
            <a:ext cx="5584420" cy="107298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EF29A57-4FCF-4B85-BB0D-C077B86412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4000" y="1371600"/>
            <a:ext cx="6955999" cy="5113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5533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0" y="76200"/>
            <a:ext cx="1676400" cy="724936"/>
          </a:xfrm>
        </p:spPr>
        <p:txBody>
          <a:bodyPr/>
          <a:lstStyle/>
          <a:p>
            <a:r>
              <a:rPr lang="en-US" dirty="0"/>
              <a:t>Augers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C12881-C435-4890-9646-6E85A84404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100" y="1143000"/>
            <a:ext cx="7543800" cy="5470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3761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0" y="76200"/>
            <a:ext cx="1676400" cy="724936"/>
          </a:xfrm>
        </p:spPr>
        <p:txBody>
          <a:bodyPr/>
          <a:lstStyle/>
          <a:p>
            <a:r>
              <a:rPr lang="en-US" dirty="0"/>
              <a:t>Augers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D60E9B6-C35E-41CF-B33E-1DCE3BA71C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1123827"/>
            <a:ext cx="7620000" cy="5498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6227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0" y="76200"/>
            <a:ext cx="1676400" cy="724936"/>
          </a:xfrm>
        </p:spPr>
        <p:txBody>
          <a:bodyPr/>
          <a:lstStyle/>
          <a:p>
            <a:r>
              <a:rPr lang="en-US" dirty="0"/>
              <a:t>Augers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2DDE3C-3F50-4105-AE80-3AA3F04698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1219200"/>
            <a:ext cx="7315200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82958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9B9176D-DB26-466B-8109-3372B1DD17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1295400"/>
            <a:ext cx="7151464" cy="50702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ECEC756-1C0E-4E27-BE57-A55D6CFD34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9400" y="-76200"/>
            <a:ext cx="1999661" cy="1072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8255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FEB4-8FDD-463C-9740-BBED3D071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0" y="152400"/>
            <a:ext cx="1713011" cy="572536"/>
          </a:xfrm>
        </p:spPr>
        <p:txBody>
          <a:bodyPr>
            <a:normAutofit fontScale="90000"/>
          </a:bodyPr>
          <a:lstStyle/>
          <a:p>
            <a:r>
              <a:rPr lang="en-US" dirty="0"/>
              <a:t>Augers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C566B3-3851-416C-86DC-352104DBC2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219200"/>
            <a:ext cx="7696200" cy="5312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382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3B36C8-4573-4B2B-8264-72DACB1080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143000"/>
            <a:ext cx="7315200" cy="526608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D4CEFCF-74E8-479D-984E-496C9C2DDA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5600" y="0"/>
            <a:ext cx="1902117" cy="969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5716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0" y="152400"/>
            <a:ext cx="3505200" cy="724936"/>
          </a:xfrm>
        </p:spPr>
        <p:txBody>
          <a:bodyPr/>
          <a:lstStyle/>
          <a:p>
            <a:r>
              <a:rPr lang="en-US" dirty="0"/>
              <a:t>Bucket Drum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3EE59F-4170-498A-A1E3-93BFD28A0C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219200"/>
            <a:ext cx="7391400" cy="5263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0254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0" y="152400"/>
            <a:ext cx="2895600" cy="724936"/>
          </a:xfrm>
        </p:spPr>
        <p:txBody>
          <a:bodyPr/>
          <a:lstStyle/>
          <a:p>
            <a:r>
              <a:rPr lang="en-US" dirty="0"/>
              <a:t>Bucket Drums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72CD3B-94A4-47BC-A946-E87DD43EB0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050" y="1143000"/>
            <a:ext cx="7581900" cy="5372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45166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0" y="152400"/>
            <a:ext cx="2895600" cy="724936"/>
          </a:xfrm>
        </p:spPr>
        <p:txBody>
          <a:bodyPr/>
          <a:lstStyle/>
          <a:p>
            <a:r>
              <a:rPr lang="en-US" dirty="0"/>
              <a:t>Bucket Drums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204C4B-01A4-4D25-AACF-1EC832E7E0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876" y="1219200"/>
            <a:ext cx="7468247" cy="5346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2428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DA042-47DF-41C9-8136-D70206F63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0924" y="123457"/>
            <a:ext cx="3083087" cy="724936"/>
          </a:xfrm>
        </p:spPr>
        <p:txBody>
          <a:bodyPr/>
          <a:lstStyle/>
          <a:p>
            <a:r>
              <a:rPr lang="en-US" dirty="0"/>
              <a:t>Bucket Drums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B60786-7284-4433-AF6E-278634756A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" y="1227514"/>
            <a:ext cx="7315200" cy="5201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46762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BD29BFC-AEDC-4599-871B-D39AE748F2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1365089"/>
            <a:ext cx="7162800" cy="50515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B560423-929B-41C7-B8FA-135DF272D1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0" y="3110"/>
            <a:ext cx="3304318" cy="1072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5575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B560423-929B-41C7-B8FA-135DF272D1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0" y="3110"/>
            <a:ext cx="3304318" cy="107298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8AC0627-C03F-4440-A9BD-1B307FD756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0" y="1371600"/>
            <a:ext cx="7010400" cy="4988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71146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69E6A2E-AEDE-4A1A-BE2E-4173B82AA4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070617"/>
            <a:ext cx="7485529" cy="578427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4AB816D-70AE-4F69-8D19-C5BEAEC22ABF}"/>
              </a:ext>
            </a:extLst>
          </p:cNvPr>
          <p:cNvSpPr txBox="1"/>
          <p:nvPr/>
        </p:nvSpPr>
        <p:spPr>
          <a:xfrm>
            <a:off x="2590800" y="152400"/>
            <a:ext cx="30898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Front End Loaders</a:t>
            </a:r>
          </a:p>
        </p:txBody>
      </p:sp>
    </p:spTree>
    <p:extLst>
      <p:ext uri="{BB962C8B-B14F-4D97-AF65-F5344CB8AC3E}">
        <p14:creationId xmlns:p14="http://schemas.microsoft.com/office/powerpoint/2010/main" val="30686810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152400"/>
            <a:ext cx="5369088" cy="724936"/>
          </a:xfrm>
        </p:spPr>
        <p:txBody>
          <a:bodyPr/>
          <a:lstStyle/>
          <a:p>
            <a:r>
              <a:rPr lang="en-US" dirty="0"/>
              <a:t>Front End Loaders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5D44A6-5734-471E-AAF9-9830B6B424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1371600"/>
            <a:ext cx="7010400" cy="5066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8314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9D3B4-8574-4355-BC86-6D9D370F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0" y="76200"/>
            <a:ext cx="2608344" cy="724936"/>
          </a:xfrm>
        </p:spPr>
        <p:txBody>
          <a:bodyPr/>
          <a:lstStyle/>
          <a:p>
            <a:r>
              <a:rPr lang="en-US" dirty="0"/>
              <a:t>Backhoe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30E4E3-5A5D-4E58-A9FC-D2C2704D3A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3178" y="1295400"/>
            <a:ext cx="7037644" cy="5002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06174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297DC-6E8C-44CF-A5D6-BA075E612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2600" y="77755"/>
            <a:ext cx="4419600" cy="724936"/>
          </a:xfrm>
        </p:spPr>
        <p:txBody>
          <a:bodyPr>
            <a:normAutofit/>
          </a:bodyPr>
          <a:lstStyle/>
          <a:p>
            <a:r>
              <a:rPr lang="en-US" sz="3600" dirty="0"/>
              <a:t>Competition Videos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0FD2EA-AC43-4AA6-A0DA-BDB8F26A9BB7}"/>
              </a:ext>
            </a:extLst>
          </p:cNvPr>
          <p:cNvSpPr txBox="1"/>
          <p:nvPr/>
        </p:nvSpPr>
        <p:spPr>
          <a:xfrm>
            <a:off x="914400" y="1295400"/>
            <a:ext cx="7467600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Lunabotics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Competition “As Run” video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Monday May 23, 2022, -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hlinkClick r:id="rId2"/>
              </a:rPr>
              <a:t>https://youtu.be/glLQZzP_uT0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Tuesday May 24, 2022 -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hlinkClick r:id="rId3"/>
              </a:rPr>
              <a:t>https://youtu.be/M7ufpy61Eow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Thursday May 26, 2022 -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hlinkClick r:id="rId4"/>
              </a:rPr>
              <a:t>https://youtu.be/c4toC1WJCWI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Friday  May 27, 2022 -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hlinkClick r:id="rId5"/>
              </a:rPr>
              <a:t>https://youtu.be/K1pp-x1cyaU</a:t>
            </a:r>
            <a:endParaRPr lang="en-US" sz="1800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US" u="sng" dirty="0">
              <a:solidFill>
                <a:srgbClr val="0000FF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</a:rPr>
              <a:t>Two teams were able to qualify (minimum of 1 kg of simulated ice gravel)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: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85750" marR="0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</a:rPr>
              <a:t>Montana Technological University (Backhoe)   (1</a:t>
            </a:r>
            <a:r>
              <a:rPr lang="en-US" baseline="30000" dirty="0">
                <a:latin typeface="Calibri" panose="020F0502020204030204" pitchFamily="34" charset="0"/>
                <a:ea typeface="Calibri" panose="020F0502020204030204" pitchFamily="34" charset="0"/>
              </a:rPr>
              <a:t>st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</a:rPr>
              <a:t> Place Mining Prize)</a:t>
            </a:r>
          </a:p>
          <a:p>
            <a:pPr marL="285750" marR="0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</a:rPr>
              <a:t>University of Alabama (Bucket Ladder)  (2</a:t>
            </a:r>
            <a:r>
              <a:rPr lang="en-US" baseline="30000" dirty="0">
                <a:latin typeface="Calibri" panose="020F0502020204030204" pitchFamily="34" charset="0"/>
                <a:ea typeface="Calibri" panose="020F0502020204030204" pitchFamily="34" charset="0"/>
              </a:rPr>
              <a:t>nd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</a:rPr>
              <a:t> Place Mining prize)</a:t>
            </a:r>
          </a:p>
          <a:p>
            <a:endParaRPr lang="en-US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10587235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DCE59-2A4D-4935-AC19-A24FA85B5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800" y="152400"/>
            <a:ext cx="5369088" cy="724936"/>
          </a:xfrm>
        </p:spPr>
        <p:txBody>
          <a:bodyPr/>
          <a:lstStyle/>
          <a:p>
            <a:r>
              <a:rPr lang="en-US" dirty="0"/>
              <a:t>Competition Run Video</a:t>
            </a:r>
          </a:p>
        </p:txBody>
      </p:sp>
      <p:pic>
        <p:nvPicPr>
          <p:cNvPr id="3" name="SRR Clip U Alabama">
            <a:hlinkClick r:id="" action="ppaction://media"/>
            <a:extLst>
              <a:ext uri="{FF2B5EF4-FFF2-40B4-BE49-F238E27FC236}">
                <a16:creationId xmlns:a16="http://schemas.microsoft.com/office/drawing/2014/main" id="{A0734094-5731-4F01-A09C-1E3A2DB750E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6933" y="990600"/>
            <a:ext cx="9177866" cy="516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355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391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0A097-CF67-47D7-A5EC-84A95FC6A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200"/>
            <a:ext cx="2227344" cy="724936"/>
          </a:xfrm>
        </p:spPr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AE1C6C-24CA-469D-808C-A1572CCD16B2}"/>
              </a:ext>
            </a:extLst>
          </p:cNvPr>
          <p:cNvSpPr txBox="1"/>
          <p:nvPr/>
        </p:nvSpPr>
        <p:spPr>
          <a:xfrm>
            <a:off x="533400" y="1447800"/>
            <a:ext cx="777240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Mobility in regolith was the most challenging issue for the </a:t>
            </a:r>
            <a:r>
              <a:rPr lang="en-US" dirty="0" err="1"/>
              <a:t>Lunabots</a:t>
            </a:r>
            <a:r>
              <a:rPr lang="en-US" dirty="0"/>
              <a:t> in the arena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Mining the gravel proved to be difficult – very dense and compacted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Autonomy was only partially attempted this year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There was a COVID effect on all the teams and the competition was affected with less teams competing and less ambitious designs and software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None of the teams have been able to completely master simulated icy regolith mining under an overburden, with full autonomy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There is room for improvement from the universities – the competition is still hard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Several evolution possibilities are being considered for future </a:t>
            </a:r>
            <a:r>
              <a:rPr lang="en-US" dirty="0" err="1"/>
              <a:t>Lunabotics</a:t>
            </a:r>
            <a:r>
              <a:rPr lang="en-US" dirty="0"/>
              <a:t> competitions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833762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40336E0-0217-4872-A7A9-BD6037CC9B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86" y="990600"/>
            <a:ext cx="9138755" cy="51435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5429A28-C3A6-4FB0-A25A-CE5449F48EF4}"/>
              </a:ext>
            </a:extLst>
          </p:cNvPr>
          <p:cNvSpPr txBox="1"/>
          <p:nvPr/>
        </p:nvSpPr>
        <p:spPr>
          <a:xfrm>
            <a:off x="2152780" y="200680"/>
            <a:ext cx="48384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See you at </a:t>
            </a:r>
            <a:r>
              <a:rPr lang="en-US" sz="2800" dirty="0" err="1"/>
              <a:t>Lunabotics</a:t>
            </a:r>
            <a:r>
              <a:rPr lang="en-US" sz="2800" dirty="0"/>
              <a:t> next year!</a:t>
            </a:r>
          </a:p>
        </p:txBody>
      </p:sp>
    </p:spTree>
    <p:extLst>
      <p:ext uri="{BB962C8B-B14F-4D97-AF65-F5344CB8AC3E}">
        <p14:creationId xmlns:p14="http://schemas.microsoft.com/office/powerpoint/2010/main" val="8226053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06AA4596B6BDF4D9F669907A40FA7C1" ma:contentTypeVersion="0" ma:contentTypeDescription="Create a new document." ma:contentTypeScope="" ma:versionID="5921c4e2a1c830348a39c2be87ccf94c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c64490b4aec6201516c3a874156f37b2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466EC55-D9B2-457B-AA2E-1901EA3B572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41FD532-21D3-4379-9795-E3DCF8FDB14B}">
  <ds:schemaRefs>
    <ds:schemaRef ds:uri="http://purl.org/dc/terms/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CD73742A-0FB6-42F9-82DB-19B0B564E8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12888</TotalTime>
  <Words>529</Words>
  <Application>Microsoft Office PowerPoint</Application>
  <PresentationFormat>On-screen Show (4:3)</PresentationFormat>
  <Paragraphs>116</Paragraphs>
  <Slides>43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9" baseType="lpstr">
      <vt:lpstr>Arial</vt:lpstr>
      <vt:lpstr>Calibri</vt:lpstr>
      <vt:lpstr>Times New Roman</vt:lpstr>
      <vt:lpstr>Tw Cen MT</vt:lpstr>
      <vt:lpstr>Wingdings 2</vt:lpstr>
      <vt:lpstr>Austin</vt:lpstr>
      <vt:lpstr>PowerPoint Presentation</vt:lpstr>
      <vt:lpstr>Introduction</vt:lpstr>
      <vt:lpstr>Lunabotics Arena</vt:lpstr>
      <vt:lpstr>On-Site Entries List</vt:lpstr>
      <vt:lpstr>2022 Excavator Types</vt:lpstr>
      <vt:lpstr>Bucket Ladders</vt:lpstr>
      <vt:lpstr>Bucket Ladders</vt:lpstr>
      <vt:lpstr>Bucket Ladders</vt:lpstr>
      <vt:lpstr>Bucket Ladders</vt:lpstr>
      <vt:lpstr>Bucket Ladders</vt:lpstr>
      <vt:lpstr>Bucket Ladders</vt:lpstr>
      <vt:lpstr>Bucket Ladders</vt:lpstr>
      <vt:lpstr>Bucket Ladders</vt:lpstr>
      <vt:lpstr>Bucket Ladders</vt:lpstr>
      <vt:lpstr>Bucket Ladders</vt:lpstr>
      <vt:lpstr>Bucket Ladders</vt:lpstr>
      <vt:lpstr>Bucket Ladders</vt:lpstr>
      <vt:lpstr>Bucket Ladders</vt:lpstr>
      <vt:lpstr>Bucket Ladders</vt:lpstr>
      <vt:lpstr>Bucket Ladders</vt:lpstr>
      <vt:lpstr>PowerPoint Presentation</vt:lpstr>
      <vt:lpstr>PowerPoint Presentation</vt:lpstr>
      <vt:lpstr>PowerPoint Presentation</vt:lpstr>
      <vt:lpstr>PowerPoint Presentation</vt:lpstr>
      <vt:lpstr>Augers</vt:lpstr>
      <vt:lpstr>Augers</vt:lpstr>
      <vt:lpstr>Augers</vt:lpstr>
      <vt:lpstr>PowerPoint Presentation</vt:lpstr>
      <vt:lpstr>Augers</vt:lpstr>
      <vt:lpstr>PowerPoint Presentation</vt:lpstr>
      <vt:lpstr>Bucket Drum</vt:lpstr>
      <vt:lpstr>Bucket Drums</vt:lpstr>
      <vt:lpstr>Bucket Drums</vt:lpstr>
      <vt:lpstr>Bucket Drums</vt:lpstr>
      <vt:lpstr>PowerPoint Presentation</vt:lpstr>
      <vt:lpstr>PowerPoint Presentation</vt:lpstr>
      <vt:lpstr>PowerPoint Presentation</vt:lpstr>
      <vt:lpstr>Front End Loaders</vt:lpstr>
      <vt:lpstr>Backhoe</vt:lpstr>
      <vt:lpstr>Competition Videos</vt:lpstr>
      <vt:lpstr>Competition Run Video</vt:lpstr>
      <vt:lpstr>Summary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Schuler, Jason M. (KSC-ESC-850)[Easi - ESC]</dc:creator>
  <cp:lastModifiedBy>Mueller, Robert P. (KSC-UBE00)</cp:lastModifiedBy>
  <cp:revision>228</cp:revision>
  <cp:lastPrinted>2013-02-25T17:40:53Z</cp:lastPrinted>
  <dcterms:created xsi:type="dcterms:W3CDTF">2012-12-05T16:31:55Z</dcterms:created>
  <dcterms:modified xsi:type="dcterms:W3CDTF">2022-06-11T16:40:23Z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0x010100906AA4596B6BDF4D9F669907A40FA7C1</vt:lpwstr>
  </property>
</Properties>
</file>