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7"/>
  </p:sldMasterIdLst>
  <p:notesMasterIdLst>
    <p:notesMasterId r:id="rId9"/>
  </p:notesMasterIdLst>
  <p:handoutMasterIdLst>
    <p:handoutMasterId r:id="rId10"/>
  </p:handoutMasterIdLst>
  <p:sldIdLst>
    <p:sldId id="256" r:id="rId8"/>
  </p:sldIdLst>
  <p:sldSz cx="512064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76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582">
          <p15:clr>
            <a:srgbClr val="A4A3A4"/>
          </p15:clr>
        </p15:guide>
        <p15:guide id="4" orient="horz" pos="5324">
          <p15:clr>
            <a:srgbClr val="A4A3A4"/>
          </p15:clr>
        </p15:guide>
        <p15:guide id="5" pos="31285">
          <p15:clr>
            <a:srgbClr val="A4A3A4"/>
          </p15:clr>
        </p15:guide>
        <p15:guide id="6" pos="10778">
          <p15:clr>
            <a:srgbClr val="A4A3A4"/>
          </p15:clr>
        </p15:guide>
        <p15:guide id="7" pos="11538">
          <p15:clr>
            <a:srgbClr val="A4A3A4"/>
          </p15:clr>
        </p15:guide>
        <p15:guide id="8" pos="15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Quinn" initials="" lastIdx="33" clrIdx="0"/>
  <p:cmAuthor id="1" name="Brett McLaughli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C92"/>
    <a:srgbClr val="34495E"/>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A2CFE-C0B1-416F-BF9B-32BFF00550FB}" v="82" dt="2022-06-06T19:44:40.114"/>
  </p1510:revLst>
</p1510:revInfo>
</file>

<file path=ppt/tableStyles.xml><?xml version="1.0" encoding="utf-8"?>
<a:tblStyleLst xmlns:a="http://schemas.openxmlformats.org/drawingml/2006/main" def="{54107D22-3351-4DDC-9757-8A348CC96E5D}">
  <a:tblStyle styleId="{54107D22-3351-4DDC-9757-8A348CC96E5D}"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5" autoAdjust="0"/>
    <p:restoredTop sz="96599" autoAdjust="0"/>
  </p:normalViewPr>
  <p:slideViewPr>
    <p:cSldViewPr snapToGrid="0" snapToObjects="1">
      <p:cViewPr varScale="1">
        <p:scale>
          <a:sx n="30" d="100"/>
          <a:sy n="30" d="100"/>
        </p:scale>
        <p:origin x="2454" y="24"/>
      </p:cViewPr>
      <p:guideLst>
        <p:guide orient="horz" pos="2160"/>
        <p:guide pos="2880"/>
        <p:guide orient="horz" pos="20582"/>
        <p:guide orient="horz" pos="5324"/>
        <p:guide pos="31285"/>
        <p:guide pos="10778"/>
        <p:guide pos="11538"/>
        <p:guide pos="1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75BF1-E185-4728-A1AB-152DE05D74E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A30B02C-3459-4BD1-8FE3-85CE89F458CC}">
      <dgm:prSet phldrT="[Text]" custT="1"/>
      <dgm:spPr/>
      <dgm:t>
        <a:bodyPr/>
        <a:lstStyle/>
        <a:p>
          <a:r>
            <a:rPr lang="en-US" sz="2800" dirty="0"/>
            <a:t>SME’s Providing Keyword Feedback</a:t>
          </a:r>
        </a:p>
      </dgm:t>
    </dgm:pt>
    <dgm:pt modelId="{F599152D-9D42-430A-BF33-CAA3CC8B279D}" type="parTrans" cxnId="{1FDAACDD-6171-4916-9636-C4D9C28B05CA}">
      <dgm:prSet/>
      <dgm:spPr/>
      <dgm:t>
        <a:bodyPr/>
        <a:lstStyle/>
        <a:p>
          <a:endParaRPr lang="en-US" sz="2800"/>
        </a:p>
      </dgm:t>
    </dgm:pt>
    <dgm:pt modelId="{B0FA2CE9-777B-4C19-BCD5-90006EBB41C5}" type="sibTrans" cxnId="{1FDAACDD-6171-4916-9636-C4D9C28B05CA}">
      <dgm:prSet/>
      <dgm:spPr/>
      <dgm:t>
        <a:bodyPr/>
        <a:lstStyle/>
        <a:p>
          <a:endParaRPr lang="en-US" sz="2800"/>
        </a:p>
      </dgm:t>
    </dgm:pt>
    <dgm:pt modelId="{D8DA85AF-95E5-48F4-8CDF-27FF81137501}">
      <dgm:prSet phldrT="[Text]" custT="1"/>
      <dgm:spPr/>
      <dgm:t>
        <a:bodyPr/>
        <a:lstStyle/>
        <a:p>
          <a:r>
            <a:rPr lang="en-US" sz="2800" dirty="0"/>
            <a:t>Academic</a:t>
          </a:r>
        </a:p>
      </dgm:t>
    </dgm:pt>
    <dgm:pt modelId="{B1381545-A2BB-4C3F-9065-1A6E6A540E16}" type="parTrans" cxnId="{D4D334E9-E675-42FF-832E-177CDA80D235}">
      <dgm:prSet/>
      <dgm:spPr/>
      <dgm:t>
        <a:bodyPr/>
        <a:lstStyle/>
        <a:p>
          <a:endParaRPr lang="en-US" sz="2800"/>
        </a:p>
      </dgm:t>
    </dgm:pt>
    <dgm:pt modelId="{1E828A25-D0E7-40CC-8180-29F87BDDD94D}" type="sibTrans" cxnId="{D4D334E9-E675-42FF-832E-177CDA80D235}">
      <dgm:prSet/>
      <dgm:spPr/>
      <dgm:t>
        <a:bodyPr/>
        <a:lstStyle/>
        <a:p>
          <a:endParaRPr lang="en-US" sz="2800"/>
        </a:p>
      </dgm:t>
    </dgm:pt>
    <dgm:pt modelId="{F3B90CEB-4170-4081-9638-6BF6AE329E7C}">
      <dgm:prSet phldrT="[Text]" custT="1"/>
      <dgm:spPr/>
      <dgm:t>
        <a:bodyPr/>
        <a:lstStyle/>
        <a:p>
          <a:r>
            <a:rPr lang="en-US" sz="2800" dirty="0"/>
            <a:t>U.S Government Agencies</a:t>
          </a:r>
        </a:p>
      </dgm:t>
    </dgm:pt>
    <dgm:pt modelId="{7F206A2F-106F-48A8-BF1E-32BAF129F346}" type="parTrans" cxnId="{2B79C59E-3F4E-491F-84D5-FE349CE520C1}">
      <dgm:prSet/>
      <dgm:spPr/>
      <dgm:t>
        <a:bodyPr/>
        <a:lstStyle/>
        <a:p>
          <a:endParaRPr lang="en-US" sz="2800"/>
        </a:p>
      </dgm:t>
    </dgm:pt>
    <dgm:pt modelId="{82FFAC43-E53C-4841-9BD1-33241D9E2DEF}" type="sibTrans" cxnId="{2B79C59E-3F4E-491F-84D5-FE349CE520C1}">
      <dgm:prSet/>
      <dgm:spPr/>
      <dgm:t>
        <a:bodyPr/>
        <a:lstStyle/>
        <a:p>
          <a:endParaRPr lang="en-US" sz="2800"/>
        </a:p>
      </dgm:t>
    </dgm:pt>
    <dgm:pt modelId="{996ACAA5-AECE-4D13-BB05-A24F25A7C88A}">
      <dgm:prSet phldrT="[Text]" custT="1"/>
      <dgm:spPr/>
      <dgm:t>
        <a:bodyPr/>
        <a:lstStyle/>
        <a:p>
          <a:r>
            <a:rPr lang="en-US" sz="2800" dirty="0"/>
            <a:t>Non-U.S Government Agencies</a:t>
          </a:r>
        </a:p>
      </dgm:t>
    </dgm:pt>
    <dgm:pt modelId="{927F8595-C065-4D79-85B0-9279FCC0A470}" type="parTrans" cxnId="{9EB0CE1F-C979-4844-9942-55831C3EE62A}">
      <dgm:prSet/>
      <dgm:spPr/>
      <dgm:t>
        <a:bodyPr/>
        <a:lstStyle/>
        <a:p>
          <a:endParaRPr lang="en-US" sz="2800"/>
        </a:p>
      </dgm:t>
    </dgm:pt>
    <dgm:pt modelId="{B04B7296-546C-4B9E-8954-3D6A04A93AA8}" type="sibTrans" cxnId="{9EB0CE1F-C979-4844-9942-55831C3EE62A}">
      <dgm:prSet/>
      <dgm:spPr/>
      <dgm:t>
        <a:bodyPr/>
        <a:lstStyle/>
        <a:p>
          <a:endParaRPr lang="en-US" sz="2800"/>
        </a:p>
      </dgm:t>
    </dgm:pt>
    <dgm:pt modelId="{2469AF66-2982-47A0-8012-C7A89FEF05FA}">
      <dgm:prSet phldrT="[Text]" custT="1"/>
      <dgm:spPr/>
      <dgm:t>
        <a:bodyPr/>
        <a:lstStyle/>
        <a:p>
          <a:r>
            <a:rPr lang="en-US" sz="2800" dirty="0"/>
            <a:t>Consortia/Institutions</a:t>
          </a:r>
        </a:p>
      </dgm:t>
    </dgm:pt>
    <dgm:pt modelId="{0A3AA14F-6310-4C92-A6DB-9FE6CD98938E}" type="parTrans" cxnId="{10130D67-771C-4E6C-B126-9D7EB7E479C3}">
      <dgm:prSet/>
      <dgm:spPr/>
      <dgm:t>
        <a:bodyPr/>
        <a:lstStyle/>
        <a:p>
          <a:endParaRPr lang="en-US" sz="2800"/>
        </a:p>
      </dgm:t>
    </dgm:pt>
    <dgm:pt modelId="{831852F7-8568-49FC-A454-7ADB074CD8D5}" type="sibTrans" cxnId="{10130D67-771C-4E6C-B126-9D7EB7E479C3}">
      <dgm:prSet/>
      <dgm:spPr/>
      <dgm:t>
        <a:bodyPr/>
        <a:lstStyle/>
        <a:p>
          <a:endParaRPr lang="en-US" sz="2800"/>
        </a:p>
      </dgm:t>
    </dgm:pt>
    <dgm:pt modelId="{63DD2F65-DA29-4C45-ACCA-37EC78BADB0E}" type="pres">
      <dgm:prSet presAssocID="{43475BF1-E185-4728-A1AB-152DE05D74EF}" presName="diagram" presStyleCnt="0">
        <dgm:presLayoutVars>
          <dgm:chMax val="1"/>
          <dgm:dir/>
          <dgm:animLvl val="ctr"/>
          <dgm:resizeHandles val="exact"/>
        </dgm:presLayoutVars>
      </dgm:prSet>
      <dgm:spPr/>
    </dgm:pt>
    <dgm:pt modelId="{4931CE97-B1D7-430D-949A-921A39D5429E}" type="pres">
      <dgm:prSet presAssocID="{43475BF1-E185-4728-A1AB-152DE05D74EF}" presName="matrix" presStyleCnt="0"/>
      <dgm:spPr/>
    </dgm:pt>
    <dgm:pt modelId="{4B08211C-B10F-4812-8980-7A4EBE78D24F}" type="pres">
      <dgm:prSet presAssocID="{43475BF1-E185-4728-A1AB-152DE05D74EF}" presName="tile1" presStyleLbl="node1" presStyleIdx="0" presStyleCnt="4"/>
      <dgm:spPr/>
    </dgm:pt>
    <dgm:pt modelId="{4E56F410-83C1-4604-AE00-65EBE4C40F9B}" type="pres">
      <dgm:prSet presAssocID="{43475BF1-E185-4728-A1AB-152DE05D74EF}" presName="tile1text" presStyleLbl="node1" presStyleIdx="0" presStyleCnt="4">
        <dgm:presLayoutVars>
          <dgm:chMax val="0"/>
          <dgm:chPref val="0"/>
          <dgm:bulletEnabled val="1"/>
        </dgm:presLayoutVars>
      </dgm:prSet>
      <dgm:spPr/>
    </dgm:pt>
    <dgm:pt modelId="{D07ED92F-017D-4CCA-8D8C-E454D834A02A}" type="pres">
      <dgm:prSet presAssocID="{43475BF1-E185-4728-A1AB-152DE05D74EF}" presName="tile2" presStyleLbl="node1" presStyleIdx="1" presStyleCnt="4" custLinFactNeighborY="-1453"/>
      <dgm:spPr/>
    </dgm:pt>
    <dgm:pt modelId="{C631C02E-A069-43D4-96BC-0E430E3815DF}" type="pres">
      <dgm:prSet presAssocID="{43475BF1-E185-4728-A1AB-152DE05D74EF}" presName="tile2text" presStyleLbl="node1" presStyleIdx="1" presStyleCnt="4">
        <dgm:presLayoutVars>
          <dgm:chMax val="0"/>
          <dgm:chPref val="0"/>
          <dgm:bulletEnabled val="1"/>
        </dgm:presLayoutVars>
      </dgm:prSet>
      <dgm:spPr/>
    </dgm:pt>
    <dgm:pt modelId="{5A142A82-17A8-4618-A631-E44E9F502C1C}" type="pres">
      <dgm:prSet presAssocID="{43475BF1-E185-4728-A1AB-152DE05D74EF}" presName="tile3" presStyleLbl="node1" presStyleIdx="2" presStyleCnt="4"/>
      <dgm:spPr/>
    </dgm:pt>
    <dgm:pt modelId="{893EDA87-B30A-4D2B-BF86-69C6FB6867F1}" type="pres">
      <dgm:prSet presAssocID="{43475BF1-E185-4728-A1AB-152DE05D74EF}" presName="tile3text" presStyleLbl="node1" presStyleIdx="2" presStyleCnt="4">
        <dgm:presLayoutVars>
          <dgm:chMax val="0"/>
          <dgm:chPref val="0"/>
          <dgm:bulletEnabled val="1"/>
        </dgm:presLayoutVars>
      </dgm:prSet>
      <dgm:spPr/>
    </dgm:pt>
    <dgm:pt modelId="{95B11F4E-849B-40DC-867A-9F6A82AE8503}" type="pres">
      <dgm:prSet presAssocID="{43475BF1-E185-4728-A1AB-152DE05D74EF}" presName="tile4" presStyleLbl="node1" presStyleIdx="3" presStyleCnt="4"/>
      <dgm:spPr/>
    </dgm:pt>
    <dgm:pt modelId="{9081E382-6605-4D7D-9176-504B8633D749}" type="pres">
      <dgm:prSet presAssocID="{43475BF1-E185-4728-A1AB-152DE05D74EF}" presName="tile4text" presStyleLbl="node1" presStyleIdx="3" presStyleCnt="4">
        <dgm:presLayoutVars>
          <dgm:chMax val="0"/>
          <dgm:chPref val="0"/>
          <dgm:bulletEnabled val="1"/>
        </dgm:presLayoutVars>
      </dgm:prSet>
      <dgm:spPr/>
    </dgm:pt>
    <dgm:pt modelId="{5D604C3C-C7C7-455D-A4BA-D8ECE951AFC0}" type="pres">
      <dgm:prSet presAssocID="{43475BF1-E185-4728-A1AB-152DE05D74EF}" presName="centerTile" presStyleLbl="fgShp" presStyleIdx="0" presStyleCnt="1">
        <dgm:presLayoutVars>
          <dgm:chMax val="0"/>
          <dgm:chPref val="0"/>
        </dgm:presLayoutVars>
      </dgm:prSet>
      <dgm:spPr/>
    </dgm:pt>
  </dgm:ptLst>
  <dgm:cxnLst>
    <dgm:cxn modelId="{24603204-4AC1-4DEF-BB36-9CC5ADBA4CD1}" type="presOf" srcId="{D8DA85AF-95E5-48F4-8CDF-27FF81137501}" destId="{4B08211C-B10F-4812-8980-7A4EBE78D24F}" srcOrd="0" destOrd="0" presId="urn:microsoft.com/office/officeart/2005/8/layout/matrix1"/>
    <dgm:cxn modelId="{F5779B14-EA1F-4791-B1AB-F19B664764BA}" type="presOf" srcId="{43475BF1-E185-4728-A1AB-152DE05D74EF}" destId="{63DD2F65-DA29-4C45-ACCA-37EC78BADB0E}" srcOrd="0" destOrd="0" presId="urn:microsoft.com/office/officeart/2005/8/layout/matrix1"/>
    <dgm:cxn modelId="{9EB0CE1F-C979-4844-9942-55831C3EE62A}" srcId="{4A30B02C-3459-4BD1-8FE3-85CE89F458CC}" destId="{996ACAA5-AECE-4D13-BB05-A24F25A7C88A}" srcOrd="2" destOrd="0" parTransId="{927F8595-C065-4D79-85B0-9279FCC0A470}" sibTransId="{B04B7296-546C-4B9E-8954-3D6A04A93AA8}"/>
    <dgm:cxn modelId="{C60A6F5B-9D22-4CBE-8AFA-0683F33964B2}" type="presOf" srcId="{F3B90CEB-4170-4081-9638-6BF6AE329E7C}" destId="{C631C02E-A069-43D4-96BC-0E430E3815DF}" srcOrd="1" destOrd="0" presId="urn:microsoft.com/office/officeart/2005/8/layout/matrix1"/>
    <dgm:cxn modelId="{10130D67-771C-4E6C-B126-9D7EB7E479C3}" srcId="{4A30B02C-3459-4BD1-8FE3-85CE89F458CC}" destId="{2469AF66-2982-47A0-8012-C7A89FEF05FA}" srcOrd="3" destOrd="0" parTransId="{0A3AA14F-6310-4C92-A6DB-9FE6CD98938E}" sibTransId="{831852F7-8568-49FC-A454-7ADB074CD8D5}"/>
    <dgm:cxn modelId="{341A9777-3C36-4220-B88B-8BCC9D716D93}" type="presOf" srcId="{996ACAA5-AECE-4D13-BB05-A24F25A7C88A}" destId="{5A142A82-17A8-4618-A631-E44E9F502C1C}" srcOrd="0" destOrd="0" presId="urn:microsoft.com/office/officeart/2005/8/layout/matrix1"/>
    <dgm:cxn modelId="{0F720E85-E1D1-45D1-AE94-8BAD738AF62F}" type="presOf" srcId="{4A30B02C-3459-4BD1-8FE3-85CE89F458CC}" destId="{5D604C3C-C7C7-455D-A4BA-D8ECE951AFC0}" srcOrd="0" destOrd="0" presId="urn:microsoft.com/office/officeart/2005/8/layout/matrix1"/>
    <dgm:cxn modelId="{2B79C59E-3F4E-491F-84D5-FE349CE520C1}" srcId="{4A30B02C-3459-4BD1-8FE3-85CE89F458CC}" destId="{F3B90CEB-4170-4081-9638-6BF6AE329E7C}" srcOrd="1" destOrd="0" parTransId="{7F206A2F-106F-48A8-BF1E-32BAF129F346}" sibTransId="{82FFAC43-E53C-4841-9BD1-33241D9E2DEF}"/>
    <dgm:cxn modelId="{54D5D0A2-0C72-4341-A08F-B203A41F8166}" type="presOf" srcId="{996ACAA5-AECE-4D13-BB05-A24F25A7C88A}" destId="{893EDA87-B30A-4D2B-BF86-69C6FB6867F1}" srcOrd="1" destOrd="0" presId="urn:microsoft.com/office/officeart/2005/8/layout/matrix1"/>
    <dgm:cxn modelId="{218897A7-A5BB-4F0A-B545-2ACDF55B7C39}" type="presOf" srcId="{F3B90CEB-4170-4081-9638-6BF6AE329E7C}" destId="{D07ED92F-017D-4CCA-8D8C-E454D834A02A}" srcOrd="0" destOrd="0" presId="urn:microsoft.com/office/officeart/2005/8/layout/matrix1"/>
    <dgm:cxn modelId="{F616CDBA-0E03-4ABC-96F0-2F4129A98E86}" type="presOf" srcId="{2469AF66-2982-47A0-8012-C7A89FEF05FA}" destId="{9081E382-6605-4D7D-9176-504B8633D749}" srcOrd="1" destOrd="0" presId="urn:microsoft.com/office/officeart/2005/8/layout/matrix1"/>
    <dgm:cxn modelId="{1FDAACDD-6171-4916-9636-C4D9C28B05CA}" srcId="{43475BF1-E185-4728-A1AB-152DE05D74EF}" destId="{4A30B02C-3459-4BD1-8FE3-85CE89F458CC}" srcOrd="0" destOrd="0" parTransId="{F599152D-9D42-430A-BF33-CAA3CC8B279D}" sibTransId="{B0FA2CE9-777B-4C19-BCD5-90006EBB41C5}"/>
    <dgm:cxn modelId="{02CFC3DD-8596-4ED3-90E9-97D8E34A69F0}" type="presOf" srcId="{D8DA85AF-95E5-48F4-8CDF-27FF81137501}" destId="{4E56F410-83C1-4604-AE00-65EBE4C40F9B}" srcOrd="1" destOrd="0" presId="urn:microsoft.com/office/officeart/2005/8/layout/matrix1"/>
    <dgm:cxn modelId="{D4D334E9-E675-42FF-832E-177CDA80D235}" srcId="{4A30B02C-3459-4BD1-8FE3-85CE89F458CC}" destId="{D8DA85AF-95E5-48F4-8CDF-27FF81137501}" srcOrd="0" destOrd="0" parTransId="{B1381545-A2BB-4C3F-9065-1A6E6A540E16}" sibTransId="{1E828A25-D0E7-40CC-8180-29F87BDDD94D}"/>
    <dgm:cxn modelId="{6D3EA0FC-0347-472B-AF4C-DA046BCCCCF9}" type="presOf" srcId="{2469AF66-2982-47A0-8012-C7A89FEF05FA}" destId="{95B11F4E-849B-40DC-867A-9F6A82AE8503}" srcOrd="0" destOrd="0" presId="urn:microsoft.com/office/officeart/2005/8/layout/matrix1"/>
    <dgm:cxn modelId="{B04155DC-2921-48AB-A151-7C82519791C4}" type="presParOf" srcId="{63DD2F65-DA29-4C45-ACCA-37EC78BADB0E}" destId="{4931CE97-B1D7-430D-949A-921A39D5429E}" srcOrd="0" destOrd="0" presId="urn:microsoft.com/office/officeart/2005/8/layout/matrix1"/>
    <dgm:cxn modelId="{C6C42500-A97F-428D-B220-73F320909242}" type="presParOf" srcId="{4931CE97-B1D7-430D-949A-921A39D5429E}" destId="{4B08211C-B10F-4812-8980-7A4EBE78D24F}" srcOrd="0" destOrd="0" presId="urn:microsoft.com/office/officeart/2005/8/layout/matrix1"/>
    <dgm:cxn modelId="{C9127288-A65A-4454-9AF2-B5655E3D4611}" type="presParOf" srcId="{4931CE97-B1D7-430D-949A-921A39D5429E}" destId="{4E56F410-83C1-4604-AE00-65EBE4C40F9B}" srcOrd="1" destOrd="0" presId="urn:microsoft.com/office/officeart/2005/8/layout/matrix1"/>
    <dgm:cxn modelId="{3E1EF427-11F4-4284-BB8E-13FA1A39036E}" type="presParOf" srcId="{4931CE97-B1D7-430D-949A-921A39D5429E}" destId="{D07ED92F-017D-4CCA-8D8C-E454D834A02A}" srcOrd="2" destOrd="0" presId="urn:microsoft.com/office/officeart/2005/8/layout/matrix1"/>
    <dgm:cxn modelId="{C67E3A68-12E6-4ADC-914D-CFC97B5B28F2}" type="presParOf" srcId="{4931CE97-B1D7-430D-949A-921A39D5429E}" destId="{C631C02E-A069-43D4-96BC-0E430E3815DF}" srcOrd="3" destOrd="0" presId="urn:microsoft.com/office/officeart/2005/8/layout/matrix1"/>
    <dgm:cxn modelId="{EF069B17-9AE7-4F5E-9357-5A3BAF92E9AD}" type="presParOf" srcId="{4931CE97-B1D7-430D-949A-921A39D5429E}" destId="{5A142A82-17A8-4618-A631-E44E9F502C1C}" srcOrd="4" destOrd="0" presId="urn:microsoft.com/office/officeart/2005/8/layout/matrix1"/>
    <dgm:cxn modelId="{6D706EF1-C0B0-4565-91F1-E2BEFDC89C71}" type="presParOf" srcId="{4931CE97-B1D7-430D-949A-921A39D5429E}" destId="{893EDA87-B30A-4D2B-BF86-69C6FB6867F1}" srcOrd="5" destOrd="0" presId="urn:microsoft.com/office/officeart/2005/8/layout/matrix1"/>
    <dgm:cxn modelId="{19B27A14-42EB-4951-ABD0-A8604106A0E2}" type="presParOf" srcId="{4931CE97-B1D7-430D-949A-921A39D5429E}" destId="{95B11F4E-849B-40DC-867A-9F6A82AE8503}" srcOrd="6" destOrd="0" presId="urn:microsoft.com/office/officeart/2005/8/layout/matrix1"/>
    <dgm:cxn modelId="{7B7F4D18-ECFD-4B52-A367-07EB09388EBF}" type="presParOf" srcId="{4931CE97-B1D7-430D-949A-921A39D5429E}" destId="{9081E382-6605-4D7D-9176-504B8633D749}" srcOrd="7" destOrd="0" presId="urn:microsoft.com/office/officeart/2005/8/layout/matrix1"/>
    <dgm:cxn modelId="{CDE2E17E-3C10-4ADF-A141-BA91CD5AD8D9}" type="presParOf" srcId="{63DD2F65-DA29-4C45-ACCA-37EC78BADB0E}" destId="{5D604C3C-C7C7-455D-A4BA-D8ECE951AFC0}"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211C-B10F-4812-8980-7A4EBE78D24F}">
      <dsp:nvSpPr>
        <dsp:cNvPr id="0" name=""/>
        <dsp:cNvSpPr/>
      </dsp:nvSpPr>
      <dsp:spPr>
        <a:xfrm rot="16200000">
          <a:off x="1269448" y="-1269448"/>
          <a:ext cx="2247094" cy="478599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Academic</a:t>
          </a:r>
        </a:p>
      </dsp:txBody>
      <dsp:txXfrm rot="5400000">
        <a:off x="0" y="0"/>
        <a:ext cx="4785991" cy="1685320"/>
      </dsp:txXfrm>
    </dsp:sp>
    <dsp:sp modelId="{D07ED92F-017D-4CCA-8D8C-E454D834A02A}">
      <dsp:nvSpPr>
        <dsp:cNvPr id="0" name=""/>
        <dsp:cNvSpPr/>
      </dsp:nvSpPr>
      <dsp:spPr>
        <a:xfrm>
          <a:off x="4785991" y="0"/>
          <a:ext cx="4785991" cy="224709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U.S Government Agencies</a:t>
          </a:r>
        </a:p>
      </dsp:txBody>
      <dsp:txXfrm>
        <a:off x="4785991" y="0"/>
        <a:ext cx="4785991" cy="1685320"/>
      </dsp:txXfrm>
    </dsp:sp>
    <dsp:sp modelId="{5A142A82-17A8-4618-A631-E44E9F502C1C}">
      <dsp:nvSpPr>
        <dsp:cNvPr id="0" name=""/>
        <dsp:cNvSpPr/>
      </dsp:nvSpPr>
      <dsp:spPr>
        <a:xfrm rot="10800000">
          <a:off x="0" y="2247094"/>
          <a:ext cx="4785991" cy="224709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Non-U.S Government Agencies</a:t>
          </a:r>
        </a:p>
      </dsp:txBody>
      <dsp:txXfrm rot="10800000">
        <a:off x="0" y="2808868"/>
        <a:ext cx="4785991" cy="1685320"/>
      </dsp:txXfrm>
    </dsp:sp>
    <dsp:sp modelId="{95B11F4E-849B-40DC-867A-9F6A82AE8503}">
      <dsp:nvSpPr>
        <dsp:cNvPr id="0" name=""/>
        <dsp:cNvSpPr/>
      </dsp:nvSpPr>
      <dsp:spPr>
        <a:xfrm rot="5400000">
          <a:off x="6055440" y="977646"/>
          <a:ext cx="2247094" cy="478599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Consortia/Institutions</a:t>
          </a:r>
        </a:p>
      </dsp:txBody>
      <dsp:txXfrm rot="-5400000">
        <a:off x="4785991" y="2808867"/>
        <a:ext cx="4785991" cy="1685320"/>
      </dsp:txXfrm>
    </dsp:sp>
    <dsp:sp modelId="{5D604C3C-C7C7-455D-A4BA-D8ECE951AFC0}">
      <dsp:nvSpPr>
        <dsp:cNvPr id="0" name=""/>
        <dsp:cNvSpPr/>
      </dsp:nvSpPr>
      <dsp:spPr>
        <a:xfrm>
          <a:off x="3350194" y="1685320"/>
          <a:ext cx="2871594" cy="112354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SME’s Providing Keyword Feedback</a:t>
          </a:r>
        </a:p>
      </dsp:txBody>
      <dsp:txXfrm>
        <a:off x="3405041" y="1740167"/>
        <a:ext cx="2761900" cy="101385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D1AA47-66E2-495F-9D08-0DFD4FEBD1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DDFAEA-F9FB-4C37-B0A8-F64614F039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1D32E5-DA60-4B3E-B6C2-48F8235D5312}" type="datetimeFigureOut">
              <a:rPr lang="en-US" smtClean="0"/>
              <a:t>6/8/2022</a:t>
            </a:fld>
            <a:endParaRPr lang="en-US"/>
          </a:p>
        </p:txBody>
      </p:sp>
      <p:sp>
        <p:nvSpPr>
          <p:cNvPr id="4" name="Footer Placeholder 3">
            <a:extLst>
              <a:ext uri="{FF2B5EF4-FFF2-40B4-BE49-F238E27FC236}">
                <a16:creationId xmlns:a16="http://schemas.microsoft.com/office/drawing/2014/main" id="{77C38F7D-6BDD-4B98-989C-BE51E296CD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DEF784-5A2C-410A-8918-7572E158CD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0BEE66-A05A-49E7-899A-D090BECCC17F}" type="slidenum">
              <a:rPr lang="en-US" smtClean="0"/>
              <a:t>‹#›</a:t>
            </a:fld>
            <a:endParaRPr lang="en-US"/>
          </a:p>
        </p:txBody>
      </p:sp>
    </p:spTree>
    <p:extLst>
      <p:ext uri="{BB962C8B-B14F-4D97-AF65-F5344CB8AC3E}">
        <p14:creationId xmlns:p14="http://schemas.microsoft.com/office/powerpoint/2010/main" val="228386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03023108"/>
      </p:ext>
    </p:extLst>
  </p:cSld>
  <p:clrMap bg1="lt1" tx1="dk1" bg2="dk2" tx2="lt2" accent1="accent1" accent2="accent2" accent3="accent3" accent4="accent4" accent5="accent5" accent6="accent6" hlink="hlink" folHlink="folHlink"/>
  <p:hf dt="0"/>
  <p:notesStyle>
    <a:lvl1pPr marL="0" algn="l" defTabSz="2507390" rtl="0" eaLnBrk="1" latinLnBrk="0" hangingPunct="1">
      <a:defRPr sz="6600" kern="1200">
        <a:solidFill>
          <a:schemeClr val="tx1"/>
        </a:solidFill>
        <a:latin typeface="+mn-lt"/>
        <a:ea typeface="+mn-ea"/>
        <a:cs typeface="+mn-cs"/>
      </a:defRPr>
    </a:lvl1pPr>
    <a:lvl2pPr marL="2507390" algn="l" defTabSz="2507390" rtl="0" eaLnBrk="1" latinLnBrk="0" hangingPunct="1">
      <a:defRPr sz="6600" kern="1200">
        <a:solidFill>
          <a:schemeClr val="tx1"/>
        </a:solidFill>
        <a:latin typeface="+mn-lt"/>
        <a:ea typeface="+mn-ea"/>
        <a:cs typeface="+mn-cs"/>
      </a:defRPr>
    </a:lvl2pPr>
    <a:lvl3pPr marL="5014782" algn="l" defTabSz="2507390" rtl="0" eaLnBrk="1" latinLnBrk="0" hangingPunct="1">
      <a:defRPr sz="6600" kern="1200">
        <a:solidFill>
          <a:schemeClr val="tx1"/>
        </a:solidFill>
        <a:latin typeface="+mn-lt"/>
        <a:ea typeface="+mn-ea"/>
        <a:cs typeface="+mn-cs"/>
      </a:defRPr>
    </a:lvl3pPr>
    <a:lvl4pPr marL="7522172" algn="l" defTabSz="2507390" rtl="0" eaLnBrk="1" latinLnBrk="0" hangingPunct="1">
      <a:defRPr sz="6600" kern="1200">
        <a:solidFill>
          <a:schemeClr val="tx1"/>
        </a:solidFill>
        <a:latin typeface="+mn-lt"/>
        <a:ea typeface="+mn-ea"/>
        <a:cs typeface="+mn-cs"/>
      </a:defRPr>
    </a:lvl4pPr>
    <a:lvl5pPr marL="10029564" algn="l" defTabSz="2507390" rtl="0" eaLnBrk="1" latinLnBrk="0" hangingPunct="1">
      <a:defRPr sz="6600" kern="1200">
        <a:solidFill>
          <a:schemeClr val="tx1"/>
        </a:solidFill>
        <a:latin typeface="+mn-lt"/>
        <a:ea typeface="+mn-ea"/>
        <a:cs typeface="+mn-cs"/>
      </a:defRPr>
    </a:lvl5pPr>
    <a:lvl6pPr marL="12536954" algn="l" defTabSz="2507390" rtl="0" eaLnBrk="1" latinLnBrk="0" hangingPunct="1">
      <a:defRPr sz="6600" kern="1200">
        <a:solidFill>
          <a:schemeClr val="tx1"/>
        </a:solidFill>
        <a:latin typeface="+mn-lt"/>
        <a:ea typeface="+mn-ea"/>
        <a:cs typeface="+mn-cs"/>
      </a:defRPr>
    </a:lvl6pPr>
    <a:lvl7pPr marL="15044346" algn="l" defTabSz="2507390" rtl="0" eaLnBrk="1" latinLnBrk="0" hangingPunct="1">
      <a:defRPr sz="6600" kern="1200">
        <a:solidFill>
          <a:schemeClr val="tx1"/>
        </a:solidFill>
        <a:latin typeface="+mn-lt"/>
        <a:ea typeface="+mn-ea"/>
        <a:cs typeface="+mn-cs"/>
      </a:defRPr>
    </a:lvl7pPr>
    <a:lvl8pPr marL="17551736" algn="l" defTabSz="2507390" rtl="0" eaLnBrk="1" latinLnBrk="0" hangingPunct="1">
      <a:defRPr sz="6600" kern="1200">
        <a:solidFill>
          <a:schemeClr val="tx1"/>
        </a:solidFill>
        <a:latin typeface="+mn-lt"/>
        <a:ea typeface="+mn-ea"/>
        <a:cs typeface="+mn-cs"/>
      </a:defRPr>
    </a:lvl8pPr>
    <a:lvl9pPr marL="20059128" algn="l" defTabSz="2507390"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555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60323" y="8534412"/>
            <a:ext cx="14505518" cy="24138469"/>
          </a:xfrm>
          <a:prstGeom prst="rect">
            <a:avLst/>
          </a:prstGeom>
        </p:spPr>
        <p:txBody>
          <a:bodyPr lIns="182880" tIns="91440" rIns="182880" bIns="91440"/>
          <a:lstStyle>
            <a:lvl1pPr>
              <a:defRPr>
                <a:solidFill>
                  <a:srgbClr val="515151"/>
                </a:solidFill>
              </a:defRPr>
            </a:lvl1pPr>
          </a:lstStyle>
          <a:p>
            <a:pPr lvl="0"/>
            <a:r>
              <a:rPr lang="en-US" dirty="0"/>
              <a:t>Click to edit Master text styles</a:t>
            </a:r>
          </a:p>
        </p:txBody>
      </p:sp>
      <p:sp>
        <p:nvSpPr>
          <p:cNvPr id="8" name="Content Placeholder 2"/>
          <p:cNvSpPr>
            <a:spLocks noGrp="1"/>
          </p:cNvSpPr>
          <p:nvPr>
            <p:ph idx="10"/>
          </p:nvPr>
        </p:nvSpPr>
        <p:spPr>
          <a:xfrm>
            <a:off x="18379134" y="8534412"/>
            <a:ext cx="14505518" cy="24138469"/>
          </a:xfrm>
          <a:prstGeom prst="rect">
            <a:avLst/>
          </a:prstGeom>
        </p:spPr>
        <p:txBody>
          <a:bodyPr lIns="182880" tIns="91440" rIns="182880" bIns="91440"/>
          <a:lstStyle>
            <a:lvl1pPr>
              <a:defRPr>
                <a:solidFill>
                  <a:srgbClr val="515151"/>
                </a:solidFill>
              </a:defRPr>
            </a:lvl1pPr>
          </a:lstStyle>
          <a:p>
            <a:pPr lvl="0"/>
            <a:r>
              <a:rPr lang="en-US" dirty="0"/>
              <a:t>Click to edit Master text styles</a:t>
            </a:r>
          </a:p>
        </p:txBody>
      </p:sp>
      <p:sp>
        <p:nvSpPr>
          <p:cNvPr id="9" name="Content Placeholder 2"/>
          <p:cNvSpPr>
            <a:spLocks noGrp="1"/>
          </p:cNvSpPr>
          <p:nvPr>
            <p:ph idx="11"/>
          </p:nvPr>
        </p:nvSpPr>
        <p:spPr>
          <a:xfrm>
            <a:off x="34140563" y="8534412"/>
            <a:ext cx="14505518" cy="24138469"/>
          </a:xfrm>
          <a:prstGeom prst="rect">
            <a:avLst/>
          </a:prstGeom>
        </p:spPr>
        <p:txBody>
          <a:bodyPr lIns="182880" tIns="91440" rIns="182880" bIns="91440"/>
          <a:lstStyle>
            <a:lvl1pPr>
              <a:defRPr>
                <a:solidFill>
                  <a:schemeClr val="tx1">
                    <a:lumMod val="75000"/>
                    <a:lumOff val="25000"/>
                  </a:schemeClr>
                </a:solidFill>
              </a:defRPr>
            </a:lvl1pPr>
          </a:lstStyle>
          <a:p>
            <a:pPr lvl="0"/>
            <a:r>
              <a:rPr lang="en-US" dirty="0"/>
              <a:t>Click to edit Master text styles</a:t>
            </a:r>
          </a:p>
        </p:txBody>
      </p:sp>
      <p:sp>
        <p:nvSpPr>
          <p:cNvPr id="17" name="Content Placeholder 16"/>
          <p:cNvSpPr>
            <a:spLocks noGrp="1"/>
          </p:cNvSpPr>
          <p:nvPr>
            <p:ph sz="quarter" idx="13" hasCustomPrompt="1"/>
          </p:nvPr>
        </p:nvSpPr>
        <p:spPr>
          <a:xfrm>
            <a:off x="34140563" y="33941254"/>
            <a:ext cx="14505518" cy="1241776"/>
          </a:xfrm>
          <a:prstGeom prst="rect">
            <a:avLst/>
          </a:prstGeom>
        </p:spPr>
        <p:txBody>
          <a:bodyPr vert="horz" lIns="182880" tIns="91440" rIns="182880" bIns="91440"/>
          <a:lstStyle>
            <a:lvl1pPr algn="r">
              <a:defRPr sz="4800" baseline="0">
                <a:solidFill>
                  <a:srgbClr val="7F7F7F"/>
                </a:solidFill>
              </a:defRPr>
            </a:lvl1pPr>
            <a:lvl2pPr>
              <a:defRPr sz="4800">
                <a:solidFill>
                  <a:srgbClr val="A6A6A6"/>
                </a:solidFill>
              </a:defRPr>
            </a:lvl2pPr>
            <a:lvl3pPr>
              <a:defRPr sz="4800">
                <a:solidFill>
                  <a:srgbClr val="A6A6A6"/>
                </a:solidFill>
              </a:defRPr>
            </a:lvl3pPr>
            <a:lvl4pPr>
              <a:defRPr sz="4800">
                <a:solidFill>
                  <a:srgbClr val="A6A6A6"/>
                </a:solidFill>
              </a:defRPr>
            </a:lvl4pPr>
            <a:lvl5pPr>
              <a:defRPr sz="4800">
                <a:solidFill>
                  <a:srgbClr val="A6A6A6"/>
                </a:solidFill>
              </a:defRPr>
            </a:lvl5pPr>
          </a:lstStyle>
          <a:p>
            <a:pPr lvl="0"/>
            <a:r>
              <a:rPr lang="en-US" dirty="0"/>
              <a:t>Click to enter author(s)</a:t>
            </a:r>
          </a:p>
        </p:txBody>
      </p:sp>
      <p:sp>
        <p:nvSpPr>
          <p:cNvPr id="20" name="Content Placeholder 19"/>
          <p:cNvSpPr>
            <a:spLocks noGrp="1"/>
          </p:cNvSpPr>
          <p:nvPr>
            <p:ph sz="quarter" idx="14" hasCustomPrompt="1"/>
          </p:nvPr>
        </p:nvSpPr>
        <p:spPr>
          <a:xfrm>
            <a:off x="2604772" y="33941251"/>
            <a:ext cx="14505518" cy="1241778"/>
          </a:xfrm>
          <a:prstGeom prst="rect">
            <a:avLst/>
          </a:prstGeom>
        </p:spPr>
        <p:txBody>
          <a:bodyPr vert="horz" lIns="182880" tIns="91440" rIns="182880" bIns="91440"/>
          <a:lstStyle>
            <a:lvl1pPr algn="l">
              <a:defRPr sz="4800" baseline="0">
                <a:solidFill>
                  <a:srgbClr val="7F7F7F"/>
                </a:solidFill>
              </a:defRPr>
            </a:lvl1pPr>
            <a:lvl2pPr>
              <a:defRPr sz="4800">
                <a:solidFill>
                  <a:srgbClr val="7F7F7F"/>
                </a:solidFill>
              </a:defRPr>
            </a:lvl2pPr>
            <a:lvl3pPr>
              <a:defRPr sz="4800">
                <a:solidFill>
                  <a:srgbClr val="7F7F7F"/>
                </a:solidFill>
              </a:defRPr>
            </a:lvl3pPr>
            <a:lvl4pPr>
              <a:defRPr sz="4800">
                <a:solidFill>
                  <a:srgbClr val="7F7F7F"/>
                </a:solidFill>
              </a:defRPr>
            </a:lvl4pPr>
            <a:lvl5pPr>
              <a:defRPr sz="4800">
                <a:solidFill>
                  <a:srgbClr val="7F7F7F"/>
                </a:solidFill>
              </a:defRPr>
            </a:lvl5pPr>
          </a:lstStyle>
          <a:p>
            <a:pPr lvl="0"/>
            <a:r>
              <a:rPr lang="en-US" dirty="0"/>
              <a:t>Click to enter abstract number</a:t>
            </a:r>
          </a:p>
        </p:txBody>
      </p:sp>
      <p:sp>
        <p:nvSpPr>
          <p:cNvPr id="5" name="TextBox 4"/>
          <p:cNvSpPr txBox="1"/>
          <p:nvPr userDrawn="1"/>
        </p:nvSpPr>
        <p:spPr>
          <a:xfrm>
            <a:off x="11943983" y="35086251"/>
            <a:ext cx="29635971" cy="1060379"/>
          </a:xfrm>
          <a:prstGeom prst="rect">
            <a:avLst/>
          </a:prstGeom>
        </p:spPr>
        <p:txBody>
          <a:bodyPr wrap="none" lIns="501478" tIns="250742" rIns="501478" bIns="250742" rtlCol="0">
            <a:spAutoFit/>
          </a:bodyPr>
          <a:lstStyle/>
          <a:p>
            <a:pPr algn="l"/>
            <a:r>
              <a:rPr lang="en-US" sz="3600" baseline="0" dirty="0">
                <a:solidFill>
                  <a:srgbClr val="7F7F7F"/>
                </a:solidFill>
              </a:rPr>
              <a:t>This material is based upon work supported by the National Aeronautics and Space Administration under Contract Number 80GSFC21CA001</a:t>
            </a:r>
          </a:p>
        </p:txBody>
      </p:sp>
    </p:spTree>
    <p:extLst>
      <p:ext uri="{BB962C8B-B14F-4D97-AF65-F5344CB8AC3E}">
        <p14:creationId xmlns:p14="http://schemas.microsoft.com/office/powerpoint/2010/main" val="197065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Content Placeholder 16"/>
          <p:cNvSpPr>
            <a:spLocks noGrp="1"/>
          </p:cNvSpPr>
          <p:nvPr>
            <p:ph sz="quarter" idx="13" hasCustomPrompt="1"/>
          </p:nvPr>
        </p:nvSpPr>
        <p:spPr>
          <a:xfrm>
            <a:off x="34140563" y="33941254"/>
            <a:ext cx="14505518" cy="1241776"/>
          </a:xfrm>
          <a:prstGeom prst="rect">
            <a:avLst/>
          </a:prstGeom>
        </p:spPr>
        <p:txBody>
          <a:bodyPr vert="horz" lIns="182880" tIns="91440" rIns="182880" bIns="91440"/>
          <a:lstStyle>
            <a:lvl1pPr algn="r">
              <a:defRPr sz="4800" baseline="0">
                <a:solidFill>
                  <a:srgbClr val="7F7F7F"/>
                </a:solidFill>
              </a:defRPr>
            </a:lvl1pPr>
            <a:lvl2pPr>
              <a:defRPr sz="4800">
                <a:solidFill>
                  <a:srgbClr val="A6A6A6"/>
                </a:solidFill>
              </a:defRPr>
            </a:lvl2pPr>
            <a:lvl3pPr>
              <a:defRPr sz="4800">
                <a:solidFill>
                  <a:srgbClr val="A6A6A6"/>
                </a:solidFill>
              </a:defRPr>
            </a:lvl3pPr>
            <a:lvl4pPr>
              <a:defRPr sz="4800">
                <a:solidFill>
                  <a:srgbClr val="A6A6A6"/>
                </a:solidFill>
              </a:defRPr>
            </a:lvl4pPr>
            <a:lvl5pPr>
              <a:defRPr sz="4800">
                <a:solidFill>
                  <a:srgbClr val="A6A6A6"/>
                </a:solidFill>
              </a:defRPr>
            </a:lvl5pPr>
          </a:lstStyle>
          <a:p>
            <a:pPr lvl="0"/>
            <a:r>
              <a:rPr lang="en-US" dirty="0"/>
              <a:t>Click to enter author(s)</a:t>
            </a:r>
          </a:p>
        </p:txBody>
      </p:sp>
      <p:sp>
        <p:nvSpPr>
          <p:cNvPr id="20" name="Content Placeholder 19"/>
          <p:cNvSpPr>
            <a:spLocks noGrp="1"/>
          </p:cNvSpPr>
          <p:nvPr>
            <p:ph sz="quarter" idx="14" hasCustomPrompt="1"/>
          </p:nvPr>
        </p:nvSpPr>
        <p:spPr>
          <a:xfrm>
            <a:off x="2604772" y="33941251"/>
            <a:ext cx="14505518" cy="1241778"/>
          </a:xfrm>
          <a:prstGeom prst="rect">
            <a:avLst/>
          </a:prstGeom>
        </p:spPr>
        <p:txBody>
          <a:bodyPr vert="horz" lIns="182880" tIns="91440" rIns="182880" bIns="91440"/>
          <a:lstStyle>
            <a:lvl1pPr algn="l">
              <a:defRPr sz="4800" baseline="0">
                <a:solidFill>
                  <a:srgbClr val="7F7F7F"/>
                </a:solidFill>
              </a:defRPr>
            </a:lvl1pPr>
            <a:lvl2pPr>
              <a:defRPr sz="4800">
                <a:solidFill>
                  <a:srgbClr val="7F7F7F"/>
                </a:solidFill>
              </a:defRPr>
            </a:lvl2pPr>
            <a:lvl3pPr>
              <a:defRPr sz="4800">
                <a:solidFill>
                  <a:srgbClr val="7F7F7F"/>
                </a:solidFill>
              </a:defRPr>
            </a:lvl3pPr>
            <a:lvl4pPr>
              <a:defRPr sz="4800">
                <a:solidFill>
                  <a:srgbClr val="7F7F7F"/>
                </a:solidFill>
              </a:defRPr>
            </a:lvl4pPr>
            <a:lvl5pPr>
              <a:defRPr sz="4800">
                <a:solidFill>
                  <a:srgbClr val="7F7F7F"/>
                </a:solidFill>
              </a:defRPr>
            </a:lvl5pPr>
          </a:lstStyle>
          <a:p>
            <a:pPr lvl="0"/>
            <a:r>
              <a:rPr lang="en-US" dirty="0"/>
              <a:t>Click to enter abstract number</a:t>
            </a:r>
          </a:p>
        </p:txBody>
      </p:sp>
      <p:sp>
        <p:nvSpPr>
          <p:cNvPr id="7" name="Content Placeholder 6"/>
          <p:cNvSpPr>
            <a:spLocks noGrp="1"/>
          </p:cNvSpPr>
          <p:nvPr>
            <p:ph sz="quarter" idx="16"/>
          </p:nvPr>
        </p:nvSpPr>
        <p:spPr>
          <a:xfrm>
            <a:off x="18378594" y="8555185"/>
            <a:ext cx="30282304" cy="24119093"/>
          </a:xfrm>
          <a:prstGeom prst="rect">
            <a:avLst/>
          </a:prstGeom>
        </p:spPr>
        <p:txBody>
          <a:bodyPr vert="horz" lIns="182880" tIns="91440" rIns="182880" bIns="91440"/>
          <a:lstStyle>
            <a:lvl1pPr>
              <a:defRPr sz="8000">
                <a:solidFill>
                  <a:srgbClr val="515151"/>
                </a:solidFill>
              </a:defRPr>
            </a:lvl1pPr>
            <a:lvl2pPr>
              <a:defRPr sz="8800">
                <a:solidFill>
                  <a:srgbClr val="515151"/>
                </a:solidFill>
              </a:defRPr>
            </a:lvl2pPr>
            <a:lvl3pPr>
              <a:defRPr sz="7200">
                <a:solidFill>
                  <a:srgbClr val="515151"/>
                </a:solidFill>
              </a:defRPr>
            </a:lvl3pPr>
            <a:lvl4pPr>
              <a:defRPr sz="6400">
                <a:solidFill>
                  <a:srgbClr val="515151"/>
                </a:solidFill>
              </a:defRPr>
            </a:lvl4pPr>
            <a:lvl5pPr>
              <a:defRPr sz="6400">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7"/>
          </p:nvPr>
        </p:nvSpPr>
        <p:spPr>
          <a:xfrm>
            <a:off x="2560323" y="8555187"/>
            <a:ext cx="14549967" cy="24119093"/>
          </a:xfrm>
          <a:prstGeom prst="rect">
            <a:avLst/>
          </a:prstGeom>
        </p:spPr>
        <p:txBody>
          <a:bodyPr vert="horz" lIns="182880" tIns="91440" rIns="182880" bIns="91440"/>
          <a:lstStyle>
            <a:lvl1pPr>
              <a:defRPr sz="8000">
                <a:solidFill>
                  <a:srgbClr val="515151"/>
                </a:solidFill>
              </a:defRPr>
            </a:lvl1pPr>
            <a:lvl2pPr>
              <a:defRPr sz="8800">
                <a:solidFill>
                  <a:srgbClr val="515151"/>
                </a:solidFill>
              </a:defRPr>
            </a:lvl2pPr>
            <a:lvl3pPr>
              <a:defRPr sz="8000">
                <a:solidFill>
                  <a:srgbClr val="515151"/>
                </a:solidFill>
              </a:defRPr>
            </a:lvl3pPr>
            <a:lvl4pPr>
              <a:defRPr sz="6400">
                <a:solidFill>
                  <a:srgbClr val="515151"/>
                </a:solidFill>
              </a:defRPr>
            </a:lvl4pPr>
            <a:lvl5pPr>
              <a:defRPr sz="6400">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1943983" y="35086251"/>
            <a:ext cx="29188507" cy="1060379"/>
          </a:xfrm>
          <a:prstGeom prst="rect">
            <a:avLst/>
          </a:prstGeom>
        </p:spPr>
        <p:txBody>
          <a:bodyPr wrap="none" lIns="501478" tIns="250742" rIns="501478" bIns="250742" rtlCol="0">
            <a:spAutoFit/>
          </a:bodyPr>
          <a:lstStyle/>
          <a:p>
            <a:pPr algn="l"/>
            <a:r>
              <a:rPr lang="en-US" sz="3600" baseline="0" dirty="0">
                <a:solidFill>
                  <a:schemeClr val="bg1">
                    <a:lumMod val="50000"/>
                  </a:schemeClr>
                </a:solidFill>
              </a:rPr>
              <a:t>This material is based upon work supported by the National Aeronautics and Space Administration under Contract Number NNG15HZ39C</a:t>
            </a:r>
          </a:p>
        </p:txBody>
      </p:sp>
    </p:spTree>
    <p:extLst>
      <p:ext uri="{BB962C8B-B14F-4D97-AF65-F5344CB8AC3E}">
        <p14:creationId xmlns:p14="http://schemas.microsoft.com/office/powerpoint/2010/main" val="2528945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01478" tIns="250742" rIns="501478" bIns="250742" rtlCol="0" anchor="ctr">
            <a:normAutofit/>
          </a:bodyPr>
          <a:lstStyle/>
          <a:p>
            <a:r>
              <a:rPr lang="en-US" dirty="0"/>
              <a:t>Click to edit Master title style</a:t>
            </a:r>
          </a:p>
        </p:txBody>
      </p:sp>
      <p:sp>
        <p:nvSpPr>
          <p:cNvPr id="7" name="Rectangle 6"/>
          <p:cNvSpPr/>
          <p:nvPr/>
        </p:nvSpPr>
        <p:spPr>
          <a:xfrm>
            <a:off x="10" y="3"/>
            <a:ext cx="51227686" cy="719669"/>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lIns="501478" tIns="250742" rIns="501478" bIns="250742" rtlCol="0" anchor="ctr"/>
          <a:lstStyle/>
          <a:p>
            <a:pPr algn="ctr"/>
            <a:endParaRPr lang="en-US" dirty="0"/>
          </a:p>
        </p:txBody>
      </p:sp>
      <p:pic>
        <p:nvPicPr>
          <p:cNvPr id="4" name="Picture 3" descr="eosdis-sat.png"/>
          <p:cNvPicPr>
            <a:picLocks noChangeAspect="1"/>
          </p:cNvPicPr>
          <p:nvPr userDrawn="1"/>
        </p:nvPicPr>
        <p:blipFill>
          <a:blip r:embed="rId4">
            <a:alphaModFix amt="6000"/>
            <a:extLst>
              <a:ext uri="{28A0092B-C50C-407E-A947-70E740481C1C}">
                <a14:useLocalDpi xmlns:a14="http://schemas.microsoft.com/office/drawing/2010/main" val="0"/>
              </a:ext>
            </a:extLst>
          </a:blip>
          <a:stretch>
            <a:fillRect/>
          </a:stretch>
        </p:blipFill>
        <p:spPr>
          <a:xfrm>
            <a:off x="32545601" y="19844016"/>
            <a:ext cx="21924152" cy="21671324"/>
          </a:xfrm>
          <a:prstGeom prst="rect">
            <a:avLst/>
          </a:prstGeom>
        </p:spPr>
      </p:pic>
      <p:pic>
        <p:nvPicPr>
          <p:cNvPr id="3" name="Picture 2" descr="nas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42158" y="3280596"/>
            <a:ext cx="3522780" cy="3016032"/>
          </a:xfrm>
          <a:prstGeom prst="rect">
            <a:avLst/>
          </a:prstGeom>
        </p:spPr>
      </p:pic>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dt="0"/>
  <p:txStyles>
    <p:titleStyle>
      <a:lvl1pPr algn="l" defTabSz="2507390" rtl="0" eaLnBrk="1" latinLnBrk="0" hangingPunct="1">
        <a:spcBef>
          <a:spcPct val="0"/>
        </a:spcBef>
        <a:buNone/>
        <a:defRPr sz="24200" kern="1200">
          <a:solidFill>
            <a:srgbClr val="34495E"/>
          </a:solidFill>
          <a:latin typeface="Avenir Heavy"/>
          <a:ea typeface="+mj-ea"/>
          <a:cs typeface="Avenir Heavy"/>
        </a:defRPr>
      </a:lvl1pPr>
    </p:titleStyle>
    <p:bodyStyle>
      <a:lvl1pPr marL="0" indent="0" algn="l" defTabSz="2507390" rtl="0" eaLnBrk="1" latinLnBrk="0" hangingPunct="1">
        <a:spcBef>
          <a:spcPct val="20000"/>
        </a:spcBef>
        <a:buFont typeface="Arial"/>
        <a:buNone/>
        <a:defRPr sz="6400" b="0" i="0" kern="1200">
          <a:solidFill>
            <a:schemeClr val="tx1">
              <a:lumMod val="85000"/>
              <a:lumOff val="15000"/>
            </a:schemeClr>
          </a:solidFill>
          <a:latin typeface="Helvetica Neue"/>
          <a:ea typeface="+mn-ea"/>
          <a:cs typeface="Helvetica Neue"/>
        </a:defRPr>
      </a:lvl1pPr>
      <a:lvl2pPr marL="2507392" indent="0" algn="l" defTabSz="2507390" rtl="0" eaLnBrk="1" latinLnBrk="0" hangingPunct="1">
        <a:spcBef>
          <a:spcPct val="20000"/>
        </a:spcBef>
        <a:buFont typeface="Arial"/>
        <a:buNone/>
        <a:defRPr sz="15400" b="0" i="0" kern="1200">
          <a:solidFill>
            <a:schemeClr val="tx1">
              <a:lumMod val="85000"/>
              <a:lumOff val="15000"/>
            </a:schemeClr>
          </a:solidFill>
          <a:latin typeface="Helvetica Neue"/>
          <a:ea typeface="+mn-ea"/>
          <a:cs typeface="Helvetica Neue"/>
        </a:defRPr>
      </a:lvl2pPr>
      <a:lvl3pPr marL="5014782" indent="0" algn="l" defTabSz="2507390" rtl="0" eaLnBrk="1" latinLnBrk="0" hangingPunct="1">
        <a:spcBef>
          <a:spcPct val="20000"/>
        </a:spcBef>
        <a:buFont typeface="Arial"/>
        <a:buNone/>
        <a:defRPr sz="13200" b="0" i="0" kern="1200">
          <a:solidFill>
            <a:schemeClr val="tx1">
              <a:lumMod val="50000"/>
              <a:lumOff val="50000"/>
            </a:schemeClr>
          </a:solidFill>
          <a:latin typeface="Helvetica Neue"/>
          <a:ea typeface="+mn-ea"/>
          <a:cs typeface="Helvetica Neue"/>
        </a:defRPr>
      </a:lvl3pPr>
      <a:lvl4pPr marL="7522172" indent="0" algn="l" defTabSz="2507390" rtl="0" eaLnBrk="1" latinLnBrk="0" hangingPunct="1">
        <a:spcBef>
          <a:spcPct val="20000"/>
        </a:spcBef>
        <a:buFont typeface="Arial"/>
        <a:buNone/>
        <a:defRPr sz="11000" b="0" i="0" kern="1200">
          <a:solidFill>
            <a:schemeClr val="tx1">
              <a:lumMod val="50000"/>
              <a:lumOff val="50000"/>
            </a:schemeClr>
          </a:solidFill>
          <a:latin typeface="Helvetica Neue"/>
          <a:ea typeface="+mn-ea"/>
          <a:cs typeface="Helvetica Neue"/>
        </a:defRPr>
      </a:lvl4pPr>
      <a:lvl5pPr marL="10029564" indent="0" algn="l" defTabSz="2507390" rtl="0" eaLnBrk="1" latinLnBrk="0" hangingPunct="1">
        <a:spcBef>
          <a:spcPct val="20000"/>
        </a:spcBef>
        <a:buFont typeface="Arial"/>
        <a:buNone/>
        <a:defRPr sz="11000" b="0" i="0" kern="1200">
          <a:solidFill>
            <a:schemeClr val="tx1">
              <a:lumMod val="50000"/>
              <a:lumOff val="50000"/>
            </a:schemeClr>
          </a:solidFill>
          <a:latin typeface="Helvetica Neue"/>
          <a:ea typeface="+mn-ea"/>
          <a:cs typeface="Helvetica Neue"/>
        </a:defRPr>
      </a:lvl5pPr>
      <a:lvl6pPr marL="13790650" indent="-1253696" algn="l" defTabSz="2507390" rtl="0" eaLnBrk="1" latinLnBrk="0" hangingPunct="1">
        <a:spcBef>
          <a:spcPct val="20000"/>
        </a:spcBef>
        <a:buFont typeface="Arial"/>
        <a:buChar char="•"/>
        <a:defRPr sz="11000" kern="1200">
          <a:solidFill>
            <a:schemeClr val="tx1"/>
          </a:solidFill>
          <a:latin typeface="+mn-lt"/>
          <a:ea typeface="+mn-ea"/>
          <a:cs typeface="+mn-cs"/>
        </a:defRPr>
      </a:lvl6pPr>
      <a:lvl7pPr marL="16298042" indent="-1253696" algn="l" defTabSz="2507390" rtl="0" eaLnBrk="1" latinLnBrk="0" hangingPunct="1">
        <a:spcBef>
          <a:spcPct val="20000"/>
        </a:spcBef>
        <a:buFont typeface="Arial"/>
        <a:buChar char="•"/>
        <a:defRPr sz="11000" kern="1200">
          <a:solidFill>
            <a:schemeClr val="tx1"/>
          </a:solidFill>
          <a:latin typeface="+mn-lt"/>
          <a:ea typeface="+mn-ea"/>
          <a:cs typeface="+mn-cs"/>
        </a:defRPr>
      </a:lvl7pPr>
      <a:lvl8pPr marL="18805432" indent="-1253696" algn="l" defTabSz="2507390" rtl="0" eaLnBrk="1" latinLnBrk="0" hangingPunct="1">
        <a:spcBef>
          <a:spcPct val="20000"/>
        </a:spcBef>
        <a:buFont typeface="Arial"/>
        <a:buChar char="•"/>
        <a:defRPr sz="11000" kern="1200">
          <a:solidFill>
            <a:schemeClr val="tx1"/>
          </a:solidFill>
          <a:latin typeface="+mn-lt"/>
          <a:ea typeface="+mn-ea"/>
          <a:cs typeface="+mn-cs"/>
        </a:defRPr>
      </a:lvl8pPr>
      <a:lvl9pPr marL="21312824" indent="-1253696" algn="l" defTabSz="2507390"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7390" rtl="0" eaLnBrk="1" latinLnBrk="0" hangingPunct="1">
        <a:defRPr sz="9800" kern="1200">
          <a:solidFill>
            <a:schemeClr val="tx1"/>
          </a:solidFill>
          <a:latin typeface="+mn-lt"/>
          <a:ea typeface="+mn-ea"/>
          <a:cs typeface="+mn-cs"/>
        </a:defRPr>
      </a:lvl1pPr>
      <a:lvl2pPr marL="2507390" algn="l" defTabSz="2507390" rtl="0" eaLnBrk="1" latinLnBrk="0" hangingPunct="1">
        <a:defRPr sz="9800" kern="1200">
          <a:solidFill>
            <a:schemeClr val="tx1"/>
          </a:solidFill>
          <a:latin typeface="+mn-lt"/>
          <a:ea typeface="+mn-ea"/>
          <a:cs typeface="+mn-cs"/>
        </a:defRPr>
      </a:lvl2pPr>
      <a:lvl3pPr marL="5014782" algn="l" defTabSz="2507390" rtl="0" eaLnBrk="1" latinLnBrk="0" hangingPunct="1">
        <a:defRPr sz="9800" kern="1200">
          <a:solidFill>
            <a:schemeClr val="tx1"/>
          </a:solidFill>
          <a:latin typeface="+mn-lt"/>
          <a:ea typeface="+mn-ea"/>
          <a:cs typeface="+mn-cs"/>
        </a:defRPr>
      </a:lvl3pPr>
      <a:lvl4pPr marL="7522172" algn="l" defTabSz="2507390" rtl="0" eaLnBrk="1" latinLnBrk="0" hangingPunct="1">
        <a:defRPr sz="9800" kern="1200">
          <a:solidFill>
            <a:schemeClr val="tx1"/>
          </a:solidFill>
          <a:latin typeface="+mn-lt"/>
          <a:ea typeface="+mn-ea"/>
          <a:cs typeface="+mn-cs"/>
        </a:defRPr>
      </a:lvl4pPr>
      <a:lvl5pPr marL="10029564" algn="l" defTabSz="2507390" rtl="0" eaLnBrk="1" latinLnBrk="0" hangingPunct="1">
        <a:defRPr sz="9800" kern="1200">
          <a:solidFill>
            <a:schemeClr val="tx1"/>
          </a:solidFill>
          <a:latin typeface="+mn-lt"/>
          <a:ea typeface="+mn-ea"/>
          <a:cs typeface="+mn-cs"/>
        </a:defRPr>
      </a:lvl5pPr>
      <a:lvl6pPr marL="12536954" algn="l" defTabSz="2507390" rtl="0" eaLnBrk="1" latinLnBrk="0" hangingPunct="1">
        <a:defRPr sz="9800" kern="1200">
          <a:solidFill>
            <a:schemeClr val="tx1"/>
          </a:solidFill>
          <a:latin typeface="+mn-lt"/>
          <a:ea typeface="+mn-ea"/>
          <a:cs typeface="+mn-cs"/>
        </a:defRPr>
      </a:lvl6pPr>
      <a:lvl7pPr marL="15044346" algn="l" defTabSz="2507390" rtl="0" eaLnBrk="1" latinLnBrk="0" hangingPunct="1">
        <a:defRPr sz="9800" kern="1200">
          <a:solidFill>
            <a:schemeClr val="tx1"/>
          </a:solidFill>
          <a:latin typeface="+mn-lt"/>
          <a:ea typeface="+mn-ea"/>
          <a:cs typeface="+mn-cs"/>
        </a:defRPr>
      </a:lvl7pPr>
      <a:lvl8pPr marL="17551736" algn="l" defTabSz="2507390" rtl="0" eaLnBrk="1" latinLnBrk="0" hangingPunct="1">
        <a:defRPr sz="9800" kern="1200">
          <a:solidFill>
            <a:schemeClr val="tx1"/>
          </a:solidFill>
          <a:latin typeface="+mn-lt"/>
          <a:ea typeface="+mn-ea"/>
          <a:cs typeface="+mn-cs"/>
        </a:defRPr>
      </a:lvl8pPr>
      <a:lvl9pPr marL="20059128" algn="l" defTabSz="2507390"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arthdata.nasa.gov/esdis/esco" TargetMode="External"/><Relationship Id="rId13" Type="http://schemas.openxmlformats.org/officeDocument/2006/relationships/diagramLayout" Target="../diagrams/layout1.xml"/><Relationship Id="rId18" Type="http://schemas.openxmlformats.org/officeDocument/2006/relationships/image" Target="../media/image6.png"/><Relationship Id="rId3" Type="http://schemas.openxmlformats.org/officeDocument/2006/relationships/hyperlink" Target="mailto:Tyler.B.Stevens@nasa.gov" TargetMode="External"/><Relationship Id="rId7" Type="http://schemas.openxmlformats.org/officeDocument/2006/relationships/hyperlink" Target="https://forum.earthdata.nasa.gov/app.php/tag/GCMD+Keywords" TargetMode="External"/><Relationship Id="rId12" Type="http://schemas.openxmlformats.org/officeDocument/2006/relationships/diagramData" Target="../diagrams/data1.xml"/><Relationship Id="rId17" Type="http://schemas.openxmlformats.org/officeDocument/2006/relationships/image" Target="../media/image5.png"/><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s://gcmd.earthdata.nasa.gov/KeywordViewer/" TargetMode="External"/><Relationship Id="rId11" Type="http://schemas.openxmlformats.org/officeDocument/2006/relationships/image" Target="../media/image4.png"/><Relationship Id="rId5" Type="http://schemas.openxmlformats.org/officeDocument/2006/relationships/hyperlink" Target="https://earthdata.nasa.gov/earth-observation-data/find-data/idn/gcmd-keywords" TargetMode="External"/><Relationship Id="rId15" Type="http://schemas.openxmlformats.org/officeDocument/2006/relationships/diagramColors" Target="../diagrams/colors1.xml"/><Relationship Id="rId10" Type="http://schemas.openxmlformats.org/officeDocument/2006/relationships/image" Target="../media/image3.png"/><Relationship Id="rId19" Type="http://schemas.openxmlformats.org/officeDocument/2006/relationships/image" Target="../media/image7.png"/><Relationship Id="rId4" Type="http://schemas.openxmlformats.org/officeDocument/2006/relationships/hyperlink" Target="mailto:valerie.dixon@nasa.gov" TargetMode="External"/><Relationship Id="rId9" Type="http://schemas.openxmlformats.org/officeDocument/2006/relationships/hyperlink" Target="https://wiki.earthdata.nasa.gov/display/ED/Keyword+Release+Announcements" TargetMode="External"/><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0" y="2080063"/>
            <a:ext cx="43857507" cy="6096000"/>
          </a:xfrm>
        </p:spPr>
        <p:txBody>
          <a:bodyPr>
            <a:normAutofit fontScale="90000"/>
          </a:bodyPr>
          <a:lstStyle/>
          <a:p>
            <a:r>
              <a:rPr lang="en-US" sz="9800" b="1" dirty="0"/>
              <a:t>Keywords for All People: How Keyword Governance and Coordination with the NASA ESDIS Standards Coordination Office (ESCO) Improves GCMD Keywords For Discovery and Use</a:t>
            </a:r>
            <a:br>
              <a:rPr lang="en-US" sz="9600" b="1" dirty="0">
                <a:effectLst>
                  <a:outerShdw blurRad="38100" dist="38100" dir="2700000" algn="tl">
                    <a:srgbClr val="000000">
                      <a:alpha val="43137"/>
                    </a:srgbClr>
                  </a:outerShdw>
                </a:effectLst>
              </a:rPr>
            </a:br>
            <a:endParaRPr lang="en-US" sz="9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60323" y="6564087"/>
            <a:ext cx="14505518" cy="23447825"/>
          </a:xfrm>
          <a:solidFill>
            <a:schemeClr val="tx2">
              <a:lumMod val="60000"/>
              <a:lumOff val="40000"/>
            </a:schemeClr>
          </a:solidFill>
        </p:spPr>
        <p:txBody>
          <a:bodyPr lIns="914400" tIns="914400" rIns="914400" bIns="914400"/>
          <a:lstStyle/>
          <a:p>
            <a:r>
              <a:rPr lang="en-US" b="1" dirty="0">
                <a:solidFill>
                  <a:schemeClr val="bg1"/>
                </a:solidFill>
                <a:latin typeface="Arial" panose="020B0604020202020204" pitchFamily="34" charset="0"/>
                <a:cs typeface="Arial" panose="020B0604020202020204" pitchFamily="34" charset="0"/>
              </a:rPr>
              <a:t>ABSTRACT</a:t>
            </a:r>
          </a:p>
          <a:p>
            <a:pPr algn="just">
              <a:spcBef>
                <a:spcPts val="1200"/>
              </a:spcBef>
              <a:spcAft>
                <a:spcPts val="1200"/>
              </a:spcAft>
            </a:pP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Global Change Master Directory (GCMD) Keywords, initiated over twenty years ago, are a hierarchical set of controlled Earth Science vocabularies that help ensure Earth science data, services, and variables are described in a consistent and comprehensive manner and allow for the precise searching of metadata and subsequent retrieval of data, services, and variables. GCMD keywords are periodically analyzed for relevancy and will continue to be refined and expanded in response to user needs. The periodic analysis is a result of successful coordination with the ESDIS Standards Coordination Office (ESCO</a:t>
            </a:r>
            <a:r>
              <a:rPr lang="en-US" sz="28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 which is responsible for standards activities across ESDIS, and assists with providing valuable stakeholder and subject matter expert (SME) feedback on  GCMD vocabularies. The ESCO is also turning to the GCMD to discuss how the keyword review process can be improved and more streamlined. In addition to the ESCO, keyword requests and feedback are also received through the  GCMD Keyword Forum. </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endParaRPr lang="en-US" sz="2800" b="1" dirty="0">
              <a:solidFill>
                <a:schemeClr val="bg1"/>
              </a:solidFill>
              <a:latin typeface="Arial" panose="020B0604020202020204" pitchFamily="34" charset="0"/>
              <a:cs typeface="Arial" panose="020B0604020202020204" pitchFamily="34" charset="0"/>
            </a:endParaRPr>
          </a:p>
          <a:p>
            <a:pPr>
              <a:spcAft>
                <a:spcPts val="600"/>
              </a:spcAft>
            </a:pPr>
            <a:r>
              <a:rPr lang="en-US" sz="3600" b="1" dirty="0">
                <a:solidFill>
                  <a:schemeClr val="bg1"/>
                </a:solidFill>
                <a:latin typeface="Arial" panose="020B0604020202020204" pitchFamily="34" charset="0"/>
                <a:cs typeface="Arial" panose="020B0604020202020204" pitchFamily="34" charset="0"/>
              </a:rPr>
              <a:t>Recent Keyword Activities </a:t>
            </a:r>
          </a:p>
          <a:p>
            <a:pPr algn="just"/>
            <a:r>
              <a:rPr lang="en-US" sz="2400" dirty="0">
                <a:solidFill>
                  <a:schemeClr val="bg1"/>
                </a:solidFill>
                <a:latin typeface="Arial" panose="020B0604020202020204" pitchFamily="34" charset="0"/>
                <a:cs typeface="Arial" panose="020B0604020202020204" pitchFamily="34" charset="0"/>
              </a:rPr>
              <a:t>The keyword reviews and associated feedback are managed through the Jama requirement software, which allows for easy tracking, triaging, and accepting of feedback.   </a:t>
            </a:r>
          </a:p>
          <a:p>
            <a:pPr algn="just"/>
            <a:endParaRPr lang="en-US" sz="2400" b="1" dirty="0">
              <a:solidFill>
                <a:schemeClr val="bg1"/>
              </a:solidFill>
              <a:latin typeface="Arial" panose="020B0604020202020204" pitchFamily="34" charset="0"/>
              <a:cs typeface="Arial" panose="020B0604020202020204" pitchFamily="34" charset="0"/>
            </a:endParaRPr>
          </a:p>
          <a:p>
            <a:pPr algn="just"/>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 of Recent Keyword Reviews (2020-2022)</a:t>
            </a: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Success Stories/Lessons Learned</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Diverse feedback and perspective from stakeholders is key to having clear and concise keywords that can be widely adopted for search and discovery.  </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Internal reviews with the ESCO are essential to ensure that the intent of keyword changes  are clearly communicated.  </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Tooling is essential for tracking, triaging, and resolving  feedback from stakeholders.  </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Alignment with NOAA for Atmosphere and Ocean keywords was key in promoting interoperability between different search/discovery systems. </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Utilizing a keyword review template made compiling and communicating the keyword review more streamlined. </a:t>
            </a:r>
          </a:p>
          <a:p>
            <a:pPr marL="342900" indent="-342900" algn="just">
              <a:spcBef>
                <a:spcPts val="600"/>
              </a:spcBef>
              <a:spcAft>
                <a:spcPts val="600"/>
              </a:spcAft>
              <a:buFont typeface="Wingdings" panose="05000000000000000000" pitchFamily="2" charset="2"/>
              <a:buChar char="Ø"/>
            </a:pPr>
            <a:r>
              <a:rPr lang="en-US" sz="2400" dirty="0">
                <a:solidFill>
                  <a:schemeClr val="bg1"/>
                </a:solidFill>
                <a:latin typeface="Arial" panose="020B0604020202020204" pitchFamily="34" charset="0"/>
                <a:cs typeface="Arial" panose="020B0604020202020204" pitchFamily="34" charset="0"/>
              </a:rPr>
              <a:t>Meeting with keyword requesters early was essential in understanding their needs and use cases. </a:t>
            </a:r>
            <a:endParaRPr lang="en-US" sz="36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13"/>
          </p:nvPr>
        </p:nvSpPr>
        <p:spPr>
          <a:xfrm>
            <a:off x="17887956" y="33941254"/>
            <a:ext cx="32371387" cy="1241776"/>
          </a:xfrm>
        </p:spPr>
        <p:txBody>
          <a:bodyPr/>
          <a:lstStyle/>
          <a:p>
            <a:pPr algn="l"/>
            <a:r>
              <a:rPr lang="en-US" sz="4800" b="1" dirty="0"/>
              <a:t>Tyler Stevens (EED-3) (</a:t>
            </a:r>
            <a:r>
              <a:rPr lang="en-US" sz="4800" b="1" dirty="0">
                <a:hlinkClick r:id="rId3"/>
              </a:rPr>
              <a:t>Tyler.B.Stevens@</a:t>
            </a:r>
            <a:r>
              <a:rPr lang="en-US" sz="4800" dirty="0">
                <a:hlinkClick r:id="rId3"/>
              </a:rPr>
              <a:t>nasa</a:t>
            </a:r>
            <a:r>
              <a:rPr lang="en-US" sz="4800" b="1" dirty="0">
                <a:hlinkClick r:id="rId3"/>
              </a:rPr>
              <a:t>.gov</a:t>
            </a:r>
            <a:r>
              <a:rPr lang="en-US" sz="4800" b="1" dirty="0"/>
              <a:t>); Valerie Dixon (NASA/ESDIS) (</a:t>
            </a:r>
            <a:r>
              <a:rPr lang="en-US" sz="4800" b="1" dirty="0">
                <a:hlinkClick r:id="rId4"/>
              </a:rPr>
              <a:t>valerie.dixon@nasa.gov</a:t>
            </a:r>
            <a:r>
              <a:rPr lang="en-US" sz="4800" b="1" dirty="0"/>
              <a:t>)</a:t>
            </a:r>
            <a:endParaRPr lang="en-US" b="1" dirty="0"/>
          </a:p>
        </p:txBody>
      </p:sp>
      <p:sp>
        <p:nvSpPr>
          <p:cNvPr id="7" name="Content Placeholder 6"/>
          <p:cNvSpPr>
            <a:spLocks noGrp="1"/>
          </p:cNvSpPr>
          <p:nvPr>
            <p:ph sz="quarter" idx="14"/>
          </p:nvPr>
        </p:nvSpPr>
        <p:spPr/>
        <p:txBody>
          <a:bodyPr/>
          <a:lstStyle/>
          <a:p>
            <a:r>
              <a:rPr lang="en-US" dirty="0"/>
              <a:t>ESIP Meeting July 19-22, 2022</a:t>
            </a:r>
          </a:p>
        </p:txBody>
      </p:sp>
      <p:sp>
        <p:nvSpPr>
          <p:cNvPr id="10" name="TextBox 9">
            <a:extLst>
              <a:ext uri="{FF2B5EF4-FFF2-40B4-BE49-F238E27FC236}">
                <a16:creationId xmlns:a16="http://schemas.microsoft.com/office/drawing/2014/main" id="{82FDEFEA-F69B-44FB-81F4-0A5859949981}"/>
              </a:ext>
            </a:extLst>
          </p:cNvPr>
          <p:cNvSpPr txBox="1"/>
          <p:nvPr/>
        </p:nvSpPr>
        <p:spPr>
          <a:xfrm>
            <a:off x="2560318" y="30011912"/>
            <a:ext cx="14505518" cy="3682483"/>
          </a:xfrm>
          <a:prstGeom prst="rect">
            <a:avLst/>
          </a:prstGeom>
          <a:solidFill>
            <a:schemeClr val="bg2"/>
          </a:solidFill>
          <a:ln w="25400">
            <a:solidFill>
              <a:srgbClr val="264C92"/>
            </a:solidFill>
          </a:ln>
        </p:spPr>
        <p:txBody>
          <a:bodyPr wrap="square" lIns="914400" tIns="457200" rIns="914400" bIns="457200" rtlCol="0">
            <a:spAutoFit/>
          </a:bodyPr>
          <a:lstStyle/>
          <a:p>
            <a:pPr algn="just">
              <a:spcAft>
                <a:spcPts val="600"/>
              </a:spcAft>
            </a:pPr>
            <a:r>
              <a:rPr lang="en-US" sz="2800" b="1" dirty="0">
                <a:solidFill>
                  <a:schemeClr val="tx2"/>
                </a:solidFill>
              </a:rPr>
              <a:t>For More Information:</a:t>
            </a:r>
          </a:p>
          <a:p>
            <a:pPr marL="342900" indent="-342900">
              <a:lnSpc>
                <a:spcPct val="150000"/>
              </a:lnSpc>
              <a:buFont typeface="Wingdings" panose="05000000000000000000" pitchFamily="2" charset="2"/>
              <a:buChar char="§"/>
            </a:pPr>
            <a:r>
              <a:rPr lang="en-US" sz="2000" b="1" dirty="0">
                <a:solidFill>
                  <a:schemeClr val="tx2"/>
                </a:solidFill>
              </a:rPr>
              <a:t>GCMD Landing Page: </a:t>
            </a:r>
            <a:r>
              <a:rPr lang="en-US" sz="2000" dirty="0">
                <a:solidFill>
                  <a:schemeClr val="tx2"/>
                </a:solidFill>
                <a:hlinkClick r:id="rId5"/>
              </a:rPr>
              <a:t>https://earthdata.nasa.gov/earth-observation-data/find-data/idn/gcmd-keywords</a:t>
            </a:r>
            <a:endParaRPr lang="en-US" sz="2000" dirty="0">
              <a:solidFill>
                <a:schemeClr val="tx2"/>
              </a:solidFill>
            </a:endParaRPr>
          </a:p>
          <a:p>
            <a:pPr marL="342900" indent="-342900">
              <a:lnSpc>
                <a:spcPct val="150000"/>
              </a:lnSpc>
              <a:buFont typeface="Wingdings" panose="05000000000000000000" pitchFamily="2" charset="2"/>
              <a:buChar char="§"/>
            </a:pPr>
            <a:r>
              <a:rPr lang="en-US" sz="2000" b="1" dirty="0">
                <a:solidFill>
                  <a:schemeClr val="tx2"/>
                </a:solidFill>
              </a:rPr>
              <a:t>Keyword Viewer: </a:t>
            </a:r>
            <a:r>
              <a:rPr lang="en-US" sz="2000" dirty="0">
                <a:solidFill>
                  <a:schemeClr val="tx2"/>
                </a:solidFill>
                <a:hlinkClick r:id="rId6"/>
              </a:rPr>
              <a:t>https://gcmd.earthdata.nasa.gov/KeywordViewer/</a:t>
            </a:r>
            <a:r>
              <a:rPr lang="en-US" sz="2000" dirty="0">
                <a:solidFill>
                  <a:schemeClr val="tx2"/>
                </a:solidFill>
              </a:rPr>
              <a:t> </a:t>
            </a:r>
          </a:p>
          <a:p>
            <a:pPr marL="342900" indent="-342900">
              <a:lnSpc>
                <a:spcPct val="150000"/>
              </a:lnSpc>
              <a:buFont typeface="Wingdings" panose="05000000000000000000" pitchFamily="2" charset="2"/>
              <a:buChar char="§"/>
            </a:pPr>
            <a:r>
              <a:rPr lang="en-US" sz="2000" b="1" dirty="0">
                <a:solidFill>
                  <a:schemeClr val="tx2"/>
                </a:solidFill>
              </a:rPr>
              <a:t>Keyword Forum: </a:t>
            </a:r>
            <a:r>
              <a:rPr lang="en-US" sz="2000" dirty="0">
                <a:solidFill>
                  <a:schemeClr val="tx2"/>
                </a:solidFill>
                <a:hlinkClick r:id="rId7"/>
              </a:rPr>
              <a:t>https://forum.earthdata.nasa.gov/app.php/tag/GCMD+Keywords</a:t>
            </a:r>
            <a:r>
              <a:rPr lang="en-US" sz="2000" dirty="0">
                <a:solidFill>
                  <a:schemeClr val="tx2"/>
                </a:solidFill>
              </a:rPr>
              <a:t> </a:t>
            </a:r>
          </a:p>
          <a:p>
            <a:pPr marL="342900" indent="-342900">
              <a:lnSpc>
                <a:spcPct val="150000"/>
              </a:lnSpc>
              <a:buFont typeface="Wingdings" panose="05000000000000000000" pitchFamily="2" charset="2"/>
              <a:buChar char="§"/>
            </a:pPr>
            <a:r>
              <a:rPr lang="en-US" sz="2000" b="1" dirty="0">
                <a:solidFill>
                  <a:schemeClr val="tx2"/>
                </a:solidFill>
              </a:rPr>
              <a:t>ESDIS Standards Coordination Office: </a:t>
            </a:r>
            <a:r>
              <a:rPr lang="en-US" sz="2000" dirty="0">
                <a:solidFill>
                  <a:schemeClr val="tx2"/>
                </a:solidFill>
                <a:hlinkClick r:id="rId8"/>
              </a:rPr>
              <a:t>https://earthdata.nasa.gov/esdis/esco</a:t>
            </a:r>
            <a:r>
              <a:rPr lang="en-US" sz="2000" dirty="0">
                <a:solidFill>
                  <a:schemeClr val="tx2"/>
                </a:solidFill>
              </a:rPr>
              <a:t> </a:t>
            </a:r>
          </a:p>
          <a:p>
            <a:pPr marL="342900" indent="-342900">
              <a:lnSpc>
                <a:spcPct val="150000"/>
              </a:lnSpc>
              <a:buFont typeface="Wingdings" panose="05000000000000000000" pitchFamily="2" charset="2"/>
              <a:buChar char="§"/>
            </a:pPr>
            <a:r>
              <a:rPr lang="en-US" sz="2000" b="1" dirty="0">
                <a:solidFill>
                  <a:schemeClr val="tx2"/>
                </a:solidFill>
              </a:rPr>
              <a:t>Release Announcements: </a:t>
            </a:r>
            <a:r>
              <a:rPr lang="en-US" sz="2000" dirty="0">
                <a:solidFill>
                  <a:schemeClr val="tx2"/>
                </a:solidFill>
                <a:hlinkClick r:id="rId9"/>
              </a:rPr>
              <a:t>https://wiki.earthdata.nasa.gov/display/ED/Keyword+Release+Announcements</a:t>
            </a:r>
            <a:endParaRPr lang="en-US" sz="2000" dirty="0">
              <a:solidFill>
                <a:schemeClr val="tx2"/>
              </a:solidFill>
            </a:endParaRPr>
          </a:p>
        </p:txBody>
      </p:sp>
      <p:pic>
        <p:nvPicPr>
          <p:cNvPr id="13" name="Picture 12">
            <a:extLst>
              <a:ext uri="{FF2B5EF4-FFF2-40B4-BE49-F238E27FC236}">
                <a16:creationId xmlns:a16="http://schemas.microsoft.com/office/drawing/2014/main" id="{EE75EA6E-25E6-4E24-9050-628761BF13FC}"/>
              </a:ext>
            </a:extLst>
          </p:cNvPr>
          <p:cNvPicPr>
            <a:picLocks noChangeAspect="1"/>
          </p:cNvPicPr>
          <p:nvPr/>
        </p:nvPicPr>
        <p:blipFill>
          <a:blip r:embed="rId10"/>
          <a:stretch>
            <a:fillRect/>
          </a:stretch>
        </p:blipFill>
        <p:spPr>
          <a:xfrm>
            <a:off x="18936129" y="10239210"/>
            <a:ext cx="12946991" cy="8335211"/>
          </a:xfrm>
          <a:prstGeom prst="rect">
            <a:avLst/>
          </a:prstGeom>
          <a:ln w="25400">
            <a:solidFill>
              <a:schemeClr val="accent1"/>
            </a:solidFill>
          </a:ln>
        </p:spPr>
      </p:pic>
      <p:sp>
        <p:nvSpPr>
          <p:cNvPr id="14" name="TextBox 13">
            <a:extLst>
              <a:ext uri="{FF2B5EF4-FFF2-40B4-BE49-F238E27FC236}">
                <a16:creationId xmlns:a16="http://schemas.microsoft.com/office/drawing/2014/main" id="{5E0C9768-8FDE-4B36-AE9E-E8D204B2BFBC}"/>
              </a:ext>
            </a:extLst>
          </p:cNvPr>
          <p:cNvSpPr txBox="1"/>
          <p:nvPr/>
        </p:nvSpPr>
        <p:spPr>
          <a:xfrm>
            <a:off x="18518788" y="6777626"/>
            <a:ext cx="13364332" cy="3330956"/>
          </a:xfrm>
          <a:prstGeom prst="rect">
            <a:avLst/>
          </a:prstGeom>
        </p:spPr>
        <p:txBody>
          <a:bodyPr wrap="square" lIns="365760" tIns="125371" rIns="250739" bIns="125371" rtlCol="0">
            <a:spAutoFit/>
          </a:bodyPr>
          <a:lstStyle/>
          <a:p>
            <a:pPr algn="just"/>
            <a:r>
              <a:rPr lang="en-US" sz="4000" b="1" dirty="0">
                <a:solidFill>
                  <a:schemeClr val="tx2"/>
                </a:solidFill>
              </a:rPr>
              <a:t>Submit Keyword Requests Using the Earthdata Forum</a:t>
            </a:r>
            <a:endParaRPr lang="en-US" sz="4000" dirty="0">
              <a:solidFill>
                <a:schemeClr val="tx2"/>
              </a:solidFill>
            </a:endParaRPr>
          </a:p>
          <a:p>
            <a:pPr algn="just"/>
            <a:endParaRPr lang="en-US" sz="2400" dirty="0"/>
          </a:p>
          <a:p>
            <a:pPr algn="just"/>
            <a:r>
              <a:rPr lang="en-US" sz="2400" dirty="0">
                <a:solidFill>
                  <a:schemeClr val="tx2"/>
                </a:solidFill>
              </a:rPr>
              <a:t>The GCMD Keyword Forum provides keyword users and metadata providers with an area for discussion of topics related to GCMD keywords. Participants can use the forum to ask questions, submit keyword requests, discuss trade-offs, and track the status of keyword requests. </a:t>
            </a:r>
            <a:endParaRPr lang="en-US" sz="2400" baseline="0" dirty="0">
              <a:solidFill>
                <a:schemeClr val="tx2"/>
              </a:solidFill>
            </a:endParaRPr>
          </a:p>
        </p:txBody>
      </p:sp>
      <p:sp>
        <p:nvSpPr>
          <p:cNvPr id="15" name="TextBox 14">
            <a:extLst>
              <a:ext uri="{FF2B5EF4-FFF2-40B4-BE49-F238E27FC236}">
                <a16:creationId xmlns:a16="http://schemas.microsoft.com/office/drawing/2014/main" id="{84A64FF0-C735-4602-9709-20CE10354A60}"/>
              </a:ext>
            </a:extLst>
          </p:cNvPr>
          <p:cNvSpPr txBox="1"/>
          <p:nvPr/>
        </p:nvSpPr>
        <p:spPr>
          <a:xfrm>
            <a:off x="18697074" y="19201138"/>
            <a:ext cx="13186046" cy="2592293"/>
          </a:xfrm>
          <a:prstGeom prst="rect">
            <a:avLst/>
          </a:prstGeom>
        </p:spPr>
        <p:txBody>
          <a:bodyPr wrap="square" lIns="250739" tIns="125371" rIns="250739" bIns="125371" rtlCol="0">
            <a:spAutoFit/>
          </a:bodyPr>
          <a:lstStyle/>
          <a:p>
            <a:pPr algn="just"/>
            <a:r>
              <a:rPr lang="en-US" sz="4000" b="1" baseline="0" dirty="0">
                <a:solidFill>
                  <a:schemeClr val="tx2"/>
                </a:solidFill>
              </a:rPr>
              <a:t>Keyword </a:t>
            </a:r>
            <a:r>
              <a:rPr lang="en-US" sz="4000" b="1" dirty="0">
                <a:solidFill>
                  <a:schemeClr val="tx2"/>
                </a:solidFill>
              </a:rPr>
              <a:t>Governance</a:t>
            </a:r>
            <a:r>
              <a:rPr lang="en-US" sz="4000" b="1" baseline="0" dirty="0">
                <a:solidFill>
                  <a:schemeClr val="tx2"/>
                </a:solidFill>
              </a:rPr>
              <a:t> Process</a:t>
            </a:r>
          </a:p>
          <a:p>
            <a:pPr algn="just"/>
            <a:endParaRPr lang="en-US" sz="4000" b="1" baseline="0" dirty="0">
              <a:solidFill>
                <a:schemeClr val="tx2"/>
              </a:solidFill>
            </a:endParaRPr>
          </a:p>
          <a:p>
            <a:pPr algn="just"/>
            <a:r>
              <a:rPr lang="en-US" sz="2400" dirty="0">
                <a:solidFill>
                  <a:schemeClr val="tx2"/>
                </a:solidFill>
              </a:rPr>
              <a:t>The keyword governance/change process conveys the end-to-end process of a keyword including initial request, triage, approval, notification, and implementation. Fast-track keywords get added/implemented every two weeks. A full review goes through the ESCO. </a:t>
            </a:r>
            <a:endParaRPr lang="en-US" sz="4000" b="1" baseline="0" dirty="0">
              <a:solidFill>
                <a:schemeClr val="tx2"/>
              </a:solidFill>
            </a:endParaRPr>
          </a:p>
        </p:txBody>
      </p:sp>
      <p:pic>
        <p:nvPicPr>
          <p:cNvPr id="17" name="Picture 16" descr="Diagram&#10;&#10;Description automatically generated">
            <a:extLst>
              <a:ext uri="{FF2B5EF4-FFF2-40B4-BE49-F238E27FC236}">
                <a16:creationId xmlns:a16="http://schemas.microsoft.com/office/drawing/2014/main" id="{63740856-21D1-48A8-A5B3-FB4E07D1D2E4}"/>
              </a:ext>
            </a:extLst>
          </p:cNvPr>
          <p:cNvPicPr>
            <a:picLocks noChangeAspect="1"/>
          </p:cNvPicPr>
          <p:nvPr/>
        </p:nvPicPr>
        <p:blipFill rotWithShape="1">
          <a:blip r:embed="rId11"/>
          <a:srcRect t="4071" b="4071"/>
          <a:stretch/>
        </p:blipFill>
        <p:spPr>
          <a:xfrm>
            <a:off x="20170985" y="21617539"/>
            <a:ext cx="11960823" cy="11784475"/>
          </a:xfrm>
          <a:prstGeom prst="rect">
            <a:avLst/>
          </a:prstGeom>
        </p:spPr>
      </p:pic>
      <p:sp>
        <p:nvSpPr>
          <p:cNvPr id="18" name="TextBox 17">
            <a:extLst>
              <a:ext uri="{FF2B5EF4-FFF2-40B4-BE49-F238E27FC236}">
                <a16:creationId xmlns:a16="http://schemas.microsoft.com/office/drawing/2014/main" id="{25A70668-F90A-468C-A094-B9A56EC1A0A0}"/>
              </a:ext>
            </a:extLst>
          </p:cNvPr>
          <p:cNvSpPr txBox="1"/>
          <p:nvPr/>
        </p:nvSpPr>
        <p:spPr>
          <a:xfrm>
            <a:off x="34508117" y="6741937"/>
            <a:ext cx="14907579" cy="13164417"/>
          </a:xfrm>
          <a:prstGeom prst="rect">
            <a:avLst/>
          </a:prstGeom>
        </p:spPr>
        <p:txBody>
          <a:bodyPr wrap="square" lIns="250739" tIns="125371" rIns="250739" bIns="125371" rtlCol="0">
            <a:spAutoFit/>
          </a:bodyPr>
          <a:lstStyle/>
          <a:p>
            <a:pPr algn="just"/>
            <a:r>
              <a:rPr lang="en-US" sz="4000" b="1" baseline="0" dirty="0">
                <a:solidFill>
                  <a:schemeClr val="tx2"/>
                </a:solidFill>
              </a:rPr>
              <a:t>ESCO Stakeholder Review</a:t>
            </a:r>
          </a:p>
          <a:p>
            <a:pPr marL="571500" indent="-571500" algn="just">
              <a:buFont typeface="Wingdings" panose="05000000000000000000" pitchFamily="2" charset="2"/>
              <a:buChar char="v"/>
            </a:pPr>
            <a:endParaRPr lang="en-US" sz="2400" b="1" baseline="0" dirty="0">
              <a:solidFill>
                <a:schemeClr val="tx2"/>
              </a:solidFill>
              <a:latin typeface="Arial" panose="020B0604020202020204" pitchFamily="34" charset="0"/>
              <a:cs typeface="Arial" panose="020B0604020202020204" pitchFamily="34" charset="0"/>
            </a:endParaRPr>
          </a:p>
          <a:p>
            <a:pPr algn="just"/>
            <a:r>
              <a:rPr lang="en-US" sz="2400" b="0" i="0" dirty="0">
                <a:solidFill>
                  <a:schemeClr val="tx2"/>
                </a:solidFill>
                <a:effectLst/>
                <a:latin typeface="Arial" panose="020B0604020202020204" pitchFamily="34" charset="0"/>
                <a:cs typeface="Arial" panose="020B0604020202020204" pitchFamily="34" charset="0"/>
              </a:rPr>
              <a:t>NASA's ESCO assists the NASA's Earth Science Data and Information System (ESDIS) Project in formulating standards policy for NASA Earth Science Data Systems (ESDS), coordinates standards activities within ESDIS, and provides technical expertise and assistance with standards related tasks within NASA's Earth Science Data System Working Groups (</a:t>
            </a:r>
            <a:r>
              <a:rPr lang="en-US" sz="2400" b="0" i="0" u="none" strike="noStrike" dirty="0">
                <a:solidFill>
                  <a:schemeClr val="tx2"/>
                </a:solidFill>
                <a:effectLst/>
                <a:latin typeface="Arial" panose="020B0604020202020204" pitchFamily="34" charset="0"/>
                <a:cs typeface="Arial" panose="020B0604020202020204" pitchFamily="34" charset="0"/>
              </a:rPr>
              <a:t>ESDSWG</a:t>
            </a:r>
            <a:r>
              <a:rPr lang="en-US" sz="2400" b="0" i="0" dirty="0">
                <a:solidFill>
                  <a:schemeClr val="tx2"/>
                </a:solidFill>
                <a:effectLst/>
                <a:latin typeface="Arial" panose="020B0604020202020204" pitchFamily="34" charset="0"/>
                <a:cs typeface="Arial" panose="020B0604020202020204" pitchFamily="34" charset="0"/>
              </a:rPr>
              <a:t>).</a:t>
            </a:r>
          </a:p>
          <a:p>
            <a:pPr algn="just"/>
            <a:endParaRPr lang="en-US" sz="2400" dirty="0">
              <a:solidFill>
                <a:schemeClr val="tx2"/>
              </a:solidFill>
              <a:latin typeface="Arial" panose="020B0604020202020204" pitchFamily="34" charset="0"/>
              <a:cs typeface="Arial" panose="020B0604020202020204" pitchFamily="34" charset="0"/>
            </a:endParaRPr>
          </a:p>
          <a:p>
            <a:pPr algn="just"/>
            <a:r>
              <a:rPr lang="en-US" sz="2800" b="1" i="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Activities</a:t>
            </a:r>
          </a:p>
          <a:p>
            <a:pPr algn="just"/>
            <a:endParaRPr lang="en-US" sz="2800" b="1" i="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r>
              <a:rPr lang="en-US" sz="2400" baseline="0" dirty="0">
                <a:solidFill>
                  <a:schemeClr val="tx2"/>
                </a:solidFill>
                <a:latin typeface="Arial" panose="020B0604020202020204" pitchFamily="34" charset="0"/>
                <a:cs typeface="Arial" panose="020B0604020202020204" pitchFamily="34" charset="0"/>
              </a:rPr>
              <a:t>Provides key web infrastructure and tooling for facilitating and conducting the review</a:t>
            </a:r>
          </a:p>
          <a:p>
            <a:pPr marL="342900" indent="-342900" algn="just">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Assists with compiling a list of subject matter experts (SMEs) tailored for each review </a:t>
            </a:r>
          </a:p>
          <a:p>
            <a:pPr marL="342900" indent="-342900" algn="just">
              <a:spcAft>
                <a:spcPts val="600"/>
              </a:spcAft>
              <a:buFont typeface="Wingdings" panose="05000000000000000000" pitchFamily="2" charset="2"/>
              <a:buChar char="Ø"/>
            </a:pPr>
            <a:r>
              <a:rPr lang="en-US" sz="2400" baseline="0" dirty="0">
                <a:solidFill>
                  <a:schemeClr val="tx2"/>
                </a:solidFill>
                <a:latin typeface="Arial" panose="020B0604020202020204" pitchFamily="34" charset="0"/>
                <a:cs typeface="Arial" panose="020B0604020202020204" pitchFamily="34" charset="0"/>
              </a:rPr>
              <a:t>Offers guidance on how the review can be improved through a preliminary internal review </a:t>
            </a:r>
          </a:p>
          <a:p>
            <a:pPr marL="342900" indent="-342900" algn="just">
              <a:spcAft>
                <a:spcPts val="6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Engages the science community and encouraging contribution to the review </a:t>
            </a: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baseline="0" dirty="0">
              <a:solidFill>
                <a:schemeClr val="tx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algn="just">
              <a:spcAft>
                <a:spcPts val="600"/>
              </a:spcAft>
            </a:pPr>
            <a:endParaRPr lang="en-US" sz="2400" baseline="0" dirty="0">
              <a:solidFill>
                <a:schemeClr val="tx2"/>
              </a:solidFill>
              <a:latin typeface="Arial" panose="020B0604020202020204" pitchFamily="34" charset="0"/>
              <a:cs typeface="Arial" panose="020B0604020202020204" pitchFamily="34" charset="0"/>
            </a:endParaRPr>
          </a:p>
          <a:p>
            <a:pPr algn="just">
              <a:spcAft>
                <a:spcPts val="600"/>
              </a:spcAft>
            </a:pPr>
            <a:endParaRPr lang="en-US" sz="2400" baseline="0" dirty="0">
              <a:solidFill>
                <a:schemeClr val="tx2"/>
              </a:solidFill>
              <a:latin typeface="Arial" panose="020B0604020202020204" pitchFamily="34" charset="0"/>
              <a:cs typeface="Arial" panose="020B0604020202020204" pitchFamily="34" charset="0"/>
            </a:endParaRPr>
          </a:p>
          <a:p>
            <a:pPr algn="just">
              <a:spcAft>
                <a:spcPts val="600"/>
              </a:spcAft>
            </a:pPr>
            <a:endParaRPr lang="en-US" sz="3600" b="1" dirty="0">
              <a:solidFill>
                <a:schemeClr val="tx2"/>
              </a:solidFill>
              <a:latin typeface="Arial" panose="020B0604020202020204" pitchFamily="34" charset="0"/>
              <a:cs typeface="Arial" panose="020B0604020202020204" pitchFamily="34" charset="0"/>
            </a:endParaRPr>
          </a:p>
          <a:p>
            <a:pPr algn="just">
              <a:spcAft>
                <a:spcPts val="600"/>
              </a:spcAft>
            </a:pPr>
            <a:r>
              <a:rPr lang="en-US" sz="4000" b="1" dirty="0">
                <a:solidFill>
                  <a:schemeClr val="tx2"/>
                </a:solidFill>
                <a:latin typeface="Arial" panose="020B0604020202020204" pitchFamily="34" charset="0"/>
                <a:cs typeface="Arial" panose="020B0604020202020204" pitchFamily="34" charset="0"/>
              </a:rPr>
              <a:t>Implement Keywords for Discovery and Use  </a:t>
            </a:r>
          </a:p>
        </p:txBody>
      </p:sp>
      <p:graphicFrame>
        <p:nvGraphicFramePr>
          <p:cNvPr id="19" name="Diagram 18">
            <a:extLst>
              <a:ext uri="{FF2B5EF4-FFF2-40B4-BE49-F238E27FC236}">
                <a16:creationId xmlns:a16="http://schemas.microsoft.com/office/drawing/2014/main" id="{9286EF8C-FCF5-4B26-995F-830CF7FE3D93}"/>
              </a:ext>
            </a:extLst>
          </p:cNvPr>
          <p:cNvGraphicFramePr/>
          <p:nvPr>
            <p:extLst>
              <p:ext uri="{D42A27DB-BD31-4B8C-83A1-F6EECF244321}">
                <p14:modId xmlns:p14="http://schemas.microsoft.com/office/powerpoint/2010/main" val="2780214773"/>
              </p:ext>
            </p:extLst>
          </p:nvPr>
        </p:nvGraphicFramePr>
        <p:xfrm>
          <a:off x="36345748" y="13673940"/>
          <a:ext cx="9571983" cy="44941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3" name="Picture 22">
            <a:extLst>
              <a:ext uri="{FF2B5EF4-FFF2-40B4-BE49-F238E27FC236}">
                <a16:creationId xmlns:a16="http://schemas.microsoft.com/office/drawing/2014/main" id="{822D396E-5744-47D9-B273-F10B02E5496A}"/>
              </a:ext>
            </a:extLst>
          </p:cNvPr>
          <p:cNvPicPr>
            <a:picLocks noChangeAspect="1"/>
          </p:cNvPicPr>
          <p:nvPr/>
        </p:nvPicPr>
        <p:blipFill>
          <a:blip r:embed="rId17"/>
          <a:stretch>
            <a:fillRect/>
          </a:stretch>
        </p:blipFill>
        <p:spPr>
          <a:xfrm>
            <a:off x="39636843" y="20070094"/>
            <a:ext cx="8769205" cy="6540507"/>
          </a:xfrm>
          <a:prstGeom prst="rect">
            <a:avLst/>
          </a:prstGeom>
          <a:ln w="25400">
            <a:solidFill>
              <a:schemeClr val="accent1"/>
            </a:solidFill>
          </a:ln>
        </p:spPr>
      </p:pic>
      <p:sp>
        <p:nvSpPr>
          <p:cNvPr id="28" name="TextBox 27">
            <a:extLst>
              <a:ext uri="{FF2B5EF4-FFF2-40B4-BE49-F238E27FC236}">
                <a16:creationId xmlns:a16="http://schemas.microsoft.com/office/drawing/2014/main" id="{41447DFF-B4E5-401C-9293-466ADCA1620C}"/>
              </a:ext>
            </a:extLst>
          </p:cNvPr>
          <p:cNvSpPr txBox="1"/>
          <p:nvPr/>
        </p:nvSpPr>
        <p:spPr>
          <a:xfrm>
            <a:off x="37244884" y="12721469"/>
            <a:ext cx="7406299" cy="745633"/>
          </a:xfrm>
          <a:prstGeom prst="rect">
            <a:avLst/>
          </a:prstGeom>
        </p:spPr>
        <p:txBody>
          <a:bodyPr wrap="square" lIns="250739" tIns="125371" rIns="250739" bIns="125371" rtlCol="0">
            <a:spAutoFit/>
          </a:bodyPr>
          <a:lstStyle/>
          <a:p>
            <a:pPr algn="ctr"/>
            <a:r>
              <a:rPr lang="en-US" sz="3200" b="1" baseline="0" dirty="0">
                <a:solidFill>
                  <a:schemeClr val="tx2"/>
                </a:solidFill>
                <a:effectLst>
                  <a:outerShdw blurRad="38100" dist="38100" dir="2700000" algn="tl">
                    <a:srgbClr val="000000">
                      <a:alpha val="43137"/>
                    </a:srgbClr>
                  </a:outerShdw>
                </a:effectLst>
              </a:rPr>
              <a:t>Keyword Reviewer Groups </a:t>
            </a:r>
          </a:p>
        </p:txBody>
      </p:sp>
      <p:pic>
        <p:nvPicPr>
          <p:cNvPr id="8" name="Picture 7">
            <a:extLst>
              <a:ext uri="{FF2B5EF4-FFF2-40B4-BE49-F238E27FC236}">
                <a16:creationId xmlns:a16="http://schemas.microsoft.com/office/drawing/2014/main" id="{46F86FE8-844A-4F49-A68C-2CD20C6F0CE3}"/>
              </a:ext>
            </a:extLst>
          </p:cNvPr>
          <p:cNvPicPr>
            <a:picLocks noChangeAspect="1"/>
          </p:cNvPicPr>
          <p:nvPr/>
        </p:nvPicPr>
        <p:blipFill>
          <a:blip r:embed="rId18"/>
          <a:stretch>
            <a:fillRect/>
          </a:stretch>
        </p:blipFill>
        <p:spPr>
          <a:xfrm>
            <a:off x="3451992" y="17887949"/>
            <a:ext cx="12722170" cy="5392417"/>
          </a:xfrm>
          <a:prstGeom prst="rect">
            <a:avLst/>
          </a:prstGeom>
        </p:spPr>
      </p:pic>
      <p:pic>
        <p:nvPicPr>
          <p:cNvPr id="9" name="Picture 8">
            <a:extLst>
              <a:ext uri="{FF2B5EF4-FFF2-40B4-BE49-F238E27FC236}">
                <a16:creationId xmlns:a16="http://schemas.microsoft.com/office/drawing/2014/main" id="{C552EB14-E31B-41AD-8424-F3815A5BD4D5}"/>
              </a:ext>
            </a:extLst>
          </p:cNvPr>
          <p:cNvPicPr>
            <a:picLocks noChangeAspect="1"/>
          </p:cNvPicPr>
          <p:nvPr/>
        </p:nvPicPr>
        <p:blipFill>
          <a:blip r:embed="rId19"/>
          <a:stretch>
            <a:fillRect/>
          </a:stretch>
        </p:blipFill>
        <p:spPr>
          <a:xfrm>
            <a:off x="39636843" y="26841165"/>
            <a:ext cx="8769205" cy="6540507"/>
          </a:xfrm>
          <a:prstGeom prst="rect">
            <a:avLst/>
          </a:prstGeom>
        </p:spPr>
      </p:pic>
      <p:sp>
        <p:nvSpPr>
          <p:cNvPr id="11" name="TextBox 10">
            <a:extLst>
              <a:ext uri="{FF2B5EF4-FFF2-40B4-BE49-F238E27FC236}">
                <a16:creationId xmlns:a16="http://schemas.microsoft.com/office/drawing/2014/main" id="{18E1BDC6-F7FF-409D-87A8-64BC154E4A46}"/>
              </a:ext>
            </a:extLst>
          </p:cNvPr>
          <p:cNvSpPr txBox="1"/>
          <p:nvPr/>
        </p:nvSpPr>
        <p:spPr>
          <a:xfrm>
            <a:off x="34540774" y="19956960"/>
            <a:ext cx="4909054" cy="3946509"/>
          </a:xfrm>
          <a:prstGeom prst="rect">
            <a:avLst/>
          </a:prstGeom>
        </p:spPr>
        <p:txBody>
          <a:bodyPr wrap="square" lIns="250739" tIns="125371" rIns="250739" bIns="125371" rtlCol="0">
            <a:spAutoFit/>
          </a:bodyPr>
          <a:lstStyle/>
          <a:p>
            <a:pPr algn="just">
              <a:spcAft>
                <a:spcPts val="2400"/>
              </a:spcAft>
            </a:pPr>
            <a:r>
              <a:rPr lang="en-US" sz="2400" dirty="0">
                <a:solidFill>
                  <a:schemeClr val="tx2"/>
                </a:solidFill>
              </a:rPr>
              <a:t>The </a:t>
            </a:r>
            <a:r>
              <a:rPr lang="en-US" sz="2400" b="1" dirty="0">
                <a:solidFill>
                  <a:schemeClr val="tx2"/>
                </a:solidFill>
              </a:rPr>
              <a:t>GCMD Keyword Viewer </a:t>
            </a:r>
            <a:r>
              <a:rPr lang="en-US" sz="2400" dirty="0">
                <a:solidFill>
                  <a:schemeClr val="tx2"/>
                </a:solidFill>
              </a:rPr>
              <a:t>allows users to view and navigate the keyword hierarchy and see the keyword definitions, references, and related keywords. Users can also access the RDF, JSON, and CSV representations of the keywords in the Keyword Management System (KMS). </a:t>
            </a:r>
            <a:endParaRPr lang="en-US" sz="2400" baseline="0" dirty="0">
              <a:solidFill>
                <a:schemeClr val="tx2"/>
              </a:solidFill>
            </a:endParaRPr>
          </a:p>
        </p:txBody>
      </p:sp>
      <p:sp>
        <p:nvSpPr>
          <p:cNvPr id="29" name="TextBox 28">
            <a:extLst>
              <a:ext uri="{FF2B5EF4-FFF2-40B4-BE49-F238E27FC236}">
                <a16:creationId xmlns:a16="http://schemas.microsoft.com/office/drawing/2014/main" id="{D4A4F3D0-44FC-4E11-A4D1-95DFE8B68A3A}"/>
              </a:ext>
            </a:extLst>
          </p:cNvPr>
          <p:cNvSpPr txBox="1"/>
          <p:nvPr/>
        </p:nvSpPr>
        <p:spPr>
          <a:xfrm>
            <a:off x="34540775" y="26742768"/>
            <a:ext cx="4893872" cy="3207846"/>
          </a:xfrm>
          <a:prstGeom prst="rect">
            <a:avLst/>
          </a:prstGeom>
        </p:spPr>
        <p:txBody>
          <a:bodyPr wrap="square" lIns="250739" tIns="125371" rIns="250739" bIns="125371" rtlCol="0">
            <a:spAutoFit/>
          </a:bodyPr>
          <a:lstStyle/>
          <a:p>
            <a:pPr algn="just"/>
            <a:r>
              <a:rPr lang="en-US" sz="2400" b="1" dirty="0">
                <a:solidFill>
                  <a:schemeClr val="tx2"/>
                </a:solidFill>
                <a:latin typeface="Arial" panose="020B0604020202020204" pitchFamily="34" charset="0"/>
                <a:cs typeface="Arial" panose="020B0604020202020204" pitchFamily="34" charset="0"/>
              </a:rPr>
              <a:t>Earthdata Search </a:t>
            </a:r>
            <a:r>
              <a:rPr lang="en-US" sz="2400" dirty="0">
                <a:solidFill>
                  <a:schemeClr val="tx2"/>
                </a:solidFill>
                <a:latin typeface="Arial" panose="020B0604020202020204" pitchFamily="34" charset="0"/>
                <a:cs typeface="Arial" panose="020B0604020202020204" pitchFamily="34" charset="0"/>
              </a:rPr>
              <a:t>is a </a:t>
            </a:r>
            <a:r>
              <a:rPr lang="en-US" sz="2400" b="0" i="0" dirty="0">
                <a:solidFill>
                  <a:schemeClr val="tx2"/>
                </a:solidFill>
                <a:effectLst/>
                <a:latin typeface="Arial" panose="020B0604020202020204" pitchFamily="34" charset="0"/>
                <a:cs typeface="Arial" panose="020B0604020202020204" pitchFamily="34" charset="0"/>
              </a:rPr>
              <a:t>web app that allows users to search, discover, visualize, refine, and access NASA Earth Observation data. </a:t>
            </a:r>
            <a:r>
              <a:rPr lang="en-US" sz="2400" dirty="0">
                <a:solidFill>
                  <a:schemeClr val="tx2"/>
                </a:solidFill>
                <a:latin typeface="Arial" panose="020B0604020202020204" pitchFamily="34" charset="0"/>
                <a:cs typeface="Arial" panose="020B0604020202020204" pitchFamily="34" charset="0"/>
              </a:rPr>
              <a:t>Users can search by spatial, free-text or GCMD keyword facets (see left-side search panel). </a:t>
            </a:r>
            <a:endParaRPr lang="en-US" sz="2400" baseline="0" dirty="0">
              <a:solidFill>
                <a:schemeClr val="tx2"/>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B476457-8EE1-4125-B13B-AB33D4298654}"/>
              </a:ext>
            </a:extLst>
          </p:cNvPr>
          <p:cNvSpPr/>
          <p:nvPr/>
        </p:nvSpPr>
        <p:spPr>
          <a:xfrm>
            <a:off x="17887956" y="6564086"/>
            <a:ext cx="32371387" cy="27012017"/>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5C78A35-3421-41F1-879D-016FE8EDB6CC}"/>
              </a:ext>
            </a:extLst>
          </p:cNvPr>
          <p:cNvCxnSpPr>
            <a:cxnSpLocks/>
          </p:cNvCxnSpPr>
          <p:nvPr/>
        </p:nvCxnSpPr>
        <p:spPr>
          <a:xfrm>
            <a:off x="33303411" y="7098632"/>
            <a:ext cx="0" cy="25700304"/>
          </a:xfrm>
          <a:prstGeom prst="line">
            <a:avLst/>
          </a:prstGeom>
          <a:noFill/>
          <a:ln w="38100" cap="flat">
            <a:solidFill>
              <a:schemeClr val="tx2"/>
            </a:solidFill>
            <a:prstDash val="solid"/>
            <a:round/>
            <a:headEnd type="none" w="lg" len="lg"/>
            <a:tailEnd type="none" w="lg" len="lg"/>
          </a:ln>
        </p:spPr>
      </p:cxnSp>
      <p:pic>
        <p:nvPicPr>
          <p:cNvPr id="4" name="Picture 2" descr="Free Information Cliparts, Download Free Information Cliparts png images,  Free ClipArts on Clipart Library">
            <a:extLst>
              <a:ext uri="{FF2B5EF4-FFF2-40B4-BE49-F238E27FC236}">
                <a16:creationId xmlns:a16="http://schemas.microsoft.com/office/drawing/2014/main" id="{A708A60B-F169-4E88-A855-49BCCC4AE77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12331" y="42537832"/>
            <a:ext cx="328932" cy="25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70363"/>
      </p:ext>
    </p:extLst>
  </p:cSld>
  <p:clrMapOvr>
    <a:masterClrMapping/>
  </p:clrMapOvr>
</p:sld>
</file>

<file path=ppt/theme/theme1.xml><?xml version="1.0" encoding="utf-8"?>
<a:theme xmlns:a="http://schemas.openxmlformats.org/drawingml/2006/main" name="EOSDIS-EED">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19050" cap="flat">
          <a:solidFill>
            <a:srgbClr val="000000"/>
          </a:solidFill>
          <a:prstDash val="solid"/>
          <a:round/>
          <a:headEnd type="none" w="lg" len="lg"/>
          <a:tailEnd type="triangle" w="lg" len="lg"/>
        </a:ln>
      </a:spPr>
      <a:bodyPr/>
      <a:lstStyle/>
    </a:lnDef>
    <a:txDef>
      <a:spPr/>
      <a:bodyPr lIns="250739" tIns="125371" rIns="250739" bIns="125371"/>
      <a:lstStyle>
        <a:defPPr algn="l">
          <a:defRPr sz="1600" baseline="0" dirty="0" smtClean="0">
            <a:solidFill>
              <a:schemeClr val="tx1"/>
            </a:solidFill>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k565be9a92964f0991ef8e26c0664e97 xmlns="a67c6efd-3f18-4d0e-89e0-f6d30c3b2883">
      <Terms xmlns="http://schemas.microsoft.com/office/infopath/2007/PartnerControls">
        <TermInfo xmlns="http://schemas.microsoft.com/office/infopath/2007/PartnerControls">
          <TermName xmlns="http://schemas.microsoft.com/office/infopath/2007/PartnerControls">Work In Progress</TermName>
          <TermId xmlns="http://schemas.microsoft.com/office/infopath/2007/PartnerControls">c1d885b6-a307-4881-8ac3-0fa4069098db</TermId>
        </TermInfo>
      </Terms>
    </k565be9a92964f0991ef8e26c0664e97>
    <TaxCatchAll xmlns="a67c6efd-3f18-4d0e-89e0-f6d30c3b2883">
      <Value>1</Value>
    </TaxCatchAll>
  </documentManagement>
</p:properties>
</file>

<file path=customXml/item2.xml><?xml version="1.0" encoding="utf-8"?>
<?mso-contentType ?>
<SharedContentType xmlns="Microsoft.SharePoint.Taxonomy.ContentTypeSync" SourceId="579982e7-09cc-4c38-9cb6-cdf2a2ad9fad" ContentTypeId="0x0101002AFEB0AF617C42469C40496D3AFC76DF" PreviousValue="false"/>
</file>

<file path=customXml/item3.xml><?xml version="1.0" encoding="utf-8"?>
<ct:contentTypeSchema xmlns:ct="http://schemas.microsoft.com/office/2006/metadata/contentType" xmlns:ma="http://schemas.microsoft.com/office/2006/metadata/properties/metaAttributes" ct:_="" ma:_="" ma:contentTypeName="RTN Document" ma:contentTypeID="0x0101002AFEB0AF617C42469C40496D3AFC76DF00A8AC449D63EDD54FB13DF08C1821F471" ma:contentTypeVersion="3" ma:contentTypeDescription="" ma:contentTypeScope="" ma:versionID="b4356ac8ec202e6dba0454b7be98728d">
  <xsd:schema xmlns:xsd="http://www.w3.org/2001/XMLSchema" xmlns:xs="http://www.w3.org/2001/XMLSchema" xmlns:p="http://schemas.microsoft.com/office/2006/metadata/properties" xmlns:ns2="a67c6efd-3f18-4d0e-89e0-f6d30c3b2883" targetNamespace="http://schemas.microsoft.com/office/2006/metadata/properties" ma:root="true" ma:fieldsID="76556c35fb9571c371f7016bd87c82ff" ns2:_="">
    <xsd:import namespace="a67c6efd-3f18-4d0e-89e0-f6d30c3b2883"/>
    <xsd:element name="properties">
      <xsd:complexType>
        <xsd:sequence>
          <xsd:element name="documentManagement">
            <xsd:complexType>
              <xsd:all>
                <xsd:element ref="ns2:k565be9a92964f0991ef8e26c0664e9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c6efd-3f18-4d0e-89e0-f6d30c3b2883" elementFormDefault="qualified">
    <xsd:import namespace="http://schemas.microsoft.com/office/2006/documentManagement/types"/>
    <xsd:import namespace="http://schemas.microsoft.com/office/infopath/2007/PartnerControls"/>
    <xsd:element name="k565be9a92964f0991ef8e26c0664e97" ma:index="8" ma:taxonomy="true" ma:internalName="k565be9a92964f0991ef8e26c0664e97" ma:taxonomyFieldName="Work_x0020_Product" ma:displayName="Work Product" ma:readOnly="false" ma:default="1;#Work In Progress|c1d885b6-a307-4881-8ac3-0fa4069098db" ma:fieldId="{4565be9a-9296-4f09-91ef-8e26c0664e97}" ma:sspId="579982e7-09cc-4c38-9cb6-cdf2a2ad9fad" ma:termSetId="43a6ed11-5d1a-4858-9168-4d76faaf2ba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d77a8769-9cff-40c5-b56a-8f97f00417a9}" ma:internalName="TaxCatchAll" ma:showField="CatchAllData" ma:web="0acdeb1d-97fe-400c-9681-39753f6d6f4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77a8769-9cff-40c5-b56a-8f97f00417a9}" ma:internalName="TaxCatchAllLabel" ma:readOnly="true" ma:showField="CatchAllDataLabel" ma:web="0acdeb1d-97fe-400c-9681-39753f6d6f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cde53ac1-bf5f-4aae-9cf1-07509e23a4b0" origin="userSelected"/>
</file>

<file path=customXml/item5.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oaXRqODMyMjwvVXNlck5hbWU+PERhdGVUaW1lPjYvNy8yMDIyIDc6MDE6MzkgUE08L0RhdGVUaW1lPjxMYWJlbFN0cmluZz5UaGlzIGFydGlmYWN0IGhhcyBubyBjbGFzc2lmaWNhdGlvbi48L0xhYmVsU3RyaW5nPjwvaXRlbT48L2xhYmVsSGlzdG9yeT4=</Value>
</WrappedLabelHistory>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99B9A-3104-48DA-9EF2-FFA98DC4370F}">
  <ds:schemaRefs>
    <ds:schemaRef ds:uri="a67c6efd-3f18-4d0e-89e0-f6d30c3b2883"/>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7C13A20F-5ED6-48EB-A08F-77FB249CBC53}">
  <ds:schemaRefs>
    <ds:schemaRef ds:uri="Microsoft.SharePoint.Taxonomy.ContentTypeSync"/>
  </ds:schemaRefs>
</ds:datastoreItem>
</file>

<file path=customXml/itemProps3.xml><?xml version="1.0" encoding="utf-8"?>
<ds:datastoreItem xmlns:ds="http://schemas.openxmlformats.org/officeDocument/2006/customXml" ds:itemID="{D668A1F1-0D6E-4339-8A6D-0C7519C2C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c6efd-3f18-4d0e-89e0-f6d30c3b2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2D39A95-CA1B-4677-A159-A97802A33774}">
  <ds:schemaRefs>
    <ds:schemaRef ds:uri="http://www.w3.org/2001/XMLSchema"/>
    <ds:schemaRef ds:uri="http://www.boldonjames.com/2008/01/sie/internal/label"/>
  </ds:schemaRefs>
</ds:datastoreItem>
</file>

<file path=customXml/itemProps5.xml><?xml version="1.0" encoding="utf-8"?>
<ds:datastoreItem xmlns:ds="http://schemas.openxmlformats.org/officeDocument/2006/customXml" ds:itemID="{883C305F-C4FE-4FBE-96DC-B6C94AA08D4F}">
  <ds:schemaRefs>
    <ds:schemaRef ds:uri="http://www.w3.org/2001/XMLSchema"/>
    <ds:schemaRef ds:uri="http://www.boldonjames.com/2016/02/Classifier/internal/wrappedLabelHistory"/>
  </ds:schemaRefs>
</ds:datastoreItem>
</file>

<file path=customXml/itemProps6.xml><?xml version="1.0" encoding="utf-8"?>
<ds:datastoreItem xmlns:ds="http://schemas.openxmlformats.org/officeDocument/2006/customXml" ds:itemID="{1DF0F3A0-F76E-4BC5-8FE2-89C2C4138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EOSDIS-EED.thmx</Template>
  <TotalTime>11821</TotalTime>
  <Words>814</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Heavy</vt:lpstr>
      <vt:lpstr>Franklin Gothic Book</vt:lpstr>
      <vt:lpstr>Helvetica Neue</vt:lpstr>
      <vt:lpstr>Wingdings</vt:lpstr>
      <vt:lpstr>EOSDIS-EED</vt:lpstr>
      <vt:lpstr>Keywords for All People: How Keyword Governance and Coordination with the NASA ESDIS Standards Coordination Office (ESCO) Improves GCMD Keywords For Discovery and 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 PLOFCHAN</dc:creator>
  <cp:lastModifiedBy>Trakas, Diane E. (GSFC-423.0)[ASRC FEDERAL SYSTEM SOLUTIONS]</cp:lastModifiedBy>
  <cp:revision>299</cp:revision>
  <dcterms:modified xsi:type="dcterms:W3CDTF">2022-06-08T12:25:40Z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0x0101002AFEB0AF617C42469C40496D3AFC76DF00A8AC449D63EDD54FB13DF08C1821F471</vt:lpwstr>
  </property>
  <property fmtid="{D5CDD505-2E9C-101B-9397-08002B2CF9AE}" pid="3" name="Work Product">
    <vt:lpwstr>1;#Work In Progress|c1d885b6-a307-4881-8ac3-0fa4069098db</vt:lpwstr>
  </property>
  <property fmtid="{D5CDD505-2E9C-101B-9397-08002B2CF9AE}" pid="4" name="docIndexRef">
    <vt:lpwstr>06b64a87-fa40-4dcd-a0f4-ee5d0d2915bc</vt:lpwstr>
  </property>
  <property fmtid="{D5CDD505-2E9C-101B-9397-08002B2CF9AE}" pid="5" name="bjDocumentSecurityLabel">
    <vt:lpwstr>This artifact has no classification.</vt:lpwstr>
  </property>
  <property fmtid="{D5CDD505-2E9C-101B-9397-08002B2CF9AE}" pid="6" name="bjClsUserRVM">
    <vt:lpwstr>[]</vt:lpwstr>
  </property>
  <property fmtid="{D5CDD505-2E9C-101B-9397-08002B2CF9AE}" pid="7" name="bjSaver">
    <vt:lpwstr>E+49HE4RIfdTDB+rrmw6p1ByqEjvo5LR</vt:lpwstr>
  </property>
  <property fmtid="{D5CDD505-2E9C-101B-9397-08002B2CF9AE}" pid="8" name="bjLabelHistoryID">
    <vt:lpwstr>{883C305F-C4FE-4FBE-96DC-B6C94AA08D4F}</vt:lpwstr>
  </property>
</Properties>
</file>