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9"/>
  </p:sldMasterIdLst>
  <p:notesMasterIdLst>
    <p:notesMasterId r:id="rId21"/>
  </p:notesMasterIdLst>
  <p:handoutMasterIdLst>
    <p:handoutMasterId r:id="rId22"/>
  </p:handoutMasterIdLst>
  <p:sldIdLst>
    <p:sldId id="258" r:id="rId10"/>
    <p:sldId id="266" r:id="rId11"/>
    <p:sldId id="267" r:id="rId12"/>
    <p:sldId id="268" r:id="rId13"/>
    <p:sldId id="271" r:id="rId14"/>
    <p:sldId id="270" r:id="rId15"/>
    <p:sldId id="272" r:id="rId16"/>
    <p:sldId id="273" r:id="rId17"/>
    <p:sldId id="274" r:id="rId18"/>
    <p:sldId id="269" r:id="rId19"/>
    <p:sldId id="262" r:id="rId20"/>
  </p:sldIdLst>
  <p:sldSz cx="9144000" cy="6858000" type="screen4x3"/>
  <p:notesSz cx="7023100" cy="93091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 Pilone" initials="" lastIdx="8" clrIdx="0"/>
  <p:cmAuthor id="1" name="Dana Shum" initials="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49"/>
    <p:restoredTop sz="94558"/>
  </p:normalViewPr>
  <p:slideViewPr>
    <p:cSldViewPr snapToGrid="0">
      <p:cViewPr varScale="1">
        <p:scale>
          <a:sx n="90" d="100"/>
          <a:sy n="90" d="100"/>
        </p:scale>
        <p:origin x="52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customXml" Target="../customXml/item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2.xml"/><Relationship Id="rId24" Type="http://schemas.openxmlformats.org/officeDocument/2006/relationships/presProps" Target="pres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6.xml"/><Relationship Id="rId23" Type="http://schemas.openxmlformats.org/officeDocument/2006/relationships/commentAuthors" Target="commentAuthor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1.xml"/><Relationship Id="rId14" Type="http://schemas.openxmlformats.org/officeDocument/2006/relationships/slide" Target="slides/slide5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D2E3C-CAE6-44F1-8C3A-49F95C3DF91E}" type="datetimeFigureOut">
              <a:rPr lang="en-US" smtClean="0"/>
              <a:t>6/8/2022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0379C-226A-4D6C-9639-AF6648A328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61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5061630"/>
      </p:ext>
    </p:extLst>
  </p:cSld>
  <p:clrMap bg1="lt1" tx1="dk1" bg2="dk2" tx2="lt2" accent1="accent1" accent2="accent2" accent3="accent3" accent4="accent4" accent5="accent5" accent6="accent6" hlink="hlink" folHlink="folHlink"/>
  <p:hf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" name="Shape 44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0111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will add the DMR++ file to the /</a:t>
            </a:r>
            <a:r>
              <a:rPr lang="en-US" dirty="0" err="1"/>
              <a:t>usr</a:t>
            </a:r>
            <a:r>
              <a:rPr lang="en-US" dirty="0"/>
              <a:t>/share/hyrax directory, to the hyrax server can use it.</a:t>
            </a:r>
          </a:p>
        </p:txBody>
      </p:sp>
    </p:spTree>
    <p:extLst>
      <p:ext uri="{BB962C8B-B14F-4D97-AF65-F5344CB8AC3E}">
        <p14:creationId xmlns:p14="http://schemas.microsoft.com/office/powerpoint/2010/main" val="3703951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93300" rIns="93300" bIns="933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0511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34495E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pic>
        <p:nvPicPr>
          <p:cNvPr id="13" name="Shape 13" descr="eosdis-logo-whit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5799" y="480830"/>
            <a:ext cx="4546863" cy="1282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hape 17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Shape 18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600" cy="47425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34495E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venir"/>
              <a:buNone/>
              <a:defRPr sz="40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BFBFB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98989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hape 24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Shape 25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2727122" y="6356350"/>
            <a:ext cx="36877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pic>
        <p:nvPicPr>
          <p:cNvPr id="28" name="Shape 28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Shape 29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 dirty="0"/>
          </a:p>
        </p:txBody>
      </p:sp>
      <p:sp>
        <p:nvSpPr>
          <p:cNvPr id="8" name="Shape 8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8262645" y="6657945"/>
            <a:ext cx="889987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ESIP-0722 JG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bg1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cloudydap.s3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dap.github.io/hyrax_guide/Master_Hyrax_Guide.html#hdf5-handler" TargetMode="External"/><Relationship Id="rId2" Type="http://schemas.openxmlformats.org/officeDocument/2006/relationships/hyperlink" Target="https://docs.opendap.org/index.php?title=DMR%2B%2B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Helvetica Neue"/>
              <a:buNone/>
            </a:pPr>
            <a:r>
              <a:rPr lang="en-US" b="0" dirty="0">
                <a:latin typeface="Helvetica Neue"/>
                <a:ea typeface="Helvetica Neue"/>
                <a:cs typeface="Helvetica Neue"/>
                <a:sym typeface="Helvetica Neue"/>
              </a:rPr>
              <a:t>Hyrax: Serving Data from S3 </a:t>
            </a:r>
            <a:endParaRPr sz="4400" b="0" i="0" u="none" strike="noStrike" cap="none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825500" y="3187350"/>
            <a:ext cx="7086600" cy="4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dirty="0"/>
              <a:t>Summer ESIP 2022</a:t>
            </a:r>
            <a:endParaRPr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" name="Shape 48"/>
          <p:cNvSpPr txBox="1"/>
          <p:nvPr/>
        </p:nvSpPr>
        <p:spPr>
          <a:xfrm>
            <a:off x="393700" y="5984977"/>
            <a:ext cx="79502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C4C4C4"/>
              </a:buClr>
              <a:buSzPts val="1200"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This work was supported by NASA/GSFC under Raytheon Technologies contract number 80GSFC21CA001.</a:t>
            </a:r>
          </a:p>
          <a:p>
            <a:pPr lvl="0" algn="ctr">
              <a:buClr>
                <a:srgbClr val="C4C4C4"/>
              </a:buClr>
              <a:buSzPts val="1200"/>
            </a:pPr>
            <a:r>
              <a:rPr lang="en-US" sz="1200" b="1" dirty="0">
                <a:solidFill>
                  <a:srgbClr val="C4C4C4"/>
                </a:solidFill>
              </a:rPr>
              <a:t> </a:t>
            </a:r>
            <a:r>
              <a:rPr lang="en-US" sz="1200" dirty="0">
                <a:solidFill>
                  <a:srgbClr val="C4C4C4"/>
                </a:solidFill>
              </a:rPr>
              <a:t>This document does not contain technology or Technical Data controlled under either the U.S. International Traffic in Arms Regulations or the U.S. Export Administration Regulations.</a:t>
            </a:r>
            <a:b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 b="0" i="0" u="none" strike="noStrike" cap="none" dirty="0">
              <a:solidFill>
                <a:srgbClr val="C4C4C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subTitle" idx="1"/>
          </p:nvPr>
        </p:nvSpPr>
        <p:spPr>
          <a:xfrm>
            <a:off x="393700" y="4009490"/>
            <a:ext cx="477739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dirty="0"/>
              <a:t>James Gallagher</a:t>
            </a:r>
            <a:endParaRPr sz="1400" dirty="0"/>
          </a:p>
          <a:p>
            <a:pPr marL="0" lvl="0" indent="0"/>
            <a:r>
              <a:rPr lang="en-US" sz="1400" dirty="0"/>
              <a:t>Software Engineer/NASA EED-3 contractor</a:t>
            </a: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i="1" dirty="0"/>
              <a:t>jgallagher@opendap.org</a:t>
            </a:r>
            <a:endParaRPr sz="1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1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8FF9EA6-A1AD-EBE5-2FF7-7C28861F2DB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Serve existing files that are stored on S3*</a:t>
            </a:r>
          </a:p>
          <a:p>
            <a:r>
              <a:rPr lang="en-US" dirty="0"/>
              <a:t>There’s no need to alter the files – just copy them to S3</a:t>
            </a:r>
          </a:p>
          <a:p>
            <a:r>
              <a:rPr lang="en-US" dirty="0"/>
              <a:t>Works for HDF5** and netCDF4***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E4D0B53-43E9-F8EA-E55C-34DBF588E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you can do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EC3CB0-7893-441E-7B5A-EA6BD5E4828B}"/>
              </a:ext>
            </a:extLst>
          </p:cNvPr>
          <p:cNvSpPr txBox="1"/>
          <p:nvPr/>
        </p:nvSpPr>
        <p:spPr>
          <a:xfrm>
            <a:off x="4966137" y="5288122"/>
            <a:ext cx="37206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Simple Storage Service</a:t>
            </a:r>
          </a:p>
          <a:p>
            <a:r>
              <a:rPr lang="en-US" dirty="0"/>
              <a:t>** Hierarchical Data Format, version 5</a:t>
            </a:r>
          </a:p>
          <a:p>
            <a:r>
              <a:rPr lang="en-US" dirty="0"/>
              <a:t>*** Network Common Data Format, version 4</a:t>
            </a:r>
          </a:p>
        </p:txBody>
      </p:sp>
    </p:spTree>
    <p:extLst>
      <p:ext uri="{BB962C8B-B14F-4D97-AF65-F5344CB8AC3E}">
        <p14:creationId xmlns:p14="http://schemas.microsoft.com/office/powerpoint/2010/main" val="3467040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9A422D1-4648-D271-85D6-859053D1E52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Where the server will run</a:t>
            </a:r>
          </a:p>
          <a:p>
            <a:r>
              <a:rPr lang="en-US" dirty="0"/>
              <a:t>Where you will store the ancillary metadata files the server needs</a:t>
            </a:r>
          </a:p>
          <a:p>
            <a:pPr lvl="1"/>
            <a:r>
              <a:rPr lang="en-US" dirty="0"/>
              <a:t>These files are not the big data files</a:t>
            </a:r>
          </a:p>
          <a:p>
            <a:pPr lvl="1"/>
            <a:r>
              <a:rPr lang="en-US" dirty="0"/>
              <a:t>They provide a road map to the interior structure of those data files</a:t>
            </a:r>
          </a:p>
          <a:p>
            <a:r>
              <a:rPr lang="en-US" dirty="0"/>
              <a:t>The URLs* of the data files you want to serve</a:t>
            </a:r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32265DB-844A-9EFB-1AD8-D7DE1453F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you need to know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9D17F3-E5F7-47F8-BC44-1483C04DF2EA}"/>
              </a:ext>
            </a:extLst>
          </p:cNvPr>
          <p:cNvSpPr txBox="1"/>
          <p:nvPr/>
        </p:nvSpPr>
        <p:spPr>
          <a:xfrm>
            <a:off x="6043448" y="5719009"/>
            <a:ext cx="2643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* Universal Resource Locators</a:t>
            </a:r>
          </a:p>
        </p:txBody>
      </p:sp>
    </p:spTree>
    <p:extLst>
      <p:ext uri="{BB962C8B-B14F-4D97-AF65-F5344CB8AC3E}">
        <p14:creationId xmlns:p14="http://schemas.microsoft.com/office/powerpoint/2010/main" val="1493594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D64104A-6782-F914-8FD6-5C44E0EB921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Use the command line tool (</a:t>
            </a:r>
            <a:r>
              <a:rPr lang="en-US" dirty="0">
                <a:latin typeface="Courier" pitchFamily="2" charset="0"/>
              </a:rPr>
              <a:t>get_dmrpp</a:t>
            </a:r>
            <a:r>
              <a:rPr lang="en-US" dirty="0"/>
              <a:t>) to build a DMR++* file</a:t>
            </a:r>
          </a:p>
          <a:p>
            <a:r>
              <a:rPr lang="en-US" dirty="0"/>
              <a:t>Use </a:t>
            </a:r>
            <a:r>
              <a:rPr lang="en-US" dirty="0">
                <a:latin typeface="Courier" pitchFamily="2" charset="0"/>
              </a:rPr>
              <a:t>get_dmrpp</a:t>
            </a:r>
            <a:r>
              <a:rPr lang="en-US" dirty="0"/>
              <a:t>’s default setting and see if the way it represents your data is acceptable (try it and see)</a:t>
            </a:r>
          </a:p>
          <a:p>
            <a:r>
              <a:rPr lang="en-US" dirty="0"/>
              <a:t>Customize the configuration if needed</a:t>
            </a:r>
          </a:p>
          <a:p>
            <a:r>
              <a:rPr lang="en-US" dirty="0"/>
              <a:t>Write a script to process your collection of files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DD1C2CC-58DA-4690-8C8F-69B9A52D3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make the ancillary files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A982BD-B010-0761-92D9-688EADEDF226}"/>
              </a:ext>
            </a:extLst>
          </p:cNvPr>
          <p:cNvSpPr txBox="1"/>
          <p:nvPr/>
        </p:nvSpPr>
        <p:spPr>
          <a:xfrm>
            <a:off x="4966137" y="5719009"/>
            <a:ext cx="3720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*Dataset Metadata Response Plus Plus</a:t>
            </a:r>
          </a:p>
        </p:txBody>
      </p:sp>
    </p:spTree>
    <p:extLst>
      <p:ext uri="{BB962C8B-B14F-4D97-AF65-F5344CB8AC3E}">
        <p14:creationId xmlns:p14="http://schemas.microsoft.com/office/powerpoint/2010/main" val="4290172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7FA833C-A229-64E9-B6CF-463E7463A17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Get the Hyrax server Docker container</a:t>
            </a:r>
          </a:p>
          <a:p>
            <a:r>
              <a:rPr lang="en-US" dirty="0"/>
              <a:t>Start the container – it contains both the </a:t>
            </a:r>
            <a:r>
              <a:rPr lang="en-US" dirty="0">
                <a:latin typeface="Courier" pitchFamily="2" charset="0"/>
              </a:rPr>
              <a:t>Hyrax</a:t>
            </a:r>
            <a:r>
              <a:rPr lang="en-US" dirty="0"/>
              <a:t> data server and the </a:t>
            </a:r>
            <a:r>
              <a:rPr lang="en-US" dirty="0" err="1">
                <a:latin typeface="Courier" pitchFamily="2" charset="0"/>
              </a:rPr>
              <a:t>get_dmrpp</a:t>
            </a:r>
            <a:r>
              <a:rPr lang="en-US" dirty="0">
                <a:latin typeface="Courier" pitchFamily="2" charset="0"/>
              </a:rPr>
              <a:t> </a:t>
            </a:r>
            <a:r>
              <a:rPr lang="en-US" dirty="0"/>
              <a:t>command</a:t>
            </a:r>
          </a:p>
          <a:p>
            <a:r>
              <a:rPr lang="en-US" dirty="0"/>
              <a:t>Run </a:t>
            </a:r>
            <a:r>
              <a:rPr lang="en-US" dirty="0" err="1">
                <a:latin typeface="Courier" pitchFamily="2" charset="0"/>
              </a:rPr>
              <a:t>get_dmrpp</a:t>
            </a:r>
            <a:r>
              <a:rPr lang="en-US" dirty="0">
                <a:latin typeface="Courier" pitchFamily="2" charset="0"/>
              </a:rPr>
              <a:t> </a:t>
            </a:r>
            <a:r>
              <a:rPr lang="en-US" dirty="0"/>
              <a:t>inside the container – a recipe follows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4AD8AC0-5388-7429-46F0-F4CD4A1F5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run </a:t>
            </a:r>
            <a:r>
              <a:rPr lang="en-US" dirty="0" err="1">
                <a:latin typeface="Courier" pitchFamily="2" charset="0"/>
              </a:rPr>
              <a:t>get_dmrpp</a:t>
            </a:r>
            <a:endParaRPr lang="en-US" dirty="0">
              <a:latin typeface="Couri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997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7C54541-39E7-067B-D1B9-9D37B8D19EA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25400" indent="0">
              <a:buNone/>
            </a:pPr>
            <a:r>
              <a:rPr lang="en-US" sz="1800" i="1" dirty="0"/>
              <a:t>Go to the directory where you want to store the ancillary information</a:t>
            </a:r>
          </a:p>
          <a:p>
            <a:pPr marL="25400" indent="0">
              <a:buNone/>
            </a:pPr>
            <a:r>
              <a:rPr lang="en-US" sz="1800" i="1" dirty="0"/>
              <a:t>Start the docker container that has the Hyrax server and the </a:t>
            </a:r>
            <a:r>
              <a:rPr lang="en-US" sz="1800" i="1" dirty="0" err="1"/>
              <a:t>get_dmrpp</a:t>
            </a:r>
            <a:r>
              <a:rPr lang="en-US" sz="1800" i="1" dirty="0"/>
              <a:t> tool</a:t>
            </a:r>
          </a:p>
          <a:p>
            <a:pPr marL="25400" indent="0">
              <a:buNone/>
            </a:pPr>
            <a:endParaRPr lang="en-US" sz="1800" dirty="0"/>
          </a:p>
          <a:p>
            <a:pPr marL="25400" indent="0">
              <a:buNone/>
            </a:pPr>
            <a:r>
              <a:rPr lang="en-US" sz="1800" dirty="0">
                <a:latin typeface="Courier" pitchFamily="2" charset="0"/>
              </a:rPr>
              <a:t>docker run --hostname hyrax \</a:t>
            </a:r>
          </a:p>
          <a:p>
            <a:pPr marL="25400" indent="0">
              <a:buNone/>
            </a:pPr>
            <a:r>
              <a:rPr lang="en-US" sz="1800" dirty="0">
                <a:latin typeface="Courier" pitchFamily="2" charset="0"/>
              </a:rPr>
              <a:t>    --publish 8080:8080 \ </a:t>
            </a:r>
          </a:p>
          <a:p>
            <a:pPr marL="25400" indent="0">
              <a:buNone/>
            </a:pPr>
            <a:r>
              <a:rPr lang="en-US" sz="1800" dirty="0">
                <a:latin typeface="Courier" pitchFamily="2" charset="0"/>
              </a:rPr>
              <a:t>    --volume $(</a:t>
            </a:r>
            <a:r>
              <a:rPr lang="en-US" sz="1800" dirty="0" err="1">
                <a:latin typeface="Courier" pitchFamily="2" charset="0"/>
              </a:rPr>
              <a:t>pwd</a:t>
            </a:r>
            <a:r>
              <a:rPr lang="en-US" sz="1800" dirty="0">
                <a:latin typeface="Courier" pitchFamily="2" charset="0"/>
              </a:rPr>
              <a:t>):/</a:t>
            </a:r>
            <a:r>
              <a:rPr lang="en-US" sz="1800" dirty="0" err="1">
                <a:latin typeface="Courier" pitchFamily="2" charset="0"/>
              </a:rPr>
              <a:t>usr</a:t>
            </a:r>
            <a:r>
              <a:rPr lang="en-US" sz="1800" dirty="0">
                <a:latin typeface="Courier" pitchFamily="2" charset="0"/>
              </a:rPr>
              <a:t>/share/hyrax \</a:t>
            </a:r>
          </a:p>
          <a:p>
            <a:pPr marL="25400" indent="0">
              <a:buNone/>
            </a:pPr>
            <a:r>
              <a:rPr lang="en-US" sz="1800" dirty="0">
                <a:latin typeface="Courier" pitchFamily="2" charset="0"/>
              </a:rPr>
              <a:t>    --env AWS_ACCESS_KEY_ID \ </a:t>
            </a:r>
          </a:p>
          <a:p>
            <a:pPr marL="25400" indent="0">
              <a:buNone/>
            </a:pPr>
            <a:r>
              <a:rPr lang="en-US" sz="1800" dirty="0">
                <a:latin typeface="Courier" pitchFamily="2" charset="0"/>
              </a:rPr>
              <a:t>    --env AWS_SECRET_ACCESS_KEY \ </a:t>
            </a:r>
          </a:p>
          <a:p>
            <a:pPr marL="25400" indent="0">
              <a:buNone/>
            </a:pPr>
            <a:r>
              <a:rPr lang="en-US" sz="1800" dirty="0">
                <a:latin typeface="Courier" pitchFamily="2" charset="0"/>
              </a:rPr>
              <a:t>    --name hyrax \ </a:t>
            </a:r>
          </a:p>
          <a:p>
            <a:pPr marL="25400" indent="0">
              <a:buNone/>
            </a:pPr>
            <a:r>
              <a:rPr lang="en-US" sz="1800" dirty="0">
                <a:latin typeface="Courier" pitchFamily="2" charset="0"/>
              </a:rPr>
              <a:t>    </a:t>
            </a:r>
            <a:r>
              <a:rPr lang="en-US" sz="1800" dirty="0" err="1">
                <a:latin typeface="Courier" pitchFamily="2" charset="0"/>
              </a:rPr>
              <a:t>opendap</a:t>
            </a:r>
            <a:r>
              <a:rPr lang="en-US" sz="1800" dirty="0">
                <a:latin typeface="Courier" pitchFamily="2" charset="0"/>
              </a:rPr>
              <a:t>/</a:t>
            </a:r>
            <a:r>
              <a:rPr lang="en-US" sz="1800" dirty="0" err="1">
                <a:latin typeface="Courier" pitchFamily="2" charset="0"/>
              </a:rPr>
              <a:t>hyrax:snapshot</a:t>
            </a:r>
            <a:endParaRPr lang="en-US" sz="1800" dirty="0">
              <a:latin typeface="Courier" pitchFamily="2" charset="0"/>
            </a:endParaRPr>
          </a:p>
          <a:p>
            <a:pPr marL="25400" indent="0">
              <a:buNone/>
            </a:pPr>
            <a:endParaRPr lang="en-US" sz="1800" dirty="0"/>
          </a:p>
          <a:p>
            <a:pPr marL="25400" indent="0">
              <a:buNone/>
            </a:pPr>
            <a:r>
              <a:rPr lang="en-US" sz="1800" i="1" dirty="0"/>
              <a:t>If your computer uses the new Apple Silicon processor (M1), add</a:t>
            </a:r>
          </a:p>
          <a:p>
            <a:pPr marL="508000" lvl="1" indent="0">
              <a:buNone/>
            </a:pPr>
            <a:r>
              <a:rPr lang="en-US" sz="1800" dirty="0">
                <a:latin typeface="Courier" pitchFamily="2" charset="0"/>
              </a:rPr>
              <a:t>--platform </a:t>
            </a:r>
            <a:r>
              <a:rPr lang="en-US" sz="1800" dirty="0" err="1">
                <a:latin typeface="Courier" pitchFamily="2" charset="0"/>
              </a:rPr>
              <a:t>linux</a:t>
            </a:r>
            <a:r>
              <a:rPr lang="en-US" sz="1800" dirty="0">
                <a:latin typeface="Courier" pitchFamily="2" charset="0"/>
              </a:rPr>
              <a:t>/amd64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5DA6E60-7E3F-B0AE-49AA-DCE94C62A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>
                <a:latin typeface="Courier" pitchFamily="2" charset="0"/>
              </a:rPr>
              <a:t>get_dmrpp</a:t>
            </a:r>
            <a:r>
              <a:rPr lang="en-US" dirty="0">
                <a:latin typeface="Courier" pitchFamily="2" charset="0"/>
              </a:rPr>
              <a:t> </a:t>
            </a:r>
            <a:r>
              <a:rPr lang="en-US" dirty="0">
                <a:latin typeface="Avenir Book" panose="02000503020000020003" pitchFamily="2" charset="0"/>
              </a:rPr>
              <a:t>Recipe</a:t>
            </a:r>
          </a:p>
        </p:txBody>
      </p:sp>
    </p:spTree>
    <p:extLst>
      <p:ext uri="{BB962C8B-B14F-4D97-AF65-F5344CB8AC3E}">
        <p14:creationId xmlns:p14="http://schemas.microsoft.com/office/powerpoint/2010/main" val="3059463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A3C05B9-2DF6-08E0-AC3C-A7FB9FD05A9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1150706"/>
            <a:ext cx="8229600" cy="4742516"/>
          </a:xfrm>
        </p:spPr>
        <p:txBody>
          <a:bodyPr/>
          <a:lstStyle/>
          <a:p>
            <a:pPr marL="25400" indent="0">
              <a:buNone/>
            </a:pPr>
            <a:r>
              <a:rPr lang="en-US" sz="1800" i="1" dirty="0"/>
              <a:t>Run any command in the Docker container</a:t>
            </a:r>
          </a:p>
          <a:p>
            <a:pPr marL="25400" indent="0">
              <a:buNone/>
            </a:pPr>
            <a:r>
              <a:rPr lang="en-US" sz="1800" dirty="0">
                <a:latin typeface="Courier" pitchFamily="2" charset="0"/>
              </a:rPr>
              <a:t>docker exec –interactive --</a:t>
            </a:r>
            <a:r>
              <a:rPr lang="en-US" sz="1800" dirty="0" err="1">
                <a:latin typeface="Courier" pitchFamily="2" charset="0"/>
              </a:rPr>
              <a:t>tty</a:t>
            </a:r>
            <a:r>
              <a:rPr lang="en-US" sz="1800" dirty="0">
                <a:latin typeface="Courier" pitchFamily="2" charset="0"/>
              </a:rPr>
              <a:t> hyrax /bin/bash</a:t>
            </a:r>
          </a:p>
          <a:p>
            <a:pPr marL="25400" indent="0">
              <a:buNone/>
            </a:pPr>
            <a:endParaRPr lang="en-US" sz="1800" i="1" dirty="0"/>
          </a:p>
          <a:p>
            <a:pPr marL="25400" indent="0">
              <a:buNone/>
            </a:pPr>
            <a:r>
              <a:rPr lang="en-US" sz="1800" i="1" dirty="0"/>
              <a:t>Run get_dmrpp in the Docker container</a:t>
            </a:r>
          </a:p>
          <a:p>
            <a:pPr marL="25400" indent="0">
              <a:buNone/>
            </a:pPr>
            <a:r>
              <a:rPr lang="en-US" sz="1800" dirty="0">
                <a:latin typeface="Courier" pitchFamily="2" charset="0"/>
              </a:rPr>
              <a:t>docker exec –interactive --</a:t>
            </a:r>
            <a:r>
              <a:rPr lang="en-US" sz="1800" dirty="0" err="1">
                <a:latin typeface="Courier" pitchFamily="2" charset="0"/>
              </a:rPr>
              <a:t>tty</a:t>
            </a:r>
            <a:r>
              <a:rPr lang="en-US" sz="1800" dirty="0">
                <a:latin typeface="Courier" pitchFamily="2" charset="0"/>
              </a:rPr>
              <a:t> hyrax \</a:t>
            </a:r>
          </a:p>
          <a:p>
            <a:pPr marL="25400" indent="0">
              <a:buNone/>
            </a:pPr>
            <a:r>
              <a:rPr lang="en-US" sz="1800" dirty="0">
                <a:latin typeface="Courier" pitchFamily="2" charset="0"/>
              </a:rPr>
              <a:t>    /bin/bash -c “cd /</a:t>
            </a:r>
            <a:r>
              <a:rPr lang="en-US" sz="1800" dirty="0" err="1">
                <a:latin typeface="Courier" pitchFamily="2" charset="0"/>
              </a:rPr>
              <a:t>usr</a:t>
            </a:r>
            <a:r>
              <a:rPr lang="en-US" sz="1800" dirty="0">
                <a:latin typeface="Courier" pitchFamily="2" charset="0"/>
              </a:rPr>
              <a:t>/share/hyrax; </a:t>
            </a:r>
            <a:r>
              <a:rPr lang="en-US" sz="1800" dirty="0" err="1">
                <a:latin typeface="Courier" pitchFamily="2" charset="0"/>
              </a:rPr>
              <a:t>get_dmrpp</a:t>
            </a:r>
            <a:r>
              <a:rPr lang="en-US" sz="1800" dirty="0">
                <a:latin typeface="Courier" pitchFamily="2" charset="0"/>
              </a:rPr>
              <a:t> …”</a:t>
            </a:r>
          </a:p>
          <a:p>
            <a:pPr marL="25400" indent="0">
              <a:buNone/>
            </a:pPr>
            <a:endParaRPr lang="en-US" sz="1800" dirty="0">
              <a:latin typeface="Courier" pitchFamily="2" charset="0"/>
            </a:endParaRPr>
          </a:p>
          <a:p>
            <a:pPr marL="25400" indent="0">
              <a:buNone/>
            </a:pPr>
            <a:r>
              <a:rPr lang="en-US" sz="1800" i="1" dirty="0"/>
              <a:t>Where</a:t>
            </a:r>
          </a:p>
          <a:p>
            <a:pPr marL="25400" indent="0">
              <a:buNone/>
            </a:pPr>
            <a:r>
              <a:rPr lang="en-US" sz="1800" dirty="0">
                <a:latin typeface="Courier" pitchFamily="2" charset="0"/>
              </a:rPr>
              <a:t>get_dmrpp \</a:t>
            </a:r>
          </a:p>
          <a:p>
            <a:pPr marL="25400" indent="0">
              <a:buNone/>
            </a:pPr>
            <a:r>
              <a:rPr lang="en-US" sz="1800" dirty="0">
                <a:latin typeface="Courier" pitchFamily="2" charset="0"/>
              </a:rPr>
              <a:t>    -b . \</a:t>
            </a:r>
          </a:p>
          <a:p>
            <a:pPr marL="25400" indent="0">
              <a:buNone/>
            </a:pPr>
            <a:r>
              <a:rPr lang="en-US" sz="1800" dirty="0">
                <a:latin typeface="Courier" pitchFamily="2" charset="0"/>
              </a:rPr>
              <a:t>    -u https://</a:t>
            </a:r>
            <a:r>
              <a:rPr lang="en-US" sz="1800" dirty="0" err="1">
                <a:latin typeface="Courier" pitchFamily="2" charset="0"/>
              </a:rPr>
              <a:t>url.for.your</a:t>
            </a:r>
            <a:r>
              <a:rPr lang="en-US" sz="1800" dirty="0">
                <a:latin typeface="Courier" pitchFamily="2" charset="0"/>
              </a:rPr>
              <a:t>/data/</a:t>
            </a:r>
            <a:r>
              <a:rPr lang="en-US" sz="1800" dirty="0" err="1">
                <a:latin typeface="Courier" pitchFamily="2" charset="0"/>
              </a:rPr>
              <a:t>file.nc</a:t>
            </a:r>
            <a:r>
              <a:rPr lang="en-US" sz="1800" dirty="0">
                <a:latin typeface="Courier" pitchFamily="2" charset="0"/>
              </a:rPr>
              <a:t> \</a:t>
            </a:r>
          </a:p>
          <a:p>
            <a:pPr marL="25400" indent="0">
              <a:buNone/>
            </a:pPr>
            <a:r>
              <a:rPr lang="en-US" sz="1800" dirty="0">
                <a:latin typeface="Courier" pitchFamily="2" charset="0"/>
              </a:rPr>
              <a:t>    -o </a:t>
            </a:r>
            <a:r>
              <a:rPr lang="en-US" sz="1800" dirty="0" err="1">
                <a:latin typeface="Courier" pitchFamily="2" charset="0"/>
              </a:rPr>
              <a:t>file.nc.dmrpp</a:t>
            </a:r>
            <a:r>
              <a:rPr lang="en-US" sz="1800" dirty="0">
                <a:latin typeface="Courier" pitchFamily="2" charset="0"/>
              </a:rPr>
              <a:t> \    </a:t>
            </a:r>
          </a:p>
          <a:p>
            <a:pPr marL="25400" indent="0">
              <a:buNone/>
            </a:pPr>
            <a:r>
              <a:rPr lang="en-US" sz="1800" dirty="0">
                <a:latin typeface="Courier" pitchFamily="2" charset="0"/>
              </a:rPr>
              <a:t>    s3://bucket/</a:t>
            </a:r>
            <a:r>
              <a:rPr lang="en-US" sz="1800" dirty="0" err="1">
                <a:latin typeface="Courier" pitchFamily="2" charset="0"/>
              </a:rPr>
              <a:t>objectname</a:t>
            </a:r>
            <a:endParaRPr lang="en-US" sz="1800" dirty="0">
              <a:latin typeface="Courier" pitchFamily="2" charset="0"/>
            </a:endParaRPr>
          </a:p>
          <a:p>
            <a:pPr marL="25400" indent="0">
              <a:buNone/>
            </a:pPr>
            <a:endParaRPr lang="en-US" sz="1800" dirty="0"/>
          </a:p>
          <a:p>
            <a:pPr marL="25400" indent="0">
              <a:buNone/>
            </a:pPr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EE940BB-B7FE-D6CD-162D-AD60661C6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Courier" pitchFamily="2" charset="0"/>
              </a:rPr>
              <a:t>get_dmrpp</a:t>
            </a:r>
            <a:r>
              <a:rPr lang="en-US" dirty="0">
                <a:latin typeface="Avenir Book" panose="02000503020000020003" pitchFamily="2" charset="0"/>
              </a:rPr>
              <a:t>, continued</a:t>
            </a:r>
            <a:endParaRPr lang="en-US" dirty="0">
              <a:latin typeface="Couri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957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F8C0F9-3D2F-9BF2-FF50-66AD244CEDA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25400" indent="0">
              <a:buNone/>
            </a:pPr>
            <a:r>
              <a:rPr lang="en-US" sz="2000" i="1" dirty="0"/>
              <a:t>Run any command in the Docker container</a:t>
            </a:r>
          </a:p>
          <a:p>
            <a:pPr marL="25400" indent="0">
              <a:buNone/>
            </a:pPr>
            <a:r>
              <a:rPr lang="en-US" sz="2000" dirty="0">
                <a:latin typeface="Courier" pitchFamily="2" charset="0"/>
              </a:rPr>
              <a:t>docker exec –interactive --</a:t>
            </a:r>
            <a:r>
              <a:rPr lang="en-US" sz="2000" dirty="0" err="1">
                <a:latin typeface="Courier" pitchFamily="2" charset="0"/>
              </a:rPr>
              <a:t>tty</a:t>
            </a:r>
            <a:r>
              <a:rPr lang="en-US" sz="2000" dirty="0">
                <a:latin typeface="Courier" pitchFamily="2" charset="0"/>
              </a:rPr>
              <a:t> hyrax /bin/bash</a:t>
            </a:r>
          </a:p>
          <a:p>
            <a:pPr marL="25400" indent="0">
              <a:buNone/>
            </a:pPr>
            <a:endParaRPr lang="en-US" sz="2000" dirty="0">
              <a:latin typeface="Avenir Book" panose="02000503020000020003" pitchFamily="2" charset="0"/>
            </a:endParaRPr>
          </a:p>
          <a:p>
            <a:pPr marL="25400" indent="0">
              <a:buNone/>
            </a:pPr>
            <a:r>
              <a:rPr lang="en-US" sz="2000" i="1" dirty="0"/>
              <a:t>Run </a:t>
            </a:r>
            <a:r>
              <a:rPr lang="en-US" sz="2000" i="1" dirty="0" err="1"/>
              <a:t>get_dmrpp</a:t>
            </a:r>
            <a:r>
              <a:rPr lang="en-US" sz="2000" i="1"/>
              <a:t> in the Docker container</a:t>
            </a:r>
            <a:endParaRPr lang="en-US" sz="2000" i="1" dirty="0">
              <a:latin typeface="Avenir Book" panose="02000503020000020003" pitchFamily="2" charset="0"/>
            </a:endParaRPr>
          </a:p>
          <a:p>
            <a:pPr marL="25400" indent="0">
              <a:buNone/>
            </a:pPr>
            <a:r>
              <a:rPr lang="en-US" sz="1200" dirty="0" err="1">
                <a:latin typeface="Courier" pitchFamily="2" charset="0"/>
              </a:rPr>
              <a:t>get_dmrpp</a:t>
            </a:r>
            <a:r>
              <a:rPr lang="en-US" sz="1200" dirty="0">
                <a:latin typeface="Courier" pitchFamily="2" charset="0"/>
              </a:rPr>
              <a:t> \</a:t>
            </a:r>
          </a:p>
          <a:p>
            <a:pPr marL="25400" indent="0">
              <a:buNone/>
            </a:pPr>
            <a:r>
              <a:rPr lang="en-US" sz="1200" dirty="0">
                <a:latin typeface="Courier" pitchFamily="2" charset="0"/>
              </a:rPr>
              <a:t>    -b . \</a:t>
            </a:r>
          </a:p>
          <a:p>
            <a:pPr marL="25400" indent="0">
              <a:buNone/>
            </a:pPr>
            <a:r>
              <a:rPr lang="en-US" sz="1200" dirty="0">
                <a:latin typeface="Courier" pitchFamily="2" charset="0"/>
              </a:rPr>
              <a:t>    -u https://cloudydap.s3.amazonaws.com/samples/1A.GPM.GMI.COUNT2014v3.20160105-S230545-E003816.010538.V03B.h5 \</a:t>
            </a:r>
          </a:p>
          <a:p>
            <a:pPr marL="25400" indent="0">
              <a:buNone/>
            </a:pPr>
            <a:r>
              <a:rPr lang="en-US" sz="1200" dirty="0">
                <a:latin typeface="Courier" pitchFamily="2" charset="0"/>
              </a:rPr>
              <a:t>    -o 1A.GPM.GMI.COUNT2014v3.20160105-S230545-E003816.010538.V03B.h5.dmrpp \    </a:t>
            </a:r>
          </a:p>
          <a:p>
            <a:pPr marL="25400" indent="0">
              <a:buNone/>
            </a:pPr>
            <a:r>
              <a:rPr lang="en-US" sz="1200" dirty="0">
                <a:latin typeface="Courier" pitchFamily="2" charset="0"/>
              </a:rPr>
              <a:t> s3://</a:t>
            </a:r>
            <a:r>
              <a:rPr lang="en-US" sz="1200" dirty="0" err="1">
                <a:latin typeface="Courier" pitchFamily="2" charset="0"/>
              </a:rPr>
              <a:t>cloudydap</a:t>
            </a:r>
            <a:r>
              <a:rPr lang="en-US" sz="1200" dirty="0">
                <a:latin typeface="Courier" pitchFamily="2" charset="0"/>
              </a:rPr>
              <a:t>/samples/1A.GPM.GMI.COUNT2014v3.20160105-S230545-E003816.010538.V03B.h5</a:t>
            </a:r>
          </a:p>
          <a:p>
            <a:pPr marL="25400" indent="0">
              <a:buNone/>
            </a:pPr>
            <a:endParaRPr lang="en-US" sz="1200" dirty="0">
              <a:latin typeface="Courier" pitchFamily="2" charset="0"/>
            </a:endParaRPr>
          </a:p>
          <a:p>
            <a:pPr marL="25400" indent="0">
              <a:buNone/>
            </a:pPr>
            <a:r>
              <a:rPr lang="en-US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This will build a DMR++ document for the named granule in </a:t>
            </a:r>
            <a:r>
              <a:rPr lang="en-US" sz="2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OPeNDAP’s</a:t>
            </a:r>
            <a:r>
              <a:rPr lang="en-US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2000" dirty="0" err="1">
                <a:latin typeface="Courier" pitchFamily="2" charset="0"/>
              </a:rPr>
              <a:t>cloudydap</a:t>
            </a:r>
            <a:r>
              <a:rPr lang="en-US" sz="2000" dirty="0">
                <a:latin typeface="Avenir Book" panose="02000503020000020003" pitchFamily="2" charset="0"/>
              </a:rPr>
              <a:t> </a:t>
            </a:r>
            <a:r>
              <a:rPr lang="en-US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S3 bucket. The DMR++ will use the URL </a:t>
            </a:r>
            <a:r>
              <a:rPr lang="en-US" sz="2000" dirty="0">
                <a:latin typeface="Courier" pitchFamily="2" charset="0"/>
                <a:hlinkClick r:id="rId2"/>
              </a:rPr>
              <a:t>https://cloudydap.s3</a:t>
            </a:r>
            <a:r>
              <a:rPr lang="en-US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... to read data values</a:t>
            </a:r>
            <a:r>
              <a:rPr lang="en-US" sz="2000" dirty="0">
                <a:latin typeface="Avenir Book" panose="02000503020000020003" pitchFamily="2" charset="0"/>
              </a:rPr>
              <a:t>.</a:t>
            </a:r>
          </a:p>
          <a:p>
            <a:pPr marL="25400" indent="0">
              <a:buNone/>
            </a:pPr>
            <a:endParaRPr lang="en-US" sz="2000" i="1" dirty="0">
              <a:latin typeface="Avenir Book" panose="02000503020000020003" pitchFamily="2" charset="0"/>
            </a:endParaRPr>
          </a:p>
          <a:p>
            <a:pPr marL="25400" indent="0">
              <a:buNone/>
            </a:pPr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CA1A44-50D6-23CF-6BC9-C1F7AD84A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Courier" pitchFamily="2" charset="0"/>
              </a:rPr>
              <a:t>get_dmrpp</a:t>
            </a:r>
            <a:r>
              <a:rPr lang="en-US" dirty="0">
                <a:latin typeface="Avenir Book" panose="02000503020000020003" pitchFamily="2" charset="0"/>
              </a:rPr>
              <a:t>, 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38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8640835-1CDC-3B94-E49E-C1A4AE0FEB8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Look at the default output and decide how it should change</a:t>
            </a:r>
          </a:p>
          <a:p>
            <a:r>
              <a:rPr lang="en-US" dirty="0"/>
              <a:t>Look at the HDF5 Handler documentation for Hyrax – the same options can be used with </a:t>
            </a:r>
            <a:r>
              <a:rPr lang="en-US" dirty="0">
                <a:latin typeface="Courier" pitchFamily="2" charset="0"/>
              </a:rPr>
              <a:t>get_dmrpp</a:t>
            </a:r>
          </a:p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Put those optional ‘keys’ in a file and pass the name of that file to </a:t>
            </a:r>
            <a:r>
              <a:rPr lang="en-US" dirty="0">
                <a:latin typeface="Courier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get_dmrpp</a:t>
            </a: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using the command’s </a:t>
            </a:r>
            <a:r>
              <a:rPr lang="en-US" dirty="0">
                <a:latin typeface="Courier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-s</a:t>
            </a: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option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E0615EC-F063-0D45-C511-DCEB3D8CA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customize the DMR++</a:t>
            </a:r>
          </a:p>
        </p:txBody>
      </p:sp>
    </p:spTree>
    <p:extLst>
      <p:ext uri="{BB962C8B-B14F-4D97-AF65-F5344CB8AC3E}">
        <p14:creationId xmlns:p14="http://schemas.microsoft.com/office/powerpoint/2010/main" val="964439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4E0EBD-4B29-121B-1E9A-A54AE56A980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2800" i="1" dirty="0">
                <a:hlinkClick r:id="rId2"/>
              </a:rPr>
              <a:t>How to build &amp; deploy DMR++ files for Hyrax</a:t>
            </a:r>
            <a:endParaRPr lang="en-US" sz="2800" i="1" dirty="0"/>
          </a:p>
          <a:p>
            <a:r>
              <a:rPr lang="en-US" sz="2800" i="1" dirty="0">
                <a:hlinkClick r:id="rId3"/>
              </a:rPr>
              <a:t>Customization options for HDF5</a:t>
            </a:r>
            <a:endParaRPr lang="en-US" sz="2800" i="1" dirty="0"/>
          </a:p>
          <a:p>
            <a:r>
              <a:rPr lang="en-US" sz="2800" i="1" dirty="0"/>
              <a:t>If you’d like more information or a demonstration, see me after </a:t>
            </a:r>
            <a:r>
              <a:rPr lang="en-US" sz="2800" i="1"/>
              <a:t>the session</a:t>
            </a:r>
            <a:endParaRPr lang="en-US" sz="2800" i="1" dirty="0"/>
          </a:p>
          <a:p>
            <a:pPr marL="2540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FD3ECB5-2DBE-5147-9AAB-51C2237C0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information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8E816F-1695-DCB4-ADC2-B0F81FACDE5D}"/>
              </a:ext>
            </a:extLst>
          </p:cNvPr>
          <p:cNvSpPr txBox="1"/>
          <p:nvPr/>
        </p:nvSpPr>
        <p:spPr>
          <a:xfrm>
            <a:off x="457199" y="4918841"/>
            <a:ext cx="822960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Some useful Docker commands</a:t>
            </a:r>
          </a:p>
          <a:p>
            <a:pPr marL="25400" indent="0">
              <a:buNone/>
            </a:pPr>
            <a:r>
              <a:rPr lang="en-US" dirty="0">
                <a:latin typeface="Courier" pitchFamily="2" charset="0"/>
              </a:rPr>
              <a:t>docker rm -f $(docker </a:t>
            </a:r>
            <a:r>
              <a:rPr lang="en-US" dirty="0" err="1">
                <a:latin typeface="Courier" pitchFamily="2" charset="0"/>
              </a:rPr>
              <a:t>ps</a:t>
            </a:r>
            <a:r>
              <a:rPr lang="en-US" dirty="0">
                <a:latin typeface="Courier" pitchFamily="2" charset="0"/>
              </a:rPr>
              <a:t> -</a:t>
            </a:r>
            <a:r>
              <a:rPr lang="en-US" dirty="0" err="1">
                <a:latin typeface="Courier" pitchFamily="2" charset="0"/>
              </a:rPr>
              <a:t>aq</a:t>
            </a:r>
            <a:r>
              <a:rPr lang="en-US" dirty="0">
                <a:latin typeface="Courier" pitchFamily="2" charset="0"/>
              </a:rPr>
              <a:t>)</a:t>
            </a:r>
            <a:r>
              <a:rPr lang="en-US" dirty="0"/>
              <a:t>		# remove all containers</a:t>
            </a:r>
          </a:p>
          <a:p>
            <a:pPr marL="25400" indent="0">
              <a:buNone/>
            </a:pPr>
            <a:r>
              <a:rPr lang="en-US" dirty="0">
                <a:latin typeface="Courier" pitchFamily="2" charset="0"/>
              </a:rPr>
              <a:t>docker </a:t>
            </a:r>
            <a:r>
              <a:rPr lang="en-US" dirty="0" err="1">
                <a:latin typeface="Courier" pitchFamily="2" charset="0"/>
              </a:rPr>
              <a:t>rmi</a:t>
            </a:r>
            <a:r>
              <a:rPr lang="en-US" dirty="0">
                <a:latin typeface="Courier" pitchFamily="2" charset="0"/>
              </a:rPr>
              <a:t> -f $(docker images -q)</a:t>
            </a:r>
            <a:r>
              <a:rPr lang="en-US" dirty="0"/>
              <a:t>		# remove all images</a:t>
            </a:r>
          </a:p>
        </p:txBody>
      </p:sp>
    </p:spTree>
    <p:extLst>
      <p:ext uri="{BB962C8B-B14F-4D97-AF65-F5344CB8AC3E}">
        <p14:creationId xmlns:p14="http://schemas.microsoft.com/office/powerpoint/2010/main" val="2710349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/>
        </p:nvSpPr>
        <p:spPr>
          <a:xfrm>
            <a:off x="547545" y="255361"/>
            <a:ext cx="7769963" cy="11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400" dirty="0">
                <a:solidFill>
                  <a:srgbClr val="34495E"/>
                </a:solidFill>
                <a:latin typeface="Helvetica Neue"/>
              </a:rPr>
              <a:t>This work was supported by NASA/GSFC under Raytheon Technologies contract number 80GSFC21CA001.</a:t>
            </a:r>
          </a:p>
        </p:txBody>
      </p:sp>
    </p:spTree>
    <p:extLst>
      <p:ext uri="{BB962C8B-B14F-4D97-AF65-F5344CB8AC3E}">
        <p14:creationId xmlns:p14="http://schemas.microsoft.com/office/powerpoint/2010/main" val="1744470497"/>
      </p:ext>
    </p:extLst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rgbClr val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item1.xml><?xml version="1.0" encoding="utf-8"?>
<?mso-contentType ?>
<SharedContentType xmlns="Microsoft.SharePoint.Taxonomy.ContentTypeSync" SourceId="1b2ae492-db31-4f2b-b2a3-fb50a0f5cb20" ContentTypeId="0x010100E9DB6D9FC5E73544AFB130023D3F5BEB" PreviousValue="true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6e3c91c8be14d80b989bd3ac29e755b xmlns="3ce633a2-3058-4a23-ba20-731e7ccb36da">
      <Terms xmlns="http://schemas.microsoft.com/office/infopath/2007/PartnerControls">
        <TermInfo xmlns="http://schemas.microsoft.com/office/infopath/2007/PartnerControls">
          <TermName xmlns="http://schemas.microsoft.com/office/infopath/2007/PartnerControls">Work In Progress</TermName>
          <TermId xmlns="http://schemas.microsoft.com/office/infopath/2007/PartnerControls">c1d885b6-a307-4881-8ac3-0fa4069098db</TermId>
        </TermInfo>
      </Terms>
    </c6e3c91c8be14d80b989bd3ac29e755b>
    <n10c1010ed1f4cfb9545b2ac2ee5bd96 xmlns="3ce633a2-3058-4a23-ba20-731e7ccb36da">
      <Terms xmlns="http://schemas.microsoft.com/office/infopath/2007/PartnerControls"/>
    </n10c1010ed1f4cfb9545b2ac2ee5bd96>
    <aeab462c4fbe49358ed363bfb79a4230 xmlns="3ce633a2-3058-4a23-ba20-731e7ccb36da">
      <Terms xmlns="http://schemas.microsoft.com/office/infopath/2007/PartnerControls"/>
    </aeab462c4fbe49358ed363bfb79a4230>
    <e6d1ff0aba50448d9824fe3bb34f0ef2 xmlns="3ce633a2-3058-4a23-ba20-731e7ccb36da">
      <Terms xmlns="http://schemas.microsoft.com/office/infopath/2007/PartnerControls"/>
    </e6d1ff0aba50448d9824fe3bb34f0ef2>
    <g96bee0428ce4c169fad82ca64ceaa53 xmlns="3ce633a2-3058-4a23-ba20-731e7ccb36da">
      <Terms xmlns="http://schemas.microsoft.com/office/infopath/2007/PartnerControls"/>
    </g96bee0428ce4c169fad82ca64ceaa53>
    <gdd46717841f43358d4de268a1d4b6aa xmlns="3ce633a2-3058-4a23-ba20-731e7ccb36da">
      <Terms xmlns="http://schemas.microsoft.com/office/infopath/2007/PartnerControls"/>
    </gdd46717841f43358d4de268a1d4b6aa>
    <TaxCatchAll xmlns="fe34d738-14f9-41f7-b2e9-b0dcb82b8793">
      <Value>1</Value>
    </TaxCatchAll>
    <TaxKeywordTaxHTField xmlns="fe34d738-14f9-41f7-b2e9-b0dcb82b8793">
      <Terms xmlns="http://schemas.microsoft.com/office/infopath/2007/PartnerControls"/>
    </TaxKeywordTaxHTField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RTN Document" ma:contentTypeID="0x010100E9DB6D9FC5E73544AFB130023D3F5BEB007329FAAA20657F418E761A5BE9E4B0ED" ma:contentTypeVersion="10" ma:contentTypeDescription="" ma:contentTypeScope="" ma:versionID="e987e5e90e6c59517972a714319cf4f2">
  <xsd:schema xmlns:xsd="http://www.w3.org/2001/XMLSchema" xmlns:xs="http://www.w3.org/2001/XMLSchema" xmlns:p="http://schemas.microsoft.com/office/2006/metadata/properties" xmlns:ns1="http://schemas.microsoft.com/sharepoint/v3" xmlns:ns2="3ce633a2-3058-4a23-ba20-731e7ccb36da" xmlns:ns3="fe34d738-14f9-41f7-b2e9-b0dcb82b8793" targetNamespace="http://schemas.microsoft.com/office/2006/metadata/properties" ma:root="true" ma:fieldsID="69f45762d6af46c7419d8c02a48c75a7" ns1:_="" ns2:_="" ns3:_="">
    <xsd:import namespace="http://schemas.microsoft.com/sharepoint/v3"/>
    <xsd:import namespace="3ce633a2-3058-4a23-ba20-731e7ccb36da"/>
    <xsd:import namespace="fe34d738-14f9-41f7-b2e9-b0dcb82b8793"/>
    <xsd:element name="properties">
      <xsd:complexType>
        <xsd:sequence>
          <xsd:element name="documentManagement">
            <xsd:complexType>
              <xsd:all>
                <xsd:element ref="ns3:TaxCatchAll" minOccurs="0"/>
                <xsd:element ref="ns3:TaxCatchAllLabel" minOccurs="0"/>
                <xsd:element ref="ns2:n10c1010ed1f4cfb9545b2ac2ee5bd96" minOccurs="0"/>
                <xsd:element ref="ns2:aeab462c4fbe49358ed363bfb79a4230" minOccurs="0"/>
                <xsd:element ref="ns3:TaxKeywordTaxHTField" minOccurs="0"/>
                <xsd:element ref="ns2:e6d1ff0aba50448d9824fe3bb34f0ef2" minOccurs="0"/>
                <xsd:element ref="ns2:gdd46717841f43358d4de268a1d4b6aa" minOccurs="0"/>
                <xsd:element ref="ns2:c6e3c91c8be14d80b989bd3ac29e755b" minOccurs="0"/>
                <xsd:element ref="ns2:g96bee0428ce4c169fad82ca64ceaa53" minOccurs="0"/>
                <xsd:element ref="ns1:_dlc_Exempt" minOccurs="0"/>
                <xsd:element ref="ns1:_dlc_ExpireDateSaved" minOccurs="0"/>
                <xsd:element ref="ns1:_dlc_Expire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empt" ma:index="24" nillable="true" ma:displayName="Exempt from Policy" ma:hidden="true" ma:internalName="_dlc_Exempt" ma:readOnly="true">
      <xsd:simpleType>
        <xsd:restriction base="dms:Unknown"/>
      </xsd:simpleType>
    </xsd:element>
    <xsd:element name="_dlc_ExpireDateSaved" ma:index="25" nillable="true" ma:displayName="Original Expiration Date" ma:hidden="true" ma:internalName="_dlc_ExpireDateSaved" ma:readOnly="true">
      <xsd:simpleType>
        <xsd:restriction base="dms:DateTime"/>
      </xsd:simpleType>
    </xsd:element>
    <xsd:element name="_dlc_ExpireDate" ma:index="26" nillable="true" ma:displayName="Expiration Date" ma:description="" ma:hidden="true" ma:indexed="true" ma:internalName="_dlc_ExpireDat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e633a2-3058-4a23-ba20-731e7ccb36da" elementFormDefault="qualified">
    <xsd:import namespace="http://schemas.microsoft.com/office/2006/documentManagement/types"/>
    <xsd:import namespace="http://schemas.microsoft.com/office/infopath/2007/PartnerControls"/>
    <xsd:element name="n10c1010ed1f4cfb9545b2ac2ee5bd96" ma:index="12" nillable="true" ma:taxonomy="true" ma:internalName="n10c1010ed1f4cfb9545b2ac2ee5bd96" ma:taxonomyFieldName="Business" ma:displayName="Business" ma:indexed="true" ma:default="" ma:fieldId="{710c1010-ed1f-4cfb-9545-b2ac2ee5bd96}" ma:sspId="1b2ae492-db31-4f2b-b2a3-fb50a0f5cb20" ma:termSetId="c22d890f-845c-46ce-89d0-abfb23e19c7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eab462c4fbe49358ed363bfb79a4230" ma:index="14" nillable="true" ma:taxonomy="true" ma:internalName="aeab462c4fbe49358ed363bfb79a4230" ma:taxonomyFieldName="Function" ma:displayName="Function" ma:indexed="true" ma:default="" ma:fieldId="{aeab462c-4fbe-4935-8ed3-63bfb79a4230}" ma:sspId="1b2ae492-db31-4f2b-b2a3-fb50a0f5cb20" ma:termSetId="db9eb3e8-e796-4d33-85a2-c518da4ca44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6d1ff0aba50448d9824fe3bb34f0ef2" ma:index="18" nillable="true" ma:taxonomy="true" ma:internalName="e6d1ff0aba50448d9824fe3bb34f0ef2" ma:taxonomyFieldName="ExportControl" ma:displayName="Export Control" ma:default="" ma:fieldId="{e6d1ff0a-ba50-448d-9824-fe3bb34f0ef2}" ma:sspId="1b2ae492-db31-4f2b-b2a3-fb50a0f5cb20" ma:termSetId="3a4db827-664e-4160-8d2e-1dde696bf7c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dd46717841f43358d4de268a1d4b6aa" ma:index="20" nillable="true" ma:taxonomy="true" ma:internalName="gdd46717841f43358d4de268a1d4b6aa" ma:taxonomyFieldName="rtnDocumentType" ma:displayName="Document Type" ma:default="" ma:fieldId="{0dd46717-841f-4335-8d4d-e268a1d4b6aa}" ma:sspId="1b2ae492-db31-4f2b-b2a3-fb50a0f5cb20" ma:termSetId="8d28be90-c975-442a-98e7-e1f7bbd466c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e3c91c8be14d80b989bd3ac29e755b" ma:index="21" ma:taxonomy="true" ma:internalName="c6e3c91c8be14d80b989bd3ac29e755b" ma:taxonomyFieldName="Work_x0020_Product" ma:displayName="Work Product" ma:default="1;#Work In Progress|c1d885b6-a307-4881-8ac3-0fa4069098db" ma:fieldId="{c6e3c91c-8be1-4d80-b989-bd3ac29e755b}" ma:sspId="1b2ae492-db31-4f2b-b2a3-fb50a0f5cb20" ma:termSetId="43a6ed11-5d1a-4858-9168-4d76faaf2b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96bee0428ce4c169fad82ca64ceaa53" ma:index="22" nillable="true" ma:taxonomy="true" ma:internalName="g96bee0428ce4c169fad82ca64ceaa53" ma:taxonomyFieldName="rtnLocale" ma:displayName="Locale" ma:default="" ma:fieldId="{096bee04-28ce-4c16-9fad-82ca64ceaa53}" ma:taxonomyMulti="true" ma:sspId="1b2ae492-db31-4f2b-b2a3-fb50a0f5cb20" ma:termSetId="a3b93d5c-5c47-4153-bde3-eb9b4aa7a77b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34d738-14f9-41f7-b2e9-b0dcb82b8793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acd3f6ac-20b6-456d-851d-486dfdb435f4}" ma:internalName="TaxCatchAll" ma:showField="CatchAllData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acd3f6ac-20b6-456d-851d-486dfdb435f4}" ma:internalName="TaxCatchAllLabel" ma:readOnly="true" ma:showField="CatchAllDataLabel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KeywordTaxHTField" ma:index="16" nillable="true" ma:taxonomy="true" ma:internalName="TaxKeywordTaxHTField" ma:taxonomyFieldName="TaxKeyword" ma:displayName="Enterprise Keywords" ma:fieldId="{23f27201-bee3-471e-b2e7-b64fd8b7ca38}" ma:taxonomyMulti="true" ma:sspId="1b2ae492-db31-4f2b-b2a3-fb50a0f5cb20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9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p:Policy xmlns:p="office.server.policy" id="" local="true">
  <p:Name>RTN Document</p:Name>
  <p:Description/>
  <p:Statement/>
  <p:PolicyItems>
    <p:PolicyItem featureId="Microsoft.Office.RecordsManagement.PolicyFeatures.Expiration" staticId="0x010100E9DB6D9FC5E73544AFB130023D3F5BEB|-756479664" UniqueId="9e1fa511-092a-4c4d-b9d0-9b01ccc102ea">
      <p:Name>Retention</p:Name>
      <p:Description>Automatic scheduling of content for processing, and performing a retention action on content that has reached its due date.</p:Description>
      <p:CustomData>
        <Schedules nextStageId="2">
          <Schedule type="Default">
            <stages>
              <data stageId="1">
                <formula id="Microsoft.Office.RecordsManagement.PolicyFeatures.Expiration.Formula.BuiltIn">
                  <number>0</number>
                  <property>_vti_ItemDeclaredRecord</property>
                  <propertyId>f9a44731-84eb-43a4-9973-cd2953ad8646</propertyId>
                  <period>days</period>
                </formula>
                <action type="action" id="Microsoft.Office.RecordsManagement.PolicyFeatures.Expiration.Action.SubmitFileLink" destnExplanation="Transferred due to organizational policy" destnId="2dda0e5d-8900-4f1a-a1ea-3667fa27512d" destnName="record center" destnUrl="https://raytheon.sharepoint.us/sites/dev-recordcenter/_vti_bin/officialfile.asmx"/>
              </data>
            </stages>
          </Schedule>
        </Schedules>
      </p:CustomData>
    </p:PolicyItem>
    <p:PolicyItem featureId="Microsoft.Office.RecordsManagement.PolicyFeatures.PolicyAudit" staticId="0x010100E9DB6D9FC5E73544AFB130023D3F5BEB|-421390505" UniqueId="3cc27d55-1272-4de1-8a5d-6082d9920bb9">
      <p:Name>Auditing</p:Name>
      <p:Description>Audits user actions on documents and list items to the Audit Log.</p:Description>
      <p:CustomData>
        <Audit>
          <Update/>
          <DeleteRestore/>
        </Audit>
      </p:CustomData>
    </p:PolicyItem>
  </p:PolicyItems>
</p:Policy>
</file>

<file path=customXml/item5.xml><?xml version="1.0" encoding="utf-8"?>
<?mso-contentType ?>
<spe:Receivers xmlns:spe="http://schemas.microsoft.com/sharepoint/events">
  <Receiver>
    <Name>Microsoft.Office.RecordsManagement.PolicyFeatures.ExpirationEventReceiver</Name>
    <Synchronization>Synchronous</Synchronization>
    <Type>10001</Type>
    <SequenceNumber>101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10002</Type>
    <SequenceNumber>102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10004</Type>
    <SequenceNumber>103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10006</Type>
    <SequenceNumber>104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10009</Type>
    <SequenceNumber>105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Policy Auditing</Name>
    <Synchronization>Synchronous</Synchronization>
    <Type>10001</Type>
    <SequenceNumber>1100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10002</Type>
    <SequenceNumber>1101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10004</Type>
    <SequenceNumber>1102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10006</Type>
    <SequenceNumber>1103</SequenceNumber>
    <Url/>
    <Assembly>Microsoft.Office.Policy, Version=16.0.0.0, Culture=neutral, PublicKeyToken=71e9bce111e9429c</Assembly>
    <Class>Microsoft.Office.RecordsManagement.Internal.AuditHandler</Class>
    <Data/>
    <Filter/>
  </Receiver>
</spe:Receivers>
</file>

<file path=customXml/item6.xml><?xml version="1.0" encoding="utf-8"?>
<WrappedLabelHistory xmlns:xsi="http://www.w3.org/2001/XMLSchema-instance" xmlns:xsd="http://www.w3.org/2001/XMLSchema" xmlns="http://www.boldonjames.com/2016/02/Classifier/internal/wrappedLabelHistory">
  <Value>PD94bWwgdmVyc2lvbj0iMS4wIiBlbmNvZGluZz0idXMtYXNjaWkiPz48bGFiZWxIaXN0b3J5IHhtbG5zOnhzaT0iaHR0cDovL3d3dy53My5vcmcvMjAwMS9YTUxTY2hlbWEtaW5zdGFuY2UiIHhtbG5zOnhzZD0iaHR0cDovL3d3dy53My5vcmcvMjAwMS9YTUxTY2hlbWEiIHhtbG5zPSJodHRwOi8vd3d3LmJvbGRvbmphbWVzLmNvbS8yMDE2LzAyL0NsYXNzaWZpZXIvaW50ZXJuYWwvbGFiZWxIaXN0b3J5Ij48aXRlbT48c2lzbCBzaXNsVmVyc2lvbj0iMCIgcG9saWN5PSJjZGU1M2FjMS1iZjVmLTRhYWUtOWNmMS0wNzUwOWUyM2E0YjAiIG9yaWdpbj0idXNlclNlbGVjdGVkIiAvPjxVc2VyTmFtZT5VU1xkc2h1bTwvVXNlck5hbWU+PERhdGVUaW1lPjIvMTYvMjAxOCA4OjQwOjIwIFBNPC9EYXRlVGltZT48TGFiZWxTdHJpbmc+VGhpcyBhcnRpZmFjdCBoYXMgbm8gY2xhc3NpZmljYXRpb24uPC9MYWJlbFN0cmluZz48L2l0ZW0+PGl0ZW0+PHNpc2wgc2lzbFZlcnNpb249IjAiIHBvbGljeT0iY2RlNTNhYzEtYmY1Zi00YWFlLTljZjEtMDc1MDllMjNhNGIwIiBvcmlnaW49InVzZXJTZWxlY3RlZCI+PGVsZW1lbnQgdWlkPSJkZWNlY2JkNi1kYTNiLTQ2ZmUtOGYwMC1mOWQ5ZGVlYTJlZTEiIHZhbHVlPSIiIHhtbG5zPSJodHRwOi8vd3d3LmJvbGRvbmphbWVzLmNvbS8yMDA4LzAxL3NpZS9pbnRlcm5hbC9sYWJlbCIgLz48ZWxlbWVudCB1aWQ9ImJiYmY3YmY0LTRmNGYtNDE4OS05YzVlLTY1MDE1ZGU4YTZhZCIgdmFsdWU9IiIgeG1sbnM9Imh0dHA6Ly93d3cuYm9sZG9uamFtZXMuY29tLzIwMDgvMDEvc2llL2ludGVybmFsL2xhYmVsIiAvPjxlbGVtZW50IHVpZD0iYmJhOTRjNjUtYWMzZC00ZjM0LWIyZTEtOGRlMTFlZjZmMDFjIiB2YWx1ZT0iIiB4bWxucz0iaHR0cDovL3d3dy5ib2xkb25qYW1lcy5jb20vMjAwOC8wMS9zaWUvaW50ZXJuYWwvbGFiZWwiIC8+PGVsZW1lbnQgdWlkPSJiYzJiN2MwMS02ZGIxLTRlN2QtODhkMS1mYzYxNjc0Zjg2ZmQiIHZhbHVlPSIiIHhtbG5zPSJodHRwOi8vd3d3LmJvbGRvbmphbWVzLmNvbS8yMDA4LzAxL3NpZS9pbnRlcm5hbC9sYWJlbCIgLz48ZWxlbWVudCB1aWQ9IjkyZTk5M2EzLWFmMzItNGFmYi1hYTE5LTNhNDljZGI4MmM3YSIgdmFsdWU9IiIgeG1sbnM9Imh0dHA6Ly93d3cuYm9sZG9uamFtZXMuY29tLzIwMDgvMDEvc2llL2ludGVybmFsL2xhYmVsIiAvPjwvc2lzbD48VXNlck5hbWU+VVNcaGl0ajgzMjI8L1VzZXJOYW1lPjxEYXRlVGltZT41LzMwLzIwMTggNjozNToyMyBQTTwvRGF0ZVRpbWU+PExhYmVsU3RyaW5nPk9yaWdpbiBKdXJpc2RpY3Rpb246IFVTICB8IFVucmVzdHJpY3RlZCBDb250ZW50IHwgTm8gbWFya2luZyBhcHBsaWVkIGJ5IHRoZSB0b29sIHwgT3RoZXIgSW5mb3JtYXRpb24gKE5vdCBSZXF1aXJpbmcgYW4gRXhwb3J0IENvbnRyb2wgTWFya2luZykgfCBObyBtYXJraW5nIGFwcGxpZWQgYnkgdGhlIHRvb2w8L0xhYmVsU3RyaW5nPjwvaXRlbT48L2xhYmVsSGlzdG9yeT4=</Value>
</WrappedLabelHistory>
</file>

<file path=customXml/item7.xml><?xml version="1.0" encoding="utf-8"?>
<sisl xmlns:xsi="http://www.w3.org/2001/XMLSchema-instance" xmlns:xsd="http://www.w3.org/2001/XMLSchema" xmlns="http://www.boldonjames.com/2008/01/sie/internal/label" sislVersion="0" policy="cde53ac1-bf5f-4aae-9cf1-07509e23a4b0" origin="userSelected">
  <element uid="dececbd6-da3b-46fe-8f00-f9d9deea2ee1" value=""/>
  <element uid="bbbf7bf4-4f4f-4189-9c5e-65015de8a6ad" value=""/>
  <element uid="bba94c65-ac3d-4f34-b2e1-8de11ef6f01c" value=""/>
  <element uid="bc2b7c01-6db1-4e7d-88d1-fc61674f86fd" value=""/>
  <element uid="92e993a3-af32-4afb-aa19-3a49cdb82c7a" value=""/>
</sisl>
</file>

<file path=customXml/item8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539F3BB-88D2-4E12-8916-B33EA618B0B3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F7EC5A3E-D6A7-4267-8550-F843AC74F629}">
  <ds:schemaRefs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purl.org/dc/terms/"/>
    <ds:schemaRef ds:uri="3ce633a2-3058-4a23-ba20-731e7ccb36da"/>
    <ds:schemaRef ds:uri="http://purl.org/dc/dcmitype/"/>
    <ds:schemaRef ds:uri="fe34d738-14f9-41f7-b2e9-b0dcb82b8793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6FF6B3B-963B-4FB3-8FD4-53D73060A2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ce633a2-3058-4a23-ba20-731e7ccb36da"/>
    <ds:schemaRef ds:uri="fe34d738-14f9-41f7-b2e9-b0dcb82b87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D00DD56A-698E-40E5-9B1F-68EB24697DCF}">
  <ds:schemaRefs>
    <ds:schemaRef ds:uri="office.server.policy"/>
  </ds:schemaRefs>
</ds:datastoreItem>
</file>

<file path=customXml/itemProps5.xml><?xml version="1.0" encoding="utf-8"?>
<ds:datastoreItem xmlns:ds="http://schemas.openxmlformats.org/officeDocument/2006/customXml" ds:itemID="{78F7197E-2DA3-4914-83E3-2CDCD85FD6CC}">
  <ds:schemaRefs>
    <ds:schemaRef ds:uri="http://schemas.microsoft.com/sharepoint/events"/>
  </ds:schemaRefs>
</ds:datastoreItem>
</file>

<file path=customXml/itemProps6.xml><?xml version="1.0" encoding="utf-8"?>
<ds:datastoreItem xmlns:ds="http://schemas.openxmlformats.org/officeDocument/2006/customXml" ds:itemID="{49D24783-1A73-4953-A251-03BC9F51BED6}">
  <ds:schemaRefs>
    <ds:schemaRef ds:uri="http://www.w3.org/2001/XMLSchema"/>
    <ds:schemaRef ds:uri="http://www.boldonjames.com/2016/02/Classifier/internal/wrappedLabelHistory"/>
  </ds:schemaRefs>
</ds:datastoreItem>
</file>

<file path=customXml/itemProps7.xml><?xml version="1.0" encoding="utf-8"?>
<ds:datastoreItem xmlns:ds="http://schemas.openxmlformats.org/officeDocument/2006/customXml" ds:itemID="{C246F852-B867-4695-9A13-718F8DF8A0A5}">
  <ds:schemaRefs>
    <ds:schemaRef ds:uri="http://www.w3.org/2001/XMLSchema"/>
    <ds:schemaRef ds:uri="http://www.boldonjames.com/2008/01/sie/internal/label"/>
  </ds:schemaRefs>
</ds:datastoreItem>
</file>

<file path=customXml/itemProps8.xml><?xml version="1.0" encoding="utf-8"?>
<ds:datastoreItem xmlns:ds="http://schemas.openxmlformats.org/officeDocument/2006/customXml" ds:itemID="{3EA209BA-5700-4AA0-93F7-36F2C14AFAF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6938</TotalTime>
  <Words>796</Words>
  <Application>Microsoft Office PowerPoint</Application>
  <PresentationFormat>On-screen Show (4:3)</PresentationFormat>
  <Paragraphs>84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Avenir</vt:lpstr>
      <vt:lpstr>Avenir Book</vt:lpstr>
      <vt:lpstr>Courier</vt:lpstr>
      <vt:lpstr>Helvetica Neue</vt:lpstr>
      <vt:lpstr>Source Sans Pro</vt:lpstr>
      <vt:lpstr>Verdana</vt:lpstr>
      <vt:lpstr>EOSDIS-EED</vt:lpstr>
      <vt:lpstr>Hyrax: Serving Data from S3 </vt:lpstr>
      <vt:lpstr>What you can do</vt:lpstr>
      <vt:lpstr>What you need to know</vt:lpstr>
      <vt:lpstr>How to make the ancillary files</vt:lpstr>
      <vt:lpstr>To run get_dmrpp</vt:lpstr>
      <vt:lpstr>The get_dmrpp Recipe</vt:lpstr>
      <vt:lpstr>get_dmrpp, continued</vt:lpstr>
      <vt:lpstr>get_dmrpp, example</vt:lpstr>
      <vt:lpstr>How to customize the DMR++</vt:lpstr>
      <vt:lpstr>More information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Goals</dc:title>
  <dc:subject>rtnipcontrolcode:unrestricted|rtnipcontrolcodevm:noipvm|rtnexportcontrolcountry:usa|rtnexportcontrolcode:otherinfo|rtnexportcontrolcodevm:nousecvm</dc:subject>
  <dc:creator>Dana Shum</dc:creator>
  <cp:lastModifiedBy>Trakas, Diane E. (GSFC-423.0)[ASRC FEDERAL SYSTEM SOLUTIONS]</cp:lastModifiedBy>
  <cp:revision>53</cp:revision>
  <dcterms:modified xsi:type="dcterms:W3CDTF">2022-06-08T15:04:57Z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796b8ba6-a9b0-4605-9a3e-9cd06ed7a057</vt:lpwstr>
  </property>
  <property fmtid="{D5CDD505-2E9C-101B-9397-08002B2CF9AE}" pid="3" name="bjSaver">
    <vt:lpwstr>U7h71aia8FOFLJNxzT1eRROYUDZl41YD</vt:lpwstr>
  </property>
  <property fmtid="{D5CDD505-2E9C-101B-9397-08002B2CF9AE}" pid="4" name="bjDocumentLabelXML">
    <vt:lpwstr>&lt;?xml version="1.0" encoding="us-ascii"?&gt;&lt;sisl xmlns:xsi="http://www.w3.org/2001/XMLSchema-instance" xmlns:xsd="http://www.w3.org/2001/XMLSchema" sislVersion="0" policy="cde53ac1-bf5f-4aae-9cf1-07509e23a4b0" origin="userSelected" xmlns="http://www.boldonj</vt:lpwstr>
  </property>
  <property fmtid="{D5CDD505-2E9C-101B-9397-08002B2CF9AE}" pid="5" name="bjDocumentLabelXML-0">
    <vt:lpwstr>ames.com/2008/01/sie/internal/label"&gt;&lt;element uid="dececbd6-da3b-46fe-8f00-f9d9deea2ee1" value="" /&gt;&lt;element uid="bbbf7bf4-4f4f-4189-9c5e-65015de8a6ad" value="" /&gt;&lt;element uid="bba94c65-ac3d-4f34-b2e1-8de11ef6f01c" value="" /&gt;&lt;element uid="bc2b7c01-6db1-4</vt:lpwstr>
  </property>
  <property fmtid="{D5CDD505-2E9C-101B-9397-08002B2CF9AE}" pid="6" name="bjDocumentLabelXML-1">
    <vt:lpwstr>e7d-88d1-fc61674f86fd" value="" /&gt;&lt;element uid="92e993a3-af32-4afb-aa19-3a49cdb82c7a" value="" /&gt;&lt;/sisl&gt;</vt:lpwstr>
  </property>
  <property fmtid="{D5CDD505-2E9C-101B-9397-08002B2CF9AE}" pid="7" name="bjLabelHistoryID">
    <vt:lpwstr>{49D24783-1A73-4953-A251-03BC9F51BED6}</vt:lpwstr>
  </property>
  <property fmtid="{D5CDD505-2E9C-101B-9397-08002B2CF9AE}" pid="8" name="ContentTypeId">
    <vt:lpwstr>0x010100E9DB6D9FC5E73544AFB130023D3F5BEB007329FAAA20657F418E761A5BE9E4B0ED</vt:lpwstr>
  </property>
  <property fmtid="{D5CDD505-2E9C-101B-9397-08002B2CF9AE}" pid="9" name="Work Product">
    <vt:lpwstr>1;#Work In Progress|c1d885b6-a307-4881-8ac3-0fa4069098db</vt:lpwstr>
  </property>
  <property fmtid="{D5CDD505-2E9C-101B-9397-08002B2CF9AE}" pid="10" name="TaxKeyword">
    <vt:lpwstr/>
  </property>
  <property fmtid="{D5CDD505-2E9C-101B-9397-08002B2CF9AE}" pid="11" name="bjDocumentSecurityLabel">
    <vt:lpwstr>Origin Jurisdiction: US  | Unrestricted Content | No marking applied by this tool | Other Information (Not Requiring an Export Control Marking) | No marking applied by the tool</vt:lpwstr>
  </property>
  <property fmtid="{D5CDD505-2E9C-101B-9397-08002B2CF9AE}" pid="12" name="rtnLocale">
    <vt:lpwstr/>
  </property>
  <property fmtid="{D5CDD505-2E9C-101B-9397-08002B2CF9AE}" pid="13" name="rtnDocumentType">
    <vt:lpwstr/>
  </property>
  <property fmtid="{D5CDD505-2E9C-101B-9397-08002B2CF9AE}" pid="14" name="Business">
    <vt:lpwstr/>
  </property>
  <property fmtid="{D5CDD505-2E9C-101B-9397-08002B2CF9AE}" pid="15" name="Function">
    <vt:lpwstr/>
  </property>
  <property fmtid="{D5CDD505-2E9C-101B-9397-08002B2CF9AE}" pid="16" name="ExportControl">
    <vt:lpwstr/>
  </property>
  <property fmtid="{D5CDD505-2E9C-101B-9397-08002B2CF9AE}" pid="17" name="bjClsUserRVM">
    <vt:lpwstr>[]</vt:lpwstr>
  </property>
  <property fmtid="{D5CDD505-2E9C-101B-9397-08002B2CF9AE}" pid="18" name="_dlc_policyId">
    <vt:lpwstr>0x010100E9DB6D9FC5E73544AFB130023D3F5BEB|-756479664</vt:lpwstr>
  </property>
  <property fmtid="{D5CDD505-2E9C-101B-9397-08002B2CF9AE}" pid="19" name="ItemRetentionFormula">
    <vt:lpwstr>&lt;formula id="Microsoft.Office.RecordsManagement.PolicyFeatures.Expiration.Formula.BuiltIn"&gt;&lt;number&gt;0&lt;/number&gt;&lt;property&gt;_vti_ItemDeclaredRecord&lt;/property&gt;&lt;propertyId&gt;f9a44731-84eb-43a4-9973-cd2953ad8646&lt;/propertyId&gt;&lt;period&gt;days&lt;/period&gt;&lt;/formula&gt;</vt:lpwstr>
  </property>
  <property fmtid="{D5CDD505-2E9C-101B-9397-08002B2CF9AE}" pid="20" name="rtxCustomDocumentProperties">
    <vt:lpwstr>rtnipcontrolcode:unrestricted|rtnipcontrolcodevm:noipvm|rtnexportcontrolcountry:usa|rtnexportcontrolcode:otherinfo|rtnexportcontrolcodevm:nousecvm|</vt:lpwstr>
  </property>
</Properties>
</file>