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customXml/itemProps8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9"/>
  </p:sldMasterIdLst>
  <p:notesMasterIdLst>
    <p:notesMasterId r:id="rId23"/>
  </p:notesMasterIdLst>
  <p:handoutMasterIdLst>
    <p:handoutMasterId r:id="rId24"/>
  </p:handoutMasterIdLst>
  <p:sldIdLst>
    <p:sldId id="258" r:id="rId10"/>
    <p:sldId id="260" r:id="rId11"/>
    <p:sldId id="268" r:id="rId12"/>
    <p:sldId id="271" r:id="rId13"/>
    <p:sldId id="272" r:id="rId14"/>
    <p:sldId id="273" r:id="rId15"/>
    <p:sldId id="274" r:id="rId16"/>
    <p:sldId id="275" r:id="rId17"/>
    <p:sldId id="277" r:id="rId18"/>
    <p:sldId id="278" r:id="rId19"/>
    <p:sldId id="279" r:id="rId20"/>
    <p:sldId id="280" r:id="rId21"/>
    <p:sldId id="262" r:id="rId22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4"/>
    <p:restoredTop sz="94558"/>
  </p:normalViewPr>
  <p:slideViewPr>
    <p:cSldViewPr snapToGrid="0">
      <p:cViewPr varScale="1">
        <p:scale>
          <a:sx n="90" d="100"/>
          <a:sy n="90" d="100"/>
        </p:scale>
        <p:origin x="33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95" d="100"/>
          <a:sy n="95" d="100"/>
        </p:scale>
        <p:origin x="4312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8.xml"/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commentAuthors" Target="comment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handoutMaster" Target="handoutMasters/handoutMaster1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1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6/8/2022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916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923620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1138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85284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90885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9033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60365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7861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2454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67456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82994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userDrawn="1">
  <p:cSld name="OBJECT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Shape 17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Shape 18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8229600" cy="474251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Shape 27"/>
          <p:cNvSpPr txBox="1">
            <a:spLocks noGrp="1"/>
          </p:cNvSpPr>
          <p:nvPr>
            <p:ph type="ftr" idx="11"/>
          </p:nvPr>
        </p:nvSpPr>
        <p:spPr>
          <a:xfrm>
            <a:off x="2727122" y="6356350"/>
            <a:ext cx="368772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pic>
        <p:nvPicPr>
          <p:cNvPr id="28" name="Shape 28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9" name="Shape 29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SESIP-0722-KY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OPENDAP/hyrax_guide/blob/master/handlers/BES_Modules_The_HDF5_Handler.adoc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221976" y="1771566"/>
            <a:ext cx="9121722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Helvetica Neue"/>
              <a:buNone/>
            </a:pP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HDF5 </a:t>
            </a:r>
            <a:r>
              <a:rPr lang="en-US" b="0" dirty="0" err="1">
                <a:latin typeface="Helvetica Neue"/>
                <a:ea typeface="Helvetica Neue"/>
                <a:cs typeface="Helvetica Neue"/>
                <a:sym typeface="Helvetica Neue"/>
              </a:rPr>
              <a:t>OPeNDAP</a:t>
            </a:r>
            <a:r>
              <a:rPr lang="en-US" b="0" dirty="0">
                <a:latin typeface="Helvetica Neue"/>
                <a:ea typeface="Helvetica Neue"/>
                <a:cs typeface="Helvetica Neue"/>
                <a:sym typeface="Helvetica Neue"/>
              </a:rPr>
              <a:t> Handler Updates, and Performance Discussion</a:t>
            </a:r>
            <a:endParaRPr sz="44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693683" y="3505178"/>
            <a:ext cx="7086600" cy="48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dirty="0"/>
              <a:t>2022 ESIP Summer Meeting</a:t>
            </a:r>
            <a:endParaRPr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80GSFC21CA001.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subTitle" idx="1"/>
          </p:nvPr>
        </p:nvSpPr>
        <p:spPr>
          <a:xfrm>
            <a:off x="221975" y="4117902"/>
            <a:ext cx="4146825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Kent Yang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Software Engineer/NASA EED-3 contractor</a:t>
            </a:r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dirty="0"/>
              <a:t>myang6@hdfgroup.org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457199" y="1284270"/>
            <a:ext cx="8287407" cy="3907840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/>
              <a:t>2001: </a:t>
            </a:r>
            <a:r>
              <a:rPr lang="en-US" dirty="0"/>
              <a:t>A prototype of HDF5 data handler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 HDF5 to DAP***2: Default option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2008: Handler in production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 Climate and Forecast(CF) option:</a:t>
            </a:r>
          </a:p>
          <a:p>
            <a:pPr lvl="2">
              <a:tabLst>
                <a:tab pos="457200" algn="l"/>
              </a:tabLst>
            </a:pPr>
            <a:r>
              <a:rPr lang="en-US" dirty="0"/>
              <a:t>Translate HDF5 metadata to follow CF 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2008-2018: Significant improvement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Still HDF5 to DAP2</a:t>
            </a:r>
          </a:p>
          <a:p>
            <a:pPr lvl="1">
              <a:tabLst>
                <a:tab pos="457200" algn="l"/>
              </a:tabLst>
            </a:pPr>
            <a:endParaRPr lang="en-US" dirty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9565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HDF*5 </a:t>
            </a:r>
            <a:r>
              <a:rPr lang="en-US" kern="18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OPeNDAP</a:t>
            </a:r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** Handler History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4CF9C-1987-1745-8F8E-F7C0C7759D35}"/>
              </a:ext>
            </a:extLst>
          </p:cNvPr>
          <p:cNvSpPr txBox="1"/>
          <p:nvPr/>
        </p:nvSpPr>
        <p:spPr>
          <a:xfrm>
            <a:off x="3047998" y="6169572"/>
            <a:ext cx="524466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Hierarchical Data Format </a:t>
            </a:r>
          </a:p>
          <a:p>
            <a:r>
              <a:rPr lang="en-US" dirty="0"/>
              <a:t>** Open-source Project for a Network Data Access Protocol</a:t>
            </a:r>
          </a:p>
          <a:p>
            <a:r>
              <a:rPr lang="en-US" dirty="0"/>
              <a:t>*** Data Access Protocol   </a:t>
            </a:r>
          </a:p>
        </p:txBody>
      </p:sp>
    </p:spTree>
    <p:extLst>
      <p:ext uri="{BB962C8B-B14F-4D97-AF65-F5344CB8AC3E}">
        <p14:creationId xmlns:p14="http://schemas.microsoft.com/office/powerpoint/2010/main" val="30384000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457199" y="1284269"/>
            <a:ext cx="8455573" cy="4591013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Support DAP4 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 CF option</a:t>
            </a:r>
          </a:p>
          <a:p>
            <a:pPr lvl="2">
              <a:tabLst>
                <a:tab pos="457200" algn="l"/>
              </a:tabLst>
            </a:pPr>
            <a:r>
              <a:rPr lang="en-US" dirty="0"/>
              <a:t>Support 8-bit and 64-bit integer mapping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Default option</a:t>
            </a:r>
          </a:p>
          <a:p>
            <a:pPr lvl="2">
              <a:tabLst>
                <a:tab pos="457200" algn="l"/>
              </a:tabLst>
            </a:pPr>
            <a:r>
              <a:rPr lang="en-US" dirty="0"/>
              <a:t>Support </a:t>
            </a:r>
            <a:r>
              <a:rPr lang="en-US" dirty="0" err="1"/>
              <a:t>NetCDF</a:t>
            </a:r>
            <a:r>
              <a:rPr lang="en-US" dirty="0"/>
              <a:t>* data model(group etc. )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Documentation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A comprehensive user’s guide at </a:t>
            </a:r>
            <a:r>
              <a:rPr lang="en-US" dirty="0" err="1"/>
              <a:t>github</a:t>
            </a:r>
            <a:endParaRPr lang="en-US" dirty="0"/>
          </a:p>
          <a:p>
            <a:pPr lvl="2">
              <a:tabLst>
                <a:tab pos="457200" algn="l"/>
              </a:tabLst>
            </a:pPr>
            <a:r>
              <a:rPr lang="en-US" sz="2000" dirty="0">
                <a:hlinkClick r:id="rId3"/>
              </a:rPr>
              <a:t>https://</a:t>
            </a:r>
            <a:r>
              <a:rPr lang="en-US" sz="2000" dirty="0" err="1">
                <a:hlinkClick r:id="rId3"/>
              </a:rPr>
              <a:t>github.com</a:t>
            </a:r>
            <a:r>
              <a:rPr lang="en-US" sz="2000" dirty="0">
                <a:hlinkClick r:id="rId3"/>
              </a:rPr>
              <a:t>/OPENDAP/</a:t>
            </a:r>
            <a:r>
              <a:rPr lang="en-US" sz="2000" dirty="0" err="1">
                <a:hlinkClick r:id="rId3"/>
              </a:rPr>
              <a:t>hyrax_guide</a:t>
            </a:r>
            <a:r>
              <a:rPr lang="en-US" sz="2000" dirty="0">
                <a:hlinkClick r:id="rId3"/>
              </a:rPr>
              <a:t>/blob/master/handlers/BES_Modules_The_HDF5_Handler.adoc </a:t>
            </a:r>
            <a:endParaRPr lang="en-US" sz="2000" dirty="0"/>
          </a:p>
          <a:p>
            <a:pPr>
              <a:tabLst>
                <a:tab pos="457200" algn="l"/>
              </a:tabLst>
            </a:pPr>
            <a:endParaRPr lang="en-US" sz="3600" dirty="0"/>
          </a:p>
          <a:p>
            <a:pPr lvl="2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</a:t>
            </a:r>
            <a:r>
              <a:rPr lang="en-US" kern="1800" dirty="0" err="1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OPeNDAP</a:t>
            </a:r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 Handler Update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3A4CF9C-1987-1745-8F8E-F7C0C7759D35}"/>
              </a:ext>
            </a:extLst>
          </p:cNvPr>
          <p:cNvSpPr txBox="1"/>
          <p:nvPr/>
        </p:nvSpPr>
        <p:spPr>
          <a:xfrm>
            <a:off x="3047998" y="6169572"/>
            <a:ext cx="52446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Network Common Data Form</a:t>
            </a:r>
          </a:p>
        </p:txBody>
      </p:sp>
    </p:spTree>
    <p:extLst>
      <p:ext uri="{BB962C8B-B14F-4D97-AF65-F5344CB8AC3E}">
        <p14:creationId xmlns:p14="http://schemas.microsoft.com/office/powerpoint/2010/main" val="31835710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7730360" cy="876068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Output </a:t>
            </a:r>
            <a:r>
              <a:rPr lang="en-US" dirty="0" err="1"/>
              <a:t>NetCDF</a:t>
            </a:r>
            <a:r>
              <a:rPr lang="en-US" dirty="0"/>
              <a:t> file via the handler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Sometimes it is very slow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6" name="Can 5">
            <a:extLst>
              <a:ext uri="{FF2B5EF4-FFF2-40B4-BE49-F238E27FC236}">
                <a16:creationId xmlns:a16="http://schemas.microsoft.com/office/drawing/2014/main" id="{E12353F7-6162-8944-A0D6-732A62DC7207}"/>
              </a:ext>
            </a:extLst>
          </p:cNvPr>
          <p:cNvSpPr/>
          <p:nvPr/>
        </p:nvSpPr>
        <p:spPr bwMode="auto">
          <a:xfrm>
            <a:off x="387111" y="3065999"/>
            <a:ext cx="961356" cy="1143000"/>
          </a:xfrm>
          <a:prstGeom prst="can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HDF5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C6D26A-6A63-E542-9E00-20E8D31C8974}"/>
              </a:ext>
            </a:extLst>
          </p:cNvPr>
          <p:cNvSpPr/>
          <p:nvPr/>
        </p:nvSpPr>
        <p:spPr bwMode="auto">
          <a:xfrm>
            <a:off x="1910384" y="3358520"/>
            <a:ext cx="1398698" cy="73738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FF89D26-82F9-7B47-B190-DFCE7943DE35}"/>
              </a:ext>
            </a:extLst>
          </p:cNvPr>
          <p:cNvSpPr/>
          <p:nvPr/>
        </p:nvSpPr>
        <p:spPr bwMode="auto">
          <a:xfrm>
            <a:off x="3901982" y="2690647"/>
            <a:ext cx="992972" cy="2123091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Hyrax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Core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D7A4D3B-68D7-6F4C-A0C7-6C2E350540C6}"/>
              </a:ext>
            </a:extLst>
          </p:cNvPr>
          <p:cNvSpPr txBox="1"/>
          <p:nvPr/>
        </p:nvSpPr>
        <p:spPr>
          <a:xfrm>
            <a:off x="1980533" y="3545553"/>
            <a:ext cx="12987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HDF5 handler</a:t>
            </a:r>
          </a:p>
        </p:txBody>
      </p:sp>
      <p:sp>
        <p:nvSpPr>
          <p:cNvPr id="10" name="Left Arrow 9">
            <a:extLst>
              <a:ext uri="{FF2B5EF4-FFF2-40B4-BE49-F238E27FC236}">
                <a16:creationId xmlns:a16="http://schemas.microsoft.com/office/drawing/2014/main" id="{4B5A1C8D-6088-BB4F-A7D2-C1D0D8B46E6C}"/>
              </a:ext>
            </a:extLst>
          </p:cNvPr>
          <p:cNvSpPr/>
          <p:nvPr/>
        </p:nvSpPr>
        <p:spPr bwMode="auto">
          <a:xfrm rot="10800000">
            <a:off x="1348466" y="3628175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762257-F4FE-8C4F-A900-86978C895BA4}"/>
              </a:ext>
            </a:extLst>
          </p:cNvPr>
          <p:cNvSpPr/>
          <p:nvPr/>
        </p:nvSpPr>
        <p:spPr bwMode="auto">
          <a:xfrm>
            <a:off x="5486667" y="3358520"/>
            <a:ext cx="1276349" cy="7373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+mn-lt"/>
              </a:rPr>
              <a:t>  File </a:t>
            </a:r>
            <a:r>
              <a:rPr lang="en-US" dirty="0" err="1">
                <a:latin typeface="+mn-lt"/>
              </a:rPr>
              <a:t>netCDF</a:t>
            </a:r>
            <a:endParaRPr lang="en-US" dirty="0">
              <a:latin typeface="+mn-lt"/>
            </a:endParaRPr>
          </a:p>
        </p:txBody>
      </p:sp>
      <p:sp>
        <p:nvSpPr>
          <p:cNvPr id="12" name="Can 11">
            <a:extLst>
              <a:ext uri="{FF2B5EF4-FFF2-40B4-BE49-F238E27FC236}">
                <a16:creationId xmlns:a16="http://schemas.microsoft.com/office/drawing/2014/main" id="{73216FFE-FD4A-D746-8355-1979929145D4}"/>
              </a:ext>
            </a:extLst>
          </p:cNvPr>
          <p:cNvSpPr/>
          <p:nvPr/>
        </p:nvSpPr>
        <p:spPr bwMode="auto">
          <a:xfrm>
            <a:off x="7485641" y="3239789"/>
            <a:ext cx="1195905" cy="1166641"/>
          </a:xfrm>
          <a:prstGeom prst="can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Times New Roman" pitchFamily="18" charset="0"/>
              </a:rPr>
              <a:t>NetCDF</a:t>
            </a: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13" name="Left Arrow 12">
            <a:extLst>
              <a:ext uri="{FF2B5EF4-FFF2-40B4-BE49-F238E27FC236}">
                <a16:creationId xmlns:a16="http://schemas.microsoft.com/office/drawing/2014/main" id="{223299BD-CE69-C147-9AE1-AF1B42C03AAE}"/>
              </a:ext>
            </a:extLst>
          </p:cNvPr>
          <p:cNvSpPr/>
          <p:nvPr/>
        </p:nvSpPr>
        <p:spPr bwMode="auto">
          <a:xfrm rot="10800000">
            <a:off x="3324574" y="3626937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4" name="Left Arrow 13">
            <a:extLst>
              <a:ext uri="{FF2B5EF4-FFF2-40B4-BE49-F238E27FC236}">
                <a16:creationId xmlns:a16="http://schemas.microsoft.com/office/drawing/2014/main" id="{4BAE033A-B843-9F47-98C6-BB5E403C9DC0}"/>
              </a:ext>
            </a:extLst>
          </p:cNvPr>
          <p:cNvSpPr/>
          <p:nvPr/>
        </p:nvSpPr>
        <p:spPr bwMode="auto">
          <a:xfrm rot="10800000">
            <a:off x="4924750" y="3637499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15" name="Left Arrow 14">
            <a:extLst>
              <a:ext uri="{FF2B5EF4-FFF2-40B4-BE49-F238E27FC236}">
                <a16:creationId xmlns:a16="http://schemas.microsoft.com/office/drawing/2014/main" id="{781864BD-45E2-7547-AB68-2C0D30F3B6EF}"/>
              </a:ext>
            </a:extLst>
          </p:cNvPr>
          <p:cNvSpPr/>
          <p:nvPr/>
        </p:nvSpPr>
        <p:spPr bwMode="auto">
          <a:xfrm rot="10800000">
            <a:off x="6773525" y="3637499"/>
            <a:ext cx="642271" cy="145008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20751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sz="quarter" idx="10"/>
          </p:nvPr>
        </p:nvSpPr>
        <p:spPr>
          <a:xfrm>
            <a:off x="378371" y="1267565"/>
            <a:ext cx="8523891" cy="876068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Because HDF5 variables are compressed.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A855D45E-F40D-EC4E-8ECF-73165EEB41DA}"/>
              </a:ext>
            </a:extLst>
          </p:cNvPr>
          <p:cNvGrpSpPr/>
          <p:nvPr/>
        </p:nvGrpSpPr>
        <p:grpSpPr>
          <a:xfrm>
            <a:off x="1240221" y="2041318"/>
            <a:ext cx="6324601" cy="4267678"/>
            <a:chOff x="2312276" y="2419688"/>
            <a:chExt cx="6324601" cy="4267678"/>
          </a:xfrm>
        </p:grpSpPr>
        <p:pic>
          <p:nvPicPr>
            <p:cNvPr id="16" name="Picture 15" descr="Graphical user interface, text, application, email&#10;&#10;Description automatically generated">
              <a:extLst>
                <a:ext uri="{FF2B5EF4-FFF2-40B4-BE49-F238E27FC236}">
                  <a16:creationId xmlns:a16="http://schemas.microsoft.com/office/drawing/2014/main" id="{2A716702-3CEE-0D4D-A7CD-EC4C020D730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312276" y="2419688"/>
              <a:ext cx="6324601" cy="4267678"/>
            </a:xfrm>
            <a:prstGeom prst="rect">
              <a:avLst/>
            </a:prstGeom>
          </p:spPr>
        </p:pic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14D2D0CB-C801-6448-BE52-DEEB5D8275E6}"/>
                </a:ext>
              </a:extLst>
            </p:cNvPr>
            <p:cNvSpPr/>
            <p:nvPr/>
          </p:nvSpPr>
          <p:spPr>
            <a:xfrm>
              <a:off x="3762704" y="5181139"/>
              <a:ext cx="3699641" cy="1209151"/>
            </a:xfrm>
            <a:prstGeom prst="ellipse">
              <a:avLst/>
            </a:prstGeom>
            <a:noFill/>
            <a:ln w="3175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5180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616F862-C7AE-2A43-A82E-14343D91D6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252250" y="1236956"/>
            <a:ext cx="8539655" cy="876068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How compressed variables are processed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HDF5 handler: Decompress via H5Dread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File </a:t>
            </a:r>
            <a:r>
              <a:rPr lang="en-US" dirty="0" err="1"/>
              <a:t>NetCDF</a:t>
            </a:r>
            <a:r>
              <a:rPr lang="en-US" dirty="0"/>
              <a:t>: Compress via H5write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60B0AD2F-1D95-EB47-AEE6-FB3F0BDB0B27}"/>
              </a:ext>
            </a:extLst>
          </p:cNvPr>
          <p:cNvGrpSpPr/>
          <p:nvPr/>
        </p:nvGrpSpPr>
        <p:grpSpPr>
          <a:xfrm>
            <a:off x="424782" y="3415667"/>
            <a:ext cx="8294435" cy="2353343"/>
            <a:chOff x="424782" y="3415667"/>
            <a:chExt cx="8294435" cy="2353343"/>
          </a:xfrm>
        </p:grpSpPr>
        <p:grpSp>
          <p:nvGrpSpPr>
            <p:cNvPr id="26" name="Group 25">
              <a:extLst>
                <a:ext uri="{FF2B5EF4-FFF2-40B4-BE49-F238E27FC236}">
                  <a16:creationId xmlns:a16="http://schemas.microsoft.com/office/drawing/2014/main" id="{C98BDCFD-EE47-6C45-A042-8A3AF930BE89}"/>
                </a:ext>
              </a:extLst>
            </p:cNvPr>
            <p:cNvGrpSpPr/>
            <p:nvPr/>
          </p:nvGrpSpPr>
          <p:grpSpPr>
            <a:xfrm>
              <a:off x="424782" y="3843771"/>
              <a:ext cx="8294435" cy="1925239"/>
              <a:chOff x="424782" y="3843771"/>
              <a:chExt cx="8294435" cy="1925239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id="{B8B8CF94-A8DE-A64C-83D9-C48F6E107C05}"/>
                  </a:ext>
                </a:extLst>
              </p:cNvPr>
              <p:cNvGrpSpPr/>
              <p:nvPr/>
            </p:nvGrpSpPr>
            <p:grpSpPr>
              <a:xfrm>
                <a:off x="424782" y="3843771"/>
                <a:ext cx="8294435" cy="1340431"/>
                <a:chOff x="387111" y="3065999"/>
                <a:chExt cx="8294435" cy="1340431"/>
              </a:xfrm>
            </p:grpSpPr>
            <p:sp>
              <p:nvSpPr>
                <p:cNvPr id="6" name="Can 5">
                  <a:extLst>
                    <a:ext uri="{FF2B5EF4-FFF2-40B4-BE49-F238E27FC236}">
                      <a16:creationId xmlns:a16="http://schemas.microsoft.com/office/drawing/2014/main" id="{E12353F7-6162-8944-A0D6-732A62DC7207}"/>
                    </a:ext>
                  </a:extLst>
                </p:cNvPr>
                <p:cNvSpPr/>
                <p:nvPr/>
              </p:nvSpPr>
              <p:spPr bwMode="auto">
                <a:xfrm>
                  <a:off x="387111" y="3065999"/>
                  <a:ext cx="961356" cy="1143000"/>
                </a:xfrm>
                <a:prstGeom prst="can">
                  <a:avLst/>
                </a:prstGeom>
                <a:solidFill>
                  <a:schemeClr val="accent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latin typeface="Times New Roman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>
                      <a:latin typeface="Times New Roman" pitchFamily="18" charset="0"/>
                    </a:rPr>
                    <a:t>HDF5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>
                      <a:latin typeface="Times New Roman" pitchFamily="18" charset="0"/>
                    </a:rPr>
                    <a:t> File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latin typeface="Times New Roman" pitchFamily="18" charset="0"/>
                  </a:endParaRPr>
                </a:p>
              </p:txBody>
            </p:sp>
            <p:sp>
              <p:nvSpPr>
                <p:cNvPr id="7" name="Rectangle 6">
                  <a:extLst>
                    <a:ext uri="{FF2B5EF4-FFF2-40B4-BE49-F238E27FC236}">
                      <a16:creationId xmlns:a16="http://schemas.microsoft.com/office/drawing/2014/main" id="{F3C6D26A-6A63-E542-9E00-20E8D31C8974}"/>
                    </a:ext>
                  </a:extLst>
                </p:cNvPr>
                <p:cNvSpPr/>
                <p:nvPr/>
              </p:nvSpPr>
              <p:spPr bwMode="auto">
                <a:xfrm>
                  <a:off x="1910384" y="3358520"/>
                  <a:ext cx="1398698" cy="737380"/>
                </a:xfrm>
                <a:prstGeom prst="rect">
                  <a:avLst/>
                </a:prstGeom>
                <a:solidFill>
                  <a:schemeClr val="accent3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>
                      <a:latin typeface="Times New Roman" pitchFamily="18" charset="0"/>
                    </a:rPr>
                    <a:t> </a:t>
                  </a:r>
                </a:p>
              </p:txBody>
            </p: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2D7A4D3B-68D7-6F4C-A0C7-6C2E350540C6}"/>
                    </a:ext>
                  </a:extLst>
                </p:cNvPr>
                <p:cNvSpPr txBox="1"/>
                <p:nvPr/>
              </p:nvSpPr>
              <p:spPr>
                <a:xfrm>
                  <a:off x="1980533" y="3545553"/>
                  <a:ext cx="1298753" cy="307777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US" dirty="0"/>
                    <a:t>HDF5 handler</a:t>
                  </a:r>
                </a:p>
              </p:txBody>
            </p:sp>
            <p:sp>
              <p:nvSpPr>
                <p:cNvPr id="10" name="Left Arrow 9">
                  <a:extLst>
                    <a:ext uri="{FF2B5EF4-FFF2-40B4-BE49-F238E27FC236}">
                      <a16:creationId xmlns:a16="http://schemas.microsoft.com/office/drawing/2014/main" id="{4B5A1C8D-6088-BB4F-A7D2-C1D0D8B46E6C}"/>
                    </a:ext>
                  </a:extLst>
                </p:cNvPr>
                <p:cNvSpPr/>
                <p:nvPr/>
              </p:nvSpPr>
              <p:spPr bwMode="auto">
                <a:xfrm rot="10800000">
                  <a:off x="1348466" y="3628175"/>
                  <a:ext cx="561917" cy="145007"/>
                </a:xfrm>
                <a:prstGeom prst="leftArrow">
                  <a:avLst/>
                </a:prstGeom>
                <a:solidFill>
                  <a:schemeClr val="lt1"/>
                </a:solidFill>
                <a:ln w="31750" cap="rnd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561917"/>
                            <a:gd name="connsiteY0" fmla="*/ 72504 h 145007"/>
                            <a:gd name="connsiteX1" fmla="*/ 72504 w 561917"/>
                            <a:gd name="connsiteY1" fmla="*/ 0 h 145007"/>
                            <a:gd name="connsiteX2" fmla="*/ 72504 w 561917"/>
                            <a:gd name="connsiteY2" fmla="*/ 36252 h 145007"/>
                            <a:gd name="connsiteX3" fmla="*/ 561917 w 561917"/>
                            <a:gd name="connsiteY3" fmla="*/ 36252 h 145007"/>
                            <a:gd name="connsiteX4" fmla="*/ 561917 w 561917"/>
                            <a:gd name="connsiteY4" fmla="*/ 108755 h 145007"/>
                            <a:gd name="connsiteX5" fmla="*/ 72504 w 561917"/>
                            <a:gd name="connsiteY5" fmla="*/ 108755 h 145007"/>
                            <a:gd name="connsiteX6" fmla="*/ 72504 w 561917"/>
                            <a:gd name="connsiteY6" fmla="*/ 145007 h 145007"/>
                            <a:gd name="connsiteX7" fmla="*/ 0 w 561917"/>
                            <a:gd name="connsiteY7" fmla="*/ 72504 h 1450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61917" h="145007" fill="none" extrusionOk="0">
                              <a:moveTo>
                                <a:pt x="0" y="72504"/>
                              </a:moveTo>
                              <a:cubicBezTo>
                                <a:pt x="24335" y="40639"/>
                                <a:pt x="47055" y="31190"/>
                                <a:pt x="72504" y="0"/>
                              </a:cubicBezTo>
                              <a:cubicBezTo>
                                <a:pt x="74041" y="15831"/>
                                <a:pt x="70411" y="18709"/>
                                <a:pt x="72504" y="36252"/>
                              </a:cubicBezTo>
                              <a:cubicBezTo>
                                <a:pt x="201586" y="-16573"/>
                                <a:pt x="386306" y="53400"/>
                                <a:pt x="561917" y="36252"/>
                              </a:cubicBezTo>
                              <a:cubicBezTo>
                                <a:pt x="566561" y="50811"/>
                                <a:pt x="558989" y="79829"/>
                                <a:pt x="561917" y="108755"/>
                              </a:cubicBezTo>
                              <a:cubicBezTo>
                                <a:pt x="432610" y="146251"/>
                                <a:pt x="309435" y="58246"/>
                                <a:pt x="72504" y="108755"/>
                              </a:cubicBezTo>
                              <a:cubicBezTo>
                                <a:pt x="74364" y="123150"/>
                                <a:pt x="69316" y="136067"/>
                                <a:pt x="72504" y="145007"/>
                              </a:cubicBezTo>
                              <a:cubicBezTo>
                                <a:pt x="45092" y="125660"/>
                                <a:pt x="17956" y="88497"/>
                                <a:pt x="0" y="72504"/>
                              </a:cubicBezTo>
                              <a:close/>
                            </a:path>
                            <a:path w="561917" h="145007" stroke="0" extrusionOk="0">
                              <a:moveTo>
                                <a:pt x="0" y="72504"/>
                              </a:moveTo>
                              <a:cubicBezTo>
                                <a:pt x="25964" y="44618"/>
                                <a:pt x="60268" y="22047"/>
                                <a:pt x="72504" y="0"/>
                              </a:cubicBezTo>
                              <a:cubicBezTo>
                                <a:pt x="76531" y="17933"/>
                                <a:pt x="71703" y="21009"/>
                                <a:pt x="72504" y="36252"/>
                              </a:cubicBezTo>
                              <a:cubicBezTo>
                                <a:pt x="189508" y="16429"/>
                                <a:pt x="435631" y="38526"/>
                                <a:pt x="561917" y="36252"/>
                              </a:cubicBezTo>
                              <a:cubicBezTo>
                                <a:pt x="569626" y="59753"/>
                                <a:pt x="556061" y="77644"/>
                                <a:pt x="561917" y="108755"/>
                              </a:cubicBezTo>
                              <a:cubicBezTo>
                                <a:pt x="454391" y="153166"/>
                                <a:pt x="171045" y="80481"/>
                                <a:pt x="72504" y="108755"/>
                              </a:cubicBezTo>
                              <a:cubicBezTo>
                                <a:pt x="74337" y="121590"/>
                                <a:pt x="68567" y="129980"/>
                                <a:pt x="72504" y="145007"/>
                              </a:cubicBezTo>
                              <a:cubicBezTo>
                                <a:pt x="51558" y="128107"/>
                                <a:pt x="26358" y="93478"/>
                                <a:pt x="0" y="7250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F0762257-F4FE-8C4F-A900-86978C895BA4}"/>
                    </a:ext>
                  </a:extLst>
                </p:cNvPr>
                <p:cNvSpPr/>
                <p:nvPr/>
              </p:nvSpPr>
              <p:spPr bwMode="auto">
                <a:xfrm>
                  <a:off x="5486667" y="3358520"/>
                  <a:ext cx="1276349" cy="737380"/>
                </a:xfrm>
                <a:prstGeom prst="rect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dirty="0">
                      <a:latin typeface="+mn-lt"/>
                    </a:rPr>
                    <a:t>  File </a:t>
                  </a:r>
                  <a:r>
                    <a:rPr lang="en-US" dirty="0" err="1">
                      <a:latin typeface="+mn-lt"/>
                    </a:rPr>
                    <a:t>NetCDF</a:t>
                  </a:r>
                  <a:endParaRPr lang="en-US" dirty="0">
                    <a:latin typeface="+mn-lt"/>
                  </a:endParaRPr>
                </a:p>
              </p:txBody>
            </p:sp>
            <p:sp>
              <p:nvSpPr>
                <p:cNvPr id="12" name="Can 11">
                  <a:extLst>
                    <a:ext uri="{FF2B5EF4-FFF2-40B4-BE49-F238E27FC236}">
                      <a16:creationId xmlns:a16="http://schemas.microsoft.com/office/drawing/2014/main" id="{73216FFE-FD4A-D746-8355-1979929145D4}"/>
                    </a:ext>
                  </a:extLst>
                </p:cNvPr>
                <p:cNvSpPr/>
                <p:nvPr/>
              </p:nvSpPr>
              <p:spPr bwMode="auto">
                <a:xfrm>
                  <a:off x="7485641" y="3239789"/>
                  <a:ext cx="1195905" cy="1166641"/>
                </a:xfrm>
                <a:prstGeom prst="can">
                  <a:avLst/>
                </a:prstGeom>
                <a:solidFill>
                  <a:schemeClr val="accent1">
                    <a:lumMod val="60000"/>
                    <a:lumOff val="40000"/>
                  </a:schemeClr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latin typeface="Times New Roman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 err="1">
                      <a:latin typeface="Times New Roman" pitchFamily="18" charset="0"/>
                    </a:rPr>
                    <a:t>NetCDF</a:t>
                  </a:r>
                  <a:endParaRPr lang="en-US" sz="2400" dirty="0">
                    <a:latin typeface="Times New Roman" pitchFamily="18" charset="0"/>
                  </a:endParaRP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r>
                    <a:rPr lang="en-US" sz="2400" dirty="0">
                      <a:latin typeface="Times New Roman" pitchFamily="18" charset="0"/>
                    </a:rPr>
                    <a:t> File</a:t>
                  </a:r>
                </a:p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 dirty="0">
                    <a:latin typeface="Times New Roman" pitchFamily="18" charset="0"/>
                  </a:endParaRPr>
                </a:p>
              </p:txBody>
            </p:sp>
            <p:sp>
              <p:nvSpPr>
                <p:cNvPr id="13" name="Left Arrow 12">
                  <a:extLst>
                    <a:ext uri="{FF2B5EF4-FFF2-40B4-BE49-F238E27FC236}">
                      <a16:creationId xmlns:a16="http://schemas.microsoft.com/office/drawing/2014/main" id="{223299BD-CE69-C147-9AE1-AF1B42C03AAE}"/>
                    </a:ext>
                  </a:extLst>
                </p:cNvPr>
                <p:cNvSpPr/>
                <p:nvPr/>
              </p:nvSpPr>
              <p:spPr bwMode="auto">
                <a:xfrm rot="10800000">
                  <a:off x="3324574" y="3626937"/>
                  <a:ext cx="561917" cy="145007"/>
                </a:xfrm>
                <a:prstGeom prst="leftArrow">
                  <a:avLst/>
                </a:prstGeom>
                <a:solidFill>
                  <a:schemeClr val="lt1"/>
                </a:solidFill>
                <a:ln w="31750" cap="rnd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561917"/>
                            <a:gd name="connsiteY0" fmla="*/ 72504 h 145007"/>
                            <a:gd name="connsiteX1" fmla="*/ 72504 w 561917"/>
                            <a:gd name="connsiteY1" fmla="*/ 0 h 145007"/>
                            <a:gd name="connsiteX2" fmla="*/ 72504 w 561917"/>
                            <a:gd name="connsiteY2" fmla="*/ 36252 h 145007"/>
                            <a:gd name="connsiteX3" fmla="*/ 561917 w 561917"/>
                            <a:gd name="connsiteY3" fmla="*/ 36252 h 145007"/>
                            <a:gd name="connsiteX4" fmla="*/ 561917 w 561917"/>
                            <a:gd name="connsiteY4" fmla="*/ 108755 h 145007"/>
                            <a:gd name="connsiteX5" fmla="*/ 72504 w 561917"/>
                            <a:gd name="connsiteY5" fmla="*/ 108755 h 145007"/>
                            <a:gd name="connsiteX6" fmla="*/ 72504 w 561917"/>
                            <a:gd name="connsiteY6" fmla="*/ 145007 h 145007"/>
                            <a:gd name="connsiteX7" fmla="*/ 0 w 561917"/>
                            <a:gd name="connsiteY7" fmla="*/ 72504 h 1450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61917" h="145007" fill="none" extrusionOk="0">
                              <a:moveTo>
                                <a:pt x="0" y="72504"/>
                              </a:moveTo>
                              <a:cubicBezTo>
                                <a:pt x="24335" y="40639"/>
                                <a:pt x="47055" y="31190"/>
                                <a:pt x="72504" y="0"/>
                              </a:cubicBezTo>
                              <a:cubicBezTo>
                                <a:pt x="74041" y="15831"/>
                                <a:pt x="70411" y="18709"/>
                                <a:pt x="72504" y="36252"/>
                              </a:cubicBezTo>
                              <a:cubicBezTo>
                                <a:pt x="201586" y="-16573"/>
                                <a:pt x="386306" y="53400"/>
                                <a:pt x="561917" y="36252"/>
                              </a:cubicBezTo>
                              <a:cubicBezTo>
                                <a:pt x="566561" y="50811"/>
                                <a:pt x="558989" y="79829"/>
                                <a:pt x="561917" y="108755"/>
                              </a:cubicBezTo>
                              <a:cubicBezTo>
                                <a:pt x="432610" y="146251"/>
                                <a:pt x="309435" y="58246"/>
                                <a:pt x="72504" y="108755"/>
                              </a:cubicBezTo>
                              <a:cubicBezTo>
                                <a:pt x="74364" y="123150"/>
                                <a:pt x="69316" y="136067"/>
                                <a:pt x="72504" y="145007"/>
                              </a:cubicBezTo>
                              <a:cubicBezTo>
                                <a:pt x="45092" y="125660"/>
                                <a:pt x="17956" y="88497"/>
                                <a:pt x="0" y="72504"/>
                              </a:cubicBezTo>
                              <a:close/>
                            </a:path>
                            <a:path w="561917" h="145007" stroke="0" extrusionOk="0">
                              <a:moveTo>
                                <a:pt x="0" y="72504"/>
                              </a:moveTo>
                              <a:cubicBezTo>
                                <a:pt x="25964" y="44618"/>
                                <a:pt x="60268" y="22047"/>
                                <a:pt x="72504" y="0"/>
                              </a:cubicBezTo>
                              <a:cubicBezTo>
                                <a:pt x="76531" y="17933"/>
                                <a:pt x="71703" y="21009"/>
                                <a:pt x="72504" y="36252"/>
                              </a:cubicBezTo>
                              <a:cubicBezTo>
                                <a:pt x="189508" y="16429"/>
                                <a:pt x="435631" y="38526"/>
                                <a:pt x="561917" y="36252"/>
                              </a:cubicBezTo>
                              <a:cubicBezTo>
                                <a:pt x="569626" y="59753"/>
                                <a:pt x="556061" y="77644"/>
                                <a:pt x="561917" y="108755"/>
                              </a:cubicBezTo>
                              <a:cubicBezTo>
                                <a:pt x="454391" y="153166"/>
                                <a:pt x="171045" y="80481"/>
                                <a:pt x="72504" y="108755"/>
                              </a:cubicBezTo>
                              <a:cubicBezTo>
                                <a:pt x="74337" y="121590"/>
                                <a:pt x="68567" y="129980"/>
                                <a:pt x="72504" y="145007"/>
                              </a:cubicBezTo>
                              <a:cubicBezTo>
                                <a:pt x="51558" y="128107"/>
                                <a:pt x="26358" y="93478"/>
                                <a:pt x="0" y="7250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4" name="Left Arrow 13">
                  <a:extLst>
                    <a:ext uri="{FF2B5EF4-FFF2-40B4-BE49-F238E27FC236}">
                      <a16:creationId xmlns:a16="http://schemas.microsoft.com/office/drawing/2014/main" id="{4BAE033A-B843-9F47-98C6-BB5E403C9DC0}"/>
                    </a:ext>
                  </a:extLst>
                </p:cNvPr>
                <p:cNvSpPr/>
                <p:nvPr/>
              </p:nvSpPr>
              <p:spPr bwMode="auto">
                <a:xfrm rot="10800000">
                  <a:off x="4924750" y="3637499"/>
                  <a:ext cx="561917" cy="145007"/>
                </a:xfrm>
                <a:prstGeom prst="leftArrow">
                  <a:avLst/>
                </a:prstGeom>
                <a:solidFill>
                  <a:schemeClr val="lt1"/>
                </a:solidFill>
                <a:ln w="31750" cap="rnd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561917"/>
                            <a:gd name="connsiteY0" fmla="*/ 72504 h 145007"/>
                            <a:gd name="connsiteX1" fmla="*/ 72504 w 561917"/>
                            <a:gd name="connsiteY1" fmla="*/ 0 h 145007"/>
                            <a:gd name="connsiteX2" fmla="*/ 72504 w 561917"/>
                            <a:gd name="connsiteY2" fmla="*/ 36252 h 145007"/>
                            <a:gd name="connsiteX3" fmla="*/ 561917 w 561917"/>
                            <a:gd name="connsiteY3" fmla="*/ 36252 h 145007"/>
                            <a:gd name="connsiteX4" fmla="*/ 561917 w 561917"/>
                            <a:gd name="connsiteY4" fmla="*/ 108755 h 145007"/>
                            <a:gd name="connsiteX5" fmla="*/ 72504 w 561917"/>
                            <a:gd name="connsiteY5" fmla="*/ 108755 h 145007"/>
                            <a:gd name="connsiteX6" fmla="*/ 72504 w 561917"/>
                            <a:gd name="connsiteY6" fmla="*/ 145007 h 145007"/>
                            <a:gd name="connsiteX7" fmla="*/ 0 w 561917"/>
                            <a:gd name="connsiteY7" fmla="*/ 72504 h 1450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61917" h="145007" fill="none" extrusionOk="0">
                              <a:moveTo>
                                <a:pt x="0" y="72504"/>
                              </a:moveTo>
                              <a:cubicBezTo>
                                <a:pt x="24335" y="40639"/>
                                <a:pt x="47055" y="31190"/>
                                <a:pt x="72504" y="0"/>
                              </a:cubicBezTo>
                              <a:cubicBezTo>
                                <a:pt x="74041" y="15831"/>
                                <a:pt x="70411" y="18709"/>
                                <a:pt x="72504" y="36252"/>
                              </a:cubicBezTo>
                              <a:cubicBezTo>
                                <a:pt x="201586" y="-16573"/>
                                <a:pt x="386306" y="53400"/>
                                <a:pt x="561917" y="36252"/>
                              </a:cubicBezTo>
                              <a:cubicBezTo>
                                <a:pt x="566561" y="50811"/>
                                <a:pt x="558989" y="79829"/>
                                <a:pt x="561917" y="108755"/>
                              </a:cubicBezTo>
                              <a:cubicBezTo>
                                <a:pt x="432610" y="146251"/>
                                <a:pt x="309435" y="58246"/>
                                <a:pt x="72504" y="108755"/>
                              </a:cubicBezTo>
                              <a:cubicBezTo>
                                <a:pt x="74364" y="123150"/>
                                <a:pt x="69316" y="136067"/>
                                <a:pt x="72504" y="145007"/>
                              </a:cubicBezTo>
                              <a:cubicBezTo>
                                <a:pt x="45092" y="125660"/>
                                <a:pt x="17956" y="88497"/>
                                <a:pt x="0" y="72504"/>
                              </a:cubicBezTo>
                              <a:close/>
                            </a:path>
                            <a:path w="561917" h="145007" stroke="0" extrusionOk="0">
                              <a:moveTo>
                                <a:pt x="0" y="72504"/>
                              </a:moveTo>
                              <a:cubicBezTo>
                                <a:pt x="25964" y="44618"/>
                                <a:pt x="60268" y="22047"/>
                                <a:pt x="72504" y="0"/>
                              </a:cubicBezTo>
                              <a:cubicBezTo>
                                <a:pt x="76531" y="17933"/>
                                <a:pt x="71703" y="21009"/>
                                <a:pt x="72504" y="36252"/>
                              </a:cubicBezTo>
                              <a:cubicBezTo>
                                <a:pt x="189508" y="16429"/>
                                <a:pt x="435631" y="38526"/>
                                <a:pt x="561917" y="36252"/>
                              </a:cubicBezTo>
                              <a:cubicBezTo>
                                <a:pt x="569626" y="59753"/>
                                <a:pt x="556061" y="77644"/>
                                <a:pt x="561917" y="108755"/>
                              </a:cubicBezTo>
                              <a:cubicBezTo>
                                <a:pt x="454391" y="153166"/>
                                <a:pt x="171045" y="80481"/>
                                <a:pt x="72504" y="108755"/>
                              </a:cubicBezTo>
                              <a:cubicBezTo>
                                <a:pt x="74337" y="121590"/>
                                <a:pt x="68567" y="129980"/>
                                <a:pt x="72504" y="145007"/>
                              </a:cubicBezTo>
                              <a:cubicBezTo>
                                <a:pt x="51558" y="128107"/>
                                <a:pt x="26358" y="93478"/>
                                <a:pt x="0" y="7250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  <p:sp>
              <p:nvSpPr>
                <p:cNvPr id="15" name="Left Arrow 14">
                  <a:extLst>
                    <a:ext uri="{FF2B5EF4-FFF2-40B4-BE49-F238E27FC236}">
                      <a16:creationId xmlns:a16="http://schemas.microsoft.com/office/drawing/2014/main" id="{781864BD-45E2-7547-AB68-2C0D30F3B6EF}"/>
                    </a:ext>
                  </a:extLst>
                </p:cNvPr>
                <p:cNvSpPr/>
                <p:nvPr/>
              </p:nvSpPr>
              <p:spPr bwMode="auto">
                <a:xfrm rot="10800000">
                  <a:off x="6773525" y="3637499"/>
                  <a:ext cx="642271" cy="145008"/>
                </a:xfrm>
                <a:prstGeom prst="leftArrow">
                  <a:avLst/>
                </a:prstGeom>
                <a:solidFill>
                  <a:schemeClr val="lt1"/>
                </a:solidFill>
                <a:ln w="31750" cap="rnd" cmpd="sng" algn="ctr">
                  <a:solidFill>
                    <a:schemeClr val="tx1"/>
                  </a:solidFill>
                  <a:prstDash val="sysDash"/>
                  <a:round/>
                  <a:headEnd type="none" w="med" len="med"/>
                  <a:tailEnd type="none" w="med" len="med"/>
                  <a:extLst>
                    <a:ext uri="{C807C97D-BFC1-408E-A445-0C87EB9F89A2}">
                      <ask:lineSketchStyleProps xmlns:ask="http://schemas.microsoft.com/office/drawing/2018/sketchyshapes" sd="1219033472">
                        <a:custGeom>
                          <a:avLst/>
                          <a:gdLst>
                            <a:gd name="connsiteX0" fmla="*/ 0 w 561917"/>
                            <a:gd name="connsiteY0" fmla="*/ 72504 h 145007"/>
                            <a:gd name="connsiteX1" fmla="*/ 72504 w 561917"/>
                            <a:gd name="connsiteY1" fmla="*/ 0 h 145007"/>
                            <a:gd name="connsiteX2" fmla="*/ 72504 w 561917"/>
                            <a:gd name="connsiteY2" fmla="*/ 36252 h 145007"/>
                            <a:gd name="connsiteX3" fmla="*/ 561917 w 561917"/>
                            <a:gd name="connsiteY3" fmla="*/ 36252 h 145007"/>
                            <a:gd name="connsiteX4" fmla="*/ 561917 w 561917"/>
                            <a:gd name="connsiteY4" fmla="*/ 108755 h 145007"/>
                            <a:gd name="connsiteX5" fmla="*/ 72504 w 561917"/>
                            <a:gd name="connsiteY5" fmla="*/ 108755 h 145007"/>
                            <a:gd name="connsiteX6" fmla="*/ 72504 w 561917"/>
                            <a:gd name="connsiteY6" fmla="*/ 145007 h 145007"/>
                            <a:gd name="connsiteX7" fmla="*/ 0 w 561917"/>
                            <a:gd name="connsiteY7" fmla="*/ 72504 h 145007"/>
                          </a:gdLst>
                          <a:ahLst/>
                          <a:cxnLst>
                            <a:cxn ang="0">
                              <a:pos x="connsiteX0" y="connsiteY0"/>
                            </a:cxn>
                            <a:cxn ang="0">
                              <a:pos x="connsiteX1" y="connsiteY1"/>
                            </a:cxn>
                            <a:cxn ang="0">
                              <a:pos x="connsiteX2" y="connsiteY2"/>
                            </a:cxn>
                            <a:cxn ang="0">
                              <a:pos x="connsiteX3" y="connsiteY3"/>
                            </a:cxn>
                            <a:cxn ang="0">
                              <a:pos x="connsiteX4" y="connsiteY4"/>
                            </a:cxn>
                            <a:cxn ang="0">
                              <a:pos x="connsiteX5" y="connsiteY5"/>
                            </a:cxn>
                            <a:cxn ang="0">
                              <a:pos x="connsiteX6" y="connsiteY6"/>
                            </a:cxn>
                            <a:cxn ang="0">
                              <a:pos x="connsiteX7" y="connsiteY7"/>
                            </a:cxn>
                          </a:cxnLst>
                          <a:rect l="l" t="t" r="r" b="b"/>
                          <a:pathLst>
                            <a:path w="561917" h="145007" fill="none" extrusionOk="0">
                              <a:moveTo>
                                <a:pt x="0" y="72504"/>
                              </a:moveTo>
                              <a:cubicBezTo>
                                <a:pt x="24335" y="40639"/>
                                <a:pt x="47055" y="31190"/>
                                <a:pt x="72504" y="0"/>
                              </a:cubicBezTo>
                              <a:cubicBezTo>
                                <a:pt x="74041" y="15831"/>
                                <a:pt x="70411" y="18709"/>
                                <a:pt x="72504" y="36252"/>
                              </a:cubicBezTo>
                              <a:cubicBezTo>
                                <a:pt x="201586" y="-16573"/>
                                <a:pt x="386306" y="53400"/>
                                <a:pt x="561917" y="36252"/>
                              </a:cubicBezTo>
                              <a:cubicBezTo>
                                <a:pt x="566561" y="50811"/>
                                <a:pt x="558989" y="79829"/>
                                <a:pt x="561917" y="108755"/>
                              </a:cubicBezTo>
                              <a:cubicBezTo>
                                <a:pt x="432610" y="146251"/>
                                <a:pt x="309435" y="58246"/>
                                <a:pt x="72504" y="108755"/>
                              </a:cubicBezTo>
                              <a:cubicBezTo>
                                <a:pt x="74364" y="123150"/>
                                <a:pt x="69316" y="136067"/>
                                <a:pt x="72504" y="145007"/>
                              </a:cubicBezTo>
                              <a:cubicBezTo>
                                <a:pt x="45092" y="125660"/>
                                <a:pt x="17956" y="88497"/>
                                <a:pt x="0" y="72504"/>
                              </a:cubicBezTo>
                              <a:close/>
                            </a:path>
                            <a:path w="561917" h="145007" stroke="0" extrusionOk="0">
                              <a:moveTo>
                                <a:pt x="0" y="72504"/>
                              </a:moveTo>
                              <a:cubicBezTo>
                                <a:pt x="25964" y="44618"/>
                                <a:pt x="60268" y="22047"/>
                                <a:pt x="72504" y="0"/>
                              </a:cubicBezTo>
                              <a:cubicBezTo>
                                <a:pt x="76531" y="17933"/>
                                <a:pt x="71703" y="21009"/>
                                <a:pt x="72504" y="36252"/>
                              </a:cubicBezTo>
                              <a:cubicBezTo>
                                <a:pt x="189508" y="16429"/>
                                <a:pt x="435631" y="38526"/>
                                <a:pt x="561917" y="36252"/>
                              </a:cubicBezTo>
                              <a:cubicBezTo>
                                <a:pt x="569626" y="59753"/>
                                <a:pt x="556061" y="77644"/>
                                <a:pt x="561917" y="108755"/>
                              </a:cubicBezTo>
                              <a:cubicBezTo>
                                <a:pt x="454391" y="153166"/>
                                <a:pt x="171045" y="80481"/>
                                <a:pt x="72504" y="108755"/>
                              </a:cubicBezTo>
                              <a:cubicBezTo>
                                <a:pt x="74337" y="121590"/>
                                <a:pt x="68567" y="129980"/>
                                <a:pt x="72504" y="145007"/>
                              </a:cubicBezTo>
                              <a:cubicBezTo>
                                <a:pt x="51558" y="128107"/>
                                <a:pt x="26358" y="93478"/>
                                <a:pt x="0" y="72504"/>
                              </a:cubicBezTo>
                              <a:close/>
                            </a:path>
                          </a:pathLst>
                        </a:custGeom>
                        <ask:type>
                          <ask:lineSketchNone/>
                        </ask:type>
                      </ask:lineSketchStyleProps>
                    </a:ext>
                  </a:extLst>
                </a:ln>
                <a:effectLst/>
              </p:spPr>
              <p:txBody>
                <a:bodyPr vert="horz" wrap="none" lIns="91440" tIns="45720" rIns="91440" bIns="45720" numCol="1" rtlCol="0" anchor="ctr" anchorCtr="0" compatLnSpc="1">
                  <a:prstTxWarp prst="textNoShape">
                    <a:avLst/>
                  </a:prstTxWarp>
                </a:bodyPr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lang="en-US" sz="2400">
                    <a:solidFill>
                      <a:schemeClr val="accent2"/>
                    </a:solidFill>
                    <a:latin typeface="Times New Roman" pitchFamily="18" charset="0"/>
                  </a:endParaRPr>
                </a:p>
              </p:txBody>
            </p:sp>
          </p:grpSp>
          <p:sp>
            <p:nvSpPr>
              <p:cNvPr id="18" name="Lightning Bolt 17">
                <a:extLst>
                  <a:ext uri="{FF2B5EF4-FFF2-40B4-BE49-F238E27FC236}">
                    <a16:creationId xmlns:a16="http://schemas.microsoft.com/office/drawing/2014/main" id="{1BD26F88-6983-B94B-A16E-EC33FEEEB257}"/>
                  </a:ext>
                </a:extLst>
              </p:cNvPr>
              <p:cNvSpPr/>
              <p:nvPr/>
            </p:nvSpPr>
            <p:spPr>
              <a:xfrm>
                <a:off x="2444484" y="4818135"/>
                <a:ext cx="475013" cy="609653"/>
              </a:xfrm>
              <a:prstGeom prst="lightningBol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4DE81297-9EF0-7940-BAB4-7F5B0635B012}"/>
                  </a:ext>
                </a:extLst>
              </p:cNvPr>
              <p:cNvSpPr txBox="1"/>
              <p:nvPr/>
            </p:nvSpPr>
            <p:spPr>
              <a:xfrm>
                <a:off x="2143118" y="5368900"/>
                <a:ext cx="1624163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Decompress</a:t>
                </a:r>
              </a:p>
            </p:txBody>
          </p:sp>
          <p:sp>
            <p:nvSpPr>
              <p:cNvPr id="24" name="Lightning Bolt 23">
                <a:extLst>
                  <a:ext uri="{FF2B5EF4-FFF2-40B4-BE49-F238E27FC236}">
                    <a16:creationId xmlns:a16="http://schemas.microsoft.com/office/drawing/2014/main" id="{A1A1795F-E737-EC47-8828-4E1D88EF97E4}"/>
                  </a:ext>
                </a:extLst>
              </p:cNvPr>
              <p:cNvSpPr/>
              <p:nvPr/>
            </p:nvSpPr>
            <p:spPr>
              <a:xfrm>
                <a:off x="5973560" y="4828962"/>
                <a:ext cx="475013" cy="609653"/>
              </a:xfrm>
              <a:prstGeom prst="lightningBolt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721D73B6-A3B5-D84D-AD9A-9E54F6DF9F13}"/>
                  </a:ext>
                </a:extLst>
              </p:cNvPr>
              <p:cNvSpPr txBox="1"/>
              <p:nvPr/>
            </p:nvSpPr>
            <p:spPr>
              <a:xfrm>
                <a:off x="5853698" y="5368900"/>
                <a:ext cx="1402948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2000" dirty="0"/>
                  <a:t>Compress</a:t>
                </a:r>
                <a:r>
                  <a:rPr lang="en-US" dirty="0"/>
                  <a:t> </a:t>
                </a:r>
              </a:p>
            </p:txBody>
          </p:sp>
        </p:grp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CF8FF5BC-0246-8A4F-9119-8390FC1B04D2}"/>
                </a:ext>
              </a:extLst>
            </p:cNvPr>
            <p:cNvSpPr/>
            <p:nvPr/>
          </p:nvSpPr>
          <p:spPr bwMode="auto">
            <a:xfrm>
              <a:off x="3939652" y="3415667"/>
              <a:ext cx="992972" cy="212309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Hyrax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Core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742344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3616F862-C7AE-2A43-A82E-14343D91D61A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7200" y="1284270"/>
            <a:ext cx="7730360" cy="876068"/>
          </a:xfrm>
        </p:spPr>
        <p:txBody>
          <a:bodyPr/>
          <a:lstStyle/>
          <a:p>
            <a:pPr>
              <a:tabLst>
                <a:tab pos="457200" algn="l"/>
              </a:tabLst>
            </a:pPr>
            <a:r>
              <a:rPr lang="en-US" dirty="0"/>
              <a:t>Compression/decompression is costly</a:t>
            </a:r>
          </a:p>
          <a:p>
            <a:pPr>
              <a:tabLst>
                <a:tab pos="457200" algn="l"/>
              </a:tabLst>
            </a:pPr>
            <a:r>
              <a:rPr lang="en-US" dirty="0"/>
              <a:t>Solution</a:t>
            </a:r>
          </a:p>
          <a:p>
            <a:pPr lvl="1">
              <a:tabLst>
                <a:tab pos="457200" algn="l"/>
              </a:tabLst>
            </a:pPr>
            <a:r>
              <a:rPr lang="en-US" dirty="0"/>
              <a:t>Passing through the compressed data</a:t>
            </a:r>
          </a:p>
          <a:p>
            <a:pPr lvl="1">
              <a:tabLst>
                <a:tab pos="457200" algn="l"/>
              </a:tabLst>
            </a:pPr>
            <a:endParaRPr lang="en-US" dirty="0"/>
          </a:p>
          <a:p>
            <a:pPr marL="25400" indent="0">
              <a:buNone/>
              <a:tabLst>
                <a:tab pos="457200" algn="l"/>
              </a:tabLst>
            </a:pPr>
            <a:endParaRPr lang="en-US" dirty="0"/>
          </a:p>
        </p:txBody>
      </p:sp>
      <p:sp>
        <p:nvSpPr>
          <p:cNvPr id="28" name="Can 27">
            <a:extLst>
              <a:ext uri="{FF2B5EF4-FFF2-40B4-BE49-F238E27FC236}">
                <a16:creationId xmlns:a16="http://schemas.microsoft.com/office/drawing/2014/main" id="{6648D13F-7606-5241-8B83-3DA464022D3F}"/>
              </a:ext>
            </a:extLst>
          </p:cNvPr>
          <p:cNvSpPr/>
          <p:nvPr/>
        </p:nvSpPr>
        <p:spPr bwMode="auto">
          <a:xfrm>
            <a:off x="424782" y="3444391"/>
            <a:ext cx="961356" cy="1143000"/>
          </a:xfrm>
          <a:prstGeom prst="can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HDF5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095C81CC-22C3-654C-9D82-128A1CF5AFA4}"/>
              </a:ext>
            </a:extLst>
          </p:cNvPr>
          <p:cNvSpPr/>
          <p:nvPr/>
        </p:nvSpPr>
        <p:spPr bwMode="auto">
          <a:xfrm>
            <a:off x="1948055" y="3736912"/>
            <a:ext cx="1398698" cy="737380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6914D90F-B7E2-DC44-93B5-F032A9EA4A5E}"/>
              </a:ext>
            </a:extLst>
          </p:cNvPr>
          <p:cNvSpPr txBox="1"/>
          <p:nvPr/>
        </p:nvSpPr>
        <p:spPr>
          <a:xfrm>
            <a:off x="2018204" y="3923945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HDF5 handler</a:t>
            </a:r>
          </a:p>
        </p:txBody>
      </p:sp>
      <p:sp>
        <p:nvSpPr>
          <p:cNvPr id="32" name="Left Arrow 31">
            <a:extLst>
              <a:ext uri="{FF2B5EF4-FFF2-40B4-BE49-F238E27FC236}">
                <a16:creationId xmlns:a16="http://schemas.microsoft.com/office/drawing/2014/main" id="{8C9C5768-F65D-FD4F-9026-65F2BBC1E506}"/>
              </a:ext>
            </a:extLst>
          </p:cNvPr>
          <p:cNvSpPr/>
          <p:nvPr/>
        </p:nvSpPr>
        <p:spPr bwMode="auto">
          <a:xfrm rot="10800000">
            <a:off x="1386137" y="4006567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BC74DEB-10AE-9E4A-AD25-BABA03536AF7}"/>
              </a:ext>
            </a:extLst>
          </p:cNvPr>
          <p:cNvSpPr/>
          <p:nvPr/>
        </p:nvSpPr>
        <p:spPr bwMode="auto">
          <a:xfrm>
            <a:off x="5524338" y="3736912"/>
            <a:ext cx="1276349" cy="73738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dirty="0">
                <a:latin typeface="+mn-lt"/>
              </a:rPr>
              <a:t>  File </a:t>
            </a:r>
            <a:r>
              <a:rPr lang="en-US" dirty="0" err="1">
                <a:latin typeface="+mn-lt"/>
              </a:rPr>
              <a:t>NetCDF</a:t>
            </a:r>
            <a:endParaRPr lang="en-US" dirty="0">
              <a:latin typeface="+mn-lt"/>
            </a:endParaRPr>
          </a:p>
        </p:txBody>
      </p:sp>
      <p:sp>
        <p:nvSpPr>
          <p:cNvPr id="34" name="Can 33">
            <a:extLst>
              <a:ext uri="{FF2B5EF4-FFF2-40B4-BE49-F238E27FC236}">
                <a16:creationId xmlns:a16="http://schemas.microsoft.com/office/drawing/2014/main" id="{95DA2C56-0DE8-2A48-92A2-0D486B17609A}"/>
              </a:ext>
            </a:extLst>
          </p:cNvPr>
          <p:cNvSpPr/>
          <p:nvPr/>
        </p:nvSpPr>
        <p:spPr bwMode="auto">
          <a:xfrm>
            <a:off x="7523312" y="3618181"/>
            <a:ext cx="1195905" cy="1166641"/>
          </a:xfrm>
          <a:prstGeom prst="can">
            <a:avLst/>
          </a:prstGeom>
          <a:solidFill>
            <a:schemeClr val="accent1">
              <a:lumMod val="60000"/>
              <a:lumOff val="40000"/>
            </a:schemeClr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Times New Roman" pitchFamily="18" charset="0"/>
              </a:rPr>
              <a:t>NetCDF</a:t>
            </a:r>
            <a:endParaRPr lang="en-US" sz="2400" dirty="0">
              <a:latin typeface="Times New Roman" pitchFamily="18" charset="0"/>
            </a:endParaRP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 File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 dirty="0">
              <a:latin typeface="Times New Roman" pitchFamily="18" charset="0"/>
            </a:endParaRPr>
          </a:p>
        </p:txBody>
      </p:sp>
      <p:sp>
        <p:nvSpPr>
          <p:cNvPr id="35" name="Left Arrow 34">
            <a:extLst>
              <a:ext uri="{FF2B5EF4-FFF2-40B4-BE49-F238E27FC236}">
                <a16:creationId xmlns:a16="http://schemas.microsoft.com/office/drawing/2014/main" id="{A05A0AE7-50F0-9B42-A8FF-944892DC35ED}"/>
              </a:ext>
            </a:extLst>
          </p:cNvPr>
          <p:cNvSpPr/>
          <p:nvPr/>
        </p:nvSpPr>
        <p:spPr bwMode="auto">
          <a:xfrm rot="10800000">
            <a:off x="3362245" y="4005329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6" name="Left Arrow 35">
            <a:extLst>
              <a:ext uri="{FF2B5EF4-FFF2-40B4-BE49-F238E27FC236}">
                <a16:creationId xmlns:a16="http://schemas.microsoft.com/office/drawing/2014/main" id="{DAAA4E9E-0BA5-D644-993C-DF2AD1C94AA7}"/>
              </a:ext>
            </a:extLst>
          </p:cNvPr>
          <p:cNvSpPr/>
          <p:nvPr/>
        </p:nvSpPr>
        <p:spPr bwMode="auto">
          <a:xfrm rot="10800000">
            <a:off x="4962421" y="4015891"/>
            <a:ext cx="561917" cy="145007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37" name="Left Arrow 36">
            <a:extLst>
              <a:ext uri="{FF2B5EF4-FFF2-40B4-BE49-F238E27FC236}">
                <a16:creationId xmlns:a16="http://schemas.microsoft.com/office/drawing/2014/main" id="{FE526160-A5A3-A948-8400-63709FFFE6F0}"/>
              </a:ext>
            </a:extLst>
          </p:cNvPr>
          <p:cNvSpPr/>
          <p:nvPr/>
        </p:nvSpPr>
        <p:spPr bwMode="auto">
          <a:xfrm rot="10800000">
            <a:off x="6811196" y="4015891"/>
            <a:ext cx="642271" cy="145008"/>
          </a:xfrm>
          <a:prstGeom prst="leftArrow">
            <a:avLst/>
          </a:prstGeom>
          <a:solidFill>
            <a:schemeClr val="lt1"/>
          </a:solidFill>
          <a:ln w="31750" cap="rnd" cmpd="sng" algn="ctr">
            <a:solidFill>
              <a:schemeClr val="tx1"/>
            </a:solidFill>
            <a:prstDash val="sysDash"/>
            <a:round/>
            <a:headEnd type="none" w="med" len="med"/>
            <a:tailEnd type="none" w="med" len="med"/>
            <a:extLst>
              <a:ext uri="{C807C97D-BFC1-408E-A445-0C87EB9F89A2}">
                <ask:lineSketchStyleProps xmlns:ask="http://schemas.microsoft.com/office/drawing/2018/sketchyshapes" sd="1219033472">
                  <a:custGeom>
                    <a:avLst/>
                    <a:gdLst>
                      <a:gd name="connsiteX0" fmla="*/ 0 w 561917"/>
                      <a:gd name="connsiteY0" fmla="*/ 72504 h 145007"/>
                      <a:gd name="connsiteX1" fmla="*/ 72504 w 561917"/>
                      <a:gd name="connsiteY1" fmla="*/ 0 h 145007"/>
                      <a:gd name="connsiteX2" fmla="*/ 72504 w 561917"/>
                      <a:gd name="connsiteY2" fmla="*/ 36252 h 145007"/>
                      <a:gd name="connsiteX3" fmla="*/ 561917 w 561917"/>
                      <a:gd name="connsiteY3" fmla="*/ 36252 h 145007"/>
                      <a:gd name="connsiteX4" fmla="*/ 561917 w 561917"/>
                      <a:gd name="connsiteY4" fmla="*/ 108755 h 145007"/>
                      <a:gd name="connsiteX5" fmla="*/ 72504 w 561917"/>
                      <a:gd name="connsiteY5" fmla="*/ 108755 h 145007"/>
                      <a:gd name="connsiteX6" fmla="*/ 72504 w 561917"/>
                      <a:gd name="connsiteY6" fmla="*/ 145007 h 145007"/>
                      <a:gd name="connsiteX7" fmla="*/ 0 w 561917"/>
                      <a:gd name="connsiteY7" fmla="*/ 72504 h 145007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  <a:cxn ang="0">
                        <a:pos x="connsiteX5" y="connsiteY5"/>
                      </a:cxn>
                      <a:cxn ang="0">
                        <a:pos x="connsiteX6" y="connsiteY6"/>
                      </a:cxn>
                      <a:cxn ang="0">
                        <a:pos x="connsiteX7" y="connsiteY7"/>
                      </a:cxn>
                    </a:cxnLst>
                    <a:rect l="l" t="t" r="r" b="b"/>
                    <a:pathLst>
                      <a:path w="561917" h="145007" fill="none" extrusionOk="0">
                        <a:moveTo>
                          <a:pt x="0" y="72504"/>
                        </a:moveTo>
                        <a:cubicBezTo>
                          <a:pt x="24335" y="40639"/>
                          <a:pt x="47055" y="31190"/>
                          <a:pt x="72504" y="0"/>
                        </a:cubicBezTo>
                        <a:cubicBezTo>
                          <a:pt x="74041" y="15831"/>
                          <a:pt x="70411" y="18709"/>
                          <a:pt x="72504" y="36252"/>
                        </a:cubicBezTo>
                        <a:cubicBezTo>
                          <a:pt x="201586" y="-16573"/>
                          <a:pt x="386306" y="53400"/>
                          <a:pt x="561917" y="36252"/>
                        </a:cubicBezTo>
                        <a:cubicBezTo>
                          <a:pt x="566561" y="50811"/>
                          <a:pt x="558989" y="79829"/>
                          <a:pt x="561917" y="108755"/>
                        </a:cubicBezTo>
                        <a:cubicBezTo>
                          <a:pt x="432610" y="146251"/>
                          <a:pt x="309435" y="58246"/>
                          <a:pt x="72504" y="108755"/>
                        </a:cubicBezTo>
                        <a:cubicBezTo>
                          <a:pt x="74364" y="123150"/>
                          <a:pt x="69316" y="136067"/>
                          <a:pt x="72504" y="145007"/>
                        </a:cubicBezTo>
                        <a:cubicBezTo>
                          <a:pt x="45092" y="125660"/>
                          <a:pt x="17956" y="88497"/>
                          <a:pt x="0" y="72504"/>
                        </a:cubicBezTo>
                        <a:close/>
                      </a:path>
                      <a:path w="561917" h="145007" stroke="0" extrusionOk="0">
                        <a:moveTo>
                          <a:pt x="0" y="72504"/>
                        </a:moveTo>
                        <a:cubicBezTo>
                          <a:pt x="25964" y="44618"/>
                          <a:pt x="60268" y="22047"/>
                          <a:pt x="72504" y="0"/>
                        </a:cubicBezTo>
                        <a:cubicBezTo>
                          <a:pt x="76531" y="17933"/>
                          <a:pt x="71703" y="21009"/>
                          <a:pt x="72504" y="36252"/>
                        </a:cubicBezTo>
                        <a:cubicBezTo>
                          <a:pt x="189508" y="16429"/>
                          <a:pt x="435631" y="38526"/>
                          <a:pt x="561917" y="36252"/>
                        </a:cubicBezTo>
                        <a:cubicBezTo>
                          <a:pt x="569626" y="59753"/>
                          <a:pt x="556061" y="77644"/>
                          <a:pt x="561917" y="108755"/>
                        </a:cubicBezTo>
                        <a:cubicBezTo>
                          <a:pt x="454391" y="153166"/>
                          <a:pt x="171045" y="80481"/>
                          <a:pt x="72504" y="108755"/>
                        </a:cubicBezTo>
                        <a:cubicBezTo>
                          <a:pt x="74337" y="121590"/>
                          <a:pt x="68567" y="129980"/>
                          <a:pt x="72504" y="145007"/>
                        </a:cubicBezTo>
                        <a:cubicBezTo>
                          <a:pt x="51558" y="128107"/>
                          <a:pt x="26358" y="93478"/>
                          <a:pt x="0" y="7250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2400">
              <a:solidFill>
                <a:schemeClr val="accent2"/>
              </a:solidFill>
              <a:latin typeface="Times New Roman" pitchFamily="18" charset="0"/>
            </a:endParaRPr>
          </a:p>
        </p:txBody>
      </p:sp>
      <p:sp>
        <p:nvSpPr>
          <p:cNvPr id="21" name="Lightning Bolt 20">
            <a:extLst>
              <a:ext uri="{FF2B5EF4-FFF2-40B4-BE49-F238E27FC236}">
                <a16:creationId xmlns:a16="http://schemas.microsoft.com/office/drawing/2014/main" id="{51318187-D911-FB4F-9BC4-F4D4AF8B270B}"/>
              </a:ext>
            </a:extLst>
          </p:cNvPr>
          <p:cNvSpPr/>
          <p:nvPr/>
        </p:nvSpPr>
        <p:spPr>
          <a:xfrm>
            <a:off x="2444484" y="4418755"/>
            <a:ext cx="475013" cy="609653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43E5BF7-F15A-1742-BD23-CEBDCE391A13}"/>
              </a:ext>
            </a:extLst>
          </p:cNvPr>
          <p:cNvSpPr txBox="1"/>
          <p:nvPr/>
        </p:nvSpPr>
        <p:spPr>
          <a:xfrm>
            <a:off x="2143118" y="4937990"/>
            <a:ext cx="1624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Decompress</a:t>
            </a:r>
          </a:p>
        </p:txBody>
      </p:sp>
      <p:sp>
        <p:nvSpPr>
          <p:cNvPr id="26" name="Lightning Bolt 25">
            <a:extLst>
              <a:ext uri="{FF2B5EF4-FFF2-40B4-BE49-F238E27FC236}">
                <a16:creationId xmlns:a16="http://schemas.microsoft.com/office/drawing/2014/main" id="{7A3CE4D8-B7C6-B444-B3E7-86F4F08D2355}"/>
              </a:ext>
            </a:extLst>
          </p:cNvPr>
          <p:cNvSpPr/>
          <p:nvPr/>
        </p:nvSpPr>
        <p:spPr>
          <a:xfrm>
            <a:off x="5973560" y="4429582"/>
            <a:ext cx="475013" cy="609653"/>
          </a:xfrm>
          <a:prstGeom prst="lightningBol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B367436-51DB-894B-B37E-84A63BE55CAD}"/>
              </a:ext>
            </a:extLst>
          </p:cNvPr>
          <p:cNvSpPr txBox="1"/>
          <p:nvPr/>
        </p:nvSpPr>
        <p:spPr>
          <a:xfrm>
            <a:off x="5853698" y="4937990"/>
            <a:ext cx="140294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Compress</a:t>
            </a:r>
            <a:r>
              <a:rPr lang="en-US" dirty="0"/>
              <a:t> 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E2C432B-0D7F-244A-B52F-333E236C38A8}"/>
              </a:ext>
            </a:extLst>
          </p:cNvPr>
          <p:cNvSpPr/>
          <p:nvPr/>
        </p:nvSpPr>
        <p:spPr bwMode="auto">
          <a:xfrm>
            <a:off x="3955222" y="3132096"/>
            <a:ext cx="992972" cy="1907139"/>
          </a:xfrm>
          <a:prstGeom prst="ellipse">
            <a:avLst/>
          </a:prstGeom>
          <a:solidFill>
            <a:schemeClr val="bg1">
              <a:lumMod val="75000"/>
            </a:schemeClr>
          </a:solidFill>
          <a:ln w="9525" cap="flat" cmpd="sng" algn="ctr">
            <a:solidFill>
              <a:schemeClr val="tx2">
                <a:lumMod val="60000"/>
                <a:lumOff val="4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Hyrax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Times New Roman" pitchFamily="18" charset="0"/>
              </a:rPr>
              <a:t>Core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29B08862-4626-4943-86A5-98CAB1A59F16}"/>
              </a:ext>
            </a:extLst>
          </p:cNvPr>
          <p:cNvSpPr txBox="1"/>
          <p:nvPr/>
        </p:nvSpPr>
        <p:spPr>
          <a:xfrm>
            <a:off x="1610119" y="5221705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Pass through the data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2085D66-1B80-D04B-9DC4-FC3006D38897}"/>
              </a:ext>
            </a:extLst>
          </p:cNvPr>
          <p:cNvSpPr txBox="1"/>
          <p:nvPr/>
        </p:nvSpPr>
        <p:spPr>
          <a:xfrm>
            <a:off x="5210092" y="5240873"/>
            <a:ext cx="26901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solidFill>
                  <a:srgbClr val="FF0000"/>
                </a:solidFill>
              </a:rPr>
              <a:t>Pass through the data</a:t>
            </a:r>
          </a:p>
        </p:txBody>
      </p:sp>
    </p:spTree>
    <p:extLst>
      <p:ext uri="{BB962C8B-B14F-4D97-AF65-F5344CB8AC3E}">
        <p14:creationId xmlns:p14="http://schemas.microsoft.com/office/powerpoint/2010/main" val="22987264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7" grpId="0"/>
      <p:bldP spid="39" grpId="0"/>
      <p:bldP spid="4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62518DFD-8175-FF40-A0C6-33E13DFAC1FC}"/>
              </a:ext>
            </a:extLst>
          </p:cNvPr>
          <p:cNvGrpSpPr/>
          <p:nvPr/>
        </p:nvGrpSpPr>
        <p:grpSpPr>
          <a:xfrm>
            <a:off x="338354" y="1576590"/>
            <a:ext cx="8294435" cy="2289749"/>
            <a:chOff x="424782" y="2385886"/>
            <a:chExt cx="8294435" cy="2289749"/>
          </a:xfrm>
        </p:grpSpPr>
        <p:sp>
          <p:nvSpPr>
            <p:cNvPr id="28" name="Can 27">
              <a:extLst>
                <a:ext uri="{FF2B5EF4-FFF2-40B4-BE49-F238E27FC236}">
                  <a16:creationId xmlns:a16="http://schemas.microsoft.com/office/drawing/2014/main" id="{6648D13F-7606-5241-8B83-3DA464022D3F}"/>
                </a:ext>
              </a:extLst>
            </p:cNvPr>
            <p:cNvSpPr/>
            <p:nvPr/>
          </p:nvSpPr>
          <p:spPr bwMode="auto">
            <a:xfrm>
              <a:off x="424782" y="2698181"/>
              <a:ext cx="961356" cy="1143000"/>
            </a:xfrm>
            <a:prstGeom prst="can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HDF5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 File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095C81CC-22C3-654C-9D82-128A1CF5AFA4}"/>
                </a:ext>
              </a:extLst>
            </p:cNvPr>
            <p:cNvSpPr/>
            <p:nvPr/>
          </p:nvSpPr>
          <p:spPr bwMode="auto">
            <a:xfrm>
              <a:off x="1948055" y="2990702"/>
              <a:ext cx="1398698" cy="737380"/>
            </a:xfrm>
            <a:prstGeom prst="rect">
              <a:avLst/>
            </a:prstGeom>
            <a:solidFill>
              <a:schemeClr val="accent3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 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6914D90F-B7E2-DC44-93B5-F032A9EA4A5E}"/>
                </a:ext>
              </a:extLst>
            </p:cNvPr>
            <p:cNvSpPr txBox="1"/>
            <p:nvPr/>
          </p:nvSpPr>
          <p:spPr>
            <a:xfrm>
              <a:off x="2018204" y="3177735"/>
              <a:ext cx="1298753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HDF5 handler</a:t>
              </a:r>
            </a:p>
          </p:txBody>
        </p:sp>
        <p:sp>
          <p:nvSpPr>
            <p:cNvPr id="32" name="Left Arrow 31">
              <a:extLst>
                <a:ext uri="{FF2B5EF4-FFF2-40B4-BE49-F238E27FC236}">
                  <a16:creationId xmlns:a16="http://schemas.microsoft.com/office/drawing/2014/main" id="{8C9C5768-F65D-FD4F-9026-65F2BBC1E506}"/>
                </a:ext>
              </a:extLst>
            </p:cNvPr>
            <p:cNvSpPr/>
            <p:nvPr/>
          </p:nvSpPr>
          <p:spPr bwMode="auto">
            <a:xfrm rot="10800000">
              <a:off x="1386137" y="3260357"/>
              <a:ext cx="561917" cy="145007"/>
            </a:xfrm>
            <a:prstGeom prst="leftArrow">
              <a:avLst/>
            </a:prstGeom>
            <a:solidFill>
              <a:schemeClr val="l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61917"/>
                        <a:gd name="connsiteY0" fmla="*/ 72504 h 145007"/>
                        <a:gd name="connsiteX1" fmla="*/ 72504 w 561917"/>
                        <a:gd name="connsiteY1" fmla="*/ 0 h 145007"/>
                        <a:gd name="connsiteX2" fmla="*/ 72504 w 561917"/>
                        <a:gd name="connsiteY2" fmla="*/ 36252 h 145007"/>
                        <a:gd name="connsiteX3" fmla="*/ 561917 w 561917"/>
                        <a:gd name="connsiteY3" fmla="*/ 36252 h 145007"/>
                        <a:gd name="connsiteX4" fmla="*/ 561917 w 561917"/>
                        <a:gd name="connsiteY4" fmla="*/ 108755 h 145007"/>
                        <a:gd name="connsiteX5" fmla="*/ 72504 w 561917"/>
                        <a:gd name="connsiteY5" fmla="*/ 108755 h 145007"/>
                        <a:gd name="connsiteX6" fmla="*/ 72504 w 561917"/>
                        <a:gd name="connsiteY6" fmla="*/ 145007 h 145007"/>
                        <a:gd name="connsiteX7" fmla="*/ 0 w 561917"/>
                        <a:gd name="connsiteY7" fmla="*/ 72504 h 145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61917" h="145007" fill="none" extrusionOk="0">
                          <a:moveTo>
                            <a:pt x="0" y="72504"/>
                          </a:moveTo>
                          <a:cubicBezTo>
                            <a:pt x="24335" y="40639"/>
                            <a:pt x="47055" y="31190"/>
                            <a:pt x="72504" y="0"/>
                          </a:cubicBezTo>
                          <a:cubicBezTo>
                            <a:pt x="74041" y="15831"/>
                            <a:pt x="70411" y="18709"/>
                            <a:pt x="72504" y="36252"/>
                          </a:cubicBezTo>
                          <a:cubicBezTo>
                            <a:pt x="201586" y="-16573"/>
                            <a:pt x="386306" y="53400"/>
                            <a:pt x="561917" y="36252"/>
                          </a:cubicBezTo>
                          <a:cubicBezTo>
                            <a:pt x="566561" y="50811"/>
                            <a:pt x="558989" y="79829"/>
                            <a:pt x="561917" y="108755"/>
                          </a:cubicBezTo>
                          <a:cubicBezTo>
                            <a:pt x="432610" y="146251"/>
                            <a:pt x="309435" y="58246"/>
                            <a:pt x="72504" y="108755"/>
                          </a:cubicBezTo>
                          <a:cubicBezTo>
                            <a:pt x="74364" y="123150"/>
                            <a:pt x="69316" y="136067"/>
                            <a:pt x="72504" y="145007"/>
                          </a:cubicBezTo>
                          <a:cubicBezTo>
                            <a:pt x="45092" y="125660"/>
                            <a:pt x="17956" y="88497"/>
                            <a:pt x="0" y="72504"/>
                          </a:cubicBezTo>
                          <a:close/>
                        </a:path>
                        <a:path w="561917" h="145007" stroke="0" extrusionOk="0">
                          <a:moveTo>
                            <a:pt x="0" y="72504"/>
                          </a:moveTo>
                          <a:cubicBezTo>
                            <a:pt x="25964" y="44618"/>
                            <a:pt x="60268" y="22047"/>
                            <a:pt x="72504" y="0"/>
                          </a:cubicBezTo>
                          <a:cubicBezTo>
                            <a:pt x="76531" y="17933"/>
                            <a:pt x="71703" y="21009"/>
                            <a:pt x="72504" y="36252"/>
                          </a:cubicBezTo>
                          <a:cubicBezTo>
                            <a:pt x="189508" y="16429"/>
                            <a:pt x="435631" y="38526"/>
                            <a:pt x="561917" y="36252"/>
                          </a:cubicBezTo>
                          <a:cubicBezTo>
                            <a:pt x="569626" y="59753"/>
                            <a:pt x="556061" y="77644"/>
                            <a:pt x="561917" y="108755"/>
                          </a:cubicBezTo>
                          <a:cubicBezTo>
                            <a:pt x="454391" y="153166"/>
                            <a:pt x="171045" y="80481"/>
                            <a:pt x="72504" y="108755"/>
                          </a:cubicBezTo>
                          <a:cubicBezTo>
                            <a:pt x="74337" y="121590"/>
                            <a:pt x="68567" y="129980"/>
                            <a:pt x="72504" y="145007"/>
                          </a:cubicBezTo>
                          <a:cubicBezTo>
                            <a:pt x="51558" y="128107"/>
                            <a:pt x="26358" y="93478"/>
                            <a:pt x="0" y="7250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33" name="Rectangle 32">
              <a:extLst>
                <a:ext uri="{FF2B5EF4-FFF2-40B4-BE49-F238E27FC236}">
                  <a16:creationId xmlns:a16="http://schemas.microsoft.com/office/drawing/2014/main" id="{4BC74DEB-10AE-9E4A-AD25-BABA03536AF7}"/>
                </a:ext>
              </a:extLst>
            </p:cNvPr>
            <p:cNvSpPr/>
            <p:nvPr/>
          </p:nvSpPr>
          <p:spPr bwMode="auto">
            <a:xfrm>
              <a:off x="5524338" y="2990702"/>
              <a:ext cx="1276349" cy="737380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dirty="0">
                  <a:latin typeface="+mn-lt"/>
                </a:rPr>
                <a:t>  File </a:t>
              </a:r>
              <a:r>
                <a:rPr lang="en-US" dirty="0" err="1">
                  <a:latin typeface="+mn-lt"/>
                </a:rPr>
                <a:t>NetCDF</a:t>
              </a:r>
              <a:endParaRPr lang="en-US" dirty="0">
                <a:latin typeface="+mn-lt"/>
              </a:endParaRPr>
            </a:p>
          </p:txBody>
        </p:sp>
        <p:sp>
          <p:nvSpPr>
            <p:cNvPr id="34" name="Can 33">
              <a:extLst>
                <a:ext uri="{FF2B5EF4-FFF2-40B4-BE49-F238E27FC236}">
                  <a16:creationId xmlns:a16="http://schemas.microsoft.com/office/drawing/2014/main" id="{95DA2C56-0DE8-2A48-92A2-0D486B17609A}"/>
                </a:ext>
              </a:extLst>
            </p:cNvPr>
            <p:cNvSpPr/>
            <p:nvPr/>
          </p:nvSpPr>
          <p:spPr bwMode="auto">
            <a:xfrm>
              <a:off x="7523312" y="2871971"/>
              <a:ext cx="1195905" cy="1166641"/>
            </a:xfrm>
            <a:prstGeom prst="can">
              <a:avLst/>
            </a:prstGeom>
            <a:solidFill>
              <a:schemeClr val="accent1">
                <a:lumMod val="60000"/>
                <a:lumOff val="4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 err="1">
                  <a:latin typeface="Times New Roman" pitchFamily="18" charset="0"/>
                </a:rPr>
                <a:t>NetCDF</a:t>
              </a:r>
              <a:endParaRPr lang="en-US" sz="2400" dirty="0">
                <a:latin typeface="Times New Roman" pitchFamily="18" charset="0"/>
              </a:endParaRP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 File</a:t>
              </a:r>
            </a:p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 dirty="0">
                <a:latin typeface="Times New Roman" pitchFamily="18" charset="0"/>
              </a:endParaRPr>
            </a:p>
          </p:txBody>
        </p:sp>
        <p:sp>
          <p:nvSpPr>
            <p:cNvPr id="35" name="Left Arrow 34">
              <a:extLst>
                <a:ext uri="{FF2B5EF4-FFF2-40B4-BE49-F238E27FC236}">
                  <a16:creationId xmlns:a16="http://schemas.microsoft.com/office/drawing/2014/main" id="{A05A0AE7-50F0-9B42-A8FF-944892DC35ED}"/>
                </a:ext>
              </a:extLst>
            </p:cNvPr>
            <p:cNvSpPr/>
            <p:nvPr/>
          </p:nvSpPr>
          <p:spPr bwMode="auto">
            <a:xfrm rot="10800000">
              <a:off x="3362245" y="3259119"/>
              <a:ext cx="561917" cy="145007"/>
            </a:xfrm>
            <a:prstGeom prst="leftArrow">
              <a:avLst/>
            </a:prstGeom>
            <a:solidFill>
              <a:schemeClr val="l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61917"/>
                        <a:gd name="connsiteY0" fmla="*/ 72504 h 145007"/>
                        <a:gd name="connsiteX1" fmla="*/ 72504 w 561917"/>
                        <a:gd name="connsiteY1" fmla="*/ 0 h 145007"/>
                        <a:gd name="connsiteX2" fmla="*/ 72504 w 561917"/>
                        <a:gd name="connsiteY2" fmla="*/ 36252 h 145007"/>
                        <a:gd name="connsiteX3" fmla="*/ 561917 w 561917"/>
                        <a:gd name="connsiteY3" fmla="*/ 36252 h 145007"/>
                        <a:gd name="connsiteX4" fmla="*/ 561917 w 561917"/>
                        <a:gd name="connsiteY4" fmla="*/ 108755 h 145007"/>
                        <a:gd name="connsiteX5" fmla="*/ 72504 w 561917"/>
                        <a:gd name="connsiteY5" fmla="*/ 108755 h 145007"/>
                        <a:gd name="connsiteX6" fmla="*/ 72504 w 561917"/>
                        <a:gd name="connsiteY6" fmla="*/ 145007 h 145007"/>
                        <a:gd name="connsiteX7" fmla="*/ 0 w 561917"/>
                        <a:gd name="connsiteY7" fmla="*/ 72504 h 145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61917" h="145007" fill="none" extrusionOk="0">
                          <a:moveTo>
                            <a:pt x="0" y="72504"/>
                          </a:moveTo>
                          <a:cubicBezTo>
                            <a:pt x="24335" y="40639"/>
                            <a:pt x="47055" y="31190"/>
                            <a:pt x="72504" y="0"/>
                          </a:cubicBezTo>
                          <a:cubicBezTo>
                            <a:pt x="74041" y="15831"/>
                            <a:pt x="70411" y="18709"/>
                            <a:pt x="72504" y="36252"/>
                          </a:cubicBezTo>
                          <a:cubicBezTo>
                            <a:pt x="201586" y="-16573"/>
                            <a:pt x="386306" y="53400"/>
                            <a:pt x="561917" y="36252"/>
                          </a:cubicBezTo>
                          <a:cubicBezTo>
                            <a:pt x="566561" y="50811"/>
                            <a:pt x="558989" y="79829"/>
                            <a:pt x="561917" y="108755"/>
                          </a:cubicBezTo>
                          <a:cubicBezTo>
                            <a:pt x="432610" y="146251"/>
                            <a:pt x="309435" y="58246"/>
                            <a:pt x="72504" y="108755"/>
                          </a:cubicBezTo>
                          <a:cubicBezTo>
                            <a:pt x="74364" y="123150"/>
                            <a:pt x="69316" y="136067"/>
                            <a:pt x="72504" y="145007"/>
                          </a:cubicBezTo>
                          <a:cubicBezTo>
                            <a:pt x="45092" y="125660"/>
                            <a:pt x="17956" y="88497"/>
                            <a:pt x="0" y="72504"/>
                          </a:cubicBezTo>
                          <a:close/>
                        </a:path>
                        <a:path w="561917" h="145007" stroke="0" extrusionOk="0">
                          <a:moveTo>
                            <a:pt x="0" y="72504"/>
                          </a:moveTo>
                          <a:cubicBezTo>
                            <a:pt x="25964" y="44618"/>
                            <a:pt x="60268" y="22047"/>
                            <a:pt x="72504" y="0"/>
                          </a:cubicBezTo>
                          <a:cubicBezTo>
                            <a:pt x="76531" y="17933"/>
                            <a:pt x="71703" y="21009"/>
                            <a:pt x="72504" y="36252"/>
                          </a:cubicBezTo>
                          <a:cubicBezTo>
                            <a:pt x="189508" y="16429"/>
                            <a:pt x="435631" y="38526"/>
                            <a:pt x="561917" y="36252"/>
                          </a:cubicBezTo>
                          <a:cubicBezTo>
                            <a:pt x="569626" y="59753"/>
                            <a:pt x="556061" y="77644"/>
                            <a:pt x="561917" y="108755"/>
                          </a:cubicBezTo>
                          <a:cubicBezTo>
                            <a:pt x="454391" y="153166"/>
                            <a:pt x="171045" y="80481"/>
                            <a:pt x="72504" y="108755"/>
                          </a:cubicBezTo>
                          <a:cubicBezTo>
                            <a:pt x="74337" y="121590"/>
                            <a:pt x="68567" y="129980"/>
                            <a:pt x="72504" y="145007"/>
                          </a:cubicBezTo>
                          <a:cubicBezTo>
                            <a:pt x="51558" y="128107"/>
                            <a:pt x="26358" y="93478"/>
                            <a:pt x="0" y="7250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36" name="Left Arrow 35">
              <a:extLst>
                <a:ext uri="{FF2B5EF4-FFF2-40B4-BE49-F238E27FC236}">
                  <a16:creationId xmlns:a16="http://schemas.microsoft.com/office/drawing/2014/main" id="{DAAA4E9E-0BA5-D644-993C-DF2AD1C94AA7}"/>
                </a:ext>
              </a:extLst>
            </p:cNvPr>
            <p:cNvSpPr/>
            <p:nvPr/>
          </p:nvSpPr>
          <p:spPr bwMode="auto">
            <a:xfrm rot="10800000">
              <a:off x="4962421" y="3269681"/>
              <a:ext cx="561917" cy="145007"/>
            </a:xfrm>
            <a:prstGeom prst="leftArrow">
              <a:avLst/>
            </a:prstGeom>
            <a:solidFill>
              <a:schemeClr val="l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61917"/>
                        <a:gd name="connsiteY0" fmla="*/ 72504 h 145007"/>
                        <a:gd name="connsiteX1" fmla="*/ 72504 w 561917"/>
                        <a:gd name="connsiteY1" fmla="*/ 0 h 145007"/>
                        <a:gd name="connsiteX2" fmla="*/ 72504 w 561917"/>
                        <a:gd name="connsiteY2" fmla="*/ 36252 h 145007"/>
                        <a:gd name="connsiteX3" fmla="*/ 561917 w 561917"/>
                        <a:gd name="connsiteY3" fmla="*/ 36252 h 145007"/>
                        <a:gd name="connsiteX4" fmla="*/ 561917 w 561917"/>
                        <a:gd name="connsiteY4" fmla="*/ 108755 h 145007"/>
                        <a:gd name="connsiteX5" fmla="*/ 72504 w 561917"/>
                        <a:gd name="connsiteY5" fmla="*/ 108755 h 145007"/>
                        <a:gd name="connsiteX6" fmla="*/ 72504 w 561917"/>
                        <a:gd name="connsiteY6" fmla="*/ 145007 h 145007"/>
                        <a:gd name="connsiteX7" fmla="*/ 0 w 561917"/>
                        <a:gd name="connsiteY7" fmla="*/ 72504 h 145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61917" h="145007" fill="none" extrusionOk="0">
                          <a:moveTo>
                            <a:pt x="0" y="72504"/>
                          </a:moveTo>
                          <a:cubicBezTo>
                            <a:pt x="24335" y="40639"/>
                            <a:pt x="47055" y="31190"/>
                            <a:pt x="72504" y="0"/>
                          </a:cubicBezTo>
                          <a:cubicBezTo>
                            <a:pt x="74041" y="15831"/>
                            <a:pt x="70411" y="18709"/>
                            <a:pt x="72504" y="36252"/>
                          </a:cubicBezTo>
                          <a:cubicBezTo>
                            <a:pt x="201586" y="-16573"/>
                            <a:pt x="386306" y="53400"/>
                            <a:pt x="561917" y="36252"/>
                          </a:cubicBezTo>
                          <a:cubicBezTo>
                            <a:pt x="566561" y="50811"/>
                            <a:pt x="558989" y="79829"/>
                            <a:pt x="561917" y="108755"/>
                          </a:cubicBezTo>
                          <a:cubicBezTo>
                            <a:pt x="432610" y="146251"/>
                            <a:pt x="309435" y="58246"/>
                            <a:pt x="72504" y="108755"/>
                          </a:cubicBezTo>
                          <a:cubicBezTo>
                            <a:pt x="74364" y="123150"/>
                            <a:pt x="69316" y="136067"/>
                            <a:pt x="72504" y="145007"/>
                          </a:cubicBezTo>
                          <a:cubicBezTo>
                            <a:pt x="45092" y="125660"/>
                            <a:pt x="17956" y="88497"/>
                            <a:pt x="0" y="72504"/>
                          </a:cubicBezTo>
                          <a:close/>
                        </a:path>
                        <a:path w="561917" h="145007" stroke="0" extrusionOk="0">
                          <a:moveTo>
                            <a:pt x="0" y="72504"/>
                          </a:moveTo>
                          <a:cubicBezTo>
                            <a:pt x="25964" y="44618"/>
                            <a:pt x="60268" y="22047"/>
                            <a:pt x="72504" y="0"/>
                          </a:cubicBezTo>
                          <a:cubicBezTo>
                            <a:pt x="76531" y="17933"/>
                            <a:pt x="71703" y="21009"/>
                            <a:pt x="72504" y="36252"/>
                          </a:cubicBezTo>
                          <a:cubicBezTo>
                            <a:pt x="189508" y="16429"/>
                            <a:pt x="435631" y="38526"/>
                            <a:pt x="561917" y="36252"/>
                          </a:cubicBezTo>
                          <a:cubicBezTo>
                            <a:pt x="569626" y="59753"/>
                            <a:pt x="556061" y="77644"/>
                            <a:pt x="561917" y="108755"/>
                          </a:cubicBezTo>
                          <a:cubicBezTo>
                            <a:pt x="454391" y="153166"/>
                            <a:pt x="171045" y="80481"/>
                            <a:pt x="72504" y="108755"/>
                          </a:cubicBezTo>
                          <a:cubicBezTo>
                            <a:pt x="74337" y="121590"/>
                            <a:pt x="68567" y="129980"/>
                            <a:pt x="72504" y="145007"/>
                          </a:cubicBezTo>
                          <a:cubicBezTo>
                            <a:pt x="51558" y="128107"/>
                            <a:pt x="26358" y="93478"/>
                            <a:pt x="0" y="7250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37" name="Left Arrow 36">
              <a:extLst>
                <a:ext uri="{FF2B5EF4-FFF2-40B4-BE49-F238E27FC236}">
                  <a16:creationId xmlns:a16="http://schemas.microsoft.com/office/drawing/2014/main" id="{FE526160-A5A3-A948-8400-63709FFFE6F0}"/>
                </a:ext>
              </a:extLst>
            </p:cNvPr>
            <p:cNvSpPr/>
            <p:nvPr/>
          </p:nvSpPr>
          <p:spPr bwMode="auto">
            <a:xfrm rot="10800000">
              <a:off x="6811196" y="3269681"/>
              <a:ext cx="642271" cy="145008"/>
            </a:xfrm>
            <a:prstGeom prst="leftArrow">
              <a:avLst/>
            </a:prstGeom>
            <a:solidFill>
              <a:schemeClr val="lt1"/>
            </a:solidFill>
            <a:ln w="31750" cap="rnd" cmpd="sng" algn="ctr">
              <a:solidFill>
                <a:schemeClr val="tx1"/>
              </a:solidFill>
              <a:prstDash val="sysDash"/>
              <a:round/>
              <a:headEnd type="none" w="med" len="med"/>
              <a:tailEnd type="none" w="med" len="med"/>
              <a:extLst>
                <a:ext uri="{C807C97D-BFC1-408E-A445-0C87EB9F89A2}">
                  <ask:lineSketchStyleProps xmlns:ask="http://schemas.microsoft.com/office/drawing/2018/sketchyshapes" sd="1219033472">
                    <a:custGeom>
                      <a:avLst/>
                      <a:gdLst>
                        <a:gd name="connsiteX0" fmla="*/ 0 w 561917"/>
                        <a:gd name="connsiteY0" fmla="*/ 72504 h 145007"/>
                        <a:gd name="connsiteX1" fmla="*/ 72504 w 561917"/>
                        <a:gd name="connsiteY1" fmla="*/ 0 h 145007"/>
                        <a:gd name="connsiteX2" fmla="*/ 72504 w 561917"/>
                        <a:gd name="connsiteY2" fmla="*/ 36252 h 145007"/>
                        <a:gd name="connsiteX3" fmla="*/ 561917 w 561917"/>
                        <a:gd name="connsiteY3" fmla="*/ 36252 h 145007"/>
                        <a:gd name="connsiteX4" fmla="*/ 561917 w 561917"/>
                        <a:gd name="connsiteY4" fmla="*/ 108755 h 145007"/>
                        <a:gd name="connsiteX5" fmla="*/ 72504 w 561917"/>
                        <a:gd name="connsiteY5" fmla="*/ 108755 h 145007"/>
                        <a:gd name="connsiteX6" fmla="*/ 72504 w 561917"/>
                        <a:gd name="connsiteY6" fmla="*/ 145007 h 145007"/>
                        <a:gd name="connsiteX7" fmla="*/ 0 w 561917"/>
                        <a:gd name="connsiteY7" fmla="*/ 72504 h 145007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</a:cxnLst>
                      <a:rect l="l" t="t" r="r" b="b"/>
                      <a:pathLst>
                        <a:path w="561917" h="145007" fill="none" extrusionOk="0">
                          <a:moveTo>
                            <a:pt x="0" y="72504"/>
                          </a:moveTo>
                          <a:cubicBezTo>
                            <a:pt x="24335" y="40639"/>
                            <a:pt x="47055" y="31190"/>
                            <a:pt x="72504" y="0"/>
                          </a:cubicBezTo>
                          <a:cubicBezTo>
                            <a:pt x="74041" y="15831"/>
                            <a:pt x="70411" y="18709"/>
                            <a:pt x="72504" y="36252"/>
                          </a:cubicBezTo>
                          <a:cubicBezTo>
                            <a:pt x="201586" y="-16573"/>
                            <a:pt x="386306" y="53400"/>
                            <a:pt x="561917" y="36252"/>
                          </a:cubicBezTo>
                          <a:cubicBezTo>
                            <a:pt x="566561" y="50811"/>
                            <a:pt x="558989" y="79829"/>
                            <a:pt x="561917" y="108755"/>
                          </a:cubicBezTo>
                          <a:cubicBezTo>
                            <a:pt x="432610" y="146251"/>
                            <a:pt x="309435" y="58246"/>
                            <a:pt x="72504" y="108755"/>
                          </a:cubicBezTo>
                          <a:cubicBezTo>
                            <a:pt x="74364" y="123150"/>
                            <a:pt x="69316" y="136067"/>
                            <a:pt x="72504" y="145007"/>
                          </a:cubicBezTo>
                          <a:cubicBezTo>
                            <a:pt x="45092" y="125660"/>
                            <a:pt x="17956" y="88497"/>
                            <a:pt x="0" y="72504"/>
                          </a:cubicBezTo>
                          <a:close/>
                        </a:path>
                        <a:path w="561917" h="145007" stroke="0" extrusionOk="0">
                          <a:moveTo>
                            <a:pt x="0" y="72504"/>
                          </a:moveTo>
                          <a:cubicBezTo>
                            <a:pt x="25964" y="44618"/>
                            <a:pt x="60268" y="22047"/>
                            <a:pt x="72504" y="0"/>
                          </a:cubicBezTo>
                          <a:cubicBezTo>
                            <a:pt x="76531" y="17933"/>
                            <a:pt x="71703" y="21009"/>
                            <a:pt x="72504" y="36252"/>
                          </a:cubicBezTo>
                          <a:cubicBezTo>
                            <a:pt x="189508" y="16429"/>
                            <a:pt x="435631" y="38526"/>
                            <a:pt x="561917" y="36252"/>
                          </a:cubicBezTo>
                          <a:cubicBezTo>
                            <a:pt x="569626" y="59753"/>
                            <a:pt x="556061" y="77644"/>
                            <a:pt x="561917" y="108755"/>
                          </a:cubicBezTo>
                          <a:cubicBezTo>
                            <a:pt x="454391" y="153166"/>
                            <a:pt x="171045" y="80481"/>
                            <a:pt x="72504" y="108755"/>
                          </a:cubicBezTo>
                          <a:cubicBezTo>
                            <a:pt x="74337" y="121590"/>
                            <a:pt x="68567" y="129980"/>
                            <a:pt x="72504" y="145007"/>
                          </a:cubicBezTo>
                          <a:cubicBezTo>
                            <a:pt x="51558" y="128107"/>
                            <a:pt x="26358" y="93478"/>
                            <a:pt x="0" y="72504"/>
                          </a:cubicBezTo>
                          <a:close/>
                        </a:path>
                      </a:pathLst>
                    </a:custGeom>
                    <ask:type>
                      <ask:lineSketchNone/>
                    </ask:type>
                  </ask:lineSketchStyleProps>
                </a:ext>
              </a:extLst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en-US" sz="2400">
                <a:solidFill>
                  <a:schemeClr val="accent2"/>
                </a:solidFill>
                <a:latin typeface="Times New Roman" pitchFamily="18" charset="0"/>
              </a:endParaRPr>
            </a:p>
          </p:txBody>
        </p:sp>
        <p:sp>
          <p:nvSpPr>
            <p:cNvPr id="21" name="Lightning Bolt 20">
              <a:extLst>
                <a:ext uri="{FF2B5EF4-FFF2-40B4-BE49-F238E27FC236}">
                  <a16:creationId xmlns:a16="http://schemas.microsoft.com/office/drawing/2014/main" id="{51318187-D911-FB4F-9BC4-F4D4AF8B270B}"/>
                </a:ext>
              </a:extLst>
            </p:cNvPr>
            <p:cNvSpPr/>
            <p:nvPr/>
          </p:nvSpPr>
          <p:spPr>
            <a:xfrm>
              <a:off x="2444484" y="3672545"/>
              <a:ext cx="475013" cy="609653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Lightning Bolt 25">
              <a:extLst>
                <a:ext uri="{FF2B5EF4-FFF2-40B4-BE49-F238E27FC236}">
                  <a16:creationId xmlns:a16="http://schemas.microsoft.com/office/drawing/2014/main" id="{7A3CE4D8-B7C6-B444-B3E7-86F4F08D2355}"/>
                </a:ext>
              </a:extLst>
            </p:cNvPr>
            <p:cNvSpPr/>
            <p:nvPr/>
          </p:nvSpPr>
          <p:spPr>
            <a:xfrm>
              <a:off x="5973560" y="3683372"/>
              <a:ext cx="475013" cy="609653"/>
            </a:xfrm>
            <a:prstGeom prst="lightningBolt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Oval 37">
              <a:extLst>
                <a:ext uri="{FF2B5EF4-FFF2-40B4-BE49-F238E27FC236}">
                  <a16:creationId xmlns:a16="http://schemas.microsoft.com/office/drawing/2014/main" id="{BE2C432B-0D7F-244A-B52F-333E236C38A8}"/>
                </a:ext>
              </a:extLst>
            </p:cNvPr>
            <p:cNvSpPr/>
            <p:nvPr/>
          </p:nvSpPr>
          <p:spPr bwMode="auto">
            <a:xfrm>
              <a:off x="3955222" y="2385886"/>
              <a:ext cx="992972" cy="190713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9525" cap="flat" cmpd="sng" algn="ctr">
              <a:solidFill>
                <a:schemeClr val="tx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Hyrax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400" dirty="0">
                  <a:latin typeface="Times New Roman" pitchFamily="18" charset="0"/>
                </a:rPr>
                <a:t>Core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29B08862-4626-4943-86A5-98CAB1A59F16}"/>
                </a:ext>
              </a:extLst>
            </p:cNvPr>
            <p:cNvSpPr txBox="1"/>
            <p:nvPr/>
          </p:nvSpPr>
          <p:spPr>
            <a:xfrm>
              <a:off x="1584776" y="4214255"/>
              <a:ext cx="26901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Pass through the data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2085D66-1B80-D04B-9DC4-FC3006D38897}"/>
                </a:ext>
              </a:extLst>
            </p:cNvPr>
            <p:cNvSpPr txBox="1"/>
            <p:nvPr/>
          </p:nvSpPr>
          <p:spPr>
            <a:xfrm>
              <a:off x="5333282" y="4275525"/>
              <a:ext cx="2690160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rgbClr val="FF0000"/>
                  </a:solidFill>
                </a:rPr>
                <a:t>Pass through the data</a:t>
              </a:r>
            </a:p>
          </p:txBody>
        </p:sp>
      </p:grp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4" y="4045905"/>
            <a:ext cx="7782910" cy="1502741"/>
          </a:xfrm>
        </p:spPr>
        <p:txBody>
          <a:bodyPr/>
          <a:lstStyle/>
          <a:p>
            <a:r>
              <a:rPr lang="en-US" dirty="0"/>
              <a:t>Is this possible?</a:t>
            </a:r>
          </a:p>
          <a:p>
            <a:r>
              <a:rPr lang="en-US" dirty="0"/>
              <a:t>A proof-of-concept Study</a:t>
            </a:r>
          </a:p>
        </p:txBody>
      </p:sp>
    </p:spTree>
    <p:extLst>
      <p:ext uri="{BB962C8B-B14F-4D97-AF65-F5344CB8AC3E}">
        <p14:creationId xmlns:p14="http://schemas.microsoft.com/office/powerpoint/2010/main" val="21452109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3" y="1092498"/>
            <a:ext cx="8111963" cy="3111640"/>
          </a:xfrm>
        </p:spPr>
        <p:txBody>
          <a:bodyPr/>
          <a:lstStyle/>
          <a:p>
            <a:r>
              <a:rPr lang="en-US" dirty="0"/>
              <a:t>A proof-of-concept study</a:t>
            </a:r>
          </a:p>
          <a:p>
            <a:pPr lvl="1"/>
            <a:r>
              <a:rPr lang="en-US" dirty="0"/>
              <a:t>Use </a:t>
            </a:r>
            <a:r>
              <a:rPr lang="en-US" dirty="0">
                <a:solidFill>
                  <a:srgbClr val="FF0000"/>
                </a:solidFill>
              </a:rPr>
              <a:t>HDF5 direct chunk IO* API**s</a:t>
            </a:r>
          </a:p>
          <a:p>
            <a:r>
              <a:rPr lang="en-US" dirty="0"/>
              <a:t>Packages that need to be updated</a:t>
            </a:r>
          </a:p>
          <a:p>
            <a:pPr lvl="1"/>
            <a:r>
              <a:rPr lang="en-US" dirty="0"/>
              <a:t>HDF5 handler </a:t>
            </a:r>
          </a:p>
          <a:p>
            <a:pPr lvl="2"/>
            <a:r>
              <a:rPr lang="en-US" dirty="0"/>
              <a:t>Read the passing-through compressed data</a:t>
            </a:r>
          </a:p>
          <a:p>
            <a:pPr lvl="1"/>
            <a:r>
              <a:rPr lang="en-US" dirty="0"/>
              <a:t>DAP library</a:t>
            </a:r>
          </a:p>
          <a:p>
            <a:pPr lvl="2"/>
            <a:r>
              <a:rPr lang="en-US" dirty="0"/>
              <a:t> Pass through the variable storage information</a:t>
            </a:r>
          </a:p>
          <a:p>
            <a:pPr lvl="1"/>
            <a:r>
              <a:rPr lang="en-US" dirty="0"/>
              <a:t>NetCDF-4</a:t>
            </a:r>
          </a:p>
          <a:p>
            <a:pPr lvl="2"/>
            <a:r>
              <a:rPr lang="en-US" dirty="0"/>
              <a:t>Write the passing-through compressed data</a:t>
            </a:r>
          </a:p>
          <a:p>
            <a:pPr marL="990600" lvl="2" indent="0">
              <a:buNone/>
            </a:pPr>
            <a:endParaRPr lang="en-US" dirty="0"/>
          </a:p>
          <a:p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FAA7E26-C2B1-7A40-9485-0B9F96A74D90}"/>
              </a:ext>
            </a:extLst>
          </p:cNvPr>
          <p:cNvSpPr txBox="1"/>
          <p:nvPr/>
        </p:nvSpPr>
        <p:spPr>
          <a:xfrm>
            <a:off x="3047998" y="6201102"/>
            <a:ext cx="5202623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* Input Output</a:t>
            </a:r>
          </a:p>
          <a:p>
            <a:r>
              <a:rPr lang="en-US" dirty="0"/>
              <a:t>** Application Programming Interface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B08ABC4-A508-3646-A043-C4FA17FE9D22}"/>
              </a:ext>
            </a:extLst>
          </p:cNvPr>
          <p:cNvSpPr txBox="1"/>
          <p:nvPr/>
        </p:nvSpPr>
        <p:spPr>
          <a:xfrm>
            <a:off x="3289738" y="6106510"/>
            <a:ext cx="18473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95890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3" y="1092498"/>
            <a:ext cx="8196047" cy="3532054"/>
          </a:xfrm>
        </p:spPr>
        <p:txBody>
          <a:bodyPr/>
          <a:lstStyle/>
          <a:p>
            <a:r>
              <a:rPr lang="en-US" dirty="0"/>
              <a:t>Testing Files Used</a:t>
            </a:r>
          </a:p>
          <a:p>
            <a:pPr lvl="1"/>
            <a:r>
              <a:rPr lang="en-US" dirty="0"/>
              <a:t>GHRSST* and MERRA-2** data</a:t>
            </a:r>
          </a:p>
          <a:p>
            <a:pPr lvl="2"/>
            <a:r>
              <a:rPr lang="en-US" dirty="0"/>
              <a:t>Repack the data to one chunk per variable</a:t>
            </a:r>
          </a:p>
          <a:p>
            <a:r>
              <a:rPr lang="en-US" dirty="0"/>
              <a:t>Test Approach</a:t>
            </a:r>
          </a:p>
          <a:p>
            <a:pPr lvl="1"/>
            <a:r>
              <a:rPr lang="en-US" dirty="0"/>
              <a:t>Only Hyrax Back-End Server(BES)</a:t>
            </a:r>
          </a:p>
          <a:p>
            <a:pPr lvl="1"/>
            <a:r>
              <a:rPr lang="en-US" dirty="0" err="1"/>
              <a:t>besstandalone</a:t>
            </a:r>
            <a:r>
              <a:rPr lang="en-US" dirty="0"/>
              <a:t> program on a Linux server</a:t>
            </a:r>
          </a:p>
          <a:p>
            <a:pPr lvl="1"/>
            <a:r>
              <a:rPr lang="en-US" dirty="0"/>
              <a:t>Measure the wall clock time to output a NetCDF-4 file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C0223DA-677C-5046-8819-D725FB83EC1B}"/>
              </a:ext>
            </a:extLst>
          </p:cNvPr>
          <p:cNvSpPr txBox="1"/>
          <p:nvPr/>
        </p:nvSpPr>
        <p:spPr>
          <a:xfrm>
            <a:off x="2444664" y="5691929"/>
            <a:ext cx="6415557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GHRSST: Group for High Resolution Sea Surface Temperature</a:t>
            </a:r>
          </a:p>
          <a:p>
            <a:r>
              <a:rPr lang="en-US" dirty="0"/>
              <a:t>MERRA: Modern-Era Retrospective analysis for Research and Applications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358015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2250" y="306808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HDF5 Handler </a:t>
            </a:r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3" y="1092498"/>
            <a:ext cx="8111963" cy="3111640"/>
          </a:xfrm>
        </p:spPr>
        <p:txBody>
          <a:bodyPr/>
          <a:lstStyle/>
          <a:p>
            <a:r>
              <a:rPr lang="en-US" dirty="0"/>
              <a:t>Testing Files</a:t>
            </a:r>
          </a:p>
          <a:p>
            <a:pPr lvl="1"/>
            <a:r>
              <a:rPr lang="en-US" dirty="0"/>
              <a:t>GHRSST</a:t>
            </a:r>
          </a:p>
          <a:p>
            <a:pPr marL="1200150" lvl="2" indent="-285750"/>
            <a:r>
              <a:rPr lang="en-US" dirty="0"/>
              <a:t>File size: 237 MB</a:t>
            </a:r>
          </a:p>
          <a:p>
            <a:pPr marL="1200150" lvl="2" indent="-285750"/>
            <a:r>
              <a:rPr lang="en-US" dirty="0"/>
              <a:t>About 20 variables</a:t>
            </a:r>
          </a:p>
          <a:p>
            <a:pPr marL="1200150" lvl="2" indent="-285750"/>
            <a:r>
              <a:rPr lang="en-US" dirty="0"/>
              <a:t>5392x3200 8-bit or 16-bit integer </a:t>
            </a:r>
          </a:p>
          <a:p>
            <a:pPr lvl="1"/>
            <a:r>
              <a:rPr lang="en-US" dirty="0"/>
              <a:t>MERRA-2</a:t>
            </a:r>
          </a:p>
          <a:p>
            <a:pPr marL="1200150" lvl="2" indent="-285750"/>
            <a:r>
              <a:rPr lang="en-US" dirty="0"/>
              <a:t>File size: 489 MB</a:t>
            </a:r>
          </a:p>
          <a:p>
            <a:pPr marL="1200150" lvl="2" indent="-285750"/>
            <a:r>
              <a:rPr lang="en-US" dirty="0"/>
              <a:t>About 50 variables</a:t>
            </a:r>
          </a:p>
          <a:p>
            <a:pPr marL="1200150" lvl="2" indent="-285750"/>
            <a:r>
              <a:rPr lang="en-US" dirty="0"/>
              <a:t>24x361x576 32-bit floating-point</a:t>
            </a:r>
          </a:p>
          <a:p>
            <a:pPr marL="5080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05194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5422" y="216430"/>
            <a:ext cx="9144000" cy="876068"/>
          </a:xfrm>
        </p:spPr>
        <p:txBody>
          <a:bodyPr/>
          <a:lstStyle/>
          <a:p>
            <a:r>
              <a:rPr lang="en-US" kern="1800" dirty="0">
                <a:latin typeface="Arial" panose="020B0604020202020204" pitchFamily="34" charset="0"/>
                <a:cs typeface="Arial" panose="020B0604020202020204" pitchFamily="34" charset="0"/>
              </a:rPr>
              <a:t>Performance Study Results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DE1C8D2-1731-844D-AAB4-53B851DFED8B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338353" y="1030479"/>
            <a:ext cx="7870225" cy="767833"/>
          </a:xfrm>
        </p:spPr>
        <p:txBody>
          <a:bodyPr/>
          <a:lstStyle/>
          <a:p>
            <a:pPr marL="285750" indent="-285750"/>
            <a:r>
              <a:rPr lang="en-US" dirty="0"/>
              <a:t>Performance improved ~17 and ~30 times compared to the standard way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B7C37419-BF8D-0D44-82CD-4C90CE9699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97224892"/>
              </p:ext>
            </p:extLst>
          </p:nvPr>
        </p:nvGraphicFramePr>
        <p:xfrm>
          <a:off x="338353" y="2438399"/>
          <a:ext cx="8294568" cy="28734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561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27352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6485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99698">
                <a:tc>
                  <a:txBody>
                    <a:bodyPr/>
                    <a:lstStyle/>
                    <a:p>
                      <a:r>
                        <a:rPr lang="en-US" sz="1800" dirty="0"/>
                        <a:t>Wall Clock Time(Seconds)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MERRA2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GHRSST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39862">
                <a:tc>
                  <a:txBody>
                    <a:bodyPr/>
                    <a:lstStyle/>
                    <a:p>
                      <a:r>
                        <a:rPr lang="en-US" sz="2000" baseline="0" dirty="0"/>
                        <a:t>Standard Way</a:t>
                      </a:r>
                    </a:p>
                    <a:p>
                      <a:r>
                        <a:rPr lang="en-US" sz="2000" baseline="0" dirty="0"/>
                        <a:t>(Decompress and compress the data)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26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3986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000" baseline="0" dirty="0"/>
                        <a:t>Pass through the compressed data </a:t>
                      </a:r>
                      <a:endParaRPr lang="en-US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3200" dirty="0"/>
                        <a:t>1.5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9862">
                <a:tc>
                  <a:txBody>
                    <a:bodyPr/>
                    <a:lstStyle/>
                    <a:p>
                      <a:r>
                        <a:rPr lang="en-US" sz="3200" dirty="0"/>
                        <a:t>Speed</a:t>
                      </a:r>
                      <a:r>
                        <a:rPr lang="en-US" sz="3200" baseline="0" dirty="0"/>
                        <a:t> up</a:t>
                      </a:r>
                      <a:endParaRPr lang="en-US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400" dirty="0"/>
                        <a:t>~ </a:t>
                      </a:r>
                      <a:r>
                        <a:rPr lang="en-US" sz="4400" dirty="0">
                          <a:solidFill>
                            <a:srgbClr val="FF0000"/>
                          </a:solidFill>
                        </a:rPr>
                        <a:t>30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4000" dirty="0"/>
                        <a:t>~</a:t>
                      </a:r>
                      <a:r>
                        <a:rPr lang="en-US" sz="4000" dirty="0">
                          <a:solidFill>
                            <a:srgbClr val="FF0000"/>
                          </a:solidFill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Content Placeholder 3">
            <a:extLst>
              <a:ext uri="{FF2B5EF4-FFF2-40B4-BE49-F238E27FC236}">
                <a16:creationId xmlns:a16="http://schemas.microsoft.com/office/drawing/2014/main" id="{89C011E0-F130-2F49-9F7D-19C96966ABA9}"/>
              </a:ext>
            </a:extLst>
          </p:cNvPr>
          <p:cNvSpPr txBox="1">
            <a:spLocks/>
          </p:cNvSpPr>
          <p:nvPr/>
        </p:nvSpPr>
        <p:spPr>
          <a:xfrm>
            <a:off x="241738" y="5443604"/>
            <a:ext cx="9364717" cy="7678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marL="285750" indent="-285750"/>
            <a:r>
              <a:rPr lang="en-US" dirty="0"/>
              <a:t>Credit to the HDF5 library. </a:t>
            </a:r>
          </a:p>
        </p:txBody>
      </p:sp>
    </p:spTree>
    <p:extLst>
      <p:ext uri="{BB962C8B-B14F-4D97-AF65-F5344CB8AC3E}">
        <p14:creationId xmlns:p14="http://schemas.microsoft.com/office/powerpoint/2010/main" val="1818747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80GSFC21CA001.</a:t>
            </a: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  <p:transition spd="slow">
    <p:fade thruBlk="1"/>
  </p:transition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_rels/item8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8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  <TaxCatchAll xmlns="fe34d738-14f9-41f7-b2e9-b0dcb82b8793">
      <Value>1</Value>
    </TaxCatchAll>
    <TaxKeywordTaxHTField xmlns="fe34d738-14f9-41f7-b2e9-b0dcb82b8793">
      <Terms xmlns="http://schemas.microsoft.com/office/infopath/2007/PartnerControls"/>
    </TaxKeywordTaxHTField>
  </documentManagement>
</p:properties>
</file>

<file path=customXml/item3.xml><?xml version="1.0" encoding="utf-8"?>
<?mso-contentType ?>
<p:Policy xmlns:p="office.server.policy" id="" local="true">
  <p:Name>RTN Document</p:Name>
  <p:Description/>
  <p:Statement/>
  <p:PolicyItems>
    <p:PolicyItem featureId="Microsoft.Office.RecordsManagement.PolicyFeatures.Expiration" staticId="0x010100E9DB6D9FC5E73544AFB130023D3F5BEB|-756479664" UniqueId="9e1fa511-092a-4c4d-b9d0-9b01ccc102ea">
      <p:Name>Retention</p:Name>
      <p:Description>Automatic scheduling of content for processing, and performing a retention action on content that has reached its due date.</p:Description>
      <p:CustomData>
        <Schedules nextStageId="2">
          <Schedule type="Default">
            <stages>
              <data stageId="1">
                <formula id="Microsoft.Office.RecordsManagement.PolicyFeatures.Expiration.Formula.BuiltIn">
                  <number>0</number>
                  <property>_vti_ItemDeclaredRecord</property>
                  <propertyId>f9a44731-84eb-43a4-9973-cd2953ad8646</propertyId>
                  <period>days</period>
                </formula>
                <action type="action" id="Microsoft.Office.RecordsManagement.PolicyFeatures.Expiration.Action.SubmitFileLink" destnExplanation="Transferred due to organizational policy" destnId="2dda0e5d-8900-4f1a-a1ea-3667fa27512d" destnName="record center" destnUrl="https://raytheon.sharepoint.us/sites/dev-recordcenter/_vti_bin/officialfile.asmx"/>
              </data>
            </stages>
          </Schedule>
        </Schedules>
      </p:CustomData>
    </p:PolicyItem>
    <p:PolicyItem featureId="Microsoft.Office.RecordsManagement.PolicyFeatures.PolicyAudit" staticId="0x010100E9DB6D9FC5E73544AFB130023D3F5BEB|-421390505" UniqueId="3cc27d55-1272-4de1-8a5d-6082d9920bb9">
      <p:Name>Auditing</p:Name>
      <p:Description>Audits user actions on documents and list items to the Audit Log.</p:Description>
      <p:CustomData>
        <Audit>
          <Update/>
          <DeleteRestore/>
        </Audit>
      </p:CustomData>
    </p:PolicyItem>
  </p:PolicyItems>
</p:Policy>
</file>

<file path=customXml/item4.xml><?xml version="1.0" encoding="utf-8"?>
<?mso-contentType ?>
<spe:Receivers xmlns:spe="http://schemas.microsoft.com/sharepoint/events">
  <Receiver>
    <Name>Microsoft.Office.RecordsManagement.PolicyFeatures.ExpirationEventReceiver</Name>
    <Synchronization>Synchronous</Synchronization>
    <Type>10001</Type>
    <SequenceNumber>101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10002</Type>
    <SequenceNumber>102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10004</Type>
    <SequenceNumber>103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10006</Type>
    <SequenceNumber>104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Microsoft.Office.RecordsManagement.PolicyFeatures.ExpirationEventReceiver</Name>
    <Synchronization>Synchronous</Synchronization>
    <Type>10009</Type>
    <SequenceNumber>105</SequenceNumber>
    <Url/>
    <Assembly>Microsoft.Office.Policy, Version=16.0.0.0, Culture=neutral, PublicKeyToken=71e9bce111e9429c</Assembly>
    <Class>Microsoft.Office.RecordsManagement.Internal.UpdateExpireDate</Class>
    <Data/>
    <Filter/>
  </Receiver>
  <Receiver>
    <Name>Policy Auditing</Name>
    <Synchronization>Synchronous</Synchronization>
    <Type>10001</Type>
    <SequenceNumber>1100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10002</Type>
    <SequenceNumber>1101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10004</Type>
    <SequenceNumber>1102</SequenceNumber>
    <Url/>
    <Assembly>Microsoft.Office.Policy, Version=16.0.0.0, Culture=neutral, PublicKeyToken=71e9bce111e9429c</Assembly>
    <Class>Microsoft.Office.RecordsManagement.Internal.AuditHandler</Class>
    <Data/>
    <Filter/>
  </Receiver>
  <Receiver>
    <Name>Policy Auditing</Name>
    <Synchronization>Synchronous</Synchronization>
    <Type>10006</Type>
    <SequenceNumber>1103</SequenceNumber>
    <Url/>
    <Assembly>Microsoft.Office.Policy, Version=16.0.0.0, Culture=neutral, PublicKeyToken=71e9bce111e9429c</Assembly>
    <Class>Microsoft.Office.RecordsManagement.Internal.AuditHandler</Class>
    <Data/>
    <Filter/>
  </Receiver>
</spe:Receivers>
</file>

<file path=customXml/item5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10" ma:contentTypeDescription="" ma:contentTypeScope="" ma:versionID="e987e5e90e6c59517972a714319cf4f2">
  <xsd:schema xmlns:xsd="http://www.w3.org/2001/XMLSchema" xmlns:xs="http://www.w3.org/2001/XMLSchema" xmlns:p="http://schemas.microsoft.com/office/2006/metadata/properties" xmlns:ns1="http://schemas.microsoft.com/sharepoint/v3" xmlns:ns2="3ce633a2-3058-4a23-ba20-731e7ccb36da" xmlns:ns3="fe34d738-14f9-41f7-b2e9-b0dcb82b8793" targetNamespace="http://schemas.microsoft.com/office/2006/metadata/properties" ma:root="true" ma:fieldsID="69f45762d6af46c7419d8c02a48c75a7" ns1:_="" ns2:_="" ns3:_="">
    <xsd:import namespace="http://schemas.microsoft.com/sharepoint/v3"/>
    <xsd:import namespace="3ce633a2-3058-4a23-ba20-731e7ccb36da"/>
    <xsd:import namespace="fe34d738-14f9-41f7-b2e9-b0dcb82b8793"/>
    <xsd:element name="properties">
      <xsd:complexType>
        <xsd:sequence>
          <xsd:element name="documentManagement">
            <xsd:complexType>
              <xsd:all>
                <xsd:element ref="ns3:TaxCatchAll" minOccurs="0"/>
                <xsd:element ref="ns3:TaxCatchAllLabel" minOccurs="0"/>
                <xsd:element ref="ns2:n10c1010ed1f4cfb9545b2ac2ee5bd96" minOccurs="0"/>
                <xsd:element ref="ns2:aeab462c4fbe49358ed363bfb79a4230" minOccurs="0"/>
                <xsd:element ref="ns3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1:_dlc_Exempt" minOccurs="0"/>
                <xsd:element ref="ns1:_dlc_ExpireDateSaved" minOccurs="0"/>
                <xsd:element ref="ns1:_dlc_Expire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dlc_Exempt" ma:index="24" nillable="true" ma:displayName="Exempt from Policy" ma:hidden="true" ma:internalName="_dlc_Exempt" ma:readOnly="true">
      <xsd:simpleType>
        <xsd:restriction base="dms:Unknown"/>
      </xsd:simpleType>
    </xsd:element>
    <xsd:element name="_dlc_ExpireDateSaved" ma:index="25" nillable="true" ma:displayName="Original Expiration Date" ma:hidden="true" ma:internalName="_dlc_ExpireDateSaved" ma:readOnly="true">
      <xsd:simpleType>
        <xsd:restriction base="dms:DateTime"/>
      </xsd:simpleType>
    </xsd:element>
    <xsd:element name="_dlc_ExpireDate" ma:index="26" nillable="true" ma:displayName="Expiration Date" ma:description="" ma:hidden="true" ma:indexed="true" ma:internalName="_dlc_ExpireDat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n10c1010ed1f4cfb9545b2ac2ee5bd96" ma:index="12" nillable="true" ma:taxonomy="true" ma:internalName="n10c1010ed1f4cfb9545b2ac2ee5bd96" ma:taxonomyFieldName="Business" ma:displayName="Business" ma:indexed="true" ma:default="" ma:fieldId="{710c1010-ed1f-4cfb-9545-b2ac2ee5bd96}" ma:sspId="1b2ae492-db31-4f2b-b2a3-fb50a0f5cb2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1b2ae492-db31-4f2b-b2a3-fb50a0f5cb2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default="" ma:fieldId="{e6d1ff0a-ba50-448d-9824-fe3bb34f0ef2}" ma:sspId="1b2ae492-db31-4f2b-b2a3-fb50a0f5cb2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default="" ma:fieldId="{0dd46717-841f-4335-8d4d-e268a1d4b6aa}" ma:sspId="1b2ae492-db31-4f2b-b2a3-fb50a0f5cb2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default="1;#Work In Progress|c1d885b6-a307-4881-8ac3-0fa4069098db" ma:fieldId="{c6e3c91c-8be1-4d80-b989-bd3ac29e755b}" ma:sspId="1b2ae492-db31-4f2b-b2a3-fb50a0f5cb2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default="" ma:fieldId="{096bee04-28ce-4c16-9fad-82ca64ceaa53}" ma:taxonomyMulti="true" ma:sspId="1b2ae492-db31-4f2b-b2a3-fb50a0f5cb2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e34d738-14f9-41f7-b2e9-b0dcb82b8793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1b2ae492-db31-4f2b-b2a3-fb50a0f5cb2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6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7.xml><?xml version="1.0" encoding="utf-8"?>
<?mso-contentType ?>
<SharedContentType xmlns="Microsoft.SharePoint.Taxonomy.ContentTypeSync" SourceId="1b2ae492-db31-4f2b-b2a3-fb50a0f5cb20" ContentTypeId="0x010100E9DB6D9FC5E73544AFB130023D3F5BEB" PreviousValue="true"/>
</file>

<file path=customXml/item8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Props1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EC5A3E-D6A7-4267-8550-F843AC74F629}">
  <ds:schemaRefs>
    <ds:schemaRef ds:uri="http://schemas.openxmlformats.org/package/2006/metadata/core-propertie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microsoft.com/sharepoint/v3"/>
    <ds:schemaRef ds:uri="http://purl.org/dc/terms/"/>
    <ds:schemaRef ds:uri="3ce633a2-3058-4a23-ba20-731e7ccb36da"/>
    <ds:schemaRef ds:uri="http://purl.org/dc/dcmitype/"/>
    <ds:schemaRef ds:uri="fe34d738-14f9-41f7-b2e9-b0dcb82b8793"/>
    <ds:schemaRef ds:uri="http://schemas.microsoft.com/office/infopath/2007/PartnerControl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D00DD56A-698E-40E5-9B1F-68EB24697DCF}">
  <ds:schemaRefs>
    <ds:schemaRef ds:uri="office.server.policy"/>
  </ds:schemaRefs>
</ds:datastoreItem>
</file>

<file path=customXml/itemProps4.xml><?xml version="1.0" encoding="utf-8"?>
<ds:datastoreItem xmlns:ds="http://schemas.openxmlformats.org/officeDocument/2006/customXml" ds:itemID="{78F7197E-2DA3-4914-83E3-2CDCD85FD6CC}">
  <ds:schemaRefs>
    <ds:schemaRef ds:uri="http://schemas.microsoft.com/sharepoint/events"/>
  </ds:schemaRefs>
</ds:datastoreItem>
</file>

<file path=customXml/itemProps5.xml><?xml version="1.0" encoding="utf-8"?>
<ds:datastoreItem xmlns:ds="http://schemas.openxmlformats.org/officeDocument/2006/customXml" ds:itemID="{36FF6B3B-963B-4FB3-8FD4-53D73060A2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3ce633a2-3058-4a23-ba20-731e7ccb36da"/>
    <ds:schemaRef ds:uri="fe34d738-14f9-41f7-b2e9-b0dcb82b879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6.xml><?xml version="1.0" encoding="utf-8"?>
<ds:datastoreItem xmlns:ds="http://schemas.openxmlformats.org/officeDocument/2006/customXml" ds:itemID="{C246F852-B867-4695-9A13-718F8DF8A0A5}">
  <ds:schemaRefs>
    <ds:schemaRef ds:uri="http://www.w3.org/2001/XMLSchema"/>
    <ds:schemaRef ds:uri="http://www.boldonjames.com/2008/01/sie/internal/label"/>
  </ds:schemaRefs>
</ds:datastoreItem>
</file>

<file path=customXml/itemProps7.xml><?xml version="1.0" encoding="utf-8"?>
<ds:datastoreItem xmlns:ds="http://schemas.openxmlformats.org/officeDocument/2006/customXml" ds:itemID="{5539F3BB-88D2-4E12-8916-B33EA618B0B3}">
  <ds:schemaRefs>
    <ds:schemaRef ds:uri="Microsoft.SharePoint.Taxonomy.ContentTypeSync"/>
  </ds:schemaRefs>
</ds:datastoreItem>
</file>

<file path=customXml/itemProps8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5474</TotalTime>
  <Words>575</Words>
  <Application>Microsoft Office PowerPoint</Application>
  <PresentationFormat>On-screen Show (4:3)</PresentationFormat>
  <Paragraphs>146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Avenir</vt:lpstr>
      <vt:lpstr>Helvetica Neue</vt:lpstr>
      <vt:lpstr>Source Sans Pro</vt:lpstr>
      <vt:lpstr>Times New Roman</vt:lpstr>
      <vt:lpstr>Verdana</vt:lpstr>
      <vt:lpstr>EOSDIS-EED</vt:lpstr>
      <vt:lpstr>HDF5 OPeNDAP Handler Updates, and Performance Discussion</vt:lpstr>
      <vt:lpstr>HDF*5 OPeNDAP** Handler History</vt:lpstr>
      <vt:lpstr>HDF5 OPeNDAP Handler Update</vt:lpstr>
      <vt:lpstr>HDF5 Handler Performance Study</vt:lpstr>
      <vt:lpstr>HDF5 Handler Performance Study</vt:lpstr>
      <vt:lpstr>HDF5 Handler Performance Study</vt:lpstr>
      <vt:lpstr>HDF5 Handler Performance Study</vt:lpstr>
      <vt:lpstr>HDF5 Handler Performance Study</vt:lpstr>
      <vt:lpstr>HDF5 Handler Performance Study</vt:lpstr>
      <vt:lpstr>HDF5 Handler Performance Study</vt:lpstr>
      <vt:lpstr>HDF5 Handler Performance Study</vt:lpstr>
      <vt:lpstr>Performance Study Results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Goals</dc:title>
  <dc:subject>rtnipcontrolcode:unrestricted|rtnipcontrolcodevm:noipvm|rtnexportcontrolcountry:usa|rtnexportcontrolcode:otherinfo|rtnexportcontrolcodevm:nousecvm</dc:subject>
  <dc:creator>Dana Shum</dc:creator>
  <cp:lastModifiedBy>Trakas, Diane E. (GSFC-423.0)[ASRC FEDERAL SYSTEM SOLUTIONS]</cp:lastModifiedBy>
  <cp:revision>74</cp:revision>
  <dcterms:modified xsi:type="dcterms:W3CDTF">2022-06-08T17:50:11Z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5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6" name="bjDocumentLabelXML-1">
    <vt:lpwstr>e7d-88d1-fc61674f86fd" value="" /&gt;&lt;element uid="92e993a3-af32-4afb-aa19-3a49cdb82c7a" value="" /&gt;&lt;/sisl&gt;</vt:lpwstr>
  </property>
  <property fmtid="{D5CDD505-2E9C-101B-9397-08002B2CF9AE}" pid="7" name="bjLabelHistoryID">
    <vt:lpwstr>{49D24783-1A73-4953-A251-03BC9F51BED6}</vt:lpwstr>
  </property>
  <property fmtid="{D5CDD505-2E9C-101B-9397-08002B2CF9AE}" pid="8" name="ContentTypeId">
    <vt:lpwstr>0x010100E9DB6D9FC5E73544AFB130023D3F5BEB007329FAAA20657F418E761A5BE9E4B0ED</vt:lpwstr>
  </property>
  <property fmtid="{D5CDD505-2E9C-101B-9397-08002B2CF9AE}" pid="9" name="Work Product">
    <vt:lpwstr>1;#Work In Progress|c1d885b6-a307-4881-8ac3-0fa4069098db</vt:lpwstr>
  </property>
  <property fmtid="{D5CDD505-2E9C-101B-9397-08002B2CF9AE}" pid="10" name="TaxKeyword">
    <vt:lpwstr/>
  </property>
  <property fmtid="{D5CDD505-2E9C-101B-9397-08002B2CF9AE}" pid="11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2" name="rtnLocale">
    <vt:lpwstr/>
  </property>
  <property fmtid="{D5CDD505-2E9C-101B-9397-08002B2CF9AE}" pid="13" name="rtnDocumentType">
    <vt:lpwstr/>
  </property>
  <property fmtid="{D5CDD505-2E9C-101B-9397-08002B2CF9AE}" pid="14" name="Business">
    <vt:lpwstr/>
  </property>
  <property fmtid="{D5CDD505-2E9C-101B-9397-08002B2CF9AE}" pid="15" name="Function">
    <vt:lpwstr/>
  </property>
  <property fmtid="{D5CDD505-2E9C-101B-9397-08002B2CF9AE}" pid="16" name="ExportControl">
    <vt:lpwstr/>
  </property>
  <property fmtid="{D5CDD505-2E9C-101B-9397-08002B2CF9AE}" pid="17" name="bjClsUserRVM">
    <vt:lpwstr>[]</vt:lpwstr>
  </property>
  <property fmtid="{D5CDD505-2E9C-101B-9397-08002B2CF9AE}" pid="18" name="_dlc_policyId">
    <vt:lpwstr>0x010100E9DB6D9FC5E73544AFB130023D3F5BEB|-756479664</vt:lpwstr>
  </property>
  <property fmtid="{D5CDD505-2E9C-101B-9397-08002B2CF9AE}" pid="19" name="ItemRetentionFormula">
    <vt:lpwstr>&lt;formula id="Microsoft.Office.RecordsManagement.PolicyFeatures.Expiration.Formula.BuiltIn"&gt;&lt;number&gt;0&lt;/number&gt;&lt;property&gt;_vti_ItemDeclaredRecord&lt;/property&gt;&lt;propertyId&gt;f9a44731-84eb-43a4-9973-cd2953ad8646&lt;/propertyId&gt;&lt;period&gt;days&lt;/period&gt;&lt;/formula&gt;</vt:lpwstr>
  </property>
  <property fmtid="{D5CDD505-2E9C-101B-9397-08002B2CF9AE}" pid="20" name="rtxCustomDocumentProperties">
    <vt:lpwstr>rtnipcontrolcode:unrestricted|rtnipcontrolcodevm:noipvm|rtnexportcontrolcountry:usa|rtnexportcontrolcode:otherinfo|rtnexportcontrolcodevm:nousecvm|</vt:lpwstr>
  </property>
</Properties>
</file>