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26"/>
  </p:notesMasterIdLst>
  <p:handoutMasterIdLst>
    <p:handoutMasterId r:id="rId27"/>
  </p:handoutMasterIdLst>
  <p:sldIdLst>
    <p:sldId id="270" r:id="rId5"/>
    <p:sldId id="278" r:id="rId6"/>
    <p:sldId id="271" r:id="rId7"/>
    <p:sldId id="260" r:id="rId8"/>
    <p:sldId id="446" r:id="rId9"/>
    <p:sldId id="450" r:id="rId10"/>
    <p:sldId id="445" r:id="rId11"/>
    <p:sldId id="283" r:id="rId12"/>
    <p:sldId id="277" r:id="rId13"/>
    <p:sldId id="272" r:id="rId14"/>
    <p:sldId id="280" r:id="rId15"/>
    <p:sldId id="281" r:id="rId16"/>
    <p:sldId id="451" r:id="rId17"/>
    <p:sldId id="375" r:id="rId18"/>
    <p:sldId id="320" r:id="rId19"/>
    <p:sldId id="273" r:id="rId20"/>
    <p:sldId id="274" r:id="rId21"/>
    <p:sldId id="282" r:id="rId22"/>
    <p:sldId id="443" r:id="rId23"/>
    <p:sldId id="284" r:id="rId24"/>
    <p:sldId id="275"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ADD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D26B502B-9BA4-4DC6-873C-2D93DDE69461}" type="datetimeFigureOut">
              <a:rPr lang="en-US"/>
              <a:pPr>
                <a:defRPr/>
              </a:pPr>
              <a:t>6/27/2022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atin typeface="Calibri" charset="0"/>
              </a:defRPr>
            </a:lvl1pPr>
          </a:lstStyle>
          <a:p>
            <a:pPr>
              <a:defRPr/>
            </a:pPr>
            <a:fld id="{B128706F-587B-4177-9B5E-3718C16029C3}" type="slidenum">
              <a:rPr lang="en-US"/>
              <a:pPr>
                <a:defRPr/>
              </a:pPr>
              <a:t>‹#›</a:t>
            </a:fld>
            <a:endParaRPr lang="en-US"/>
          </a:p>
        </p:txBody>
      </p:sp>
    </p:spTree>
    <p:extLst>
      <p:ext uri="{BB962C8B-B14F-4D97-AF65-F5344CB8AC3E}">
        <p14:creationId xmlns:p14="http://schemas.microsoft.com/office/powerpoint/2010/main" val="40867377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3FD4C167-0362-4D06-8DBD-E0FF2D53F02C}" type="datetimeFigureOut">
              <a:rPr lang="en-US"/>
              <a:pPr>
                <a:defRPr/>
              </a:pPr>
              <a:t>6/27/2022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charset="0"/>
              </a:defRPr>
            </a:lvl1pPr>
          </a:lstStyle>
          <a:p>
            <a:pPr>
              <a:defRPr/>
            </a:pPr>
            <a:fld id="{89251190-5D43-45D4-B065-E0CE0FF24665}" type="slidenum">
              <a:rPr lang="en-US"/>
              <a:pPr>
                <a:defRPr/>
              </a:pPr>
              <a:t>‹#›</a:t>
            </a:fld>
            <a:endParaRPr lang="en-US"/>
          </a:p>
        </p:txBody>
      </p:sp>
    </p:spTree>
    <p:extLst>
      <p:ext uri="{BB962C8B-B14F-4D97-AF65-F5344CB8AC3E}">
        <p14:creationId xmlns:p14="http://schemas.microsoft.com/office/powerpoint/2010/main" val="1913042247"/>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96"/>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300" y="-1"/>
            <a:ext cx="12188952" cy="68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06400" y="2309031"/>
            <a:ext cx="10820400" cy="1653369"/>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0" y="3962401"/>
            <a:ext cx="8760541" cy="712839"/>
          </a:xfrm>
          <a:gradFill flip="none" rotWithShape="1">
            <a:gsLst>
              <a:gs pos="0">
                <a:schemeClr val="tx1">
                  <a:alpha val="58000"/>
                </a:schemeClr>
              </a:gs>
              <a:gs pos="50000">
                <a:schemeClr val="bg1">
                  <a:lumMod val="50000"/>
                  <a:shade val="67500"/>
                  <a:satMod val="115000"/>
                  <a:alpha val="48000"/>
                </a:schemeClr>
              </a:gs>
              <a:gs pos="100000">
                <a:schemeClr val="bg1">
                  <a:lumMod val="50000"/>
                  <a:shade val="100000"/>
                  <a:satMod val="115000"/>
                </a:schemeClr>
              </a:gs>
            </a:gsLst>
            <a:lin ang="2700000" scaled="1"/>
            <a:tileRect/>
          </a:gradFill>
        </p:spPr>
        <p:txBody>
          <a:bodyPr/>
          <a:lstStyle>
            <a:lvl1pPr marL="0" indent="0" algn="ctr">
              <a:buNone/>
              <a:defRPr>
                <a:solidFill>
                  <a:schemeClr val="bg1">
                    <a:lumMod val="75000"/>
                  </a:schemeClr>
                </a:solidFill>
                <a:effectLst>
                  <a:outerShdw blurRad="38100" dist="38100" dir="2700000" algn="tl">
                    <a:srgbClr val="000000">
                      <a:alpha val="43137"/>
                    </a:srgbClr>
                  </a:outerShdw>
                </a:effectLst>
              </a:defRPr>
            </a:lvl1pPr>
            <a:lvl2pPr marL="457200" indent="0" algn="ctr">
              <a:buNone/>
              <a:defRPr>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1"/>
            <a:r>
              <a:rPr lang="en-US" dirty="0"/>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1752" y="9144"/>
            <a:ext cx="2274484" cy="2286000"/>
          </a:xfrm>
          <a:prstGeom prst="rect">
            <a:avLst/>
          </a:prstGeom>
        </p:spPr>
      </p:pic>
      <p:pic>
        <p:nvPicPr>
          <p:cNvPr id="11" name="Picture 72" descr="NASA insignia RGB"/>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430000" y="192024"/>
            <a:ext cx="6858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93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457B86A9-9655-49AA-8089-11BD692C9E90}" type="slidenum">
              <a:rPr lang="en-US"/>
              <a:pPr>
                <a:defRPr/>
              </a:pPr>
              <a:t>‹#›</a:t>
            </a:fld>
            <a:endParaRPr lang="en-US" dirty="0"/>
          </a:p>
        </p:txBody>
      </p:sp>
    </p:spTree>
    <p:extLst>
      <p:ext uri="{BB962C8B-B14F-4D97-AF65-F5344CB8AC3E}">
        <p14:creationId xmlns:p14="http://schemas.microsoft.com/office/powerpoint/2010/main" val="492964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79D997B6-8321-4F7A-8B46-0B2013716BEA}" type="datetime1">
              <a:rPr lang="en-US" smtClean="0"/>
              <a:t>6/27/2022</a:t>
            </a:fld>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136DBAAB-C12D-4154-ADF3-064A3B13341A}" type="slidenum">
              <a:rPr lang="en-US"/>
              <a:pPr>
                <a:defRPr/>
              </a:pPr>
              <a:t>‹#›</a:t>
            </a:fld>
            <a:endParaRPr lang="en-US"/>
          </a:p>
        </p:txBody>
      </p:sp>
    </p:spTree>
    <p:extLst>
      <p:ext uri="{BB962C8B-B14F-4D97-AF65-F5344CB8AC3E}">
        <p14:creationId xmlns:p14="http://schemas.microsoft.com/office/powerpoint/2010/main" val="3387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143000"/>
            <a:ext cx="5689600" cy="52578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689600" cy="52578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30C9BBB8-A1E7-46BC-83A9-728050E89737}" type="datetime1">
              <a:rPr lang="en-US" smtClean="0"/>
              <a:t>6/27/2022</a:t>
            </a:fld>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9BBEA4FC-8AF0-4D1B-9396-58490D864F03}" type="slidenum">
              <a:rPr lang="en-US"/>
              <a:pPr>
                <a:defRPr/>
              </a:pPr>
              <a:t>‹#›</a:t>
            </a:fld>
            <a:endParaRPr lang="en-US"/>
          </a:p>
        </p:txBody>
      </p:sp>
    </p:spTree>
    <p:extLst>
      <p:ext uri="{BB962C8B-B14F-4D97-AF65-F5344CB8AC3E}">
        <p14:creationId xmlns:p14="http://schemas.microsoft.com/office/powerpoint/2010/main" val="1920311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66800"/>
            <a:ext cx="56917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52600"/>
            <a:ext cx="5691717" cy="4648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066800"/>
            <a:ext cx="56938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752600"/>
            <a:ext cx="5693833" cy="4648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276372A9-1172-4C88-9C99-82BBC6D6069D}" type="datetime1">
              <a:rPr lang="en-US" smtClean="0"/>
              <a:t>6/27/2022</a:t>
            </a:fld>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36DF23D-5197-46FD-89DE-8B65DB7AE804}" type="slidenum">
              <a:rPr lang="en-US"/>
              <a:pPr>
                <a:defRPr/>
              </a:pPr>
              <a:t>‹#›</a:t>
            </a:fld>
            <a:endParaRPr lang="en-US"/>
          </a:p>
        </p:txBody>
      </p:sp>
    </p:spTree>
    <p:extLst>
      <p:ext uri="{BB962C8B-B14F-4D97-AF65-F5344CB8AC3E}">
        <p14:creationId xmlns:p14="http://schemas.microsoft.com/office/powerpoint/2010/main" val="2775768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CFB41CE7-1126-4A1D-806E-AA9DB2DBF767}" type="datetime1">
              <a:rPr lang="en-US" smtClean="0"/>
              <a:t>6/27/2022</a:t>
            </a:fld>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B0FAE6A3-6A94-4213-B556-372E714450EB}" type="slidenum">
              <a:rPr lang="en-US"/>
              <a:pPr>
                <a:defRPr/>
              </a:pPr>
              <a:t>‹#›</a:t>
            </a:fld>
            <a:endParaRPr lang="en-US"/>
          </a:p>
        </p:txBody>
      </p:sp>
    </p:spTree>
    <p:extLst>
      <p:ext uri="{BB962C8B-B14F-4D97-AF65-F5344CB8AC3E}">
        <p14:creationId xmlns:p14="http://schemas.microsoft.com/office/powerpoint/2010/main" val="349059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0524759A-4CF0-4BA4-AB60-11D34B999205}" type="datetime1">
              <a:rPr lang="en-US" smtClean="0"/>
              <a:t>6/27/2022</a:t>
            </a:fld>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CC14B83F-AE75-45ED-A824-985A836FFCC1}" type="slidenum">
              <a:rPr lang="en-US"/>
              <a:pPr>
                <a:defRPr/>
              </a:pPr>
              <a:t>‹#›</a:t>
            </a:fld>
            <a:endParaRPr lang="en-US"/>
          </a:p>
        </p:txBody>
      </p:sp>
    </p:spTree>
    <p:extLst>
      <p:ext uri="{BB962C8B-B14F-4D97-AF65-F5344CB8AC3E}">
        <p14:creationId xmlns:p14="http://schemas.microsoft.com/office/powerpoint/2010/main" val="250667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066800"/>
            <a:ext cx="4315884" cy="990600"/>
          </a:xfrm>
        </p:spPr>
        <p:txBody>
          <a:bodyPr anchor="b"/>
          <a:lstStyle>
            <a:lvl1pPr algn="l">
              <a:defRPr sz="2000" b="1">
                <a:solidFill>
                  <a:schemeClr val="tx1"/>
                </a:solidFill>
              </a:defRPr>
            </a:lvl1pPr>
          </a:lstStyle>
          <a:p>
            <a:r>
              <a:rPr lang="en-US"/>
              <a:t>Click to edit Master title style</a:t>
            </a:r>
          </a:p>
        </p:txBody>
      </p:sp>
      <p:sp>
        <p:nvSpPr>
          <p:cNvPr id="3" name="Content Placeholder 2"/>
          <p:cNvSpPr>
            <a:spLocks noGrp="1"/>
          </p:cNvSpPr>
          <p:nvPr>
            <p:ph idx="1"/>
          </p:nvPr>
        </p:nvSpPr>
        <p:spPr>
          <a:xfrm>
            <a:off x="4766733" y="1066800"/>
            <a:ext cx="7120467" cy="5410200"/>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4801" y="2057400"/>
            <a:ext cx="4315884" cy="4419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23DF4856-A635-4C68-8421-32D44FFC0FA1}" type="datetime1">
              <a:rPr lang="en-US" smtClean="0"/>
              <a:t>6/27/2022</a:t>
            </a:fld>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E4660925-0BA9-417D-9F21-5EC149480C69}" type="slidenum">
              <a:rPr lang="en-US"/>
              <a:pPr>
                <a:defRPr/>
              </a:pPr>
              <a:t>‹#›</a:t>
            </a:fld>
            <a:endParaRPr lang="en-US"/>
          </a:p>
        </p:txBody>
      </p:sp>
    </p:spTree>
    <p:extLst>
      <p:ext uri="{BB962C8B-B14F-4D97-AF65-F5344CB8AC3E}">
        <p14:creationId xmlns:p14="http://schemas.microsoft.com/office/powerpoint/2010/main" val="202566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143000"/>
            <a:ext cx="7315200" cy="35845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3EF32FF9-B6AE-4597-A72B-A2C86A88A6EC}" type="datetime1">
              <a:rPr lang="en-US" smtClean="0"/>
              <a:t>6/27/2022</a:t>
            </a:fld>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DECB48B-F610-4D0C-91E4-23C1FA346856}" type="slidenum">
              <a:rPr lang="en-US"/>
              <a:pPr>
                <a:defRPr/>
              </a:pPr>
              <a:t>‹#›</a:t>
            </a:fld>
            <a:endParaRPr lang="en-US"/>
          </a:p>
        </p:txBody>
      </p:sp>
    </p:spTree>
    <p:extLst>
      <p:ext uri="{BB962C8B-B14F-4D97-AF65-F5344CB8AC3E}">
        <p14:creationId xmlns:p14="http://schemas.microsoft.com/office/powerpoint/2010/main" val="1685345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951D0324-0954-43FC-B4B1-982BDA940664}" type="datetime1">
              <a:rPr lang="en-US" smtClean="0"/>
              <a:t>6/27/2022</a:t>
            </a:fld>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8688F6AE-1C29-4FE7-9CFE-52BEFC1A9819}" type="slidenum">
              <a:rPr lang="en-US"/>
              <a:pPr>
                <a:defRPr/>
              </a:pPr>
              <a:t>‹#›</a:t>
            </a:fld>
            <a:endParaRPr lang="en-US"/>
          </a:p>
        </p:txBody>
      </p:sp>
    </p:spTree>
    <p:extLst>
      <p:ext uri="{BB962C8B-B14F-4D97-AF65-F5344CB8AC3E}">
        <p14:creationId xmlns:p14="http://schemas.microsoft.com/office/powerpoint/2010/main" val="191219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0"/>
            <a:ext cx="30480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066800"/>
            <a:ext cx="8331200" cy="53340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949BE794-0189-47AA-9E2D-16A976CC3A77}" type="datetime1">
              <a:rPr lang="en-US" smtClean="0"/>
              <a:t>6/27/2022</a:t>
            </a:fld>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DEA99044-6B6F-4EC9-9F0E-521520A2A724}" type="slidenum">
              <a:rPr lang="en-US"/>
              <a:pPr>
                <a:defRPr/>
              </a:pPr>
              <a:t>‹#›</a:t>
            </a:fld>
            <a:endParaRPr lang="en-US"/>
          </a:p>
        </p:txBody>
      </p:sp>
    </p:spTree>
    <p:extLst>
      <p:ext uri="{BB962C8B-B14F-4D97-AF65-F5344CB8AC3E}">
        <p14:creationId xmlns:p14="http://schemas.microsoft.com/office/powerpoint/2010/main" val="3268562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2"/>
          <p:cNvPicPr preferRelativeResize="0">
            <a:picLocks noChangeAspect="1" noChangeArrowheads="1"/>
          </p:cNvPicPr>
          <p:nvPr userDrawn="1"/>
        </p:nvPicPr>
        <p:blipFill rotWithShape="1">
          <a:blip r:embed="rId13" cstate="screen">
            <a:lum bright="70000" contrast="-70000"/>
            <a:extLst>
              <a:ext uri="{28A0092B-C50C-407E-A947-70E740481C1C}">
                <a14:useLocalDpi xmlns:a14="http://schemas.microsoft.com/office/drawing/2010/main"/>
              </a:ext>
            </a:extLst>
          </a:blip>
          <a:srcRect/>
          <a:stretch/>
        </p:blipFill>
        <p:spPr bwMode="auto">
          <a:xfrm>
            <a:off x="-28707" y="942820"/>
            <a:ext cx="12188952"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userDrawn="1"/>
        </p:nvPicPr>
        <p:blipFill rotWithShape="1">
          <a:blip r:embed="rId14"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a:xfrm>
            <a:off x="-1" y="-2"/>
            <a:ext cx="12188952" cy="917577"/>
          </a:xfrm>
          <a:prstGeom prst="rect">
            <a:avLst/>
          </a:prstGeom>
        </p:spPr>
      </p:pic>
      <p:sp>
        <p:nvSpPr>
          <p:cNvPr id="1030" name="Title Placeholder 1"/>
          <p:cNvSpPr>
            <a:spLocks noGrp="1"/>
          </p:cNvSpPr>
          <p:nvPr>
            <p:ph type="title"/>
          </p:nvPr>
        </p:nvSpPr>
        <p:spPr bwMode="auto">
          <a:xfrm>
            <a:off x="1037157" y="76200"/>
            <a:ext cx="1031664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7" name="Text Placeholder 2"/>
          <p:cNvSpPr>
            <a:spLocks noGrp="1"/>
          </p:cNvSpPr>
          <p:nvPr>
            <p:ph type="body" idx="1"/>
          </p:nvPr>
        </p:nvSpPr>
        <p:spPr bwMode="auto">
          <a:xfrm>
            <a:off x="304800" y="1143000"/>
            <a:ext cx="1158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8238" y="6484638"/>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accent5">
                    <a:lumMod val="75000"/>
                  </a:schemeClr>
                </a:solidFill>
                <a:latin typeface="Calibri"/>
              </a:defRPr>
            </a:lvl1pPr>
          </a:lstStyle>
          <a:p>
            <a:pPr>
              <a:defRPr/>
            </a:pPr>
            <a:fld id="{F4F85FBE-D744-45BD-911A-ED2F637903C6}" type="datetime1">
              <a:rPr lang="en-US" smtClean="0"/>
              <a:t>6/27/2022</a:t>
            </a:fld>
            <a:endParaRPr lang="en-US"/>
          </a:p>
        </p:txBody>
      </p:sp>
      <p:sp>
        <p:nvSpPr>
          <p:cNvPr id="6" name="Slide Number Placeholder 5"/>
          <p:cNvSpPr>
            <a:spLocks noGrp="1"/>
          </p:cNvSpPr>
          <p:nvPr>
            <p:ph type="sldNum" sz="quarter" idx="4"/>
          </p:nvPr>
        </p:nvSpPr>
        <p:spPr>
          <a:xfrm>
            <a:off x="9336617" y="647640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accent5">
                    <a:lumMod val="75000"/>
                  </a:schemeClr>
                </a:solidFill>
                <a:latin typeface="Calibri"/>
              </a:defRPr>
            </a:lvl1pPr>
          </a:lstStyle>
          <a:p>
            <a:pPr>
              <a:defRPr/>
            </a:pPr>
            <a:fld id="{C81742FC-0631-4BCD-984B-F873A515A068}" type="slidenum">
              <a:rPr lang="en-US"/>
              <a:pPr>
                <a:defRPr/>
              </a:pPr>
              <a:t>‹#›</a:t>
            </a:fld>
            <a:endParaRPr lang="en-US" dirty="0"/>
          </a:p>
        </p:txBody>
      </p:sp>
      <p:pic>
        <p:nvPicPr>
          <p:cNvPr id="8" name="Picture 7"/>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54661" y="89218"/>
            <a:ext cx="727835" cy="731520"/>
          </a:xfrm>
          <a:prstGeom prst="rect">
            <a:avLst/>
          </a:prstGeom>
        </p:spPr>
      </p:pic>
      <p:pic>
        <p:nvPicPr>
          <p:cNvPr id="14" name="Picture 72" descr="NASA insignia RGB"/>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430000" y="193675"/>
            <a:ext cx="6858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hf sldNum="0" hdr="0"/>
  <p:txStyles>
    <p:titleStyle>
      <a:lvl1pPr algn="l" rtl="0" eaLnBrk="0" fontAlgn="base" hangingPunct="0">
        <a:spcBef>
          <a:spcPct val="0"/>
        </a:spcBef>
        <a:spcAft>
          <a:spcPct val="0"/>
        </a:spcAft>
        <a:defRPr sz="4400" kern="1200">
          <a:solidFill>
            <a:schemeClr val="bg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400">
          <a:solidFill>
            <a:schemeClr val="bg1"/>
          </a:solidFill>
          <a:latin typeface="Calibri" panose="020F0502020204030204" pitchFamily="34" charset="0"/>
        </a:defRPr>
      </a:lvl2pPr>
      <a:lvl3pPr algn="l" rtl="0" eaLnBrk="0" fontAlgn="base" hangingPunct="0">
        <a:spcBef>
          <a:spcPct val="0"/>
        </a:spcBef>
        <a:spcAft>
          <a:spcPct val="0"/>
        </a:spcAft>
        <a:defRPr sz="4400">
          <a:solidFill>
            <a:schemeClr val="bg1"/>
          </a:solidFill>
          <a:latin typeface="Calibri" panose="020F0502020204030204" pitchFamily="34" charset="0"/>
        </a:defRPr>
      </a:lvl3pPr>
      <a:lvl4pPr algn="l" rtl="0" eaLnBrk="0" fontAlgn="base" hangingPunct="0">
        <a:spcBef>
          <a:spcPct val="0"/>
        </a:spcBef>
        <a:spcAft>
          <a:spcPct val="0"/>
        </a:spcAft>
        <a:defRPr sz="4400">
          <a:solidFill>
            <a:schemeClr val="bg1"/>
          </a:solidFill>
          <a:latin typeface="Calibri" panose="020F0502020204030204" pitchFamily="34" charset="0"/>
        </a:defRPr>
      </a:lvl4pPr>
      <a:lvl5pPr algn="l" rtl="0" eaLnBrk="0" fontAlgn="base" hangingPunct="0">
        <a:spcBef>
          <a:spcPct val="0"/>
        </a:spcBef>
        <a:spcAft>
          <a:spcPct val="0"/>
        </a:spcAft>
        <a:defRPr sz="4400">
          <a:solidFill>
            <a:schemeClr val="bg1"/>
          </a:solidFill>
          <a:latin typeface="Calibri" panose="020F0502020204030204" pitchFamily="34" charset="0"/>
        </a:defRPr>
      </a:lvl5pPr>
      <a:lvl6pPr marL="457200" algn="ctr" rtl="0" fontAlgn="base">
        <a:spcBef>
          <a:spcPct val="0"/>
        </a:spcBef>
        <a:spcAft>
          <a:spcPct val="0"/>
        </a:spcAft>
        <a:defRPr sz="4400">
          <a:solidFill>
            <a:srgbClr val="B9CDE5"/>
          </a:solidFill>
          <a:latin typeface="Calibri" panose="020F0502020204030204" pitchFamily="34" charset="0"/>
        </a:defRPr>
      </a:lvl6pPr>
      <a:lvl7pPr marL="914400" algn="ctr" rtl="0" fontAlgn="base">
        <a:spcBef>
          <a:spcPct val="0"/>
        </a:spcBef>
        <a:spcAft>
          <a:spcPct val="0"/>
        </a:spcAft>
        <a:defRPr sz="4400">
          <a:solidFill>
            <a:srgbClr val="B9CDE5"/>
          </a:solidFill>
          <a:latin typeface="Calibri" panose="020F0502020204030204" pitchFamily="34" charset="0"/>
        </a:defRPr>
      </a:lvl7pPr>
      <a:lvl8pPr marL="1371600" algn="ctr" rtl="0" fontAlgn="base">
        <a:spcBef>
          <a:spcPct val="0"/>
        </a:spcBef>
        <a:spcAft>
          <a:spcPct val="0"/>
        </a:spcAft>
        <a:defRPr sz="4400">
          <a:solidFill>
            <a:srgbClr val="B9CDE5"/>
          </a:solidFill>
          <a:latin typeface="Calibri" panose="020F0502020204030204" pitchFamily="34" charset="0"/>
        </a:defRPr>
      </a:lvl8pPr>
      <a:lvl9pPr marL="1828800" algn="ctr" rtl="0" fontAlgn="base">
        <a:spcBef>
          <a:spcPct val="0"/>
        </a:spcBef>
        <a:spcAft>
          <a:spcPct val="0"/>
        </a:spcAft>
        <a:defRPr sz="4400">
          <a:solidFill>
            <a:srgbClr val="B9CDE5"/>
          </a:solidFill>
          <a:latin typeface="Calibri" panose="020F0502020204030204" pitchFamily="34" charset="0"/>
        </a:defRPr>
      </a:lvl9pPr>
    </p:titleStyle>
    <p:bodyStyle>
      <a:lvl1pPr marL="230188" indent="-230188" algn="l" rtl="0" eaLnBrk="0" fontAlgn="base" hangingPunct="0">
        <a:spcBef>
          <a:spcPct val="20000"/>
        </a:spcBef>
        <a:spcAft>
          <a:spcPct val="0"/>
        </a:spcAft>
        <a:buClr>
          <a:srgbClr val="4BACC6"/>
        </a:buClr>
        <a:buFont typeface="Arial" panose="020B0604020202020204" pitchFamily="34" charset="0"/>
        <a:buChar char="•"/>
        <a:defRPr sz="3200" kern="1200">
          <a:solidFill>
            <a:srgbClr val="215968"/>
          </a:solidFill>
          <a:latin typeface="+mn-lt"/>
          <a:ea typeface="+mn-ea"/>
          <a:cs typeface="+mn-cs"/>
        </a:defRPr>
      </a:lvl1pPr>
      <a:lvl2pPr marL="742950" indent="-285750" algn="l" rtl="0" eaLnBrk="0" fontAlgn="base" hangingPunct="0">
        <a:spcBef>
          <a:spcPct val="20000"/>
        </a:spcBef>
        <a:spcAft>
          <a:spcPct val="0"/>
        </a:spcAft>
        <a:buClr>
          <a:srgbClr val="E46C0A"/>
        </a:buClr>
        <a:buFont typeface="Arial" panose="020B0604020202020204" pitchFamily="34" charset="0"/>
        <a:buChar char="–"/>
        <a:defRPr sz="2800" kern="1200">
          <a:solidFill>
            <a:srgbClr val="215968"/>
          </a:solidFill>
          <a:latin typeface="+mn-lt"/>
          <a:ea typeface="+mn-ea"/>
          <a:cs typeface="+mn-cs"/>
        </a:defRPr>
      </a:lvl2pPr>
      <a:lvl3pPr marL="1143000" indent="-228600" algn="l" rtl="0" eaLnBrk="0" fontAlgn="base" hangingPunct="0">
        <a:spcBef>
          <a:spcPct val="20000"/>
        </a:spcBef>
        <a:spcAft>
          <a:spcPct val="0"/>
        </a:spcAft>
        <a:buClr>
          <a:srgbClr val="984807"/>
        </a:buClr>
        <a:buFont typeface="Wingdings" panose="05000000000000000000" pitchFamily="2" charset="2"/>
        <a:buChar char="§"/>
        <a:defRPr sz="2400" kern="1200">
          <a:solidFill>
            <a:srgbClr val="215968"/>
          </a:solidFill>
          <a:latin typeface="+mn-lt"/>
          <a:ea typeface="+mn-ea"/>
          <a:cs typeface="+mn-cs"/>
        </a:defRPr>
      </a:lvl3pPr>
      <a:lvl4pPr marL="1600200" indent="-228600" algn="l" rtl="0" eaLnBrk="0" fontAlgn="base" hangingPunct="0">
        <a:spcBef>
          <a:spcPct val="20000"/>
        </a:spcBef>
        <a:spcAft>
          <a:spcPct val="0"/>
        </a:spcAft>
        <a:buClr>
          <a:schemeClr val="tx1"/>
        </a:buClr>
        <a:buFont typeface="Arial" panose="020B0604020202020204" pitchFamily="34" charset="0"/>
        <a:buChar char="–"/>
        <a:defRPr sz="2000" kern="1200">
          <a:solidFill>
            <a:srgbClr val="215968"/>
          </a:solidFill>
          <a:latin typeface="+mn-lt"/>
          <a:ea typeface="+mn-ea"/>
          <a:cs typeface="+mn-cs"/>
        </a:defRPr>
      </a:lvl4pPr>
      <a:lvl5pPr marL="2057400" indent="-228600" algn="l" rtl="0" eaLnBrk="0" fontAlgn="base" hangingPunct="0">
        <a:spcBef>
          <a:spcPct val="20000"/>
        </a:spcBef>
        <a:spcAft>
          <a:spcPct val="0"/>
        </a:spcAft>
        <a:buClr>
          <a:schemeClr val="tx1"/>
        </a:buClr>
        <a:buFont typeface="Arial" panose="020B0604020202020204" pitchFamily="34" charset="0"/>
        <a:buChar char="»"/>
        <a:defRPr sz="2000" kern="1200">
          <a:solidFill>
            <a:srgbClr val="2159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02696" y="2130162"/>
            <a:ext cx="10820400" cy="1653369"/>
          </a:xfrm>
        </p:spPr>
        <p:txBody>
          <a:bodyPr/>
          <a:lstStyle/>
          <a:p>
            <a:r>
              <a:rPr lang="en-US" dirty="0"/>
              <a:t>xEMU Integrated Communication System</a:t>
            </a:r>
          </a:p>
        </p:txBody>
      </p:sp>
      <p:sp>
        <p:nvSpPr>
          <p:cNvPr id="6" name="Subtitle 5"/>
          <p:cNvSpPr>
            <a:spLocks noGrp="1"/>
          </p:cNvSpPr>
          <p:nvPr>
            <p:ph type="subTitle" idx="1"/>
          </p:nvPr>
        </p:nvSpPr>
        <p:spPr>
          <a:xfrm>
            <a:off x="802696" y="3624073"/>
            <a:ext cx="4415480" cy="2023692"/>
          </a:xfrm>
        </p:spPr>
        <p:txBody>
          <a:bodyPr/>
          <a:lstStyle/>
          <a:p>
            <a:pPr algn="l"/>
            <a:r>
              <a:rPr lang="en-US" dirty="0"/>
              <a:t>Ian Meginnis</a:t>
            </a:r>
          </a:p>
          <a:p>
            <a:pPr algn="l"/>
            <a:r>
              <a:rPr lang="en-US" sz="2800" dirty="0"/>
              <a:t>NASA JSC</a:t>
            </a:r>
          </a:p>
        </p:txBody>
      </p:sp>
      <p:sp>
        <p:nvSpPr>
          <p:cNvPr id="12" name="Rectangle 4">
            <a:extLst>
              <a:ext uri="{FF2B5EF4-FFF2-40B4-BE49-F238E27FC236}">
                <a16:creationId xmlns:a16="http://schemas.microsoft.com/office/drawing/2014/main" id="{4C5FC5E0-8B50-466C-9A73-2992DADF60A1}"/>
              </a:ext>
            </a:extLst>
          </p:cNvPr>
          <p:cNvSpPr>
            <a:spLocks noChangeArrowheads="1"/>
          </p:cNvSpPr>
          <p:nvPr/>
        </p:nvSpPr>
        <p:spPr bwMode="auto">
          <a:xfrm>
            <a:off x="9034271" y="5339270"/>
            <a:ext cx="3005865" cy="1274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i="1" dirty="0">
                <a:solidFill>
                  <a:schemeClr val="bg1"/>
                </a:solidFill>
                <a:latin typeface="+mj-lt"/>
              </a:rPr>
              <a:t>International Conference on Environmental Systems</a:t>
            </a:r>
          </a:p>
          <a:p>
            <a:pPr>
              <a:spcBef>
                <a:spcPts val="600"/>
              </a:spcBef>
              <a:buFontTx/>
              <a:buNone/>
            </a:pPr>
            <a:r>
              <a:rPr lang="en-US" altLang="en-US" sz="1800" dirty="0">
                <a:solidFill>
                  <a:schemeClr val="bg1"/>
                </a:solidFill>
                <a:latin typeface="+mj-lt"/>
              </a:rPr>
              <a:t>July 10-14, 2022</a:t>
            </a:r>
          </a:p>
          <a:p>
            <a:pPr>
              <a:spcBef>
                <a:spcPct val="0"/>
              </a:spcBef>
              <a:buFontTx/>
              <a:buNone/>
            </a:pPr>
            <a:r>
              <a:rPr lang="en-US" altLang="en-US" sz="1800" dirty="0">
                <a:solidFill>
                  <a:schemeClr val="bg1"/>
                </a:solidFill>
                <a:latin typeface="+mj-lt"/>
              </a:rPr>
              <a:t>St. Paul, Minnesota</a:t>
            </a:r>
            <a:endParaRPr lang="en-US" altLang="en-US" sz="2400" dirty="0">
              <a:solidFill>
                <a:schemeClr val="bg1"/>
              </a:solidFill>
              <a:latin typeface="+mj-lt"/>
            </a:endParaRPr>
          </a:p>
        </p:txBody>
      </p:sp>
      <p:pic>
        <p:nvPicPr>
          <p:cNvPr id="1026" name="Picture 2">
            <a:extLst>
              <a:ext uri="{FF2B5EF4-FFF2-40B4-BE49-F238E27FC236}">
                <a16:creationId xmlns:a16="http://schemas.microsoft.com/office/drawing/2014/main" id="{55B0F6B9-10E0-4549-BF8A-B50DDBB4AAE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24927" y="5102352"/>
            <a:ext cx="1755647" cy="1755647"/>
          </a:xfrm>
          <a:prstGeom prst="rect">
            <a:avLst/>
          </a:prstGeom>
          <a:noFill/>
          <a:extLst>
            <a:ext uri="{909E8E84-426E-40DD-AFC4-6F175D3DCCD1}">
              <a14:hiddenFill xmlns:a14="http://schemas.microsoft.com/office/drawing/2010/main">
                <a:solidFill>
                  <a:srgbClr val="FFFFFF"/>
                </a:solidFill>
              </a14:hiddenFill>
            </a:ext>
          </a:extLst>
        </p:spPr>
      </p:pic>
      <p:sp>
        <p:nvSpPr>
          <p:cNvPr id="14" name="Subtitle 5">
            <a:extLst>
              <a:ext uri="{FF2B5EF4-FFF2-40B4-BE49-F238E27FC236}">
                <a16:creationId xmlns:a16="http://schemas.microsoft.com/office/drawing/2014/main" id="{7514CEE2-AE1B-084A-9E30-FD99B0841A52}"/>
              </a:ext>
            </a:extLst>
          </p:cNvPr>
          <p:cNvSpPr txBox="1">
            <a:spLocks/>
          </p:cNvSpPr>
          <p:nvPr/>
        </p:nvSpPr>
        <p:spPr bwMode="auto">
          <a:xfrm>
            <a:off x="802696" y="4691442"/>
            <a:ext cx="7281645" cy="1246062"/>
          </a:xfrm>
          <a:prstGeom prst="rect">
            <a:avLst/>
          </a:prstGeom>
          <a:noFill/>
          <a:ln>
            <a:noFill/>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rgbClr val="4BACC6"/>
              </a:buClr>
              <a:buFont typeface="Arial" panose="020B0604020202020204" pitchFamily="34" charset="0"/>
              <a:buNone/>
              <a:defRPr sz="3200" kern="1200">
                <a:solidFill>
                  <a:schemeClr val="bg1">
                    <a:lumMod val="75000"/>
                  </a:schemeClr>
                </a:solidFill>
                <a:effectLst>
                  <a:outerShdw blurRad="38100" dist="38100" dir="2700000" algn="tl">
                    <a:srgbClr val="000000">
                      <a:alpha val="43137"/>
                    </a:srgbClr>
                  </a:outerShdw>
                </a:effectLst>
                <a:latin typeface="+mn-lt"/>
                <a:ea typeface="+mn-ea"/>
                <a:cs typeface="+mn-cs"/>
              </a:defRPr>
            </a:lvl1pPr>
            <a:lvl2pPr marL="457200" indent="0" algn="ctr" rtl="0" eaLnBrk="0" fontAlgn="base" hangingPunct="0">
              <a:spcBef>
                <a:spcPct val="20000"/>
              </a:spcBef>
              <a:spcAft>
                <a:spcPct val="0"/>
              </a:spcAft>
              <a:buClr>
                <a:srgbClr val="E46C0A"/>
              </a:buClr>
              <a:buFont typeface="Arial" panose="020B0604020202020204" pitchFamily="34" charset="0"/>
              <a:buNone/>
              <a:defRPr sz="2800" kern="1200">
                <a:solidFill>
                  <a:schemeClr val="bg1"/>
                </a:solidFill>
                <a:latin typeface="+mn-lt"/>
                <a:ea typeface="+mn-ea"/>
                <a:cs typeface="+mn-cs"/>
              </a:defRPr>
            </a:lvl2pPr>
            <a:lvl3pPr marL="914400" indent="0" algn="ctr" rtl="0" eaLnBrk="0" fontAlgn="base" hangingPunct="0">
              <a:spcBef>
                <a:spcPct val="20000"/>
              </a:spcBef>
              <a:spcAft>
                <a:spcPct val="0"/>
              </a:spcAft>
              <a:buClr>
                <a:srgbClr val="984807"/>
              </a:buClr>
              <a:buFont typeface="Wingdings" panose="05000000000000000000" pitchFamily="2" charset="2"/>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Clr>
                <a:schemeClr val="tx1"/>
              </a:buClr>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Clr>
                <a:schemeClr val="tx1"/>
              </a:buClr>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400" dirty="0"/>
              <a:t>Bill Foster</a:t>
            </a:r>
          </a:p>
          <a:p>
            <a:pPr algn="l"/>
            <a:r>
              <a:rPr lang="en-US" sz="2400" dirty="0"/>
              <a:t>NASA JSC / ERC Inc.</a:t>
            </a:r>
          </a:p>
        </p:txBody>
      </p:sp>
      <p:sp>
        <p:nvSpPr>
          <p:cNvPr id="7" name="Rectangle 6">
            <a:extLst>
              <a:ext uri="{FF2B5EF4-FFF2-40B4-BE49-F238E27FC236}">
                <a16:creationId xmlns:a16="http://schemas.microsoft.com/office/drawing/2014/main" id="{AD0C16D6-5D35-4083-89A5-3A7788BCE30F}"/>
              </a:ext>
            </a:extLst>
          </p:cNvPr>
          <p:cNvSpPr/>
          <p:nvPr/>
        </p:nvSpPr>
        <p:spPr>
          <a:xfrm>
            <a:off x="802696" y="5989164"/>
            <a:ext cx="6467912" cy="600164"/>
          </a:xfrm>
          <a:prstGeom prst="rect">
            <a:avLst/>
          </a:prstGeom>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1100" i="1" dirty="0">
                <a:solidFill>
                  <a:schemeClr val="bg1"/>
                </a:solidFill>
                <a:latin typeface="Roboto"/>
              </a:rPr>
              <a:t>Trade names and trademarks and company names are used in this report for identification only. Their usage does not constitute an official endorsement, either expressed or implied, by the National Aeronautics and Space Administration.</a:t>
            </a:r>
            <a:endParaRPr lang="en-US" sz="1100" i="1" dirty="0">
              <a:solidFill>
                <a:schemeClr val="bg1"/>
              </a:solidFill>
            </a:endParaRPr>
          </a:p>
        </p:txBody>
      </p:sp>
    </p:spTree>
    <p:extLst>
      <p:ext uri="{BB962C8B-B14F-4D97-AF65-F5344CB8AC3E}">
        <p14:creationId xmlns:p14="http://schemas.microsoft.com/office/powerpoint/2010/main" val="289977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CB38E-936D-4B49-A884-B1C946E9747B}"/>
              </a:ext>
            </a:extLst>
          </p:cNvPr>
          <p:cNvSpPr>
            <a:spLocks noGrp="1"/>
          </p:cNvSpPr>
          <p:nvPr>
            <p:ph type="title"/>
          </p:nvPr>
        </p:nvSpPr>
        <p:spPr/>
        <p:txBody>
          <a:bodyPr/>
          <a:lstStyle/>
          <a:p>
            <a:r>
              <a:rPr lang="en-US" dirty="0"/>
              <a:t>xEMU Overview</a:t>
            </a:r>
          </a:p>
        </p:txBody>
      </p:sp>
      <p:sp>
        <p:nvSpPr>
          <p:cNvPr id="3" name="Content Placeholder 2">
            <a:extLst>
              <a:ext uri="{FF2B5EF4-FFF2-40B4-BE49-F238E27FC236}">
                <a16:creationId xmlns:a16="http://schemas.microsoft.com/office/drawing/2014/main" id="{D5FA2EE8-2CF7-46E8-AC39-9E69E4358A64}"/>
              </a:ext>
            </a:extLst>
          </p:cNvPr>
          <p:cNvSpPr>
            <a:spLocks noGrp="1"/>
          </p:cNvSpPr>
          <p:nvPr>
            <p:ph idx="1"/>
          </p:nvPr>
        </p:nvSpPr>
        <p:spPr>
          <a:xfrm>
            <a:off x="304800" y="1143000"/>
            <a:ext cx="7721600" cy="5257800"/>
          </a:xfrm>
        </p:spPr>
        <p:txBody>
          <a:bodyPr>
            <a:normAutofit fontScale="85000" lnSpcReduction="20000"/>
          </a:bodyPr>
          <a:lstStyle/>
          <a:p>
            <a:r>
              <a:rPr lang="en-US" dirty="0"/>
              <a:t>Exploration Extra-Vehicular Mobility Unit (xEMU) space suit is NASA’s latest space suit development effort</a:t>
            </a:r>
          </a:p>
          <a:p>
            <a:r>
              <a:rPr lang="en-US" dirty="0"/>
              <a:t>xEMU was intended to support missions to International Space Station (ISS) and moon landing in 2024</a:t>
            </a:r>
          </a:p>
          <a:p>
            <a:r>
              <a:rPr lang="en-US" dirty="0"/>
              <a:t>xEMU is culmination of last 50 years of NASA’s space suit research and testing experience</a:t>
            </a:r>
          </a:p>
          <a:p>
            <a:r>
              <a:rPr lang="en-US" dirty="0"/>
              <a:t>xEMU is comprised of new suit architectural elements, including:</a:t>
            </a:r>
          </a:p>
          <a:p>
            <a:pPr lvl="1"/>
            <a:r>
              <a:rPr lang="en-US" dirty="0"/>
              <a:t>Hard upper torso assembly</a:t>
            </a:r>
          </a:p>
          <a:p>
            <a:pPr lvl="1"/>
            <a:r>
              <a:rPr lang="en-US" dirty="0"/>
              <a:t>Waist brief hip assembly</a:t>
            </a:r>
          </a:p>
          <a:p>
            <a:pPr lvl="1"/>
            <a:r>
              <a:rPr lang="en-US" dirty="0"/>
              <a:t>Helmet assembly</a:t>
            </a:r>
          </a:p>
          <a:p>
            <a:pPr lvl="1"/>
            <a:r>
              <a:rPr lang="en-US" dirty="0"/>
              <a:t>Shoulders</a:t>
            </a:r>
          </a:p>
          <a:p>
            <a:pPr lvl="1"/>
            <a:r>
              <a:rPr lang="en-US" dirty="0"/>
              <a:t>Walking boots</a:t>
            </a:r>
          </a:p>
          <a:p>
            <a:pPr lvl="1"/>
            <a:r>
              <a:rPr lang="en-US" dirty="0"/>
              <a:t>Heart rate monitor</a:t>
            </a:r>
          </a:p>
          <a:p>
            <a:pPr lvl="1"/>
            <a:r>
              <a:rPr lang="en-US" dirty="0"/>
              <a:t>Integrated communication system</a:t>
            </a:r>
          </a:p>
        </p:txBody>
      </p:sp>
      <p:pic>
        <p:nvPicPr>
          <p:cNvPr id="6" name="Picture 5">
            <a:extLst>
              <a:ext uri="{FF2B5EF4-FFF2-40B4-BE49-F238E27FC236}">
                <a16:creationId xmlns:a16="http://schemas.microsoft.com/office/drawing/2014/main" id="{71EB2BA5-BF89-464E-A4AB-E487A42B7F44}"/>
              </a:ext>
            </a:extLst>
          </p:cNvPr>
          <p:cNvPicPr>
            <a:picLocks noChangeAspect="1"/>
          </p:cNvPicPr>
          <p:nvPr/>
        </p:nvPicPr>
        <p:blipFill>
          <a:blip r:embed="rId2"/>
          <a:stretch>
            <a:fillRect/>
          </a:stretch>
        </p:blipFill>
        <p:spPr>
          <a:xfrm>
            <a:off x="8777858" y="1305635"/>
            <a:ext cx="2749341" cy="5279832"/>
          </a:xfrm>
          <a:prstGeom prst="rect">
            <a:avLst/>
          </a:prstGeom>
        </p:spPr>
      </p:pic>
      <p:sp>
        <p:nvSpPr>
          <p:cNvPr id="8" name="TextBox 7">
            <a:extLst>
              <a:ext uri="{FF2B5EF4-FFF2-40B4-BE49-F238E27FC236}">
                <a16:creationId xmlns:a16="http://schemas.microsoft.com/office/drawing/2014/main" id="{9C0CDAEE-1596-4ED6-97B4-FCC7052270B0}"/>
              </a:ext>
            </a:extLst>
          </p:cNvPr>
          <p:cNvSpPr txBox="1"/>
          <p:nvPr/>
        </p:nvSpPr>
        <p:spPr>
          <a:xfrm>
            <a:off x="9269506" y="936303"/>
            <a:ext cx="1766047" cy="369332"/>
          </a:xfrm>
          <a:prstGeom prst="rect">
            <a:avLst/>
          </a:prstGeom>
          <a:noFill/>
        </p:spPr>
        <p:txBody>
          <a:bodyPr wrap="square">
            <a:spAutoFit/>
          </a:bodyPr>
          <a:lstStyle/>
          <a:p>
            <a:r>
              <a:rPr lang="en-US" dirty="0"/>
              <a:t>xEMU Space Suit</a:t>
            </a:r>
          </a:p>
        </p:txBody>
      </p:sp>
    </p:spTree>
    <p:extLst>
      <p:ext uri="{BB962C8B-B14F-4D97-AF65-F5344CB8AC3E}">
        <p14:creationId xmlns:p14="http://schemas.microsoft.com/office/powerpoint/2010/main" val="4054592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F03F-EA50-4B31-A954-EB08D91E8F1A}"/>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D325DDC-74D3-4BD2-B543-C6AB717F6C24}"/>
              </a:ext>
            </a:extLst>
          </p:cNvPr>
          <p:cNvSpPr>
            <a:spLocks noGrp="1"/>
          </p:cNvSpPr>
          <p:nvPr>
            <p:ph idx="1"/>
          </p:nvPr>
        </p:nvSpPr>
        <p:spPr/>
        <p:txBody>
          <a:bodyPr>
            <a:normAutofit lnSpcReduction="10000"/>
          </a:bodyPr>
          <a:lstStyle/>
          <a:p>
            <a:r>
              <a:rPr lang="en-US" dirty="0"/>
              <a:t>xEMU Integrated Communication System (ICS) is suit’s audio communication system, providing 2-way communication to suited crew member</a:t>
            </a:r>
          </a:p>
          <a:p>
            <a:r>
              <a:rPr lang="en-US" dirty="0"/>
              <a:t>To date, all of NASA’s flight suits have incorporated a head-worn audio communication system</a:t>
            </a:r>
          </a:p>
          <a:p>
            <a:r>
              <a:rPr lang="en-US" dirty="0"/>
              <a:t>Head-worn systems present some challenges related to long duration missions, including:</a:t>
            </a:r>
          </a:p>
          <a:p>
            <a:pPr lvl="1"/>
            <a:r>
              <a:rPr lang="en-US" dirty="0"/>
              <a:t>Sizing</a:t>
            </a:r>
          </a:p>
          <a:p>
            <a:pPr lvl="1"/>
            <a:r>
              <a:rPr lang="en-US" dirty="0"/>
              <a:t>Durability</a:t>
            </a:r>
          </a:p>
          <a:p>
            <a:pPr lvl="1"/>
            <a:r>
              <a:rPr lang="en-US" dirty="0"/>
              <a:t>Cleanliness</a:t>
            </a:r>
          </a:p>
          <a:p>
            <a:r>
              <a:rPr lang="en-US" dirty="0"/>
              <a:t>There can also be issues related to comfort and limitations to range of motion</a:t>
            </a:r>
          </a:p>
          <a:p>
            <a:r>
              <a:rPr lang="en-US" dirty="0"/>
              <a:t>NASA sought an improved audio communication system for xEMU</a:t>
            </a:r>
          </a:p>
        </p:txBody>
      </p:sp>
      <p:sp>
        <p:nvSpPr>
          <p:cNvPr id="4" name="Date Placeholder 3">
            <a:extLst>
              <a:ext uri="{FF2B5EF4-FFF2-40B4-BE49-F238E27FC236}">
                <a16:creationId xmlns:a16="http://schemas.microsoft.com/office/drawing/2014/main" id="{BA92C877-1384-403B-B425-781F07756E48}"/>
              </a:ext>
            </a:extLst>
          </p:cNvPr>
          <p:cNvSpPr>
            <a:spLocks noGrp="1"/>
          </p:cNvSpPr>
          <p:nvPr>
            <p:ph type="dt" sz="half" idx="4294967295"/>
          </p:nvPr>
        </p:nvSpPr>
        <p:spPr>
          <a:xfrm>
            <a:off x="8238" y="6484638"/>
            <a:ext cx="2844800" cy="365125"/>
          </a:xfrm>
        </p:spPr>
        <p:txBody>
          <a:bodyPr/>
          <a:lstStyle/>
          <a:p>
            <a:pPr>
              <a:defRPr/>
            </a:pPr>
            <a:fld id="{6253F585-3C31-4F42-8103-1A64E3C05457}" type="datetime1">
              <a:rPr lang="en-US" smtClean="0"/>
              <a:t>6/27/2022</a:t>
            </a:fld>
            <a:endParaRPr lang="en-US"/>
          </a:p>
        </p:txBody>
      </p:sp>
    </p:spTree>
    <p:extLst>
      <p:ext uri="{BB962C8B-B14F-4D97-AF65-F5344CB8AC3E}">
        <p14:creationId xmlns:p14="http://schemas.microsoft.com/office/powerpoint/2010/main" val="86790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 </a:t>
            </a:r>
            <a:r>
              <a:rPr lang="en-US" dirty="0" err="1"/>
              <a:t>Comm</a:t>
            </a:r>
            <a:r>
              <a:rPr lang="en-US" dirty="0"/>
              <a:t> Systems at NASA</a:t>
            </a:r>
          </a:p>
        </p:txBody>
      </p:sp>
      <p:sp>
        <p:nvSpPr>
          <p:cNvPr id="3" name="Content Placeholder 2"/>
          <p:cNvSpPr>
            <a:spLocks noGrp="1"/>
          </p:cNvSpPr>
          <p:nvPr>
            <p:ph idx="1"/>
          </p:nvPr>
        </p:nvSpPr>
        <p:spPr>
          <a:xfrm>
            <a:off x="646112" y="1447800"/>
            <a:ext cx="7015077" cy="4800599"/>
          </a:xfrm>
        </p:spPr>
        <p:txBody>
          <a:bodyPr>
            <a:normAutofit/>
          </a:bodyPr>
          <a:lstStyle/>
          <a:p>
            <a:r>
              <a:rPr lang="en-US" sz="2200" dirty="0"/>
              <a:t>Mercury, Gemini, Apollo, Skylab, EMU</a:t>
            </a:r>
          </a:p>
          <a:p>
            <a:pPr lvl="1"/>
            <a:r>
              <a:rPr lang="en-US" sz="2000" dirty="0"/>
              <a:t>David Clark / Plantronics headset</a:t>
            </a:r>
          </a:p>
          <a:p>
            <a:r>
              <a:rPr lang="en-US" sz="2200" dirty="0"/>
              <a:t>Shuttle ACES: David Clark headset</a:t>
            </a:r>
          </a:p>
          <a:p>
            <a:r>
              <a:rPr lang="en-US" sz="2200" dirty="0"/>
              <a:t>Mark III, REI, Z-1</a:t>
            </a:r>
          </a:p>
          <a:p>
            <a:pPr lvl="1"/>
            <a:r>
              <a:rPr lang="en-US" sz="2000" dirty="0"/>
              <a:t>Integrated communication – microphones on neck ring, speakers in hatch</a:t>
            </a:r>
          </a:p>
          <a:p>
            <a:r>
              <a:rPr lang="en-US" sz="2200" dirty="0"/>
              <a:t>Z-2</a:t>
            </a:r>
          </a:p>
          <a:p>
            <a:pPr lvl="1"/>
            <a:r>
              <a:rPr lang="en-US" sz="2000" dirty="0"/>
              <a:t>Integrated communication system in neck ring – 3 microphones, 4 speakers</a:t>
            </a:r>
          </a:p>
          <a:p>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50142" y="1521368"/>
            <a:ext cx="1873458" cy="1931873"/>
          </a:xfrm>
          <a:prstGeom prst="rect">
            <a:avLst/>
          </a:prstGeom>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11378" y="4005336"/>
            <a:ext cx="3088961" cy="2118872"/>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53601" y="1521368"/>
            <a:ext cx="1961517" cy="1926472"/>
          </a:xfrm>
          <a:prstGeom prst="rect">
            <a:avLst/>
          </a:prstGeom>
        </p:spPr>
      </p:pic>
      <p:sp>
        <p:nvSpPr>
          <p:cNvPr id="8" name="Rectangle 7"/>
          <p:cNvSpPr/>
          <p:nvPr/>
        </p:nvSpPr>
        <p:spPr>
          <a:xfrm>
            <a:off x="7503192" y="3420300"/>
            <a:ext cx="1558429" cy="307777"/>
          </a:xfrm>
          <a:prstGeom prst="rect">
            <a:avLst/>
          </a:prstGeom>
        </p:spPr>
        <p:txBody>
          <a:bodyPr wrap="square">
            <a:spAutoFit/>
          </a:bodyPr>
          <a:lstStyle/>
          <a:p>
            <a:pPr algn="ctr"/>
            <a:r>
              <a:rPr lang="en-US" sz="1400" dirty="0"/>
              <a:t>Apollo Headset</a:t>
            </a:r>
          </a:p>
        </p:txBody>
      </p:sp>
      <p:sp>
        <p:nvSpPr>
          <p:cNvPr id="9" name="Rectangle 8"/>
          <p:cNvSpPr/>
          <p:nvPr/>
        </p:nvSpPr>
        <p:spPr>
          <a:xfrm>
            <a:off x="9901881" y="3420300"/>
            <a:ext cx="1695050" cy="307777"/>
          </a:xfrm>
          <a:prstGeom prst="rect">
            <a:avLst/>
          </a:prstGeom>
        </p:spPr>
        <p:txBody>
          <a:bodyPr wrap="square">
            <a:spAutoFit/>
          </a:bodyPr>
          <a:lstStyle/>
          <a:p>
            <a:pPr algn="ctr"/>
            <a:r>
              <a:rPr lang="en-US" sz="1400" dirty="0"/>
              <a:t>ACES Headset</a:t>
            </a:r>
          </a:p>
        </p:txBody>
      </p:sp>
      <p:sp>
        <p:nvSpPr>
          <p:cNvPr id="10" name="Rectangle 9"/>
          <p:cNvSpPr/>
          <p:nvPr/>
        </p:nvSpPr>
        <p:spPr>
          <a:xfrm>
            <a:off x="9223600" y="6093690"/>
            <a:ext cx="760144" cy="307777"/>
          </a:xfrm>
          <a:prstGeom prst="rect">
            <a:avLst/>
          </a:prstGeom>
        </p:spPr>
        <p:txBody>
          <a:bodyPr wrap="none">
            <a:spAutoFit/>
          </a:bodyPr>
          <a:lstStyle/>
          <a:p>
            <a:r>
              <a:rPr lang="en-US" sz="1400" dirty="0"/>
              <a:t>Z-2 ICS</a:t>
            </a:r>
          </a:p>
        </p:txBody>
      </p:sp>
    </p:spTree>
    <p:extLst>
      <p:ext uri="{BB962C8B-B14F-4D97-AF65-F5344CB8AC3E}">
        <p14:creationId xmlns:p14="http://schemas.microsoft.com/office/powerpoint/2010/main" val="203412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5481-63DE-4479-99C2-669140F15097}"/>
              </a:ext>
            </a:extLst>
          </p:cNvPr>
          <p:cNvSpPr>
            <a:spLocks noGrp="1"/>
          </p:cNvSpPr>
          <p:nvPr>
            <p:ph type="title"/>
          </p:nvPr>
        </p:nvSpPr>
        <p:spPr/>
        <p:txBody>
          <a:bodyPr/>
          <a:lstStyle/>
          <a:p>
            <a:r>
              <a:rPr lang="en-US" dirty="0"/>
              <a:t>Development History - Market Survey</a:t>
            </a:r>
          </a:p>
        </p:txBody>
      </p:sp>
      <p:sp>
        <p:nvSpPr>
          <p:cNvPr id="3" name="Content Placeholder 2">
            <a:extLst>
              <a:ext uri="{FF2B5EF4-FFF2-40B4-BE49-F238E27FC236}">
                <a16:creationId xmlns:a16="http://schemas.microsoft.com/office/drawing/2014/main" id="{8F0BAF94-7614-4A07-8C84-3EE17EA6CA5D}"/>
              </a:ext>
            </a:extLst>
          </p:cNvPr>
          <p:cNvSpPr>
            <a:spLocks noGrp="1"/>
          </p:cNvSpPr>
          <p:nvPr>
            <p:ph idx="1"/>
          </p:nvPr>
        </p:nvSpPr>
        <p:spPr>
          <a:xfrm>
            <a:off x="304799" y="1143000"/>
            <a:ext cx="8075569" cy="5257800"/>
          </a:xfrm>
        </p:spPr>
        <p:txBody>
          <a:bodyPr>
            <a:normAutofit/>
          </a:bodyPr>
          <a:lstStyle/>
          <a:p>
            <a:r>
              <a:rPr lang="en-US" dirty="0"/>
              <a:t>Before selecting a suit-integrated architecture, NASA conducted market survey to identify Commercial Off-the-Shelf (COTS) solutions that could provide audio communication</a:t>
            </a:r>
          </a:p>
          <a:p>
            <a:r>
              <a:rPr lang="en-US" dirty="0"/>
              <a:t>Outbound Audio</a:t>
            </a:r>
          </a:p>
          <a:p>
            <a:pPr lvl="1"/>
            <a:r>
              <a:rPr lang="en-US" dirty="0"/>
              <a:t>Throat microphone</a:t>
            </a:r>
          </a:p>
          <a:p>
            <a:pPr lvl="1"/>
            <a:r>
              <a:rPr lang="en-US" dirty="0"/>
              <a:t>Bone conduction microphone</a:t>
            </a:r>
          </a:p>
          <a:p>
            <a:r>
              <a:rPr lang="en-US" dirty="0"/>
              <a:t>Inbound Audio</a:t>
            </a:r>
          </a:p>
          <a:p>
            <a:pPr lvl="1"/>
            <a:r>
              <a:rPr lang="en-US" dirty="0"/>
              <a:t>In-ear molded earpiece</a:t>
            </a:r>
          </a:p>
          <a:p>
            <a:pPr lvl="1"/>
            <a:r>
              <a:rPr lang="en-US" dirty="0"/>
              <a:t>Bone conduction speaker</a:t>
            </a:r>
          </a:p>
        </p:txBody>
      </p:sp>
      <p:pic>
        <p:nvPicPr>
          <p:cNvPr id="7" name="Picture 2" descr="Image result for bone conduction headset military">
            <a:extLst>
              <a:ext uri="{FF2B5EF4-FFF2-40B4-BE49-F238E27FC236}">
                <a16:creationId xmlns:a16="http://schemas.microsoft.com/office/drawing/2014/main" id="{5724AABE-008D-4336-9297-157EB1F3C29A}"/>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833618" y="1266661"/>
            <a:ext cx="2180476" cy="25208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E0D1B8D-1C9E-4FE3-AF3A-CB56E515B226}"/>
              </a:ext>
            </a:extLst>
          </p:cNvPr>
          <p:cNvSpPr/>
          <p:nvPr/>
        </p:nvSpPr>
        <p:spPr>
          <a:xfrm>
            <a:off x="8447035" y="3774302"/>
            <a:ext cx="2906765" cy="307777"/>
          </a:xfrm>
          <a:prstGeom prst="rect">
            <a:avLst/>
          </a:prstGeom>
        </p:spPr>
        <p:txBody>
          <a:bodyPr wrap="square">
            <a:spAutoFit/>
          </a:bodyPr>
          <a:lstStyle/>
          <a:p>
            <a:pPr algn="ctr"/>
            <a:r>
              <a:rPr lang="en-US" sz="1400" dirty="0"/>
              <a:t>Bone Conduction Speaker</a:t>
            </a:r>
          </a:p>
        </p:txBody>
      </p:sp>
    </p:spTree>
    <p:extLst>
      <p:ext uri="{BB962C8B-B14F-4D97-AF65-F5344CB8AC3E}">
        <p14:creationId xmlns:p14="http://schemas.microsoft.com/office/powerpoint/2010/main" val="1081417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4AC5-A725-4E8A-95D4-4B94ABB9B9CC}"/>
              </a:ext>
            </a:extLst>
          </p:cNvPr>
          <p:cNvSpPr>
            <a:spLocks noGrp="1"/>
          </p:cNvSpPr>
          <p:nvPr>
            <p:ph type="title"/>
          </p:nvPr>
        </p:nvSpPr>
        <p:spPr/>
        <p:txBody>
          <a:bodyPr/>
          <a:lstStyle/>
          <a:p>
            <a:r>
              <a:rPr lang="en-US" dirty="0"/>
              <a:t>Development History - Market Survey</a:t>
            </a:r>
          </a:p>
        </p:txBody>
      </p:sp>
      <p:sp>
        <p:nvSpPr>
          <p:cNvPr id="3" name="Content Placeholder 2">
            <a:extLst>
              <a:ext uri="{FF2B5EF4-FFF2-40B4-BE49-F238E27FC236}">
                <a16:creationId xmlns:a16="http://schemas.microsoft.com/office/drawing/2014/main" id="{DE147429-4D7D-4F21-B5FF-FE2A85A28B1C}"/>
              </a:ext>
            </a:extLst>
          </p:cNvPr>
          <p:cNvSpPr>
            <a:spLocks noGrp="1"/>
          </p:cNvSpPr>
          <p:nvPr>
            <p:ph idx="1"/>
          </p:nvPr>
        </p:nvSpPr>
        <p:spPr>
          <a:xfrm>
            <a:off x="304800" y="1143000"/>
            <a:ext cx="7413812" cy="5257800"/>
          </a:xfrm>
        </p:spPr>
        <p:txBody>
          <a:bodyPr/>
          <a:lstStyle/>
          <a:p>
            <a:r>
              <a:rPr lang="en-US" dirty="0"/>
              <a:t>Inbound/Outbound Audio</a:t>
            </a:r>
          </a:p>
          <a:p>
            <a:pPr lvl="1"/>
            <a:r>
              <a:rPr lang="en-US" dirty="0"/>
              <a:t>Head-mounted headset: Most COTS headsets that the team evaluated did not securely attach to the head or were large/cumbersome</a:t>
            </a:r>
          </a:p>
          <a:p>
            <a:pPr lvl="1"/>
            <a:r>
              <a:rPr lang="en-US" dirty="0"/>
              <a:t>Ear-mounted headset</a:t>
            </a:r>
          </a:p>
          <a:p>
            <a:r>
              <a:rPr lang="en-US" dirty="0"/>
              <a:t>Results from market survey showed that no COTS solution would likely be better than a suit-integrated system</a:t>
            </a:r>
          </a:p>
          <a:p>
            <a:endParaRPr lang="en-US" dirty="0"/>
          </a:p>
        </p:txBody>
      </p:sp>
      <p:pic>
        <p:nvPicPr>
          <p:cNvPr id="5" name="Picture 4" descr="https://cdn.vox-cdn.com/thumbor/UAkDyYWWo9kOBzgYoLhNtj8G3bU=/800x0/filters:no_upscale()/cdn.vox-cdn.com/uploads/chorus_asset/file/7869859/ksc_20160802_ph_boe01_0005.jpg">
            <a:extLst>
              <a:ext uri="{FF2B5EF4-FFF2-40B4-BE49-F238E27FC236}">
                <a16:creationId xmlns:a16="http://schemas.microsoft.com/office/drawing/2014/main" id="{B32A537A-FA9B-4A5A-A0BB-E4765FBBCE0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202417" y="1251611"/>
            <a:ext cx="2461861" cy="369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5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F89E39-8EEE-4CD4-AF8C-AF1423E16C10}"/>
              </a:ext>
            </a:extLst>
          </p:cNvPr>
          <p:cNvSpPr>
            <a:spLocks noGrp="1"/>
          </p:cNvSpPr>
          <p:nvPr>
            <p:ph type="title"/>
          </p:nvPr>
        </p:nvSpPr>
        <p:spPr/>
        <p:txBody>
          <a:bodyPr/>
          <a:lstStyle/>
          <a:p>
            <a:r>
              <a:rPr lang="en-US" dirty="0"/>
              <a:t>Development History</a:t>
            </a:r>
          </a:p>
        </p:txBody>
      </p:sp>
      <p:sp>
        <p:nvSpPr>
          <p:cNvPr id="8" name="Content Placeholder 7">
            <a:extLst>
              <a:ext uri="{FF2B5EF4-FFF2-40B4-BE49-F238E27FC236}">
                <a16:creationId xmlns:a16="http://schemas.microsoft.com/office/drawing/2014/main" id="{0F8D257D-9388-4BB7-B156-2A109B18147B}"/>
              </a:ext>
            </a:extLst>
          </p:cNvPr>
          <p:cNvSpPr>
            <a:spLocks noGrp="1"/>
          </p:cNvSpPr>
          <p:nvPr>
            <p:ph idx="1"/>
          </p:nvPr>
        </p:nvSpPr>
        <p:spPr>
          <a:xfrm>
            <a:off x="304800" y="1143000"/>
            <a:ext cx="7162800" cy="5257800"/>
          </a:xfrm>
        </p:spPr>
        <p:txBody>
          <a:bodyPr>
            <a:normAutofit lnSpcReduction="10000"/>
          </a:bodyPr>
          <a:lstStyle/>
          <a:p>
            <a:r>
              <a:rPr lang="en-US" dirty="0"/>
              <a:t>Several NASA prototype space suits have used suit-integrated communication systems</a:t>
            </a:r>
          </a:p>
          <a:p>
            <a:pPr lvl="1"/>
            <a:r>
              <a:rPr lang="en-US" dirty="0"/>
              <a:t>Mark III [2004]</a:t>
            </a:r>
          </a:p>
          <a:p>
            <a:pPr lvl="1"/>
            <a:r>
              <a:rPr lang="en-US" dirty="0"/>
              <a:t>Z-1 [2012]</a:t>
            </a:r>
          </a:p>
          <a:p>
            <a:pPr lvl="1"/>
            <a:r>
              <a:rPr lang="en-US" dirty="0"/>
              <a:t>Z-2 [2015]</a:t>
            </a:r>
          </a:p>
          <a:p>
            <a:pPr lvl="1"/>
            <a:r>
              <a:rPr lang="en-US" dirty="0"/>
              <a:t>Z-2.5 [2018]</a:t>
            </a:r>
          </a:p>
          <a:p>
            <a:r>
              <a:rPr lang="en-US" dirty="0"/>
              <a:t>These suits were extensively tested by engineering and astronaut test subjects in a variety of environments, including the lab and the Neutral Buoyancy Laboratory (NBL)</a:t>
            </a:r>
          </a:p>
          <a:p>
            <a:r>
              <a:rPr lang="en-US" dirty="0"/>
              <a:t>Test subjects reported acceptable speaker audio quality for all of these test environments</a:t>
            </a:r>
          </a:p>
          <a:p>
            <a:endParaRPr lang="en-US" dirty="0"/>
          </a:p>
        </p:txBody>
      </p:sp>
      <p:sp>
        <p:nvSpPr>
          <p:cNvPr id="5" name="Date Placeholder 4">
            <a:extLst>
              <a:ext uri="{FF2B5EF4-FFF2-40B4-BE49-F238E27FC236}">
                <a16:creationId xmlns:a16="http://schemas.microsoft.com/office/drawing/2014/main" id="{2C7A619B-3EE5-4977-A86F-2C1D2E9D62BC}"/>
              </a:ext>
            </a:extLst>
          </p:cNvPr>
          <p:cNvSpPr>
            <a:spLocks noGrp="1"/>
          </p:cNvSpPr>
          <p:nvPr>
            <p:ph type="dt" sz="half" idx="4294967295"/>
          </p:nvPr>
        </p:nvSpPr>
        <p:spPr>
          <a:xfrm>
            <a:off x="0" y="6484938"/>
            <a:ext cx="2844800" cy="365125"/>
          </a:xfrm>
        </p:spPr>
        <p:txBody>
          <a:bodyPr/>
          <a:lstStyle/>
          <a:p>
            <a:pPr>
              <a:defRPr/>
            </a:pPr>
            <a:fld id="{30C9BBB8-A1E7-46BC-83A9-728050E89737}" type="datetime1">
              <a:rPr lang="en-US" smtClean="0"/>
              <a:t>6/27/2022</a:t>
            </a:fld>
            <a:endParaRPr lang="en-US"/>
          </a:p>
        </p:txBody>
      </p:sp>
      <p:pic>
        <p:nvPicPr>
          <p:cNvPr id="9" name="Picture 8">
            <a:extLst>
              <a:ext uri="{FF2B5EF4-FFF2-40B4-BE49-F238E27FC236}">
                <a16:creationId xmlns:a16="http://schemas.microsoft.com/office/drawing/2014/main" id="{A5F9FD33-5817-4B1D-A511-682797B6B1FB}"/>
              </a:ext>
            </a:extLst>
          </p:cNvPr>
          <p:cNvPicPr>
            <a:picLocks noChangeAspect="1"/>
          </p:cNvPicPr>
          <p:nvPr/>
        </p:nvPicPr>
        <p:blipFill>
          <a:blip r:embed="rId2"/>
          <a:stretch>
            <a:fillRect/>
          </a:stretch>
        </p:blipFill>
        <p:spPr>
          <a:xfrm>
            <a:off x="7944410" y="1509993"/>
            <a:ext cx="3752850" cy="4667250"/>
          </a:xfrm>
          <a:prstGeom prst="rect">
            <a:avLst/>
          </a:prstGeom>
        </p:spPr>
      </p:pic>
      <p:sp>
        <p:nvSpPr>
          <p:cNvPr id="11" name="TextBox 10">
            <a:extLst>
              <a:ext uri="{FF2B5EF4-FFF2-40B4-BE49-F238E27FC236}">
                <a16:creationId xmlns:a16="http://schemas.microsoft.com/office/drawing/2014/main" id="{5FBA5D97-C659-42E8-BB09-58463FCF976E}"/>
              </a:ext>
            </a:extLst>
          </p:cNvPr>
          <p:cNvSpPr txBox="1"/>
          <p:nvPr/>
        </p:nvSpPr>
        <p:spPr>
          <a:xfrm>
            <a:off x="9314330" y="1140661"/>
            <a:ext cx="1192306" cy="369332"/>
          </a:xfrm>
          <a:prstGeom prst="rect">
            <a:avLst/>
          </a:prstGeom>
          <a:noFill/>
        </p:spPr>
        <p:txBody>
          <a:bodyPr wrap="square">
            <a:spAutoFit/>
          </a:bodyPr>
          <a:lstStyle/>
          <a:p>
            <a:r>
              <a:rPr lang="en-US" dirty="0"/>
              <a:t>Z-2.5 ICS</a:t>
            </a:r>
          </a:p>
        </p:txBody>
      </p:sp>
    </p:spTree>
    <p:extLst>
      <p:ext uri="{BB962C8B-B14F-4D97-AF65-F5344CB8AC3E}">
        <p14:creationId xmlns:p14="http://schemas.microsoft.com/office/powerpoint/2010/main" val="2239055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95A9-BBDC-4105-A2D5-28735171FA7F}"/>
              </a:ext>
            </a:extLst>
          </p:cNvPr>
          <p:cNvSpPr>
            <a:spLocks noGrp="1"/>
          </p:cNvSpPr>
          <p:nvPr>
            <p:ph type="title"/>
          </p:nvPr>
        </p:nvSpPr>
        <p:spPr/>
        <p:txBody>
          <a:bodyPr/>
          <a:lstStyle/>
          <a:p>
            <a:r>
              <a:rPr lang="en-US" dirty="0"/>
              <a:t>Driving Requirements</a:t>
            </a:r>
          </a:p>
        </p:txBody>
      </p:sp>
      <p:graphicFrame>
        <p:nvGraphicFramePr>
          <p:cNvPr id="5" name="Content Placeholder 4">
            <a:extLst>
              <a:ext uri="{FF2B5EF4-FFF2-40B4-BE49-F238E27FC236}">
                <a16:creationId xmlns:a16="http://schemas.microsoft.com/office/drawing/2014/main" id="{88139300-D53B-4F2A-B6BC-55AE3EE4D035}"/>
              </a:ext>
            </a:extLst>
          </p:cNvPr>
          <p:cNvGraphicFramePr>
            <a:graphicFrameLocks noGrp="1"/>
          </p:cNvGraphicFramePr>
          <p:nvPr>
            <p:ph idx="1"/>
            <p:extLst>
              <p:ext uri="{D42A27DB-BD31-4B8C-83A1-F6EECF244321}">
                <p14:modId xmlns:p14="http://schemas.microsoft.com/office/powerpoint/2010/main" val="579545180"/>
              </p:ext>
            </p:extLst>
          </p:nvPr>
        </p:nvGraphicFramePr>
        <p:xfrm>
          <a:off x="1179510" y="1812551"/>
          <a:ext cx="10031936" cy="2356037"/>
        </p:xfrm>
        <a:graphic>
          <a:graphicData uri="http://schemas.openxmlformats.org/drawingml/2006/table">
            <a:tbl>
              <a:tblPr firstRow="1" firstCol="1" bandRow="1">
                <a:tableStyleId>{5C22544A-7EE6-4342-B048-85BDC9FD1C3A}</a:tableStyleId>
              </a:tblPr>
              <a:tblGrid>
                <a:gridCol w="3563227">
                  <a:extLst>
                    <a:ext uri="{9D8B030D-6E8A-4147-A177-3AD203B41FA5}">
                      <a16:colId xmlns:a16="http://schemas.microsoft.com/office/drawing/2014/main" val="2990648835"/>
                    </a:ext>
                  </a:extLst>
                </a:gridCol>
                <a:gridCol w="6468709">
                  <a:extLst>
                    <a:ext uri="{9D8B030D-6E8A-4147-A177-3AD203B41FA5}">
                      <a16:colId xmlns:a16="http://schemas.microsoft.com/office/drawing/2014/main" val="449798749"/>
                    </a:ext>
                  </a:extLst>
                </a:gridCol>
              </a:tblGrid>
              <a:tr h="349961">
                <a:tc>
                  <a:txBody>
                    <a:bodyPr/>
                    <a:lstStyle/>
                    <a:p>
                      <a:pPr marL="0" marR="0" algn="just">
                        <a:spcBef>
                          <a:spcPts val="0"/>
                        </a:spcBef>
                        <a:spcAft>
                          <a:spcPts val="0"/>
                        </a:spcAft>
                      </a:pPr>
                      <a:r>
                        <a:rPr lang="en-US" sz="1800">
                          <a:effectLst/>
                        </a:rPr>
                        <a:t>Requirement</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Specification Summary</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49086224"/>
                  </a:ext>
                </a:extLst>
              </a:tr>
              <a:tr h="336183">
                <a:tc>
                  <a:txBody>
                    <a:bodyPr/>
                    <a:lstStyle/>
                    <a:p>
                      <a:pPr marL="0" marR="0" algn="just">
                        <a:spcBef>
                          <a:spcPts val="0"/>
                        </a:spcBef>
                        <a:spcAft>
                          <a:spcPts val="0"/>
                        </a:spcAft>
                      </a:pPr>
                      <a:r>
                        <a:rPr lang="en-US" sz="1800">
                          <a:effectLst/>
                        </a:rPr>
                        <a:t>Comfort</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System shall be comfortable for at least 10 hours.</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20275821"/>
                  </a:ext>
                </a:extLst>
              </a:tr>
              <a:tr h="336183">
                <a:tc>
                  <a:txBody>
                    <a:bodyPr/>
                    <a:lstStyle/>
                    <a:p>
                      <a:pPr marL="0" marR="0" algn="just">
                        <a:spcBef>
                          <a:spcPts val="0"/>
                        </a:spcBef>
                        <a:spcAft>
                          <a:spcPts val="0"/>
                        </a:spcAft>
                      </a:pPr>
                      <a:r>
                        <a:rPr lang="en-US" sz="1800">
                          <a:effectLst/>
                        </a:rPr>
                        <a:t>Speech Intelligibility</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System shall ensure 90% English word recognition.</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69788333"/>
                  </a:ext>
                </a:extLst>
              </a:tr>
              <a:tr h="661344">
                <a:tc>
                  <a:txBody>
                    <a:bodyPr/>
                    <a:lstStyle/>
                    <a:p>
                      <a:pPr marL="0" marR="0" algn="l">
                        <a:spcBef>
                          <a:spcPts val="0"/>
                        </a:spcBef>
                        <a:spcAft>
                          <a:spcPts val="0"/>
                        </a:spcAft>
                      </a:pPr>
                      <a:r>
                        <a:rPr lang="en-US" sz="1800">
                          <a:effectLst/>
                        </a:rPr>
                        <a:t>Speaker/Microphone Hydrophobicity</a:t>
                      </a:r>
                      <a:endParaRPr lang="en-US" sz="1800" b="1">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just">
                        <a:spcBef>
                          <a:spcPts val="0"/>
                        </a:spcBef>
                        <a:spcAft>
                          <a:spcPts val="0"/>
                        </a:spcAft>
                      </a:pPr>
                      <a:r>
                        <a:rPr lang="en-US" sz="1800">
                          <a:effectLst/>
                        </a:rPr>
                        <a:t>Speakers and microphones shall be protected from damage caused by water contact</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52889442"/>
                  </a:ext>
                </a:extLst>
              </a:tr>
              <a:tr h="336183">
                <a:tc>
                  <a:txBody>
                    <a:bodyPr/>
                    <a:lstStyle/>
                    <a:p>
                      <a:pPr marL="0" marR="0" algn="l">
                        <a:spcBef>
                          <a:spcPts val="0"/>
                        </a:spcBef>
                        <a:spcAft>
                          <a:spcPts val="0"/>
                        </a:spcAft>
                      </a:pPr>
                      <a:r>
                        <a:rPr lang="en-US" sz="1800">
                          <a:effectLst/>
                        </a:rPr>
                        <a:t>Fault Tolerance</a:t>
                      </a:r>
                      <a:endParaRPr lang="en-US" sz="1800" b="1">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just">
                        <a:spcBef>
                          <a:spcPts val="0"/>
                        </a:spcBef>
                        <a:spcAft>
                          <a:spcPts val="0"/>
                        </a:spcAft>
                      </a:pPr>
                      <a:r>
                        <a:rPr lang="en-US" sz="1800">
                          <a:effectLst/>
                        </a:rPr>
                        <a:t>System shall be at least single-fault tolerant</a:t>
                      </a:r>
                      <a:endParaRPr lang="en-US" sz="18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58045253"/>
                  </a:ext>
                </a:extLst>
              </a:tr>
              <a:tr h="336183">
                <a:tc>
                  <a:txBody>
                    <a:bodyPr/>
                    <a:lstStyle/>
                    <a:p>
                      <a:pPr marL="0" marR="0" algn="l">
                        <a:spcBef>
                          <a:spcPts val="0"/>
                        </a:spcBef>
                        <a:spcAft>
                          <a:spcPts val="0"/>
                        </a:spcAft>
                      </a:pPr>
                      <a:r>
                        <a:rPr lang="en-US" sz="1800">
                          <a:effectLst/>
                        </a:rPr>
                        <a:t>Ionizing Radiation</a:t>
                      </a:r>
                      <a:endParaRPr lang="en-US" sz="1800" b="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No destructive failures at exploration radiation levels</a:t>
                      </a:r>
                      <a:endParaRPr lang="en-US" sz="18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84652671"/>
                  </a:ext>
                </a:extLst>
              </a:tr>
            </a:tbl>
          </a:graphicData>
        </a:graphic>
      </p:graphicFrame>
    </p:spTree>
    <p:extLst>
      <p:ext uri="{BB962C8B-B14F-4D97-AF65-F5344CB8AC3E}">
        <p14:creationId xmlns:p14="http://schemas.microsoft.com/office/powerpoint/2010/main" val="2134085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A254C-AC82-4E7C-A155-E6487374A803}"/>
              </a:ext>
            </a:extLst>
          </p:cNvPr>
          <p:cNvSpPr>
            <a:spLocks noGrp="1"/>
          </p:cNvSpPr>
          <p:nvPr>
            <p:ph type="title"/>
          </p:nvPr>
        </p:nvSpPr>
        <p:spPr/>
        <p:txBody>
          <a:bodyPr/>
          <a:lstStyle/>
          <a:p>
            <a:r>
              <a:rPr lang="en-US" dirty="0"/>
              <a:t>Heritage EMU Comm Cap</a:t>
            </a:r>
          </a:p>
        </p:txBody>
      </p:sp>
      <p:sp>
        <p:nvSpPr>
          <p:cNvPr id="3" name="Content Placeholder 2">
            <a:extLst>
              <a:ext uri="{FF2B5EF4-FFF2-40B4-BE49-F238E27FC236}">
                <a16:creationId xmlns:a16="http://schemas.microsoft.com/office/drawing/2014/main" id="{30AACCE6-E5ED-4AC9-A4E8-495E7662C3FB}"/>
              </a:ext>
            </a:extLst>
          </p:cNvPr>
          <p:cNvSpPr>
            <a:spLocks noGrp="1"/>
          </p:cNvSpPr>
          <p:nvPr>
            <p:ph idx="1"/>
          </p:nvPr>
        </p:nvSpPr>
        <p:spPr>
          <a:xfrm>
            <a:off x="304800" y="1143000"/>
            <a:ext cx="7628965" cy="2819400"/>
          </a:xfrm>
        </p:spPr>
        <p:txBody>
          <a:bodyPr>
            <a:normAutofit fontScale="92500" lnSpcReduction="20000"/>
          </a:bodyPr>
          <a:lstStyle/>
          <a:p>
            <a:r>
              <a:rPr lang="en-US" dirty="0"/>
              <a:t>EMU communications carrier assembly (CCA) provides two-way audio communication to the suited crewmember</a:t>
            </a:r>
          </a:p>
          <a:p>
            <a:r>
              <a:rPr lang="en-US" dirty="0"/>
              <a:t>Fundamental design of CCA dates back to the Apollo program </a:t>
            </a:r>
          </a:p>
          <a:p>
            <a:r>
              <a:rPr lang="en-US" dirty="0"/>
              <a:t>CCA includes pair of speakers in earmold assembly, and pair of microphones that are mounted inside flexible booms in front of mouth</a:t>
            </a:r>
          </a:p>
        </p:txBody>
      </p:sp>
      <p:pic>
        <p:nvPicPr>
          <p:cNvPr id="5" name="Picture 4">
            <a:extLst>
              <a:ext uri="{FF2B5EF4-FFF2-40B4-BE49-F238E27FC236}">
                <a16:creationId xmlns:a16="http://schemas.microsoft.com/office/drawing/2014/main" id="{2A9098D3-7900-46DE-A825-C4C71A9BA65B}"/>
              </a:ext>
            </a:extLst>
          </p:cNvPr>
          <p:cNvPicPr/>
          <p:nvPr/>
        </p:nvPicPr>
        <p:blipFill>
          <a:blip r:embed="rId2">
            <a:extLst>
              <a:ext uri="{28A0092B-C50C-407E-A947-70E740481C1C}">
                <a14:useLocalDpi xmlns:a14="http://schemas.microsoft.com/office/drawing/2010/main"/>
              </a:ext>
            </a:extLst>
          </a:blip>
          <a:stretch>
            <a:fillRect/>
          </a:stretch>
        </p:blipFill>
        <p:spPr>
          <a:xfrm>
            <a:off x="8530757" y="1475600"/>
            <a:ext cx="3017508" cy="2307506"/>
          </a:xfrm>
          <a:prstGeom prst="rect">
            <a:avLst/>
          </a:prstGeom>
        </p:spPr>
      </p:pic>
      <p:sp>
        <p:nvSpPr>
          <p:cNvPr id="8" name="Content Placeholder 2">
            <a:extLst>
              <a:ext uri="{FF2B5EF4-FFF2-40B4-BE49-F238E27FC236}">
                <a16:creationId xmlns:a16="http://schemas.microsoft.com/office/drawing/2014/main" id="{71C21CEB-0FCF-44D3-AD49-834758C42679}"/>
              </a:ext>
            </a:extLst>
          </p:cNvPr>
          <p:cNvSpPr txBox="1">
            <a:spLocks/>
          </p:cNvSpPr>
          <p:nvPr/>
        </p:nvSpPr>
        <p:spPr bwMode="auto">
          <a:xfrm>
            <a:off x="304800" y="3899647"/>
            <a:ext cx="11474824" cy="20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230188" indent="-230188" algn="l" rtl="0" eaLnBrk="0" fontAlgn="base" hangingPunct="0">
              <a:spcBef>
                <a:spcPct val="20000"/>
              </a:spcBef>
              <a:spcAft>
                <a:spcPct val="0"/>
              </a:spcAft>
              <a:buClr>
                <a:srgbClr val="4BACC6"/>
              </a:buClr>
              <a:buFont typeface="Arial" panose="020B0604020202020204" pitchFamily="34" charset="0"/>
              <a:buChar char="•"/>
              <a:defRPr sz="2800" kern="1200">
                <a:solidFill>
                  <a:srgbClr val="215968"/>
                </a:solidFill>
                <a:latin typeface="+mn-lt"/>
                <a:ea typeface="+mn-ea"/>
                <a:cs typeface="+mn-cs"/>
              </a:defRPr>
            </a:lvl1pPr>
            <a:lvl2pPr marL="742950" indent="-285750" algn="l" rtl="0" eaLnBrk="0" fontAlgn="base" hangingPunct="0">
              <a:spcBef>
                <a:spcPct val="20000"/>
              </a:spcBef>
              <a:spcAft>
                <a:spcPct val="0"/>
              </a:spcAft>
              <a:buClr>
                <a:srgbClr val="E46C0A"/>
              </a:buClr>
              <a:buFont typeface="Arial" panose="020B0604020202020204" pitchFamily="34" charset="0"/>
              <a:buChar char="–"/>
              <a:defRPr sz="2400" kern="1200">
                <a:solidFill>
                  <a:srgbClr val="215968"/>
                </a:solidFill>
                <a:latin typeface="+mn-lt"/>
                <a:ea typeface="+mn-ea"/>
                <a:cs typeface="+mn-cs"/>
              </a:defRPr>
            </a:lvl2pPr>
            <a:lvl3pPr marL="1143000" indent="-228600" algn="l" rtl="0" eaLnBrk="0" fontAlgn="base" hangingPunct="0">
              <a:spcBef>
                <a:spcPct val="20000"/>
              </a:spcBef>
              <a:spcAft>
                <a:spcPct val="0"/>
              </a:spcAft>
              <a:buClr>
                <a:srgbClr val="984807"/>
              </a:buClr>
              <a:buFont typeface="Wingdings" panose="05000000000000000000" pitchFamily="2" charset="2"/>
              <a:buChar char="§"/>
              <a:defRPr sz="2000" kern="1200">
                <a:solidFill>
                  <a:srgbClr val="215968"/>
                </a:solidFill>
                <a:latin typeface="+mn-lt"/>
                <a:ea typeface="+mn-ea"/>
                <a:cs typeface="+mn-cs"/>
              </a:defRPr>
            </a:lvl3pPr>
            <a:lvl4pPr marL="1600200" indent="-228600" algn="l" rtl="0" eaLnBrk="0" fontAlgn="base" hangingPunct="0">
              <a:spcBef>
                <a:spcPct val="20000"/>
              </a:spcBef>
              <a:spcAft>
                <a:spcPct val="0"/>
              </a:spcAft>
              <a:buClr>
                <a:schemeClr val="tx1"/>
              </a:buClr>
              <a:buFont typeface="Arial" panose="020B0604020202020204" pitchFamily="34" charset="0"/>
              <a:buChar char="–"/>
              <a:defRPr sz="1800" kern="1200">
                <a:solidFill>
                  <a:srgbClr val="215968"/>
                </a:solidFill>
                <a:latin typeface="+mn-lt"/>
                <a:ea typeface="+mn-ea"/>
                <a:cs typeface="+mn-cs"/>
              </a:defRPr>
            </a:lvl4pPr>
            <a:lvl5pPr marL="2057400" indent="-228600" algn="l" rtl="0" eaLnBrk="0" fontAlgn="base" hangingPunct="0">
              <a:spcBef>
                <a:spcPct val="20000"/>
              </a:spcBef>
              <a:spcAft>
                <a:spcPct val="0"/>
              </a:spcAft>
              <a:buClr>
                <a:schemeClr val="tx1"/>
              </a:buClr>
              <a:buFont typeface="Arial" panose="020B0604020202020204" pitchFamily="34" charset="0"/>
              <a:buChar char="»"/>
              <a:defRPr sz="1800" kern="1200">
                <a:solidFill>
                  <a:srgbClr val="2159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Reported issues with CCA:</a:t>
            </a:r>
          </a:p>
          <a:p>
            <a:pPr lvl="1"/>
            <a:r>
              <a:rPr lang="en-US" dirty="0"/>
              <a:t>Wearing CCA over long periods required for an EVA can become uncomfortable </a:t>
            </a:r>
          </a:p>
          <a:p>
            <a:pPr lvl="1"/>
            <a:r>
              <a:rPr lang="en-US" dirty="0"/>
              <a:t>Microphone booms can be difficult to manage during EVA, resulting in increased mental fatigue</a:t>
            </a:r>
          </a:p>
          <a:p>
            <a:pPr lvl="1"/>
            <a:r>
              <a:rPr lang="en-US" dirty="0"/>
              <a:t>Bulk of CCA limits head mobility in EMU, particularly for people with larger heads</a:t>
            </a:r>
          </a:p>
          <a:p>
            <a:pPr lvl="1"/>
            <a:r>
              <a:rPr lang="en-US" dirty="0"/>
              <a:t>Electrical cable that connects the CCA to HUT can interfere with head movement</a:t>
            </a:r>
          </a:p>
          <a:p>
            <a:pPr lvl="1"/>
            <a:endParaRPr lang="en-US" dirty="0"/>
          </a:p>
        </p:txBody>
      </p:sp>
      <p:sp>
        <p:nvSpPr>
          <p:cNvPr id="9" name="TextBox 8">
            <a:extLst>
              <a:ext uri="{FF2B5EF4-FFF2-40B4-BE49-F238E27FC236}">
                <a16:creationId xmlns:a16="http://schemas.microsoft.com/office/drawing/2014/main" id="{39D312BE-5B38-4C75-8FFB-2D9DA4736086}"/>
              </a:ext>
            </a:extLst>
          </p:cNvPr>
          <p:cNvSpPr txBox="1"/>
          <p:nvPr/>
        </p:nvSpPr>
        <p:spPr>
          <a:xfrm>
            <a:off x="9586793" y="1142127"/>
            <a:ext cx="1233607" cy="369332"/>
          </a:xfrm>
          <a:prstGeom prst="rect">
            <a:avLst/>
          </a:prstGeom>
          <a:noFill/>
        </p:spPr>
        <p:txBody>
          <a:bodyPr wrap="square">
            <a:spAutoFit/>
          </a:bodyPr>
          <a:lstStyle/>
          <a:p>
            <a:r>
              <a:rPr lang="en-US" dirty="0"/>
              <a:t>EMU CCA</a:t>
            </a:r>
          </a:p>
        </p:txBody>
      </p:sp>
    </p:spTree>
    <p:extLst>
      <p:ext uri="{BB962C8B-B14F-4D97-AF65-F5344CB8AC3E}">
        <p14:creationId xmlns:p14="http://schemas.microsoft.com/office/powerpoint/2010/main" val="3596707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932A-A616-45B4-B956-ECD0594FE648}"/>
              </a:ext>
            </a:extLst>
          </p:cNvPr>
          <p:cNvSpPr>
            <a:spLocks noGrp="1"/>
          </p:cNvSpPr>
          <p:nvPr>
            <p:ph type="title"/>
          </p:nvPr>
        </p:nvSpPr>
        <p:spPr/>
        <p:txBody>
          <a:bodyPr/>
          <a:lstStyle/>
          <a:p>
            <a:r>
              <a:rPr lang="en-US" dirty="0"/>
              <a:t>Design Overview</a:t>
            </a:r>
          </a:p>
        </p:txBody>
      </p:sp>
      <p:pic>
        <p:nvPicPr>
          <p:cNvPr id="7" name="Content Placeholder 6">
            <a:extLst>
              <a:ext uri="{FF2B5EF4-FFF2-40B4-BE49-F238E27FC236}">
                <a16:creationId xmlns:a16="http://schemas.microsoft.com/office/drawing/2014/main" id="{80686369-F382-4B03-A9E4-422EE9A8DD6C}"/>
              </a:ext>
            </a:extLst>
          </p:cNvPr>
          <p:cNvPicPr>
            <a:picLocks noGrp="1"/>
          </p:cNvPicPr>
          <p:nvPr>
            <p:ph sz="half" idx="1"/>
          </p:nvPr>
        </p:nvPicPr>
        <p:blipFill rotWithShape="1">
          <a:blip r:embed="rId2" cstate="screen">
            <a:extLst>
              <a:ext uri="{28A0092B-C50C-407E-A947-70E740481C1C}">
                <a14:useLocalDpi xmlns:a14="http://schemas.microsoft.com/office/drawing/2010/main"/>
              </a:ext>
            </a:extLst>
          </a:blip>
          <a:srcRect l="6446" t="3815" r="4200" b="5798"/>
          <a:stretch/>
        </p:blipFill>
        <p:spPr bwMode="auto">
          <a:xfrm>
            <a:off x="304800" y="1561404"/>
            <a:ext cx="5689600" cy="4420991"/>
          </a:xfrm>
          <a:prstGeom prst="rect">
            <a:avLst/>
          </a:prstGeom>
          <a:ln>
            <a:noFill/>
          </a:ln>
          <a:extLst>
            <a:ext uri="{53640926-AAD7-44D8-BBD7-CCE9431645EC}">
              <a14:shadowObscured xmlns:a14="http://schemas.microsoft.com/office/drawing/2010/main"/>
            </a:ext>
          </a:extLst>
        </p:spPr>
      </p:pic>
      <p:pic>
        <p:nvPicPr>
          <p:cNvPr id="8" name="Content Placeholder 7">
            <a:extLst>
              <a:ext uri="{FF2B5EF4-FFF2-40B4-BE49-F238E27FC236}">
                <a16:creationId xmlns:a16="http://schemas.microsoft.com/office/drawing/2014/main" id="{3C96964B-4DE5-423A-9BAB-19B0DFE43617}"/>
              </a:ext>
            </a:extLst>
          </p:cNvPr>
          <p:cNvPicPr>
            <a:picLocks noGrp="1"/>
          </p:cNvPicPr>
          <p:nvPr>
            <p:ph sz="half" idx="2"/>
          </p:nvPr>
        </p:nvPicPr>
        <p:blipFill>
          <a:blip r:embed="rId3"/>
          <a:stretch>
            <a:fillRect/>
          </a:stretch>
        </p:blipFill>
        <p:spPr>
          <a:xfrm>
            <a:off x="6197600" y="1848312"/>
            <a:ext cx="5689600" cy="3847175"/>
          </a:xfrm>
          <a:prstGeom prst="rect">
            <a:avLst/>
          </a:prstGeom>
        </p:spPr>
      </p:pic>
    </p:spTree>
    <p:extLst>
      <p:ext uri="{BB962C8B-B14F-4D97-AF65-F5344CB8AC3E}">
        <p14:creationId xmlns:p14="http://schemas.microsoft.com/office/powerpoint/2010/main" val="10661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AB96-C206-4810-AF19-B78488605C3C}"/>
              </a:ext>
            </a:extLst>
          </p:cNvPr>
          <p:cNvSpPr>
            <a:spLocks noGrp="1"/>
          </p:cNvSpPr>
          <p:nvPr>
            <p:ph type="title"/>
          </p:nvPr>
        </p:nvSpPr>
        <p:spPr/>
        <p:txBody>
          <a:bodyPr/>
          <a:lstStyle/>
          <a:p>
            <a:r>
              <a:rPr lang="en-US" dirty="0"/>
              <a:t>Design Overview</a:t>
            </a:r>
          </a:p>
        </p:txBody>
      </p:sp>
      <p:sp>
        <p:nvSpPr>
          <p:cNvPr id="3" name="Content Placeholder 2">
            <a:extLst>
              <a:ext uri="{FF2B5EF4-FFF2-40B4-BE49-F238E27FC236}">
                <a16:creationId xmlns:a16="http://schemas.microsoft.com/office/drawing/2014/main" id="{850CA435-1890-492D-8583-D91C5F93B8A4}"/>
              </a:ext>
            </a:extLst>
          </p:cNvPr>
          <p:cNvSpPr>
            <a:spLocks noGrp="1"/>
          </p:cNvSpPr>
          <p:nvPr>
            <p:ph idx="1"/>
          </p:nvPr>
        </p:nvSpPr>
        <p:spPr>
          <a:xfrm>
            <a:off x="304800" y="1143000"/>
            <a:ext cx="6445624" cy="5257800"/>
          </a:xfrm>
        </p:spPr>
        <p:txBody>
          <a:bodyPr>
            <a:normAutofit fontScale="92500" lnSpcReduction="20000"/>
          </a:bodyPr>
          <a:lstStyle/>
          <a:p>
            <a:r>
              <a:rPr lang="en-US" dirty="0"/>
              <a:t>ICS uses three, digital COTS microphones that communicate via the I2S (Inter-IC Sound) interface protocol</a:t>
            </a:r>
          </a:p>
          <a:p>
            <a:r>
              <a:rPr lang="en-US" dirty="0"/>
              <a:t>Digital microphone was selected instead of analog microphone because digital mics typically have:</a:t>
            </a:r>
          </a:p>
          <a:p>
            <a:pPr lvl="1"/>
            <a:r>
              <a:rPr lang="en-US" dirty="0"/>
              <a:t>Lower power consumption</a:t>
            </a:r>
          </a:p>
          <a:p>
            <a:pPr lvl="1"/>
            <a:r>
              <a:rPr lang="en-US" dirty="0"/>
              <a:t>Smaller packaging (due to micro-electromechanical systems (MEMS) technologies and no need for amplifier)</a:t>
            </a:r>
          </a:p>
          <a:p>
            <a:pPr lvl="1"/>
            <a:r>
              <a:rPr lang="en-US" dirty="0"/>
              <a:t>Higher reliability due to fewer moving parts</a:t>
            </a:r>
          </a:p>
          <a:p>
            <a:pPr lvl="1"/>
            <a:r>
              <a:rPr lang="en-US" dirty="0"/>
              <a:t>Improved tolerance to electromagnetic interference</a:t>
            </a:r>
          </a:p>
          <a:p>
            <a:r>
              <a:rPr lang="en-US" dirty="0"/>
              <a:t>Hydrophobic wire mesh is installed between microphone diaphragm and suit</a:t>
            </a:r>
          </a:p>
        </p:txBody>
      </p:sp>
      <p:pic>
        <p:nvPicPr>
          <p:cNvPr id="6" name="Content Placeholder 13">
            <a:extLst>
              <a:ext uri="{FF2B5EF4-FFF2-40B4-BE49-F238E27FC236}">
                <a16:creationId xmlns:a16="http://schemas.microsoft.com/office/drawing/2014/main" id="{4C21D61C-71A9-457B-9EDC-8ABA3629C96D}"/>
              </a:ext>
            </a:extLst>
          </p:cNvPr>
          <p:cNvPicPr>
            <a:picLocks/>
          </p:cNvPicPr>
          <p:nvPr/>
        </p:nvPicPr>
        <p:blipFill>
          <a:blip r:embed="rId2" cstate="print">
            <a:extLst>
              <a:ext uri="{28A0092B-C50C-407E-A947-70E740481C1C}">
                <a14:useLocalDpi xmlns:a14="http://schemas.microsoft.com/office/drawing/2010/main"/>
              </a:ext>
            </a:extLst>
          </a:blip>
          <a:stretch>
            <a:fillRect/>
          </a:stretch>
        </p:blipFill>
        <p:spPr bwMode="auto">
          <a:xfrm>
            <a:off x="7195910" y="1348144"/>
            <a:ext cx="4588962" cy="33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7611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932A-A616-45B4-B956-ECD0594FE648}"/>
              </a:ext>
            </a:extLst>
          </p:cNvPr>
          <p:cNvSpPr>
            <a:spLocks noGrp="1"/>
          </p:cNvSpPr>
          <p:nvPr>
            <p:ph type="title"/>
          </p:nvPr>
        </p:nvSpPr>
        <p:spPr/>
        <p:txBody>
          <a:bodyPr/>
          <a:lstStyle/>
          <a:p>
            <a:r>
              <a:rPr lang="en-US" dirty="0"/>
              <a:t>Design Overview</a:t>
            </a:r>
          </a:p>
        </p:txBody>
      </p:sp>
      <p:pic>
        <p:nvPicPr>
          <p:cNvPr id="12" name="Content Placeholder 11">
            <a:extLst>
              <a:ext uri="{FF2B5EF4-FFF2-40B4-BE49-F238E27FC236}">
                <a16:creationId xmlns:a16="http://schemas.microsoft.com/office/drawing/2014/main" id="{62F40B17-39B1-4B6A-8533-82DBFA705A39}"/>
              </a:ext>
            </a:extLst>
          </p:cNvPr>
          <p:cNvPicPr>
            <a:picLocks noGrp="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7125311" y="1143000"/>
            <a:ext cx="4594556" cy="5033682"/>
          </a:xfrm>
          <a:prstGeom prst="rect">
            <a:avLst/>
          </a:prstGeom>
        </p:spPr>
      </p:pic>
      <p:sp>
        <p:nvSpPr>
          <p:cNvPr id="17" name="Content Placeholder 16">
            <a:extLst>
              <a:ext uri="{FF2B5EF4-FFF2-40B4-BE49-F238E27FC236}">
                <a16:creationId xmlns:a16="http://schemas.microsoft.com/office/drawing/2014/main" id="{0BF8D190-B9DD-4C47-8129-FB82E2FFDB4E}"/>
              </a:ext>
            </a:extLst>
          </p:cNvPr>
          <p:cNvSpPr>
            <a:spLocks noGrp="1"/>
          </p:cNvSpPr>
          <p:nvPr>
            <p:ph sz="half" idx="1"/>
          </p:nvPr>
        </p:nvSpPr>
        <p:spPr>
          <a:xfrm>
            <a:off x="304800" y="1143000"/>
            <a:ext cx="6194612" cy="5257800"/>
          </a:xfrm>
        </p:spPr>
        <p:txBody>
          <a:bodyPr>
            <a:normAutofit fontScale="85000" lnSpcReduction="20000"/>
          </a:bodyPr>
          <a:lstStyle/>
          <a:p>
            <a:r>
              <a:rPr lang="en-US" dirty="0"/>
              <a:t>ICS uses two COTS, 8-ohm loudspeakers </a:t>
            </a:r>
          </a:p>
          <a:p>
            <a:r>
              <a:rPr lang="en-US" dirty="0"/>
              <a:t>Speakers are mounted into aluminum enclosures on the side walls of HUT</a:t>
            </a:r>
          </a:p>
          <a:p>
            <a:r>
              <a:rPr lang="en-US" dirty="0"/>
              <a:t>Hydrophobic wire mesh is installed between speaker diaphragm and suit</a:t>
            </a:r>
          </a:p>
          <a:p>
            <a:r>
              <a:rPr lang="en-US" dirty="0"/>
              <a:t>ICS team also conducted market survey to see if better speakers existed in the commercial space. </a:t>
            </a:r>
          </a:p>
          <a:p>
            <a:r>
              <a:rPr lang="en-US" dirty="0"/>
              <a:t>The team tested approximately 15 speakers from several different manufacturers</a:t>
            </a:r>
          </a:p>
          <a:p>
            <a:r>
              <a:rPr lang="en-US" dirty="0"/>
              <a:t>The required small size of the speaker limited the number of available options.</a:t>
            </a:r>
          </a:p>
          <a:p>
            <a:r>
              <a:rPr lang="en-US" dirty="0"/>
              <a:t>The selected speaker produced best frequency response, and it was one of a few speakers that output a volume high enough for use </a:t>
            </a:r>
            <a:r>
              <a:rPr lang="en-US" dirty="0" err="1"/>
              <a:t>ispace</a:t>
            </a:r>
            <a:r>
              <a:rPr lang="en-US" dirty="0"/>
              <a:t> suit (approximately 85dBA).</a:t>
            </a:r>
          </a:p>
          <a:p>
            <a:endParaRPr lang="en-US" dirty="0"/>
          </a:p>
        </p:txBody>
      </p:sp>
    </p:spTree>
    <p:extLst>
      <p:ext uri="{BB962C8B-B14F-4D97-AF65-F5344CB8AC3E}">
        <p14:creationId xmlns:p14="http://schemas.microsoft.com/office/powerpoint/2010/main" val="3135522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DE1C-3B76-4844-8DF4-7771F9E21B71}"/>
              </a:ext>
            </a:extLst>
          </p:cNvPr>
          <p:cNvSpPr>
            <a:spLocks noGrp="1"/>
          </p:cNvSpPr>
          <p:nvPr>
            <p:ph type="title"/>
          </p:nvPr>
        </p:nvSpPr>
        <p:spPr/>
        <p:txBody>
          <a:bodyPr/>
          <a:lstStyle/>
          <a:p>
            <a:r>
              <a:rPr lang="en-US" dirty="0"/>
              <a:t>ICS Testing – Component Level</a:t>
            </a:r>
          </a:p>
        </p:txBody>
      </p:sp>
      <p:sp>
        <p:nvSpPr>
          <p:cNvPr id="3" name="Content Placeholder 2">
            <a:extLst>
              <a:ext uri="{FF2B5EF4-FFF2-40B4-BE49-F238E27FC236}">
                <a16:creationId xmlns:a16="http://schemas.microsoft.com/office/drawing/2014/main" id="{2DDC778F-4FEF-473A-A736-2A902DCDC110}"/>
              </a:ext>
            </a:extLst>
          </p:cNvPr>
          <p:cNvSpPr>
            <a:spLocks noGrp="1"/>
          </p:cNvSpPr>
          <p:nvPr>
            <p:ph idx="1"/>
          </p:nvPr>
        </p:nvSpPr>
        <p:spPr>
          <a:xfrm>
            <a:off x="304800" y="1143000"/>
            <a:ext cx="7844118" cy="5257800"/>
          </a:xfrm>
        </p:spPr>
        <p:txBody>
          <a:bodyPr/>
          <a:lstStyle/>
          <a:p>
            <a:r>
              <a:rPr lang="en-US" dirty="0"/>
              <a:t>Speech Intelligibility </a:t>
            </a:r>
          </a:p>
          <a:p>
            <a:pPr lvl="1"/>
            <a:r>
              <a:rPr lang="en-US" dirty="0"/>
              <a:t>Provide TBD results here</a:t>
            </a:r>
          </a:p>
          <a:p>
            <a:r>
              <a:rPr lang="en-US" dirty="0"/>
              <a:t>TBD frequency response plots</a:t>
            </a:r>
          </a:p>
        </p:txBody>
      </p:sp>
      <p:pic>
        <p:nvPicPr>
          <p:cNvPr id="7" name="Picture 6">
            <a:extLst>
              <a:ext uri="{FF2B5EF4-FFF2-40B4-BE49-F238E27FC236}">
                <a16:creationId xmlns:a16="http://schemas.microsoft.com/office/drawing/2014/main" id="{48F99701-BCD8-4ADE-A46C-A0A7CE7BEB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05187" y="1983887"/>
            <a:ext cx="4986390" cy="4096871"/>
          </a:xfrm>
          <a:prstGeom prst="rect">
            <a:avLst/>
          </a:prstGeom>
        </p:spPr>
      </p:pic>
    </p:spTree>
    <p:extLst>
      <p:ext uri="{BB962C8B-B14F-4D97-AF65-F5344CB8AC3E}">
        <p14:creationId xmlns:p14="http://schemas.microsoft.com/office/powerpoint/2010/main" val="45208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ICS Testing – Component Level</a:t>
            </a:r>
          </a:p>
        </p:txBody>
      </p:sp>
      <p:sp>
        <p:nvSpPr>
          <p:cNvPr id="3" name="Content Placeholder 2"/>
          <p:cNvSpPr>
            <a:spLocks noGrp="1"/>
          </p:cNvSpPr>
          <p:nvPr>
            <p:ph idx="1"/>
          </p:nvPr>
        </p:nvSpPr>
        <p:spPr>
          <a:xfrm>
            <a:off x="304799" y="1142999"/>
            <a:ext cx="8027351" cy="2472884"/>
          </a:xfrm>
        </p:spPr>
        <p:txBody>
          <a:bodyPr>
            <a:normAutofit fontScale="92500" lnSpcReduction="10000"/>
          </a:bodyPr>
          <a:lstStyle/>
          <a:p>
            <a:r>
              <a:rPr lang="en-US" sz="2000" dirty="0"/>
              <a:t>Reduce Pressure Testing</a:t>
            </a:r>
          </a:p>
          <a:p>
            <a:pPr lvl="1"/>
            <a:r>
              <a:rPr lang="en-US" sz="1600" u="sng" dirty="0"/>
              <a:t>Problem</a:t>
            </a:r>
            <a:r>
              <a:rPr lang="en-US" sz="1600" dirty="0"/>
              <a:t>: Microphone and speaker manufacturers do not provide performance data for components at reduced pressures </a:t>
            </a:r>
          </a:p>
          <a:p>
            <a:pPr lvl="1"/>
            <a:r>
              <a:rPr lang="en-US" sz="1600" u="sng" dirty="0"/>
              <a:t>Testing</a:t>
            </a:r>
            <a:r>
              <a:rPr lang="en-US" sz="1600" dirty="0"/>
              <a:t>: Testing performed in PLSS Chamber C to quantify performance of microphones and speakers at flight-like pressures (3.5, 4.3, 8 psia) and frequencies (250, 500, 1000, 2000, 3100 Hz)</a:t>
            </a:r>
          </a:p>
          <a:p>
            <a:pPr lvl="1"/>
            <a:r>
              <a:rPr lang="en-US" sz="1600" u="sng" dirty="0"/>
              <a:t>Results</a:t>
            </a:r>
            <a:r>
              <a:rPr lang="en-US" sz="1600" dirty="0"/>
              <a:t>: Microphone &amp; speaker sensitivities decrease with decreasing pressure (expected behavior) – sensitivities can be automatically corrected by SSEER software or by manual volume adjustments by astronaut</a:t>
            </a:r>
          </a:p>
          <a:p>
            <a:pPr lvl="2"/>
            <a:r>
              <a:rPr lang="en-US" sz="1500" dirty="0"/>
              <a:t>Results summarized in: EV3-ADL-2019-001</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14</a:t>
            </a:fld>
            <a:endParaRPr lang="en-US" dirty="0"/>
          </a:p>
        </p:txBody>
      </p:sp>
      <p:pic>
        <p:nvPicPr>
          <p:cNvPr id="6" name="Picture 5" descr="C:\Users\agromero\Documents\Advanced Suit\MEMS Mic Static Pressure Test\Photos\IMG_6207.JPG"/>
          <p:cNvPicPr/>
          <p:nvPr/>
        </p:nvPicPr>
        <p:blipFill rotWithShape="1">
          <a:blip r:embed="rId2" cstate="screen">
            <a:extLst>
              <a:ext uri="{28A0092B-C50C-407E-A947-70E740481C1C}">
                <a14:useLocalDpi xmlns:a14="http://schemas.microsoft.com/office/drawing/2010/main"/>
              </a:ext>
            </a:extLst>
          </a:blip>
          <a:srcRect/>
          <a:stretch/>
        </p:blipFill>
        <p:spPr bwMode="auto">
          <a:xfrm>
            <a:off x="2678882" y="3981008"/>
            <a:ext cx="3285943" cy="2490930"/>
          </a:xfrm>
          <a:prstGeom prst="rect">
            <a:avLst/>
          </a:prstGeom>
          <a:noFill/>
          <a:ln>
            <a:noFill/>
          </a:ln>
        </p:spPr>
      </p:pic>
      <p:pic>
        <p:nvPicPr>
          <p:cNvPr id="8" name="Picture 7"/>
          <p:cNvPicPr/>
          <p:nvPr/>
        </p:nvPicPr>
        <p:blipFill rotWithShape="1">
          <a:blip r:embed="rId3" cstate="screen">
            <a:extLst>
              <a:ext uri="{28A0092B-C50C-407E-A947-70E740481C1C}">
                <a14:useLocalDpi xmlns:a14="http://schemas.microsoft.com/office/drawing/2010/main"/>
              </a:ext>
            </a:extLst>
          </a:blip>
          <a:srcRect/>
          <a:stretch/>
        </p:blipFill>
        <p:spPr bwMode="auto">
          <a:xfrm>
            <a:off x="8416752" y="1357127"/>
            <a:ext cx="3295099" cy="4846637"/>
          </a:xfrm>
          <a:prstGeom prst="rect">
            <a:avLst/>
          </a:prstGeom>
          <a:noFill/>
        </p:spPr>
      </p:pic>
      <p:cxnSp>
        <p:nvCxnSpPr>
          <p:cNvPr id="10" name="Straight Arrow Connector 9"/>
          <p:cNvCxnSpPr>
            <a:stCxn id="11" idx="2"/>
          </p:cNvCxnSpPr>
          <p:nvPr/>
        </p:nvCxnSpPr>
        <p:spPr>
          <a:xfrm>
            <a:off x="9565108" y="1951436"/>
            <a:ext cx="113517" cy="6804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948671" y="1674437"/>
            <a:ext cx="1232874" cy="276999"/>
          </a:xfrm>
          <a:prstGeom prst="rect">
            <a:avLst/>
          </a:prstGeom>
          <a:solidFill>
            <a:schemeClr val="bg1"/>
          </a:solidFill>
        </p:spPr>
        <p:txBody>
          <a:bodyPr wrap="square" rtlCol="0">
            <a:spAutoFit/>
          </a:bodyPr>
          <a:lstStyle/>
          <a:p>
            <a:r>
              <a:rPr lang="en-US" sz="1200" dirty="0"/>
              <a:t>Mouth simulator</a:t>
            </a:r>
          </a:p>
        </p:txBody>
      </p:sp>
      <p:cxnSp>
        <p:nvCxnSpPr>
          <p:cNvPr id="14" name="Straight Arrow Connector 13"/>
          <p:cNvCxnSpPr>
            <a:stCxn id="15" idx="1"/>
          </p:cNvCxnSpPr>
          <p:nvPr/>
        </p:nvCxnSpPr>
        <p:spPr>
          <a:xfrm flipH="1">
            <a:off x="10364426" y="4050169"/>
            <a:ext cx="346582" cy="1384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711008" y="3911669"/>
            <a:ext cx="915289" cy="276999"/>
          </a:xfrm>
          <a:prstGeom prst="rect">
            <a:avLst/>
          </a:prstGeom>
          <a:solidFill>
            <a:schemeClr val="bg1"/>
          </a:solidFill>
        </p:spPr>
        <p:txBody>
          <a:bodyPr wrap="square" rtlCol="0">
            <a:spAutoFit/>
          </a:bodyPr>
          <a:lstStyle/>
          <a:p>
            <a:r>
              <a:rPr lang="en-US" sz="1200" dirty="0"/>
              <a:t>ICS Speaker</a:t>
            </a:r>
          </a:p>
        </p:txBody>
      </p:sp>
      <p:cxnSp>
        <p:nvCxnSpPr>
          <p:cNvPr id="20" name="Straight Arrow Connector 19"/>
          <p:cNvCxnSpPr>
            <a:stCxn id="21" idx="1"/>
          </p:cNvCxnSpPr>
          <p:nvPr/>
        </p:nvCxnSpPr>
        <p:spPr>
          <a:xfrm flipH="1" flipV="1">
            <a:off x="9990856" y="4469853"/>
            <a:ext cx="373570" cy="3131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364426" y="4644478"/>
            <a:ext cx="1600199" cy="276999"/>
          </a:xfrm>
          <a:prstGeom prst="rect">
            <a:avLst/>
          </a:prstGeom>
          <a:solidFill>
            <a:schemeClr val="bg1"/>
          </a:solidFill>
        </p:spPr>
        <p:txBody>
          <a:bodyPr wrap="square" rtlCol="0">
            <a:spAutoFit/>
          </a:bodyPr>
          <a:lstStyle/>
          <a:p>
            <a:r>
              <a:rPr lang="en-US" sz="1200" dirty="0"/>
              <a:t>ICS Microphones (x2)</a:t>
            </a:r>
          </a:p>
        </p:txBody>
      </p:sp>
      <p:cxnSp>
        <p:nvCxnSpPr>
          <p:cNvPr id="27" name="Straight Arrow Connector 26"/>
          <p:cNvCxnSpPr>
            <a:stCxn id="28" idx="1"/>
          </p:cNvCxnSpPr>
          <p:nvPr/>
        </p:nvCxnSpPr>
        <p:spPr>
          <a:xfrm flipH="1" flipV="1">
            <a:off x="9990856" y="4841735"/>
            <a:ext cx="373570" cy="3131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0364426" y="5016360"/>
            <a:ext cx="1600199" cy="276999"/>
          </a:xfrm>
          <a:prstGeom prst="rect">
            <a:avLst/>
          </a:prstGeom>
          <a:solidFill>
            <a:schemeClr val="bg1"/>
          </a:solidFill>
        </p:spPr>
        <p:txBody>
          <a:bodyPr wrap="square" rtlCol="0">
            <a:spAutoFit/>
          </a:bodyPr>
          <a:lstStyle/>
          <a:p>
            <a:r>
              <a:rPr lang="en-US" sz="1200" dirty="0"/>
              <a:t>Reference Microphone</a:t>
            </a:r>
          </a:p>
        </p:txBody>
      </p:sp>
      <p:sp>
        <p:nvSpPr>
          <p:cNvPr id="29" name="Rectangle 28"/>
          <p:cNvSpPr/>
          <p:nvPr/>
        </p:nvSpPr>
        <p:spPr>
          <a:xfrm>
            <a:off x="2345734" y="3673371"/>
            <a:ext cx="3952237" cy="338554"/>
          </a:xfrm>
          <a:prstGeom prst="rect">
            <a:avLst/>
          </a:prstGeom>
        </p:spPr>
        <p:txBody>
          <a:bodyPr wrap="square">
            <a:spAutoFit/>
          </a:bodyPr>
          <a:lstStyle/>
          <a:p>
            <a:pPr algn="ctr"/>
            <a:r>
              <a:rPr lang="en-US" sz="1600" dirty="0"/>
              <a:t> Test Setup in Chamber</a:t>
            </a:r>
          </a:p>
        </p:txBody>
      </p:sp>
      <p:sp>
        <p:nvSpPr>
          <p:cNvPr id="30" name="Rectangle 29"/>
          <p:cNvSpPr/>
          <p:nvPr/>
        </p:nvSpPr>
        <p:spPr>
          <a:xfrm>
            <a:off x="9678625" y="1018573"/>
            <a:ext cx="1087990" cy="338554"/>
          </a:xfrm>
          <a:prstGeom prst="rect">
            <a:avLst/>
          </a:prstGeom>
        </p:spPr>
        <p:txBody>
          <a:bodyPr wrap="none">
            <a:spAutoFit/>
          </a:bodyPr>
          <a:lstStyle/>
          <a:p>
            <a:r>
              <a:rPr lang="en-US" sz="1600" dirty="0"/>
              <a:t> Test Setup</a:t>
            </a:r>
          </a:p>
        </p:txBody>
      </p:sp>
    </p:spTree>
    <p:extLst>
      <p:ext uri="{BB962C8B-B14F-4D97-AF65-F5344CB8AC3E}">
        <p14:creationId xmlns:p14="http://schemas.microsoft.com/office/powerpoint/2010/main" val="2852874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ICS Radiation Assessment</a:t>
            </a:r>
          </a:p>
        </p:txBody>
      </p:sp>
      <p:sp>
        <p:nvSpPr>
          <p:cNvPr id="3" name="Content Placeholder 2"/>
          <p:cNvSpPr>
            <a:spLocks noGrp="1"/>
          </p:cNvSpPr>
          <p:nvPr>
            <p:ph idx="1"/>
          </p:nvPr>
        </p:nvSpPr>
        <p:spPr>
          <a:xfrm>
            <a:off x="304799" y="1143001"/>
            <a:ext cx="11787499" cy="3830652"/>
          </a:xfrm>
        </p:spPr>
        <p:txBody>
          <a:bodyPr>
            <a:normAutofit fontScale="92500" lnSpcReduction="10000"/>
          </a:bodyPr>
          <a:lstStyle/>
          <a:p>
            <a:r>
              <a:rPr lang="en-US" dirty="0"/>
              <a:t>ICS Radiation Requirements</a:t>
            </a:r>
          </a:p>
          <a:p>
            <a:pPr marL="855662" lvl="1" indent="-342900">
              <a:spcBef>
                <a:spcPts val="0"/>
              </a:spcBef>
              <a:spcAft>
                <a:spcPts val="0"/>
              </a:spcAft>
              <a:buFont typeface="Symbol" panose="05050102010706020507" pitchFamily="18" charset="2"/>
              <a:buChar char=""/>
            </a:pPr>
            <a:r>
              <a:rPr lang="en-US" sz="2000" dirty="0"/>
              <a:t>Non-destructive failure rate (MTBF) of &lt; 10</a:t>
            </a:r>
            <a:r>
              <a:rPr lang="en-US" sz="2000" baseline="30000" dirty="0"/>
              <a:t>-2</a:t>
            </a:r>
            <a:r>
              <a:rPr lang="en-US" sz="2000" dirty="0"/>
              <a:t>/2000hrs for LET: 60 MeV-cm</a:t>
            </a:r>
            <a:r>
              <a:rPr lang="en-US" sz="2000" baseline="30000" dirty="0"/>
              <a:t>2</a:t>
            </a:r>
            <a:r>
              <a:rPr lang="en-US" sz="2000" dirty="0"/>
              <a:t>/mg                   </a:t>
            </a:r>
          </a:p>
          <a:p>
            <a:pPr marL="855662" lvl="1" indent="-342900">
              <a:spcBef>
                <a:spcPts val="0"/>
              </a:spcBef>
              <a:spcAft>
                <a:spcPts val="0"/>
              </a:spcAft>
              <a:buFont typeface="Symbol" panose="05050102010706020507" pitchFamily="18" charset="2"/>
              <a:buChar char=""/>
            </a:pPr>
            <a:r>
              <a:rPr lang="en-US" sz="2000" dirty="0"/>
              <a:t>No destructive failures for LET &lt; 60 MeV-cm</a:t>
            </a:r>
            <a:r>
              <a:rPr lang="en-US" sz="2000" baseline="30000" dirty="0"/>
              <a:t>2</a:t>
            </a:r>
            <a:r>
              <a:rPr lang="en-US" sz="2000" dirty="0"/>
              <a:t>/mg</a:t>
            </a:r>
          </a:p>
          <a:p>
            <a:pPr marL="855662" lvl="1" indent="-342900">
              <a:spcBef>
                <a:spcPts val="0"/>
              </a:spcBef>
              <a:spcAft>
                <a:spcPts val="0"/>
              </a:spcAft>
              <a:buFont typeface="Symbol" panose="05050102010706020507" pitchFamily="18" charset="2"/>
              <a:buChar char=""/>
            </a:pPr>
            <a:r>
              <a:rPr lang="en-US" sz="2000" dirty="0"/>
              <a:t>Functional after receiving a TID 13325 Rad (including displacement damage) </a:t>
            </a:r>
          </a:p>
          <a:p>
            <a:pPr marL="342900" indent="-342900">
              <a:spcBef>
                <a:spcPts val="0"/>
              </a:spcBef>
              <a:spcAft>
                <a:spcPts val="0"/>
              </a:spcAft>
              <a:buFont typeface="Symbol" panose="05050102010706020507" pitchFamily="18" charset="2"/>
              <a:buChar char=""/>
            </a:pPr>
            <a:r>
              <a:rPr lang="en-US" sz="2400" dirty="0"/>
              <a:t>Microphone element (ICS-43434) is only ICS component that is sensitive to ionizing radiation</a:t>
            </a:r>
          </a:p>
          <a:p>
            <a:pPr marL="342900" indent="-342900">
              <a:spcBef>
                <a:spcPts val="0"/>
              </a:spcBef>
              <a:spcAft>
                <a:spcPts val="0"/>
              </a:spcAft>
              <a:buFont typeface="Symbol" panose="05050102010706020507" pitchFamily="18" charset="2"/>
              <a:buChar char=""/>
            </a:pPr>
            <a:r>
              <a:rPr lang="en-US" sz="2400" dirty="0"/>
              <a:t>Radiation Test Results</a:t>
            </a:r>
          </a:p>
          <a:p>
            <a:pPr marL="855662" lvl="1" indent="-342900">
              <a:spcBef>
                <a:spcPts val="0"/>
              </a:spcBef>
              <a:spcAft>
                <a:spcPts val="0"/>
              </a:spcAft>
              <a:buFont typeface="Symbol" panose="05050102010706020507" pitchFamily="18" charset="2"/>
              <a:buChar char=""/>
            </a:pPr>
            <a:r>
              <a:rPr lang="en-US" sz="2000" dirty="0"/>
              <a:t>Microphone was tested at Brookhaven National Lab in 2017</a:t>
            </a:r>
          </a:p>
          <a:p>
            <a:pPr marL="855662" lvl="1" indent="-342900">
              <a:spcBef>
                <a:spcPts val="0"/>
              </a:spcBef>
              <a:spcAft>
                <a:spcPts val="0"/>
              </a:spcAft>
              <a:buFont typeface="Symbol" panose="05050102010706020507" pitchFamily="18" charset="2"/>
              <a:buChar char=""/>
            </a:pPr>
            <a:r>
              <a:rPr lang="en-US" sz="2000" dirty="0"/>
              <a:t>MTBF for LET of 60 MeV-cm</a:t>
            </a:r>
            <a:r>
              <a:rPr lang="en-US" sz="2000" baseline="30000" dirty="0"/>
              <a:t>2</a:t>
            </a:r>
            <a:r>
              <a:rPr lang="en-US" sz="2000" dirty="0"/>
              <a:t>/mg: 2.2*10</a:t>
            </a:r>
            <a:r>
              <a:rPr lang="en-US" sz="2000" baseline="30000" dirty="0"/>
              <a:t>-3</a:t>
            </a:r>
            <a:r>
              <a:rPr lang="en-US" sz="2000" dirty="0"/>
              <a:t>/2000hrs (</a:t>
            </a:r>
            <a:r>
              <a:rPr lang="en-US" sz="2000" dirty="0">
                <a:solidFill>
                  <a:srgbClr val="00B050"/>
                </a:solidFill>
              </a:rPr>
              <a:t>meets requirement</a:t>
            </a:r>
            <a:r>
              <a:rPr lang="en-US" sz="2000" dirty="0"/>
              <a:t>)                </a:t>
            </a:r>
          </a:p>
          <a:p>
            <a:pPr marL="855662" lvl="1" indent="-342900">
              <a:spcBef>
                <a:spcPts val="0"/>
              </a:spcBef>
              <a:spcAft>
                <a:spcPts val="0"/>
              </a:spcAft>
              <a:buFont typeface="Symbol" panose="05050102010706020507" pitchFamily="18" charset="2"/>
              <a:buChar char=""/>
            </a:pPr>
            <a:r>
              <a:rPr lang="en-US" sz="2000" dirty="0"/>
              <a:t>No destructive failures for LET &lt; 60 MeV-cm</a:t>
            </a:r>
            <a:r>
              <a:rPr lang="en-US" sz="2000" baseline="30000" dirty="0"/>
              <a:t>2</a:t>
            </a:r>
            <a:r>
              <a:rPr lang="en-US" sz="2000" dirty="0"/>
              <a:t>/mg (</a:t>
            </a:r>
            <a:r>
              <a:rPr lang="en-US" sz="2000" dirty="0">
                <a:solidFill>
                  <a:srgbClr val="00B050"/>
                </a:solidFill>
              </a:rPr>
              <a:t>meets requirement</a:t>
            </a:r>
            <a:r>
              <a:rPr lang="en-US" sz="2000" dirty="0"/>
              <a:t>)         </a:t>
            </a:r>
          </a:p>
          <a:p>
            <a:pPr marL="855662" lvl="1" indent="-342900">
              <a:spcBef>
                <a:spcPts val="0"/>
              </a:spcBef>
              <a:spcAft>
                <a:spcPts val="0"/>
              </a:spcAft>
              <a:buFont typeface="Symbol" panose="05050102010706020507" pitchFamily="18" charset="2"/>
              <a:buChar char=""/>
            </a:pPr>
            <a:r>
              <a:rPr lang="en-US" sz="2000" dirty="0"/>
              <a:t>Functional after receiving a TID 13325 Rad (</a:t>
            </a:r>
            <a:r>
              <a:rPr lang="en-US" sz="2000" dirty="0">
                <a:solidFill>
                  <a:srgbClr val="00B050"/>
                </a:solidFill>
              </a:rPr>
              <a:t>meets requirement</a:t>
            </a:r>
            <a:r>
              <a:rPr lang="en-US" sz="2000" dirty="0"/>
              <a:t>)         </a:t>
            </a:r>
          </a:p>
          <a:p>
            <a:pPr marL="342900" indent="-342900">
              <a:spcBef>
                <a:spcPts val="0"/>
              </a:spcBef>
              <a:spcAft>
                <a:spcPts val="0"/>
              </a:spcAft>
              <a:buFont typeface="Symbol" panose="05050102010706020507" pitchFamily="18" charset="2"/>
              <a:buChar char=""/>
            </a:pPr>
            <a:r>
              <a:rPr lang="en-US" sz="2400" dirty="0"/>
              <a:t>Forward Work</a:t>
            </a:r>
          </a:p>
          <a:p>
            <a:pPr marL="855662" lvl="1" indent="-342900">
              <a:spcBef>
                <a:spcPts val="0"/>
              </a:spcBef>
              <a:spcAft>
                <a:spcPts val="0"/>
              </a:spcAft>
              <a:buFont typeface="Symbol" panose="05050102010706020507" pitchFamily="18" charset="2"/>
              <a:buChar char=""/>
            </a:pPr>
            <a:r>
              <a:rPr lang="en-US" sz="2000" dirty="0"/>
              <a:t>For SEE: Lot testing is not required</a:t>
            </a:r>
          </a:p>
          <a:p>
            <a:pPr marL="855662" lvl="1" indent="-342900">
              <a:spcBef>
                <a:spcPts val="0"/>
              </a:spcBef>
              <a:spcAft>
                <a:spcPts val="0"/>
              </a:spcAft>
              <a:buFont typeface="Symbol" panose="05050102010706020507" pitchFamily="18" charset="2"/>
              <a:buChar char=""/>
            </a:pPr>
            <a:r>
              <a:rPr lang="en-US" sz="2000" dirty="0"/>
              <a:t>For TID: Lot testing is required</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15</a:t>
            </a:fld>
            <a:endParaRPr lang="en-US" dirty="0"/>
          </a:p>
        </p:txBody>
      </p:sp>
      <p:graphicFrame>
        <p:nvGraphicFramePr>
          <p:cNvPr id="7" name="Table 6"/>
          <p:cNvGraphicFramePr>
            <a:graphicFrameLocks noGrp="1"/>
          </p:cNvGraphicFramePr>
          <p:nvPr/>
        </p:nvGraphicFramePr>
        <p:xfrm>
          <a:off x="1632428" y="5281738"/>
          <a:ext cx="8422831" cy="975360"/>
        </p:xfrm>
        <a:graphic>
          <a:graphicData uri="http://schemas.openxmlformats.org/drawingml/2006/table">
            <a:tbl>
              <a:tblPr firstRow="1" firstCol="1" bandRow="1">
                <a:tableStyleId>{5C22544A-7EE6-4342-B048-85BDC9FD1C3A}</a:tableStyleId>
              </a:tblPr>
              <a:tblGrid>
                <a:gridCol w="1159510">
                  <a:extLst>
                    <a:ext uri="{9D8B030D-6E8A-4147-A177-3AD203B41FA5}">
                      <a16:colId xmlns:a16="http://schemas.microsoft.com/office/drawing/2014/main" val="143196122"/>
                    </a:ext>
                  </a:extLst>
                </a:gridCol>
                <a:gridCol w="2136331">
                  <a:extLst>
                    <a:ext uri="{9D8B030D-6E8A-4147-A177-3AD203B41FA5}">
                      <a16:colId xmlns:a16="http://schemas.microsoft.com/office/drawing/2014/main" val="4255971446"/>
                    </a:ext>
                  </a:extLst>
                </a:gridCol>
                <a:gridCol w="2954274">
                  <a:extLst>
                    <a:ext uri="{9D8B030D-6E8A-4147-A177-3AD203B41FA5}">
                      <a16:colId xmlns:a16="http://schemas.microsoft.com/office/drawing/2014/main" val="4105762664"/>
                    </a:ext>
                  </a:extLst>
                </a:gridCol>
                <a:gridCol w="2172716">
                  <a:extLst>
                    <a:ext uri="{9D8B030D-6E8A-4147-A177-3AD203B41FA5}">
                      <a16:colId xmlns:a16="http://schemas.microsoft.com/office/drawing/2014/main" val="4127281960"/>
                    </a:ext>
                  </a:extLst>
                </a:gridCol>
              </a:tblGrid>
              <a:tr h="99246">
                <a:tc>
                  <a:txBody>
                    <a:bodyPr/>
                    <a:lstStyle/>
                    <a:p>
                      <a:pPr marL="0" marR="0" algn="ctr">
                        <a:spcBef>
                          <a:spcPts val="0"/>
                        </a:spcBef>
                        <a:spcAft>
                          <a:spcPts val="0"/>
                        </a:spcAft>
                      </a:pPr>
                      <a:r>
                        <a:rPr lang="en-US" sz="1600" dirty="0">
                          <a:effectLst/>
                        </a:rPr>
                        <a:t>Location</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Non-Destructive </a:t>
                      </a:r>
                    </a:p>
                    <a:p>
                      <a:pPr marL="0" marR="0" algn="ctr">
                        <a:spcBef>
                          <a:spcPts val="0"/>
                        </a:spcBef>
                        <a:spcAft>
                          <a:spcPts val="0"/>
                        </a:spcAft>
                      </a:pPr>
                      <a:r>
                        <a:rPr lang="en-US" sz="1600" dirty="0">
                          <a:effectLst/>
                        </a:rPr>
                        <a:t>SEE Rates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Linear Energy Transfer</a:t>
                      </a:r>
                    </a:p>
                    <a:p>
                      <a:pPr marL="0" marR="0" algn="ctr">
                        <a:spcBef>
                          <a:spcPts val="0"/>
                        </a:spcBef>
                        <a:spcAft>
                          <a:spcPts val="0"/>
                        </a:spcAft>
                      </a:pPr>
                      <a:r>
                        <a:rPr lang="en-US" sz="1600" dirty="0">
                          <a:effectLst/>
                        </a:rPr>
                        <a:t>(MeV-cm</a:t>
                      </a:r>
                      <a:r>
                        <a:rPr lang="en-US" sz="1600" baseline="30000" dirty="0">
                          <a:effectLst/>
                        </a:rPr>
                        <a:t>2</a:t>
                      </a:r>
                      <a:r>
                        <a:rPr lang="en-US" sz="1600" dirty="0">
                          <a:effectLst/>
                        </a:rPr>
                        <a:t>/mg)</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Total Ionizing Dose </a:t>
                      </a:r>
                    </a:p>
                    <a:p>
                      <a:pPr marL="0" marR="0" algn="ctr">
                        <a:spcBef>
                          <a:spcPts val="0"/>
                        </a:spcBef>
                        <a:spcAft>
                          <a:spcPts val="0"/>
                        </a:spcAft>
                      </a:pPr>
                      <a:r>
                        <a:rPr lang="en-US" sz="1600" dirty="0">
                          <a:effectLst/>
                        </a:rPr>
                        <a:t>Rad (Si)</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60245561"/>
                  </a:ext>
                </a:extLst>
              </a:tr>
              <a:tr h="57066">
                <a:tc>
                  <a:txBody>
                    <a:bodyPr/>
                    <a:lstStyle/>
                    <a:p>
                      <a:pPr marL="0" marR="0" algn="ctr">
                        <a:spcBef>
                          <a:spcPts val="0"/>
                        </a:spcBef>
                        <a:spcAft>
                          <a:spcPts val="0"/>
                        </a:spcAft>
                      </a:pPr>
                      <a:r>
                        <a:rPr lang="en-US" sz="1600">
                          <a:effectLst/>
                        </a:rPr>
                        <a:t>LEO</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&lt; 10</a:t>
                      </a:r>
                      <a:r>
                        <a:rPr lang="en-US" sz="1600" baseline="30000">
                          <a:effectLst/>
                        </a:rPr>
                        <a:t>-2</a:t>
                      </a:r>
                      <a:r>
                        <a:rPr lang="en-US" sz="1600">
                          <a:effectLst/>
                        </a:rPr>
                        <a:t>/2000hrs</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&gt; 36</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2000</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77980913"/>
                  </a:ext>
                </a:extLst>
              </a:tr>
              <a:tr h="57066">
                <a:tc>
                  <a:txBody>
                    <a:bodyPr/>
                    <a:lstStyle/>
                    <a:p>
                      <a:pPr marL="0" marR="0" algn="ctr">
                        <a:spcBef>
                          <a:spcPts val="0"/>
                        </a:spcBef>
                        <a:spcAft>
                          <a:spcPts val="0"/>
                        </a:spcAft>
                      </a:pPr>
                      <a:r>
                        <a:rPr lang="en-US" sz="1600">
                          <a:effectLst/>
                        </a:rPr>
                        <a:t>Exploration</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&lt; 10</a:t>
                      </a:r>
                      <a:r>
                        <a:rPr lang="en-US" sz="1600" baseline="30000">
                          <a:effectLst/>
                        </a:rPr>
                        <a:t>-2</a:t>
                      </a:r>
                      <a:r>
                        <a:rPr lang="en-US" sz="1600">
                          <a:effectLst/>
                        </a:rPr>
                        <a:t>/2000hrs</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&gt; 60</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13325</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16934527"/>
                  </a:ext>
                </a:extLst>
              </a:tr>
            </a:tbl>
          </a:graphicData>
        </a:graphic>
      </p:graphicFrame>
    </p:spTree>
    <p:extLst>
      <p:ext uri="{BB962C8B-B14F-4D97-AF65-F5344CB8AC3E}">
        <p14:creationId xmlns:p14="http://schemas.microsoft.com/office/powerpoint/2010/main" val="1295766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DE1C-3B76-4844-8DF4-7771F9E21B71}"/>
              </a:ext>
            </a:extLst>
          </p:cNvPr>
          <p:cNvSpPr>
            <a:spLocks noGrp="1"/>
          </p:cNvSpPr>
          <p:nvPr>
            <p:ph type="title"/>
          </p:nvPr>
        </p:nvSpPr>
        <p:spPr/>
        <p:txBody>
          <a:bodyPr/>
          <a:lstStyle/>
          <a:p>
            <a:r>
              <a:rPr lang="en-US" dirty="0"/>
              <a:t>ICS Testing</a:t>
            </a:r>
          </a:p>
        </p:txBody>
      </p:sp>
      <p:sp>
        <p:nvSpPr>
          <p:cNvPr id="3" name="Content Placeholder 2">
            <a:extLst>
              <a:ext uri="{FF2B5EF4-FFF2-40B4-BE49-F238E27FC236}">
                <a16:creationId xmlns:a16="http://schemas.microsoft.com/office/drawing/2014/main" id="{2DDC778F-4FEF-473A-A736-2A902DCDC110}"/>
              </a:ext>
            </a:extLst>
          </p:cNvPr>
          <p:cNvSpPr>
            <a:spLocks noGrp="1"/>
          </p:cNvSpPr>
          <p:nvPr>
            <p:ph idx="1"/>
          </p:nvPr>
        </p:nvSpPr>
        <p:spPr>
          <a:xfrm>
            <a:off x="304800" y="1143000"/>
            <a:ext cx="7844118" cy="2541494"/>
          </a:xfrm>
        </p:spPr>
        <p:txBody>
          <a:bodyPr/>
          <a:lstStyle/>
          <a:p>
            <a:r>
              <a:rPr lang="en-US" dirty="0"/>
              <a:t>System-Level Tests</a:t>
            </a:r>
          </a:p>
          <a:p>
            <a:pPr lvl="1"/>
            <a:r>
              <a:rPr lang="en-US" dirty="0"/>
              <a:t>ICS has been used over 50 human-in-the-loop suited events in lab and micro-g analog environments and all subjects have rated audio quality as acceptable </a:t>
            </a:r>
          </a:p>
          <a:p>
            <a:pPr lvl="1"/>
            <a:r>
              <a:rPr lang="en-US" dirty="0"/>
              <a:t>Vibration testing</a:t>
            </a:r>
          </a:p>
        </p:txBody>
      </p:sp>
      <p:pic>
        <p:nvPicPr>
          <p:cNvPr id="6" name="Picture 5">
            <a:extLst>
              <a:ext uri="{FF2B5EF4-FFF2-40B4-BE49-F238E27FC236}">
                <a16:creationId xmlns:a16="http://schemas.microsoft.com/office/drawing/2014/main" id="{2A4BD615-2771-4B00-8A9A-76307C9353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20494" y="1446007"/>
            <a:ext cx="2352941" cy="4317226"/>
          </a:xfrm>
          <a:prstGeom prst="rect">
            <a:avLst/>
          </a:prstGeom>
        </p:spPr>
      </p:pic>
      <p:pic>
        <p:nvPicPr>
          <p:cNvPr id="8" name="Picture 7">
            <a:extLst>
              <a:ext uri="{FF2B5EF4-FFF2-40B4-BE49-F238E27FC236}">
                <a16:creationId xmlns:a16="http://schemas.microsoft.com/office/drawing/2014/main" id="{8D9928FF-311B-4059-A7DF-7A86C5AE3B59}"/>
              </a:ext>
            </a:extLst>
          </p:cNvPr>
          <p:cNvPicPr>
            <a:picLocks noChangeAspect="1"/>
          </p:cNvPicPr>
          <p:nvPr/>
        </p:nvPicPr>
        <p:blipFill>
          <a:blip r:embed="rId3"/>
          <a:stretch>
            <a:fillRect/>
          </a:stretch>
        </p:blipFill>
        <p:spPr>
          <a:xfrm>
            <a:off x="2366946" y="3684494"/>
            <a:ext cx="3276030" cy="2541494"/>
          </a:xfrm>
          <a:prstGeom prst="rect">
            <a:avLst/>
          </a:prstGeom>
        </p:spPr>
      </p:pic>
    </p:spTree>
    <p:extLst>
      <p:ext uri="{BB962C8B-B14F-4D97-AF65-F5344CB8AC3E}">
        <p14:creationId xmlns:p14="http://schemas.microsoft.com/office/powerpoint/2010/main" val="2201505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9FC7-0D6B-4BF6-A62A-2D639A77EB9D}"/>
              </a:ext>
            </a:extLst>
          </p:cNvPr>
          <p:cNvSpPr>
            <a:spLocks noGrp="1"/>
          </p:cNvSpPr>
          <p:nvPr>
            <p:ph type="title"/>
          </p:nvPr>
        </p:nvSpPr>
        <p:spPr/>
        <p:txBody>
          <a:bodyPr/>
          <a:lstStyle/>
          <a:p>
            <a:r>
              <a:rPr lang="en-US" dirty="0"/>
              <a:t>Risk – Acoustic Echo</a:t>
            </a:r>
          </a:p>
        </p:txBody>
      </p:sp>
      <p:sp>
        <p:nvSpPr>
          <p:cNvPr id="3" name="Content Placeholder 2">
            <a:extLst>
              <a:ext uri="{FF2B5EF4-FFF2-40B4-BE49-F238E27FC236}">
                <a16:creationId xmlns:a16="http://schemas.microsoft.com/office/drawing/2014/main" id="{6C22A2DF-87F0-4D55-86C8-3FE48F8D8B68}"/>
              </a:ext>
            </a:extLst>
          </p:cNvPr>
          <p:cNvSpPr>
            <a:spLocks noGrp="1"/>
          </p:cNvSpPr>
          <p:nvPr>
            <p:ph idx="1"/>
          </p:nvPr>
        </p:nvSpPr>
        <p:spPr>
          <a:xfrm>
            <a:off x="304800" y="1143000"/>
            <a:ext cx="11582400" cy="3186953"/>
          </a:xfrm>
        </p:spPr>
        <p:txBody>
          <a:bodyPr/>
          <a:lstStyle/>
          <a:p>
            <a:r>
              <a:rPr lang="en-US" dirty="0"/>
              <a:t>Open nature of ICS microphones and speakers and enclosed environment of space suit results in acoustic coupling between microphones and speakers</a:t>
            </a:r>
          </a:p>
          <a:p>
            <a:r>
              <a:rPr lang="en-US" dirty="0"/>
              <a:t>This acoustic coupling creates loud squeal when two open-mic/speaker systems are connected together (i.e. two xEMU ICS units)</a:t>
            </a:r>
          </a:p>
          <a:p>
            <a:endParaRPr lang="en-US" dirty="0"/>
          </a:p>
        </p:txBody>
      </p:sp>
      <p:pic>
        <p:nvPicPr>
          <p:cNvPr id="6" name="Picture 5">
            <a:extLst>
              <a:ext uri="{FF2B5EF4-FFF2-40B4-BE49-F238E27FC236}">
                <a16:creationId xmlns:a16="http://schemas.microsoft.com/office/drawing/2014/main" id="{314AFC02-829F-4759-90EE-9D17A5481453}"/>
              </a:ext>
            </a:extLst>
          </p:cNvPr>
          <p:cNvPicPr/>
          <p:nvPr/>
        </p:nvPicPr>
        <p:blipFill>
          <a:blip r:embed="rId2"/>
          <a:stretch>
            <a:fillRect/>
          </a:stretch>
        </p:blipFill>
        <p:spPr>
          <a:xfrm>
            <a:off x="1179725" y="3639671"/>
            <a:ext cx="9460492" cy="2737074"/>
          </a:xfrm>
          <a:prstGeom prst="rect">
            <a:avLst/>
          </a:prstGeom>
        </p:spPr>
      </p:pic>
    </p:spTree>
    <p:extLst>
      <p:ext uri="{BB962C8B-B14F-4D97-AF65-F5344CB8AC3E}">
        <p14:creationId xmlns:p14="http://schemas.microsoft.com/office/powerpoint/2010/main" val="1729397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9FC7-0D6B-4BF6-A62A-2D639A77EB9D}"/>
              </a:ext>
            </a:extLst>
          </p:cNvPr>
          <p:cNvSpPr>
            <a:spLocks noGrp="1"/>
          </p:cNvSpPr>
          <p:nvPr>
            <p:ph type="title"/>
          </p:nvPr>
        </p:nvSpPr>
        <p:spPr/>
        <p:txBody>
          <a:bodyPr/>
          <a:lstStyle/>
          <a:p>
            <a:r>
              <a:rPr lang="en-US" dirty="0"/>
              <a:t>Risks – Acoustic Echo</a:t>
            </a:r>
          </a:p>
        </p:txBody>
      </p:sp>
      <p:sp>
        <p:nvSpPr>
          <p:cNvPr id="3" name="Content Placeholder 2">
            <a:extLst>
              <a:ext uri="{FF2B5EF4-FFF2-40B4-BE49-F238E27FC236}">
                <a16:creationId xmlns:a16="http://schemas.microsoft.com/office/drawing/2014/main" id="{6C22A2DF-87F0-4D55-86C8-3FE48F8D8B68}"/>
              </a:ext>
            </a:extLst>
          </p:cNvPr>
          <p:cNvSpPr>
            <a:spLocks noGrp="1"/>
          </p:cNvSpPr>
          <p:nvPr>
            <p:ph idx="1"/>
          </p:nvPr>
        </p:nvSpPr>
        <p:spPr>
          <a:xfrm>
            <a:off x="304800" y="1143000"/>
            <a:ext cx="11582400" cy="3186953"/>
          </a:xfrm>
        </p:spPr>
        <p:txBody>
          <a:bodyPr>
            <a:normAutofit fontScale="70000" lnSpcReduction="20000"/>
          </a:bodyPr>
          <a:lstStyle/>
          <a:p>
            <a:r>
              <a:rPr lang="en-US" dirty="0"/>
              <a:t>Prior to assembly of two xEMU space suits, it was hypothesized that acoustic coupling could be addressed by careful placement/orientation of the speakers/microphones, microphone sensitivity adjustment, or by adjustment of a voice-operated switch (VOX) setpoint</a:t>
            </a:r>
          </a:p>
          <a:p>
            <a:r>
              <a:rPr lang="en-US" dirty="0"/>
              <a:t>However, none of these relatively simple solutions prevented acoustic coupling. </a:t>
            </a:r>
          </a:p>
          <a:p>
            <a:r>
              <a:rPr lang="en-US" dirty="0"/>
              <a:t>Risk Mitigations</a:t>
            </a:r>
          </a:p>
          <a:p>
            <a:r>
              <a:rPr lang="en-US" dirty="0"/>
              <a:t>Orientation of Speaker/Microphones</a:t>
            </a:r>
          </a:p>
          <a:p>
            <a:r>
              <a:rPr lang="en-US" dirty="0"/>
              <a:t>Echo Cancellation Software</a:t>
            </a:r>
          </a:p>
          <a:p>
            <a:r>
              <a:rPr lang="en-US" dirty="0"/>
              <a:t>Push to Talk </a:t>
            </a:r>
          </a:p>
          <a:p>
            <a:r>
              <a:rPr lang="en-US" dirty="0"/>
              <a:t>High VOX Setpoint</a:t>
            </a:r>
          </a:p>
          <a:p>
            <a:r>
              <a:rPr lang="en-US" dirty="0"/>
              <a:t>Headset Speakers </a:t>
            </a:r>
          </a:p>
        </p:txBody>
      </p:sp>
    </p:spTree>
    <p:extLst>
      <p:ext uri="{BB962C8B-B14F-4D97-AF65-F5344CB8AC3E}">
        <p14:creationId xmlns:p14="http://schemas.microsoft.com/office/powerpoint/2010/main" val="2659830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Echo Cancellation Software – Testing </a:t>
            </a:r>
          </a:p>
        </p:txBody>
      </p:sp>
      <p:sp>
        <p:nvSpPr>
          <p:cNvPr id="3" name="Content Placeholder 2"/>
          <p:cNvSpPr>
            <a:spLocks noGrp="1"/>
          </p:cNvSpPr>
          <p:nvPr>
            <p:ph idx="1"/>
          </p:nvPr>
        </p:nvSpPr>
        <p:spPr>
          <a:xfrm>
            <a:off x="304800" y="1143000"/>
            <a:ext cx="7721600" cy="5257800"/>
          </a:xfrm>
        </p:spPr>
        <p:txBody>
          <a:bodyPr>
            <a:normAutofit/>
          </a:bodyPr>
          <a:lstStyle/>
          <a:p>
            <a:r>
              <a:rPr lang="en-US" sz="2400" dirty="0"/>
              <a:t>Echo cancellation algorithm has been successfully evaluated with 3D-printed </a:t>
            </a:r>
            <a:r>
              <a:rPr lang="en-US" sz="2400" dirty="0" err="1"/>
              <a:t>xEMU</a:t>
            </a:r>
            <a:r>
              <a:rPr lang="en-US" sz="2400" dirty="0"/>
              <a:t> HUT at ambient and sub-ambient pressures</a:t>
            </a:r>
            <a:endParaRPr lang="en-US" sz="2000" dirty="0"/>
          </a:p>
          <a:p>
            <a:pPr lvl="1"/>
            <a:r>
              <a:rPr lang="en-US" sz="2000" dirty="0"/>
              <a:t>AEC algorithm effectively removes acoustic echo with helmet on or off at max allowed speaker volume at ambient and sub-ambient static pressures</a:t>
            </a:r>
          </a:p>
          <a:p>
            <a:pPr lvl="1"/>
            <a:r>
              <a:rPr lang="en-US" sz="2000" dirty="0"/>
              <a:t>Additional testing will be conducted to assess AEC ability, with algorithm optimization, to operate in double-talk condition without degrading outbound audio</a:t>
            </a:r>
          </a:p>
          <a:p>
            <a:r>
              <a:rPr lang="en-US" sz="2400" dirty="0"/>
              <a:t>Test Plan</a:t>
            </a:r>
          </a:p>
          <a:p>
            <a:pPr marL="914400" lvl="1" indent="-457200">
              <a:buFont typeface="Wingdings" panose="05000000000000000000" pitchFamily="2" charset="2"/>
              <a:buChar char=""/>
            </a:pPr>
            <a:r>
              <a:rPr lang="en-US" sz="2000" dirty="0"/>
              <a:t>Test at ambient pressure with manikin &amp; 3D-printed </a:t>
            </a:r>
            <a:r>
              <a:rPr lang="en-US" sz="2000" dirty="0" err="1"/>
              <a:t>xEMU</a:t>
            </a:r>
            <a:r>
              <a:rPr lang="en-US" sz="2000" dirty="0"/>
              <a:t> HUT</a:t>
            </a:r>
          </a:p>
          <a:p>
            <a:pPr marL="914400" lvl="1" indent="-457200">
              <a:buFont typeface="Wingdings" panose="05000000000000000000" pitchFamily="2" charset="2"/>
              <a:buChar char=""/>
            </a:pPr>
            <a:r>
              <a:rPr lang="en-US" sz="2000" dirty="0"/>
              <a:t>Test at sub-ambient pressures with manikin &amp; 3D-printed HUT</a:t>
            </a:r>
          </a:p>
          <a:p>
            <a:pPr marL="914400" lvl="1" indent="-457200">
              <a:buFont typeface="Wingdings" panose="05000000000000000000" pitchFamily="2" charset="2"/>
              <a:buChar char="q"/>
            </a:pPr>
            <a:r>
              <a:rPr lang="en-US" sz="2000" dirty="0"/>
              <a:t>Test at ambient/super-ambient pressures with person and suit</a:t>
            </a:r>
          </a:p>
          <a:p>
            <a:pPr marL="914400" lvl="1" indent="-457200">
              <a:buFont typeface="Wingdings" panose="05000000000000000000" pitchFamily="2" charset="2"/>
              <a:buChar char="q"/>
            </a:pPr>
            <a:r>
              <a:rPr lang="en-US" sz="2000" dirty="0"/>
              <a:t>Test at sub-ambient pressures with person and suit</a:t>
            </a:r>
          </a:p>
          <a:p>
            <a:endParaRPr lang="en-US" sz="2400" dirty="0"/>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19</a:t>
            </a:fld>
            <a:endParaRPr lang="en-US"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4144" y="1342276"/>
            <a:ext cx="3659632" cy="2744724"/>
          </a:xfrm>
          <a:prstGeom prst="rect">
            <a:avLst/>
          </a:prstGeom>
        </p:spPr>
      </p:pic>
      <p:sp>
        <p:nvSpPr>
          <p:cNvPr id="7" name="Rectangle 6"/>
          <p:cNvSpPr/>
          <p:nvPr/>
        </p:nvSpPr>
        <p:spPr>
          <a:xfrm>
            <a:off x="8146648" y="4087000"/>
            <a:ext cx="3894623" cy="338554"/>
          </a:xfrm>
          <a:prstGeom prst="rect">
            <a:avLst/>
          </a:prstGeom>
        </p:spPr>
        <p:txBody>
          <a:bodyPr wrap="square">
            <a:spAutoFit/>
          </a:bodyPr>
          <a:lstStyle/>
          <a:p>
            <a:pPr algn="ctr"/>
            <a:r>
              <a:rPr lang="en-US" sz="1600" dirty="0"/>
              <a:t>Echo Cancellation Algorithm Testing</a:t>
            </a:r>
          </a:p>
        </p:txBody>
      </p:sp>
    </p:spTree>
    <p:extLst>
      <p:ext uri="{BB962C8B-B14F-4D97-AF65-F5344CB8AC3E}">
        <p14:creationId xmlns:p14="http://schemas.microsoft.com/office/powerpoint/2010/main" val="2263288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D2EE7-7264-4C16-BBA1-58EFA08D044C}"/>
              </a:ext>
            </a:extLst>
          </p:cNvPr>
          <p:cNvSpPr>
            <a:spLocks noGrp="1"/>
          </p:cNvSpPr>
          <p:nvPr>
            <p:ph type="title"/>
          </p:nvPr>
        </p:nvSpPr>
        <p:spPr/>
        <p:txBody>
          <a:bodyPr/>
          <a:lstStyle/>
          <a:p>
            <a:r>
              <a:rPr lang="en-US" dirty="0"/>
              <a:t>Risks – Miscellaneous</a:t>
            </a:r>
          </a:p>
        </p:txBody>
      </p:sp>
      <p:sp>
        <p:nvSpPr>
          <p:cNvPr id="3" name="Content Placeholder 2">
            <a:extLst>
              <a:ext uri="{FF2B5EF4-FFF2-40B4-BE49-F238E27FC236}">
                <a16:creationId xmlns:a16="http://schemas.microsoft.com/office/drawing/2014/main" id="{958CE3E3-D243-450E-A738-BB3AA5C304BF}"/>
              </a:ext>
            </a:extLst>
          </p:cNvPr>
          <p:cNvSpPr>
            <a:spLocks noGrp="1"/>
          </p:cNvSpPr>
          <p:nvPr>
            <p:ph idx="1"/>
          </p:nvPr>
        </p:nvSpPr>
        <p:spPr/>
        <p:txBody>
          <a:bodyPr>
            <a:normAutofit fontScale="92500"/>
          </a:bodyPr>
          <a:lstStyle/>
          <a:p>
            <a:r>
              <a:rPr lang="en-US" dirty="0"/>
              <a:t>Sidetone</a:t>
            </a:r>
          </a:p>
          <a:p>
            <a:pPr lvl="1"/>
            <a:r>
              <a:rPr lang="en-US" dirty="0"/>
              <a:t>Sidetone is feature microphone audio is fed back into speakers</a:t>
            </a:r>
          </a:p>
          <a:p>
            <a:pPr lvl="1"/>
            <a:r>
              <a:rPr lang="en-US" dirty="0"/>
              <a:t>Commonly used by headset-based systems when a user’s voice is isolated from their ears</a:t>
            </a:r>
          </a:p>
          <a:p>
            <a:pPr lvl="1"/>
            <a:r>
              <a:rPr lang="en-US" dirty="0"/>
              <a:t>For xEMU ICS, sidetone results in run-away squeal (due to open-nature of mics/speakers)</a:t>
            </a:r>
          </a:p>
          <a:p>
            <a:pPr lvl="1"/>
            <a:r>
              <a:rPr lang="en-US" dirty="0"/>
              <a:t>Sidetone cannot be included with open mics/speaker system, without other controls to mitigate squeal</a:t>
            </a:r>
          </a:p>
          <a:p>
            <a:r>
              <a:rPr lang="en-US" dirty="0"/>
              <a:t>Audio Attenuation</a:t>
            </a:r>
          </a:p>
          <a:p>
            <a:pPr lvl="1"/>
            <a:r>
              <a:rPr lang="en-US" dirty="0"/>
              <a:t>Unlike a headset, the ICS does not attenuate ambient noise from inside or outside the suit. </a:t>
            </a:r>
          </a:p>
          <a:p>
            <a:pPr lvl="1"/>
            <a:r>
              <a:rPr lang="en-US" dirty="0"/>
              <a:t>this attenuation is not expected to be needed because xEMU is required to limit noise to low levels </a:t>
            </a:r>
          </a:p>
          <a:p>
            <a:pPr lvl="1"/>
            <a:r>
              <a:rPr lang="en-US" dirty="0"/>
              <a:t>Regarding suit-external noises (e.g. ISS Air-lock depressurization/repressurization), preliminary testing has shown that the xEMU helmet bubble provides sufficient attenuation to protect the crewmember’s ears and not interfere with two-communication</a:t>
            </a:r>
          </a:p>
        </p:txBody>
      </p:sp>
    </p:spTree>
    <p:extLst>
      <p:ext uri="{BB962C8B-B14F-4D97-AF65-F5344CB8AC3E}">
        <p14:creationId xmlns:p14="http://schemas.microsoft.com/office/powerpoint/2010/main" val="3451879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7D07-4422-4C0D-B960-2DB286FBAE92}"/>
              </a:ext>
            </a:extLst>
          </p:cNvPr>
          <p:cNvSpPr>
            <a:spLocks noGrp="1"/>
          </p:cNvSpPr>
          <p:nvPr>
            <p:ph type="title"/>
          </p:nvPr>
        </p:nvSpPr>
        <p:spPr/>
        <p:txBody>
          <a:bodyPr/>
          <a:lstStyle/>
          <a:p>
            <a:r>
              <a:rPr lang="en-US" dirty="0"/>
              <a:t>Forward Work</a:t>
            </a:r>
          </a:p>
        </p:txBody>
      </p:sp>
      <p:sp>
        <p:nvSpPr>
          <p:cNvPr id="3" name="Content Placeholder 2">
            <a:extLst>
              <a:ext uri="{FF2B5EF4-FFF2-40B4-BE49-F238E27FC236}">
                <a16:creationId xmlns:a16="http://schemas.microsoft.com/office/drawing/2014/main" id="{71D51215-AC4F-48D5-90A9-3BE1715DD814}"/>
              </a:ext>
            </a:extLst>
          </p:cNvPr>
          <p:cNvSpPr>
            <a:spLocks noGrp="1"/>
          </p:cNvSpPr>
          <p:nvPr>
            <p:ph idx="1"/>
          </p:nvPr>
        </p:nvSpPr>
        <p:spPr/>
        <p:txBody>
          <a:bodyPr/>
          <a:lstStyle/>
          <a:p>
            <a:r>
              <a:rPr lang="en-US" dirty="0"/>
              <a:t>ICS design is considered complete pending additional changes from DVT</a:t>
            </a:r>
          </a:p>
          <a:p>
            <a:r>
              <a:rPr lang="en-US" dirty="0"/>
              <a:t>NASA plans to complete integrated tests with the PLSS at sub-ambient pressures to characterize the performance of the ICS and AEC software in flight-like environments</a:t>
            </a:r>
          </a:p>
          <a:p>
            <a:r>
              <a:rPr lang="en-US" dirty="0"/>
              <a:t>NASA will work with commercial </a:t>
            </a:r>
            <a:r>
              <a:rPr lang="en-US" dirty="0" err="1"/>
              <a:t>xEVAS</a:t>
            </a:r>
            <a:r>
              <a:rPr lang="en-US" dirty="0"/>
              <a:t> vendors to share design and test information for xEMU ICS</a:t>
            </a:r>
          </a:p>
        </p:txBody>
      </p:sp>
    </p:spTree>
    <p:extLst>
      <p:ext uri="{BB962C8B-B14F-4D97-AF65-F5344CB8AC3E}">
        <p14:creationId xmlns:p14="http://schemas.microsoft.com/office/powerpoint/2010/main" val="4077905431"/>
      </p:ext>
    </p:extLst>
  </p:cSld>
  <p:clrMapOvr>
    <a:masterClrMapping/>
  </p:clrMapOvr>
</p:sld>
</file>

<file path=ppt/theme/theme1.xml><?xml version="1.0" encoding="utf-8"?>
<a:theme xmlns:a="http://schemas.openxmlformats.org/drawingml/2006/main" name="1_AdvEVASysD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argeFileSiz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CBAB6094BFEF48B536F298AD8116DD" ma:contentTypeVersion="5" ma:contentTypeDescription="Create a new document." ma:contentTypeScope="" ma:versionID="37638b3a97f6a23307deff93d14495ef">
  <xsd:schema xmlns:xsd="http://www.w3.org/2001/XMLSchema" xmlns:xs="http://www.w3.org/2001/XMLSchema" xmlns:p="http://schemas.microsoft.com/office/2006/metadata/properties" xmlns:ns1="http://schemas.microsoft.com/sharepoint/v3" xmlns:ns2="18db8c24-01da-4d3d-b894-a53e42c51aad" xmlns:ns3="9e14bc9f-d43a-4562-9a47-6bccc43a8b23" xmlns:ns4="http://schemas.microsoft.com/sharepoint/v4" targetNamespace="http://schemas.microsoft.com/office/2006/metadata/properties" ma:root="true" ma:fieldsID="d3e1bcfc46e2ab4121420121c0309a05" ns1:_="" ns2:_="" ns3:_="" ns4:_="">
    <xsd:import namespace="http://schemas.microsoft.com/sharepoint/v3"/>
    <xsd:import namespace="18db8c24-01da-4d3d-b894-a53e42c51aad"/>
    <xsd:import namespace="9e14bc9f-d43a-4562-9a47-6bccc43a8b23"/>
    <xsd:import namespace="http://schemas.microsoft.com/sharepoint/v4"/>
    <xsd:element name="properties">
      <xsd:complexType>
        <xsd:sequence>
          <xsd:element name="documentManagement">
            <xsd:complexType>
              <xsd:all>
                <xsd:element ref="ns2:SharedWithUsers" minOccurs="0"/>
                <xsd:element ref="ns1:LargeFileSize" minOccurs="0"/>
                <xsd:element ref="ns3:D38D7918E8D62_DiskName" minOccurs="0"/>
                <xsd:element ref="ns1:FileShareFlag"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rgeFileSize" ma:index="9" nillable="true" ma:displayName="Linked File Size" ma:hidden="true" ma:internalName="LargeFileSize">
      <xsd:simpleType>
        <xsd:restriction base="dms:Note">
          <xsd:maxLength value="255"/>
        </xsd:restriction>
      </xsd:simpleType>
    </xsd:element>
    <xsd:element name="FileShareFlag" ma:index="11"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8db8c24-01da-4d3d-b894-a53e42c51aa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10" nillable="true" ma:displayName="DiskName" ma:description="" ma:hidden="true" ma:internalName="DiskName"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2"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7B4D0C-F435-41EA-A6CE-F845E8BC0ADA}">
  <ds:schemaRefs>
    <ds:schemaRef ds:uri="http://purl.org/dc/elements/1.1/"/>
    <ds:schemaRef ds:uri="http://purl.org/dc/dcmitype/"/>
    <ds:schemaRef ds:uri="http://www.w3.org/XML/1998/namespace"/>
    <ds:schemaRef ds:uri="9e14bc9f-d43a-4562-9a47-6bccc43a8b23"/>
    <ds:schemaRef ds:uri="http://schemas.microsoft.com/office/infopath/2007/PartnerControls"/>
    <ds:schemaRef ds:uri="http://schemas.microsoft.com/office/2006/documentManagement/types"/>
    <ds:schemaRef ds:uri="http://schemas.microsoft.com/sharepoint/v3"/>
    <ds:schemaRef ds:uri="http://schemas.microsoft.com/sharepoint/v4"/>
    <ds:schemaRef ds:uri="http://purl.org/dc/terms/"/>
    <ds:schemaRef ds:uri="http://schemas.openxmlformats.org/package/2006/metadata/core-properties"/>
    <ds:schemaRef ds:uri="18db8c24-01da-4d3d-b894-a53e42c51aad"/>
    <ds:schemaRef ds:uri="http://schemas.microsoft.com/office/2006/metadata/properties"/>
  </ds:schemaRefs>
</ds:datastoreItem>
</file>

<file path=customXml/itemProps2.xml><?xml version="1.0" encoding="utf-8"?>
<ds:datastoreItem xmlns:ds="http://schemas.openxmlformats.org/officeDocument/2006/customXml" ds:itemID="{DEFCF091-4BF7-4AD0-A9FA-8F888A8518D4}">
  <ds:schemaRefs>
    <ds:schemaRef ds:uri="http://schemas.microsoft.com/sharepoint/v3/contenttype/forms"/>
  </ds:schemaRefs>
</ds:datastoreItem>
</file>

<file path=customXml/itemProps3.xml><?xml version="1.0" encoding="utf-8"?>
<ds:datastoreItem xmlns:ds="http://schemas.openxmlformats.org/officeDocument/2006/customXml" ds:itemID="{222C606D-0519-4BC0-B4E0-9F88EDF3A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8db8c24-01da-4d3d-b894-a53e42c51aad"/>
    <ds:schemaRef ds:uri="9e14bc9f-d43a-4562-9a47-6bccc43a8b23"/>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19212</TotalTime>
  <Words>1565</Words>
  <Application>Microsoft Office PowerPoint</Application>
  <PresentationFormat>Widescreen</PresentationFormat>
  <Paragraphs>195</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Roboto</vt:lpstr>
      <vt:lpstr>Symbol</vt:lpstr>
      <vt:lpstr>Times New Roman</vt:lpstr>
      <vt:lpstr>Wingdings</vt:lpstr>
      <vt:lpstr>1_AdvEVASysDev</vt:lpstr>
      <vt:lpstr>xEMU Integrated Communication System</vt:lpstr>
      <vt:lpstr>xEMU Overview</vt:lpstr>
      <vt:lpstr>Introduction</vt:lpstr>
      <vt:lpstr>Background – Comm Systems at NASA</vt:lpstr>
      <vt:lpstr>Development History - Market Survey</vt:lpstr>
      <vt:lpstr>Development History - Market Survey</vt:lpstr>
      <vt:lpstr>Development History</vt:lpstr>
      <vt:lpstr>Driving Requirements</vt:lpstr>
      <vt:lpstr>Heritage EMU Comm Cap</vt:lpstr>
      <vt:lpstr>Design Overview</vt:lpstr>
      <vt:lpstr>Design Overview</vt:lpstr>
      <vt:lpstr>Design Overview</vt:lpstr>
      <vt:lpstr>ICS Testing – Component Level</vt:lpstr>
      <vt:lpstr>ICS Testing – Component Level</vt:lpstr>
      <vt:lpstr>ICS Radiation Assessment</vt:lpstr>
      <vt:lpstr>ICS Testing</vt:lpstr>
      <vt:lpstr>Risk – Acoustic Echo</vt:lpstr>
      <vt:lpstr>Risks – Acoustic Echo</vt:lpstr>
      <vt:lpstr>Echo Cancellation Software – Testing </vt:lpstr>
      <vt:lpstr>Risks – Miscellaneous</vt:lpstr>
      <vt:lpstr>Forward Work</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xEMU PPT Template</dc:title>
  <dc:creator>Greene, Ben D. (JSC-EC511)</dc:creator>
  <cp:lastModifiedBy>Davis, Kristine Nicole (JSC-EC511)</cp:lastModifiedBy>
  <cp:revision>121</cp:revision>
  <dcterms:created xsi:type="dcterms:W3CDTF">2017-06-14T17:34:58Z</dcterms:created>
  <dcterms:modified xsi:type="dcterms:W3CDTF">2022-06-27T14:09:39Z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0x010100FCCBAB6094BFEF48B536F298AD8116DD</vt:lpwstr>
  </property>
</Properties>
</file>