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84" r:id="rId4"/>
  </p:sldMasterIdLst>
  <p:notesMasterIdLst>
    <p:notesMasterId r:id="rId28"/>
  </p:notesMasterIdLst>
  <p:handoutMasterIdLst>
    <p:handoutMasterId r:id="rId29"/>
  </p:handoutMasterIdLst>
  <p:sldIdLst>
    <p:sldId id="270" r:id="rId5"/>
    <p:sldId id="269" r:id="rId6"/>
    <p:sldId id="959" r:id="rId7"/>
    <p:sldId id="894" r:id="rId8"/>
    <p:sldId id="897" r:id="rId9"/>
    <p:sldId id="968" r:id="rId10"/>
    <p:sldId id="899" r:id="rId11"/>
    <p:sldId id="961" r:id="rId12"/>
    <p:sldId id="280" r:id="rId13"/>
    <p:sldId id="947" r:id="rId14"/>
    <p:sldId id="962" r:id="rId15"/>
    <p:sldId id="386" r:id="rId16"/>
    <p:sldId id="883" r:id="rId17"/>
    <p:sldId id="966" r:id="rId18"/>
    <p:sldId id="963" r:id="rId19"/>
    <p:sldId id="964" r:id="rId20"/>
    <p:sldId id="967" r:id="rId21"/>
    <p:sldId id="956" r:id="rId22"/>
    <p:sldId id="957" r:id="rId23"/>
    <p:sldId id="958" r:id="rId24"/>
    <p:sldId id="802" r:id="rId25"/>
    <p:sldId id="493" r:id="rId26"/>
    <p:sldId id="257"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ADD9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autoAdjust="0"/>
    <p:restoredTop sz="94660"/>
  </p:normalViewPr>
  <p:slideViewPr>
    <p:cSldViewPr snapToGrid="0">
      <p:cViewPr varScale="1">
        <p:scale>
          <a:sx n="114" d="100"/>
          <a:sy n="114" d="100"/>
        </p:scale>
        <p:origin x="996" y="84"/>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Calibri" charset="0"/>
              </a:defRPr>
            </a:lvl1pPr>
          </a:lstStyle>
          <a:p>
            <a:pPr>
              <a:defRPr/>
            </a:pPr>
            <a:fld id="{D26B502B-9BA4-4DC6-873C-2D93DDE69461}" type="datetimeFigureOut">
              <a:rPr lang="en-US"/>
              <a:pPr>
                <a:defRPr/>
              </a:pPr>
              <a:t>6/27/2022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Calibri"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Calibri" charset="0"/>
              </a:defRPr>
            </a:lvl1pPr>
          </a:lstStyle>
          <a:p>
            <a:pPr>
              <a:defRPr/>
            </a:pPr>
            <a:fld id="{B128706F-587B-4177-9B5E-3718C16029C3}" type="slidenum">
              <a:rPr lang="en-US"/>
              <a:pPr>
                <a:defRPr/>
              </a:pPr>
              <a:t>‹#›</a:t>
            </a:fld>
            <a:endParaRPr lang="en-US"/>
          </a:p>
        </p:txBody>
      </p:sp>
    </p:spTree>
    <p:extLst>
      <p:ext uri="{BB962C8B-B14F-4D97-AF65-F5344CB8AC3E}">
        <p14:creationId xmlns:p14="http://schemas.microsoft.com/office/powerpoint/2010/main" val="408673779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charset="0"/>
              </a:defRPr>
            </a:lvl1pPr>
          </a:lstStyle>
          <a:p>
            <a:pPr>
              <a:defRPr/>
            </a:pPr>
            <a:fld id="{3FD4C167-0362-4D06-8DBD-E0FF2D53F02C}" type="datetimeFigureOut">
              <a:rPr lang="en-US"/>
              <a:pPr>
                <a:defRPr/>
              </a:pPr>
              <a:t>6/27/2022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charset="0"/>
              </a:defRPr>
            </a:lvl1pPr>
          </a:lstStyle>
          <a:p>
            <a:pPr>
              <a:defRPr/>
            </a:pPr>
            <a:fld id="{89251190-5D43-45D4-B065-E0CE0FF24665}" type="slidenum">
              <a:rPr lang="en-US"/>
              <a:pPr>
                <a:defRPr/>
              </a:pPr>
              <a:t>‹#›</a:t>
            </a:fld>
            <a:endParaRPr lang="en-US"/>
          </a:p>
        </p:txBody>
      </p:sp>
    </p:spTree>
    <p:extLst>
      <p:ext uri="{BB962C8B-B14F-4D97-AF65-F5344CB8AC3E}">
        <p14:creationId xmlns:p14="http://schemas.microsoft.com/office/powerpoint/2010/main" val="1913042247"/>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9251190-5D43-45D4-B065-E0CE0FF24665}" type="slidenum">
              <a:rPr lang="en-US" smtClean="0"/>
              <a:pPr>
                <a:defRPr/>
              </a:pPr>
              <a:t>2</a:t>
            </a:fld>
            <a:endParaRPr lang="en-US"/>
          </a:p>
        </p:txBody>
      </p:sp>
      <p:sp>
        <p:nvSpPr>
          <p:cNvPr id="5" name="Footer Placeholder 4">
            <a:extLst>
              <a:ext uri="{FF2B5EF4-FFF2-40B4-BE49-F238E27FC236}">
                <a16:creationId xmlns:a16="http://schemas.microsoft.com/office/drawing/2014/main" id="{7F482FEA-4615-41A5-8EDD-7022953C6146}"/>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272992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a detailed overview</a:t>
            </a:r>
            <a:r>
              <a:rPr lang="en-US" baseline="0" dirty="0"/>
              <a:t> of the mechanical design.  Start at a high level and then dive deeper into the details.  If the component is an ORU, be sure to explain how it is removed and replaced. </a:t>
            </a:r>
          </a:p>
        </p:txBody>
      </p:sp>
      <p:sp>
        <p:nvSpPr>
          <p:cNvPr id="4" name="Slide Number Placeholder 3"/>
          <p:cNvSpPr>
            <a:spLocks noGrp="1"/>
          </p:cNvSpPr>
          <p:nvPr>
            <p:ph type="sldNum" sz="quarter" idx="10"/>
          </p:nvPr>
        </p:nvSpPr>
        <p:spPr/>
        <p:txBody>
          <a:bodyPr/>
          <a:lstStyle/>
          <a:p>
            <a:pPr>
              <a:defRPr/>
            </a:pPr>
            <a:fld id="{89251190-5D43-45D4-B065-E0CE0FF24665}" type="slidenum">
              <a:rPr lang="en-US" smtClean="0"/>
              <a:pPr>
                <a:defRPr/>
              </a:pPr>
              <a:t>9</a:t>
            </a:fld>
            <a:endParaRPr lang="en-US"/>
          </a:p>
        </p:txBody>
      </p:sp>
    </p:spTree>
    <p:extLst>
      <p:ext uri="{BB962C8B-B14F-4D97-AF65-F5344CB8AC3E}">
        <p14:creationId xmlns:p14="http://schemas.microsoft.com/office/powerpoint/2010/main" val="3091043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 name="Picture 196"/>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24873"/>
          <a:stretch/>
        </p:blipFill>
        <p:spPr bwMode="auto">
          <a:xfrm>
            <a:off x="300" y="-1"/>
            <a:ext cx="12188952" cy="686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06400" y="2309031"/>
            <a:ext cx="10820400" cy="1653369"/>
          </a:xfrm>
        </p:spPr>
        <p:txBody>
          <a:bodyPr/>
          <a:lstStyle>
            <a:lvl1pP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0" y="3962401"/>
            <a:ext cx="8760541" cy="712839"/>
          </a:xfrm>
          <a:gradFill flip="none" rotWithShape="1">
            <a:gsLst>
              <a:gs pos="0">
                <a:schemeClr val="tx1">
                  <a:alpha val="58000"/>
                </a:schemeClr>
              </a:gs>
              <a:gs pos="50000">
                <a:schemeClr val="bg1">
                  <a:lumMod val="50000"/>
                  <a:shade val="67500"/>
                  <a:satMod val="115000"/>
                  <a:alpha val="48000"/>
                </a:schemeClr>
              </a:gs>
              <a:gs pos="100000">
                <a:schemeClr val="bg1">
                  <a:lumMod val="50000"/>
                  <a:shade val="100000"/>
                  <a:satMod val="115000"/>
                </a:schemeClr>
              </a:gs>
            </a:gsLst>
            <a:lin ang="2700000" scaled="1"/>
            <a:tileRect/>
          </a:gradFill>
        </p:spPr>
        <p:txBody>
          <a:bodyPr/>
          <a:lstStyle>
            <a:lvl1pPr marL="0" indent="0" algn="ctr">
              <a:buNone/>
              <a:defRPr>
                <a:solidFill>
                  <a:schemeClr val="bg1">
                    <a:lumMod val="75000"/>
                  </a:schemeClr>
                </a:solidFill>
                <a:effectLst>
                  <a:outerShdw blurRad="38100" dist="38100" dir="2700000" algn="tl">
                    <a:srgbClr val="000000">
                      <a:alpha val="43137"/>
                    </a:srgbClr>
                  </a:outerShdw>
                </a:effectLst>
              </a:defRPr>
            </a:lvl1pPr>
            <a:lvl2pPr marL="457200" indent="0" algn="ctr">
              <a:buNone/>
              <a:defRPr>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1"/>
            <a:r>
              <a:rPr lang="en-US" dirty="0"/>
              <a:t>Click to edit Master subtitle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1752" y="9144"/>
            <a:ext cx="2274484" cy="2286000"/>
          </a:xfrm>
          <a:prstGeom prst="rect">
            <a:avLst/>
          </a:prstGeom>
        </p:spPr>
      </p:pic>
      <p:pic>
        <p:nvPicPr>
          <p:cNvPr id="11" name="Picture 72" descr="NASA insignia RGB"/>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1430000" y="192024"/>
            <a:ext cx="6858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2939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charset="0"/>
              </a:defRPr>
            </a:lvl1pPr>
          </a:lstStyle>
          <a:p>
            <a:pPr>
              <a:defRPr/>
            </a:pPr>
            <a:fld id="{A6F366EC-AF60-4C14-AAF1-470C10178588}" type="datetime1">
              <a:rPr lang="en-US" smtClean="0"/>
              <a:t>6/27/2022</a:t>
            </a:fld>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charset="0"/>
              </a:defRPr>
            </a:lvl1pPr>
          </a:lstStyle>
          <a:p>
            <a:pPr>
              <a:defRPr/>
            </a:pPr>
            <a:fld id="{8688F6AE-1C29-4FE7-9CFE-52BEFC1A9819}" type="slidenum">
              <a:rPr lang="en-US"/>
              <a:pPr>
                <a:defRPr/>
              </a:pPr>
              <a:t>‹#›</a:t>
            </a:fld>
            <a:endParaRPr lang="en-US"/>
          </a:p>
        </p:txBody>
      </p:sp>
    </p:spTree>
    <p:extLst>
      <p:ext uri="{BB962C8B-B14F-4D97-AF65-F5344CB8AC3E}">
        <p14:creationId xmlns:p14="http://schemas.microsoft.com/office/powerpoint/2010/main" val="1912194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066800"/>
            <a:ext cx="30480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066800"/>
            <a:ext cx="8331200" cy="5334000"/>
          </a:xfrm>
        </p:spPr>
        <p:txBody>
          <a:bodyPr vert="eaVe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charset="0"/>
              </a:defRPr>
            </a:lvl1pPr>
          </a:lstStyle>
          <a:p>
            <a:pPr>
              <a:defRPr/>
            </a:pPr>
            <a:fld id="{8EF19584-3EC8-4ABA-B7A6-5B7A46146BAB}" type="datetime1">
              <a:rPr lang="en-US" smtClean="0"/>
              <a:t>6/27/2022</a:t>
            </a:fld>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charset="0"/>
              </a:defRPr>
            </a:lvl1pPr>
          </a:lstStyle>
          <a:p>
            <a:pPr>
              <a:defRPr/>
            </a:pPr>
            <a:fld id="{DEA99044-6B6F-4EC9-9F0E-521520A2A724}" type="slidenum">
              <a:rPr lang="en-US"/>
              <a:pPr>
                <a:defRPr/>
              </a:pPr>
              <a:t>‹#›</a:t>
            </a:fld>
            <a:endParaRPr lang="en-US"/>
          </a:p>
        </p:txBody>
      </p:sp>
    </p:spTree>
    <p:extLst>
      <p:ext uri="{BB962C8B-B14F-4D97-AF65-F5344CB8AC3E}">
        <p14:creationId xmlns:p14="http://schemas.microsoft.com/office/powerpoint/2010/main" val="326856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charset="0"/>
              </a:defRPr>
            </a:lvl1pPr>
          </a:lstStyle>
          <a:p>
            <a:pPr>
              <a:defRPr/>
            </a:pPr>
            <a:fld id="{7AF3BF78-DB07-4C79-AFA2-5B4C33671F94}" type="datetime1">
              <a:rPr lang="en-US" smtClean="0"/>
              <a:t>6/27/2022</a:t>
            </a:fld>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charset="0"/>
              </a:defRPr>
            </a:lvl1pPr>
          </a:lstStyle>
          <a:p>
            <a:pPr>
              <a:defRPr/>
            </a:pPr>
            <a:fld id="{457B86A9-9655-49AA-8089-11BD692C9E90}" type="slidenum">
              <a:rPr lang="en-US"/>
              <a:pPr>
                <a:defRPr/>
              </a:pPr>
              <a:t>‹#›</a:t>
            </a:fld>
            <a:endParaRPr lang="en-US" dirty="0"/>
          </a:p>
        </p:txBody>
      </p:sp>
    </p:spTree>
    <p:extLst>
      <p:ext uri="{BB962C8B-B14F-4D97-AF65-F5344CB8AC3E}">
        <p14:creationId xmlns:p14="http://schemas.microsoft.com/office/powerpoint/2010/main" val="492964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charset="0"/>
              </a:defRPr>
            </a:lvl1pPr>
          </a:lstStyle>
          <a:p>
            <a:pPr>
              <a:defRPr/>
            </a:pPr>
            <a:fld id="{91037B09-A188-4FED-97B2-BECF0EED3F66}" type="datetime1">
              <a:rPr lang="en-US" smtClean="0"/>
              <a:t>6/27/2022</a:t>
            </a:fld>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charset="0"/>
              </a:defRPr>
            </a:lvl1pPr>
          </a:lstStyle>
          <a:p>
            <a:pPr>
              <a:defRPr/>
            </a:pPr>
            <a:fld id="{136DBAAB-C12D-4154-ADF3-064A3B13341A}" type="slidenum">
              <a:rPr lang="en-US"/>
              <a:pPr>
                <a:defRPr/>
              </a:pPr>
              <a:t>‹#›</a:t>
            </a:fld>
            <a:endParaRPr lang="en-US"/>
          </a:p>
        </p:txBody>
      </p:sp>
    </p:spTree>
    <p:extLst>
      <p:ext uri="{BB962C8B-B14F-4D97-AF65-F5344CB8AC3E}">
        <p14:creationId xmlns:p14="http://schemas.microsoft.com/office/powerpoint/2010/main" val="33879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143000"/>
            <a:ext cx="5689600" cy="52578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43000"/>
            <a:ext cx="5689600" cy="52578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alibri" charset="0"/>
              </a:defRPr>
            </a:lvl1pPr>
          </a:lstStyle>
          <a:p>
            <a:pPr>
              <a:defRPr/>
            </a:pPr>
            <a:fld id="{6DEB256A-DF2E-4F51-9FC4-E1AB4D09180E}" type="datetime1">
              <a:rPr lang="en-US" smtClean="0"/>
              <a:t>6/27/2022</a:t>
            </a:fld>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Calibri" charset="0"/>
              </a:defRPr>
            </a:lvl1pPr>
          </a:lstStyle>
          <a:p>
            <a:pPr>
              <a:defRPr/>
            </a:pPr>
            <a:fld id="{9BBEA4FC-8AF0-4D1B-9396-58490D864F03}" type="slidenum">
              <a:rPr lang="en-US"/>
              <a:pPr>
                <a:defRPr/>
              </a:pPr>
              <a:t>‹#›</a:t>
            </a:fld>
            <a:endParaRPr lang="en-US"/>
          </a:p>
        </p:txBody>
      </p:sp>
    </p:spTree>
    <p:extLst>
      <p:ext uri="{BB962C8B-B14F-4D97-AF65-F5344CB8AC3E}">
        <p14:creationId xmlns:p14="http://schemas.microsoft.com/office/powerpoint/2010/main" val="1920311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66800"/>
            <a:ext cx="56917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04800" y="1752600"/>
            <a:ext cx="5691717" cy="46482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066800"/>
            <a:ext cx="56938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752600"/>
            <a:ext cx="5693833" cy="46482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Calibri" charset="0"/>
              </a:defRPr>
            </a:lvl1pPr>
          </a:lstStyle>
          <a:p>
            <a:pPr>
              <a:defRPr/>
            </a:pPr>
            <a:fld id="{4D52D9C5-7273-4C6C-B756-08E9E9EADBA5}" type="datetime1">
              <a:rPr lang="en-US" smtClean="0"/>
              <a:t>6/27/2022</a:t>
            </a:fld>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Calibri" charset="0"/>
              </a:defRPr>
            </a:lvl1pPr>
          </a:lstStyle>
          <a:p>
            <a:pPr>
              <a:defRPr/>
            </a:pPr>
            <a:fld id="{036DF23D-5197-46FD-89DE-8B65DB7AE804}" type="slidenum">
              <a:rPr lang="en-US"/>
              <a:pPr>
                <a:defRPr/>
              </a:pPr>
              <a:t>‹#›</a:t>
            </a:fld>
            <a:endParaRPr lang="en-US"/>
          </a:p>
        </p:txBody>
      </p:sp>
    </p:spTree>
    <p:extLst>
      <p:ext uri="{BB962C8B-B14F-4D97-AF65-F5344CB8AC3E}">
        <p14:creationId xmlns:p14="http://schemas.microsoft.com/office/powerpoint/2010/main" val="2775768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Calibri" charset="0"/>
              </a:defRPr>
            </a:lvl1pPr>
          </a:lstStyle>
          <a:p>
            <a:pPr>
              <a:defRPr/>
            </a:pPr>
            <a:fld id="{C9C9C0ED-D527-4928-B088-C55C80547649}" type="datetime1">
              <a:rPr lang="en-US" smtClean="0"/>
              <a:t>6/27/2022</a:t>
            </a:fld>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Calibri" charset="0"/>
              </a:defRPr>
            </a:lvl1pPr>
          </a:lstStyle>
          <a:p>
            <a:pPr>
              <a:defRPr/>
            </a:pPr>
            <a:fld id="{B0FAE6A3-6A94-4213-B556-372E714450EB}" type="slidenum">
              <a:rPr lang="en-US"/>
              <a:pPr>
                <a:defRPr/>
              </a:pPr>
              <a:t>‹#›</a:t>
            </a:fld>
            <a:endParaRPr lang="en-US"/>
          </a:p>
        </p:txBody>
      </p:sp>
    </p:spTree>
    <p:extLst>
      <p:ext uri="{BB962C8B-B14F-4D97-AF65-F5344CB8AC3E}">
        <p14:creationId xmlns:p14="http://schemas.microsoft.com/office/powerpoint/2010/main" val="3490594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Calibri" charset="0"/>
              </a:defRPr>
            </a:lvl1pPr>
          </a:lstStyle>
          <a:p>
            <a:pPr>
              <a:defRPr/>
            </a:pPr>
            <a:fld id="{07967EC8-E7FC-4A22-981C-E62B75E692D8}" type="datetime1">
              <a:rPr lang="en-US" smtClean="0"/>
              <a:t>6/27/2022</a:t>
            </a:fld>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Calibri" charset="0"/>
              </a:defRPr>
            </a:lvl1pPr>
          </a:lstStyle>
          <a:p>
            <a:pPr>
              <a:defRPr/>
            </a:pPr>
            <a:fld id="{CC14B83F-AE75-45ED-A824-985A836FFCC1}" type="slidenum">
              <a:rPr lang="en-US"/>
              <a:pPr>
                <a:defRPr/>
              </a:pPr>
              <a:t>‹#›</a:t>
            </a:fld>
            <a:endParaRPr lang="en-US"/>
          </a:p>
        </p:txBody>
      </p:sp>
    </p:spTree>
    <p:extLst>
      <p:ext uri="{BB962C8B-B14F-4D97-AF65-F5344CB8AC3E}">
        <p14:creationId xmlns:p14="http://schemas.microsoft.com/office/powerpoint/2010/main" val="2506673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066800"/>
            <a:ext cx="4315884" cy="990600"/>
          </a:xfrm>
        </p:spPr>
        <p:txBody>
          <a:bodyPr anchor="b"/>
          <a:lstStyle>
            <a:lvl1pPr algn="l">
              <a:defRPr sz="2000" b="1">
                <a:solidFill>
                  <a:schemeClr val="tx1"/>
                </a:solidFill>
              </a:defRPr>
            </a:lvl1pPr>
          </a:lstStyle>
          <a:p>
            <a:r>
              <a:rPr lang="en-US"/>
              <a:t>Click to edit Master title style</a:t>
            </a:r>
          </a:p>
        </p:txBody>
      </p:sp>
      <p:sp>
        <p:nvSpPr>
          <p:cNvPr id="3" name="Content Placeholder 2"/>
          <p:cNvSpPr>
            <a:spLocks noGrp="1"/>
          </p:cNvSpPr>
          <p:nvPr>
            <p:ph idx="1"/>
          </p:nvPr>
        </p:nvSpPr>
        <p:spPr>
          <a:xfrm>
            <a:off x="4766733" y="1066800"/>
            <a:ext cx="7120467" cy="5410200"/>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4801" y="2057400"/>
            <a:ext cx="4315884" cy="4419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alibri" charset="0"/>
              </a:defRPr>
            </a:lvl1pPr>
          </a:lstStyle>
          <a:p>
            <a:pPr>
              <a:defRPr/>
            </a:pPr>
            <a:fld id="{037527B9-E0C1-4FC5-9810-93A1516D491D}" type="datetime1">
              <a:rPr lang="en-US" smtClean="0"/>
              <a:t>6/27/2022</a:t>
            </a:fld>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Calibri" charset="0"/>
              </a:defRPr>
            </a:lvl1pPr>
          </a:lstStyle>
          <a:p>
            <a:pPr>
              <a:defRPr/>
            </a:pPr>
            <a:fld id="{E4660925-0BA9-417D-9F21-5EC149480C69}" type="slidenum">
              <a:rPr lang="en-US"/>
              <a:pPr>
                <a:defRPr/>
              </a:pPr>
              <a:t>‹#›</a:t>
            </a:fld>
            <a:endParaRPr lang="en-US"/>
          </a:p>
        </p:txBody>
      </p:sp>
    </p:spTree>
    <p:extLst>
      <p:ext uri="{BB962C8B-B14F-4D97-AF65-F5344CB8AC3E}">
        <p14:creationId xmlns:p14="http://schemas.microsoft.com/office/powerpoint/2010/main" val="2025660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143000"/>
            <a:ext cx="7315200" cy="35845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alibri" charset="0"/>
              </a:defRPr>
            </a:lvl1pPr>
          </a:lstStyle>
          <a:p>
            <a:pPr>
              <a:defRPr/>
            </a:pPr>
            <a:fld id="{75A7CAAD-D93C-45A2-B18B-31C113A83BD2}" type="datetime1">
              <a:rPr lang="en-US" smtClean="0"/>
              <a:t>6/27/2022</a:t>
            </a:fld>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Calibri" charset="0"/>
              </a:defRPr>
            </a:lvl1pPr>
          </a:lstStyle>
          <a:p>
            <a:pPr>
              <a:defRPr/>
            </a:pPr>
            <a:fld id="{0DECB48B-F610-4D0C-91E4-23C1FA346856}" type="slidenum">
              <a:rPr lang="en-US"/>
              <a:pPr>
                <a:defRPr/>
              </a:pPr>
              <a:t>‹#›</a:t>
            </a:fld>
            <a:endParaRPr lang="en-US"/>
          </a:p>
        </p:txBody>
      </p:sp>
    </p:spTree>
    <p:extLst>
      <p:ext uri="{BB962C8B-B14F-4D97-AF65-F5344CB8AC3E}">
        <p14:creationId xmlns:p14="http://schemas.microsoft.com/office/powerpoint/2010/main" val="1685345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2"/>
          <p:cNvPicPr preferRelativeResize="0">
            <a:picLocks noChangeAspect="1" noChangeArrowheads="1"/>
          </p:cNvPicPr>
          <p:nvPr userDrawn="1"/>
        </p:nvPicPr>
        <p:blipFill rotWithShape="1">
          <a:blip r:embed="rId13" cstate="screen">
            <a:lum bright="70000" contrast="-70000"/>
            <a:extLst>
              <a:ext uri="{28A0092B-C50C-407E-A947-70E740481C1C}">
                <a14:useLocalDpi xmlns:a14="http://schemas.microsoft.com/office/drawing/2010/main"/>
              </a:ext>
            </a:extLst>
          </a:blip>
          <a:srcRect b="25101"/>
          <a:stretch/>
        </p:blipFill>
        <p:spPr bwMode="auto">
          <a:xfrm>
            <a:off x="0" y="915001"/>
            <a:ext cx="12188952"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userDrawn="1"/>
        </p:nvPicPr>
        <p:blipFill rotWithShape="1">
          <a:blip r:embed="rId14" cstate="email">
            <a:duotone>
              <a:prstClr val="black"/>
              <a:schemeClr val="accent5">
                <a:tint val="45000"/>
                <a:satMod val="400000"/>
              </a:schemeClr>
            </a:duotone>
            <a:extLst>
              <a:ext uri="{28A0092B-C50C-407E-A947-70E740481C1C}">
                <a14:useLocalDpi xmlns:a14="http://schemas.microsoft.com/office/drawing/2010/main"/>
              </a:ext>
            </a:extLst>
          </a:blip>
          <a:srcRect b="23118"/>
          <a:stretch/>
        </p:blipFill>
        <p:spPr>
          <a:xfrm>
            <a:off x="-1" y="-2"/>
            <a:ext cx="12188952" cy="917577"/>
          </a:xfrm>
          <a:prstGeom prst="rect">
            <a:avLst/>
          </a:prstGeom>
        </p:spPr>
      </p:pic>
      <p:sp>
        <p:nvSpPr>
          <p:cNvPr id="1030" name="Title Placeholder 1"/>
          <p:cNvSpPr>
            <a:spLocks noGrp="1"/>
          </p:cNvSpPr>
          <p:nvPr>
            <p:ph type="title"/>
          </p:nvPr>
        </p:nvSpPr>
        <p:spPr bwMode="auto">
          <a:xfrm>
            <a:off x="1037157" y="76200"/>
            <a:ext cx="1031664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7" name="Text Placeholder 2"/>
          <p:cNvSpPr>
            <a:spLocks noGrp="1"/>
          </p:cNvSpPr>
          <p:nvPr>
            <p:ph type="body" idx="1"/>
          </p:nvPr>
        </p:nvSpPr>
        <p:spPr bwMode="auto">
          <a:xfrm>
            <a:off x="304800" y="1143000"/>
            <a:ext cx="1158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8238" y="6484638"/>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accent5">
                    <a:lumMod val="75000"/>
                  </a:schemeClr>
                </a:solidFill>
                <a:latin typeface="Calibri"/>
              </a:defRPr>
            </a:lvl1pPr>
          </a:lstStyle>
          <a:p>
            <a:pPr>
              <a:defRPr/>
            </a:pPr>
            <a:fld id="{144E67FE-657B-43AD-A6D9-9C5965284BF6}" type="datetime1">
              <a:rPr lang="en-US" smtClean="0"/>
              <a:t>6/27/2022</a:t>
            </a:fld>
            <a:endParaRPr lang="en-US"/>
          </a:p>
        </p:txBody>
      </p:sp>
      <p:sp>
        <p:nvSpPr>
          <p:cNvPr id="6" name="Slide Number Placeholder 5"/>
          <p:cNvSpPr>
            <a:spLocks noGrp="1"/>
          </p:cNvSpPr>
          <p:nvPr>
            <p:ph type="sldNum" sz="quarter" idx="4"/>
          </p:nvPr>
        </p:nvSpPr>
        <p:spPr>
          <a:xfrm>
            <a:off x="9336617" y="647640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accent5">
                    <a:lumMod val="75000"/>
                  </a:schemeClr>
                </a:solidFill>
                <a:latin typeface="Calibri"/>
              </a:defRPr>
            </a:lvl1pPr>
          </a:lstStyle>
          <a:p>
            <a:pPr>
              <a:defRPr/>
            </a:pPr>
            <a:fld id="{C81742FC-0631-4BCD-984B-F873A515A068}" type="slidenum">
              <a:rPr lang="en-US"/>
              <a:pPr>
                <a:defRPr/>
              </a:pPr>
              <a:t>‹#›</a:t>
            </a:fld>
            <a:endParaRPr lang="en-US" dirty="0"/>
          </a:p>
        </p:txBody>
      </p:sp>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4661" y="89218"/>
            <a:ext cx="727835" cy="731520"/>
          </a:xfrm>
          <a:prstGeom prst="rect">
            <a:avLst/>
          </a:prstGeom>
        </p:spPr>
      </p:pic>
      <p:pic>
        <p:nvPicPr>
          <p:cNvPr id="14" name="Picture 72" descr="NASA insignia RGB"/>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1430000" y="193675"/>
            <a:ext cx="6858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hf hdr="0" ftr="0" dt="0"/>
  <p:txStyles>
    <p:titleStyle>
      <a:lvl1pPr algn="l" rtl="0" eaLnBrk="0" fontAlgn="base" hangingPunct="0">
        <a:spcBef>
          <a:spcPct val="0"/>
        </a:spcBef>
        <a:spcAft>
          <a:spcPct val="0"/>
        </a:spcAft>
        <a:defRPr sz="3200" b="1" kern="1200">
          <a:solidFill>
            <a:schemeClr val="bg1"/>
          </a:solidFill>
          <a:effectLst/>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chemeClr val="bg1"/>
          </a:solidFill>
          <a:latin typeface="Calibri" panose="020F0502020204030204" pitchFamily="34" charset="0"/>
        </a:defRPr>
      </a:lvl2pPr>
      <a:lvl3pPr algn="l" rtl="0" eaLnBrk="0" fontAlgn="base" hangingPunct="0">
        <a:spcBef>
          <a:spcPct val="0"/>
        </a:spcBef>
        <a:spcAft>
          <a:spcPct val="0"/>
        </a:spcAft>
        <a:defRPr sz="4400">
          <a:solidFill>
            <a:schemeClr val="bg1"/>
          </a:solidFill>
          <a:latin typeface="Calibri" panose="020F0502020204030204" pitchFamily="34" charset="0"/>
        </a:defRPr>
      </a:lvl3pPr>
      <a:lvl4pPr algn="l" rtl="0" eaLnBrk="0" fontAlgn="base" hangingPunct="0">
        <a:spcBef>
          <a:spcPct val="0"/>
        </a:spcBef>
        <a:spcAft>
          <a:spcPct val="0"/>
        </a:spcAft>
        <a:defRPr sz="4400">
          <a:solidFill>
            <a:schemeClr val="bg1"/>
          </a:solidFill>
          <a:latin typeface="Calibri" panose="020F0502020204030204" pitchFamily="34" charset="0"/>
        </a:defRPr>
      </a:lvl4pPr>
      <a:lvl5pPr algn="l" rtl="0" eaLnBrk="0" fontAlgn="base" hangingPunct="0">
        <a:spcBef>
          <a:spcPct val="0"/>
        </a:spcBef>
        <a:spcAft>
          <a:spcPct val="0"/>
        </a:spcAft>
        <a:defRPr sz="4400">
          <a:solidFill>
            <a:schemeClr val="bg1"/>
          </a:solidFill>
          <a:latin typeface="Calibri" panose="020F0502020204030204" pitchFamily="34" charset="0"/>
        </a:defRPr>
      </a:lvl5pPr>
      <a:lvl6pPr marL="457200" algn="ctr" rtl="0" fontAlgn="base">
        <a:spcBef>
          <a:spcPct val="0"/>
        </a:spcBef>
        <a:spcAft>
          <a:spcPct val="0"/>
        </a:spcAft>
        <a:defRPr sz="4400">
          <a:solidFill>
            <a:srgbClr val="B9CDE5"/>
          </a:solidFill>
          <a:latin typeface="Calibri" panose="020F0502020204030204" pitchFamily="34" charset="0"/>
        </a:defRPr>
      </a:lvl6pPr>
      <a:lvl7pPr marL="914400" algn="ctr" rtl="0" fontAlgn="base">
        <a:spcBef>
          <a:spcPct val="0"/>
        </a:spcBef>
        <a:spcAft>
          <a:spcPct val="0"/>
        </a:spcAft>
        <a:defRPr sz="4400">
          <a:solidFill>
            <a:srgbClr val="B9CDE5"/>
          </a:solidFill>
          <a:latin typeface="Calibri" panose="020F0502020204030204" pitchFamily="34" charset="0"/>
        </a:defRPr>
      </a:lvl7pPr>
      <a:lvl8pPr marL="1371600" algn="ctr" rtl="0" fontAlgn="base">
        <a:spcBef>
          <a:spcPct val="0"/>
        </a:spcBef>
        <a:spcAft>
          <a:spcPct val="0"/>
        </a:spcAft>
        <a:defRPr sz="4400">
          <a:solidFill>
            <a:srgbClr val="B9CDE5"/>
          </a:solidFill>
          <a:latin typeface="Calibri" panose="020F0502020204030204" pitchFamily="34" charset="0"/>
        </a:defRPr>
      </a:lvl8pPr>
      <a:lvl9pPr marL="1828800" algn="ctr" rtl="0" fontAlgn="base">
        <a:spcBef>
          <a:spcPct val="0"/>
        </a:spcBef>
        <a:spcAft>
          <a:spcPct val="0"/>
        </a:spcAft>
        <a:defRPr sz="4400">
          <a:solidFill>
            <a:srgbClr val="B9CDE5"/>
          </a:solidFill>
          <a:latin typeface="Calibri" panose="020F0502020204030204" pitchFamily="34" charset="0"/>
        </a:defRPr>
      </a:lvl9pPr>
    </p:titleStyle>
    <p:bodyStyle>
      <a:lvl1pPr marL="230188" indent="-230188" algn="l" rtl="0" eaLnBrk="0" fontAlgn="base" hangingPunct="0">
        <a:spcBef>
          <a:spcPct val="20000"/>
        </a:spcBef>
        <a:spcAft>
          <a:spcPct val="0"/>
        </a:spcAft>
        <a:buClr>
          <a:srgbClr val="4BACC6"/>
        </a:buClr>
        <a:buFont typeface="Arial" panose="020B0604020202020204" pitchFamily="34" charset="0"/>
        <a:buChar char="•"/>
        <a:defRPr sz="3200" kern="1200">
          <a:solidFill>
            <a:srgbClr val="215968"/>
          </a:solidFill>
          <a:latin typeface="+mn-lt"/>
          <a:ea typeface="+mn-ea"/>
          <a:cs typeface="+mn-cs"/>
        </a:defRPr>
      </a:lvl1pPr>
      <a:lvl2pPr marL="742950" indent="-285750" algn="l" rtl="0" eaLnBrk="0" fontAlgn="base" hangingPunct="0">
        <a:spcBef>
          <a:spcPct val="20000"/>
        </a:spcBef>
        <a:spcAft>
          <a:spcPct val="0"/>
        </a:spcAft>
        <a:buClr>
          <a:srgbClr val="E46C0A"/>
        </a:buClr>
        <a:buFont typeface="Arial" panose="020B0604020202020204" pitchFamily="34" charset="0"/>
        <a:buChar char="–"/>
        <a:defRPr sz="2800" kern="1200">
          <a:solidFill>
            <a:srgbClr val="215968"/>
          </a:solidFill>
          <a:latin typeface="+mn-lt"/>
          <a:ea typeface="+mn-ea"/>
          <a:cs typeface="+mn-cs"/>
        </a:defRPr>
      </a:lvl2pPr>
      <a:lvl3pPr marL="1143000" indent="-228600" algn="l" rtl="0" eaLnBrk="0" fontAlgn="base" hangingPunct="0">
        <a:spcBef>
          <a:spcPct val="20000"/>
        </a:spcBef>
        <a:spcAft>
          <a:spcPct val="0"/>
        </a:spcAft>
        <a:buClr>
          <a:srgbClr val="984807"/>
        </a:buClr>
        <a:buFont typeface="Wingdings" panose="05000000000000000000" pitchFamily="2" charset="2"/>
        <a:buChar char="§"/>
        <a:defRPr sz="2400" kern="1200">
          <a:solidFill>
            <a:srgbClr val="215968"/>
          </a:solidFill>
          <a:latin typeface="+mn-lt"/>
          <a:ea typeface="+mn-ea"/>
          <a:cs typeface="+mn-cs"/>
        </a:defRPr>
      </a:lvl3pPr>
      <a:lvl4pPr marL="1600200" indent="-228600" algn="l" rtl="0" eaLnBrk="0" fontAlgn="base" hangingPunct="0">
        <a:spcBef>
          <a:spcPct val="20000"/>
        </a:spcBef>
        <a:spcAft>
          <a:spcPct val="0"/>
        </a:spcAft>
        <a:buClr>
          <a:schemeClr val="tx1"/>
        </a:buClr>
        <a:buFont typeface="Arial" panose="020B0604020202020204" pitchFamily="34" charset="0"/>
        <a:buChar char="–"/>
        <a:defRPr sz="2000" kern="1200">
          <a:solidFill>
            <a:srgbClr val="215968"/>
          </a:solidFill>
          <a:latin typeface="+mn-lt"/>
          <a:ea typeface="+mn-ea"/>
          <a:cs typeface="+mn-cs"/>
        </a:defRPr>
      </a:lvl4pPr>
      <a:lvl5pPr marL="2057400" indent="-228600" algn="l" rtl="0" eaLnBrk="0" fontAlgn="base" hangingPunct="0">
        <a:spcBef>
          <a:spcPct val="20000"/>
        </a:spcBef>
        <a:spcAft>
          <a:spcPct val="0"/>
        </a:spcAft>
        <a:buClr>
          <a:schemeClr val="tx1"/>
        </a:buClr>
        <a:buFont typeface="Arial" panose="020B0604020202020204" pitchFamily="34" charset="0"/>
        <a:buChar char="»"/>
        <a:defRPr sz="2000" kern="1200">
          <a:solidFill>
            <a:srgbClr val="215968"/>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tif"/><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802696" y="2130162"/>
            <a:ext cx="10820400" cy="1653369"/>
          </a:xfrm>
        </p:spPr>
        <p:txBody>
          <a:bodyPr/>
          <a:lstStyle/>
          <a:p>
            <a:r>
              <a:rPr lang="en-US" sz="3600" dirty="0"/>
              <a:t>NASA Advanced Space Suit xEMU Development Report – Hard Upper Torso (HUT)</a:t>
            </a:r>
          </a:p>
        </p:txBody>
      </p:sp>
      <p:sp>
        <p:nvSpPr>
          <p:cNvPr id="6" name="Subtitle 5"/>
          <p:cNvSpPr>
            <a:spLocks noGrp="1"/>
          </p:cNvSpPr>
          <p:nvPr>
            <p:ph type="subTitle" idx="1"/>
          </p:nvPr>
        </p:nvSpPr>
        <p:spPr>
          <a:xfrm>
            <a:off x="802696" y="3624073"/>
            <a:ext cx="4415480" cy="1067370"/>
          </a:xfrm>
        </p:spPr>
        <p:txBody>
          <a:bodyPr/>
          <a:lstStyle/>
          <a:p>
            <a:pPr algn="l"/>
            <a:r>
              <a:rPr lang="en-US" dirty="0"/>
              <a:t>Richard Rhodes</a:t>
            </a:r>
          </a:p>
          <a:p>
            <a:pPr algn="l"/>
            <a:r>
              <a:rPr lang="en-US" sz="2800" dirty="0"/>
              <a:t>NASA JSC</a:t>
            </a:r>
          </a:p>
        </p:txBody>
      </p:sp>
      <p:sp>
        <p:nvSpPr>
          <p:cNvPr id="12" name="Rectangle 4">
            <a:extLst>
              <a:ext uri="{FF2B5EF4-FFF2-40B4-BE49-F238E27FC236}">
                <a16:creationId xmlns:a16="http://schemas.microsoft.com/office/drawing/2014/main" id="{4C5FC5E0-8B50-466C-9A73-2992DADF60A1}"/>
              </a:ext>
            </a:extLst>
          </p:cNvPr>
          <p:cNvSpPr>
            <a:spLocks noChangeArrowheads="1"/>
          </p:cNvSpPr>
          <p:nvPr/>
        </p:nvSpPr>
        <p:spPr bwMode="auto">
          <a:xfrm>
            <a:off x="9034271" y="5339270"/>
            <a:ext cx="3005865" cy="1274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i="1" dirty="0">
                <a:solidFill>
                  <a:schemeClr val="bg1"/>
                </a:solidFill>
                <a:latin typeface="+mj-lt"/>
              </a:rPr>
              <a:t>International Conference on Environmental Systems</a:t>
            </a:r>
          </a:p>
          <a:p>
            <a:pPr>
              <a:spcBef>
                <a:spcPts val="600"/>
              </a:spcBef>
              <a:buFontTx/>
              <a:buNone/>
            </a:pPr>
            <a:r>
              <a:rPr lang="en-US" altLang="en-US" sz="1800" dirty="0">
                <a:solidFill>
                  <a:schemeClr val="bg1"/>
                </a:solidFill>
                <a:latin typeface="+mj-lt"/>
              </a:rPr>
              <a:t>July 10-14, 2022</a:t>
            </a:r>
          </a:p>
          <a:p>
            <a:pPr>
              <a:spcBef>
                <a:spcPct val="0"/>
              </a:spcBef>
              <a:buFontTx/>
              <a:buNone/>
            </a:pPr>
            <a:r>
              <a:rPr lang="en-US" altLang="en-US" sz="1800" dirty="0">
                <a:solidFill>
                  <a:schemeClr val="bg1"/>
                </a:solidFill>
                <a:latin typeface="+mj-lt"/>
              </a:rPr>
              <a:t>St. Paul, Minnesota</a:t>
            </a:r>
            <a:endParaRPr lang="en-US" altLang="en-US" sz="2400" dirty="0">
              <a:solidFill>
                <a:schemeClr val="bg1"/>
              </a:solidFill>
              <a:latin typeface="+mj-lt"/>
            </a:endParaRPr>
          </a:p>
        </p:txBody>
      </p:sp>
      <p:pic>
        <p:nvPicPr>
          <p:cNvPr id="1026" name="Picture 2">
            <a:extLst>
              <a:ext uri="{FF2B5EF4-FFF2-40B4-BE49-F238E27FC236}">
                <a16:creationId xmlns:a16="http://schemas.microsoft.com/office/drawing/2014/main" id="{55B0F6B9-10E0-4549-BF8A-B50DDBB4A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4927" y="5102352"/>
            <a:ext cx="1755647" cy="1755647"/>
          </a:xfrm>
          <a:prstGeom prst="rect">
            <a:avLst/>
          </a:prstGeom>
          <a:noFill/>
          <a:extLst>
            <a:ext uri="{909E8E84-426E-40DD-AFC4-6F175D3DCCD1}">
              <a14:hiddenFill xmlns:a14="http://schemas.microsoft.com/office/drawing/2010/main">
                <a:solidFill>
                  <a:srgbClr val="FFFFFF"/>
                </a:solidFill>
              </a14:hiddenFill>
            </a:ext>
          </a:extLst>
        </p:spPr>
      </p:pic>
      <p:sp>
        <p:nvSpPr>
          <p:cNvPr id="14" name="Subtitle 5">
            <a:extLst>
              <a:ext uri="{FF2B5EF4-FFF2-40B4-BE49-F238E27FC236}">
                <a16:creationId xmlns:a16="http://schemas.microsoft.com/office/drawing/2014/main" id="{7514CEE2-AE1B-084A-9E30-FD99B0841A52}"/>
              </a:ext>
            </a:extLst>
          </p:cNvPr>
          <p:cNvSpPr txBox="1">
            <a:spLocks/>
          </p:cNvSpPr>
          <p:nvPr/>
        </p:nvSpPr>
        <p:spPr bwMode="auto">
          <a:xfrm>
            <a:off x="802696" y="4691442"/>
            <a:ext cx="7281645" cy="1246062"/>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rgbClr val="4BACC6"/>
              </a:buClr>
              <a:buFont typeface="Arial" panose="020B0604020202020204" pitchFamily="34" charset="0"/>
              <a:buNone/>
              <a:defRPr sz="3200" kern="1200">
                <a:solidFill>
                  <a:schemeClr val="bg1">
                    <a:lumMod val="75000"/>
                  </a:schemeClr>
                </a:solidFill>
                <a:effectLst>
                  <a:outerShdw blurRad="38100" dist="38100" dir="2700000" algn="tl">
                    <a:srgbClr val="000000">
                      <a:alpha val="43137"/>
                    </a:srgbClr>
                  </a:outerShdw>
                </a:effectLst>
                <a:latin typeface="+mn-lt"/>
                <a:ea typeface="+mn-ea"/>
                <a:cs typeface="+mn-cs"/>
              </a:defRPr>
            </a:lvl1pPr>
            <a:lvl2pPr marL="457200" indent="0" algn="ctr" rtl="0" eaLnBrk="0" fontAlgn="base" hangingPunct="0">
              <a:spcBef>
                <a:spcPct val="20000"/>
              </a:spcBef>
              <a:spcAft>
                <a:spcPct val="0"/>
              </a:spcAft>
              <a:buClr>
                <a:srgbClr val="E46C0A"/>
              </a:buClr>
              <a:buFont typeface="Arial" panose="020B0604020202020204" pitchFamily="34" charset="0"/>
              <a:buNone/>
              <a:defRPr sz="2800" kern="1200">
                <a:solidFill>
                  <a:schemeClr val="bg1"/>
                </a:solidFill>
                <a:latin typeface="+mn-lt"/>
                <a:ea typeface="+mn-ea"/>
                <a:cs typeface="+mn-cs"/>
              </a:defRPr>
            </a:lvl2pPr>
            <a:lvl3pPr marL="914400" indent="0" algn="ctr" rtl="0" eaLnBrk="0" fontAlgn="base" hangingPunct="0">
              <a:spcBef>
                <a:spcPct val="20000"/>
              </a:spcBef>
              <a:spcAft>
                <a:spcPct val="0"/>
              </a:spcAft>
              <a:buClr>
                <a:srgbClr val="984807"/>
              </a:buClr>
              <a:buFont typeface="Wingdings" panose="05000000000000000000" pitchFamily="2" charset="2"/>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chemeClr val="tx1"/>
              </a:buClr>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chemeClr val="tx1"/>
              </a:buClr>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dirty="0"/>
              <a:t>Ian Meginnis - NASA JSC </a:t>
            </a:r>
          </a:p>
          <a:p>
            <a:pPr algn="l"/>
            <a:r>
              <a:rPr lang="en-US" sz="2400" dirty="0"/>
              <a:t>Daniel Kim - NASA JSC</a:t>
            </a:r>
          </a:p>
        </p:txBody>
      </p:sp>
      <p:sp>
        <p:nvSpPr>
          <p:cNvPr id="7" name="Rectangle 6">
            <a:extLst>
              <a:ext uri="{FF2B5EF4-FFF2-40B4-BE49-F238E27FC236}">
                <a16:creationId xmlns:a16="http://schemas.microsoft.com/office/drawing/2014/main" id="{AD0C16D6-5D35-4083-89A5-3A7788BCE30F}"/>
              </a:ext>
            </a:extLst>
          </p:cNvPr>
          <p:cNvSpPr/>
          <p:nvPr/>
        </p:nvSpPr>
        <p:spPr>
          <a:xfrm>
            <a:off x="802696" y="5797587"/>
            <a:ext cx="6467912" cy="600164"/>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1100" i="1" dirty="0">
                <a:solidFill>
                  <a:schemeClr val="bg1"/>
                </a:solidFill>
                <a:latin typeface="Roboto"/>
              </a:rPr>
              <a:t>Trade names and trademarks and company names are used in this report for identification only. Their usage does not constitute an official endorsement, either expressed or implied, by the National Aeronautics and Space Administration.</a:t>
            </a:r>
            <a:endParaRPr lang="en-US" sz="1100" i="1" dirty="0">
              <a:solidFill>
                <a:schemeClr val="bg1"/>
              </a:solidFill>
            </a:endParaRPr>
          </a:p>
        </p:txBody>
      </p:sp>
    </p:spTree>
    <p:extLst>
      <p:ext uri="{BB962C8B-B14F-4D97-AF65-F5344CB8AC3E}">
        <p14:creationId xmlns:p14="http://schemas.microsoft.com/office/powerpoint/2010/main" val="2899771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D6B20-2CA1-48E7-AB34-D5298462C631}"/>
              </a:ext>
            </a:extLst>
          </p:cNvPr>
          <p:cNvSpPr>
            <a:spLocks noGrp="1"/>
          </p:cNvSpPr>
          <p:nvPr>
            <p:ph type="title"/>
          </p:nvPr>
        </p:nvSpPr>
        <p:spPr/>
        <p:txBody>
          <a:bodyPr/>
          <a:lstStyle/>
          <a:p>
            <a:r>
              <a:rPr lang="en-US" dirty="0"/>
              <a:t>HUT Structure - Materials</a:t>
            </a:r>
          </a:p>
        </p:txBody>
      </p:sp>
      <p:sp>
        <p:nvSpPr>
          <p:cNvPr id="11" name="Content Placeholder 10">
            <a:extLst>
              <a:ext uri="{FF2B5EF4-FFF2-40B4-BE49-F238E27FC236}">
                <a16:creationId xmlns:a16="http://schemas.microsoft.com/office/drawing/2014/main" id="{5EF7B8C3-A10F-4CD4-A842-C458F2620C90}"/>
              </a:ext>
            </a:extLst>
          </p:cNvPr>
          <p:cNvSpPr>
            <a:spLocks noGrp="1"/>
          </p:cNvSpPr>
          <p:nvPr>
            <p:ph idx="1"/>
          </p:nvPr>
        </p:nvSpPr>
        <p:spPr>
          <a:xfrm>
            <a:off x="304801" y="1143000"/>
            <a:ext cx="5380702" cy="5333400"/>
          </a:xfrm>
        </p:spPr>
        <p:txBody>
          <a:bodyPr>
            <a:normAutofit lnSpcReduction="10000"/>
          </a:bodyPr>
          <a:lstStyle/>
          <a:p>
            <a:r>
              <a:rPr lang="en-US" dirty="0"/>
              <a:t>Materials</a:t>
            </a:r>
          </a:p>
          <a:p>
            <a:pPr lvl="1"/>
            <a:r>
              <a:rPr lang="en-US" dirty="0"/>
              <a:t>Lightweight fiberglass composite structure (</a:t>
            </a:r>
            <a:r>
              <a:rPr lang="en-US" dirty="0" err="1"/>
              <a:t>HexForce</a:t>
            </a:r>
            <a:r>
              <a:rPr lang="en-US" dirty="0"/>
              <a:t> 6781HT/Patz PMT-F4A)</a:t>
            </a:r>
          </a:p>
          <a:p>
            <a:pPr lvl="2"/>
            <a:r>
              <a:rPr lang="en-US" dirty="0"/>
              <a:t>16-ply quasi-isotropic lay-up</a:t>
            </a:r>
          </a:p>
          <a:p>
            <a:pPr lvl="2"/>
            <a:r>
              <a:rPr lang="en-US" dirty="0"/>
              <a:t>Stainless steel bonded threaded inserts</a:t>
            </a:r>
          </a:p>
          <a:p>
            <a:pPr lvl="2"/>
            <a:r>
              <a:rPr lang="en-US" dirty="0"/>
              <a:t>Titanium DCU interface pad</a:t>
            </a:r>
          </a:p>
          <a:p>
            <a:pPr lvl="2"/>
            <a:r>
              <a:rPr lang="en-US" dirty="0"/>
              <a:t>Aluminum </a:t>
            </a:r>
            <a:r>
              <a:rPr lang="en-US" dirty="0" err="1"/>
              <a:t>scye</a:t>
            </a:r>
            <a:r>
              <a:rPr lang="en-US" dirty="0"/>
              <a:t> carrier rings</a:t>
            </a:r>
          </a:p>
          <a:p>
            <a:pPr lvl="1"/>
            <a:r>
              <a:rPr lang="en-US" dirty="0"/>
              <a:t>Aluminum 6061-T6 HUT structure also built to mitigate schedule risk</a:t>
            </a:r>
          </a:p>
          <a:p>
            <a:pPr lvl="1"/>
            <a:r>
              <a:rPr lang="en-US" dirty="0"/>
              <a:t>Aluminum Body Seal Closure (BSC), Neck Ring Disconnect, and </a:t>
            </a:r>
            <a:r>
              <a:rPr lang="en-US" dirty="0" err="1"/>
              <a:t>Scye</a:t>
            </a:r>
            <a:r>
              <a:rPr lang="en-US" dirty="0"/>
              <a:t> sizing rings</a:t>
            </a:r>
          </a:p>
          <a:p>
            <a:pPr lvl="1"/>
            <a:endParaRPr lang="en-US" dirty="0"/>
          </a:p>
        </p:txBody>
      </p:sp>
      <p:sp>
        <p:nvSpPr>
          <p:cNvPr id="5" name="Slide Number Placeholder 4">
            <a:extLst>
              <a:ext uri="{FF2B5EF4-FFF2-40B4-BE49-F238E27FC236}">
                <a16:creationId xmlns:a16="http://schemas.microsoft.com/office/drawing/2014/main" id="{226A91BE-7807-4FAB-B979-8328FED59149}"/>
              </a:ext>
            </a:extLst>
          </p:cNvPr>
          <p:cNvSpPr>
            <a:spLocks noGrp="1"/>
          </p:cNvSpPr>
          <p:nvPr>
            <p:ph type="sldNum" sz="quarter" idx="12"/>
          </p:nvPr>
        </p:nvSpPr>
        <p:spPr/>
        <p:txBody>
          <a:bodyPr/>
          <a:lstStyle/>
          <a:p>
            <a:pPr>
              <a:defRPr/>
            </a:pPr>
            <a:fld id="{457B86A9-9655-49AA-8089-11BD692C9E90}" type="slidenum">
              <a:rPr lang="en-US" smtClean="0"/>
              <a:pPr>
                <a:defRPr/>
              </a:pPr>
              <a:t>10</a:t>
            </a:fld>
            <a:endParaRPr lang="en-US" dirty="0"/>
          </a:p>
        </p:txBody>
      </p:sp>
      <p:sp>
        <p:nvSpPr>
          <p:cNvPr id="15" name="Rectangle 14">
            <a:extLst>
              <a:ext uri="{FF2B5EF4-FFF2-40B4-BE49-F238E27FC236}">
                <a16:creationId xmlns:a16="http://schemas.microsoft.com/office/drawing/2014/main" id="{B36EF864-8014-483F-9BE4-45E455452B18}"/>
              </a:ext>
            </a:extLst>
          </p:cNvPr>
          <p:cNvSpPr/>
          <p:nvPr/>
        </p:nvSpPr>
        <p:spPr>
          <a:xfrm>
            <a:off x="6095998" y="1369528"/>
            <a:ext cx="6004038" cy="404994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TextBox 17">
            <a:extLst>
              <a:ext uri="{FF2B5EF4-FFF2-40B4-BE49-F238E27FC236}">
                <a16:creationId xmlns:a16="http://schemas.microsoft.com/office/drawing/2014/main" id="{09E2FFB8-B93C-4399-AABE-E2E07508E093}"/>
              </a:ext>
            </a:extLst>
          </p:cNvPr>
          <p:cNvSpPr txBox="1"/>
          <p:nvPr/>
        </p:nvSpPr>
        <p:spPr>
          <a:xfrm>
            <a:off x="7637697" y="5449536"/>
            <a:ext cx="2920640" cy="369332"/>
          </a:xfrm>
          <a:prstGeom prst="rect">
            <a:avLst/>
          </a:prstGeom>
          <a:noFill/>
        </p:spPr>
        <p:txBody>
          <a:bodyPr wrap="square" rtlCol="0">
            <a:spAutoFit/>
          </a:bodyPr>
          <a:lstStyle/>
          <a:p>
            <a:pPr algn="ctr"/>
            <a:r>
              <a:rPr lang="en-US" dirty="0"/>
              <a:t>xEMU Composite HUT </a:t>
            </a:r>
          </a:p>
        </p:txBody>
      </p:sp>
      <p:pic>
        <p:nvPicPr>
          <p:cNvPr id="21" name="Picture 20">
            <a:extLst>
              <a:ext uri="{FF2B5EF4-FFF2-40B4-BE49-F238E27FC236}">
                <a16:creationId xmlns:a16="http://schemas.microsoft.com/office/drawing/2014/main" id="{98C372EB-44D6-4BD7-B1D8-7A717790689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1356" y="1506663"/>
            <a:ext cx="5793322" cy="3775676"/>
          </a:xfrm>
          <a:prstGeom prst="rect">
            <a:avLst/>
          </a:prstGeom>
          <a:noFill/>
        </p:spPr>
      </p:pic>
    </p:spTree>
    <p:extLst>
      <p:ext uri="{BB962C8B-B14F-4D97-AF65-F5344CB8AC3E}">
        <p14:creationId xmlns:p14="http://schemas.microsoft.com/office/powerpoint/2010/main" val="2024623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2B834-11F4-4D02-82A3-1DD3F8600335}"/>
              </a:ext>
            </a:extLst>
          </p:cNvPr>
          <p:cNvSpPr>
            <a:spLocks noGrp="1"/>
          </p:cNvSpPr>
          <p:nvPr>
            <p:ph type="title"/>
          </p:nvPr>
        </p:nvSpPr>
        <p:spPr>
          <a:xfrm>
            <a:off x="1037157" y="76200"/>
            <a:ext cx="10316643" cy="762000"/>
          </a:xfrm>
        </p:spPr>
        <p:txBody>
          <a:bodyPr/>
          <a:lstStyle/>
          <a:p>
            <a:r>
              <a:rPr lang="en-US" dirty="0"/>
              <a:t>HUT Structure - Geometry</a:t>
            </a:r>
          </a:p>
        </p:txBody>
      </p:sp>
      <p:sp>
        <p:nvSpPr>
          <p:cNvPr id="3" name="Content Placeholder 2">
            <a:extLst>
              <a:ext uri="{FF2B5EF4-FFF2-40B4-BE49-F238E27FC236}">
                <a16:creationId xmlns:a16="http://schemas.microsoft.com/office/drawing/2014/main" id="{1E4DA9BB-7D4B-47A7-A464-D2C5300E90BF}"/>
              </a:ext>
            </a:extLst>
          </p:cNvPr>
          <p:cNvSpPr>
            <a:spLocks noGrp="1"/>
          </p:cNvSpPr>
          <p:nvPr>
            <p:ph idx="1"/>
          </p:nvPr>
        </p:nvSpPr>
        <p:spPr>
          <a:xfrm>
            <a:off x="304801" y="1143000"/>
            <a:ext cx="6371420" cy="5341938"/>
          </a:xfrm>
        </p:spPr>
        <p:txBody>
          <a:bodyPr>
            <a:normAutofit/>
          </a:bodyPr>
          <a:lstStyle/>
          <a:p>
            <a:r>
              <a:rPr lang="en-US" dirty="0"/>
              <a:t>Modifications from Z-2 NBL Lessons Learned</a:t>
            </a:r>
          </a:p>
          <a:p>
            <a:pPr lvl="1"/>
            <a:r>
              <a:rPr lang="en-US" dirty="0"/>
              <a:t>Decrease full suit depth, to ease ISS airlock ingress/egress</a:t>
            </a:r>
          </a:p>
          <a:p>
            <a:pPr lvl="1"/>
            <a:r>
              <a:rPr lang="en-US" dirty="0"/>
              <a:t>Reduce helmet bubble work-site interference</a:t>
            </a:r>
          </a:p>
          <a:p>
            <a:pPr lvl="1"/>
            <a:r>
              <a:rPr lang="en-US" dirty="0"/>
              <a:t>Improve in-suit comfort in 1-G testing</a:t>
            </a:r>
          </a:p>
          <a:p>
            <a:pPr lvl="2"/>
            <a:r>
              <a:rPr lang="en-US" dirty="0"/>
              <a:t>Reduced </a:t>
            </a:r>
            <a:r>
              <a:rPr lang="en-US" dirty="0" err="1"/>
              <a:t>scye</a:t>
            </a:r>
            <a:r>
              <a:rPr lang="en-US" dirty="0"/>
              <a:t> bearing depth</a:t>
            </a:r>
          </a:p>
          <a:p>
            <a:pPr lvl="2"/>
            <a:r>
              <a:rPr lang="en-US" dirty="0"/>
              <a:t>Incorporation of indexing internal cover and reshaped hatch cover</a:t>
            </a:r>
          </a:p>
          <a:p>
            <a:pPr lvl="1"/>
            <a:r>
              <a:rPr lang="en-US" dirty="0"/>
              <a:t>Improve integration with the Lower Torso Assembly and Tools</a:t>
            </a:r>
          </a:p>
        </p:txBody>
      </p:sp>
      <p:pic>
        <p:nvPicPr>
          <p:cNvPr id="6" name="Picture 5">
            <a:extLst>
              <a:ext uri="{FF2B5EF4-FFF2-40B4-BE49-F238E27FC236}">
                <a16:creationId xmlns:a16="http://schemas.microsoft.com/office/drawing/2014/main" id="{0A18D1C0-98DF-49A4-817F-B1BC456B0EE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3579" t="2916"/>
          <a:stretch/>
        </p:blipFill>
        <p:spPr>
          <a:xfrm flipH="1">
            <a:off x="6801582" y="1347053"/>
            <a:ext cx="2849707" cy="4331528"/>
          </a:xfrm>
          <a:prstGeom prst="rect">
            <a:avLst/>
          </a:prstGeom>
          <a:ln w="28575">
            <a:solidFill>
              <a:schemeClr val="tx1"/>
            </a:solidFill>
          </a:ln>
        </p:spPr>
      </p:pic>
      <p:grpSp>
        <p:nvGrpSpPr>
          <p:cNvPr id="12" name="Group 11">
            <a:extLst>
              <a:ext uri="{FF2B5EF4-FFF2-40B4-BE49-F238E27FC236}">
                <a16:creationId xmlns:a16="http://schemas.microsoft.com/office/drawing/2014/main" id="{59E4AE33-DDE9-47D2-83E1-B59E61191AA2}"/>
              </a:ext>
            </a:extLst>
          </p:cNvPr>
          <p:cNvGrpSpPr/>
          <p:nvPr/>
        </p:nvGrpSpPr>
        <p:grpSpPr>
          <a:xfrm>
            <a:off x="9776651" y="926138"/>
            <a:ext cx="2110548" cy="5283030"/>
            <a:chOff x="9946807" y="835206"/>
            <a:chExt cx="2110548" cy="5283030"/>
          </a:xfrm>
        </p:grpSpPr>
        <p:pic>
          <p:nvPicPr>
            <p:cNvPr id="7" name="Picture 6">
              <a:extLst>
                <a:ext uri="{FF2B5EF4-FFF2-40B4-BE49-F238E27FC236}">
                  <a16:creationId xmlns:a16="http://schemas.microsoft.com/office/drawing/2014/main" id="{E50C27DC-5D6D-42C9-8608-946FF7A1E2A1}"/>
                </a:ext>
              </a:extLst>
            </p:cNvPr>
            <p:cNvPicPr>
              <a:picLocks noChangeAspect="1"/>
            </p:cNvPicPr>
            <p:nvPr/>
          </p:nvPicPr>
          <p:blipFill rotWithShape="1">
            <a:blip r:embed="rId3"/>
            <a:srcRect l="2503" t="6166" r="38605" b="20828"/>
            <a:stretch/>
          </p:blipFill>
          <p:spPr>
            <a:xfrm rot="5400000">
              <a:off x="9746259" y="3807140"/>
              <a:ext cx="2511644" cy="2110547"/>
            </a:xfrm>
            <a:prstGeom prst="rect">
              <a:avLst/>
            </a:prstGeom>
            <a:ln w="28575">
              <a:solidFill>
                <a:schemeClr val="tx1"/>
              </a:solidFill>
            </a:ln>
          </p:spPr>
        </p:pic>
        <p:pic>
          <p:nvPicPr>
            <p:cNvPr id="8" name="Picture 7">
              <a:extLst>
                <a:ext uri="{FF2B5EF4-FFF2-40B4-BE49-F238E27FC236}">
                  <a16:creationId xmlns:a16="http://schemas.microsoft.com/office/drawing/2014/main" id="{9E4D9917-FF51-47A7-8CB6-210DE08B8DE3}"/>
                </a:ext>
              </a:extLst>
            </p:cNvPr>
            <p:cNvPicPr>
              <a:picLocks noChangeAspect="1"/>
            </p:cNvPicPr>
            <p:nvPr/>
          </p:nvPicPr>
          <p:blipFill>
            <a:blip r:embed="rId4"/>
            <a:stretch>
              <a:fillRect/>
            </a:stretch>
          </p:blipFill>
          <p:spPr>
            <a:xfrm>
              <a:off x="9946807" y="835206"/>
              <a:ext cx="2110548" cy="2771385"/>
            </a:xfrm>
            <a:prstGeom prst="rect">
              <a:avLst/>
            </a:prstGeom>
            <a:ln w="28575">
              <a:solidFill>
                <a:schemeClr val="tx1"/>
              </a:solidFill>
            </a:ln>
          </p:spPr>
        </p:pic>
      </p:grpSp>
      <p:sp>
        <p:nvSpPr>
          <p:cNvPr id="18" name="TextBox 17">
            <a:extLst>
              <a:ext uri="{FF2B5EF4-FFF2-40B4-BE49-F238E27FC236}">
                <a16:creationId xmlns:a16="http://schemas.microsoft.com/office/drawing/2014/main" id="{92AE4A0C-A31F-4CA0-B781-3D02C2FDA57F}"/>
              </a:ext>
            </a:extLst>
          </p:cNvPr>
          <p:cNvSpPr txBox="1"/>
          <p:nvPr/>
        </p:nvSpPr>
        <p:spPr>
          <a:xfrm>
            <a:off x="7261793" y="5678581"/>
            <a:ext cx="1838572" cy="923330"/>
          </a:xfrm>
          <a:prstGeom prst="rect">
            <a:avLst/>
          </a:prstGeom>
          <a:noFill/>
        </p:spPr>
        <p:txBody>
          <a:bodyPr wrap="square" rtlCol="0">
            <a:spAutoFit/>
          </a:bodyPr>
          <a:lstStyle/>
          <a:p>
            <a:pPr algn="ctr"/>
            <a:r>
              <a:rPr lang="en-US" dirty="0"/>
              <a:t>Z-2 to Z-2.5 HUT Geometry Comparison</a:t>
            </a:r>
          </a:p>
        </p:txBody>
      </p:sp>
      <p:sp>
        <p:nvSpPr>
          <p:cNvPr id="19" name="TextBox 18">
            <a:extLst>
              <a:ext uri="{FF2B5EF4-FFF2-40B4-BE49-F238E27FC236}">
                <a16:creationId xmlns:a16="http://schemas.microsoft.com/office/drawing/2014/main" id="{9B28D3EF-8B35-4E20-9DA4-98245B5C1B36}"/>
              </a:ext>
            </a:extLst>
          </p:cNvPr>
          <p:cNvSpPr txBox="1"/>
          <p:nvPr/>
        </p:nvSpPr>
        <p:spPr>
          <a:xfrm>
            <a:off x="9867365" y="6211669"/>
            <a:ext cx="2110549" cy="646331"/>
          </a:xfrm>
          <a:prstGeom prst="rect">
            <a:avLst/>
          </a:prstGeom>
          <a:noFill/>
        </p:spPr>
        <p:txBody>
          <a:bodyPr wrap="square" rtlCol="0">
            <a:spAutoFit/>
          </a:bodyPr>
          <a:lstStyle/>
          <a:p>
            <a:pPr algn="ctr"/>
            <a:r>
              <a:rPr lang="en-US" dirty="0"/>
              <a:t>Z-2 &amp; Z-2.5 Head Position Comparison</a:t>
            </a:r>
          </a:p>
        </p:txBody>
      </p:sp>
      <p:sp>
        <p:nvSpPr>
          <p:cNvPr id="5" name="Slide Number Placeholder 4">
            <a:extLst>
              <a:ext uri="{FF2B5EF4-FFF2-40B4-BE49-F238E27FC236}">
                <a16:creationId xmlns:a16="http://schemas.microsoft.com/office/drawing/2014/main" id="{8F84A7D4-BCCA-433D-B1B2-968447C4516B}"/>
              </a:ext>
            </a:extLst>
          </p:cNvPr>
          <p:cNvSpPr>
            <a:spLocks noGrp="1"/>
          </p:cNvSpPr>
          <p:nvPr>
            <p:ph type="sldNum" sz="quarter" idx="12"/>
          </p:nvPr>
        </p:nvSpPr>
        <p:spPr/>
        <p:txBody>
          <a:bodyPr/>
          <a:lstStyle/>
          <a:p>
            <a:pPr>
              <a:defRPr/>
            </a:pPr>
            <a:fld id="{457B86A9-9655-49AA-8089-11BD692C9E90}" type="slidenum">
              <a:rPr lang="en-US" smtClean="0"/>
              <a:pPr>
                <a:defRPr/>
              </a:pPr>
              <a:t>11</a:t>
            </a:fld>
            <a:endParaRPr lang="en-US" dirty="0"/>
          </a:p>
        </p:txBody>
      </p:sp>
    </p:spTree>
    <p:extLst>
      <p:ext uri="{BB962C8B-B14F-4D97-AF65-F5344CB8AC3E}">
        <p14:creationId xmlns:p14="http://schemas.microsoft.com/office/powerpoint/2010/main" val="229259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HUT Geometry – Small EMU vs Small xEMU</a:t>
            </a:r>
          </a:p>
        </p:txBody>
      </p:sp>
      <p:pic>
        <p:nvPicPr>
          <p:cNvPr id="4" name="Content Placeholder 3"/>
          <p:cNvPicPr>
            <a:picLocks noGrp="1" noChangeAspect="1"/>
          </p:cNvPicPr>
          <p:nvPr>
            <p:ph idx="1"/>
          </p:nvPr>
        </p:nvPicPr>
        <p:blipFill>
          <a:blip r:embed="rId2"/>
          <a:stretch>
            <a:fillRect/>
          </a:stretch>
        </p:blipFill>
        <p:spPr>
          <a:xfrm>
            <a:off x="691117" y="1497510"/>
            <a:ext cx="3110861" cy="5088158"/>
          </a:xfrm>
          <a:prstGeom prst="rect">
            <a:avLst/>
          </a:prstGeom>
        </p:spPr>
      </p:pic>
      <p:pic>
        <p:nvPicPr>
          <p:cNvPr id="5" name="Picture 4"/>
          <p:cNvPicPr>
            <a:picLocks noChangeAspect="1"/>
          </p:cNvPicPr>
          <p:nvPr/>
        </p:nvPicPr>
        <p:blipFill>
          <a:blip r:embed="rId3"/>
          <a:stretch>
            <a:fillRect/>
          </a:stretch>
        </p:blipFill>
        <p:spPr>
          <a:xfrm>
            <a:off x="3915025" y="1497510"/>
            <a:ext cx="4361949" cy="5086661"/>
          </a:xfrm>
          <a:prstGeom prst="rect">
            <a:avLst/>
          </a:prstGeom>
        </p:spPr>
      </p:pic>
      <p:pic>
        <p:nvPicPr>
          <p:cNvPr id="6" name="Picture 5"/>
          <p:cNvPicPr>
            <a:picLocks noChangeAspect="1"/>
          </p:cNvPicPr>
          <p:nvPr/>
        </p:nvPicPr>
        <p:blipFill>
          <a:blip r:embed="rId4"/>
          <a:stretch>
            <a:fillRect/>
          </a:stretch>
        </p:blipFill>
        <p:spPr>
          <a:xfrm>
            <a:off x="8390021" y="1501366"/>
            <a:ext cx="3236244" cy="5082057"/>
          </a:xfrm>
          <a:prstGeom prst="rect">
            <a:avLst/>
          </a:prstGeom>
        </p:spPr>
      </p:pic>
      <p:sp>
        <p:nvSpPr>
          <p:cNvPr id="8" name="Slide Number Placeholder 4"/>
          <p:cNvSpPr>
            <a:spLocks noGrp="1"/>
          </p:cNvSpPr>
          <p:nvPr>
            <p:ph type="sldNum" sz="quarter" idx="12"/>
          </p:nvPr>
        </p:nvSpPr>
        <p:spPr>
          <a:xfrm>
            <a:off x="9336617" y="6476400"/>
            <a:ext cx="2844800" cy="365125"/>
          </a:xfrm>
        </p:spPr>
        <p:txBody>
          <a:bodyPr/>
          <a:lstStyle/>
          <a:p>
            <a:pPr>
              <a:defRPr/>
            </a:pPr>
            <a:fld id="{457B86A9-9655-49AA-8089-11BD692C9E90}" type="slidenum">
              <a:rPr lang="en-US" smtClean="0"/>
              <a:pPr>
                <a:defRPr/>
              </a:pPr>
              <a:t>12</a:t>
            </a:fld>
            <a:endParaRPr lang="en-US" dirty="0"/>
          </a:p>
        </p:txBody>
      </p:sp>
    </p:spTree>
    <p:extLst>
      <p:ext uri="{BB962C8B-B14F-4D97-AF65-F5344CB8AC3E}">
        <p14:creationId xmlns:p14="http://schemas.microsoft.com/office/powerpoint/2010/main" val="3662135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157" y="76200"/>
            <a:ext cx="10616127" cy="762000"/>
          </a:xfrm>
        </p:spPr>
        <p:txBody>
          <a:bodyPr/>
          <a:lstStyle/>
          <a:p>
            <a:r>
              <a:rPr lang="en-US" dirty="0"/>
              <a:t>HUT Geometry – XL EMU &amp; Large xEMU Comparison</a:t>
            </a:r>
          </a:p>
        </p:txBody>
      </p:sp>
      <p:sp>
        <p:nvSpPr>
          <p:cNvPr id="7" name="Slide Number Placeholder 6"/>
          <p:cNvSpPr>
            <a:spLocks noGrp="1"/>
          </p:cNvSpPr>
          <p:nvPr>
            <p:ph type="sldNum" sz="quarter" idx="12"/>
          </p:nvPr>
        </p:nvSpPr>
        <p:spPr/>
        <p:txBody>
          <a:bodyPr/>
          <a:lstStyle/>
          <a:p>
            <a:pPr>
              <a:defRPr/>
            </a:pPr>
            <a:fld id="{457B86A9-9655-49AA-8089-11BD692C9E90}" type="slidenum">
              <a:rPr lang="en-US" smtClean="0"/>
              <a:pPr>
                <a:defRPr/>
              </a:pPr>
              <a:t>13</a:t>
            </a:fld>
            <a:endParaRPr lang="en-US" dirty="0"/>
          </a:p>
        </p:txBody>
      </p:sp>
      <p:pic>
        <p:nvPicPr>
          <p:cNvPr id="10" name="Picture 9"/>
          <p:cNvPicPr>
            <a:picLocks noChangeAspect="1"/>
          </p:cNvPicPr>
          <p:nvPr/>
        </p:nvPicPr>
        <p:blipFill>
          <a:blip r:embed="rId2"/>
          <a:stretch>
            <a:fillRect/>
          </a:stretch>
        </p:blipFill>
        <p:spPr>
          <a:xfrm>
            <a:off x="8435290" y="1166802"/>
            <a:ext cx="3756710" cy="4976535"/>
          </a:xfrm>
          <a:prstGeom prst="rect">
            <a:avLst/>
          </a:prstGeom>
        </p:spPr>
      </p:pic>
      <p:pic>
        <p:nvPicPr>
          <p:cNvPr id="11" name="Picture 10"/>
          <p:cNvPicPr>
            <a:picLocks noChangeAspect="1"/>
          </p:cNvPicPr>
          <p:nvPr/>
        </p:nvPicPr>
        <p:blipFill>
          <a:blip r:embed="rId3"/>
          <a:stretch>
            <a:fillRect/>
          </a:stretch>
        </p:blipFill>
        <p:spPr>
          <a:xfrm>
            <a:off x="109625" y="1166801"/>
            <a:ext cx="4196956" cy="5018099"/>
          </a:xfrm>
          <a:prstGeom prst="rect">
            <a:avLst/>
          </a:prstGeom>
        </p:spPr>
      </p:pic>
      <p:pic>
        <p:nvPicPr>
          <p:cNvPr id="9" name="Picture 8"/>
          <p:cNvPicPr>
            <a:picLocks noChangeAspect="1"/>
          </p:cNvPicPr>
          <p:nvPr/>
        </p:nvPicPr>
        <p:blipFill>
          <a:blip r:embed="rId4"/>
          <a:stretch>
            <a:fillRect/>
          </a:stretch>
        </p:blipFill>
        <p:spPr>
          <a:xfrm>
            <a:off x="4014429" y="1166802"/>
            <a:ext cx="4696548" cy="4976535"/>
          </a:xfrm>
          <a:prstGeom prst="rect">
            <a:avLst/>
          </a:prstGeom>
        </p:spPr>
      </p:pic>
    </p:spTree>
    <p:extLst>
      <p:ext uri="{BB962C8B-B14F-4D97-AF65-F5344CB8AC3E}">
        <p14:creationId xmlns:p14="http://schemas.microsoft.com/office/powerpoint/2010/main" val="1916525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911B3-1F86-4204-A967-2F9D26286055}"/>
              </a:ext>
            </a:extLst>
          </p:cNvPr>
          <p:cNvSpPr>
            <a:spLocks noGrp="1"/>
          </p:cNvSpPr>
          <p:nvPr>
            <p:ph type="title"/>
          </p:nvPr>
        </p:nvSpPr>
        <p:spPr>
          <a:xfrm>
            <a:off x="1037157" y="76200"/>
            <a:ext cx="10316643" cy="762000"/>
          </a:xfrm>
        </p:spPr>
        <p:txBody>
          <a:bodyPr/>
          <a:lstStyle/>
          <a:p>
            <a:r>
              <a:rPr lang="en-US" dirty="0"/>
              <a:t>HUT Manufacturing &amp; Damage Tolerance</a:t>
            </a:r>
          </a:p>
        </p:txBody>
      </p:sp>
      <p:sp>
        <p:nvSpPr>
          <p:cNvPr id="3" name="Content Placeholder 2">
            <a:extLst>
              <a:ext uri="{FF2B5EF4-FFF2-40B4-BE49-F238E27FC236}">
                <a16:creationId xmlns:a16="http://schemas.microsoft.com/office/drawing/2014/main" id="{459B527B-3FEF-45E7-A545-97E19803FA0C}"/>
              </a:ext>
            </a:extLst>
          </p:cNvPr>
          <p:cNvSpPr>
            <a:spLocks noGrp="1"/>
          </p:cNvSpPr>
          <p:nvPr>
            <p:ph idx="1"/>
          </p:nvPr>
        </p:nvSpPr>
        <p:spPr>
          <a:xfrm>
            <a:off x="304800" y="1143000"/>
            <a:ext cx="4370439" cy="5257800"/>
          </a:xfrm>
        </p:spPr>
        <p:txBody>
          <a:bodyPr>
            <a:normAutofit fontScale="77500" lnSpcReduction="20000"/>
          </a:bodyPr>
          <a:lstStyle/>
          <a:p>
            <a:r>
              <a:rPr lang="en-US" dirty="0"/>
              <a:t>Manufacturing - Composite</a:t>
            </a:r>
          </a:p>
          <a:p>
            <a:pPr lvl="1"/>
            <a:r>
              <a:rPr lang="en-US" dirty="0"/>
              <a:t>Manufactured using a female tool</a:t>
            </a:r>
          </a:p>
          <a:p>
            <a:pPr lvl="1"/>
            <a:r>
              <a:rPr lang="en-US" dirty="0"/>
              <a:t>Cured to near net shape in autoclave</a:t>
            </a:r>
          </a:p>
          <a:p>
            <a:pPr lvl="1"/>
            <a:r>
              <a:rPr lang="en-US" dirty="0"/>
              <a:t>Post-cure, machined to final geometry</a:t>
            </a:r>
          </a:p>
          <a:p>
            <a:pPr lvl="1"/>
            <a:r>
              <a:rPr lang="en-US" dirty="0"/>
              <a:t>Bonded in inserts are installed for final product</a:t>
            </a:r>
          </a:p>
          <a:p>
            <a:endParaRPr lang="en-US" dirty="0"/>
          </a:p>
          <a:p>
            <a:r>
              <a:rPr lang="en-US" dirty="0"/>
              <a:t>Fracture Control (NASA-STD-5019)</a:t>
            </a:r>
          </a:p>
          <a:p>
            <a:pPr lvl="1"/>
            <a:r>
              <a:rPr lang="en-US" dirty="0"/>
              <a:t>Damage threat assessment</a:t>
            </a:r>
          </a:p>
          <a:p>
            <a:pPr lvl="2"/>
            <a:r>
              <a:rPr lang="en-US" dirty="0"/>
              <a:t>Residual strength with impact damage and  manufacturing flaws</a:t>
            </a:r>
          </a:p>
          <a:p>
            <a:pPr lvl="1"/>
            <a:r>
              <a:rPr lang="en-US" dirty="0"/>
              <a:t>Impact Damage Mitigation Plan</a:t>
            </a:r>
          </a:p>
          <a:p>
            <a:pPr lvl="1"/>
            <a:r>
              <a:rPr lang="en-US" dirty="0"/>
              <a:t>Residual Threat Determination</a:t>
            </a:r>
          </a:p>
          <a:p>
            <a:pPr lvl="1"/>
            <a:r>
              <a:rPr lang="en-US" dirty="0"/>
              <a:t>Damage tolerance testing</a:t>
            </a:r>
          </a:p>
        </p:txBody>
      </p:sp>
      <p:pic>
        <p:nvPicPr>
          <p:cNvPr id="6" name="Picture 5">
            <a:extLst>
              <a:ext uri="{FF2B5EF4-FFF2-40B4-BE49-F238E27FC236}">
                <a16:creationId xmlns:a16="http://schemas.microsoft.com/office/drawing/2014/main" id="{7927CC8D-05FD-4A19-9600-7E900037FD6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804143" y="999460"/>
            <a:ext cx="7212419" cy="3020233"/>
          </a:xfrm>
          <a:prstGeom prst="rect">
            <a:avLst/>
          </a:prstGeom>
          <a:noFill/>
          <a:ln w="28575">
            <a:solidFill>
              <a:schemeClr val="tx1"/>
            </a:solidFill>
          </a:ln>
        </p:spPr>
      </p:pic>
      <p:pic>
        <p:nvPicPr>
          <p:cNvPr id="7" name="Picture 6">
            <a:extLst>
              <a:ext uri="{FF2B5EF4-FFF2-40B4-BE49-F238E27FC236}">
                <a16:creationId xmlns:a16="http://schemas.microsoft.com/office/drawing/2014/main" id="{5363FC38-BAFD-4E80-893A-785B420A9BC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9049" y="4092562"/>
            <a:ext cx="5422605" cy="2574638"/>
          </a:xfrm>
          <a:prstGeom prst="rect">
            <a:avLst/>
          </a:prstGeom>
          <a:noFill/>
          <a:ln w="28575">
            <a:solidFill>
              <a:schemeClr val="tx1"/>
            </a:solidFill>
          </a:ln>
        </p:spPr>
      </p:pic>
      <p:sp>
        <p:nvSpPr>
          <p:cNvPr id="5" name="Slide Number Placeholder 4">
            <a:extLst>
              <a:ext uri="{FF2B5EF4-FFF2-40B4-BE49-F238E27FC236}">
                <a16:creationId xmlns:a16="http://schemas.microsoft.com/office/drawing/2014/main" id="{5D452326-8823-4E6F-82F0-01BA980D4941}"/>
              </a:ext>
            </a:extLst>
          </p:cNvPr>
          <p:cNvSpPr>
            <a:spLocks noGrp="1"/>
          </p:cNvSpPr>
          <p:nvPr>
            <p:ph type="sldNum" sz="quarter" idx="12"/>
          </p:nvPr>
        </p:nvSpPr>
        <p:spPr/>
        <p:txBody>
          <a:bodyPr/>
          <a:lstStyle/>
          <a:p>
            <a:pPr>
              <a:defRPr/>
            </a:pPr>
            <a:fld id="{457B86A9-9655-49AA-8089-11BD692C9E90}" type="slidenum">
              <a:rPr lang="en-US" smtClean="0"/>
              <a:pPr>
                <a:defRPr/>
              </a:pPr>
              <a:t>14</a:t>
            </a:fld>
            <a:endParaRPr lang="en-US" dirty="0"/>
          </a:p>
        </p:txBody>
      </p:sp>
    </p:spTree>
    <p:extLst>
      <p:ext uri="{BB962C8B-B14F-4D97-AF65-F5344CB8AC3E}">
        <p14:creationId xmlns:p14="http://schemas.microsoft.com/office/powerpoint/2010/main" val="814553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0C1D1-65C0-4BDB-81DE-16E939F1E801}"/>
              </a:ext>
            </a:extLst>
          </p:cNvPr>
          <p:cNvSpPr>
            <a:spLocks noGrp="1"/>
          </p:cNvSpPr>
          <p:nvPr>
            <p:ph type="title"/>
          </p:nvPr>
        </p:nvSpPr>
        <p:spPr/>
        <p:txBody>
          <a:bodyPr/>
          <a:lstStyle/>
          <a:p>
            <a:r>
              <a:rPr lang="en-US" dirty="0"/>
              <a:t>Hatch Assembly</a:t>
            </a:r>
          </a:p>
        </p:txBody>
      </p:sp>
      <p:sp>
        <p:nvSpPr>
          <p:cNvPr id="3" name="Content Placeholder 2">
            <a:extLst>
              <a:ext uri="{FF2B5EF4-FFF2-40B4-BE49-F238E27FC236}">
                <a16:creationId xmlns:a16="http://schemas.microsoft.com/office/drawing/2014/main" id="{EC3CC58B-AF50-402A-B5D2-20955BC4AF93}"/>
              </a:ext>
            </a:extLst>
          </p:cNvPr>
          <p:cNvSpPr>
            <a:spLocks noGrp="1"/>
          </p:cNvSpPr>
          <p:nvPr>
            <p:ph idx="1"/>
          </p:nvPr>
        </p:nvSpPr>
        <p:spPr>
          <a:xfrm>
            <a:off x="304800" y="1142999"/>
            <a:ext cx="10316642" cy="1621465"/>
          </a:xfrm>
        </p:spPr>
        <p:txBody>
          <a:bodyPr>
            <a:normAutofit fontScale="70000" lnSpcReduction="20000"/>
          </a:bodyPr>
          <a:lstStyle/>
          <a:p>
            <a:r>
              <a:rPr lang="en-US" dirty="0"/>
              <a:t>Structure: Aluminum 7475-T7351</a:t>
            </a:r>
          </a:p>
          <a:p>
            <a:pPr lvl="1"/>
            <a:r>
              <a:rPr lang="en-US" dirty="0"/>
              <a:t>Bonded in Titanium inserts at wetted interfaces</a:t>
            </a:r>
          </a:p>
          <a:p>
            <a:r>
              <a:rPr lang="en-US" dirty="0"/>
              <a:t>Hatch Cover machined from polycarbonate</a:t>
            </a:r>
          </a:p>
          <a:p>
            <a:r>
              <a:rPr lang="en-US" dirty="0"/>
              <a:t>Includes the Water Line Vent Tube Assembly (WLVTA)</a:t>
            </a:r>
          </a:p>
          <a:p>
            <a:r>
              <a:rPr lang="en-US" dirty="0"/>
              <a:t>Interfaces to PLSS components (FSA, Water filters, TCC) </a:t>
            </a:r>
          </a:p>
        </p:txBody>
      </p:sp>
      <p:pic>
        <p:nvPicPr>
          <p:cNvPr id="6" name="Picture 5">
            <a:extLst>
              <a:ext uri="{FF2B5EF4-FFF2-40B4-BE49-F238E27FC236}">
                <a16:creationId xmlns:a16="http://schemas.microsoft.com/office/drawing/2014/main" id="{A98CED3B-029D-4E61-96AE-0497D46ED6A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2610234"/>
            <a:ext cx="6304444" cy="3874406"/>
          </a:xfrm>
          <a:prstGeom prst="rect">
            <a:avLst/>
          </a:prstGeom>
          <a:noFill/>
        </p:spPr>
      </p:pic>
      <p:pic>
        <p:nvPicPr>
          <p:cNvPr id="9" name="Picture 8">
            <a:extLst>
              <a:ext uri="{FF2B5EF4-FFF2-40B4-BE49-F238E27FC236}">
                <a16:creationId xmlns:a16="http://schemas.microsoft.com/office/drawing/2014/main" id="{5A9093A9-50A1-4F05-9298-BDDD06D6F5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82" r="2149"/>
          <a:stretch/>
        </p:blipFill>
        <p:spPr>
          <a:xfrm rot="5400000">
            <a:off x="-137965" y="3165086"/>
            <a:ext cx="3532245" cy="3106864"/>
          </a:xfrm>
          <a:prstGeom prst="rect">
            <a:avLst/>
          </a:prstGeom>
        </p:spPr>
      </p:pic>
      <p:pic>
        <p:nvPicPr>
          <p:cNvPr id="7" name="Picture 6">
            <a:extLst>
              <a:ext uri="{FF2B5EF4-FFF2-40B4-BE49-F238E27FC236}">
                <a16:creationId xmlns:a16="http://schemas.microsoft.com/office/drawing/2014/main" id="{F6EF8370-C196-4D56-BFD1-F0A64577789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181588" y="2952395"/>
            <a:ext cx="2914412" cy="3532244"/>
          </a:xfrm>
          <a:prstGeom prst="rect">
            <a:avLst/>
          </a:prstGeom>
        </p:spPr>
      </p:pic>
      <p:sp>
        <p:nvSpPr>
          <p:cNvPr id="5" name="Slide Number Placeholder 4">
            <a:extLst>
              <a:ext uri="{FF2B5EF4-FFF2-40B4-BE49-F238E27FC236}">
                <a16:creationId xmlns:a16="http://schemas.microsoft.com/office/drawing/2014/main" id="{2609D601-A182-41CE-9FE0-DD6DE7923032}"/>
              </a:ext>
            </a:extLst>
          </p:cNvPr>
          <p:cNvSpPr>
            <a:spLocks noGrp="1"/>
          </p:cNvSpPr>
          <p:nvPr>
            <p:ph type="sldNum" sz="quarter" idx="12"/>
          </p:nvPr>
        </p:nvSpPr>
        <p:spPr/>
        <p:txBody>
          <a:bodyPr/>
          <a:lstStyle/>
          <a:p>
            <a:pPr>
              <a:defRPr/>
            </a:pPr>
            <a:fld id="{457B86A9-9655-49AA-8089-11BD692C9E90}" type="slidenum">
              <a:rPr lang="en-US" smtClean="0"/>
              <a:pPr>
                <a:defRPr/>
              </a:pPr>
              <a:t>15</a:t>
            </a:fld>
            <a:endParaRPr lang="en-US" dirty="0"/>
          </a:p>
        </p:txBody>
      </p:sp>
    </p:spTree>
    <p:extLst>
      <p:ext uri="{BB962C8B-B14F-4D97-AF65-F5344CB8AC3E}">
        <p14:creationId xmlns:p14="http://schemas.microsoft.com/office/powerpoint/2010/main" val="115761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7933A-B24D-4509-99F3-A1874DAFDFB5}"/>
              </a:ext>
            </a:extLst>
          </p:cNvPr>
          <p:cNvSpPr>
            <a:spLocks noGrp="1"/>
          </p:cNvSpPr>
          <p:nvPr>
            <p:ph type="title"/>
          </p:nvPr>
        </p:nvSpPr>
        <p:spPr/>
        <p:txBody>
          <a:bodyPr/>
          <a:lstStyle/>
          <a:p>
            <a:r>
              <a:rPr lang="en-US" dirty="0"/>
              <a:t>Interfaces &amp; PLSS Integration</a:t>
            </a:r>
          </a:p>
        </p:txBody>
      </p:sp>
      <p:sp>
        <p:nvSpPr>
          <p:cNvPr id="3" name="Content Placeholder 2">
            <a:extLst>
              <a:ext uri="{FF2B5EF4-FFF2-40B4-BE49-F238E27FC236}">
                <a16:creationId xmlns:a16="http://schemas.microsoft.com/office/drawing/2014/main" id="{76F21CAD-FF7B-448D-BD00-4F79F688B1D1}"/>
              </a:ext>
            </a:extLst>
          </p:cNvPr>
          <p:cNvSpPr>
            <a:spLocks noGrp="1"/>
          </p:cNvSpPr>
          <p:nvPr>
            <p:ph idx="1"/>
          </p:nvPr>
        </p:nvSpPr>
        <p:spPr>
          <a:xfrm>
            <a:off x="304800" y="1143000"/>
            <a:ext cx="6149163" cy="5257800"/>
          </a:xfrm>
        </p:spPr>
        <p:txBody>
          <a:bodyPr/>
          <a:lstStyle/>
          <a:p>
            <a:r>
              <a:rPr lang="en-US" dirty="0"/>
              <a:t>PGS Interfaces</a:t>
            </a:r>
          </a:p>
          <a:p>
            <a:pPr lvl="1"/>
            <a:r>
              <a:rPr lang="en-US" dirty="0"/>
              <a:t>Shoulders, Helmet/EVVA, Waist-Brief-Hip Assembly</a:t>
            </a:r>
          </a:p>
          <a:p>
            <a:r>
              <a:rPr lang="en-US" dirty="0"/>
              <a:t>PLSS Interfaces</a:t>
            </a:r>
          </a:p>
          <a:p>
            <a:pPr lvl="1"/>
            <a:r>
              <a:rPr lang="en-US" dirty="0"/>
              <a:t>HUT Purge Valve</a:t>
            </a:r>
          </a:p>
          <a:p>
            <a:pPr lvl="1"/>
            <a:r>
              <a:rPr lang="en-US" dirty="0"/>
              <a:t>2x Positive Pressure Relief Valves (PPRVs), </a:t>
            </a:r>
          </a:p>
          <a:p>
            <a:pPr lvl="1"/>
            <a:r>
              <a:rPr lang="en-US" dirty="0"/>
              <a:t>1x Negative Pressure Relief Valve (NPRV)</a:t>
            </a:r>
          </a:p>
          <a:p>
            <a:pPr lvl="1"/>
            <a:r>
              <a:rPr lang="en-US" dirty="0"/>
              <a:t>DCU Interface Pad</a:t>
            </a:r>
          </a:p>
          <a:p>
            <a:pPr lvl="1"/>
            <a:r>
              <a:rPr lang="en-US" dirty="0"/>
              <a:t>Communication/Biomed Interface</a:t>
            </a:r>
          </a:p>
          <a:p>
            <a:pPr lvl="1"/>
            <a:r>
              <a:rPr lang="en-US" dirty="0"/>
              <a:t>Square Boss Interface (Tools, Donning Stands)</a:t>
            </a:r>
          </a:p>
        </p:txBody>
      </p:sp>
      <p:grpSp>
        <p:nvGrpSpPr>
          <p:cNvPr id="8" name="Group 7">
            <a:extLst>
              <a:ext uri="{FF2B5EF4-FFF2-40B4-BE49-F238E27FC236}">
                <a16:creationId xmlns:a16="http://schemas.microsoft.com/office/drawing/2014/main" id="{137BBF89-B53D-48C5-879A-7A0CC2C5C992}"/>
              </a:ext>
            </a:extLst>
          </p:cNvPr>
          <p:cNvGrpSpPr/>
          <p:nvPr/>
        </p:nvGrpSpPr>
        <p:grpSpPr>
          <a:xfrm>
            <a:off x="6925055" y="1491216"/>
            <a:ext cx="5057553" cy="4561368"/>
            <a:chOff x="7602279" y="1456660"/>
            <a:chExt cx="4589721" cy="4167963"/>
          </a:xfrm>
        </p:grpSpPr>
        <p:sp>
          <p:nvSpPr>
            <p:cNvPr id="7" name="Rectangle 6">
              <a:extLst>
                <a:ext uri="{FF2B5EF4-FFF2-40B4-BE49-F238E27FC236}">
                  <a16:creationId xmlns:a16="http://schemas.microsoft.com/office/drawing/2014/main" id="{CF903B1A-9FA5-4F46-B5BB-E3876D94FDE5}"/>
                </a:ext>
              </a:extLst>
            </p:cNvPr>
            <p:cNvSpPr/>
            <p:nvPr/>
          </p:nvSpPr>
          <p:spPr>
            <a:xfrm>
              <a:off x="7602279" y="1456660"/>
              <a:ext cx="4589721" cy="415733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506F7FB6-C515-416F-B35D-78279A1194F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912" y="1460190"/>
              <a:ext cx="4579088" cy="4164433"/>
            </a:xfrm>
            <a:prstGeom prst="rect">
              <a:avLst/>
            </a:prstGeom>
            <a:noFill/>
          </p:spPr>
        </p:pic>
      </p:grpSp>
      <p:sp>
        <p:nvSpPr>
          <p:cNvPr id="5" name="Slide Number Placeholder 4">
            <a:extLst>
              <a:ext uri="{FF2B5EF4-FFF2-40B4-BE49-F238E27FC236}">
                <a16:creationId xmlns:a16="http://schemas.microsoft.com/office/drawing/2014/main" id="{7EBFD934-B4D7-4911-860B-938CEC3A0EFB}"/>
              </a:ext>
            </a:extLst>
          </p:cNvPr>
          <p:cNvSpPr>
            <a:spLocks noGrp="1"/>
          </p:cNvSpPr>
          <p:nvPr>
            <p:ph type="sldNum" sz="quarter" idx="12"/>
          </p:nvPr>
        </p:nvSpPr>
        <p:spPr/>
        <p:txBody>
          <a:bodyPr/>
          <a:lstStyle/>
          <a:p>
            <a:pPr>
              <a:defRPr/>
            </a:pPr>
            <a:fld id="{457B86A9-9655-49AA-8089-11BD692C9E90}" type="slidenum">
              <a:rPr lang="en-US" smtClean="0"/>
              <a:pPr>
                <a:defRPr/>
              </a:pPr>
              <a:t>16</a:t>
            </a:fld>
            <a:endParaRPr lang="en-US" dirty="0"/>
          </a:p>
        </p:txBody>
      </p:sp>
    </p:spTree>
    <p:extLst>
      <p:ext uri="{BB962C8B-B14F-4D97-AF65-F5344CB8AC3E}">
        <p14:creationId xmlns:p14="http://schemas.microsoft.com/office/powerpoint/2010/main" val="1467903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5F3A5-8212-4944-8295-6CAD32BA0725}"/>
              </a:ext>
            </a:extLst>
          </p:cNvPr>
          <p:cNvSpPr>
            <a:spLocks noGrp="1"/>
          </p:cNvSpPr>
          <p:nvPr>
            <p:ph type="title"/>
          </p:nvPr>
        </p:nvSpPr>
        <p:spPr/>
        <p:txBody>
          <a:bodyPr/>
          <a:lstStyle/>
          <a:p>
            <a:r>
              <a:rPr lang="en-US" dirty="0"/>
              <a:t>Testing &amp; Analysis Summary</a:t>
            </a:r>
          </a:p>
        </p:txBody>
      </p:sp>
      <p:sp>
        <p:nvSpPr>
          <p:cNvPr id="3" name="Content Placeholder 2">
            <a:extLst>
              <a:ext uri="{FF2B5EF4-FFF2-40B4-BE49-F238E27FC236}">
                <a16:creationId xmlns:a16="http://schemas.microsoft.com/office/drawing/2014/main" id="{D2A6289D-4D3F-4C4C-9059-D2995E4ECF93}"/>
              </a:ext>
            </a:extLst>
          </p:cNvPr>
          <p:cNvSpPr>
            <a:spLocks noGrp="1"/>
          </p:cNvSpPr>
          <p:nvPr>
            <p:ph sz="half" idx="1"/>
          </p:nvPr>
        </p:nvSpPr>
        <p:spPr/>
        <p:txBody>
          <a:bodyPr>
            <a:normAutofit fontScale="77500" lnSpcReduction="20000"/>
          </a:bodyPr>
          <a:lstStyle/>
          <a:p>
            <a:r>
              <a:rPr lang="en-US" dirty="0"/>
              <a:t>Testing</a:t>
            </a:r>
          </a:p>
          <a:p>
            <a:pPr lvl="1"/>
            <a:r>
              <a:rPr lang="en-US" dirty="0"/>
              <a:t>Damage Tolerance</a:t>
            </a:r>
          </a:p>
          <a:p>
            <a:pPr lvl="2"/>
            <a:r>
              <a:rPr lang="en-US" dirty="0"/>
              <a:t>Manufacturing Flaw – Pressure cycle testing</a:t>
            </a:r>
          </a:p>
          <a:p>
            <a:pPr lvl="2"/>
            <a:r>
              <a:rPr lang="en-US" dirty="0"/>
              <a:t>Impact Damage – Pressure cycle testing</a:t>
            </a:r>
          </a:p>
          <a:p>
            <a:pPr lvl="2"/>
            <a:r>
              <a:rPr lang="en-US" dirty="0"/>
              <a:t>Burst Testing</a:t>
            </a:r>
          </a:p>
          <a:p>
            <a:pPr lvl="1"/>
            <a:r>
              <a:rPr lang="en-US" dirty="0"/>
              <a:t>PDA/PIA &amp; Functional</a:t>
            </a:r>
          </a:p>
          <a:p>
            <a:pPr lvl="2"/>
            <a:r>
              <a:rPr lang="en-US" dirty="0"/>
              <a:t>NDI Inspections</a:t>
            </a:r>
          </a:p>
          <a:p>
            <a:pPr lvl="2"/>
            <a:r>
              <a:rPr lang="en-US" dirty="0"/>
              <a:t>Pressure Testing (Proof, Leakage, Delta-P)</a:t>
            </a:r>
          </a:p>
          <a:p>
            <a:pPr lvl="2"/>
            <a:r>
              <a:rPr lang="en-US" dirty="0"/>
              <a:t>Functional Testing</a:t>
            </a:r>
          </a:p>
          <a:p>
            <a:pPr lvl="2"/>
            <a:r>
              <a:rPr lang="en-US" dirty="0"/>
              <a:t>Water Containment</a:t>
            </a:r>
          </a:p>
          <a:p>
            <a:pPr lvl="1"/>
            <a:r>
              <a:rPr lang="en-US" dirty="0"/>
              <a:t>CO2 Washout</a:t>
            </a:r>
          </a:p>
          <a:p>
            <a:pPr lvl="1"/>
            <a:r>
              <a:rPr lang="en-US" dirty="0"/>
              <a:t>Mechanical Cycle Testing</a:t>
            </a:r>
          </a:p>
          <a:p>
            <a:pPr lvl="1"/>
            <a:r>
              <a:rPr lang="en-US" dirty="0"/>
              <a:t>Human in the Loop </a:t>
            </a:r>
          </a:p>
          <a:p>
            <a:pPr lvl="2"/>
            <a:r>
              <a:rPr lang="en-US" dirty="0"/>
              <a:t>Fit, Comfort, Mobility</a:t>
            </a:r>
          </a:p>
          <a:p>
            <a:pPr lvl="2"/>
            <a:r>
              <a:rPr lang="en-US" dirty="0"/>
              <a:t>Emergency Extraction</a:t>
            </a:r>
          </a:p>
          <a:p>
            <a:pPr lvl="2"/>
            <a:r>
              <a:rPr lang="en-US" dirty="0"/>
              <a:t>Secondary Egress</a:t>
            </a:r>
          </a:p>
          <a:p>
            <a:pPr lvl="2"/>
            <a:endParaRPr lang="en-US" dirty="0"/>
          </a:p>
        </p:txBody>
      </p:sp>
      <p:sp>
        <p:nvSpPr>
          <p:cNvPr id="6" name="Content Placeholder 5">
            <a:extLst>
              <a:ext uri="{FF2B5EF4-FFF2-40B4-BE49-F238E27FC236}">
                <a16:creationId xmlns:a16="http://schemas.microsoft.com/office/drawing/2014/main" id="{9A4D2E7C-63B1-4742-A13A-3E30357BEDF1}"/>
              </a:ext>
            </a:extLst>
          </p:cNvPr>
          <p:cNvSpPr>
            <a:spLocks noGrp="1"/>
          </p:cNvSpPr>
          <p:nvPr>
            <p:ph sz="half" idx="2"/>
          </p:nvPr>
        </p:nvSpPr>
        <p:spPr>
          <a:xfrm>
            <a:off x="6197600" y="1142999"/>
            <a:ext cx="5689600" cy="2679587"/>
          </a:xfrm>
        </p:spPr>
        <p:txBody>
          <a:bodyPr>
            <a:normAutofit fontScale="77500" lnSpcReduction="20000"/>
          </a:bodyPr>
          <a:lstStyle/>
          <a:p>
            <a:r>
              <a:rPr lang="en-US" dirty="0"/>
              <a:t>Analysis</a:t>
            </a:r>
          </a:p>
          <a:p>
            <a:pPr lvl="1"/>
            <a:r>
              <a:rPr lang="en-US" dirty="0"/>
              <a:t>Structural</a:t>
            </a:r>
          </a:p>
          <a:p>
            <a:pPr lvl="2"/>
            <a:r>
              <a:rPr lang="en-US" dirty="0"/>
              <a:t>Pressure, vibe, </a:t>
            </a:r>
            <a:r>
              <a:rPr lang="en-US" dirty="0" err="1"/>
              <a:t>kickload</a:t>
            </a:r>
            <a:endParaRPr lang="en-US" dirty="0"/>
          </a:p>
          <a:p>
            <a:pPr lvl="1"/>
            <a:r>
              <a:rPr lang="en-US" dirty="0"/>
              <a:t>Thermal </a:t>
            </a:r>
          </a:p>
          <a:p>
            <a:pPr lvl="2"/>
            <a:r>
              <a:rPr lang="en-US" dirty="0"/>
              <a:t>Lunar - Hot and Cold</a:t>
            </a:r>
          </a:p>
          <a:p>
            <a:pPr lvl="2"/>
            <a:r>
              <a:rPr lang="en-US" dirty="0"/>
              <a:t>ISS – Hot and Cold</a:t>
            </a:r>
          </a:p>
          <a:p>
            <a:pPr lvl="1"/>
            <a:r>
              <a:rPr lang="en-US" dirty="0"/>
              <a:t>Flow</a:t>
            </a:r>
          </a:p>
          <a:p>
            <a:pPr lvl="2"/>
            <a:r>
              <a:rPr lang="en-US" dirty="0"/>
              <a:t>Delta pressure</a:t>
            </a:r>
          </a:p>
          <a:p>
            <a:pPr lvl="2"/>
            <a:r>
              <a:rPr lang="en-US" dirty="0"/>
              <a:t>CO2 Washout</a:t>
            </a:r>
          </a:p>
          <a:p>
            <a:pPr lvl="3"/>
            <a:r>
              <a:rPr lang="en-US" dirty="0"/>
              <a:t>Nominal and Contingency</a:t>
            </a:r>
          </a:p>
          <a:p>
            <a:pPr lvl="2"/>
            <a:endParaRPr lang="en-US" dirty="0"/>
          </a:p>
        </p:txBody>
      </p:sp>
      <p:pic>
        <p:nvPicPr>
          <p:cNvPr id="7" name="Picture 3" descr="cid:image002.jpg@01D49087.8B1AC880">
            <a:extLst>
              <a:ext uri="{FF2B5EF4-FFF2-40B4-BE49-F238E27FC236}">
                <a16:creationId xmlns:a16="http://schemas.microsoft.com/office/drawing/2014/main" id="{FCF09516-1A5F-4863-88B9-D0305EAE413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489772" y="3863453"/>
            <a:ext cx="3114924" cy="2616978"/>
          </a:xfrm>
          <a:prstGeom prst="rect">
            <a:avLst/>
          </a:prstGeom>
          <a:ln w="19050">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65B4595-C645-44A5-942E-6DD03C227266}"/>
              </a:ext>
            </a:extLst>
          </p:cNvPr>
          <p:cNvPicPr>
            <a:picLocks noChangeAspect="1"/>
          </p:cNvPicPr>
          <p:nvPr/>
        </p:nvPicPr>
        <p:blipFill>
          <a:blip r:embed="rId3"/>
          <a:stretch>
            <a:fillRect/>
          </a:stretch>
        </p:blipFill>
        <p:spPr>
          <a:xfrm>
            <a:off x="5757856" y="3863453"/>
            <a:ext cx="2117469" cy="2578214"/>
          </a:xfrm>
          <a:prstGeom prst="rect">
            <a:avLst/>
          </a:prstGeom>
          <a:ln w="28575">
            <a:solidFill>
              <a:schemeClr val="tx1"/>
            </a:solidFill>
          </a:ln>
        </p:spPr>
      </p:pic>
      <p:sp>
        <p:nvSpPr>
          <p:cNvPr id="11" name="TextBox 10">
            <a:extLst>
              <a:ext uri="{FF2B5EF4-FFF2-40B4-BE49-F238E27FC236}">
                <a16:creationId xmlns:a16="http://schemas.microsoft.com/office/drawing/2014/main" id="{DF567705-A297-42A0-95AC-28112F58CF7B}"/>
              </a:ext>
            </a:extLst>
          </p:cNvPr>
          <p:cNvSpPr txBox="1"/>
          <p:nvPr/>
        </p:nvSpPr>
        <p:spPr>
          <a:xfrm>
            <a:off x="5432497" y="6482534"/>
            <a:ext cx="2625212" cy="369332"/>
          </a:xfrm>
          <a:prstGeom prst="rect">
            <a:avLst/>
          </a:prstGeom>
          <a:noFill/>
        </p:spPr>
        <p:txBody>
          <a:bodyPr wrap="square" rtlCol="0">
            <a:spAutoFit/>
          </a:bodyPr>
          <a:lstStyle/>
          <a:p>
            <a:pPr algn="ctr"/>
            <a:r>
              <a:rPr lang="en-US" dirty="0"/>
              <a:t>Thermal Analysis Example</a:t>
            </a:r>
          </a:p>
        </p:txBody>
      </p:sp>
      <p:sp>
        <p:nvSpPr>
          <p:cNvPr id="12" name="TextBox 11">
            <a:extLst>
              <a:ext uri="{FF2B5EF4-FFF2-40B4-BE49-F238E27FC236}">
                <a16:creationId xmlns:a16="http://schemas.microsoft.com/office/drawing/2014/main" id="{C698270B-197B-4F0F-9D57-907BC56FFD63}"/>
              </a:ext>
            </a:extLst>
          </p:cNvPr>
          <p:cNvSpPr txBox="1"/>
          <p:nvPr/>
        </p:nvSpPr>
        <p:spPr>
          <a:xfrm>
            <a:off x="8366487" y="6480431"/>
            <a:ext cx="3361495" cy="369332"/>
          </a:xfrm>
          <a:prstGeom prst="rect">
            <a:avLst/>
          </a:prstGeom>
          <a:noFill/>
        </p:spPr>
        <p:txBody>
          <a:bodyPr wrap="square" rtlCol="0">
            <a:spAutoFit/>
          </a:bodyPr>
          <a:lstStyle/>
          <a:p>
            <a:pPr algn="ctr"/>
            <a:r>
              <a:rPr lang="en-US" dirty="0"/>
              <a:t>CO2 Washout Analysis Example</a:t>
            </a:r>
          </a:p>
        </p:txBody>
      </p:sp>
      <p:sp>
        <p:nvSpPr>
          <p:cNvPr id="5" name="Slide Number Placeholder 4">
            <a:extLst>
              <a:ext uri="{FF2B5EF4-FFF2-40B4-BE49-F238E27FC236}">
                <a16:creationId xmlns:a16="http://schemas.microsoft.com/office/drawing/2014/main" id="{CB22F4AB-AF3F-440B-B7FD-2E1D79B11FDF}"/>
              </a:ext>
            </a:extLst>
          </p:cNvPr>
          <p:cNvSpPr>
            <a:spLocks noGrp="1"/>
          </p:cNvSpPr>
          <p:nvPr>
            <p:ph type="sldNum" sz="quarter" idx="12"/>
          </p:nvPr>
        </p:nvSpPr>
        <p:spPr/>
        <p:txBody>
          <a:bodyPr/>
          <a:lstStyle/>
          <a:p>
            <a:pPr>
              <a:defRPr/>
            </a:pPr>
            <a:fld id="{9BBEA4FC-8AF0-4D1B-9396-58490D864F03}" type="slidenum">
              <a:rPr lang="en-US" smtClean="0"/>
              <a:pPr>
                <a:defRPr/>
              </a:pPr>
              <a:t>17</a:t>
            </a:fld>
            <a:endParaRPr lang="en-US"/>
          </a:p>
        </p:txBody>
      </p:sp>
    </p:spTree>
    <p:extLst>
      <p:ext uri="{BB962C8B-B14F-4D97-AF65-F5344CB8AC3E}">
        <p14:creationId xmlns:p14="http://schemas.microsoft.com/office/powerpoint/2010/main" val="1427240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7F7AE-D7E0-4D3D-84C2-9D90C15261E9}"/>
              </a:ext>
            </a:extLst>
          </p:cNvPr>
          <p:cNvSpPr>
            <a:spLocks noGrp="1"/>
          </p:cNvSpPr>
          <p:nvPr>
            <p:ph type="title"/>
          </p:nvPr>
        </p:nvSpPr>
        <p:spPr/>
        <p:txBody>
          <a:bodyPr/>
          <a:lstStyle/>
          <a:p>
            <a:r>
              <a:rPr lang="en-US" dirty="0"/>
              <a:t>Technical Gaps / Forward Work</a:t>
            </a:r>
          </a:p>
        </p:txBody>
      </p:sp>
      <p:sp>
        <p:nvSpPr>
          <p:cNvPr id="7" name="Content Placeholder 6">
            <a:extLst>
              <a:ext uri="{FF2B5EF4-FFF2-40B4-BE49-F238E27FC236}">
                <a16:creationId xmlns:a16="http://schemas.microsoft.com/office/drawing/2014/main" id="{6225EEC3-2D20-4395-9CB0-61C40119C713}"/>
              </a:ext>
            </a:extLst>
          </p:cNvPr>
          <p:cNvSpPr>
            <a:spLocks noGrp="1"/>
          </p:cNvSpPr>
          <p:nvPr>
            <p:ph idx="1"/>
          </p:nvPr>
        </p:nvSpPr>
        <p:spPr/>
        <p:txBody>
          <a:bodyPr>
            <a:normAutofit/>
          </a:bodyPr>
          <a:lstStyle/>
          <a:p>
            <a:r>
              <a:rPr lang="en-US" dirty="0"/>
              <a:t>Complete system-level functional and environmental testing</a:t>
            </a:r>
          </a:p>
          <a:p>
            <a:r>
              <a:rPr lang="en-US" dirty="0"/>
              <a:t>Full verification of fleet sizing and mobility testing with large HUT</a:t>
            </a:r>
          </a:p>
          <a:p>
            <a:r>
              <a:rPr lang="en-US" dirty="0"/>
              <a:t>Completion of mass reduction efforts</a:t>
            </a:r>
          </a:p>
          <a:p>
            <a:pPr lvl="1"/>
            <a:r>
              <a:rPr lang="en-US" dirty="0"/>
              <a:t>Impact padding</a:t>
            </a:r>
          </a:p>
          <a:p>
            <a:pPr lvl="1"/>
            <a:r>
              <a:rPr lang="en-US" dirty="0"/>
              <a:t>Lightweight materials development</a:t>
            </a:r>
          </a:p>
          <a:p>
            <a:r>
              <a:rPr lang="en-US" dirty="0"/>
              <a:t>Incorporation of DVT lessons learned</a:t>
            </a:r>
          </a:p>
          <a:p>
            <a:pPr lvl="1"/>
            <a:r>
              <a:rPr lang="en-US" dirty="0"/>
              <a:t>Improved sealing of hatch cover and manifold design</a:t>
            </a:r>
          </a:p>
          <a:p>
            <a:pPr lvl="1"/>
            <a:r>
              <a:rPr lang="en-US" dirty="0"/>
              <a:t>Improved EPG integration</a:t>
            </a:r>
          </a:p>
          <a:p>
            <a:pPr lvl="1"/>
            <a:r>
              <a:rPr lang="en-US" dirty="0"/>
              <a:t>Use of external harness for incapacitated crew lift</a:t>
            </a:r>
          </a:p>
          <a:p>
            <a:pPr lvl="1"/>
            <a:endParaRPr lang="en-US" dirty="0"/>
          </a:p>
          <a:p>
            <a:pPr lvl="1"/>
            <a:endParaRPr lang="en-US" dirty="0"/>
          </a:p>
          <a:p>
            <a:pPr lvl="2"/>
            <a:endParaRPr lang="en-US" dirty="0"/>
          </a:p>
        </p:txBody>
      </p:sp>
      <p:sp>
        <p:nvSpPr>
          <p:cNvPr id="3" name="Slide Number Placeholder 2">
            <a:extLst>
              <a:ext uri="{FF2B5EF4-FFF2-40B4-BE49-F238E27FC236}">
                <a16:creationId xmlns:a16="http://schemas.microsoft.com/office/drawing/2014/main" id="{296A5F12-1407-4CBC-B674-E605746A4F71}"/>
              </a:ext>
            </a:extLst>
          </p:cNvPr>
          <p:cNvSpPr>
            <a:spLocks noGrp="1"/>
          </p:cNvSpPr>
          <p:nvPr>
            <p:ph type="sldNum" sz="quarter" idx="12"/>
          </p:nvPr>
        </p:nvSpPr>
        <p:spPr/>
        <p:txBody>
          <a:bodyPr/>
          <a:lstStyle/>
          <a:p>
            <a:pPr>
              <a:defRPr/>
            </a:pPr>
            <a:fld id="{457B86A9-9655-49AA-8089-11BD692C9E90}" type="slidenum">
              <a:rPr lang="en-US" smtClean="0"/>
              <a:pPr>
                <a:defRPr/>
              </a:pPr>
              <a:t>18</a:t>
            </a:fld>
            <a:endParaRPr lang="en-US" dirty="0"/>
          </a:p>
        </p:txBody>
      </p:sp>
    </p:spTree>
    <p:extLst>
      <p:ext uri="{BB962C8B-B14F-4D97-AF65-F5344CB8AC3E}">
        <p14:creationId xmlns:p14="http://schemas.microsoft.com/office/powerpoint/2010/main" val="2978860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C7779-2311-4521-BC00-0B36DEA6AEE4}"/>
              </a:ext>
            </a:extLst>
          </p:cNvPr>
          <p:cNvSpPr>
            <a:spLocks noGrp="1"/>
          </p:cNvSpPr>
          <p:nvPr>
            <p:ph type="title"/>
          </p:nvPr>
        </p:nvSpPr>
        <p:spPr>
          <a:xfrm>
            <a:off x="1037157" y="76200"/>
            <a:ext cx="10316643" cy="762000"/>
          </a:xfrm>
        </p:spPr>
        <p:txBody>
          <a:bodyPr/>
          <a:lstStyle/>
          <a:p>
            <a:r>
              <a:rPr lang="en-US" dirty="0"/>
              <a:t>Conclusions</a:t>
            </a:r>
          </a:p>
        </p:txBody>
      </p:sp>
      <p:sp>
        <p:nvSpPr>
          <p:cNvPr id="3" name="Content Placeholder 2">
            <a:extLst>
              <a:ext uri="{FF2B5EF4-FFF2-40B4-BE49-F238E27FC236}">
                <a16:creationId xmlns:a16="http://schemas.microsoft.com/office/drawing/2014/main" id="{0BC5A20B-403D-49AF-96F4-1DC28BC4DF00}"/>
              </a:ext>
            </a:extLst>
          </p:cNvPr>
          <p:cNvSpPr>
            <a:spLocks noGrp="1"/>
          </p:cNvSpPr>
          <p:nvPr>
            <p:ph idx="1"/>
          </p:nvPr>
        </p:nvSpPr>
        <p:spPr>
          <a:xfrm>
            <a:off x="304800" y="1143000"/>
            <a:ext cx="11582400" cy="5257800"/>
          </a:xfrm>
        </p:spPr>
        <p:txBody>
          <a:bodyPr/>
          <a:lstStyle/>
          <a:p>
            <a:r>
              <a:rPr lang="en-US" dirty="0"/>
              <a:t>NASA’s development of xPGS space suit has been huge step towards enabling human exploration beyond LEO, including incorporation of 3-D human centric design methodology</a:t>
            </a:r>
          </a:p>
          <a:p>
            <a:r>
              <a:rPr lang="en-US" dirty="0"/>
              <a:t>Lessons learned from design, analysis, and testing will be relevant to any future development efforts</a:t>
            </a:r>
          </a:p>
          <a:p>
            <a:r>
              <a:rPr lang="en-US" dirty="0"/>
              <a:t>Pressure Garment Development team is highly motivated to utilize lessons learned and design heritage from the xEMU effort to help </a:t>
            </a:r>
            <a:r>
              <a:rPr lang="en-US" dirty="0" err="1"/>
              <a:t>xEVAS</a:t>
            </a:r>
            <a:r>
              <a:rPr lang="en-US" dirty="0"/>
              <a:t> teams succeed</a:t>
            </a:r>
          </a:p>
          <a:p>
            <a:endParaRPr lang="en-US" dirty="0"/>
          </a:p>
        </p:txBody>
      </p:sp>
      <p:sp>
        <p:nvSpPr>
          <p:cNvPr id="5" name="Slide Number Placeholder 4">
            <a:extLst>
              <a:ext uri="{FF2B5EF4-FFF2-40B4-BE49-F238E27FC236}">
                <a16:creationId xmlns:a16="http://schemas.microsoft.com/office/drawing/2014/main" id="{93159E96-8B3B-437C-8BBD-3685BE2F7CFA}"/>
              </a:ext>
            </a:extLst>
          </p:cNvPr>
          <p:cNvSpPr>
            <a:spLocks noGrp="1"/>
          </p:cNvSpPr>
          <p:nvPr>
            <p:ph type="sldNum" sz="quarter" idx="12"/>
          </p:nvPr>
        </p:nvSpPr>
        <p:spPr/>
        <p:txBody>
          <a:bodyPr/>
          <a:lstStyle/>
          <a:p>
            <a:pPr>
              <a:defRPr/>
            </a:pPr>
            <a:fld id="{457B86A9-9655-49AA-8089-11BD692C9E90}" type="slidenum">
              <a:rPr lang="en-US" smtClean="0"/>
              <a:pPr>
                <a:defRPr/>
              </a:pPr>
              <a:t>19</a:t>
            </a:fld>
            <a:endParaRPr lang="en-US" dirty="0"/>
          </a:p>
        </p:txBody>
      </p:sp>
    </p:spTree>
    <p:extLst>
      <p:ext uri="{BB962C8B-B14F-4D97-AF65-F5344CB8AC3E}">
        <p14:creationId xmlns:p14="http://schemas.microsoft.com/office/powerpoint/2010/main" val="1804684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018551-4C97-40F0-A748-7AB4D304643F}"/>
              </a:ext>
            </a:extLst>
          </p:cNvPr>
          <p:cNvSpPr>
            <a:spLocks noGrp="1"/>
          </p:cNvSpPr>
          <p:nvPr>
            <p:ph type="title"/>
          </p:nvPr>
        </p:nvSpPr>
        <p:spPr/>
        <p:txBody>
          <a:bodyPr/>
          <a:lstStyle/>
          <a:p>
            <a:r>
              <a:rPr lang="en-US" sz="3200" b="1" dirty="0">
                <a:solidFill>
                  <a:schemeClr val="bg1"/>
                </a:solidFill>
                <a:latin typeface="Arial" panose="020B0604020202020204" pitchFamily="34" charset="0"/>
                <a:cs typeface="Arial" panose="020B0604020202020204" pitchFamily="34" charset="0"/>
              </a:rPr>
              <a:t>xEMU Development Report: HUT</a:t>
            </a:r>
            <a:endParaRPr lang="en-US" dirty="0"/>
          </a:p>
        </p:txBody>
      </p:sp>
      <p:sp>
        <p:nvSpPr>
          <p:cNvPr id="6" name="Content Placeholder 5">
            <a:extLst>
              <a:ext uri="{FF2B5EF4-FFF2-40B4-BE49-F238E27FC236}">
                <a16:creationId xmlns:a16="http://schemas.microsoft.com/office/drawing/2014/main" id="{FA0E31FC-13D7-4779-9F6A-AED19D6309CC}"/>
              </a:ext>
            </a:extLst>
          </p:cNvPr>
          <p:cNvSpPr>
            <a:spLocks noGrp="1"/>
          </p:cNvSpPr>
          <p:nvPr>
            <p:ph idx="1"/>
          </p:nvPr>
        </p:nvSpPr>
        <p:spPr/>
        <p:txBody>
          <a:bodyPr/>
          <a:lstStyle/>
          <a:p>
            <a:r>
              <a:rPr lang="en-US" dirty="0"/>
              <a:t>HUT Background</a:t>
            </a:r>
          </a:p>
          <a:p>
            <a:r>
              <a:rPr lang="en-US" dirty="0"/>
              <a:t>xEMU HUT Design</a:t>
            </a:r>
          </a:p>
          <a:p>
            <a:pPr lvl="1"/>
            <a:r>
              <a:rPr lang="en-US" dirty="0"/>
              <a:t>Key Driving Requirements</a:t>
            </a:r>
          </a:p>
          <a:p>
            <a:pPr lvl="1"/>
            <a:r>
              <a:rPr lang="en-US" dirty="0"/>
              <a:t>Detailed Design</a:t>
            </a:r>
          </a:p>
          <a:p>
            <a:pPr lvl="1"/>
            <a:r>
              <a:rPr lang="en-US" dirty="0"/>
              <a:t>Sub-assemblies</a:t>
            </a:r>
          </a:p>
          <a:p>
            <a:r>
              <a:rPr lang="en-US" dirty="0"/>
              <a:t>Testing and Analysis</a:t>
            </a:r>
          </a:p>
          <a:p>
            <a:r>
              <a:rPr lang="en-US" dirty="0"/>
              <a:t>Technical Gaps / Forward Work</a:t>
            </a:r>
          </a:p>
          <a:p>
            <a:r>
              <a:rPr lang="en-US" dirty="0"/>
              <a:t>Conclusion</a:t>
            </a:r>
          </a:p>
          <a:p>
            <a:endParaRPr lang="en-US" dirty="0"/>
          </a:p>
          <a:p>
            <a:endParaRPr lang="en-US" dirty="0"/>
          </a:p>
        </p:txBody>
      </p:sp>
      <p:pic>
        <p:nvPicPr>
          <p:cNvPr id="9" name="Content Placeholder 5">
            <a:extLst>
              <a:ext uri="{FF2B5EF4-FFF2-40B4-BE49-F238E27FC236}">
                <a16:creationId xmlns:a16="http://schemas.microsoft.com/office/drawing/2014/main" id="{E1DF27E1-F3E5-49F0-8C6A-9655E9EB8E34}"/>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b="37592"/>
          <a:stretch/>
        </p:blipFill>
        <p:spPr bwMode="auto">
          <a:xfrm>
            <a:off x="7230139" y="1143000"/>
            <a:ext cx="3847746" cy="51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7C70159-ADB5-443F-973C-BFA6D39FCFE7}"/>
              </a:ext>
            </a:extLst>
          </p:cNvPr>
          <p:cNvSpPr>
            <a:spLocks noGrp="1"/>
          </p:cNvSpPr>
          <p:nvPr>
            <p:ph type="sldNum" sz="quarter" idx="12"/>
          </p:nvPr>
        </p:nvSpPr>
        <p:spPr/>
        <p:txBody>
          <a:bodyPr/>
          <a:lstStyle/>
          <a:p>
            <a:pPr>
              <a:defRPr/>
            </a:pPr>
            <a:fld id="{457B86A9-9655-49AA-8089-11BD692C9E90}" type="slidenum">
              <a:rPr lang="en-US" smtClean="0"/>
              <a:pPr>
                <a:defRPr/>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BCDF44-7D2E-4907-845D-C87E43CBC47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33494" y="1628026"/>
            <a:ext cx="3322895" cy="3339719"/>
          </a:xfrm>
          <a:prstGeom prst="rect">
            <a:avLst/>
          </a:prstGeom>
        </p:spPr>
      </p:pic>
      <p:sp>
        <p:nvSpPr>
          <p:cNvPr id="10" name="TextBox 9">
            <a:extLst>
              <a:ext uri="{FF2B5EF4-FFF2-40B4-BE49-F238E27FC236}">
                <a16:creationId xmlns:a16="http://schemas.microsoft.com/office/drawing/2014/main" id="{66FE460B-3ED0-4157-8810-C18D37CCD880}"/>
              </a:ext>
            </a:extLst>
          </p:cNvPr>
          <p:cNvSpPr txBox="1"/>
          <p:nvPr/>
        </p:nvSpPr>
        <p:spPr>
          <a:xfrm>
            <a:off x="1430638" y="2265352"/>
            <a:ext cx="5043949" cy="4031873"/>
          </a:xfrm>
          <a:prstGeom prst="rect">
            <a:avLst/>
          </a:prstGeom>
          <a:noFill/>
        </p:spPr>
        <p:txBody>
          <a:bodyPr wrap="square" rtlCol="0">
            <a:spAutoFit/>
          </a:bodyPr>
          <a:lstStyle/>
          <a:p>
            <a:r>
              <a:rPr lang="en-US" sz="5400" i="1" dirty="0">
                <a:solidFill>
                  <a:schemeClr val="tx1">
                    <a:lumMod val="65000"/>
                    <a:lumOff val="35000"/>
                  </a:schemeClr>
                </a:solidFill>
              </a:rPr>
              <a:t>Questions? </a:t>
            </a:r>
          </a:p>
          <a:p>
            <a:endParaRPr lang="en-US" sz="3200" i="1" dirty="0">
              <a:solidFill>
                <a:schemeClr val="tx1">
                  <a:lumMod val="65000"/>
                  <a:lumOff val="35000"/>
                </a:schemeClr>
              </a:solidFill>
            </a:endParaRPr>
          </a:p>
          <a:p>
            <a:endParaRPr lang="en-US" sz="3200" i="1" dirty="0">
              <a:solidFill>
                <a:schemeClr val="tx1">
                  <a:lumMod val="65000"/>
                  <a:lumOff val="35000"/>
                </a:schemeClr>
              </a:solidFill>
            </a:endParaRPr>
          </a:p>
          <a:p>
            <a:r>
              <a:rPr lang="en-US" sz="2400" i="1" dirty="0">
                <a:solidFill>
                  <a:schemeClr val="tx1">
                    <a:lumMod val="65000"/>
                    <a:lumOff val="35000"/>
                  </a:schemeClr>
                </a:solidFill>
              </a:rPr>
              <a:t>Richard Rhodes</a:t>
            </a:r>
          </a:p>
          <a:p>
            <a:r>
              <a:rPr lang="en-US" i="1" dirty="0">
                <a:solidFill>
                  <a:schemeClr val="tx1">
                    <a:lumMod val="65000"/>
                    <a:lumOff val="35000"/>
                  </a:schemeClr>
                </a:solidFill>
              </a:rPr>
              <a:t>NASA Pressure Garment Team Lead</a:t>
            </a:r>
          </a:p>
          <a:p>
            <a:endParaRPr lang="en-US" i="1" dirty="0">
              <a:solidFill>
                <a:schemeClr val="tx1">
                  <a:lumMod val="65000"/>
                  <a:lumOff val="35000"/>
                </a:schemeClr>
              </a:solidFill>
            </a:endParaRPr>
          </a:p>
          <a:p>
            <a:r>
              <a:rPr lang="en-US" sz="2400" i="1" dirty="0">
                <a:solidFill>
                  <a:schemeClr val="tx1">
                    <a:lumMod val="65000"/>
                    <a:lumOff val="35000"/>
                  </a:schemeClr>
                </a:solidFill>
              </a:rPr>
              <a:t>Ian Meginnis</a:t>
            </a:r>
          </a:p>
          <a:p>
            <a:r>
              <a:rPr lang="en-US" i="1" dirty="0">
                <a:solidFill>
                  <a:schemeClr val="tx1">
                    <a:lumMod val="65000"/>
                    <a:lumOff val="35000"/>
                  </a:schemeClr>
                </a:solidFill>
              </a:rPr>
              <a:t>NASA </a:t>
            </a:r>
            <a:r>
              <a:rPr lang="en-US" i="1" dirty="0" err="1">
                <a:solidFill>
                  <a:schemeClr val="tx1">
                    <a:lumMod val="65000"/>
                    <a:lumOff val="35000"/>
                  </a:schemeClr>
                </a:solidFill>
              </a:rPr>
              <a:t>xPGS</a:t>
            </a:r>
            <a:r>
              <a:rPr lang="en-US" i="1" dirty="0">
                <a:solidFill>
                  <a:schemeClr val="tx1">
                    <a:lumMod val="65000"/>
                    <a:lumOff val="35000"/>
                  </a:schemeClr>
                </a:solidFill>
              </a:rPr>
              <a:t> Hardware Team Lead</a:t>
            </a:r>
          </a:p>
          <a:p>
            <a:r>
              <a:rPr lang="en-US" i="1" dirty="0">
                <a:solidFill>
                  <a:schemeClr val="tx1">
                    <a:lumMod val="65000"/>
                    <a:lumOff val="35000"/>
                  </a:schemeClr>
                </a:solidFill>
              </a:rPr>
              <a:t>NASA HUT Component Owner</a:t>
            </a:r>
          </a:p>
          <a:p>
            <a:endParaRPr lang="en-US" i="1" dirty="0">
              <a:solidFill>
                <a:schemeClr val="tx1">
                  <a:lumMod val="65000"/>
                  <a:lumOff val="35000"/>
                </a:schemeClr>
              </a:solidFill>
            </a:endParaRPr>
          </a:p>
        </p:txBody>
      </p:sp>
      <p:sp>
        <p:nvSpPr>
          <p:cNvPr id="2" name="Slide Number Placeholder 1">
            <a:extLst>
              <a:ext uri="{FF2B5EF4-FFF2-40B4-BE49-F238E27FC236}">
                <a16:creationId xmlns:a16="http://schemas.microsoft.com/office/drawing/2014/main" id="{2D68DDCD-1609-43BB-B9BB-1B8B2CC3F723}"/>
              </a:ext>
            </a:extLst>
          </p:cNvPr>
          <p:cNvSpPr>
            <a:spLocks noGrp="1"/>
          </p:cNvSpPr>
          <p:nvPr>
            <p:ph type="sldNum" sz="quarter" idx="12"/>
          </p:nvPr>
        </p:nvSpPr>
        <p:spPr/>
        <p:txBody>
          <a:bodyPr/>
          <a:lstStyle/>
          <a:p>
            <a:pPr>
              <a:defRPr/>
            </a:pPr>
            <a:fld id="{136DBAAB-C12D-4154-ADF3-064A3B13341A}" type="slidenum">
              <a:rPr lang="en-US" smtClean="0"/>
              <a:pPr>
                <a:defRPr/>
              </a:pPr>
              <a:t>20</a:t>
            </a:fld>
            <a:endParaRPr lang="en-US"/>
          </a:p>
        </p:txBody>
      </p:sp>
    </p:spTree>
    <p:extLst>
      <p:ext uri="{BB962C8B-B14F-4D97-AF65-F5344CB8AC3E}">
        <p14:creationId xmlns:p14="http://schemas.microsoft.com/office/powerpoint/2010/main" val="4192324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PG Development History: Z-2 NBL Runs</a:t>
            </a:r>
          </a:p>
        </p:txBody>
      </p:sp>
      <p:sp>
        <p:nvSpPr>
          <p:cNvPr id="14" name="Content Placeholder 13">
            <a:extLst>
              <a:ext uri="{FF2B5EF4-FFF2-40B4-BE49-F238E27FC236}">
                <a16:creationId xmlns:a16="http://schemas.microsoft.com/office/drawing/2014/main" id="{B8C41AB4-9411-43C6-A750-4A9C748AC664}"/>
              </a:ext>
            </a:extLst>
          </p:cNvPr>
          <p:cNvSpPr>
            <a:spLocks noGrp="1"/>
          </p:cNvSpPr>
          <p:nvPr>
            <p:ph idx="1"/>
          </p:nvPr>
        </p:nvSpPr>
        <p:spPr>
          <a:xfrm>
            <a:off x="304800" y="1143000"/>
            <a:ext cx="5488531" cy="5257800"/>
          </a:xfrm>
        </p:spPr>
        <p:txBody>
          <a:bodyPr>
            <a:normAutofit fontScale="92500" lnSpcReduction="20000"/>
          </a:bodyPr>
          <a:lstStyle/>
          <a:p>
            <a:pPr marL="285750" indent="-285750"/>
            <a:r>
              <a:rPr lang="en-US" sz="2000" dirty="0"/>
              <a:t>Performed 16 runs + 2 test prep</a:t>
            </a:r>
          </a:p>
          <a:p>
            <a:pPr marL="285750" indent="-285750"/>
            <a:endParaRPr lang="en-US" sz="2000" dirty="0"/>
          </a:p>
          <a:p>
            <a:pPr marL="285750" indent="-285750"/>
            <a:r>
              <a:rPr lang="en-US" sz="2000" dirty="0"/>
              <a:t>Assessed configurations using the EMU lower torso and Z-2 lower torso with the Z-2 upper torso</a:t>
            </a:r>
          </a:p>
          <a:p>
            <a:pPr marL="285750" indent="-285750"/>
            <a:r>
              <a:rPr lang="en-US" sz="2000" dirty="0"/>
              <a:t>Assessed complex tasks, volume constrained task sites, and airlock ingress/egress</a:t>
            </a:r>
          </a:p>
          <a:p>
            <a:pPr marL="285750" indent="-285750"/>
            <a:r>
              <a:rPr lang="en-US" sz="2000" dirty="0"/>
              <a:t>Last two runs investigated airlock ingress/egress with reduced front-to-back suit dimension</a:t>
            </a:r>
          </a:p>
          <a:p>
            <a:pPr marL="285750" indent="-285750"/>
            <a:endParaRPr lang="en-US" sz="2000" dirty="0"/>
          </a:p>
          <a:p>
            <a:pPr marL="285750" indent="-285750"/>
            <a:r>
              <a:rPr lang="en-US" sz="2000" dirty="0"/>
              <a:t>Major findings:</a:t>
            </a:r>
          </a:p>
          <a:p>
            <a:pPr lvl="1">
              <a:buFont typeface="Arial" panose="020B0604020202020204" pitchFamily="34" charset="0"/>
              <a:buChar char="•"/>
            </a:pPr>
            <a:r>
              <a:rPr lang="en-US" sz="2000" dirty="0"/>
              <a:t>Improved upper body mobility and visibility </a:t>
            </a:r>
          </a:p>
          <a:p>
            <a:pPr lvl="1">
              <a:buFont typeface="Arial" panose="020B0604020202020204" pitchFamily="34" charset="0"/>
              <a:buChar char="•"/>
            </a:pPr>
            <a:r>
              <a:rPr lang="en-US" sz="2000" dirty="0"/>
              <a:t>Need to reduce helmet bubble depth</a:t>
            </a:r>
          </a:p>
          <a:p>
            <a:pPr lvl="1">
              <a:buFont typeface="Arial" panose="020B0604020202020204" pitchFamily="34" charset="0"/>
              <a:buChar char="•"/>
            </a:pPr>
            <a:r>
              <a:rPr lang="en-US" sz="2000" dirty="0"/>
              <a:t>Airlock ingress/egress required increased control over that needed for EMU</a:t>
            </a:r>
          </a:p>
          <a:p>
            <a:pPr marL="1200150" lvl="2" indent="-285750">
              <a:buFont typeface="Arial" panose="020B0604020202020204" pitchFamily="34" charset="0"/>
              <a:buChar char="•"/>
            </a:pPr>
            <a:r>
              <a:rPr lang="en-US" dirty="0"/>
              <a:t>However, subjects were successful in all configurations</a:t>
            </a:r>
          </a:p>
          <a:p>
            <a:pPr lvl="1">
              <a:buFont typeface="Arial" panose="020B0604020202020204" pitchFamily="34" charset="0"/>
              <a:buChar char="•"/>
            </a:pPr>
            <a:r>
              <a:rPr lang="en-US" sz="2000" dirty="0"/>
              <a:t>Mobile lower torso provided improved capability in most cases</a:t>
            </a:r>
          </a:p>
          <a:p>
            <a:endParaRPr lang="en-US" dirty="0"/>
          </a:p>
        </p:txBody>
      </p:sp>
      <p:sp>
        <p:nvSpPr>
          <p:cNvPr id="3" name="Slide Number Placeholder 2"/>
          <p:cNvSpPr>
            <a:spLocks noGrp="1"/>
          </p:cNvSpPr>
          <p:nvPr>
            <p:ph type="sldNum" sz="quarter" idx="12"/>
          </p:nvPr>
        </p:nvSpPr>
        <p:spPr/>
        <p:txBody>
          <a:bodyPr/>
          <a:lstStyle/>
          <a:p>
            <a:fld id="{457B86A9-9655-49AA-8089-11BD692C9E90}" type="slidenum">
              <a:rPr lang="en-US" smtClean="0"/>
              <a:pPr/>
              <a:t>21</a:t>
            </a:fld>
            <a:endParaRPr lang="en-US" dirty="0"/>
          </a:p>
        </p:txBody>
      </p:sp>
      <p:pic>
        <p:nvPicPr>
          <p:cNvPr id="6" name="Picture 2" descr="https://io.jsc.nasa.gov/photos/11973/hires/jsc2016e183420.jpg"/>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b="-1111"/>
          <a:stretch/>
        </p:blipFill>
        <p:spPr bwMode="auto">
          <a:xfrm>
            <a:off x="6144429" y="948690"/>
            <a:ext cx="5572581" cy="5974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3400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Z-2 vs EMU - Isolated Reach Envelopes</a:t>
            </a:r>
          </a:p>
        </p:txBody>
      </p:sp>
      <p:pic>
        <p:nvPicPr>
          <p:cNvPr id="48" name="Picture 47"/>
          <p:cNvPicPr>
            <a:picLocks noChangeAspect="1"/>
          </p:cNvPicPr>
          <p:nvPr/>
        </p:nvPicPr>
        <p:blipFill>
          <a:blip r:embed="rId2"/>
          <a:stretch>
            <a:fillRect/>
          </a:stretch>
        </p:blipFill>
        <p:spPr>
          <a:xfrm>
            <a:off x="1575134" y="3896032"/>
            <a:ext cx="4610364" cy="2600245"/>
          </a:xfrm>
          <a:prstGeom prst="rect">
            <a:avLst/>
          </a:prstGeom>
        </p:spPr>
      </p:pic>
      <p:pic>
        <p:nvPicPr>
          <p:cNvPr id="49" name="Picture 48"/>
          <p:cNvPicPr>
            <a:picLocks noChangeAspect="1"/>
          </p:cNvPicPr>
          <p:nvPr/>
        </p:nvPicPr>
        <p:blipFill>
          <a:blip r:embed="rId3"/>
          <a:stretch>
            <a:fillRect/>
          </a:stretch>
        </p:blipFill>
        <p:spPr>
          <a:xfrm>
            <a:off x="1568688" y="1273869"/>
            <a:ext cx="4610364" cy="2600245"/>
          </a:xfrm>
          <a:prstGeom prst="rect">
            <a:avLst/>
          </a:prstGeom>
        </p:spPr>
      </p:pic>
      <p:pic>
        <p:nvPicPr>
          <p:cNvPr id="50" name="Picture 49"/>
          <p:cNvPicPr>
            <a:picLocks noChangeAspect="1"/>
          </p:cNvPicPr>
          <p:nvPr/>
        </p:nvPicPr>
        <p:blipFill>
          <a:blip r:embed="rId4"/>
          <a:stretch>
            <a:fillRect/>
          </a:stretch>
        </p:blipFill>
        <p:spPr>
          <a:xfrm>
            <a:off x="5288228" y="1306312"/>
            <a:ext cx="4610364" cy="2595635"/>
          </a:xfrm>
          <a:prstGeom prst="rect">
            <a:avLst/>
          </a:prstGeom>
        </p:spPr>
      </p:pic>
      <p:pic>
        <p:nvPicPr>
          <p:cNvPr id="51" name="Picture 50"/>
          <p:cNvPicPr>
            <a:picLocks noChangeAspect="1"/>
          </p:cNvPicPr>
          <p:nvPr/>
        </p:nvPicPr>
        <p:blipFill>
          <a:blip r:embed="rId5"/>
          <a:stretch>
            <a:fillRect/>
          </a:stretch>
        </p:blipFill>
        <p:spPr>
          <a:xfrm>
            <a:off x="5288228" y="3897774"/>
            <a:ext cx="4610364" cy="2595635"/>
          </a:xfrm>
          <a:prstGeom prst="rect">
            <a:avLst/>
          </a:prstGeom>
        </p:spPr>
      </p:pic>
      <p:pic>
        <p:nvPicPr>
          <p:cNvPr id="52" name="Picture 51"/>
          <p:cNvPicPr>
            <a:picLocks noChangeAspect="1"/>
          </p:cNvPicPr>
          <p:nvPr/>
        </p:nvPicPr>
        <p:blipFill>
          <a:blip r:embed="rId6"/>
          <a:stretch>
            <a:fillRect/>
          </a:stretch>
        </p:blipFill>
        <p:spPr>
          <a:xfrm>
            <a:off x="8230038" y="1307582"/>
            <a:ext cx="4610364" cy="2595635"/>
          </a:xfrm>
          <a:prstGeom prst="rect">
            <a:avLst/>
          </a:prstGeom>
        </p:spPr>
      </p:pic>
      <p:grpSp>
        <p:nvGrpSpPr>
          <p:cNvPr id="53" name="Group 52"/>
          <p:cNvGrpSpPr/>
          <p:nvPr/>
        </p:nvGrpSpPr>
        <p:grpSpPr>
          <a:xfrm>
            <a:off x="8223592" y="3898824"/>
            <a:ext cx="4616411" cy="2593105"/>
            <a:chOff x="5739764" y="4146560"/>
            <a:chExt cx="6104524" cy="3429000"/>
          </a:xfrm>
        </p:grpSpPr>
        <p:pic>
          <p:nvPicPr>
            <p:cNvPr id="54" name="Picture 5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9764" y="4146560"/>
              <a:ext cx="6096000" cy="3429000"/>
            </a:xfrm>
            <a:prstGeom prst="rect">
              <a:avLst/>
            </a:prstGeom>
            <a:ln w="12700">
              <a:noFill/>
            </a:ln>
          </p:spPr>
        </p:pic>
        <p:pic>
          <p:nvPicPr>
            <p:cNvPr id="55" name="Picture 54"/>
            <p:cNvPicPr>
              <a:picLocks noChangeAspect="1"/>
            </p:cNvPicPr>
            <p:nvPr/>
          </p:nvPicPr>
          <p:blipFill>
            <a:blip r:embed="rId8">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5739764" y="4146560"/>
              <a:ext cx="6096000" cy="3429000"/>
            </a:xfrm>
            <a:prstGeom prst="rect">
              <a:avLst/>
            </a:prstGeom>
            <a:ln w="12700">
              <a:noFill/>
            </a:ln>
          </p:spPr>
        </p:pic>
        <p:pic>
          <p:nvPicPr>
            <p:cNvPr id="56" name="Picture 5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48288" y="4146560"/>
              <a:ext cx="6096000" cy="3429000"/>
            </a:xfrm>
            <a:prstGeom prst="rect">
              <a:avLst/>
            </a:prstGeom>
            <a:ln w="12700">
              <a:noFill/>
            </a:ln>
          </p:spPr>
        </p:pic>
      </p:grpSp>
      <p:cxnSp>
        <p:nvCxnSpPr>
          <p:cNvPr id="57" name="Straight Connector 56"/>
          <p:cNvCxnSpPr/>
          <p:nvPr/>
        </p:nvCxnSpPr>
        <p:spPr>
          <a:xfrm>
            <a:off x="-8492" y="3879880"/>
            <a:ext cx="12205312" cy="0"/>
          </a:xfrm>
          <a:prstGeom prst="line">
            <a:avLst/>
          </a:prstGeom>
          <a:ln w="34925">
            <a:solidFill>
              <a:srgbClr val="215968"/>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3312" y="1288578"/>
            <a:ext cx="12205312" cy="0"/>
          </a:xfrm>
          <a:prstGeom prst="line">
            <a:avLst/>
          </a:prstGeom>
          <a:ln w="34925">
            <a:solidFill>
              <a:srgbClr val="215968"/>
            </a:solidFill>
          </a:ln>
        </p:spPr>
        <p:style>
          <a:lnRef idx="1">
            <a:schemeClr val="accent1"/>
          </a:lnRef>
          <a:fillRef idx="0">
            <a:schemeClr val="accent1"/>
          </a:fillRef>
          <a:effectRef idx="0">
            <a:schemeClr val="accent1"/>
          </a:effectRef>
          <a:fontRef idx="minor">
            <a:schemeClr val="tx1"/>
          </a:fontRef>
        </p:style>
      </p:cxnSp>
      <p:sp>
        <p:nvSpPr>
          <p:cNvPr id="59" name="Content Placeholder 2"/>
          <p:cNvSpPr txBox="1">
            <a:spLocks/>
          </p:cNvSpPr>
          <p:nvPr/>
        </p:nvSpPr>
        <p:spPr>
          <a:xfrm>
            <a:off x="2541291" y="866775"/>
            <a:ext cx="2678049" cy="606530"/>
          </a:xfrm>
          <a:prstGeom prst="rect">
            <a:avLst/>
          </a:prstGeom>
        </p:spPr>
        <p:txBody>
          <a:bodyPr/>
          <a:lstStyle>
            <a:lvl1pPr marL="230188" indent="-230188" algn="l" rtl="0" eaLnBrk="0" fontAlgn="base" hangingPunct="0">
              <a:spcBef>
                <a:spcPct val="20000"/>
              </a:spcBef>
              <a:spcAft>
                <a:spcPct val="0"/>
              </a:spcAft>
              <a:buClr>
                <a:srgbClr val="4BACC6"/>
              </a:buClr>
              <a:buFont typeface="Arial" panose="020B0604020202020204" pitchFamily="34" charset="0"/>
              <a:buChar char="•"/>
              <a:defRPr sz="3200" kern="1200">
                <a:solidFill>
                  <a:srgbClr val="215968"/>
                </a:solidFill>
                <a:latin typeface="+mn-lt"/>
                <a:ea typeface="+mn-ea"/>
                <a:cs typeface="+mn-cs"/>
              </a:defRPr>
            </a:lvl1pPr>
            <a:lvl2pPr marL="742950" indent="-285750" algn="l" rtl="0" eaLnBrk="0" fontAlgn="base" hangingPunct="0">
              <a:spcBef>
                <a:spcPct val="20000"/>
              </a:spcBef>
              <a:spcAft>
                <a:spcPct val="0"/>
              </a:spcAft>
              <a:buClr>
                <a:srgbClr val="E46C0A"/>
              </a:buClr>
              <a:buFont typeface="Arial" panose="020B0604020202020204" pitchFamily="34" charset="0"/>
              <a:buChar char="–"/>
              <a:defRPr sz="2800" kern="1200">
                <a:solidFill>
                  <a:srgbClr val="215968"/>
                </a:solidFill>
                <a:latin typeface="+mn-lt"/>
                <a:ea typeface="+mn-ea"/>
                <a:cs typeface="+mn-cs"/>
              </a:defRPr>
            </a:lvl2pPr>
            <a:lvl3pPr marL="1143000" indent="-228600" algn="l" rtl="0" eaLnBrk="0" fontAlgn="base" hangingPunct="0">
              <a:spcBef>
                <a:spcPct val="20000"/>
              </a:spcBef>
              <a:spcAft>
                <a:spcPct val="0"/>
              </a:spcAft>
              <a:buClr>
                <a:srgbClr val="984807"/>
              </a:buClr>
              <a:buFont typeface="Wingdings" panose="05000000000000000000" pitchFamily="2" charset="2"/>
              <a:buChar char="§"/>
              <a:defRPr sz="2400" kern="1200">
                <a:solidFill>
                  <a:srgbClr val="215968"/>
                </a:solidFill>
                <a:latin typeface="+mn-lt"/>
                <a:ea typeface="+mn-ea"/>
                <a:cs typeface="+mn-cs"/>
              </a:defRPr>
            </a:lvl3pPr>
            <a:lvl4pPr marL="1600200" indent="-228600" algn="l" rtl="0" eaLnBrk="0" fontAlgn="base" hangingPunct="0">
              <a:spcBef>
                <a:spcPct val="20000"/>
              </a:spcBef>
              <a:spcAft>
                <a:spcPct val="0"/>
              </a:spcAft>
              <a:buClr>
                <a:schemeClr val="tx1"/>
              </a:buClr>
              <a:buFont typeface="Arial" panose="020B0604020202020204" pitchFamily="34" charset="0"/>
              <a:buChar char="–"/>
              <a:defRPr sz="2000" kern="1200">
                <a:solidFill>
                  <a:srgbClr val="215968"/>
                </a:solidFill>
                <a:latin typeface="+mn-lt"/>
                <a:ea typeface="+mn-ea"/>
                <a:cs typeface="+mn-cs"/>
              </a:defRPr>
            </a:lvl4pPr>
            <a:lvl5pPr marL="2057400" indent="-228600" algn="l" rtl="0" eaLnBrk="0" fontAlgn="base" hangingPunct="0">
              <a:spcBef>
                <a:spcPct val="20000"/>
              </a:spcBef>
              <a:spcAft>
                <a:spcPct val="0"/>
              </a:spcAft>
              <a:buClr>
                <a:schemeClr val="tx1"/>
              </a:buClr>
              <a:buFont typeface="Arial" panose="020B0604020202020204" pitchFamily="34" charset="0"/>
              <a:buChar char="»"/>
              <a:defRPr sz="2000" kern="1200">
                <a:solidFill>
                  <a:srgbClr val="215968"/>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t>Front View</a:t>
            </a:r>
          </a:p>
          <a:p>
            <a:pPr lvl="1" algn="ctr"/>
            <a:endParaRPr lang="en-US" sz="2000" b="1" dirty="0"/>
          </a:p>
        </p:txBody>
      </p:sp>
      <p:sp>
        <p:nvSpPr>
          <p:cNvPr id="60" name="Content Placeholder 2"/>
          <p:cNvSpPr txBox="1">
            <a:spLocks/>
          </p:cNvSpPr>
          <p:nvPr/>
        </p:nvSpPr>
        <p:spPr>
          <a:xfrm>
            <a:off x="5700372" y="858777"/>
            <a:ext cx="3786076" cy="606530"/>
          </a:xfrm>
          <a:prstGeom prst="rect">
            <a:avLst/>
          </a:prstGeom>
        </p:spPr>
        <p:txBody>
          <a:bodyPr/>
          <a:lstStyle>
            <a:lvl1pPr marL="230188" indent="-230188" algn="l" rtl="0" eaLnBrk="0" fontAlgn="base" hangingPunct="0">
              <a:spcBef>
                <a:spcPct val="20000"/>
              </a:spcBef>
              <a:spcAft>
                <a:spcPct val="0"/>
              </a:spcAft>
              <a:buClr>
                <a:srgbClr val="4BACC6"/>
              </a:buClr>
              <a:buFont typeface="Arial" panose="020B0604020202020204" pitchFamily="34" charset="0"/>
              <a:buChar char="•"/>
              <a:defRPr sz="3200" kern="1200">
                <a:solidFill>
                  <a:srgbClr val="215968"/>
                </a:solidFill>
                <a:latin typeface="+mn-lt"/>
                <a:ea typeface="+mn-ea"/>
                <a:cs typeface="+mn-cs"/>
              </a:defRPr>
            </a:lvl1pPr>
            <a:lvl2pPr marL="742950" indent="-285750" algn="l" rtl="0" eaLnBrk="0" fontAlgn="base" hangingPunct="0">
              <a:spcBef>
                <a:spcPct val="20000"/>
              </a:spcBef>
              <a:spcAft>
                <a:spcPct val="0"/>
              </a:spcAft>
              <a:buClr>
                <a:srgbClr val="E46C0A"/>
              </a:buClr>
              <a:buFont typeface="Arial" panose="020B0604020202020204" pitchFamily="34" charset="0"/>
              <a:buChar char="–"/>
              <a:defRPr sz="2800" kern="1200">
                <a:solidFill>
                  <a:srgbClr val="215968"/>
                </a:solidFill>
                <a:latin typeface="+mn-lt"/>
                <a:ea typeface="+mn-ea"/>
                <a:cs typeface="+mn-cs"/>
              </a:defRPr>
            </a:lvl2pPr>
            <a:lvl3pPr marL="1143000" indent="-228600" algn="l" rtl="0" eaLnBrk="0" fontAlgn="base" hangingPunct="0">
              <a:spcBef>
                <a:spcPct val="20000"/>
              </a:spcBef>
              <a:spcAft>
                <a:spcPct val="0"/>
              </a:spcAft>
              <a:buClr>
                <a:srgbClr val="984807"/>
              </a:buClr>
              <a:buFont typeface="Wingdings" panose="05000000000000000000" pitchFamily="2" charset="2"/>
              <a:buChar char="§"/>
              <a:defRPr sz="2400" kern="1200">
                <a:solidFill>
                  <a:srgbClr val="215968"/>
                </a:solidFill>
                <a:latin typeface="+mn-lt"/>
                <a:ea typeface="+mn-ea"/>
                <a:cs typeface="+mn-cs"/>
              </a:defRPr>
            </a:lvl3pPr>
            <a:lvl4pPr marL="1600200" indent="-228600" algn="l" rtl="0" eaLnBrk="0" fontAlgn="base" hangingPunct="0">
              <a:spcBef>
                <a:spcPct val="20000"/>
              </a:spcBef>
              <a:spcAft>
                <a:spcPct val="0"/>
              </a:spcAft>
              <a:buClr>
                <a:schemeClr val="tx1"/>
              </a:buClr>
              <a:buFont typeface="Arial" panose="020B0604020202020204" pitchFamily="34" charset="0"/>
              <a:buChar char="–"/>
              <a:defRPr sz="2000" kern="1200">
                <a:solidFill>
                  <a:srgbClr val="215968"/>
                </a:solidFill>
                <a:latin typeface="+mn-lt"/>
                <a:ea typeface="+mn-ea"/>
                <a:cs typeface="+mn-cs"/>
              </a:defRPr>
            </a:lvl4pPr>
            <a:lvl5pPr marL="2057400" indent="-228600" algn="l" rtl="0" eaLnBrk="0" fontAlgn="base" hangingPunct="0">
              <a:spcBef>
                <a:spcPct val="20000"/>
              </a:spcBef>
              <a:spcAft>
                <a:spcPct val="0"/>
              </a:spcAft>
              <a:buClr>
                <a:schemeClr val="tx1"/>
              </a:buClr>
              <a:buFont typeface="Arial" panose="020B0604020202020204" pitchFamily="34" charset="0"/>
              <a:buChar char="»"/>
              <a:defRPr sz="2000" kern="1200">
                <a:solidFill>
                  <a:srgbClr val="215968"/>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t>Top View</a:t>
            </a:r>
          </a:p>
          <a:p>
            <a:pPr lvl="1" algn="ctr"/>
            <a:endParaRPr lang="en-US" sz="2000" b="1" dirty="0"/>
          </a:p>
        </p:txBody>
      </p:sp>
      <p:sp>
        <p:nvSpPr>
          <p:cNvPr id="61" name="Content Placeholder 2"/>
          <p:cNvSpPr txBox="1">
            <a:spLocks/>
          </p:cNvSpPr>
          <p:nvPr/>
        </p:nvSpPr>
        <p:spPr>
          <a:xfrm>
            <a:off x="9022915" y="866775"/>
            <a:ext cx="3668670" cy="606530"/>
          </a:xfrm>
          <a:prstGeom prst="rect">
            <a:avLst/>
          </a:prstGeom>
        </p:spPr>
        <p:txBody>
          <a:bodyPr/>
          <a:lstStyle>
            <a:lvl1pPr marL="230188" indent="-230188" algn="l" rtl="0" eaLnBrk="0" fontAlgn="base" hangingPunct="0">
              <a:spcBef>
                <a:spcPct val="20000"/>
              </a:spcBef>
              <a:spcAft>
                <a:spcPct val="0"/>
              </a:spcAft>
              <a:buClr>
                <a:srgbClr val="4BACC6"/>
              </a:buClr>
              <a:buFont typeface="Arial" panose="020B0604020202020204" pitchFamily="34" charset="0"/>
              <a:buChar char="•"/>
              <a:defRPr sz="3200" kern="1200">
                <a:solidFill>
                  <a:srgbClr val="215968"/>
                </a:solidFill>
                <a:latin typeface="+mn-lt"/>
                <a:ea typeface="+mn-ea"/>
                <a:cs typeface="+mn-cs"/>
              </a:defRPr>
            </a:lvl1pPr>
            <a:lvl2pPr marL="742950" indent="-285750" algn="l" rtl="0" eaLnBrk="0" fontAlgn="base" hangingPunct="0">
              <a:spcBef>
                <a:spcPct val="20000"/>
              </a:spcBef>
              <a:spcAft>
                <a:spcPct val="0"/>
              </a:spcAft>
              <a:buClr>
                <a:srgbClr val="E46C0A"/>
              </a:buClr>
              <a:buFont typeface="Arial" panose="020B0604020202020204" pitchFamily="34" charset="0"/>
              <a:buChar char="–"/>
              <a:defRPr sz="2800" kern="1200">
                <a:solidFill>
                  <a:srgbClr val="215968"/>
                </a:solidFill>
                <a:latin typeface="+mn-lt"/>
                <a:ea typeface="+mn-ea"/>
                <a:cs typeface="+mn-cs"/>
              </a:defRPr>
            </a:lvl2pPr>
            <a:lvl3pPr marL="1143000" indent="-228600" algn="l" rtl="0" eaLnBrk="0" fontAlgn="base" hangingPunct="0">
              <a:spcBef>
                <a:spcPct val="20000"/>
              </a:spcBef>
              <a:spcAft>
                <a:spcPct val="0"/>
              </a:spcAft>
              <a:buClr>
                <a:srgbClr val="984807"/>
              </a:buClr>
              <a:buFont typeface="Wingdings" panose="05000000000000000000" pitchFamily="2" charset="2"/>
              <a:buChar char="§"/>
              <a:defRPr sz="2400" kern="1200">
                <a:solidFill>
                  <a:srgbClr val="215968"/>
                </a:solidFill>
                <a:latin typeface="+mn-lt"/>
                <a:ea typeface="+mn-ea"/>
                <a:cs typeface="+mn-cs"/>
              </a:defRPr>
            </a:lvl3pPr>
            <a:lvl4pPr marL="1600200" indent="-228600" algn="l" rtl="0" eaLnBrk="0" fontAlgn="base" hangingPunct="0">
              <a:spcBef>
                <a:spcPct val="20000"/>
              </a:spcBef>
              <a:spcAft>
                <a:spcPct val="0"/>
              </a:spcAft>
              <a:buClr>
                <a:schemeClr val="tx1"/>
              </a:buClr>
              <a:buFont typeface="Arial" panose="020B0604020202020204" pitchFamily="34" charset="0"/>
              <a:buChar char="–"/>
              <a:defRPr sz="2000" kern="1200">
                <a:solidFill>
                  <a:srgbClr val="215968"/>
                </a:solidFill>
                <a:latin typeface="+mn-lt"/>
                <a:ea typeface="+mn-ea"/>
                <a:cs typeface="+mn-cs"/>
              </a:defRPr>
            </a:lvl4pPr>
            <a:lvl5pPr marL="2057400" indent="-228600" algn="l" rtl="0" eaLnBrk="0" fontAlgn="base" hangingPunct="0">
              <a:spcBef>
                <a:spcPct val="20000"/>
              </a:spcBef>
              <a:spcAft>
                <a:spcPct val="0"/>
              </a:spcAft>
              <a:buClr>
                <a:schemeClr val="tx1"/>
              </a:buClr>
              <a:buFont typeface="Arial" panose="020B0604020202020204" pitchFamily="34" charset="0"/>
              <a:buChar char="»"/>
              <a:defRPr sz="2000" kern="1200">
                <a:solidFill>
                  <a:srgbClr val="215968"/>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t>Side View</a:t>
            </a:r>
          </a:p>
          <a:p>
            <a:pPr lvl="1" algn="ctr"/>
            <a:endParaRPr lang="en-US" sz="2000" b="1" dirty="0"/>
          </a:p>
        </p:txBody>
      </p:sp>
      <p:cxnSp>
        <p:nvCxnSpPr>
          <p:cNvPr id="62" name="Straight Connector 61"/>
          <p:cNvCxnSpPr/>
          <p:nvPr/>
        </p:nvCxnSpPr>
        <p:spPr>
          <a:xfrm>
            <a:off x="5687773" y="915927"/>
            <a:ext cx="0" cy="5484873"/>
          </a:xfrm>
          <a:prstGeom prst="line">
            <a:avLst/>
          </a:prstGeom>
          <a:ln w="34925">
            <a:solidFill>
              <a:srgbClr val="215968"/>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9507298" y="915927"/>
            <a:ext cx="0" cy="5484873"/>
          </a:xfrm>
          <a:prstGeom prst="line">
            <a:avLst/>
          </a:prstGeom>
          <a:ln w="34925">
            <a:solidFill>
              <a:srgbClr val="215968"/>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068273" y="915927"/>
            <a:ext cx="0" cy="5484873"/>
          </a:xfrm>
          <a:prstGeom prst="line">
            <a:avLst/>
          </a:prstGeom>
          <a:ln w="34925">
            <a:solidFill>
              <a:srgbClr val="215968"/>
            </a:solidFill>
          </a:ln>
        </p:spPr>
        <p:style>
          <a:lnRef idx="1">
            <a:schemeClr val="accent1"/>
          </a:lnRef>
          <a:fillRef idx="0">
            <a:schemeClr val="accent1"/>
          </a:fillRef>
          <a:effectRef idx="0">
            <a:schemeClr val="accent1"/>
          </a:effectRef>
          <a:fontRef idx="minor">
            <a:schemeClr val="tx1"/>
          </a:fontRef>
        </p:style>
      </p:cxnSp>
      <p:sp>
        <p:nvSpPr>
          <p:cNvPr id="65" name="Content Placeholder 2"/>
          <p:cNvSpPr txBox="1">
            <a:spLocks/>
          </p:cNvSpPr>
          <p:nvPr/>
        </p:nvSpPr>
        <p:spPr>
          <a:xfrm>
            <a:off x="64912" y="2116156"/>
            <a:ext cx="1919173" cy="606530"/>
          </a:xfrm>
          <a:prstGeom prst="rect">
            <a:avLst/>
          </a:prstGeom>
        </p:spPr>
        <p:txBody>
          <a:bodyPr/>
          <a:lstStyle>
            <a:lvl1pPr marL="230188" indent="-230188" algn="l" rtl="0" eaLnBrk="0" fontAlgn="base" hangingPunct="0">
              <a:spcBef>
                <a:spcPct val="20000"/>
              </a:spcBef>
              <a:spcAft>
                <a:spcPct val="0"/>
              </a:spcAft>
              <a:buClr>
                <a:srgbClr val="4BACC6"/>
              </a:buClr>
              <a:buFont typeface="Arial" panose="020B0604020202020204" pitchFamily="34" charset="0"/>
              <a:buChar char="•"/>
              <a:defRPr sz="3200" kern="1200">
                <a:solidFill>
                  <a:srgbClr val="215968"/>
                </a:solidFill>
                <a:latin typeface="+mn-lt"/>
                <a:ea typeface="+mn-ea"/>
                <a:cs typeface="+mn-cs"/>
              </a:defRPr>
            </a:lvl1pPr>
            <a:lvl2pPr marL="742950" indent="-285750" algn="l" rtl="0" eaLnBrk="0" fontAlgn="base" hangingPunct="0">
              <a:spcBef>
                <a:spcPct val="20000"/>
              </a:spcBef>
              <a:spcAft>
                <a:spcPct val="0"/>
              </a:spcAft>
              <a:buClr>
                <a:srgbClr val="E46C0A"/>
              </a:buClr>
              <a:buFont typeface="Arial" panose="020B0604020202020204" pitchFamily="34" charset="0"/>
              <a:buChar char="–"/>
              <a:defRPr sz="2800" kern="1200">
                <a:solidFill>
                  <a:srgbClr val="215968"/>
                </a:solidFill>
                <a:latin typeface="+mn-lt"/>
                <a:ea typeface="+mn-ea"/>
                <a:cs typeface="+mn-cs"/>
              </a:defRPr>
            </a:lvl2pPr>
            <a:lvl3pPr marL="1143000" indent="-228600" algn="l" rtl="0" eaLnBrk="0" fontAlgn="base" hangingPunct="0">
              <a:spcBef>
                <a:spcPct val="20000"/>
              </a:spcBef>
              <a:spcAft>
                <a:spcPct val="0"/>
              </a:spcAft>
              <a:buClr>
                <a:srgbClr val="984807"/>
              </a:buClr>
              <a:buFont typeface="Wingdings" panose="05000000000000000000" pitchFamily="2" charset="2"/>
              <a:buChar char="§"/>
              <a:defRPr sz="2400" kern="1200">
                <a:solidFill>
                  <a:srgbClr val="215968"/>
                </a:solidFill>
                <a:latin typeface="+mn-lt"/>
                <a:ea typeface="+mn-ea"/>
                <a:cs typeface="+mn-cs"/>
              </a:defRPr>
            </a:lvl3pPr>
            <a:lvl4pPr marL="1600200" indent="-228600" algn="l" rtl="0" eaLnBrk="0" fontAlgn="base" hangingPunct="0">
              <a:spcBef>
                <a:spcPct val="20000"/>
              </a:spcBef>
              <a:spcAft>
                <a:spcPct val="0"/>
              </a:spcAft>
              <a:buClr>
                <a:schemeClr val="tx1"/>
              </a:buClr>
              <a:buFont typeface="Arial" panose="020B0604020202020204" pitchFamily="34" charset="0"/>
              <a:buChar char="–"/>
              <a:defRPr sz="2000" kern="1200">
                <a:solidFill>
                  <a:srgbClr val="215968"/>
                </a:solidFill>
                <a:latin typeface="+mn-lt"/>
                <a:ea typeface="+mn-ea"/>
                <a:cs typeface="+mn-cs"/>
              </a:defRPr>
            </a:lvl4pPr>
            <a:lvl5pPr marL="2057400" indent="-228600" algn="l" rtl="0" eaLnBrk="0" fontAlgn="base" hangingPunct="0">
              <a:spcBef>
                <a:spcPct val="20000"/>
              </a:spcBef>
              <a:spcAft>
                <a:spcPct val="0"/>
              </a:spcAft>
              <a:buClr>
                <a:schemeClr val="tx1"/>
              </a:buClr>
              <a:buFont typeface="Arial" panose="020B0604020202020204" pitchFamily="34" charset="0"/>
              <a:buChar char="»"/>
              <a:defRPr sz="2000" kern="1200">
                <a:solidFill>
                  <a:srgbClr val="215968"/>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a:solidFill>
                  <a:schemeClr val="tx2">
                    <a:lumMod val="75000"/>
                  </a:schemeClr>
                </a:solidFill>
              </a:rPr>
              <a:t>EMU</a:t>
            </a:r>
          </a:p>
          <a:p>
            <a:pPr marL="0" indent="0" algn="ctr">
              <a:buNone/>
            </a:pPr>
            <a:r>
              <a:rPr lang="en-US" sz="2000" i="1" dirty="0">
                <a:solidFill>
                  <a:schemeClr val="tx2">
                    <a:lumMod val="75000"/>
                  </a:schemeClr>
                </a:solidFill>
              </a:rPr>
              <a:t>Gored Shoulder</a:t>
            </a:r>
          </a:p>
          <a:p>
            <a:pPr lvl="1" algn="ctr"/>
            <a:endParaRPr lang="en-US" b="1" dirty="0"/>
          </a:p>
        </p:txBody>
      </p:sp>
      <p:sp>
        <p:nvSpPr>
          <p:cNvPr id="66" name="Content Placeholder 2"/>
          <p:cNvSpPr txBox="1">
            <a:spLocks/>
          </p:cNvSpPr>
          <p:nvPr/>
        </p:nvSpPr>
        <p:spPr>
          <a:xfrm>
            <a:off x="30180" y="4589903"/>
            <a:ext cx="2007326" cy="1228061"/>
          </a:xfrm>
          <a:prstGeom prst="rect">
            <a:avLst/>
          </a:prstGeom>
        </p:spPr>
        <p:txBody>
          <a:bodyPr/>
          <a:lstStyle>
            <a:lvl1pPr marL="230188" indent="-230188" algn="l" rtl="0" eaLnBrk="0" fontAlgn="base" hangingPunct="0">
              <a:spcBef>
                <a:spcPct val="20000"/>
              </a:spcBef>
              <a:spcAft>
                <a:spcPct val="0"/>
              </a:spcAft>
              <a:buClr>
                <a:srgbClr val="4BACC6"/>
              </a:buClr>
              <a:buFont typeface="Arial" panose="020B0604020202020204" pitchFamily="34" charset="0"/>
              <a:buChar char="•"/>
              <a:defRPr sz="3200" kern="1200">
                <a:solidFill>
                  <a:srgbClr val="215968"/>
                </a:solidFill>
                <a:latin typeface="+mn-lt"/>
                <a:ea typeface="+mn-ea"/>
                <a:cs typeface="+mn-cs"/>
              </a:defRPr>
            </a:lvl1pPr>
            <a:lvl2pPr marL="742950" indent="-285750" algn="l" rtl="0" eaLnBrk="0" fontAlgn="base" hangingPunct="0">
              <a:spcBef>
                <a:spcPct val="20000"/>
              </a:spcBef>
              <a:spcAft>
                <a:spcPct val="0"/>
              </a:spcAft>
              <a:buClr>
                <a:srgbClr val="E46C0A"/>
              </a:buClr>
              <a:buFont typeface="Arial" panose="020B0604020202020204" pitchFamily="34" charset="0"/>
              <a:buChar char="–"/>
              <a:defRPr sz="2800" kern="1200">
                <a:solidFill>
                  <a:srgbClr val="215968"/>
                </a:solidFill>
                <a:latin typeface="+mn-lt"/>
                <a:ea typeface="+mn-ea"/>
                <a:cs typeface="+mn-cs"/>
              </a:defRPr>
            </a:lvl2pPr>
            <a:lvl3pPr marL="1143000" indent="-228600" algn="l" rtl="0" eaLnBrk="0" fontAlgn="base" hangingPunct="0">
              <a:spcBef>
                <a:spcPct val="20000"/>
              </a:spcBef>
              <a:spcAft>
                <a:spcPct val="0"/>
              </a:spcAft>
              <a:buClr>
                <a:srgbClr val="984807"/>
              </a:buClr>
              <a:buFont typeface="Wingdings" panose="05000000000000000000" pitchFamily="2" charset="2"/>
              <a:buChar char="§"/>
              <a:defRPr sz="2400" kern="1200">
                <a:solidFill>
                  <a:srgbClr val="215968"/>
                </a:solidFill>
                <a:latin typeface="+mn-lt"/>
                <a:ea typeface="+mn-ea"/>
                <a:cs typeface="+mn-cs"/>
              </a:defRPr>
            </a:lvl3pPr>
            <a:lvl4pPr marL="1600200" indent="-228600" algn="l" rtl="0" eaLnBrk="0" fontAlgn="base" hangingPunct="0">
              <a:spcBef>
                <a:spcPct val="20000"/>
              </a:spcBef>
              <a:spcAft>
                <a:spcPct val="0"/>
              </a:spcAft>
              <a:buClr>
                <a:schemeClr val="tx1"/>
              </a:buClr>
              <a:buFont typeface="Arial" panose="020B0604020202020204" pitchFamily="34" charset="0"/>
              <a:buChar char="–"/>
              <a:defRPr sz="2000" kern="1200">
                <a:solidFill>
                  <a:srgbClr val="215968"/>
                </a:solidFill>
                <a:latin typeface="+mn-lt"/>
                <a:ea typeface="+mn-ea"/>
                <a:cs typeface="+mn-cs"/>
              </a:defRPr>
            </a:lvl4pPr>
            <a:lvl5pPr marL="2057400" indent="-228600" algn="l" rtl="0" eaLnBrk="0" fontAlgn="base" hangingPunct="0">
              <a:spcBef>
                <a:spcPct val="20000"/>
              </a:spcBef>
              <a:spcAft>
                <a:spcPct val="0"/>
              </a:spcAft>
              <a:buClr>
                <a:schemeClr val="tx1"/>
              </a:buClr>
              <a:buFont typeface="Arial" panose="020B0604020202020204" pitchFamily="34" charset="0"/>
              <a:buChar char="»"/>
              <a:defRPr sz="2000" kern="1200">
                <a:solidFill>
                  <a:srgbClr val="215968"/>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a:solidFill>
                  <a:srgbClr val="002060"/>
                </a:solidFill>
              </a:rPr>
              <a:t>Z-2</a:t>
            </a:r>
          </a:p>
          <a:p>
            <a:pPr marL="0" indent="0" algn="ctr">
              <a:buNone/>
            </a:pPr>
            <a:r>
              <a:rPr lang="en-US" sz="2000" i="1" dirty="0">
                <a:solidFill>
                  <a:schemeClr val="tx2">
                    <a:lumMod val="75000"/>
                  </a:schemeClr>
                </a:solidFill>
              </a:rPr>
              <a:t>Rolling Convolute Shoulder</a:t>
            </a:r>
          </a:p>
        </p:txBody>
      </p:sp>
      <p:cxnSp>
        <p:nvCxnSpPr>
          <p:cNvPr id="67" name="Straight Arrow Connector 66"/>
          <p:cNvCxnSpPr/>
          <p:nvPr/>
        </p:nvCxnSpPr>
        <p:spPr>
          <a:xfrm>
            <a:off x="3746391" y="2374931"/>
            <a:ext cx="238125" cy="0"/>
          </a:xfrm>
          <a:prstGeom prst="straightConnector1">
            <a:avLst/>
          </a:prstGeom>
          <a:ln w="381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4579770" y="5856953"/>
            <a:ext cx="2276264" cy="369332"/>
          </a:xfrm>
          <a:prstGeom prst="rect">
            <a:avLst/>
          </a:prstGeom>
          <a:solidFill>
            <a:schemeClr val="bg1"/>
          </a:solidFill>
          <a:ln>
            <a:solidFill>
              <a:schemeClr val="tx1"/>
            </a:solidFill>
          </a:ln>
        </p:spPr>
        <p:txBody>
          <a:bodyPr wrap="none" rtlCol="0">
            <a:spAutoFit/>
          </a:bodyPr>
          <a:lstStyle/>
          <a:p>
            <a:r>
              <a:rPr lang="en-US" dirty="0"/>
              <a:t>Improved Cross-Reach</a:t>
            </a:r>
          </a:p>
        </p:txBody>
      </p:sp>
      <p:cxnSp>
        <p:nvCxnSpPr>
          <p:cNvPr id="69" name="Straight Arrow Connector 68"/>
          <p:cNvCxnSpPr/>
          <p:nvPr/>
        </p:nvCxnSpPr>
        <p:spPr>
          <a:xfrm>
            <a:off x="10113300" y="5676900"/>
            <a:ext cx="395288" cy="0"/>
          </a:xfrm>
          <a:prstGeom prst="straightConnector1">
            <a:avLst/>
          </a:prstGeom>
          <a:ln w="381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10125075" y="4991100"/>
            <a:ext cx="381000" cy="109537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7348062" y="4324351"/>
            <a:ext cx="484237" cy="5508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Arrow Connector 71"/>
          <p:cNvCxnSpPr/>
          <p:nvPr/>
        </p:nvCxnSpPr>
        <p:spPr>
          <a:xfrm>
            <a:off x="7348062" y="4608953"/>
            <a:ext cx="484237" cy="0"/>
          </a:xfrm>
          <a:prstGeom prst="straightConnector1">
            <a:avLst/>
          </a:prstGeom>
          <a:ln w="381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8370531" y="5406578"/>
            <a:ext cx="835765" cy="401861"/>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8128908" y="3957142"/>
            <a:ext cx="2756780" cy="369332"/>
          </a:xfrm>
          <a:prstGeom prst="rect">
            <a:avLst/>
          </a:prstGeom>
          <a:solidFill>
            <a:schemeClr val="bg1"/>
          </a:solidFill>
          <a:ln>
            <a:solidFill>
              <a:schemeClr val="tx1"/>
            </a:solidFill>
          </a:ln>
        </p:spPr>
        <p:txBody>
          <a:bodyPr wrap="none" rtlCol="0">
            <a:spAutoFit/>
          </a:bodyPr>
          <a:lstStyle/>
          <a:p>
            <a:r>
              <a:rPr lang="en-US" dirty="0"/>
              <a:t>Improved Backwards Reach</a:t>
            </a:r>
          </a:p>
        </p:txBody>
      </p:sp>
      <p:sp>
        <p:nvSpPr>
          <p:cNvPr id="75" name="Oval 74"/>
          <p:cNvSpPr/>
          <p:nvPr/>
        </p:nvSpPr>
        <p:spPr>
          <a:xfrm>
            <a:off x="3548062" y="1386712"/>
            <a:ext cx="647700" cy="402438"/>
          </a:xfrm>
          <a:prstGeom prst="ellipse">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3547465" y="4016113"/>
            <a:ext cx="647700" cy="402438"/>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0146638" y="2393981"/>
            <a:ext cx="381000" cy="1095375"/>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ontent Placeholder 2"/>
          <p:cNvSpPr txBox="1">
            <a:spLocks/>
          </p:cNvSpPr>
          <p:nvPr/>
        </p:nvSpPr>
        <p:spPr>
          <a:xfrm>
            <a:off x="-328504" y="915927"/>
            <a:ext cx="2678049" cy="606530"/>
          </a:xfrm>
          <a:prstGeom prst="rect">
            <a:avLst/>
          </a:prstGeom>
        </p:spPr>
        <p:txBody>
          <a:bodyPr/>
          <a:lstStyle>
            <a:lvl1pPr marL="230188" indent="-230188" algn="l" rtl="0" eaLnBrk="0" fontAlgn="base" hangingPunct="0">
              <a:spcBef>
                <a:spcPct val="20000"/>
              </a:spcBef>
              <a:spcAft>
                <a:spcPct val="0"/>
              </a:spcAft>
              <a:buClr>
                <a:srgbClr val="4BACC6"/>
              </a:buClr>
              <a:buFont typeface="Arial" panose="020B0604020202020204" pitchFamily="34" charset="0"/>
              <a:buChar char="•"/>
              <a:defRPr sz="3200" kern="1200">
                <a:solidFill>
                  <a:srgbClr val="215968"/>
                </a:solidFill>
                <a:latin typeface="+mn-lt"/>
                <a:ea typeface="+mn-ea"/>
                <a:cs typeface="+mn-cs"/>
              </a:defRPr>
            </a:lvl1pPr>
            <a:lvl2pPr marL="742950" indent="-285750" algn="l" rtl="0" eaLnBrk="0" fontAlgn="base" hangingPunct="0">
              <a:spcBef>
                <a:spcPct val="20000"/>
              </a:spcBef>
              <a:spcAft>
                <a:spcPct val="0"/>
              </a:spcAft>
              <a:buClr>
                <a:srgbClr val="E46C0A"/>
              </a:buClr>
              <a:buFont typeface="Arial" panose="020B0604020202020204" pitchFamily="34" charset="0"/>
              <a:buChar char="–"/>
              <a:defRPr sz="2800" kern="1200">
                <a:solidFill>
                  <a:srgbClr val="215968"/>
                </a:solidFill>
                <a:latin typeface="+mn-lt"/>
                <a:ea typeface="+mn-ea"/>
                <a:cs typeface="+mn-cs"/>
              </a:defRPr>
            </a:lvl2pPr>
            <a:lvl3pPr marL="1143000" indent="-228600" algn="l" rtl="0" eaLnBrk="0" fontAlgn="base" hangingPunct="0">
              <a:spcBef>
                <a:spcPct val="20000"/>
              </a:spcBef>
              <a:spcAft>
                <a:spcPct val="0"/>
              </a:spcAft>
              <a:buClr>
                <a:srgbClr val="984807"/>
              </a:buClr>
              <a:buFont typeface="Wingdings" panose="05000000000000000000" pitchFamily="2" charset="2"/>
              <a:buChar char="§"/>
              <a:defRPr sz="2400" kern="1200">
                <a:solidFill>
                  <a:srgbClr val="215968"/>
                </a:solidFill>
                <a:latin typeface="+mn-lt"/>
                <a:ea typeface="+mn-ea"/>
                <a:cs typeface="+mn-cs"/>
              </a:defRPr>
            </a:lvl3pPr>
            <a:lvl4pPr marL="1600200" indent="-228600" algn="l" rtl="0" eaLnBrk="0" fontAlgn="base" hangingPunct="0">
              <a:spcBef>
                <a:spcPct val="20000"/>
              </a:spcBef>
              <a:spcAft>
                <a:spcPct val="0"/>
              </a:spcAft>
              <a:buClr>
                <a:schemeClr val="tx1"/>
              </a:buClr>
              <a:buFont typeface="Arial" panose="020B0604020202020204" pitchFamily="34" charset="0"/>
              <a:buChar char="–"/>
              <a:defRPr sz="2000" kern="1200">
                <a:solidFill>
                  <a:srgbClr val="215968"/>
                </a:solidFill>
                <a:latin typeface="+mn-lt"/>
                <a:ea typeface="+mn-ea"/>
                <a:cs typeface="+mn-cs"/>
              </a:defRPr>
            </a:lvl4pPr>
            <a:lvl5pPr marL="2057400" indent="-228600" algn="l" rtl="0" eaLnBrk="0" fontAlgn="base" hangingPunct="0">
              <a:spcBef>
                <a:spcPct val="20000"/>
              </a:spcBef>
              <a:spcAft>
                <a:spcPct val="0"/>
              </a:spcAft>
              <a:buClr>
                <a:schemeClr val="tx1"/>
              </a:buClr>
              <a:buFont typeface="Arial" panose="020B0604020202020204" pitchFamily="34" charset="0"/>
              <a:buChar char="»"/>
              <a:defRPr sz="2000" kern="1200">
                <a:solidFill>
                  <a:srgbClr val="215968"/>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i="1" dirty="0"/>
              <a:t>*Average of 5 CMs</a:t>
            </a:r>
          </a:p>
          <a:p>
            <a:pPr lvl="1" algn="ctr"/>
            <a:endParaRPr lang="en-US" sz="1600" b="1" i="1" dirty="0"/>
          </a:p>
        </p:txBody>
      </p:sp>
      <p:cxnSp>
        <p:nvCxnSpPr>
          <p:cNvPr id="79" name="Straight Arrow Connector 78"/>
          <p:cNvCxnSpPr/>
          <p:nvPr/>
        </p:nvCxnSpPr>
        <p:spPr>
          <a:xfrm rot="5400000">
            <a:off x="8752694" y="5604222"/>
            <a:ext cx="395288" cy="0"/>
          </a:xfrm>
          <a:prstGeom prst="straightConnector1">
            <a:avLst/>
          </a:prstGeom>
          <a:ln w="381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3624686" y="4146573"/>
            <a:ext cx="484237" cy="1530327"/>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755916" y="1851918"/>
            <a:ext cx="228600" cy="766715"/>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Arrow Connector 81"/>
          <p:cNvCxnSpPr/>
          <p:nvPr/>
        </p:nvCxnSpPr>
        <p:spPr>
          <a:xfrm>
            <a:off x="3624686" y="4980428"/>
            <a:ext cx="484237" cy="0"/>
          </a:xfrm>
          <a:prstGeom prst="straightConnector1">
            <a:avLst/>
          </a:prstGeom>
          <a:ln w="381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a:off x="9206296" y="4324351"/>
            <a:ext cx="280152" cy="10822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74" idx="2"/>
          </p:cNvCxnSpPr>
          <p:nvPr/>
        </p:nvCxnSpPr>
        <p:spPr>
          <a:xfrm>
            <a:off x="9507298" y="4326474"/>
            <a:ext cx="615264" cy="6646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V="1">
            <a:off x="6856034" y="4897216"/>
            <a:ext cx="478471" cy="9639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H="1" flipV="1">
            <a:off x="4125664" y="5088072"/>
            <a:ext cx="492028" cy="7688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4436100" y="3951841"/>
            <a:ext cx="2676887" cy="369332"/>
          </a:xfrm>
          <a:prstGeom prst="rect">
            <a:avLst/>
          </a:prstGeom>
          <a:solidFill>
            <a:schemeClr val="bg1"/>
          </a:solidFill>
          <a:ln>
            <a:solidFill>
              <a:schemeClr val="tx1"/>
            </a:solidFill>
          </a:ln>
        </p:spPr>
        <p:txBody>
          <a:bodyPr wrap="none" rtlCol="0">
            <a:spAutoFit/>
          </a:bodyPr>
          <a:lstStyle/>
          <a:p>
            <a:r>
              <a:rPr lang="en-US" dirty="0"/>
              <a:t>Improved Overhead Reach</a:t>
            </a:r>
          </a:p>
        </p:txBody>
      </p:sp>
      <p:cxnSp>
        <p:nvCxnSpPr>
          <p:cNvPr id="88" name="Straight Arrow Connector 87"/>
          <p:cNvCxnSpPr>
            <a:stCxn id="87" idx="1"/>
          </p:cNvCxnSpPr>
          <p:nvPr/>
        </p:nvCxnSpPr>
        <p:spPr>
          <a:xfrm flipH="1">
            <a:off x="4211906" y="4136507"/>
            <a:ext cx="224194" cy="617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8370530" y="2812423"/>
            <a:ext cx="835765" cy="401861"/>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Arrow Connector 89"/>
          <p:cNvCxnSpPr/>
          <p:nvPr/>
        </p:nvCxnSpPr>
        <p:spPr>
          <a:xfrm>
            <a:off x="7471117" y="1974881"/>
            <a:ext cx="238125" cy="0"/>
          </a:xfrm>
          <a:prstGeom prst="straightConnector1">
            <a:avLst/>
          </a:prstGeom>
          <a:ln w="381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3895" y="6400800"/>
            <a:ext cx="12205312" cy="0"/>
          </a:xfrm>
          <a:prstGeom prst="line">
            <a:avLst/>
          </a:prstGeom>
          <a:ln w="34925">
            <a:solidFill>
              <a:srgbClr val="215968"/>
            </a:solidFill>
          </a:ln>
        </p:spPr>
        <p:style>
          <a:lnRef idx="1">
            <a:schemeClr val="accent1"/>
          </a:lnRef>
          <a:fillRef idx="0">
            <a:schemeClr val="accent1"/>
          </a:fillRef>
          <a:effectRef idx="0">
            <a:schemeClr val="accent1"/>
          </a:effectRef>
          <a:fontRef idx="minor">
            <a:schemeClr val="tx1"/>
          </a:fontRef>
        </p:style>
      </p:cxnSp>
      <p:sp>
        <p:nvSpPr>
          <p:cNvPr id="92" name="Slide Number Placeholder 4"/>
          <p:cNvSpPr>
            <a:spLocks noGrp="1"/>
          </p:cNvSpPr>
          <p:nvPr>
            <p:ph type="sldNum" sz="quarter" idx="12"/>
          </p:nvPr>
        </p:nvSpPr>
        <p:spPr>
          <a:xfrm>
            <a:off x="9336617" y="6476400"/>
            <a:ext cx="2844800" cy="365125"/>
          </a:xfrm>
        </p:spPr>
        <p:txBody>
          <a:bodyPr/>
          <a:lstStyle/>
          <a:p>
            <a:pPr>
              <a:defRPr/>
            </a:pPr>
            <a:fld id="{457B86A9-9655-49AA-8089-11BD692C9E90}" type="slidenum">
              <a:rPr lang="en-US" smtClean="0"/>
              <a:pPr>
                <a:defRPr/>
              </a:pPr>
              <a:t>22</a:t>
            </a:fld>
            <a:endParaRPr lang="en-US" dirty="0"/>
          </a:p>
        </p:txBody>
      </p:sp>
    </p:spTree>
    <p:extLst>
      <p:ext uri="{BB962C8B-B14F-4D97-AF65-F5344CB8AC3E}">
        <p14:creationId xmlns:p14="http://schemas.microsoft.com/office/powerpoint/2010/main" val="258520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subTnLst>
                                    <p:set>
                                      <p:cBhvr override="childStyle">
                                        <p:cTn dur="1" fill="hold" display="0" masterRel="nextClick" afterEffect="1"/>
                                        <p:tgtEl>
                                          <p:spTgt spid="88"/>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76"/>
                                        </p:tgtEl>
                                        <p:attrNameLst>
                                          <p:attrName>style.visibility</p:attrName>
                                        </p:attrNameLst>
                                      </p:cBhvr>
                                      <p:to>
                                        <p:strVal val="visible"/>
                                      </p:to>
                                    </p:set>
                                  </p:childTnLst>
                                  <p:subTnLst>
                                    <p:set>
                                      <p:cBhvr override="childStyle">
                                        <p:cTn dur="1" fill="hold" display="0" masterRel="nextClick" afterEffect="1"/>
                                        <p:tgtEl>
                                          <p:spTgt spid="76"/>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0" grpId="0" animBg="1"/>
      <p:bldP spid="71" grpId="0" animBg="1"/>
      <p:bldP spid="73" grpId="0" animBg="1"/>
      <p:bldP spid="74" grpId="0" animBg="1"/>
      <p:bldP spid="75" grpId="0" animBg="1"/>
      <p:bldP spid="76" grpId="0" animBg="1"/>
      <p:bldP spid="77" grpId="0" animBg="1"/>
      <p:bldP spid="80" grpId="0" animBg="1"/>
      <p:bldP spid="81" grpId="0" animBg="1"/>
      <p:bldP spid="87" grpId="0" animBg="1"/>
      <p:bldP spid="8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BCC56-1E2C-491E-9403-CA6509F75B3F}"/>
              </a:ext>
            </a:extLst>
          </p:cNvPr>
          <p:cNvSpPr>
            <a:spLocks noGrp="1"/>
          </p:cNvSpPr>
          <p:nvPr>
            <p:ph type="title"/>
          </p:nvPr>
        </p:nvSpPr>
        <p:spPr/>
        <p:txBody>
          <a:bodyPr/>
          <a:lstStyle/>
          <a:p>
            <a:r>
              <a:rPr lang="en-US" dirty="0"/>
              <a:t>Outer Mold Line</a:t>
            </a:r>
          </a:p>
        </p:txBody>
      </p:sp>
      <p:sp>
        <p:nvSpPr>
          <p:cNvPr id="4" name="Slide Number Placeholder 3">
            <a:extLst>
              <a:ext uri="{FF2B5EF4-FFF2-40B4-BE49-F238E27FC236}">
                <a16:creationId xmlns:a16="http://schemas.microsoft.com/office/drawing/2014/main" id="{F49F5D83-FB61-4C4F-9EA4-0D1CCB63CD1E}"/>
              </a:ext>
            </a:extLst>
          </p:cNvPr>
          <p:cNvSpPr>
            <a:spLocks noGrp="1"/>
          </p:cNvSpPr>
          <p:nvPr>
            <p:ph type="sldNum" sz="quarter" idx="12"/>
          </p:nvPr>
        </p:nvSpPr>
        <p:spPr/>
        <p:txBody>
          <a:bodyPr/>
          <a:lstStyle/>
          <a:p>
            <a:pPr>
              <a:defRPr/>
            </a:pPr>
            <a:fld id="{457B86A9-9655-49AA-8089-11BD692C9E90}" type="slidenum">
              <a:rPr lang="en-US" smtClean="0"/>
              <a:pPr>
                <a:defRPr/>
              </a:pPr>
              <a:t>23</a:t>
            </a:fld>
            <a:endParaRPr lang="en-US" dirty="0"/>
          </a:p>
        </p:txBody>
      </p:sp>
      <p:sp>
        <p:nvSpPr>
          <p:cNvPr id="19" name="Content Placeholder 2">
            <a:extLst>
              <a:ext uri="{FF2B5EF4-FFF2-40B4-BE49-F238E27FC236}">
                <a16:creationId xmlns:a16="http://schemas.microsoft.com/office/drawing/2014/main" id="{7706E8DE-F427-4280-9259-73CC519C5E11}"/>
              </a:ext>
            </a:extLst>
          </p:cNvPr>
          <p:cNvSpPr>
            <a:spLocks noGrp="1"/>
          </p:cNvSpPr>
          <p:nvPr>
            <p:ph idx="1"/>
          </p:nvPr>
        </p:nvSpPr>
        <p:spPr>
          <a:xfrm>
            <a:off x="304800" y="1143000"/>
            <a:ext cx="3679971" cy="5257800"/>
          </a:xfrm>
        </p:spPr>
        <p:txBody>
          <a:bodyPr>
            <a:normAutofit lnSpcReduction="10000"/>
          </a:bodyPr>
          <a:lstStyle/>
          <a:p>
            <a:r>
              <a:rPr lang="en-US" dirty="0"/>
              <a:t>Dimensions shown are for the Large HUT width and Small HUT assembly depth, to the end of the TCV knob</a:t>
            </a:r>
          </a:p>
          <a:p>
            <a:pPr lvl="1"/>
            <a:r>
              <a:rPr lang="en-US" dirty="0"/>
              <a:t>TCV knob height contributes to 0.5” of depth and may change</a:t>
            </a:r>
          </a:p>
          <a:p>
            <a:pPr lvl="1"/>
            <a:r>
              <a:rPr lang="en-US" dirty="0"/>
              <a:t>Large HUT is 0.125” deeper than small HUT</a:t>
            </a:r>
          </a:p>
        </p:txBody>
      </p:sp>
      <p:graphicFrame>
        <p:nvGraphicFramePr>
          <p:cNvPr id="20" name="Content Placeholder 3">
            <a:extLst>
              <a:ext uri="{FF2B5EF4-FFF2-40B4-BE49-F238E27FC236}">
                <a16:creationId xmlns:a16="http://schemas.microsoft.com/office/drawing/2014/main" id="{7D570E9F-DB14-47CB-8B2F-A45A66794303}"/>
              </a:ext>
            </a:extLst>
          </p:cNvPr>
          <p:cNvGraphicFramePr>
            <a:graphicFrameLocks/>
          </p:cNvGraphicFramePr>
          <p:nvPr/>
        </p:nvGraphicFramePr>
        <p:xfrm>
          <a:off x="5747058" y="749794"/>
          <a:ext cx="5348614" cy="1112520"/>
        </p:xfrm>
        <a:graphic>
          <a:graphicData uri="http://schemas.openxmlformats.org/drawingml/2006/table">
            <a:tbl>
              <a:tblPr firstRow="1" bandRow="1">
                <a:tableStyleId>{5C22544A-7EE6-4342-B048-85BDC9FD1C3A}</a:tableStyleId>
              </a:tblPr>
              <a:tblGrid>
                <a:gridCol w="831001">
                  <a:extLst>
                    <a:ext uri="{9D8B030D-6E8A-4147-A177-3AD203B41FA5}">
                      <a16:colId xmlns:a16="http://schemas.microsoft.com/office/drawing/2014/main" val="3754474891"/>
                    </a:ext>
                  </a:extLst>
                </a:gridCol>
                <a:gridCol w="1939957">
                  <a:extLst>
                    <a:ext uri="{9D8B030D-6E8A-4147-A177-3AD203B41FA5}">
                      <a16:colId xmlns:a16="http://schemas.microsoft.com/office/drawing/2014/main" val="2912784613"/>
                    </a:ext>
                  </a:extLst>
                </a:gridCol>
                <a:gridCol w="2577656">
                  <a:extLst>
                    <a:ext uri="{9D8B030D-6E8A-4147-A177-3AD203B41FA5}">
                      <a16:colId xmlns:a16="http://schemas.microsoft.com/office/drawing/2014/main" val="3459560740"/>
                    </a:ext>
                  </a:extLst>
                </a:gridCol>
              </a:tblGrid>
              <a:tr h="370840">
                <a:tc>
                  <a:txBody>
                    <a:bodyPr/>
                    <a:lstStyle/>
                    <a:p>
                      <a:endParaRPr lang="en-US" dirty="0"/>
                    </a:p>
                  </a:txBody>
                  <a:tcPr/>
                </a:tc>
                <a:tc>
                  <a:txBody>
                    <a:bodyPr/>
                    <a:lstStyle/>
                    <a:p>
                      <a:r>
                        <a:rPr lang="en-US" dirty="0"/>
                        <a:t>Width, HUT Only</a:t>
                      </a:r>
                    </a:p>
                  </a:txBody>
                  <a:tcPr/>
                </a:tc>
                <a:tc>
                  <a:txBody>
                    <a:bodyPr/>
                    <a:lstStyle/>
                    <a:p>
                      <a:r>
                        <a:rPr lang="en-US" dirty="0"/>
                        <a:t>Width, HUT +</a:t>
                      </a:r>
                      <a:r>
                        <a:rPr lang="en-US" baseline="0" dirty="0"/>
                        <a:t> Shoulders</a:t>
                      </a:r>
                      <a:endParaRPr lang="en-US" dirty="0"/>
                    </a:p>
                  </a:txBody>
                  <a:tcPr/>
                </a:tc>
                <a:extLst>
                  <a:ext uri="{0D108BD9-81ED-4DB2-BD59-A6C34878D82A}">
                    <a16:rowId xmlns:a16="http://schemas.microsoft.com/office/drawing/2014/main" val="2408165864"/>
                  </a:ext>
                </a:extLst>
              </a:tr>
              <a:tr h="370840">
                <a:tc>
                  <a:txBody>
                    <a:bodyPr/>
                    <a:lstStyle/>
                    <a:p>
                      <a:r>
                        <a:rPr lang="en-US" dirty="0"/>
                        <a:t>Small</a:t>
                      </a:r>
                    </a:p>
                  </a:txBody>
                  <a:tcPr/>
                </a:tc>
                <a:tc>
                  <a:txBody>
                    <a:bodyPr/>
                    <a:lstStyle/>
                    <a:p>
                      <a:r>
                        <a:rPr lang="en-US" dirty="0"/>
                        <a:t>22.2</a:t>
                      </a:r>
                    </a:p>
                  </a:txBody>
                  <a:tcPr/>
                </a:tc>
                <a:tc>
                  <a:txBody>
                    <a:bodyPr/>
                    <a:lstStyle/>
                    <a:p>
                      <a:r>
                        <a:rPr lang="en-US" dirty="0"/>
                        <a:t>23.76</a:t>
                      </a:r>
                    </a:p>
                  </a:txBody>
                  <a:tcPr/>
                </a:tc>
                <a:extLst>
                  <a:ext uri="{0D108BD9-81ED-4DB2-BD59-A6C34878D82A}">
                    <a16:rowId xmlns:a16="http://schemas.microsoft.com/office/drawing/2014/main" val="3504623021"/>
                  </a:ext>
                </a:extLst>
              </a:tr>
              <a:tr h="370840">
                <a:tc>
                  <a:txBody>
                    <a:bodyPr/>
                    <a:lstStyle/>
                    <a:p>
                      <a:r>
                        <a:rPr lang="en-US" dirty="0"/>
                        <a:t>Large</a:t>
                      </a:r>
                    </a:p>
                  </a:txBody>
                  <a:tcPr/>
                </a:tc>
                <a:tc>
                  <a:txBody>
                    <a:bodyPr/>
                    <a:lstStyle/>
                    <a:p>
                      <a:r>
                        <a:rPr lang="en-US" dirty="0"/>
                        <a:t>22.86</a:t>
                      </a:r>
                    </a:p>
                  </a:txBody>
                  <a:tcPr/>
                </a:tc>
                <a:tc>
                  <a:txBody>
                    <a:bodyPr/>
                    <a:lstStyle/>
                    <a:p>
                      <a:r>
                        <a:rPr lang="en-US" dirty="0"/>
                        <a:t>26.12</a:t>
                      </a:r>
                    </a:p>
                  </a:txBody>
                  <a:tcPr/>
                </a:tc>
                <a:extLst>
                  <a:ext uri="{0D108BD9-81ED-4DB2-BD59-A6C34878D82A}">
                    <a16:rowId xmlns:a16="http://schemas.microsoft.com/office/drawing/2014/main" val="671506921"/>
                  </a:ext>
                </a:extLst>
              </a:tr>
            </a:tbl>
          </a:graphicData>
        </a:graphic>
      </p:graphicFrame>
      <p:pic>
        <p:nvPicPr>
          <p:cNvPr id="21" name="Picture 20">
            <a:extLst>
              <a:ext uri="{FF2B5EF4-FFF2-40B4-BE49-F238E27FC236}">
                <a16:creationId xmlns:a16="http://schemas.microsoft.com/office/drawing/2014/main" id="{E998209D-862D-4FC6-9E15-A128954B52A7}"/>
              </a:ext>
            </a:extLst>
          </p:cNvPr>
          <p:cNvPicPr>
            <a:picLocks noChangeAspect="1"/>
          </p:cNvPicPr>
          <p:nvPr/>
        </p:nvPicPr>
        <p:blipFill>
          <a:blip r:embed="rId2"/>
          <a:stretch>
            <a:fillRect/>
          </a:stretch>
        </p:blipFill>
        <p:spPr>
          <a:xfrm>
            <a:off x="4086564" y="1918084"/>
            <a:ext cx="4445039" cy="4870304"/>
          </a:xfrm>
          <a:prstGeom prst="rect">
            <a:avLst/>
          </a:prstGeom>
        </p:spPr>
      </p:pic>
      <p:pic>
        <p:nvPicPr>
          <p:cNvPr id="22" name="Picture 21">
            <a:extLst>
              <a:ext uri="{FF2B5EF4-FFF2-40B4-BE49-F238E27FC236}">
                <a16:creationId xmlns:a16="http://schemas.microsoft.com/office/drawing/2014/main" id="{14A23A27-1B50-46FF-A047-C9B993EE09C0}"/>
              </a:ext>
            </a:extLst>
          </p:cNvPr>
          <p:cNvPicPr>
            <a:picLocks noChangeAspect="1"/>
          </p:cNvPicPr>
          <p:nvPr/>
        </p:nvPicPr>
        <p:blipFill>
          <a:blip r:embed="rId3"/>
          <a:stretch>
            <a:fillRect/>
          </a:stretch>
        </p:blipFill>
        <p:spPr>
          <a:xfrm>
            <a:off x="8697376" y="1918084"/>
            <a:ext cx="3487796" cy="4863716"/>
          </a:xfrm>
          <a:prstGeom prst="rect">
            <a:avLst/>
          </a:prstGeom>
        </p:spPr>
      </p:pic>
    </p:spTree>
    <p:extLst>
      <p:ext uri="{BB962C8B-B14F-4D97-AF65-F5344CB8AC3E}">
        <p14:creationId xmlns:p14="http://schemas.microsoft.com/office/powerpoint/2010/main" val="2001744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1C687-9B3C-4334-A408-DE350369C066}"/>
              </a:ext>
            </a:extLst>
          </p:cNvPr>
          <p:cNvSpPr>
            <a:spLocks noGrp="1"/>
          </p:cNvSpPr>
          <p:nvPr>
            <p:ph type="title"/>
          </p:nvPr>
        </p:nvSpPr>
        <p:spPr/>
        <p:txBody>
          <a:bodyPr/>
          <a:lstStyle/>
          <a:p>
            <a:r>
              <a:rPr lang="en-US" dirty="0"/>
              <a:t>HUT Background</a:t>
            </a:r>
          </a:p>
        </p:txBody>
      </p:sp>
      <p:sp>
        <p:nvSpPr>
          <p:cNvPr id="3" name="Content Placeholder 2">
            <a:extLst>
              <a:ext uri="{FF2B5EF4-FFF2-40B4-BE49-F238E27FC236}">
                <a16:creationId xmlns:a16="http://schemas.microsoft.com/office/drawing/2014/main" id="{EF8ADA3A-DB39-4DFE-8C80-9500D1C51C00}"/>
              </a:ext>
            </a:extLst>
          </p:cNvPr>
          <p:cNvSpPr>
            <a:spLocks noGrp="1"/>
          </p:cNvSpPr>
          <p:nvPr>
            <p:ph sz="half" idx="1"/>
          </p:nvPr>
        </p:nvSpPr>
        <p:spPr>
          <a:xfrm>
            <a:off x="304800" y="1143000"/>
            <a:ext cx="5689600" cy="1726458"/>
          </a:xfrm>
        </p:spPr>
        <p:txBody>
          <a:bodyPr>
            <a:normAutofit fontScale="70000" lnSpcReduction="20000"/>
          </a:bodyPr>
          <a:lstStyle/>
          <a:p>
            <a:r>
              <a:rPr lang="en-US" dirty="0"/>
              <a:t>EMU HUT</a:t>
            </a:r>
          </a:p>
          <a:p>
            <a:pPr lvl="1"/>
            <a:r>
              <a:rPr lang="en-US" dirty="0"/>
              <a:t>Composite structure</a:t>
            </a:r>
          </a:p>
          <a:p>
            <a:pPr lvl="1"/>
            <a:r>
              <a:rPr lang="en-US" dirty="0"/>
              <a:t>Waist-entry</a:t>
            </a:r>
          </a:p>
        </p:txBody>
      </p:sp>
      <p:sp>
        <p:nvSpPr>
          <p:cNvPr id="13" name="Content Placeholder 12">
            <a:extLst>
              <a:ext uri="{FF2B5EF4-FFF2-40B4-BE49-F238E27FC236}">
                <a16:creationId xmlns:a16="http://schemas.microsoft.com/office/drawing/2014/main" id="{B9D4F285-B406-4FA0-89DC-57CC0B285523}"/>
              </a:ext>
            </a:extLst>
          </p:cNvPr>
          <p:cNvSpPr>
            <a:spLocks noGrp="1"/>
          </p:cNvSpPr>
          <p:nvPr>
            <p:ph sz="half" idx="2"/>
          </p:nvPr>
        </p:nvSpPr>
        <p:spPr>
          <a:xfrm>
            <a:off x="6197600" y="1143000"/>
            <a:ext cx="5689600" cy="1870621"/>
          </a:xfrm>
        </p:spPr>
        <p:txBody>
          <a:bodyPr>
            <a:normAutofit fontScale="70000" lnSpcReduction="20000"/>
          </a:bodyPr>
          <a:lstStyle/>
          <a:p>
            <a:r>
              <a:rPr lang="en-US" dirty="0"/>
              <a:t>xEMU HUT Architecture</a:t>
            </a:r>
          </a:p>
          <a:p>
            <a:pPr lvl="1"/>
            <a:r>
              <a:rPr lang="en-US" dirty="0"/>
              <a:t>Evolves HUT design from Mark III, Z-2, REI-suit, and </a:t>
            </a:r>
            <a:r>
              <a:rPr lang="en-US" dirty="0" err="1"/>
              <a:t>Orlan</a:t>
            </a:r>
            <a:endParaRPr lang="en-US" dirty="0"/>
          </a:p>
          <a:p>
            <a:pPr lvl="1"/>
            <a:r>
              <a:rPr lang="en-US" dirty="0"/>
              <a:t>Composite structure</a:t>
            </a:r>
          </a:p>
          <a:p>
            <a:pPr lvl="1"/>
            <a:r>
              <a:rPr lang="en-US" dirty="0"/>
              <a:t>Rear-entry</a:t>
            </a:r>
          </a:p>
          <a:p>
            <a:pPr lvl="2"/>
            <a:r>
              <a:rPr lang="en-US" dirty="0"/>
              <a:t>Addresses risks to shoulder injury and improves shoulder mobility</a:t>
            </a:r>
          </a:p>
          <a:p>
            <a:pPr lvl="1"/>
            <a:endParaRPr lang="en-US" dirty="0"/>
          </a:p>
          <a:p>
            <a:endParaRPr lang="en-US" dirty="0"/>
          </a:p>
        </p:txBody>
      </p:sp>
      <p:pic>
        <p:nvPicPr>
          <p:cNvPr id="6" name="Picture 5">
            <a:extLst>
              <a:ext uri="{FF2B5EF4-FFF2-40B4-BE49-F238E27FC236}">
                <a16:creationId xmlns:a16="http://schemas.microsoft.com/office/drawing/2014/main" id="{15B15940-E7BE-4420-A71A-0B6436C55C3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6860" b="-1"/>
          <a:stretch/>
        </p:blipFill>
        <p:spPr>
          <a:xfrm>
            <a:off x="2443592" y="3013621"/>
            <a:ext cx="2004659" cy="2926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Content Placeholder 2">
            <a:extLst>
              <a:ext uri="{FF2B5EF4-FFF2-40B4-BE49-F238E27FC236}">
                <a16:creationId xmlns:a16="http://schemas.microsoft.com/office/drawing/2014/main" id="{93F7FFE0-83E9-41BB-9303-3E559E4596AE}"/>
              </a:ext>
            </a:extLst>
          </p:cNvPr>
          <p:cNvSpPr txBox="1">
            <a:spLocks/>
          </p:cNvSpPr>
          <p:nvPr/>
        </p:nvSpPr>
        <p:spPr bwMode="auto">
          <a:xfrm>
            <a:off x="2013527" y="6009719"/>
            <a:ext cx="2979876" cy="82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230188" indent="-230188" algn="l" rtl="0" eaLnBrk="0" fontAlgn="base" hangingPunct="0">
              <a:spcBef>
                <a:spcPct val="20000"/>
              </a:spcBef>
              <a:spcAft>
                <a:spcPct val="0"/>
              </a:spcAft>
              <a:buClr>
                <a:srgbClr val="4BACC6"/>
              </a:buClr>
              <a:buFont typeface="Arial" panose="020B0604020202020204" pitchFamily="34" charset="0"/>
              <a:buChar char="•"/>
              <a:defRPr sz="2800" kern="1200">
                <a:solidFill>
                  <a:srgbClr val="215968"/>
                </a:solidFill>
                <a:latin typeface="+mn-lt"/>
                <a:ea typeface="+mn-ea"/>
                <a:cs typeface="+mn-cs"/>
              </a:defRPr>
            </a:lvl1pPr>
            <a:lvl2pPr marL="742950" indent="-285750" algn="l" rtl="0" eaLnBrk="0" fontAlgn="base" hangingPunct="0">
              <a:spcBef>
                <a:spcPct val="20000"/>
              </a:spcBef>
              <a:spcAft>
                <a:spcPct val="0"/>
              </a:spcAft>
              <a:buClr>
                <a:srgbClr val="E46C0A"/>
              </a:buClr>
              <a:buFont typeface="Arial" panose="020B0604020202020204" pitchFamily="34" charset="0"/>
              <a:buChar char="–"/>
              <a:defRPr sz="2400" kern="1200">
                <a:solidFill>
                  <a:srgbClr val="215968"/>
                </a:solidFill>
                <a:latin typeface="+mn-lt"/>
                <a:ea typeface="+mn-ea"/>
                <a:cs typeface="+mn-cs"/>
              </a:defRPr>
            </a:lvl2pPr>
            <a:lvl3pPr marL="1143000" indent="-228600" algn="l" rtl="0" eaLnBrk="0" fontAlgn="base" hangingPunct="0">
              <a:spcBef>
                <a:spcPct val="20000"/>
              </a:spcBef>
              <a:spcAft>
                <a:spcPct val="0"/>
              </a:spcAft>
              <a:buClr>
                <a:srgbClr val="984807"/>
              </a:buClr>
              <a:buFont typeface="Wingdings" panose="05000000000000000000" pitchFamily="2" charset="2"/>
              <a:buChar char="§"/>
              <a:defRPr sz="2000" kern="1200">
                <a:solidFill>
                  <a:srgbClr val="215968"/>
                </a:solidFill>
                <a:latin typeface="+mn-lt"/>
                <a:ea typeface="+mn-ea"/>
                <a:cs typeface="+mn-cs"/>
              </a:defRPr>
            </a:lvl3pPr>
            <a:lvl4pPr marL="1600200" indent="-228600" algn="l" rtl="0" eaLnBrk="0" fontAlgn="base" hangingPunct="0">
              <a:spcBef>
                <a:spcPct val="20000"/>
              </a:spcBef>
              <a:spcAft>
                <a:spcPct val="0"/>
              </a:spcAft>
              <a:buClr>
                <a:schemeClr val="tx1"/>
              </a:buClr>
              <a:buFont typeface="Arial" panose="020B0604020202020204" pitchFamily="34" charset="0"/>
              <a:buChar char="–"/>
              <a:defRPr sz="1800" kern="1200">
                <a:solidFill>
                  <a:srgbClr val="215968"/>
                </a:solidFill>
                <a:latin typeface="+mn-lt"/>
                <a:ea typeface="+mn-ea"/>
                <a:cs typeface="+mn-cs"/>
              </a:defRPr>
            </a:lvl4pPr>
            <a:lvl5pPr marL="2057400" indent="-228600" algn="l" rtl="0" eaLnBrk="0" fontAlgn="base" hangingPunct="0">
              <a:spcBef>
                <a:spcPct val="20000"/>
              </a:spcBef>
              <a:spcAft>
                <a:spcPct val="0"/>
              </a:spcAft>
              <a:buClr>
                <a:schemeClr val="tx1"/>
              </a:buClr>
              <a:buFont typeface="Arial" panose="020B0604020202020204" pitchFamily="34" charset="0"/>
              <a:buChar char="»"/>
              <a:defRPr sz="1800" kern="1200">
                <a:solidFill>
                  <a:srgbClr val="215968"/>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b="1" dirty="0"/>
              <a:t>EMU HUT</a:t>
            </a:r>
          </a:p>
          <a:p>
            <a:pPr marL="0" indent="0" algn="ctr">
              <a:buNone/>
            </a:pPr>
            <a:r>
              <a:rPr lang="en-US" dirty="0"/>
              <a:t>(Waist-Entry)</a:t>
            </a:r>
          </a:p>
        </p:txBody>
      </p:sp>
      <p:pic>
        <p:nvPicPr>
          <p:cNvPr id="8" name="Picture 7">
            <a:extLst>
              <a:ext uri="{FF2B5EF4-FFF2-40B4-BE49-F238E27FC236}">
                <a16:creationId xmlns:a16="http://schemas.microsoft.com/office/drawing/2014/main" id="{E690621B-CD40-4234-88AB-6952765B1357}"/>
              </a:ext>
            </a:extLst>
          </p:cNvPr>
          <p:cNvPicPr>
            <a:picLocks noChangeAspect="1"/>
          </p:cNvPicPr>
          <p:nvPr/>
        </p:nvPicPr>
        <p:blipFill rotWithShape="1">
          <a:blip r:embed="rId3"/>
          <a:srcRect l="12406" r="10015"/>
          <a:stretch/>
        </p:blipFill>
        <p:spPr>
          <a:xfrm>
            <a:off x="101600" y="3013621"/>
            <a:ext cx="2138792" cy="36919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2" descr="https://io.jsc.nasa.gov/photos/12581/hires/jsc2019e003005.jpg">
            <a:extLst>
              <a:ext uri="{FF2B5EF4-FFF2-40B4-BE49-F238E27FC236}">
                <a16:creationId xmlns:a16="http://schemas.microsoft.com/office/drawing/2014/main" id="{D63ACA35-3779-4739-803D-3CCD5299430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419" t="10793" r="32646" b="2971"/>
          <a:stretch/>
        </p:blipFill>
        <p:spPr bwMode="auto">
          <a:xfrm>
            <a:off x="9880604" y="3062957"/>
            <a:ext cx="2115041" cy="3691979"/>
          </a:xfrm>
          <a:prstGeom prst="rect">
            <a:avLst/>
          </a:prstGeom>
          <a:noFill/>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2A531CF-8A6D-4657-BDDF-F6AE462557F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37618" y="3281579"/>
            <a:ext cx="1953246" cy="2728140"/>
          </a:xfrm>
          <a:prstGeom prst="rect">
            <a:avLst/>
          </a:prstGeom>
          <a:ln w="38100">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EA4D5A0D-2A1F-43E7-B434-E606591AD62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25250" t="4714" r="14967" b="56497"/>
          <a:stretch/>
        </p:blipFill>
        <p:spPr>
          <a:xfrm rot="5400000">
            <a:off x="5038467" y="3500308"/>
            <a:ext cx="2728140" cy="2290682"/>
          </a:xfrm>
          <a:prstGeom prst="rect">
            <a:avLst/>
          </a:prstGeom>
          <a:ln w="38100">
            <a:solidFill>
              <a:schemeClr val="tx1"/>
            </a:solidFill>
          </a:ln>
          <a:effectLst>
            <a:outerShdw blurRad="50800" dist="38100" dir="2700000" algn="tl" rotWithShape="0">
              <a:prstClr val="black">
                <a:alpha val="40000"/>
              </a:prstClr>
            </a:outerShdw>
          </a:effectLst>
        </p:spPr>
      </p:pic>
      <p:sp>
        <p:nvSpPr>
          <p:cNvPr id="14" name="Content Placeholder 2">
            <a:extLst>
              <a:ext uri="{FF2B5EF4-FFF2-40B4-BE49-F238E27FC236}">
                <a16:creationId xmlns:a16="http://schemas.microsoft.com/office/drawing/2014/main" id="{D2005CFA-917A-4C8B-BF12-AB37B7929CD5}"/>
              </a:ext>
            </a:extLst>
          </p:cNvPr>
          <p:cNvSpPr txBox="1">
            <a:spLocks/>
          </p:cNvSpPr>
          <p:nvPr/>
        </p:nvSpPr>
        <p:spPr bwMode="auto">
          <a:xfrm>
            <a:off x="4912599" y="6078941"/>
            <a:ext cx="2979876" cy="82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230188" indent="-230188" algn="l" rtl="0" eaLnBrk="0" fontAlgn="base" hangingPunct="0">
              <a:spcBef>
                <a:spcPct val="20000"/>
              </a:spcBef>
              <a:spcAft>
                <a:spcPct val="0"/>
              </a:spcAft>
              <a:buClr>
                <a:srgbClr val="4BACC6"/>
              </a:buClr>
              <a:buFont typeface="Arial" panose="020B0604020202020204" pitchFamily="34" charset="0"/>
              <a:buChar char="•"/>
              <a:defRPr sz="2800" kern="1200">
                <a:solidFill>
                  <a:srgbClr val="215968"/>
                </a:solidFill>
                <a:latin typeface="+mn-lt"/>
                <a:ea typeface="+mn-ea"/>
                <a:cs typeface="+mn-cs"/>
              </a:defRPr>
            </a:lvl1pPr>
            <a:lvl2pPr marL="742950" indent="-285750" algn="l" rtl="0" eaLnBrk="0" fontAlgn="base" hangingPunct="0">
              <a:spcBef>
                <a:spcPct val="20000"/>
              </a:spcBef>
              <a:spcAft>
                <a:spcPct val="0"/>
              </a:spcAft>
              <a:buClr>
                <a:srgbClr val="E46C0A"/>
              </a:buClr>
              <a:buFont typeface="Arial" panose="020B0604020202020204" pitchFamily="34" charset="0"/>
              <a:buChar char="–"/>
              <a:defRPr sz="2400" kern="1200">
                <a:solidFill>
                  <a:srgbClr val="215968"/>
                </a:solidFill>
                <a:latin typeface="+mn-lt"/>
                <a:ea typeface="+mn-ea"/>
                <a:cs typeface="+mn-cs"/>
              </a:defRPr>
            </a:lvl2pPr>
            <a:lvl3pPr marL="1143000" indent="-228600" algn="l" rtl="0" eaLnBrk="0" fontAlgn="base" hangingPunct="0">
              <a:spcBef>
                <a:spcPct val="20000"/>
              </a:spcBef>
              <a:spcAft>
                <a:spcPct val="0"/>
              </a:spcAft>
              <a:buClr>
                <a:srgbClr val="984807"/>
              </a:buClr>
              <a:buFont typeface="Wingdings" panose="05000000000000000000" pitchFamily="2" charset="2"/>
              <a:buChar char="§"/>
              <a:defRPr sz="2000" kern="1200">
                <a:solidFill>
                  <a:srgbClr val="215968"/>
                </a:solidFill>
                <a:latin typeface="+mn-lt"/>
                <a:ea typeface="+mn-ea"/>
                <a:cs typeface="+mn-cs"/>
              </a:defRPr>
            </a:lvl3pPr>
            <a:lvl4pPr marL="1600200" indent="-228600" algn="l" rtl="0" eaLnBrk="0" fontAlgn="base" hangingPunct="0">
              <a:spcBef>
                <a:spcPct val="20000"/>
              </a:spcBef>
              <a:spcAft>
                <a:spcPct val="0"/>
              </a:spcAft>
              <a:buClr>
                <a:schemeClr val="tx1"/>
              </a:buClr>
              <a:buFont typeface="Arial" panose="020B0604020202020204" pitchFamily="34" charset="0"/>
              <a:buChar char="–"/>
              <a:defRPr sz="1800" kern="1200">
                <a:solidFill>
                  <a:srgbClr val="215968"/>
                </a:solidFill>
                <a:latin typeface="+mn-lt"/>
                <a:ea typeface="+mn-ea"/>
                <a:cs typeface="+mn-cs"/>
              </a:defRPr>
            </a:lvl4pPr>
            <a:lvl5pPr marL="2057400" indent="-228600" algn="l" rtl="0" eaLnBrk="0" fontAlgn="base" hangingPunct="0">
              <a:spcBef>
                <a:spcPct val="20000"/>
              </a:spcBef>
              <a:spcAft>
                <a:spcPct val="0"/>
              </a:spcAft>
              <a:buClr>
                <a:schemeClr val="tx1"/>
              </a:buClr>
              <a:buFont typeface="Arial" panose="020B0604020202020204" pitchFamily="34" charset="0"/>
              <a:buChar char="»"/>
              <a:defRPr sz="1800" kern="1200">
                <a:solidFill>
                  <a:srgbClr val="215968"/>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b="1" dirty="0"/>
              <a:t>Mark III HUT</a:t>
            </a:r>
          </a:p>
          <a:p>
            <a:pPr marL="0" indent="0" algn="ctr">
              <a:buNone/>
            </a:pPr>
            <a:r>
              <a:rPr lang="en-US" dirty="0"/>
              <a:t>(Rear-Entry)</a:t>
            </a:r>
          </a:p>
        </p:txBody>
      </p:sp>
      <p:sp>
        <p:nvSpPr>
          <p:cNvPr id="15" name="Content Placeholder 2">
            <a:extLst>
              <a:ext uri="{FF2B5EF4-FFF2-40B4-BE49-F238E27FC236}">
                <a16:creationId xmlns:a16="http://schemas.microsoft.com/office/drawing/2014/main" id="{38D9E29A-56A4-4ED4-B71C-6B19A7E32D7E}"/>
              </a:ext>
            </a:extLst>
          </p:cNvPr>
          <p:cNvSpPr txBox="1">
            <a:spLocks/>
          </p:cNvSpPr>
          <p:nvPr/>
        </p:nvSpPr>
        <p:spPr bwMode="auto">
          <a:xfrm>
            <a:off x="7198599" y="6059055"/>
            <a:ext cx="2979876" cy="82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230188" indent="-230188" algn="l" rtl="0" eaLnBrk="0" fontAlgn="base" hangingPunct="0">
              <a:spcBef>
                <a:spcPct val="20000"/>
              </a:spcBef>
              <a:spcAft>
                <a:spcPct val="0"/>
              </a:spcAft>
              <a:buClr>
                <a:srgbClr val="4BACC6"/>
              </a:buClr>
              <a:buFont typeface="Arial" panose="020B0604020202020204" pitchFamily="34" charset="0"/>
              <a:buChar char="•"/>
              <a:defRPr sz="2800" kern="1200">
                <a:solidFill>
                  <a:srgbClr val="215968"/>
                </a:solidFill>
                <a:latin typeface="+mn-lt"/>
                <a:ea typeface="+mn-ea"/>
                <a:cs typeface="+mn-cs"/>
              </a:defRPr>
            </a:lvl1pPr>
            <a:lvl2pPr marL="742950" indent="-285750" algn="l" rtl="0" eaLnBrk="0" fontAlgn="base" hangingPunct="0">
              <a:spcBef>
                <a:spcPct val="20000"/>
              </a:spcBef>
              <a:spcAft>
                <a:spcPct val="0"/>
              </a:spcAft>
              <a:buClr>
                <a:srgbClr val="E46C0A"/>
              </a:buClr>
              <a:buFont typeface="Arial" panose="020B0604020202020204" pitchFamily="34" charset="0"/>
              <a:buChar char="–"/>
              <a:defRPr sz="2400" kern="1200">
                <a:solidFill>
                  <a:srgbClr val="215968"/>
                </a:solidFill>
                <a:latin typeface="+mn-lt"/>
                <a:ea typeface="+mn-ea"/>
                <a:cs typeface="+mn-cs"/>
              </a:defRPr>
            </a:lvl2pPr>
            <a:lvl3pPr marL="1143000" indent="-228600" algn="l" rtl="0" eaLnBrk="0" fontAlgn="base" hangingPunct="0">
              <a:spcBef>
                <a:spcPct val="20000"/>
              </a:spcBef>
              <a:spcAft>
                <a:spcPct val="0"/>
              </a:spcAft>
              <a:buClr>
                <a:srgbClr val="984807"/>
              </a:buClr>
              <a:buFont typeface="Wingdings" panose="05000000000000000000" pitchFamily="2" charset="2"/>
              <a:buChar char="§"/>
              <a:defRPr sz="2000" kern="1200">
                <a:solidFill>
                  <a:srgbClr val="215968"/>
                </a:solidFill>
                <a:latin typeface="+mn-lt"/>
                <a:ea typeface="+mn-ea"/>
                <a:cs typeface="+mn-cs"/>
              </a:defRPr>
            </a:lvl3pPr>
            <a:lvl4pPr marL="1600200" indent="-228600" algn="l" rtl="0" eaLnBrk="0" fontAlgn="base" hangingPunct="0">
              <a:spcBef>
                <a:spcPct val="20000"/>
              </a:spcBef>
              <a:spcAft>
                <a:spcPct val="0"/>
              </a:spcAft>
              <a:buClr>
                <a:schemeClr val="tx1"/>
              </a:buClr>
              <a:buFont typeface="Arial" panose="020B0604020202020204" pitchFamily="34" charset="0"/>
              <a:buChar char="–"/>
              <a:defRPr sz="1800" kern="1200">
                <a:solidFill>
                  <a:srgbClr val="215968"/>
                </a:solidFill>
                <a:latin typeface="+mn-lt"/>
                <a:ea typeface="+mn-ea"/>
                <a:cs typeface="+mn-cs"/>
              </a:defRPr>
            </a:lvl4pPr>
            <a:lvl5pPr marL="2057400" indent="-228600" algn="l" rtl="0" eaLnBrk="0" fontAlgn="base" hangingPunct="0">
              <a:spcBef>
                <a:spcPct val="20000"/>
              </a:spcBef>
              <a:spcAft>
                <a:spcPct val="0"/>
              </a:spcAft>
              <a:buClr>
                <a:schemeClr val="tx1"/>
              </a:buClr>
              <a:buFont typeface="Arial" panose="020B0604020202020204" pitchFamily="34" charset="0"/>
              <a:buChar char="»"/>
              <a:defRPr sz="1800" kern="1200">
                <a:solidFill>
                  <a:srgbClr val="215968"/>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b="1" dirty="0"/>
              <a:t>Z-2 Suit</a:t>
            </a:r>
          </a:p>
          <a:p>
            <a:pPr marL="0" indent="0" algn="ctr">
              <a:buNone/>
            </a:pPr>
            <a:r>
              <a:rPr lang="en-US" dirty="0"/>
              <a:t>(Rear-Entry)</a:t>
            </a:r>
          </a:p>
        </p:txBody>
      </p:sp>
      <p:sp>
        <p:nvSpPr>
          <p:cNvPr id="5" name="Slide Number Placeholder 4">
            <a:extLst>
              <a:ext uri="{FF2B5EF4-FFF2-40B4-BE49-F238E27FC236}">
                <a16:creationId xmlns:a16="http://schemas.microsoft.com/office/drawing/2014/main" id="{98C5EF8B-B768-4B9D-97A1-BDD693BB4B08}"/>
              </a:ext>
            </a:extLst>
          </p:cNvPr>
          <p:cNvSpPr>
            <a:spLocks noGrp="1"/>
          </p:cNvSpPr>
          <p:nvPr>
            <p:ph type="sldNum" sz="quarter" idx="12"/>
          </p:nvPr>
        </p:nvSpPr>
        <p:spPr/>
        <p:txBody>
          <a:bodyPr/>
          <a:lstStyle/>
          <a:p>
            <a:pPr>
              <a:defRPr/>
            </a:pPr>
            <a:fld id="{9BBEA4FC-8AF0-4D1B-9396-58490D864F03}" type="slidenum">
              <a:rPr lang="en-US" smtClean="0"/>
              <a:pPr>
                <a:defRPr/>
              </a:pPr>
              <a:t>3</a:t>
            </a:fld>
            <a:endParaRPr lang="en-US"/>
          </a:p>
        </p:txBody>
      </p:sp>
    </p:spTree>
    <p:extLst>
      <p:ext uri="{BB962C8B-B14F-4D97-AF65-F5344CB8AC3E}">
        <p14:creationId xmlns:p14="http://schemas.microsoft.com/office/powerpoint/2010/main" val="999656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Anthropometry &amp; Sizing</a:t>
            </a:r>
          </a:p>
        </p:txBody>
      </p:sp>
      <p:sp>
        <p:nvSpPr>
          <p:cNvPr id="3" name="Content Placeholder 2"/>
          <p:cNvSpPr>
            <a:spLocks noGrp="1"/>
          </p:cNvSpPr>
          <p:nvPr>
            <p:ph idx="1"/>
          </p:nvPr>
        </p:nvSpPr>
        <p:spPr>
          <a:xfrm>
            <a:off x="127520" y="984378"/>
            <a:ext cx="5437378" cy="5534409"/>
          </a:xfrm>
        </p:spPr>
        <p:txBody>
          <a:bodyPr>
            <a:normAutofit fontScale="85000" lnSpcReduction="20000"/>
          </a:bodyPr>
          <a:lstStyle/>
          <a:p>
            <a:r>
              <a:rPr lang="en-US" dirty="0"/>
              <a:t>Requirement Summary: Fit 90% of the relevant crew population</a:t>
            </a:r>
          </a:p>
          <a:p>
            <a:pPr lvl="1"/>
            <a:r>
              <a:rPr lang="en-US" dirty="0"/>
              <a:t>Relates to 1</a:t>
            </a:r>
            <a:r>
              <a:rPr lang="en-US" baseline="30000" dirty="0"/>
              <a:t>st</a:t>
            </a:r>
            <a:r>
              <a:rPr lang="en-US" dirty="0"/>
              <a:t> percentile female to 99</a:t>
            </a:r>
            <a:r>
              <a:rPr lang="en-US" baseline="30000" dirty="0"/>
              <a:t>th</a:t>
            </a:r>
            <a:r>
              <a:rPr lang="en-US" dirty="0"/>
              <a:t> percentile male for each of the key anthropometric measures</a:t>
            </a:r>
          </a:p>
          <a:p>
            <a:r>
              <a:rPr lang="en-US" dirty="0"/>
              <a:t>Suit was sized and designed around driving anthropometries and utilizes a </a:t>
            </a:r>
            <a:r>
              <a:rPr lang="en-US" dirty="0" err="1"/>
              <a:t>scye</a:t>
            </a:r>
            <a:r>
              <a:rPr lang="en-US" dirty="0"/>
              <a:t> sizing feature to meet equivalent sizing of 2 HUTs in 1 structure</a:t>
            </a:r>
          </a:p>
          <a:p>
            <a:pPr lvl="1"/>
            <a:r>
              <a:rPr lang="en-US" dirty="0"/>
              <a:t>Development of HUT shape included the use of 3D modeled fitchecks of full crew and ANSUR database scans</a:t>
            </a:r>
          </a:p>
          <a:p>
            <a:pPr lvl="1"/>
            <a:r>
              <a:rPr lang="en-US" dirty="0"/>
              <a:t>Sizing ring can be swapped without the use of tools</a:t>
            </a:r>
          </a:p>
          <a:p>
            <a:r>
              <a:rPr lang="en-US" dirty="0"/>
              <a:t>Larger </a:t>
            </a:r>
            <a:r>
              <a:rPr lang="en-US" dirty="0" err="1"/>
              <a:t>scye</a:t>
            </a:r>
            <a:r>
              <a:rPr lang="en-US" dirty="0"/>
              <a:t> opening, rear-entry design, and use of shoulder harness to index shoulder in shoulder joint</a:t>
            </a:r>
          </a:p>
          <a:p>
            <a:pPr lvl="2"/>
            <a:endParaRPr lang="en-US" dirty="0"/>
          </a:p>
        </p:txBody>
      </p:sp>
      <p:sp>
        <p:nvSpPr>
          <p:cNvPr id="5" name="Slide Number Placeholder 4"/>
          <p:cNvSpPr>
            <a:spLocks noGrp="1"/>
          </p:cNvSpPr>
          <p:nvPr>
            <p:ph type="sldNum" sz="quarter" idx="12"/>
          </p:nvPr>
        </p:nvSpPr>
        <p:spPr/>
        <p:txBody>
          <a:bodyPr/>
          <a:lstStyle/>
          <a:p>
            <a:pPr>
              <a:defRPr/>
            </a:pPr>
            <a:fld id="{457B86A9-9655-49AA-8089-11BD692C9E90}" type="slidenum">
              <a:rPr lang="en-US" smtClean="0"/>
              <a:pPr>
                <a:defRPr/>
              </a:pPr>
              <a:t>4</a:t>
            </a:fld>
            <a:endParaRPr lang="en-US" dirty="0"/>
          </a:p>
        </p:txBody>
      </p:sp>
      <p:pic>
        <p:nvPicPr>
          <p:cNvPr id="8" name="Picture 7">
            <a:extLst>
              <a:ext uri="{FF2B5EF4-FFF2-40B4-BE49-F238E27FC236}">
                <a16:creationId xmlns:a16="http://schemas.microsoft.com/office/drawing/2014/main" id="{6AF1963E-254A-406A-A24E-1C65036B9FA6}"/>
              </a:ext>
            </a:extLst>
          </p:cNvPr>
          <p:cNvPicPr>
            <a:picLocks noChangeAspect="1"/>
          </p:cNvPicPr>
          <p:nvPr/>
        </p:nvPicPr>
        <p:blipFill>
          <a:blip r:embed="rId2"/>
          <a:stretch>
            <a:fillRect/>
          </a:stretch>
        </p:blipFill>
        <p:spPr>
          <a:xfrm>
            <a:off x="6015311" y="1332764"/>
            <a:ext cx="5706263" cy="1678313"/>
          </a:xfrm>
          <a:prstGeom prst="rect">
            <a:avLst/>
          </a:prstGeom>
        </p:spPr>
      </p:pic>
      <p:sp>
        <p:nvSpPr>
          <p:cNvPr id="10" name="TextBox 9">
            <a:extLst>
              <a:ext uri="{FF2B5EF4-FFF2-40B4-BE49-F238E27FC236}">
                <a16:creationId xmlns:a16="http://schemas.microsoft.com/office/drawing/2014/main" id="{3A153698-7851-4352-84DC-5AEB06599F94}"/>
              </a:ext>
            </a:extLst>
          </p:cNvPr>
          <p:cNvSpPr txBox="1"/>
          <p:nvPr/>
        </p:nvSpPr>
        <p:spPr>
          <a:xfrm>
            <a:off x="6474560" y="3070789"/>
            <a:ext cx="4811492" cy="276999"/>
          </a:xfrm>
          <a:prstGeom prst="rect">
            <a:avLst/>
          </a:prstGeom>
          <a:noFill/>
        </p:spPr>
        <p:txBody>
          <a:bodyPr wrap="square" rtlCol="0">
            <a:spAutoFit/>
          </a:bodyPr>
          <a:lstStyle/>
          <a:p>
            <a:pPr algn="ctr"/>
            <a:r>
              <a:rPr lang="en-US" sz="1200" dirty="0"/>
              <a:t>An example of fit and sizing analysis across the anthropometry range</a:t>
            </a:r>
          </a:p>
        </p:txBody>
      </p:sp>
      <p:grpSp>
        <p:nvGrpSpPr>
          <p:cNvPr id="13" name="Group 12">
            <a:extLst>
              <a:ext uri="{FF2B5EF4-FFF2-40B4-BE49-F238E27FC236}">
                <a16:creationId xmlns:a16="http://schemas.microsoft.com/office/drawing/2014/main" id="{2BF66375-8609-4434-AAB8-78B5A539402E}"/>
              </a:ext>
            </a:extLst>
          </p:cNvPr>
          <p:cNvGrpSpPr/>
          <p:nvPr/>
        </p:nvGrpSpPr>
        <p:grpSpPr>
          <a:xfrm>
            <a:off x="8868443" y="3429000"/>
            <a:ext cx="3196037" cy="2330204"/>
            <a:chOff x="7684407" y="404831"/>
            <a:chExt cx="3196037" cy="2330204"/>
          </a:xfrm>
        </p:grpSpPr>
        <p:grpSp>
          <p:nvGrpSpPr>
            <p:cNvPr id="14" name="Group 13">
              <a:extLst>
                <a:ext uri="{FF2B5EF4-FFF2-40B4-BE49-F238E27FC236}">
                  <a16:creationId xmlns:a16="http://schemas.microsoft.com/office/drawing/2014/main" id="{FF445583-B263-4CDF-8E77-56BA69097E48}"/>
                </a:ext>
              </a:extLst>
            </p:cNvPr>
            <p:cNvGrpSpPr/>
            <p:nvPr/>
          </p:nvGrpSpPr>
          <p:grpSpPr>
            <a:xfrm>
              <a:off x="7684407" y="404831"/>
              <a:ext cx="3196037" cy="2330204"/>
              <a:chOff x="6097588" y="2147652"/>
              <a:chExt cx="3416300" cy="2778529"/>
            </a:xfrm>
          </p:grpSpPr>
          <p:pic>
            <p:nvPicPr>
              <p:cNvPr id="17" name="Picture 1031" descr="Figure14">
                <a:extLst>
                  <a:ext uri="{FF2B5EF4-FFF2-40B4-BE49-F238E27FC236}">
                    <a16:creationId xmlns:a16="http://schemas.microsoft.com/office/drawing/2014/main" id="{92265664-867B-41E9-8A7B-47368FB40563}"/>
                  </a:ext>
                </a:extLst>
              </p:cNvPr>
              <p:cNvPicPr>
                <a:picLocks noChangeAspect="1" noChangeArrowheads="1"/>
              </p:cNvPicPr>
              <p:nvPr/>
            </p:nvPicPr>
            <p:blipFill>
              <a:blip r:embed="rId3"/>
              <a:srcRect/>
              <a:stretch>
                <a:fillRect/>
              </a:stretch>
            </p:blipFill>
            <p:spPr bwMode="auto">
              <a:xfrm>
                <a:off x="6097588" y="2439648"/>
                <a:ext cx="3416300" cy="2486533"/>
              </a:xfrm>
              <a:prstGeom prst="rect">
                <a:avLst/>
              </a:prstGeom>
              <a:solidFill>
                <a:schemeClr val="accent2"/>
              </a:solidFill>
            </p:spPr>
          </p:pic>
          <p:sp>
            <p:nvSpPr>
              <p:cNvPr id="18" name="Oval 17">
                <a:extLst>
                  <a:ext uri="{FF2B5EF4-FFF2-40B4-BE49-F238E27FC236}">
                    <a16:creationId xmlns:a16="http://schemas.microsoft.com/office/drawing/2014/main" id="{CB036D9E-B25B-4888-842D-E034AAB2A497}"/>
                  </a:ext>
                </a:extLst>
              </p:cNvPr>
              <p:cNvSpPr/>
              <p:nvPr/>
            </p:nvSpPr>
            <p:spPr>
              <a:xfrm rot="20890889">
                <a:off x="7078741" y="2147652"/>
                <a:ext cx="852133" cy="2674433"/>
              </a:xfrm>
              <a:prstGeom prst="ellipse">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Arrow Connector 14">
              <a:extLst>
                <a:ext uri="{FF2B5EF4-FFF2-40B4-BE49-F238E27FC236}">
                  <a16:creationId xmlns:a16="http://schemas.microsoft.com/office/drawing/2014/main" id="{58509DA7-6A77-42E2-8007-CD6B691B7E11}"/>
                </a:ext>
              </a:extLst>
            </p:cNvPr>
            <p:cNvCxnSpPr>
              <a:cxnSpLocks/>
              <a:stCxn id="16" idx="0"/>
            </p:cNvCxnSpPr>
            <p:nvPr/>
          </p:nvCxnSpPr>
          <p:spPr>
            <a:xfrm flipV="1">
              <a:off x="8170968" y="1745773"/>
              <a:ext cx="380260" cy="538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94DC06A-7974-4598-8F0E-4D7F4BA87063}"/>
                </a:ext>
              </a:extLst>
            </p:cNvPr>
            <p:cNvSpPr txBox="1"/>
            <p:nvPr/>
          </p:nvSpPr>
          <p:spPr>
            <a:xfrm>
              <a:off x="7684407" y="2284353"/>
              <a:ext cx="973122" cy="369332"/>
            </a:xfrm>
            <a:prstGeom prst="rect">
              <a:avLst/>
            </a:prstGeom>
            <a:noFill/>
          </p:spPr>
          <p:txBody>
            <a:bodyPr wrap="square" rtlCol="0">
              <a:spAutoFit/>
            </a:bodyPr>
            <a:lstStyle/>
            <a:p>
              <a:r>
                <a:rPr lang="en-US" dirty="0" err="1"/>
                <a:t>xPGS</a:t>
              </a:r>
              <a:endParaRPr lang="en-US" dirty="0"/>
            </a:p>
          </p:txBody>
        </p:sp>
      </p:grpSp>
      <p:pic>
        <p:nvPicPr>
          <p:cNvPr id="20" name="Picture 19">
            <a:extLst>
              <a:ext uri="{FF2B5EF4-FFF2-40B4-BE49-F238E27FC236}">
                <a16:creationId xmlns:a16="http://schemas.microsoft.com/office/drawing/2014/main" id="{BD8B9694-27E6-4152-A7BE-A326E23038DF}"/>
              </a:ext>
            </a:extLst>
          </p:cNvPr>
          <p:cNvPicPr>
            <a:picLocks noChangeAspect="1"/>
          </p:cNvPicPr>
          <p:nvPr/>
        </p:nvPicPr>
        <p:blipFill>
          <a:blip r:embed="rId4"/>
          <a:stretch>
            <a:fillRect/>
          </a:stretch>
        </p:blipFill>
        <p:spPr>
          <a:xfrm>
            <a:off x="5673011" y="3673881"/>
            <a:ext cx="3125543" cy="2085323"/>
          </a:xfrm>
          <a:prstGeom prst="rect">
            <a:avLst/>
          </a:prstGeom>
        </p:spPr>
      </p:pic>
      <p:sp>
        <p:nvSpPr>
          <p:cNvPr id="21" name="TextBox 20">
            <a:extLst>
              <a:ext uri="{FF2B5EF4-FFF2-40B4-BE49-F238E27FC236}">
                <a16:creationId xmlns:a16="http://schemas.microsoft.com/office/drawing/2014/main" id="{2B7744E6-03A6-462E-9E3D-939AADD69BF5}"/>
              </a:ext>
            </a:extLst>
          </p:cNvPr>
          <p:cNvSpPr txBox="1"/>
          <p:nvPr/>
        </p:nvSpPr>
        <p:spPr>
          <a:xfrm>
            <a:off x="5781124" y="5759204"/>
            <a:ext cx="2909316" cy="461665"/>
          </a:xfrm>
          <a:prstGeom prst="rect">
            <a:avLst/>
          </a:prstGeom>
          <a:noFill/>
        </p:spPr>
        <p:txBody>
          <a:bodyPr wrap="square" rtlCol="0">
            <a:spAutoFit/>
          </a:bodyPr>
          <a:lstStyle/>
          <a:p>
            <a:pPr algn="ctr"/>
            <a:r>
              <a:rPr lang="en-US" sz="1200" dirty="0" err="1"/>
              <a:t>Scye</a:t>
            </a:r>
            <a:r>
              <a:rPr lang="en-US" sz="1200" dirty="0"/>
              <a:t> In (left-gold) and </a:t>
            </a:r>
            <a:r>
              <a:rPr lang="en-US" sz="1200" dirty="0" err="1"/>
              <a:t>scye</a:t>
            </a:r>
            <a:r>
              <a:rPr lang="en-US" sz="1200" dirty="0"/>
              <a:t> out (right-black) sizing rings</a:t>
            </a:r>
          </a:p>
        </p:txBody>
      </p:sp>
      <p:sp>
        <p:nvSpPr>
          <p:cNvPr id="22" name="TextBox 21">
            <a:extLst>
              <a:ext uri="{FF2B5EF4-FFF2-40B4-BE49-F238E27FC236}">
                <a16:creationId xmlns:a16="http://schemas.microsoft.com/office/drawing/2014/main" id="{29BCE3A6-338F-45E5-89E5-F704BB6A38F6}"/>
              </a:ext>
            </a:extLst>
          </p:cNvPr>
          <p:cNvSpPr txBox="1"/>
          <p:nvPr/>
        </p:nvSpPr>
        <p:spPr>
          <a:xfrm>
            <a:off x="8989254" y="5770188"/>
            <a:ext cx="2909316" cy="461665"/>
          </a:xfrm>
          <a:prstGeom prst="rect">
            <a:avLst/>
          </a:prstGeom>
          <a:noFill/>
        </p:spPr>
        <p:txBody>
          <a:bodyPr wrap="square" rtlCol="0">
            <a:spAutoFit/>
          </a:bodyPr>
          <a:lstStyle/>
          <a:p>
            <a:pPr algn="ctr"/>
            <a:r>
              <a:rPr lang="en-US" sz="1200" dirty="0"/>
              <a:t>Relative positioning of </a:t>
            </a:r>
            <a:r>
              <a:rPr lang="en-US" sz="1200" dirty="0" err="1"/>
              <a:t>scye</a:t>
            </a:r>
            <a:r>
              <a:rPr lang="en-US" sz="1200" dirty="0"/>
              <a:t> opening, in reference to EMU</a:t>
            </a:r>
          </a:p>
        </p:txBody>
      </p:sp>
    </p:spTree>
    <p:extLst>
      <p:ext uri="{BB962C8B-B14F-4D97-AF65-F5344CB8AC3E}">
        <p14:creationId xmlns:p14="http://schemas.microsoft.com/office/powerpoint/2010/main" val="2507723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Pressure</a:t>
            </a:r>
          </a:p>
        </p:txBody>
      </p:sp>
      <p:sp>
        <p:nvSpPr>
          <p:cNvPr id="3" name="Content Placeholder 2"/>
          <p:cNvSpPr>
            <a:spLocks noGrp="1"/>
          </p:cNvSpPr>
          <p:nvPr>
            <p:ph idx="1"/>
          </p:nvPr>
        </p:nvSpPr>
        <p:spPr>
          <a:xfrm>
            <a:off x="304800" y="1142999"/>
            <a:ext cx="6585098" cy="5438553"/>
          </a:xfrm>
        </p:spPr>
        <p:txBody>
          <a:bodyPr>
            <a:normAutofit/>
          </a:bodyPr>
          <a:lstStyle/>
          <a:p>
            <a:r>
              <a:rPr lang="en-US" dirty="0"/>
              <a:t>Operating Pressure: As high as 8.2 psid</a:t>
            </a:r>
          </a:p>
          <a:p>
            <a:pPr lvl="1"/>
            <a:r>
              <a:rPr lang="en-US" dirty="0"/>
              <a:t>xEMU was designed to operate at 4.2, 6.2, or 8.2 psia</a:t>
            </a:r>
          </a:p>
          <a:p>
            <a:pPr lvl="1"/>
            <a:r>
              <a:rPr lang="en-US" dirty="0"/>
              <a:t>For composite structures damage tolerance drove the structural design</a:t>
            </a:r>
          </a:p>
          <a:p>
            <a:pPr lvl="2"/>
            <a:r>
              <a:rPr lang="en-US" dirty="0"/>
              <a:t>Room to significantly reduce system mass if threat of damage can be mitigated (discussed later)</a:t>
            </a:r>
          </a:p>
          <a:p>
            <a:pPr lvl="1"/>
            <a:endParaRPr lang="en-US" dirty="0"/>
          </a:p>
        </p:txBody>
      </p:sp>
      <p:sp>
        <p:nvSpPr>
          <p:cNvPr id="5" name="Slide Number Placeholder 4"/>
          <p:cNvSpPr>
            <a:spLocks noGrp="1"/>
          </p:cNvSpPr>
          <p:nvPr>
            <p:ph type="sldNum" sz="quarter" idx="12"/>
          </p:nvPr>
        </p:nvSpPr>
        <p:spPr/>
        <p:txBody>
          <a:bodyPr/>
          <a:lstStyle/>
          <a:p>
            <a:pPr>
              <a:defRPr/>
            </a:pPr>
            <a:fld id="{457B86A9-9655-49AA-8089-11BD692C9E90}" type="slidenum">
              <a:rPr lang="en-US" smtClean="0"/>
              <a:pPr>
                <a:defRPr/>
              </a:pPr>
              <a:t>5</a:t>
            </a:fld>
            <a:endParaRPr lang="en-US" dirty="0"/>
          </a:p>
        </p:txBody>
      </p:sp>
      <p:grpSp>
        <p:nvGrpSpPr>
          <p:cNvPr id="15" name="Group 14">
            <a:extLst>
              <a:ext uri="{FF2B5EF4-FFF2-40B4-BE49-F238E27FC236}">
                <a16:creationId xmlns:a16="http://schemas.microsoft.com/office/drawing/2014/main" id="{947227E9-F80F-493E-B16F-57471778F80A}"/>
              </a:ext>
            </a:extLst>
          </p:cNvPr>
          <p:cNvGrpSpPr/>
          <p:nvPr/>
        </p:nvGrpSpPr>
        <p:grpSpPr>
          <a:xfrm>
            <a:off x="7122631" y="3167023"/>
            <a:ext cx="5035552" cy="3593805"/>
            <a:chOff x="7091916" y="914400"/>
            <a:chExt cx="5035552" cy="3593805"/>
          </a:xfrm>
        </p:grpSpPr>
        <p:sp>
          <p:nvSpPr>
            <p:cNvPr id="12" name="Rectangle 11">
              <a:extLst>
                <a:ext uri="{FF2B5EF4-FFF2-40B4-BE49-F238E27FC236}">
                  <a16:creationId xmlns:a16="http://schemas.microsoft.com/office/drawing/2014/main" id="{3590F096-11AC-46DC-8BED-BC08B19D4F11}"/>
                </a:ext>
              </a:extLst>
            </p:cNvPr>
            <p:cNvSpPr/>
            <p:nvPr/>
          </p:nvSpPr>
          <p:spPr>
            <a:xfrm>
              <a:off x="7091916" y="914400"/>
              <a:ext cx="4968213" cy="359380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323E5650-BE33-4618-AA4C-A8DF290B2E93}"/>
                </a:ext>
              </a:extLst>
            </p:cNvPr>
            <p:cNvPicPr/>
            <p:nvPr/>
          </p:nvPicPr>
          <p:blipFill>
            <a:blip r:embed="rId2">
              <a:clrChange>
                <a:clrFrom>
                  <a:srgbClr val="FFFFFF"/>
                </a:clrFrom>
                <a:clrTo>
                  <a:srgbClr val="FFFFFF">
                    <a:alpha val="0"/>
                  </a:srgbClr>
                </a:clrTo>
              </a:clrChange>
            </a:blip>
            <a:stretch>
              <a:fillRect/>
            </a:stretch>
          </p:blipFill>
          <p:spPr>
            <a:xfrm>
              <a:off x="9820203" y="990600"/>
              <a:ext cx="2239926" cy="2895000"/>
            </a:xfrm>
            <a:prstGeom prst="rect">
              <a:avLst/>
            </a:prstGeom>
          </p:spPr>
        </p:pic>
        <p:pic>
          <p:nvPicPr>
            <p:cNvPr id="10" name="Picture 9">
              <a:extLst>
                <a:ext uri="{FF2B5EF4-FFF2-40B4-BE49-F238E27FC236}">
                  <a16:creationId xmlns:a16="http://schemas.microsoft.com/office/drawing/2014/main" id="{8E79E7AF-D91D-4A47-8DEC-3F377D3651A5}"/>
                </a:ext>
              </a:extLst>
            </p:cNvPr>
            <p:cNvPicPr/>
            <p:nvPr/>
          </p:nvPicPr>
          <p:blipFill>
            <a:blip r:embed="rId3">
              <a:clrChange>
                <a:clrFrom>
                  <a:srgbClr val="FFFFFF"/>
                </a:clrFrom>
                <a:clrTo>
                  <a:srgbClr val="FFFFFF">
                    <a:alpha val="0"/>
                  </a:srgbClr>
                </a:clrTo>
              </a:clrChange>
            </a:blip>
            <a:stretch>
              <a:fillRect/>
            </a:stretch>
          </p:blipFill>
          <p:spPr>
            <a:xfrm>
              <a:off x="7291990" y="990600"/>
              <a:ext cx="2044627" cy="2895000"/>
            </a:xfrm>
            <a:prstGeom prst="rect">
              <a:avLst/>
            </a:prstGeom>
          </p:spPr>
        </p:pic>
        <p:sp>
          <p:nvSpPr>
            <p:cNvPr id="13" name="TextBox 12">
              <a:extLst>
                <a:ext uri="{FF2B5EF4-FFF2-40B4-BE49-F238E27FC236}">
                  <a16:creationId xmlns:a16="http://schemas.microsoft.com/office/drawing/2014/main" id="{F658369B-3B83-49B9-ADB2-A267C485B5E6}"/>
                </a:ext>
              </a:extLst>
            </p:cNvPr>
            <p:cNvSpPr txBox="1"/>
            <p:nvPr/>
          </p:nvSpPr>
          <p:spPr>
            <a:xfrm>
              <a:off x="7091916" y="4061637"/>
              <a:ext cx="2416767" cy="369332"/>
            </a:xfrm>
            <a:prstGeom prst="rect">
              <a:avLst/>
            </a:prstGeom>
            <a:noFill/>
          </p:spPr>
          <p:txBody>
            <a:bodyPr wrap="square" rtlCol="0">
              <a:spAutoFit/>
            </a:bodyPr>
            <a:lstStyle/>
            <a:p>
              <a:pPr algn="ctr"/>
              <a:r>
                <a:rPr lang="en-US" dirty="0"/>
                <a:t>xEMU Composite HUT</a:t>
              </a:r>
            </a:p>
          </p:txBody>
        </p:sp>
        <p:sp>
          <p:nvSpPr>
            <p:cNvPr id="14" name="TextBox 13">
              <a:extLst>
                <a:ext uri="{FF2B5EF4-FFF2-40B4-BE49-F238E27FC236}">
                  <a16:creationId xmlns:a16="http://schemas.microsoft.com/office/drawing/2014/main" id="{D3B3DAFE-C0EE-48C7-AC83-91D55731F147}"/>
                </a:ext>
              </a:extLst>
            </p:cNvPr>
            <p:cNvSpPr txBox="1"/>
            <p:nvPr/>
          </p:nvSpPr>
          <p:spPr>
            <a:xfrm>
              <a:off x="9710701" y="4061637"/>
              <a:ext cx="2416767" cy="369332"/>
            </a:xfrm>
            <a:prstGeom prst="rect">
              <a:avLst/>
            </a:prstGeom>
            <a:noFill/>
          </p:spPr>
          <p:txBody>
            <a:bodyPr wrap="square" rtlCol="0">
              <a:spAutoFit/>
            </a:bodyPr>
            <a:lstStyle/>
            <a:p>
              <a:pPr algn="ctr"/>
              <a:r>
                <a:rPr lang="en-US" dirty="0"/>
                <a:t>xEMU Aluminum HUT</a:t>
              </a:r>
            </a:p>
          </p:txBody>
        </p:sp>
      </p:grpSp>
      <p:pic>
        <p:nvPicPr>
          <p:cNvPr id="16" name="Picture 15">
            <a:extLst>
              <a:ext uri="{FF2B5EF4-FFF2-40B4-BE49-F238E27FC236}">
                <a16:creationId xmlns:a16="http://schemas.microsoft.com/office/drawing/2014/main" id="{C8448726-E455-4F67-B0B9-DFCDC4478B2B}"/>
              </a:ext>
            </a:extLst>
          </p:cNvPr>
          <p:cNvPicPr/>
          <p:nvPr/>
        </p:nvPicPr>
        <p:blipFill rotWithShape="1">
          <a:blip r:embed="rId4" cstate="print">
            <a:extLst>
              <a:ext uri="{28A0092B-C50C-407E-A947-70E740481C1C}">
                <a14:useLocalDpi xmlns:a14="http://schemas.microsoft.com/office/drawing/2010/main" val="0"/>
              </a:ext>
            </a:extLst>
          </a:blip>
          <a:srcRect l="818" t="1658"/>
          <a:stretch/>
        </p:blipFill>
        <p:spPr bwMode="auto">
          <a:xfrm>
            <a:off x="7287311" y="1012545"/>
            <a:ext cx="4640053" cy="2066846"/>
          </a:xfrm>
          <a:prstGeom prst="rect">
            <a:avLst/>
          </a:prstGeom>
          <a:noFill/>
          <a:ln w="28575">
            <a:solidFill>
              <a:schemeClr val="tx1"/>
            </a:solidFill>
          </a:ln>
        </p:spPr>
      </p:pic>
    </p:spTree>
    <p:extLst>
      <p:ext uri="{BB962C8B-B14F-4D97-AF65-F5344CB8AC3E}">
        <p14:creationId xmlns:p14="http://schemas.microsoft.com/office/powerpoint/2010/main" val="199910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C2CAB-C55E-4794-B062-20BC8940778A}"/>
              </a:ext>
            </a:extLst>
          </p:cNvPr>
          <p:cNvSpPr>
            <a:spLocks noGrp="1"/>
          </p:cNvSpPr>
          <p:nvPr>
            <p:ph type="title"/>
          </p:nvPr>
        </p:nvSpPr>
        <p:spPr/>
        <p:txBody>
          <a:bodyPr/>
          <a:lstStyle/>
          <a:p>
            <a:r>
              <a:rPr lang="en-US" dirty="0"/>
              <a:t>Requirements: Mass</a:t>
            </a:r>
          </a:p>
        </p:txBody>
      </p:sp>
      <p:sp>
        <p:nvSpPr>
          <p:cNvPr id="3" name="Content Placeholder 2">
            <a:extLst>
              <a:ext uri="{FF2B5EF4-FFF2-40B4-BE49-F238E27FC236}">
                <a16:creationId xmlns:a16="http://schemas.microsoft.com/office/drawing/2014/main" id="{C67FE8C0-36AB-4F10-BB7F-27E44271AC6A}"/>
              </a:ext>
            </a:extLst>
          </p:cNvPr>
          <p:cNvSpPr>
            <a:spLocks noGrp="1"/>
          </p:cNvSpPr>
          <p:nvPr>
            <p:ph idx="1"/>
          </p:nvPr>
        </p:nvSpPr>
        <p:spPr>
          <a:xfrm>
            <a:off x="304800" y="1143000"/>
            <a:ext cx="11582400" cy="2474472"/>
          </a:xfrm>
        </p:spPr>
        <p:txBody>
          <a:bodyPr/>
          <a:lstStyle/>
          <a:p>
            <a:r>
              <a:rPr lang="en-US" dirty="0"/>
              <a:t>Mass:</a:t>
            </a:r>
          </a:p>
          <a:p>
            <a:pPr lvl="1"/>
            <a:r>
              <a:rPr lang="en-US" dirty="0"/>
              <a:t>HUT/Hatch Assembly: 49.5 </a:t>
            </a:r>
            <a:r>
              <a:rPr lang="en-US" dirty="0" err="1"/>
              <a:t>lbs</a:t>
            </a:r>
            <a:r>
              <a:rPr lang="en-US" dirty="0"/>
              <a:t> (small; excluding PLSS components and EPG)</a:t>
            </a:r>
          </a:p>
          <a:p>
            <a:pPr lvl="2"/>
            <a:r>
              <a:rPr lang="en-US" dirty="0"/>
              <a:t>Use of lighter weight structures, such as 3D woven composites and fiber reinforced thermoplastics have been investigated to reduce system mass</a:t>
            </a:r>
          </a:p>
          <a:p>
            <a:pPr lvl="2"/>
            <a:r>
              <a:rPr lang="en-US" dirty="0"/>
              <a:t>Aluminum and Composite HUT structures were developed in parallel to reduce schedule and mass risks, respectively</a:t>
            </a:r>
          </a:p>
          <a:p>
            <a:endParaRPr lang="en-US" sz="2000" dirty="0"/>
          </a:p>
        </p:txBody>
      </p:sp>
      <p:sp>
        <p:nvSpPr>
          <p:cNvPr id="4" name="Slide Number Placeholder 3">
            <a:extLst>
              <a:ext uri="{FF2B5EF4-FFF2-40B4-BE49-F238E27FC236}">
                <a16:creationId xmlns:a16="http://schemas.microsoft.com/office/drawing/2014/main" id="{296FFE1F-0C02-4149-8441-C10E6160EB9F}"/>
              </a:ext>
            </a:extLst>
          </p:cNvPr>
          <p:cNvSpPr>
            <a:spLocks noGrp="1"/>
          </p:cNvSpPr>
          <p:nvPr>
            <p:ph type="sldNum" sz="quarter" idx="12"/>
          </p:nvPr>
        </p:nvSpPr>
        <p:spPr/>
        <p:txBody>
          <a:bodyPr/>
          <a:lstStyle/>
          <a:p>
            <a:pPr>
              <a:defRPr/>
            </a:pPr>
            <a:fld id="{457B86A9-9655-49AA-8089-11BD692C9E90}" type="slidenum">
              <a:rPr lang="en-US" smtClean="0"/>
              <a:pPr>
                <a:defRPr/>
              </a:pPr>
              <a:t>6</a:t>
            </a:fld>
            <a:endParaRPr lang="en-US" dirty="0"/>
          </a:p>
        </p:txBody>
      </p:sp>
      <p:sp>
        <p:nvSpPr>
          <p:cNvPr id="7" name="Rectangle 1">
            <a:extLst>
              <a:ext uri="{FF2B5EF4-FFF2-40B4-BE49-F238E27FC236}">
                <a16:creationId xmlns:a16="http://schemas.microsoft.com/office/drawing/2014/main" id="{82E90130-F70D-4610-A9D8-38F6DDB59F0E}"/>
              </a:ext>
            </a:extLst>
          </p:cNvPr>
          <p:cNvSpPr>
            <a:spLocks noChangeArrowheads="1"/>
          </p:cNvSpPr>
          <p:nvPr/>
        </p:nvSpPr>
        <p:spPr bwMode="auto">
          <a:xfrm>
            <a:off x="4503740" y="3800550"/>
            <a:ext cx="32029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tabLst>
                <a:tab pos="182563" algn="l"/>
              </a:tabLst>
              <a:defRPr>
                <a:solidFill>
                  <a:schemeClr val="tx1"/>
                </a:solidFill>
                <a:latin typeface="Arial" panose="020B0604020202020204" pitchFamily="34" charset="0"/>
              </a:defRPr>
            </a:lvl1pPr>
            <a:lvl2pPr>
              <a:tabLst>
                <a:tab pos="182563" algn="l"/>
              </a:tabLst>
              <a:defRPr>
                <a:solidFill>
                  <a:schemeClr val="tx1"/>
                </a:solidFill>
                <a:latin typeface="Arial" panose="020B0604020202020204" pitchFamily="34" charset="0"/>
              </a:defRPr>
            </a:lvl2pPr>
            <a:lvl3pPr>
              <a:tabLst>
                <a:tab pos="182563" algn="l"/>
              </a:tabLst>
              <a:defRPr>
                <a:solidFill>
                  <a:schemeClr val="tx1"/>
                </a:solidFill>
                <a:latin typeface="Arial" panose="020B0604020202020204" pitchFamily="34" charset="0"/>
              </a:defRPr>
            </a:lvl3pPr>
            <a:lvl4pPr>
              <a:tabLst>
                <a:tab pos="182563" algn="l"/>
              </a:tabLst>
              <a:defRPr>
                <a:solidFill>
                  <a:schemeClr val="tx1"/>
                </a:solidFill>
                <a:latin typeface="Arial" panose="020B0604020202020204" pitchFamily="34" charset="0"/>
              </a:defRPr>
            </a:lvl4pPr>
            <a:lvl5pPr>
              <a:tabLst>
                <a:tab pos="182563" algn="l"/>
              </a:tabLst>
              <a:defRPr>
                <a:solidFill>
                  <a:schemeClr val="tx1"/>
                </a:solidFill>
                <a:latin typeface="Arial" panose="020B0604020202020204" pitchFamily="34" charset="0"/>
              </a:defRPr>
            </a:lvl5pPr>
            <a:lvl6pPr eaLnBrk="0" fontAlgn="base" hangingPunct="0">
              <a:spcBef>
                <a:spcPct val="0"/>
              </a:spcBef>
              <a:spcAft>
                <a:spcPct val="0"/>
              </a:spcAft>
              <a:tabLst>
                <a:tab pos="182563" algn="l"/>
              </a:tabLst>
              <a:defRPr>
                <a:solidFill>
                  <a:schemeClr val="tx1"/>
                </a:solidFill>
                <a:latin typeface="Arial" panose="020B0604020202020204" pitchFamily="34" charset="0"/>
              </a:defRPr>
            </a:lvl6pPr>
            <a:lvl7pPr eaLnBrk="0" fontAlgn="base" hangingPunct="0">
              <a:spcBef>
                <a:spcPct val="0"/>
              </a:spcBef>
              <a:spcAft>
                <a:spcPct val="0"/>
              </a:spcAft>
              <a:tabLst>
                <a:tab pos="182563" algn="l"/>
              </a:tabLst>
              <a:defRPr>
                <a:solidFill>
                  <a:schemeClr val="tx1"/>
                </a:solidFill>
                <a:latin typeface="Arial" panose="020B0604020202020204" pitchFamily="34" charset="0"/>
              </a:defRPr>
            </a:lvl7pPr>
            <a:lvl8pPr eaLnBrk="0" fontAlgn="base" hangingPunct="0">
              <a:spcBef>
                <a:spcPct val="0"/>
              </a:spcBef>
              <a:spcAft>
                <a:spcPct val="0"/>
              </a:spcAft>
              <a:tabLst>
                <a:tab pos="182563" algn="l"/>
              </a:tabLst>
              <a:defRPr>
                <a:solidFill>
                  <a:schemeClr val="tx1"/>
                </a:solidFill>
                <a:latin typeface="Arial" panose="020B0604020202020204" pitchFamily="34" charset="0"/>
              </a:defRPr>
            </a:lvl8pPr>
            <a:lvl9pPr eaLnBrk="0" fontAlgn="base" hangingPunct="0">
              <a:spcBef>
                <a:spcPct val="0"/>
              </a:spcBef>
              <a:spcAft>
                <a:spcPct val="0"/>
              </a:spcAft>
              <a:tabLst>
                <a:tab pos="18256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82563" algn="l"/>
              </a:tabLst>
            </a:pPr>
            <a:r>
              <a:rPr lang="en-US" altLang="en-US" dirty="0">
                <a:latin typeface="+mn-lt"/>
              </a:rPr>
              <a:t>Simplified Material Trade Matrix</a:t>
            </a:r>
          </a:p>
        </p:txBody>
      </p:sp>
      <p:graphicFrame>
        <p:nvGraphicFramePr>
          <p:cNvPr id="8" name="Table 8">
            <a:extLst>
              <a:ext uri="{FF2B5EF4-FFF2-40B4-BE49-F238E27FC236}">
                <a16:creationId xmlns:a16="http://schemas.microsoft.com/office/drawing/2014/main" id="{F500E1C8-4E68-4FBB-BFCE-D6392D1E9370}"/>
              </a:ext>
            </a:extLst>
          </p:cNvPr>
          <p:cNvGraphicFramePr>
            <a:graphicFrameLocks noGrp="1"/>
          </p:cNvGraphicFramePr>
          <p:nvPr>
            <p:extLst>
              <p:ext uri="{D42A27DB-BD31-4B8C-83A1-F6EECF244321}">
                <p14:modId xmlns:p14="http://schemas.microsoft.com/office/powerpoint/2010/main" val="1925461446"/>
              </p:ext>
            </p:extLst>
          </p:nvPr>
        </p:nvGraphicFramePr>
        <p:xfrm>
          <a:off x="1853345" y="4169882"/>
          <a:ext cx="9237658" cy="2123440"/>
        </p:xfrm>
        <a:graphic>
          <a:graphicData uri="http://schemas.openxmlformats.org/drawingml/2006/table">
            <a:tbl>
              <a:tblPr firstRow="1" bandRow="1">
                <a:tableStyleId>{5C22544A-7EE6-4342-B048-85BDC9FD1C3A}</a:tableStyleId>
              </a:tblPr>
              <a:tblGrid>
                <a:gridCol w="2895219">
                  <a:extLst>
                    <a:ext uri="{9D8B030D-6E8A-4147-A177-3AD203B41FA5}">
                      <a16:colId xmlns:a16="http://schemas.microsoft.com/office/drawing/2014/main" val="508704672"/>
                    </a:ext>
                  </a:extLst>
                </a:gridCol>
                <a:gridCol w="2176336">
                  <a:extLst>
                    <a:ext uri="{9D8B030D-6E8A-4147-A177-3AD203B41FA5}">
                      <a16:colId xmlns:a16="http://schemas.microsoft.com/office/drawing/2014/main" val="2725058040"/>
                    </a:ext>
                  </a:extLst>
                </a:gridCol>
                <a:gridCol w="2032000">
                  <a:extLst>
                    <a:ext uri="{9D8B030D-6E8A-4147-A177-3AD203B41FA5}">
                      <a16:colId xmlns:a16="http://schemas.microsoft.com/office/drawing/2014/main" val="66228638"/>
                    </a:ext>
                  </a:extLst>
                </a:gridCol>
                <a:gridCol w="2134103">
                  <a:extLst>
                    <a:ext uri="{9D8B030D-6E8A-4147-A177-3AD203B41FA5}">
                      <a16:colId xmlns:a16="http://schemas.microsoft.com/office/drawing/2014/main" val="2649897965"/>
                    </a:ext>
                  </a:extLst>
                </a:gridCol>
              </a:tblGrid>
              <a:tr h="370840">
                <a:tc>
                  <a:txBody>
                    <a:bodyPr/>
                    <a:lstStyle/>
                    <a:p>
                      <a:r>
                        <a:rPr lang="en-US" dirty="0"/>
                        <a:t>HUT Material</a:t>
                      </a:r>
                    </a:p>
                  </a:txBody>
                  <a:tcPr anchor="ctr"/>
                </a:tc>
                <a:tc>
                  <a:txBody>
                    <a:bodyPr/>
                    <a:lstStyle/>
                    <a:p>
                      <a:pPr algn="ctr"/>
                      <a:r>
                        <a:rPr lang="en-US" dirty="0"/>
                        <a:t>HUT/Hatch Mass</a:t>
                      </a:r>
                    </a:p>
                  </a:txBody>
                  <a:tcPr anchor="ctr"/>
                </a:tc>
                <a:tc>
                  <a:txBody>
                    <a:bodyPr/>
                    <a:lstStyle/>
                    <a:p>
                      <a:pPr algn="ctr"/>
                      <a:r>
                        <a:rPr lang="en-US" dirty="0"/>
                        <a:t>Robustness</a:t>
                      </a:r>
                    </a:p>
                  </a:txBody>
                  <a:tcPr anchor="ctr"/>
                </a:tc>
                <a:tc>
                  <a:txBody>
                    <a:bodyPr/>
                    <a:lstStyle/>
                    <a:p>
                      <a:pPr algn="ctr"/>
                      <a:r>
                        <a:rPr lang="en-US" dirty="0"/>
                        <a:t>Manufacturing/</a:t>
                      </a:r>
                    </a:p>
                    <a:p>
                      <a:pPr algn="ctr"/>
                      <a:r>
                        <a:rPr lang="en-US" dirty="0"/>
                        <a:t>Schedule Risk</a:t>
                      </a:r>
                    </a:p>
                  </a:txBody>
                  <a:tcPr/>
                </a:tc>
                <a:extLst>
                  <a:ext uri="{0D108BD9-81ED-4DB2-BD59-A6C34878D82A}">
                    <a16:rowId xmlns:a16="http://schemas.microsoft.com/office/drawing/2014/main" val="40552968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Aluminum</a:t>
                      </a:r>
                    </a:p>
                  </a:txBody>
                  <a:tcPr/>
                </a:tc>
                <a:tc>
                  <a:txBody>
                    <a:bodyPr/>
                    <a:lstStyle/>
                    <a:p>
                      <a:pPr marL="0" marR="0" indent="0" algn="ctr">
                        <a:spcBef>
                          <a:spcPts val="0"/>
                        </a:spcBef>
                        <a:spcAft>
                          <a:spcPts val="0"/>
                        </a:spcAft>
                        <a:tabLst>
                          <a:tab pos="182880" algn="l"/>
                        </a:tabLst>
                      </a:pPr>
                      <a:r>
                        <a:rPr lang="en-US" sz="1800" kern="1200" dirty="0">
                          <a:solidFill>
                            <a:schemeClr val="dk1"/>
                          </a:solidFill>
                          <a:latin typeface="+mn-lt"/>
                          <a:ea typeface="+mn-ea"/>
                          <a:cs typeface="+mn-cs"/>
                        </a:rPr>
                        <a:t>16.4 / 13.3 lb</a:t>
                      </a:r>
                    </a:p>
                  </a:txBody>
                  <a:tcPr marL="68580" marR="68580" marT="0" marB="0" anchor="ctr"/>
                </a:tc>
                <a:tc>
                  <a:txBody>
                    <a:bodyPr/>
                    <a:lstStyle/>
                    <a:p>
                      <a:pPr marL="0" marR="0" indent="0" algn="ctr">
                        <a:spcBef>
                          <a:spcPts val="0"/>
                        </a:spcBef>
                        <a:spcAft>
                          <a:spcPts val="0"/>
                        </a:spcAft>
                        <a:tabLst>
                          <a:tab pos="182880" algn="l"/>
                        </a:tabLst>
                      </a:pPr>
                      <a:r>
                        <a:rPr lang="en-US" sz="1800" kern="1200" dirty="0">
                          <a:solidFill>
                            <a:schemeClr val="dk1"/>
                          </a:solidFill>
                          <a:latin typeface="+mn-lt"/>
                          <a:ea typeface="+mn-ea"/>
                          <a:cs typeface="+mn-cs"/>
                        </a:rPr>
                        <a:t>Medium</a:t>
                      </a:r>
                    </a:p>
                  </a:txBody>
                  <a:tcPr marL="68580" marR="68580" marT="0" marB="0" anchor="ctr"/>
                </a:tc>
                <a:tc>
                  <a:txBody>
                    <a:bodyPr/>
                    <a:lstStyle/>
                    <a:p>
                      <a:pPr marL="0" marR="0" indent="0" algn="ctr">
                        <a:spcBef>
                          <a:spcPts val="0"/>
                        </a:spcBef>
                        <a:spcAft>
                          <a:spcPts val="0"/>
                        </a:spcAft>
                        <a:tabLst>
                          <a:tab pos="182880" algn="l"/>
                        </a:tabLst>
                      </a:pPr>
                      <a:r>
                        <a:rPr lang="en-US" sz="1800" kern="1200" dirty="0">
                          <a:solidFill>
                            <a:schemeClr val="dk1"/>
                          </a:solidFill>
                          <a:latin typeface="+mn-lt"/>
                          <a:ea typeface="+mn-ea"/>
                          <a:cs typeface="+mn-cs"/>
                        </a:rPr>
                        <a:t>Low</a:t>
                      </a:r>
                    </a:p>
                  </a:txBody>
                  <a:tcPr marL="68580" marR="68580" marT="0" marB="0" anchor="ctr"/>
                </a:tc>
                <a:extLst>
                  <a:ext uri="{0D108BD9-81ED-4DB2-BD59-A6C34878D82A}">
                    <a16:rowId xmlns:a16="http://schemas.microsoft.com/office/drawing/2014/main" val="2623287362"/>
                  </a:ext>
                </a:extLst>
              </a:tr>
              <a:tr h="370840">
                <a:tc>
                  <a:txBody>
                    <a:bodyPr/>
                    <a:lstStyle/>
                    <a:p>
                      <a:r>
                        <a:rPr lang="en-US" dirty="0"/>
                        <a:t>S-Glass Composite</a:t>
                      </a:r>
                    </a:p>
                  </a:txBody>
                  <a:tcPr/>
                </a:tc>
                <a:tc>
                  <a:txBody>
                    <a:bodyPr/>
                    <a:lstStyle/>
                    <a:p>
                      <a:pPr marL="0" marR="0" indent="0" algn="ctr">
                        <a:spcBef>
                          <a:spcPts val="0"/>
                        </a:spcBef>
                        <a:spcAft>
                          <a:spcPts val="0"/>
                        </a:spcAft>
                        <a:tabLst>
                          <a:tab pos="182880" algn="l"/>
                        </a:tabLst>
                      </a:pPr>
                      <a:r>
                        <a:rPr lang="en-US" sz="1800" kern="1200" dirty="0">
                          <a:solidFill>
                            <a:schemeClr val="dk1"/>
                          </a:solidFill>
                          <a:latin typeface="+mn-lt"/>
                          <a:ea typeface="+mn-ea"/>
                          <a:cs typeface="+mn-cs"/>
                        </a:rPr>
                        <a:t>14.7 / 15.1 lb</a:t>
                      </a:r>
                    </a:p>
                  </a:txBody>
                  <a:tcPr marL="68580" marR="68580" marT="0" marB="0" anchor="ctr"/>
                </a:tc>
                <a:tc>
                  <a:txBody>
                    <a:bodyPr/>
                    <a:lstStyle/>
                    <a:p>
                      <a:pPr marL="0" marR="0" indent="0" algn="ctr">
                        <a:spcBef>
                          <a:spcPts val="0"/>
                        </a:spcBef>
                        <a:spcAft>
                          <a:spcPts val="0"/>
                        </a:spcAft>
                        <a:tabLst>
                          <a:tab pos="182880" algn="l"/>
                        </a:tabLst>
                      </a:pPr>
                      <a:r>
                        <a:rPr lang="en-US" sz="1800" kern="1200">
                          <a:solidFill>
                            <a:schemeClr val="dk1"/>
                          </a:solidFill>
                          <a:latin typeface="+mn-lt"/>
                          <a:ea typeface="+mn-ea"/>
                          <a:cs typeface="+mn-cs"/>
                        </a:rPr>
                        <a:t>Medium</a:t>
                      </a:r>
                    </a:p>
                  </a:txBody>
                  <a:tcPr marL="68580" marR="68580" marT="0" marB="0" anchor="ctr"/>
                </a:tc>
                <a:tc>
                  <a:txBody>
                    <a:bodyPr/>
                    <a:lstStyle/>
                    <a:p>
                      <a:pPr marL="0" marR="0" indent="0" algn="ctr">
                        <a:spcBef>
                          <a:spcPts val="0"/>
                        </a:spcBef>
                        <a:spcAft>
                          <a:spcPts val="0"/>
                        </a:spcAft>
                        <a:tabLst>
                          <a:tab pos="182880" algn="l"/>
                        </a:tabLst>
                      </a:pPr>
                      <a:r>
                        <a:rPr lang="en-US" sz="1800" kern="1200">
                          <a:solidFill>
                            <a:schemeClr val="dk1"/>
                          </a:solidFill>
                          <a:latin typeface="+mn-lt"/>
                          <a:ea typeface="+mn-ea"/>
                          <a:cs typeface="+mn-cs"/>
                        </a:rPr>
                        <a:t>Medium</a:t>
                      </a:r>
                    </a:p>
                  </a:txBody>
                  <a:tcPr marL="68580" marR="68580" marT="0" marB="0" anchor="ctr"/>
                </a:tc>
                <a:extLst>
                  <a:ext uri="{0D108BD9-81ED-4DB2-BD59-A6C34878D82A}">
                    <a16:rowId xmlns:a16="http://schemas.microsoft.com/office/drawing/2014/main" val="4016193963"/>
                  </a:ext>
                </a:extLst>
              </a:tr>
              <a:tr h="370840">
                <a:tc>
                  <a:txBody>
                    <a:bodyPr/>
                    <a:lstStyle/>
                    <a:p>
                      <a:r>
                        <a:rPr lang="en-US" dirty="0"/>
                        <a:t>Thermoplastic Composite</a:t>
                      </a:r>
                    </a:p>
                  </a:txBody>
                  <a:tcPr/>
                </a:tc>
                <a:tc>
                  <a:txBody>
                    <a:bodyPr/>
                    <a:lstStyle/>
                    <a:p>
                      <a:pPr marL="0" marR="0" indent="0" algn="ctr">
                        <a:spcBef>
                          <a:spcPts val="0"/>
                        </a:spcBef>
                        <a:spcAft>
                          <a:spcPts val="0"/>
                        </a:spcAft>
                        <a:tabLst>
                          <a:tab pos="182880" algn="l"/>
                        </a:tabLst>
                      </a:pPr>
                      <a:r>
                        <a:rPr lang="en-US" sz="1800" kern="1200" dirty="0">
                          <a:solidFill>
                            <a:schemeClr val="dk1"/>
                          </a:solidFill>
                          <a:latin typeface="+mn-lt"/>
                          <a:ea typeface="+mn-ea"/>
                          <a:cs typeface="+mn-cs"/>
                        </a:rPr>
                        <a:t>25% reduction (est.)*</a:t>
                      </a:r>
                    </a:p>
                  </a:txBody>
                  <a:tcPr marL="68580" marR="68580" marT="0" marB="0" anchor="ctr"/>
                </a:tc>
                <a:tc>
                  <a:txBody>
                    <a:bodyPr/>
                    <a:lstStyle/>
                    <a:p>
                      <a:pPr marL="0" marR="0" indent="0" algn="ctr">
                        <a:spcBef>
                          <a:spcPts val="0"/>
                        </a:spcBef>
                        <a:spcAft>
                          <a:spcPts val="0"/>
                        </a:spcAft>
                        <a:tabLst>
                          <a:tab pos="182880" algn="l"/>
                        </a:tabLst>
                      </a:pPr>
                      <a:r>
                        <a:rPr lang="en-US" sz="1800" kern="1200" dirty="0">
                          <a:solidFill>
                            <a:schemeClr val="dk1"/>
                          </a:solidFill>
                          <a:latin typeface="+mn-lt"/>
                          <a:ea typeface="+mn-ea"/>
                          <a:cs typeface="+mn-cs"/>
                        </a:rPr>
                        <a:t>Medium</a:t>
                      </a:r>
                    </a:p>
                  </a:txBody>
                  <a:tcPr marL="68580" marR="68580" marT="0" marB="0" anchor="ctr"/>
                </a:tc>
                <a:tc>
                  <a:txBody>
                    <a:bodyPr/>
                    <a:lstStyle/>
                    <a:p>
                      <a:pPr marL="0" marR="0" indent="0" algn="ctr">
                        <a:spcBef>
                          <a:spcPts val="0"/>
                        </a:spcBef>
                        <a:spcAft>
                          <a:spcPts val="0"/>
                        </a:spcAft>
                        <a:tabLst>
                          <a:tab pos="182880" algn="l"/>
                        </a:tabLst>
                      </a:pPr>
                      <a:r>
                        <a:rPr lang="en-US" sz="1800" kern="1200" dirty="0">
                          <a:solidFill>
                            <a:schemeClr val="dk1"/>
                          </a:solidFill>
                          <a:latin typeface="+mn-lt"/>
                          <a:ea typeface="+mn-ea"/>
                          <a:cs typeface="+mn-cs"/>
                        </a:rPr>
                        <a:t>High</a:t>
                      </a:r>
                    </a:p>
                  </a:txBody>
                  <a:tcPr marL="68580" marR="68580" marT="0" marB="0" anchor="ctr"/>
                </a:tc>
                <a:extLst>
                  <a:ext uri="{0D108BD9-81ED-4DB2-BD59-A6C34878D82A}">
                    <a16:rowId xmlns:a16="http://schemas.microsoft.com/office/drawing/2014/main" val="863919415"/>
                  </a:ext>
                </a:extLst>
              </a:tr>
              <a:tr h="370840">
                <a:tc>
                  <a:txBody>
                    <a:bodyPr/>
                    <a:lstStyle/>
                    <a:p>
                      <a:r>
                        <a:rPr lang="en-US" dirty="0">
                          <a:solidFill>
                            <a:sysClr val="windowText" lastClr="000000"/>
                          </a:solidFill>
                        </a:rPr>
                        <a:t>Ultra-Lightweight Composite</a:t>
                      </a:r>
                    </a:p>
                  </a:txBody>
                  <a:tcPr/>
                </a:tc>
                <a:tc>
                  <a:txBody>
                    <a:bodyPr/>
                    <a:lstStyle/>
                    <a:p>
                      <a:pPr marL="0" marR="0" indent="0" algn="ctr">
                        <a:spcBef>
                          <a:spcPts val="0"/>
                        </a:spcBef>
                        <a:spcAft>
                          <a:spcPts val="0"/>
                        </a:spcAft>
                        <a:tabLst>
                          <a:tab pos="182880" algn="l"/>
                        </a:tabLst>
                      </a:pPr>
                      <a:r>
                        <a:rPr lang="en-US" sz="1800" kern="1200" dirty="0">
                          <a:solidFill>
                            <a:sysClr val="windowText" lastClr="000000"/>
                          </a:solidFill>
                          <a:latin typeface="+mn-lt"/>
                          <a:ea typeface="+mn-ea"/>
                          <a:cs typeface="+mn-cs"/>
                        </a:rPr>
                        <a:t>50% reduction (est.)*</a:t>
                      </a:r>
                    </a:p>
                  </a:txBody>
                  <a:tcPr marL="68580" marR="68580" marT="0" marB="0" anchor="ctr"/>
                </a:tc>
                <a:tc>
                  <a:txBody>
                    <a:bodyPr/>
                    <a:lstStyle/>
                    <a:p>
                      <a:pPr marL="0" marR="0" indent="0" algn="ctr">
                        <a:spcBef>
                          <a:spcPts val="0"/>
                        </a:spcBef>
                        <a:spcAft>
                          <a:spcPts val="0"/>
                        </a:spcAft>
                        <a:tabLst>
                          <a:tab pos="182880" algn="l"/>
                        </a:tabLst>
                      </a:pPr>
                      <a:r>
                        <a:rPr lang="en-US" sz="1800" kern="1200" dirty="0">
                          <a:solidFill>
                            <a:sysClr val="windowText" lastClr="000000"/>
                          </a:solidFill>
                          <a:latin typeface="+mn-lt"/>
                          <a:ea typeface="+mn-ea"/>
                          <a:cs typeface="+mn-cs"/>
                        </a:rPr>
                        <a:t>Medium</a:t>
                      </a:r>
                    </a:p>
                  </a:txBody>
                  <a:tcPr marL="68580" marR="68580" marT="0" marB="0" anchor="ctr"/>
                </a:tc>
                <a:tc>
                  <a:txBody>
                    <a:bodyPr/>
                    <a:lstStyle/>
                    <a:p>
                      <a:pPr marL="0" marR="0" indent="0" algn="ctr">
                        <a:spcBef>
                          <a:spcPts val="0"/>
                        </a:spcBef>
                        <a:spcAft>
                          <a:spcPts val="0"/>
                        </a:spcAft>
                        <a:tabLst>
                          <a:tab pos="182880" algn="l"/>
                        </a:tabLst>
                      </a:pPr>
                      <a:r>
                        <a:rPr lang="en-US" sz="1800" kern="1200" dirty="0">
                          <a:solidFill>
                            <a:sysClr val="windowText" lastClr="000000"/>
                          </a:solidFill>
                          <a:latin typeface="+mn-lt"/>
                          <a:ea typeface="+mn-ea"/>
                          <a:cs typeface="+mn-cs"/>
                        </a:rPr>
                        <a:t>High</a:t>
                      </a:r>
                    </a:p>
                  </a:txBody>
                  <a:tcPr marL="68580" marR="68580" marT="0" marB="0" anchor="ctr"/>
                </a:tc>
                <a:extLst>
                  <a:ext uri="{0D108BD9-81ED-4DB2-BD59-A6C34878D82A}">
                    <a16:rowId xmlns:a16="http://schemas.microsoft.com/office/drawing/2014/main" val="678969186"/>
                  </a:ext>
                </a:extLst>
              </a:tr>
            </a:tbl>
          </a:graphicData>
        </a:graphic>
      </p:graphicFrame>
      <p:sp>
        <p:nvSpPr>
          <p:cNvPr id="10" name="TextBox 9">
            <a:extLst>
              <a:ext uri="{FF2B5EF4-FFF2-40B4-BE49-F238E27FC236}">
                <a16:creationId xmlns:a16="http://schemas.microsoft.com/office/drawing/2014/main" id="{A7CD8062-DF73-4798-84C7-09B6DF8981C6}"/>
              </a:ext>
            </a:extLst>
          </p:cNvPr>
          <p:cNvSpPr txBox="1"/>
          <p:nvPr/>
        </p:nvSpPr>
        <p:spPr>
          <a:xfrm>
            <a:off x="1791854" y="6313116"/>
            <a:ext cx="6096000" cy="307777"/>
          </a:xfrm>
          <a:prstGeom prst="rect">
            <a:avLst/>
          </a:prstGeom>
          <a:noFill/>
        </p:spPr>
        <p:txBody>
          <a:bodyPr wrap="square">
            <a:spAutoFit/>
          </a:bodyPr>
          <a:lstStyle/>
          <a:p>
            <a:r>
              <a:rPr lang="en-US" sz="1400" dirty="0"/>
              <a:t>*Reduction from S-Glass Composite</a:t>
            </a:r>
          </a:p>
        </p:txBody>
      </p:sp>
    </p:spTree>
    <p:extLst>
      <p:ext uri="{BB962C8B-B14F-4D97-AF65-F5344CB8AC3E}">
        <p14:creationId xmlns:p14="http://schemas.microsoft.com/office/powerpoint/2010/main" val="2663561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Lunar Impact</a:t>
            </a:r>
          </a:p>
        </p:txBody>
      </p:sp>
      <p:sp>
        <p:nvSpPr>
          <p:cNvPr id="3" name="Content Placeholder 2"/>
          <p:cNvSpPr>
            <a:spLocks noGrp="1"/>
          </p:cNvSpPr>
          <p:nvPr>
            <p:ph idx="1"/>
          </p:nvPr>
        </p:nvSpPr>
        <p:spPr>
          <a:xfrm>
            <a:off x="304799" y="1143000"/>
            <a:ext cx="7725467" cy="5333400"/>
          </a:xfrm>
        </p:spPr>
        <p:txBody>
          <a:bodyPr>
            <a:normAutofit fontScale="85000" lnSpcReduction="20000"/>
          </a:bodyPr>
          <a:lstStyle/>
          <a:p>
            <a:r>
              <a:rPr lang="en-US" dirty="0"/>
              <a:t>Requirement: Space suit design shall provide a Probability of no Impact Failure (</a:t>
            </a:r>
            <a:r>
              <a:rPr lang="en-US" dirty="0" err="1"/>
              <a:t>PnIF</a:t>
            </a:r>
            <a:r>
              <a:rPr lang="en-US" dirty="0"/>
              <a:t>) of 0.997 (TBR) or better while supporting 40 hours of two person EVAs in the lunar surface environment as defined in EVA-EXP-0039</a:t>
            </a:r>
          </a:p>
          <a:p>
            <a:endParaRPr lang="en-US" dirty="0"/>
          </a:p>
          <a:p>
            <a:r>
              <a:rPr lang="en-US" dirty="0"/>
              <a:t>Risk Model was developed to identify the:</a:t>
            </a:r>
          </a:p>
          <a:p>
            <a:pPr lvl="1"/>
            <a:r>
              <a:rPr lang="en-US" dirty="0"/>
              <a:t>1) likelihood of a fall and </a:t>
            </a:r>
          </a:p>
          <a:p>
            <a:pPr lvl="1"/>
            <a:r>
              <a:rPr lang="en-US" dirty="0"/>
              <a:t>2) likelihood of a critical outcome in the case of a fall</a:t>
            </a:r>
          </a:p>
          <a:p>
            <a:pPr lvl="1"/>
            <a:endParaRPr lang="en-US" dirty="0"/>
          </a:p>
          <a:p>
            <a:pPr lvl="1"/>
            <a:r>
              <a:rPr lang="en-US" dirty="0"/>
              <a:t>Likelihood of a fall is highly based on historical Apollo data as the only historical reference for falling in a lunar planetary environment </a:t>
            </a:r>
          </a:p>
          <a:p>
            <a:pPr lvl="2"/>
            <a:r>
              <a:rPr lang="en-US" dirty="0"/>
              <a:t>Added spacesuit capability (field of view and mobility) should decrease likelihood of a fall</a:t>
            </a:r>
          </a:p>
          <a:p>
            <a:pPr lvl="2"/>
            <a:r>
              <a:rPr lang="en-US" dirty="0"/>
              <a:t>Lunar surface lighting and future operations concept may affect likelihood of a fall</a:t>
            </a:r>
          </a:p>
          <a:p>
            <a:pPr lvl="1"/>
            <a:r>
              <a:rPr lang="en-US" dirty="0"/>
              <a:t>Outcome criticality of a fall is based off operations concept, suit robustness, surface characteristics, and fall protection equipment</a:t>
            </a:r>
          </a:p>
          <a:p>
            <a:pPr lvl="1"/>
            <a:endParaRPr lang="en-US" dirty="0"/>
          </a:p>
          <a:p>
            <a:endParaRPr lang="en-US" dirty="0"/>
          </a:p>
        </p:txBody>
      </p:sp>
      <p:sp>
        <p:nvSpPr>
          <p:cNvPr id="5" name="Slide Number Placeholder 4"/>
          <p:cNvSpPr>
            <a:spLocks noGrp="1"/>
          </p:cNvSpPr>
          <p:nvPr>
            <p:ph type="sldNum" sz="quarter" idx="12"/>
          </p:nvPr>
        </p:nvSpPr>
        <p:spPr/>
        <p:txBody>
          <a:bodyPr/>
          <a:lstStyle/>
          <a:p>
            <a:pPr>
              <a:defRPr/>
            </a:pPr>
            <a:fld id="{457B86A9-9655-49AA-8089-11BD692C9E90}" type="slidenum">
              <a:rPr lang="en-US" smtClean="0"/>
              <a:pPr>
                <a:defRPr/>
              </a:pPr>
              <a:t>7</a:t>
            </a:fld>
            <a:endParaRPr lang="en-US" dirty="0"/>
          </a:p>
        </p:txBody>
      </p:sp>
      <p:grpSp>
        <p:nvGrpSpPr>
          <p:cNvPr id="6" name="Group 5">
            <a:extLst>
              <a:ext uri="{FF2B5EF4-FFF2-40B4-BE49-F238E27FC236}">
                <a16:creationId xmlns:a16="http://schemas.microsoft.com/office/drawing/2014/main" id="{769C1D59-5EB2-4ED0-9792-30BAE536AFCC}"/>
              </a:ext>
            </a:extLst>
          </p:cNvPr>
          <p:cNvGrpSpPr/>
          <p:nvPr/>
        </p:nvGrpSpPr>
        <p:grpSpPr>
          <a:xfrm>
            <a:off x="8378456" y="1371600"/>
            <a:ext cx="3742582" cy="2285700"/>
            <a:chOff x="204187" y="3356380"/>
            <a:chExt cx="4703479" cy="3298120"/>
          </a:xfrm>
        </p:grpSpPr>
        <p:pic>
          <p:nvPicPr>
            <p:cNvPr id="7" name="Picture 6">
              <a:extLst>
                <a:ext uri="{FF2B5EF4-FFF2-40B4-BE49-F238E27FC236}">
                  <a16:creationId xmlns:a16="http://schemas.microsoft.com/office/drawing/2014/main" id="{95A41017-1146-4A47-9FBB-4F6AB02896D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818"/>
            <a:stretch/>
          </p:blipFill>
          <p:spPr>
            <a:xfrm>
              <a:off x="204187" y="3356380"/>
              <a:ext cx="4703479" cy="3298120"/>
            </a:xfrm>
            <a:prstGeom prst="rect">
              <a:avLst/>
            </a:prstGeom>
          </p:spPr>
        </p:pic>
        <p:sp>
          <p:nvSpPr>
            <p:cNvPr id="8" name="Rectangle 7">
              <a:extLst>
                <a:ext uri="{FF2B5EF4-FFF2-40B4-BE49-F238E27FC236}">
                  <a16:creationId xmlns:a16="http://schemas.microsoft.com/office/drawing/2014/main" id="{3927503A-5B62-4DF2-96B9-7DD431641E95}"/>
                </a:ext>
              </a:extLst>
            </p:cNvPr>
            <p:cNvSpPr/>
            <p:nvPr/>
          </p:nvSpPr>
          <p:spPr>
            <a:xfrm>
              <a:off x="4039340" y="3701717"/>
              <a:ext cx="703584" cy="2557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79E0ED1-8795-4DE1-9E2E-6B8E29F54559}"/>
              </a:ext>
            </a:extLst>
          </p:cNvPr>
          <p:cNvGrpSpPr/>
          <p:nvPr/>
        </p:nvGrpSpPr>
        <p:grpSpPr>
          <a:xfrm>
            <a:off x="8161353" y="3860180"/>
            <a:ext cx="3789746" cy="2529416"/>
            <a:chOff x="5197533" y="4260712"/>
            <a:chExt cx="4522328" cy="2601193"/>
          </a:xfrm>
        </p:grpSpPr>
        <p:pic>
          <p:nvPicPr>
            <p:cNvPr id="10" name="IMG_1633.jpg" descr="IMG_1633.jpg">
              <a:extLst>
                <a:ext uri="{FF2B5EF4-FFF2-40B4-BE49-F238E27FC236}">
                  <a16:creationId xmlns:a16="http://schemas.microsoft.com/office/drawing/2014/main" id="{AA673036-3B23-44C8-846B-781E5CA304F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11332" y="4864157"/>
              <a:ext cx="4408529" cy="1516080"/>
            </a:xfrm>
            <a:prstGeom prst="rect">
              <a:avLst/>
            </a:prstGeom>
            <a:ln w="12700">
              <a:miter lim="400000"/>
            </a:ln>
          </p:spPr>
        </p:pic>
        <p:sp>
          <p:nvSpPr>
            <p:cNvPr id="11" name="Leak Tester Modifications…">
              <a:extLst>
                <a:ext uri="{FF2B5EF4-FFF2-40B4-BE49-F238E27FC236}">
                  <a16:creationId xmlns:a16="http://schemas.microsoft.com/office/drawing/2014/main" id="{D257DA08-4DA2-4FC9-9F24-D47565515789}"/>
                </a:ext>
              </a:extLst>
            </p:cNvPr>
            <p:cNvSpPr txBox="1"/>
            <p:nvPr/>
          </p:nvSpPr>
          <p:spPr>
            <a:xfrm>
              <a:off x="5197533" y="4260712"/>
              <a:ext cx="4408530" cy="611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defTabSz="584200">
                <a:defRPr sz="1600">
                  <a:latin typeface="Helvetica Neue"/>
                  <a:ea typeface="Helvetica Neue"/>
                  <a:cs typeface="Helvetica Neue"/>
                  <a:sym typeface="Helvetica Neue"/>
                </a:defRPr>
              </a:lvl1pPr>
            </a:lstStyle>
            <a:p>
              <a:r>
                <a:rPr dirty="0"/>
                <a:t>Back Surfaces of 16-ply F4A Specimens after Impact</a:t>
              </a:r>
            </a:p>
          </p:txBody>
        </p:sp>
        <p:sp>
          <p:nvSpPr>
            <p:cNvPr id="12" name="Leak Tester Modifications…">
              <a:extLst>
                <a:ext uri="{FF2B5EF4-FFF2-40B4-BE49-F238E27FC236}">
                  <a16:creationId xmlns:a16="http://schemas.microsoft.com/office/drawing/2014/main" id="{1B2CEF32-F2DF-4A91-9CE7-4CF3DA72FB6E}"/>
                </a:ext>
              </a:extLst>
            </p:cNvPr>
            <p:cNvSpPr txBox="1"/>
            <p:nvPr/>
          </p:nvSpPr>
          <p:spPr>
            <a:xfrm>
              <a:off x="5273759" y="6389981"/>
              <a:ext cx="1114087"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584200">
                <a:defRPr sz="1600">
                  <a:latin typeface="Helvetica Neue"/>
                  <a:ea typeface="Helvetica Neue"/>
                  <a:cs typeface="Helvetica Neue"/>
                  <a:sym typeface="Helvetica Neue"/>
                </a:defRPr>
              </a:pPr>
              <a:r>
                <a:rPr sz="1200" dirty="0"/>
                <a:t>100 J</a:t>
              </a:r>
            </a:p>
            <a:p>
              <a:pPr algn="ctr" defTabSz="584200">
                <a:defRPr sz="1600">
                  <a:latin typeface="Helvetica Neue"/>
                  <a:ea typeface="Helvetica Neue"/>
                  <a:cs typeface="Helvetica Neue"/>
                  <a:sym typeface="Helvetica Neue"/>
                </a:defRPr>
              </a:pPr>
              <a:r>
                <a:rPr sz="1200" dirty="0"/>
                <a:t>Leak &lt; 0.5 </a:t>
              </a:r>
              <a:r>
                <a:rPr sz="1200" dirty="0" err="1"/>
                <a:t>lpm</a:t>
              </a:r>
              <a:endParaRPr sz="1200" dirty="0"/>
            </a:p>
          </p:txBody>
        </p:sp>
        <p:sp>
          <p:nvSpPr>
            <p:cNvPr id="13" name="Leak Tester Modifications…">
              <a:extLst>
                <a:ext uri="{FF2B5EF4-FFF2-40B4-BE49-F238E27FC236}">
                  <a16:creationId xmlns:a16="http://schemas.microsoft.com/office/drawing/2014/main" id="{90CBCE8A-8BAC-4B8A-8E1C-4B5E0DDEAF9A}"/>
                </a:ext>
              </a:extLst>
            </p:cNvPr>
            <p:cNvSpPr txBox="1"/>
            <p:nvPr/>
          </p:nvSpPr>
          <p:spPr>
            <a:xfrm>
              <a:off x="6790922" y="6389981"/>
              <a:ext cx="1114087"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584200">
                <a:defRPr sz="1600">
                  <a:latin typeface="Helvetica Neue"/>
                  <a:ea typeface="Helvetica Neue"/>
                  <a:cs typeface="Helvetica Neue"/>
                  <a:sym typeface="Helvetica Neue"/>
                </a:defRPr>
              </a:pPr>
              <a:r>
                <a:rPr sz="1200" dirty="0"/>
                <a:t>150 J</a:t>
              </a:r>
            </a:p>
            <a:p>
              <a:pPr algn="ctr" defTabSz="584200">
                <a:defRPr sz="1600">
                  <a:latin typeface="Helvetica Neue"/>
                  <a:ea typeface="Helvetica Neue"/>
                  <a:cs typeface="Helvetica Neue"/>
                  <a:sym typeface="Helvetica Neue"/>
                </a:defRPr>
              </a:pPr>
              <a:r>
                <a:rPr sz="1200" dirty="0"/>
                <a:t>Leak &lt; 0.5 </a:t>
              </a:r>
              <a:r>
                <a:rPr sz="1200" dirty="0" err="1"/>
                <a:t>lpm</a:t>
              </a:r>
              <a:endParaRPr sz="1200" dirty="0"/>
            </a:p>
          </p:txBody>
        </p:sp>
        <p:sp>
          <p:nvSpPr>
            <p:cNvPr id="14" name="Leak Tester Modifications…">
              <a:extLst>
                <a:ext uri="{FF2B5EF4-FFF2-40B4-BE49-F238E27FC236}">
                  <a16:creationId xmlns:a16="http://schemas.microsoft.com/office/drawing/2014/main" id="{70A8E15F-5181-41A8-8B30-BDF97A10C392}"/>
                </a:ext>
              </a:extLst>
            </p:cNvPr>
            <p:cNvSpPr txBox="1"/>
            <p:nvPr/>
          </p:nvSpPr>
          <p:spPr>
            <a:xfrm>
              <a:off x="8044723" y="6380237"/>
              <a:ext cx="1675138"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584200">
                <a:defRPr sz="1600">
                  <a:latin typeface="Helvetica Neue"/>
                  <a:ea typeface="Helvetica Neue"/>
                  <a:cs typeface="Helvetica Neue"/>
                  <a:sym typeface="Helvetica Neue"/>
                </a:defRPr>
              </a:pPr>
              <a:r>
                <a:rPr sz="1200" dirty="0"/>
                <a:t>215 J</a:t>
              </a:r>
            </a:p>
            <a:p>
              <a:pPr algn="ctr" defTabSz="584200">
                <a:defRPr sz="1600">
                  <a:latin typeface="Helvetica Neue"/>
                  <a:ea typeface="Helvetica Neue"/>
                  <a:cs typeface="Helvetica Neue"/>
                  <a:sym typeface="Helvetica Neue"/>
                </a:defRPr>
              </a:pPr>
              <a:r>
                <a:rPr sz="1200" dirty="0"/>
                <a:t>Leak 4.2 </a:t>
              </a:r>
              <a:r>
                <a:rPr sz="1200" dirty="0" err="1"/>
                <a:t>lpm</a:t>
              </a:r>
              <a:r>
                <a:rPr sz="1200" dirty="0"/>
                <a:t> @ 4.3 psi</a:t>
              </a:r>
            </a:p>
          </p:txBody>
        </p:sp>
      </p:grpSp>
    </p:spTree>
    <p:extLst>
      <p:ext uri="{BB962C8B-B14F-4D97-AF65-F5344CB8AC3E}">
        <p14:creationId xmlns:p14="http://schemas.microsoft.com/office/powerpoint/2010/main" val="1017621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C458E-4AB0-45E2-8038-596B1E625397}"/>
              </a:ext>
            </a:extLst>
          </p:cNvPr>
          <p:cNvSpPr>
            <a:spLocks noGrp="1"/>
          </p:cNvSpPr>
          <p:nvPr>
            <p:ph type="title"/>
          </p:nvPr>
        </p:nvSpPr>
        <p:spPr/>
        <p:txBody>
          <a:bodyPr/>
          <a:lstStyle/>
          <a:p>
            <a:r>
              <a:rPr lang="en-US" dirty="0"/>
              <a:t>Requirements: Water Containment</a:t>
            </a:r>
          </a:p>
        </p:txBody>
      </p:sp>
      <p:sp>
        <p:nvSpPr>
          <p:cNvPr id="3" name="Content Placeholder 2">
            <a:extLst>
              <a:ext uri="{FF2B5EF4-FFF2-40B4-BE49-F238E27FC236}">
                <a16:creationId xmlns:a16="http://schemas.microsoft.com/office/drawing/2014/main" id="{CC463F6D-7E0A-458E-AE1C-F5B39643E56F}"/>
              </a:ext>
            </a:extLst>
          </p:cNvPr>
          <p:cNvSpPr>
            <a:spLocks noGrp="1"/>
          </p:cNvSpPr>
          <p:nvPr>
            <p:ph idx="1"/>
          </p:nvPr>
        </p:nvSpPr>
        <p:spPr>
          <a:xfrm>
            <a:off x="304800" y="1143000"/>
            <a:ext cx="7039897" cy="5257800"/>
          </a:xfrm>
        </p:spPr>
        <p:txBody>
          <a:bodyPr/>
          <a:lstStyle/>
          <a:p>
            <a:r>
              <a:rPr lang="en-US" dirty="0"/>
              <a:t>Requirement: Contain free water</a:t>
            </a:r>
          </a:p>
          <a:p>
            <a:pPr lvl="1"/>
            <a:r>
              <a:rPr lang="en-US" dirty="0" err="1"/>
              <a:t>Freewater</a:t>
            </a:r>
            <a:r>
              <a:rPr lang="en-US" dirty="0"/>
              <a:t> inside of the suit in a micro-gravity environment is extremely hazardous</a:t>
            </a:r>
          </a:p>
          <a:p>
            <a:pPr lvl="2"/>
            <a:r>
              <a:rPr lang="en-US" dirty="0"/>
              <a:t>ISS EVA 23 and EVA 80 both had free water and resulted in close calls and extensive investigations to mitigate any free water inside of the EMU</a:t>
            </a:r>
          </a:p>
          <a:p>
            <a:pPr lvl="1"/>
            <a:r>
              <a:rPr lang="en-US" dirty="0"/>
              <a:t>xEMU design utilizes suit pressure on the feedwater supply assembly (FSA) bags, located inside of the hatch</a:t>
            </a:r>
          </a:p>
          <a:p>
            <a:pPr lvl="1"/>
            <a:r>
              <a:rPr lang="en-US" dirty="0"/>
              <a:t>Hatch cover design is sealed to prevent the migration of any feedwater to the crewmember</a:t>
            </a:r>
          </a:p>
          <a:p>
            <a:pPr lvl="1"/>
            <a:r>
              <a:rPr lang="en-US" dirty="0" err="1"/>
              <a:t>Zitex</a:t>
            </a:r>
            <a:r>
              <a:rPr lang="en-US" dirty="0"/>
              <a:t> membranes are used to limit pressure differential across hatch cover</a:t>
            </a:r>
          </a:p>
          <a:p>
            <a:endParaRPr lang="en-US" dirty="0"/>
          </a:p>
        </p:txBody>
      </p:sp>
      <p:pic>
        <p:nvPicPr>
          <p:cNvPr id="7" name="Picture 6">
            <a:extLst>
              <a:ext uri="{FF2B5EF4-FFF2-40B4-BE49-F238E27FC236}">
                <a16:creationId xmlns:a16="http://schemas.microsoft.com/office/drawing/2014/main" id="{F1E22167-A73D-46C3-AF74-4C0B0ADD987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459676" y="987712"/>
            <a:ext cx="3427524" cy="3696375"/>
          </a:xfrm>
          <a:prstGeom prst="rect">
            <a:avLst/>
          </a:prstGeom>
        </p:spPr>
      </p:pic>
      <p:pic>
        <p:nvPicPr>
          <p:cNvPr id="8" name="Picture 7">
            <a:extLst>
              <a:ext uri="{FF2B5EF4-FFF2-40B4-BE49-F238E27FC236}">
                <a16:creationId xmlns:a16="http://schemas.microsoft.com/office/drawing/2014/main" id="{6BCB7E57-FE1B-4E8D-8D5C-0C1D46D9D4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85" t="21640" r="31195" b="21536"/>
          <a:stretch/>
        </p:blipFill>
        <p:spPr>
          <a:xfrm>
            <a:off x="8894718" y="4797593"/>
            <a:ext cx="2572119" cy="1984207"/>
          </a:xfrm>
          <a:prstGeom prst="rect">
            <a:avLst/>
          </a:prstGeom>
        </p:spPr>
      </p:pic>
      <p:sp>
        <p:nvSpPr>
          <p:cNvPr id="5" name="Slide Number Placeholder 4">
            <a:extLst>
              <a:ext uri="{FF2B5EF4-FFF2-40B4-BE49-F238E27FC236}">
                <a16:creationId xmlns:a16="http://schemas.microsoft.com/office/drawing/2014/main" id="{75FB5FAE-14A2-4486-8F37-80C9BDBD22F3}"/>
              </a:ext>
            </a:extLst>
          </p:cNvPr>
          <p:cNvSpPr>
            <a:spLocks noGrp="1"/>
          </p:cNvSpPr>
          <p:nvPr>
            <p:ph type="sldNum" sz="quarter" idx="12"/>
          </p:nvPr>
        </p:nvSpPr>
        <p:spPr/>
        <p:txBody>
          <a:bodyPr/>
          <a:lstStyle/>
          <a:p>
            <a:pPr>
              <a:defRPr/>
            </a:pPr>
            <a:fld id="{457B86A9-9655-49AA-8089-11BD692C9E90}" type="slidenum">
              <a:rPr lang="en-US" smtClean="0"/>
              <a:pPr>
                <a:defRPr/>
              </a:pPr>
              <a:t>8</a:t>
            </a:fld>
            <a:endParaRPr lang="en-US" dirty="0"/>
          </a:p>
        </p:txBody>
      </p:sp>
    </p:spTree>
    <p:extLst>
      <p:ext uri="{BB962C8B-B14F-4D97-AF65-F5344CB8AC3E}">
        <p14:creationId xmlns:p14="http://schemas.microsoft.com/office/powerpoint/2010/main" val="619743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HUT Assembly - Design Overview</a:t>
            </a:r>
          </a:p>
        </p:txBody>
      </p:sp>
      <p:sp>
        <p:nvSpPr>
          <p:cNvPr id="3" name="Content Placeholder 2"/>
          <p:cNvSpPr>
            <a:spLocks noGrp="1"/>
          </p:cNvSpPr>
          <p:nvPr>
            <p:ph idx="1"/>
          </p:nvPr>
        </p:nvSpPr>
        <p:spPr>
          <a:xfrm>
            <a:off x="304802" y="1143000"/>
            <a:ext cx="4440300" cy="5328938"/>
          </a:xfrm>
        </p:spPr>
        <p:txBody>
          <a:bodyPr>
            <a:normAutofit fontScale="70000" lnSpcReduction="20000"/>
          </a:bodyPr>
          <a:lstStyle/>
          <a:p>
            <a:r>
              <a:rPr lang="en-US" dirty="0"/>
              <a:t>Rear-Entry Design</a:t>
            </a:r>
          </a:p>
          <a:p>
            <a:r>
              <a:rPr lang="en-US" dirty="0"/>
              <a:t>Outer Dimensions: </a:t>
            </a:r>
          </a:p>
          <a:p>
            <a:pPr lvl="1"/>
            <a:r>
              <a:rPr lang="en-US" dirty="0"/>
              <a:t>17” x 21.6” x 26”</a:t>
            </a:r>
          </a:p>
          <a:p>
            <a:r>
              <a:rPr lang="en-US" dirty="0"/>
              <a:t>Mass (with hatch and sub-assemblies):</a:t>
            </a:r>
          </a:p>
          <a:p>
            <a:pPr lvl="1"/>
            <a:r>
              <a:rPr lang="en-US" dirty="0"/>
              <a:t>Total</a:t>
            </a:r>
            <a:r>
              <a:rPr lang="en-US" sz="2500" dirty="0"/>
              <a:t>: 49.5 </a:t>
            </a:r>
            <a:r>
              <a:rPr lang="en-US" sz="2500" dirty="0" err="1"/>
              <a:t>lbs</a:t>
            </a:r>
            <a:endParaRPr lang="en-US" sz="2500" dirty="0"/>
          </a:p>
          <a:p>
            <a:r>
              <a:rPr lang="en-US" dirty="0"/>
              <a:t>ORU-able Items:</a:t>
            </a:r>
          </a:p>
          <a:p>
            <a:pPr lvl="1"/>
            <a:r>
              <a:rPr lang="en-US" dirty="0"/>
              <a:t>Hatch</a:t>
            </a:r>
          </a:p>
          <a:p>
            <a:pPr lvl="1"/>
            <a:r>
              <a:rPr lang="en-US" dirty="0"/>
              <a:t>Hatch Cover</a:t>
            </a:r>
          </a:p>
          <a:p>
            <a:pPr lvl="1"/>
            <a:r>
              <a:rPr lang="en-US" dirty="0"/>
              <a:t>Water Line Vent Tube Assembly</a:t>
            </a:r>
          </a:p>
          <a:p>
            <a:r>
              <a:rPr lang="en-US" dirty="0"/>
              <a:t>Disconnects – Breach-lock style</a:t>
            </a:r>
          </a:p>
          <a:p>
            <a:pPr lvl="1"/>
            <a:r>
              <a:rPr lang="en-US" dirty="0"/>
              <a:t>Hatch</a:t>
            </a:r>
          </a:p>
          <a:p>
            <a:pPr lvl="1"/>
            <a:r>
              <a:rPr lang="en-US" dirty="0"/>
              <a:t>Neck Ring</a:t>
            </a:r>
          </a:p>
          <a:p>
            <a:pPr lvl="1"/>
            <a:r>
              <a:rPr lang="en-US" dirty="0"/>
              <a:t>BSC</a:t>
            </a:r>
          </a:p>
          <a:p>
            <a:r>
              <a:rPr lang="en-US" dirty="0"/>
              <a:t>Sizing Features</a:t>
            </a:r>
          </a:p>
          <a:p>
            <a:pPr lvl="1"/>
            <a:r>
              <a:rPr lang="en-US" dirty="0"/>
              <a:t>2 HUT Sizes (Small &amp; Large)</a:t>
            </a:r>
          </a:p>
          <a:p>
            <a:pPr lvl="1"/>
            <a:r>
              <a:rPr lang="en-US" dirty="0" err="1"/>
              <a:t>Scye</a:t>
            </a:r>
            <a:r>
              <a:rPr lang="en-US" dirty="0"/>
              <a:t> Sizing Rings</a:t>
            </a:r>
          </a:p>
          <a:p>
            <a:pPr lvl="1"/>
            <a:r>
              <a:rPr lang="en-US" dirty="0" err="1"/>
              <a:t>Scye</a:t>
            </a:r>
            <a:r>
              <a:rPr lang="en-US" dirty="0"/>
              <a:t> Retainer Rings</a:t>
            </a:r>
          </a:p>
        </p:txBody>
      </p:sp>
      <p:sp>
        <p:nvSpPr>
          <p:cNvPr id="5" name="Slide Number Placeholder 4"/>
          <p:cNvSpPr>
            <a:spLocks noGrp="1"/>
          </p:cNvSpPr>
          <p:nvPr>
            <p:ph type="sldNum" sz="quarter" idx="12"/>
          </p:nvPr>
        </p:nvSpPr>
        <p:spPr/>
        <p:txBody>
          <a:bodyPr/>
          <a:lstStyle/>
          <a:p>
            <a:fld id="{457B86A9-9655-49AA-8089-11BD692C9E90}" type="slidenum">
              <a:rPr lang="en-US" smtClean="0"/>
              <a:pPr/>
              <a:t>9</a:t>
            </a:fld>
            <a:endParaRPr lang="en-US" dirty="0"/>
          </a:p>
        </p:txBody>
      </p:sp>
      <p:grpSp>
        <p:nvGrpSpPr>
          <p:cNvPr id="15" name="Group 14"/>
          <p:cNvGrpSpPr/>
          <p:nvPr/>
        </p:nvGrpSpPr>
        <p:grpSpPr>
          <a:xfrm>
            <a:off x="4790114" y="1223560"/>
            <a:ext cx="7298422" cy="5088706"/>
            <a:chOff x="4790114" y="1223560"/>
            <a:chExt cx="7298422" cy="5088706"/>
          </a:xfrm>
        </p:grpSpPr>
        <p:sp>
          <p:nvSpPr>
            <p:cNvPr id="14" name="Rectangle 13"/>
            <p:cNvSpPr/>
            <p:nvPr/>
          </p:nvSpPr>
          <p:spPr>
            <a:xfrm>
              <a:off x="4790114" y="1223560"/>
              <a:ext cx="7298422" cy="50887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6900853" y="1446220"/>
              <a:ext cx="3031932" cy="3579096"/>
            </a:xfrm>
            <a:prstGeom prst="rect">
              <a:avLst/>
            </a:prstGeom>
          </p:spPr>
        </p:pic>
        <p:pic>
          <p:nvPicPr>
            <p:cNvPr id="10" name="Picture 9"/>
            <p:cNvPicPr>
              <a:picLocks noChangeAspect="1"/>
            </p:cNvPicPr>
            <p:nvPr/>
          </p:nvPicPr>
          <p:blipFill>
            <a:blip r:embed="rId4"/>
            <a:stretch>
              <a:fillRect/>
            </a:stretch>
          </p:blipFill>
          <p:spPr>
            <a:xfrm>
              <a:off x="5055421" y="1534152"/>
              <a:ext cx="2081158" cy="3403231"/>
            </a:xfrm>
            <a:prstGeom prst="rect">
              <a:avLst/>
            </a:prstGeom>
          </p:spPr>
        </p:pic>
        <p:pic>
          <p:nvPicPr>
            <p:cNvPr id="11" name="Picture 10"/>
            <p:cNvPicPr>
              <a:picLocks noChangeAspect="1"/>
            </p:cNvPicPr>
            <p:nvPr/>
          </p:nvPicPr>
          <p:blipFill>
            <a:blip r:embed="rId5"/>
            <a:stretch>
              <a:fillRect/>
            </a:stretch>
          </p:blipFill>
          <p:spPr>
            <a:xfrm>
              <a:off x="5561901" y="4835373"/>
              <a:ext cx="1682001" cy="1408736"/>
            </a:xfrm>
            <a:prstGeom prst="rect">
              <a:avLst/>
            </a:prstGeom>
          </p:spPr>
        </p:pic>
        <p:pic>
          <p:nvPicPr>
            <p:cNvPr id="12" name="Picture 11"/>
            <p:cNvPicPr>
              <a:picLocks noChangeAspect="1"/>
            </p:cNvPicPr>
            <p:nvPr/>
          </p:nvPicPr>
          <p:blipFill>
            <a:blip r:embed="rId6"/>
            <a:stretch>
              <a:fillRect/>
            </a:stretch>
          </p:blipFill>
          <p:spPr>
            <a:xfrm>
              <a:off x="9650407" y="1267174"/>
              <a:ext cx="1409779" cy="1908713"/>
            </a:xfrm>
            <a:prstGeom prst="rect">
              <a:avLst/>
            </a:prstGeom>
          </p:spPr>
        </p:pic>
        <p:pic>
          <p:nvPicPr>
            <p:cNvPr id="13" name="Picture 12"/>
            <p:cNvPicPr>
              <a:picLocks noChangeAspect="1"/>
            </p:cNvPicPr>
            <p:nvPr/>
          </p:nvPicPr>
          <p:blipFill>
            <a:blip r:embed="rId7"/>
            <a:stretch>
              <a:fillRect/>
            </a:stretch>
          </p:blipFill>
          <p:spPr>
            <a:xfrm>
              <a:off x="9932785" y="3175888"/>
              <a:ext cx="2097028" cy="2915152"/>
            </a:xfrm>
            <a:prstGeom prst="rect">
              <a:avLst/>
            </a:prstGeom>
          </p:spPr>
        </p:pic>
      </p:grpSp>
      <p:pic>
        <p:nvPicPr>
          <p:cNvPr id="16" name="Picture 15">
            <a:extLst>
              <a:ext uri="{FF2B5EF4-FFF2-40B4-BE49-F238E27FC236}">
                <a16:creationId xmlns:a16="http://schemas.microsoft.com/office/drawing/2014/main" id="{EA959158-BD03-45C7-884A-BC1EFE15E88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214890" y="4740542"/>
            <a:ext cx="3139255" cy="1613449"/>
          </a:xfrm>
          <a:prstGeom prst="rect">
            <a:avLst/>
          </a:prstGeom>
        </p:spPr>
      </p:pic>
    </p:spTree>
    <p:extLst>
      <p:ext uri="{BB962C8B-B14F-4D97-AF65-F5344CB8AC3E}">
        <p14:creationId xmlns:p14="http://schemas.microsoft.com/office/powerpoint/2010/main" val="1667039918"/>
      </p:ext>
    </p:extLst>
  </p:cSld>
  <p:clrMapOvr>
    <a:masterClrMapping/>
  </p:clrMapOvr>
</p:sld>
</file>

<file path=ppt/theme/theme1.xml><?xml version="1.0" encoding="utf-8"?>
<a:theme xmlns:a="http://schemas.openxmlformats.org/drawingml/2006/main" name="1_AdvEVASysDe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CBAB6094BFEF48B536F298AD8116DD" ma:contentTypeVersion="5" ma:contentTypeDescription="Create a new document." ma:contentTypeScope="" ma:versionID="37638b3a97f6a23307deff93d14495ef">
  <xsd:schema xmlns:xsd="http://www.w3.org/2001/XMLSchema" xmlns:xs="http://www.w3.org/2001/XMLSchema" xmlns:p="http://schemas.microsoft.com/office/2006/metadata/properties" xmlns:ns1="http://schemas.microsoft.com/sharepoint/v3" xmlns:ns2="18db8c24-01da-4d3d-b894-a53e42c51aad" xmlns:ns3="9e14bc9f-d43a-4562-9a47-6bccc43a8b23" xmlns:ns4="http://schemas.microsoft.com/sharepoint/v4" targetNamespace="http://schemas.microsoft.com/office/2006/metadata/properties" ma:root="true" ma:fieldsID="d3e1bcfc46e2ab4121420121c0309a05" ns1:_="" ns2:_="" ns3:_="" ns4:_="">
    <xsd:import namespace="http://schemas.microsoft.com/sharepoint/v3"/>
    <xsd:import namespace="18db8c24-01da-4d3d-b894-a53e42c51aad"/>
    <xsd:import namespace="9e14bc9f-d43a-4562-9a47-6bccc43a8b23"/>
    <xsd:import namespace="http://schemas.microsoft.com/sharepoint/v4"/>
    <xsd:element name="properties">
      <xsd:complexType>
        <xsd:sequence>
          <xsd:element name="documentManagement">
            <xsd:complexType>
              <xsd:all>
                <xsd:element ref="ns2:SharedWithUsers" minOccurs="0"/>
                <xsd:element ref="ns1:LargeFileSize" minOccurs="0"/>
                <xsd:element ref="ns3:D38D7918E8D62_DiskName" minOccurs="0"/>
                <xsd:element ref="ns1:FileShareFlag"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rgeFileSize" ma:index="9" nillable="true" ma:displayName="Linked File Size" ma:hidden="true" ma:internalName="LargeFileSize">
      <xsd:simpleType>
        <xsd:restriction base="dms:Note">
          <xsd:maxLength value="255"/>
        </xsd:restriction>
      </xsd:simpleType>
    </xsd:element>
    <xsd:element name="FileShareFlag" ma:index="11" nillable="true" ma:displayName="File Share Flag" ma:default="0.0" ma:hidden="true" ma:internalName="_x0024_Resources_x003a_FSDLResources_x002c_VDL_FileShareFlag_x003b_"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18db8c24-01da-4d3d-b894-a53e42c51aa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e14bc9f-d43a-4562-9a47-6bccc43a8b23" elementFormDefault="qualified">
    <xsd:import namespace="http://schemas.microsoft.com/office/2006/documentManagement/types"/>
    <xsd:import namespace="http://schemas.microsoft.com/office/infopath/2007/PartnerControls"/>
    <xsd:element name="D38D7918E8D62_DiskName" ma:index="10" nillable="true" ma:displayName="DiskName" ma:description="" ma:hidden="true" ma:internalName="DiskName"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LargeFileSiz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27B1C7-952F-482B-899B-93F219C1C6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8db8c24-01da-4d3d-b894-a53e42c51aad"/>
    <ds:schemaRef ds:uri="9e14bc9f-d43a-4562-9a47-6bccc43a8b23"/>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7B4D0C-F435-41EA-A6CE-F845E8BC0ADA}">
  <ds:schemaRefs>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schemas.microsoft.com/sharepoint/v3"/>
    <ds:schemaRef ds:uri="http://schemas.microsoft.com/office/2006/documentManagement/types"/>
    <ds:schemaRef ds:uri="http://purl.org/dc/elements/1.1/"/>
    <ds:schemaRef ds:uri="http://www.w3.org/XML/1998/namespace"/>
    <ds:schemaRef ds:uri="http://schemas.microsoft.com/sharepoint/v4"/>
    <ds:schemaRef ds:uri="9e14bc9f-d43a-4562-9a47-6bccc43a8b23"/>
    <ds:schemaRef ds:uri="18db8c24-01da-4d3d-b894-a53e42c51aad"/>
    <ds:schemaRef ds:uri="http://purl.org/dc/dcmitype/"/>
  </ds:schemaRefs>
</ds:datastoreItem>
</file>

<file path=customXml/itemProps3.xml><?xml version="1.0" encoding="utf-8"?>
<ds:datastoreItem xmlns:ds="http://schemas.openxmlformats.org/officeDocument/2006/customXml" ds:itemID="{DEFCF091-4BF7-4AD0-A9FA-8F888A8518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23426</TotalTime>
  <Words>1582</Words>
  <Application>Microsoft Office PowerPoint</Application>
  <PresentationFormat>Widescreen</PresentationFormat>
  <Paragraphs>288</Paragraphs>
  <Slides>23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Helvetica Neue</vt:lpstr>
      <vt:lpstr>Roboto</vt:lpstr>
      <vt:lpstr>Wingdings</vt:lpstr>
      <vt:lpstr>1_AdvEVASysDev</vt:lpstr>
      <vt:lpstr>NASA Advanced Space Suit xEMU Development Report – Hard Upper Torso (HUT)</vt:lpstr>
      <vt:lpstr>xEMU Development Report: HUT</vt:lpstr>
      <vt:lpstr>HUT Background</vt:lpstr>
      <vt:lpstr>Requirements: Anthropometry &amp; Sizing</vt:lpstr>
      <vt:lpstr>Requirements: Pressure</vt:lpstr>
      <vt:lpstr>Requirements: Mass</vt:lpstr>
      <vt:lpstr>Requirements: Lunar Impact</vt:lpstr>
      <vt:lpstr>Requirements: Water Containment</vt:lpstr>
      <vt:lpstr>HUT Assembly - Design Overview</vt:lpstr>
      <vt:lpstr>HUT Structure - Materials</vt:lpstr>
      <vt:lpstr>HUT Structure - Geometry</vt:lpstr>
      <vt:lpstr>HUT Geometry – Small EMU vs Small xEMU</vt:lpstr>
      <vt:lpstr>HUT Geometry – XL EMU &amp; Large xEMU Comparison</vt:lpstr>
      <vt:lpstr>HUT Manufacturing &amp; Damage Tolerance</vt:lpstr>
      <vt:lpstr>Hatch Assembly</vt:lpstr>
      <vt:lpstr>Interfaces &amp; PLSS Integration</vt:lpstr>
      <vt:lpstr>Testing &amp; Analysis Summary</vt:lpstr>
      <vt:lpstr>Technical Gaps / Forward Work</vt:lpstr>
      <vt:lpstr>Conclusions</vt:lpstr>
      <vt:lpstr>PowerPoint Presentation</vt:lpstr>
      <vt:lpstr>PG Development History: Z-2 NBL Runs</vt:lpstr>
      <vt:lpstr>Z-2 vs EMU - Isolated Reach Envelopes</vt:lpstr>
      <vt:lpstr>Outer Mold Line</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xEMU PPT Template</dc:title>
  <dc:creator>Greene, Ben D. (JSC-EC511)</dc:creator>
  <cp:lastModifiedBy>Davis, Kristine Nicole (JSC-EC511)</cp:lastModifiedBy>
  <cp:revision>166</cp:revision>
  <dcterms:created xsi:type="dcterms:W3CDTF">2017-06-14T17:34:58Z</dcterms:created>
  <dcterms:modified xsi:type="dcterms:W3CDTF">2022-06-27T14:15:34Z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0x010100FCCBAB6094BFEF48B536F298AD8116DD</vt:lpwstr>
  </property>
</Properties>
</file>