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9"/>
  </p:notesMasterIdLst>
  <p:handoutMasterIdLst>
    <p:handoutMasterId r:id="rId30"/>
  </p:handoutMasterIdLst>
  <p:sldIdLst>
    <p:sldId id="270" r:id="rId5"/>
    <p:sldId id="419" r:id="rId6"/>
    <p:sldId id="352" r:id="rId7"/>
    <p:sldId id="353" r:id="rId8"/>
    <p:sldId id="421" r:id="rId9"/>
    <p:sldId id="422" r:id="rId10"/>
    <p:sldId id="423" r:id="rId11"/>
    <p:sldId id="414" r:id="rId12"/>
    <p:sldId id="413" r:id="rId13"/>
    <p:sldId id="412" r:id="rId14"/>
    <p:sldId id="424" r:id="rId15"/>
    <p:sldId id="347" r:id="rId16"/>
    <p:sldId id="357" r:id="rId17"/>
    <p:sldId id="415" r:id="rId18"/>
    <p:sldId id="359" r:id="rId19"/>
    <p:sldId id="393" r:id="rId20"/>
    <p:sldId id="378" r:id="rId21"/>
    <p:sldId id="410" r:id="rId22"/>
    <p:sldId id="417" r:id="rId23"/>
    <p:sldId id="418" r:id="rId24"/>
    <p:sldId id="411" r:id="rId25"/>
    <p:sldId id="416" r:id="rId26"/>
    <p:sldId id="360" r:id="rId27"/>
    <p:sldId id="392"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ADD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horzBarState="maximized">
    <p:restoredLeft sz="14838" autoAdjust="0"/>
    <p:restoredTop sz="94660"/>
  </p:normalViewPr>
  <p:slideViewPr>
    <p:cSldViewPr snapToGrid="0">
      <p:cViewPr varScale="1">
        <p:scale>
          <a:sx n="59" d="100"/>
          <a:sy n="59" d="100"/>
        </p:scale>
        <p:origin x="136" y="48"/>
      </p:cViewPr>
      <p:guideLst/>
    </p:cSldViewPr>
  </p:slideViewPr>
  <p:notesTextViewPr>
    <p:cViewPr>
      <p:scale>
        <a:sx n="1" d="1"/>
        <a:sy n="1" d="1"/>
      </p:scale>
      <p:origin x="0" y="0"/>
    </p:cViewPr>
  </p:notesTextViewPr>
  <p:notesViewPr>
    <p:cSldViewPr snapToGrid="0" showGuides="1">
      <p:cViewPr varScale="1">
        <p:scale>
          <a:sx n="45" d="100"/>
          <a:sy n="45" d="100"/>
        </p:scale>
        <p:origin x="186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D26B502B-9BA4-4DC6-873C-2D93DDE69461}" type="datetimeFigureOut">
              <a:rPr lang="en-US"/>
              <a:pPr>
                <a:defRPr/>
              </a:pPr>
              <a:t>7/6/2022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defRPr>
            </a:lvl1pPr>
          </a:lstStyle>
          <a:p>
            <a:pPr>
              <a:defRPr/>
            </a:pPr>
            <a:fld id="{B128706F-587B-4177-9B5E-3718C16029C3}" type="slidenum">
              <a:rPr lang="en-US"/>
              <a:pPr>
                <a:defRPr/>
              </a:pPr>
              <a:t>‹#›</a:t>
            </a:fld>
            <a:endParaRPr lang="en-US"/>
          </a:p>
        </p:txBody>
      </p:sp>
    </p:spTree>
    <p:extLst>
      <p:ext uri="{BB962C8B-B14F-4D97-AF65-F5344CB8AC3E}">
        <p14:creationId xmlns:p14="http://schemas.microsoft.com/office/powerpoint/2010/main" val="40867377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3FD4C167-0362-4D06-8DBD-E0FF2D53F02C}" type="datetimeFigureOut">
              <a:rPr lang="en-US"/>
              <a:pPr>
                <a:defRPr/>
              </a:pPr>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defRPr>
            </a:lvl1pPr>
          </a:lstStyle>
          <a:p>
            <a:pPr>
              <a:defRPr/>
            </a:pPr>
            <a:fld id="{89251190-5D43-45D4-B065-E0CE0FF24665}" type="slidenum">
              <a:rPr lang="en-US"/>
              <a:pPr>
                <a:defRPr/>
              </a:pPr>
              <a:t>‹#›</a:t>
            </a:fld>
            <a:endParaRPr lang="en-US"/>
          </a:p>
        </p:txBody>
      </p:sp>
    </p:spTree>
    <p:extLst>
      <p:ext uri="{BB962C8B-B14F-4D97-AF65-F5344CB8AC3E}">
        <p14:creationId xmlns:p14="http://schemas.microsoft.com/office/powerpoint/2010/main" val="191304224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251190-5D43-45D4-B065-E0CE0FF24665}" type="slidenum">
              <a:rPr lang="en-US" smtClean="0"/>
              <a:pPr>
                <a:defRPr/>
              </a:pPr>
              <a:t>24</a:t>
            </a:fld>
            <a:endParaRPr lang="en-US"/>
          </a:p>
        </p:txBody>
      </p:sp>
    </p:spTree>
    <p:extLst>
      <p:ext uri="{BB962C8B-B14F-4D97-AF65-F5344CB8AC3E}">
        <p14:creationId xmlns:p14="http://schemas.microsoft.com/office/powerpoint/2010/main" val="1808009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96"/>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00" y="-1"/>
            <a:ext cx="12188952" cy="68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6400" y="2309031"/>
            <a:ext cx="10820400" cy="1653369"/>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0" y="3962401"/>
            <a:ext cx="8760541" cy="712839"/>
          </a:xfrm>
          <a:gradFill flip="none" rotWithShape="1">
            <a:gsLst>
              <a:gs pos="0">
                <a:schemeClr val="tx1">
                  <a:alpha val="58000"/>
                </a:schemeClr>
              </a:gs>
              <a:gs pos="50000">
                <a:schemeClr val="bg1">
                  <a:lumMod val="50000"/>
                  <a:shade val="67500"/>
                  <a:satMod val="115000"/>
                  <a:alpha val="48000"/>
                </a:schemeClr>
              </a:gs>
              <a:gs pos="100000">
                <a:schemeClr val="bg1">
                  <a:lumMod val="50000"/>
                  <a:shade val="100000"/>
                  <a:satMod val="115000"/>
                </a:schemeClr>
              </a:gs>
            </a:gsLst>
            <a:lin ang="2700000" scaled="1"/>
            <a:tileRect/>
          </a:gradFill>
        </p:spPr>
        <p:txBody>
          <a:bodyPr/>
          <a:lstStyle>
            <a:lvl1pPr marL="0" indent="0" algn="ctr">
              <a:buNone/>
              <a:defRPr>
                <a:solidFill>
                  <a:schemeClr val="bg1">
                    <a:lumMod val="75000"/>
                  </a:schemeClr>
                </a:solidFill>
                <a:effectLst>
                  <a:outerShdw blurRad="38100" dist="38100" dir="2700000" algn="tl">
                    <a:srgbClr val="000000">
                      <a:alpha val="43137"/>
                    </a:srgbClr>
                  </a:outerShdw>
                </a:effectLst>
              </a:defRPr>
            </a:lvl1pPr>
            <a:lvl2pPr marL="457200" indent="0" algn="ctr">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a:t>Click to edit Master subtitle style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1752" y="9144"/>
            <a:ext cx="2274484" cy="2286000"/>
          </a:xfrm>
          <a:prstGeom prst="rect">
            <a:avLst/>
          </a:prstGeom>
        </p:spPr>
      </p:pic>
      <p:pic>
        <p:nvPicPr>
          <p:cNvPr id="11" name="Picture 72" descr="NASA insignia RGB"/>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430000" y="192024"/>
            <a:ext cx="685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93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AEBB9E3E-32BB-4424-AE89-BA5A66791DC1}" type="datetime1">
              <a:rPr lang="en-US" smtClean="0"/>
              <a:t>7/6/2022</a:t>
            </a:fld>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8688F6AE-1C29-4FE7-9CFE-52BEFC1A9819}" type="slidenum">
              <a:rPr lang="en-US"/>
              <a:pPr>
                <a:defRPr/>
              </a:pPr>
              <a:t>‹#›</a:t>
            </a:fld>
            <a:endParaRPr lang="en-US"/>
          </a:p>
        </p:txBody>
      </p:sp>
    </p:spTree>
    <p:extLst>
      <p:ext uri="{BB962C8B-B14F-4D97-AF65-F5344CB8AC3E}">
        <p14:creationId xmlns:p14="http://schemas.microsoft.com/office/powerpoint/2010/main" val="191219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6800"/>
            <a:ext cx="30480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066800"/>
            <a:ext cx="8331200" cy="53340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539FE136-DEC6-4BE0-8ADE-9D3BD9A37910}" type="datetime1">
              <a:rPr lang="en-US" smtClean="0"/>
              <a:t>7/6/2022</a:t>
            </a:fld>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DEA99044-6B6F-4EC9-9F0E-521520A2A724}" type="slidenum">
              <a:rPr lang="en-US"/>
              <a:pPr>
                <a:defRPr/>
              </a:pPr>
              <a:t>‹#›</a:t>
            </a:fld>
            <a:endParaRPr lang="en-US"/>
          </a:p>
        </p:txBody>
      </p:sp>
    </p:spTree>
    <p:extLst>
      <p:ext uri="{BB962C8B-B14F-4D97-AF65-F5344CB8AC3E}">
        <p14:creationId xmlns:p14="http://schemas.microsoft.com/office/powerpoint/2010/main" val="3268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398402AF-751F-4B66-9279-2B1BEA2927EE}" type="datetime1">
              <a:rPr lang="en-US" smtClean="0"/>
              <a:t>7/6/2022</a:t>
            </a:fld>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457B86A9-9655-49AA-8089-11BD692C9E90}" type="slidenum">
              <a:rPr lang="en-US"/>
              <a:pPr>
                <a:defRPr/>
              </a:pPr>
              <a:t>‹#›</a:t>
            </a:fld>
            <a:endParaRPr lang="en-US" dirty="0"/>
          </a:p>
        </p:txBody>
      </p:sp>
    </p:spTree>
    <p:extLst>
      <p:ext uri="{BB962C8B-B14F-4D97-AF65-F5344CB8AC3E}">
        <p14:creationId xmlns:p14="http://schemas.microsoft.com/office/powerpoint/2010/main" val="4929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29BF6795-6477-4A43-BDBD-A344C7611161}" type="datetime1">
              <a:rPr lang="en-US" smtClean="0"/>
              <a:t>7/6/2022</a:t>
            </a:fld>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136DBAAB-C12D-4154-ADF3-064A3B13341A}" type="slidenum">
              <a:rPr lang="en-US"/>
              <a:pPr>
                <a:defRPr/>
              </a:pPr>
              <a:t>‹#›</a:t>
            </a:fld>
            <a:endParaRPr lang="en-US"/>
          </a:p>
        </p:txBody>
      </p:sp>
    </p:spTree>
    <p:extLst>
      <p:ext uri="{BB962C8B-B14F-4D97-AF65-F5344CB8AC3E}">
        <p14:creationId xmlns:p14="http://schemas.microsoft.com/office/powerpoint/2010/main" val="3387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5689600" cy="52578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689600" cy="52578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EE027F51-397A-4842-9312-48218E77FDCC}" type="datetime1">
              <a:rPr lang="en-US" smtClean="0"/>
              <a:t>7/6/2022</a:t>
            </a:fld>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9BBEA4FC-8AF0-4D1B-9396-58490D864F03}" type="slidenum">
              <a:rPr lang="en-US"/>
              <a:pPr>
                <a:defRPr/>
              </a:pPr>
              <a:t>‹#›</a:t>
            </a:fld>
            <a:endParaRPr lang="en-US"/>
          </a:p>
        </p:txBody>
      </p:sp>
    </p:spTree>
    <p:extLst>
      <p:ext uri="{BB962C8B-B14F-4D97-AF65-F5344CB8AC3E}">
        <p14:creationId xmlns:p14="http://schemas.microsoft.com/office/powerpoint/2010/main" val="192031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56917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52600"/>
            <a:ext cx="5691717" cy="4648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066800"/>
            <a:ext cx="5693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52600"/>
            <a:ext cx="5693833" cy="4648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FF31F8BB-838C-4FB4-B64D-FAF84D70CFD8}" type="datetime1">
              <a:rPr lang="en-US" smtClean="0"/>
              <a:t>7/6/2022</a:t>
            </a:fld>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036DF23D-5197-46FD-89DE-8B65DB7AE804}" type="slidenum">
              <a:rPr lang="en-US"/>
              <a:pPr>
                <a:defRPr/>
              </a:pPr>
              <a:t>‹#›</a:t>
            </a:fld>
            <a:endParaRPr lang="en-US"/>
          </a:p>
        </p:txBody>
      </p:sp>
    </p:spTree>
    <p:extLst>
      <p:ext uri="{BB962C8B-B14F-4D97-AF65-F5344CB8AC3E}">
        <p14:creationId xmlns:p14="http://schemas.microsoft.com/office/powerpoint/2010/main" val="277576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54EC8E1A-431A-4C14-95CD-D60CC0EEBE64}" type="datetime1">
              <a:rPr lang="en-US" smtClean="0"/>
              <a:t>7/6/2022</a:t>
            </a:fld>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B0FAE6A3-6A94-4213-B556-372E714450EB}" type="slidenum">
              <a:rPr lang="en-US"/>
              <a:pPr>
                <a:defRPr/>
              </a:pPr>
              <a:t>‹#›</a:t>
            </a:fld>
            <a:endParaRPr lang="en-US"/>
          </a:p>
        </p:txBody>
      </p:sp>
    </p:spTree>
    <p:extLst>
      <p:ext uri="{BB962C8B-B14F-4D97-AF65-F5344CB8AC3E}">
        <p14:creationId xmlns:p14="http://schemas.microsoft.com/office/powerpoint/2010/main" val="349059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93D39121-F12B-4959-BE68-42FF4A47F9F6}" type="datetime1">
              <a:rPr lang="en-US" smtClean="0"/>
              <a:t>7/6/2022</a:t>
            </a:fld>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CC14B83F-AE75-45ED-A824-985A836FFCC1}" type="slidenum">
              <a:rPr lang="en-US"/>
              <a:pPr>
                <a:defRPr/>
              </a:pPr>
              <a:t>‹#›</a:t>
            </a:fld>
            <a:endParaRPr lang="en-US"/>
          </a:p>
        </p:txBody>
      </p:sp>
    </p:spTree>
    <p:extLst>
      <p:ext uri="{BB962C8B-B14F-4D97-AF65-F5344CB8AC3E}">
        <p14:creationId xmlns:p14="http://schemas.microsoft.com/office/powerpoint/2010/main" val="250667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066800"/>
            <a:ext cx="4315884" cy="990600"/>
          </a:xfrm>
        </p:spPr>
        <p:txBody>
          <a:bodyPr anchor="b"/>
          <a:lstStyle>
            <a:lvl1pPr algn="l">
              <a:defRPr sz="2000" b="1">
                <a:solidFill>
                  <a:schemeClr val="tx1"/>
                </a:solidFill>
              </a:defRPr>
            </a:lvl1pPr>
          </a:lstStyle>
          <a:p>
            <a:r>
              <a:rPr lang="en-US"/>
              <a:t>Click to edit Master title style</a:t>
            </a:r>
          </a:p>
        </p:txBody>
      </p:sp>
      <p:sp>
        <p:nvSpPr>
          <p:cNvPr id="3" name="Content Placeholder 2"/>
          <p:cNvSpPr>
            <a:spLocks noGrp="1"/>
          </p:cNvSpPr>
          <p:nvPr>
            <p:ph idx="1"/>
          </p:nvPr>
        </p:nvSpPr>
        <p:spPr>
          <a:xfrm>
            <a:off x="4766733" y="1066800"/>
            <a:ext cx="7120467" cy="5410200"/>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1" y="2057400"/>
            <a:ext cx="4315884" cy="441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63979E09-B434-433D-9298-15F6855C54F6}" type="datetime1">
              <a:rPr lang="en-US" smtClean="0"/>
              <a:t>7/6/2022</a:t>
            </a:fld>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E4660925-0BA9-417D-9F21-5EC149480C69}" type="slidenum">
              <a:rPr lang="en-US"/>
              <a:pPr>
                <a:defRPr/>
              </a:pPr>
              <a:t>‹#›</a:t>
            </a:fld>
            <a:endParaRPr lang="en-US"/>
          </a:p>
        </p:txBody>
      </p:sp>
    </p:spTree>
    <p:extLst>
      <p:ext uri="{BB962C8B-B14F-4D97-AF65-F5344CB8AC3E}">
        <p14:creationId xmlns:p14="http://schemas.microsoft.com/office/powerpoint/2010/main" val="202566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43000"/>
            <a:ext cx="73152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charset="0"/>
              </a:defRPr>
            </a:lvl1pPr>
          </a:lstStyle>
          <a:p>
            <a:pPr>
              <a:defRPr/>
            </a:pPr>
            <a:fld id="{715F75AC-AAC4-4459-9372-AD53A87841A9}" type="datetime1">
              <a:rPr lang="en-US" smtClean="0"/>
              <a:t>7/6/2022</a:t>
            </a:fld>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charset="0"/>
              </a:defRPr>
            </a:lvl1pPr>
          </a:lstStyle>
          <a:p>
            <a:pPr>
              <a:defRPr/>
            </a:pPr>
            <a:fld id="{0DECB48B-F610-4D0C-91E4-23C1FA346856}" type="slidenum">
              <a:rPr lang="en-US"/>
              <a:pPr>
                <a:defRPr/>
              </a:pPr>
              <a:t>‹#›</a:t>
            </a:fld>
            <a:endParaRPr lang="en-US"/>
          </a:p>
        </p:txBody>
      </p:sp>
    </p:spTree>
    <p:extLst>
      <p:ext uri="{BB962C8B-B14F-4D97-AF65-F5344CB8AC3E}">
        <p14:creationId xmlns:p14="http://schemas.microsoft.com/office/powerpoint/2010/main" val="168534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preferRelativeResize="0">
            <a:picLocks noChangeAspect="1" noChangeArrowheads="1"/>
          </p:cNvPicPr>
          <p:nvPr userDrawn="1"/>
        </p:nvPicPr>
        <p:blipFill rotWithShape="1">
          <a:blip r:embed="rId13" cstate="screen">
            <a:lum bright="70000" contrast="-70000"/>
            <a:extLst>
              <a:ext uri="{28A0092B-C50C-407E-A947-70E740481C1C}">
                <a14:useLocalDpi xmlns:a14="http://schemas.microsoft.com/office/drawing/2010/main"/>
              </a:ext>
            </a:extLst>
          </a:blip>
          <a:srcRect/>
          <a:stretch/>
        </p:blipFill>
        <p:spPr bwMode="auto">
          <a:xfrm>
            <a:off x="0" y="915001"/>
            <a:ext cx="12188952"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rotWithShape="1">
          <a:blip r:embed="rId14"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1" y="-2"/>
            <a:ext cx="12188952" cy="917577"/>
          </a:xfrm>
          <a:prstGeom prst="rect">
            <a:avLst/>
          </a:prstGeom>
        </p:spPr>
      </p:pic>
      <p:sp>
        <p:nvSpPr>
          <p:cNvPr id="1030" name="Title Placeholder 1"/>
          <p:cNvSpPr>
            <a:spLocks noGrp="1"/>
          </p:cNvSpPr>
          <p:nvPr>
            <p:ph type="title"/>
          </p:nvPr>
        </p:nvSpPr>
        <p:spPr bwMode="auto">
          <a:xfrm>
            <a:off x="1037157" y="76200"/>
            <a:ext cx="103166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7" name="Text Placeholder 2"/>
          <p:cNvSpPr>
            <a:spLocks noGrp="1"/>
          </p:cNvSpPr>
          <p:nvPr>
            <p:ph type="body" idx="1"/>
          </p:nvPr>
        </p:nvSpPr>
        <p:spPr bwMode="auto">
          <a:xfrm>
            <a:off x="304800" y="1143000"/>
            <a:ext cx="1158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238" y="648463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accent5">
                    <a:lumMod val="75000"/>
                  </a:schemeClr>
                </a:solidFill>
                <a:latin typeface="Calibri"/>
              </a:defRPr>
            </a:lvl1pPr>
          </a:lstStyle>
          <a:p>
            <a:pPr>
              <a:defRPr/>
            </a:pPr>
            <a:fld id="{DCCFD3FE-81DE-40D7-8C23-673612610ADD}" type="datetime1">
              <a:rPr lang="en-US" smtClean="0"/>
              <a:t>7/6/2022</a:t>
            </a:fld>
            <a:endParaRPr lang="en-US"/>
          </a:p>
        </p:txBody>
      </p:sp>
      <p:sp>
        <p:nvSpPr>
          <p:cNvPr id="6" name="Slide Number Placeholder 5"/>
          <p:cNvSpPr>
            <a:spLocks noGrp="1"/>
          </p:cNvSpPr>
          <p:nvPr>
            <p:ph type="sldNum" sz="quarter" idx="4"/>
          </p:nvPr>
        </p:nvSpPr>
        <p:spPr>
          <a:xfrm>
            <a:off x="9336617" y="64764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accent5">
                    <a:lumMod val="75000"/>
                  </a:schemeClr>
                </a:solidFill>
                <a:latin typeface="Calibri"/>
              </a:defRPr>
            </a:lvl1pPr>
          </a:lstStyle>
          <a:p>
            <a:pPr>
              <a:defRPr/>
            </a:pPr>
            <a:fld id="{C81742FC-0631-4BCD-984B-F873A515A068}" type="slidenum">
              <a:rPr lang="en-US"/>
              <a:pPr>
                <a:defRPr/>
              </a:pPr>
              <a:t>‹#›</a:t>
            </a:fld>
            <a:endParaRPr lang="en-US" dirty="0"/>
          </a:p>
        </p:txBody>
      </p:sp>
      <p:pic>
        <p:nvPicPr>
          <p:cNvPr id="8" name="Picture 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54661" y="89218"/>
            <a:ext cx="727835" cy="731520"/>
          </a:xfrm>
          <a:prstGeom prst="rect">
            <a:avLst/>
          </a:prstGeom>
        </p:spPr>
      </p:pic>
      <p:pic>
        <p:nvPicPr>
          <p:cNvPr id="14" name="Picture 72" descr="NASA insignia RGB"/>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1430000" y="193675"/>
            <a:ext cx="685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l" rtl="0" eaLnBrk="0" fontAlgn="base" hangingPunct="0">
        <a:spcBef>
          <a:spcPct val="0"/>
        </a:spcBef>
        <a:spcAft>
          <a:spcPct val="0"/>
        </a:spcAft>
        <a:defRPr sz="4400" kern="1200">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400">
          <a:solidFill>
            <a:schemeClr val="bg1"/>
          </a:solidFill>
          <a:latin typeface="Calibri" panose="020F0502020204030204" pitchFamily="34" charset="0"/>
        </a:defRPr>
      </a:lvl2pPr>
      <a:lvl3pPr algn="l" rtl="0" eaLnBrk="0" fontAlgn="base" hangingPunct="0">
        <a:spcBef>
          <a:spcPct val="0"/>
        </a:spcBef>
        <a:spcAft>
          <a:spcPct val="0"/>
        </a:spcAft>
        <a:defRPr sz="4400">
          <a:solidFill>
            <a:schemeClr val="bg1"/>
          </a:solidFill>
          <a:latin typeface="Calibri" panose="020F0502020204030204" pitchFamily="34" charset="0"/>
        </a:defRPr>
      </a:lvl3pPr>
      <a:lvl4pPr algn="l" rtl="0" eaLnBrk="0" fontAlgn="base" hangingPunct="0">
        <a:spcBef>
          <a:spcPct val="0"/>
        </a:spcBef>
        <a:spcAft>
          <a:spcPct val="0"/>
        </a:spcAft>
        <a:defRPr sz="4400">
          <a:solidFill>
            <a:schemeClr val="bg1"/>
          </a:solidFill>
          <a:latin typeface="Calibri" panose="020F0502020204030204" pitchFamily="34" charset="0"/>
        </a:defRPr>
      </a:lvl4pPr>
      <a:lvl5pPr algn="l" rtl="0" eaLnBrk="0" fontAlgn="base" hangingPunct="0">
        <a:spcBef>
          <a:spcPct val="0"/>
        </a:spcBef>
        <a:spcAft>
          <a:spcPct val="0"/>
        </a:spcAft>
        <a:defRPr sz="4400">
          <a:solidFill>
            <a:schemeClr val="bg1"/>
          </a:solidFill>
          <a:latin typeface="Calibri" panose="020F0502020204030204" pitchFamily="34" charset="0"/>
        </a:defRPr>
      </a:lvl5pPr>
      <a:lvl6pPr marL="457200" algn="ctr" rtl="0" fontAlgn="base">
        <a:spcBef>
          <a:spcPct val="0"/>
        </a:spcBef>
        <a:spcAft>
          <a:spcPct val="0"/>
        </a:spcAft>
        <a:defRPr sz="4400">
          <a:solidFill>
            <a:srgbClr val="B9CDE5"/>
          </a:solidFill>
          <a:latin typeface="Calibri" panose="020F0502020204030204" pitchFamily="34" charset="0"/>
        </a:defRPr>
      </a:lvl6pPr>
      <a:lvl7pPr marL="914400" algn="ctr" rtl="0" fontAlgn="base">
        <a:spcBef>
          <a:spcPct val="0"/>
        </a:spcBef>
        <a:spcAft>
          <a:spcPct val="0"/>
        </a:spcAft>
        <a:defRPr sz="4400">
          <a:solidFill>
            <a:srgbClr val="B9CDE5"/>
          </a:solidFill>
          <a:latin typeface="Calibri" panose="020F0502020204030204" pitchFamily="34" charset="0"/>
        </a:defRPr>
      </a:lvl7pPr>
      <a:lvl8pPr marL="1371600" algn="ctr" rtl="0" fontAlgn="base">
        <a:spcBef>
          <a:spcPct val="0"/>
        </a:spcBef>
        <a:spcAft>
          <a:spcPct val="0"/>
        </a:spcAft>
        <a:defRPr sz="4400">
          <a:solidFill>
            <a:srgbClr val="B9CDE5"/>
          </a:solidFill>
          <a:latin typeface="Calibri" panose="020F0502020204030204" pitchFamily="34" charset="0"/>
        </a:defRPr>
      </a:lvl8pPr>
      <a:lvl9pPr marL="1828800" algn="ctr" rtl="0" fontAlgn="base">
        <a:spcBef>
          <a:spcPct val="0"/>
        </a:spcBef>
        <a:spcAft>
          <a:spcPct val="0"/>
        </a:spcAft>
        <a:defRPr sz="4400">
          <a:solidFill>
            <a:srgbClr val="B9CDE5"/>
          </a:solidFill>
          <a:latin typeface="Calibri" panose="020F0502020204030204" pitchFamily="34" charset="0"/>
        </a:defRPr>
      </a:lvl9pPr>
    </p:titleStyle>
    <p:body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02696" y="2130162"/>
            <a:ext cx="10820400" cy="1653369"/>
          </a:xfrm>
        </p:spPr>
        <p:txBody>
          <a:bodyPr/>
          <a:lstStyle/>
          <a:p>
            <a:r>
              <a:rPr lang="en-US" dirty="0"/>
              <a:t>xEMU Shoulder Assembly</a:t>
            </a:r>
          </a:p>
        </p:txBody>
      </p:sp>
      <p:sp>
        <p:nvSpPr>
          <p:cNvPr id="6" name="Subtitle 5"/>
          <p:cNvSpPr>
            <a:spLocks noGrp="1"/>
          </p:cNvSpPr>
          <p:nvPr>
            <p:ph type="subTitle" idx="1"/>
          </p:nvPr>
        </p:nvSpPr>
        <p:spPr>
          <a:xfrm>
            <a:off x="873697" y="3783531"/>
            <a:ext cx="4415480" cy="1067370"/>
          </a:xfrm>
        </p:spPr>
        <p:txBody>
          <a:bodyPr/>
          <a:lstStyle/>
          <a:p>
            <a:pPr algn="l"/>
            <a:r>
              <a:rPr lang="en-US" dirty="0"/>
              <a:t>Ian Meginnis</a:t>
            </a:r>
          </a:p>
          <a:p>
            <a:pPr algn="l"/>
            <a:r>
              <a:rPr lang="en-US" sz="2800" dirty="0"/>
              <a:t>NASA Johnson Space Center</a:t>
            </a:r>
          </a:p>
        </p:txBody>
      </p:sp>
      <p:sp>
        <p:nvSpPr>
          <p:cNvPr id="12" name="Rectangle 4">
            <a:extLst>
              <a:ext uri="{FF2B5EF4-FFF2-40B4-BE49-F238E27FC236}">
                <a16:creationId xmlns:a16="http://schemas.microsoft.com/office/drawing/2014/main" id="{4C5FC5E0-8B50-466C-9A73-2992DADF60A1}"/>
              </a:ext>
            </a:extLst>
          </p:cNvPr>
          <p:cNvSpPr>
            <a:spLocks noChangeArrowheads="1"/>
          </p:cNvSpPr>
          <p:nvPr/>
        </p:nvSpPr>
        <p:spPr bwMode="auto">
          <a:xfrm>
            <a:off x="9034271" y="5339270"/>
            <a:ext cx="3005865" cy="127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i="1" dirty="0">
                <a:solidFill>
                  <a:schemeClr val="bg1"/>
                </a:solidFill>
                <a:latin typeface="+mj-lt"/>
              </a:rPr>
              <a:t>International Conference on Environmental Systems</a:t>
            </a:r>
          </a:p>
          <a:p>
            <a:pPr>
              <a:spcBef>
                <a:spcPts val="600"/>
              </a:spcBef>
              <a:buFontTx/>
              <a:buNone/>
            </a:pPr>
            <a:r>
              <a:rPr lang="en-US" altLang="en-US" sz="1800" dirty="0">
                <a:solidFill>
                  <a:schemeClr val="bg1"/>
                </a:solidFill>
                <a:latin typeface="+mj-lt"/>
              </a:rPr>
              <a:t>July 10-14, 2022</a:t>
            </a:r>
          </a:p>
          <a:p>
            <a:pPr>
              <a:spcBef>
                <a:spcPct val="0"/>
              </a:spcBef>
              <a:buFontTx/>
              <a:buNone/>
            </a:pPr>
            <a:r>
              <a:rPr lang="en-US" altLang="en-US" sz="1800" dirty="0">
                <a:solidFill>
                  <a:schemeClr val="bg1"/>
                </a:solidFill>
                <a:latin typeface="+mj-lt"/>
              </a:rPr>
              <a:t>St. Paul, Minnesota</a:t>
            </a:r>
            <a:endParaRPr lang="en-US" altLang="en-US" sz="2400" dirty="0">
              <a:solidFill>
                <a:schemeClr val="bg1"/>
              </a:solidFill>
              <a:latin typeface="+mj-lt"/>
            </a:endParaRPr>
          </a:p>
        </p:txBody>
      </p:sp>
      <p:pic>
        <p:nvPicPr>
          <p:cNvPr id="1026" name="Picture 2">
            <a:extLst>
              <a:ext uri="{FF2B5EF4-FFF2-40B4-BE49-F238E27FC236}">
                <a16:creationId xmlns:a16="http://schemas.microsoft.com/office/drawing/2014/main" id="{55B0F6B9-10E0-4549-BF8A-B50DDBB4AAE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4927" y="5102352"/>
            <a:ext cx="1755647" cy="1755647"/>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5">
            <a:extLst>
              <a:ext uri="{FF2B5EF4-FFF2-40B4-BE49-F238E27FC236}">
                <a16:creationId xmlns:a16="http://schemas.microsoft.com/office/drawing/2014/main" id="{7514CEE2-AE1B-084A-9E30-FD99B0841A52}"/>
              </a:ext>
            </a:extLst>
          </p:cNvPr>
          <p:cNvSpPr txBox="1">
            <a:spLocks/>
          </p:cNvSpPr>
          <p:nvPr/>
        </p:nvSpPr>
        <p:spPr bwMode="auto">
          <a:xfrm>
            <a:off x="233082" y="5353593"/>
            <a:ext cx="7782797" cy="1246062"/>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4BACC6"/>
              </a:buClr>
              <a:buFont typeface="Arial" panose="020B0604020202020204" pitchFamily="34" charset="0"/>
              <a:buNone/>
              <a:defRPr sz="3200" kern="1200">
                <a:solidFill>
                  <a:schemeClr val="bg1">
                    <a:lumMod val="75000"/>
                  </a:schemeClr>
                </a:solidFill>
                <a:effectLst>
                  <a:outerShdw blurRad="38100" dist="38100" dir="2700000" algn="tl">
                    <a:srgbClr val="000000">
                      <a:alpha val="43137"/>
                    </a:srgbClr>
                  </a:outerShdw>
                </a:effectLst>
                <a:latin typeface="+mn-lt"/>
                <a:ea typeface="+mn-ea"/>
                <a:cs typeface="+mn-cs"/>
              </a:defRPr>
            </a:lvl1pPr>
            <a:lvl2pPr marL="457200" indent="0" algn="ctr" rtl="0" eaLnBrk="0" fontAlgn="base" hangingPunct="0">
              <a:spcBef>
                <a:spcPct val="20000"/>
              </a:spcBef>
              <a:spcAft>
                <a:spcPct val="0"/>
              </a:spcAft>
              <a:buClr>
                <a:srgbClr val="E46C0A"/>
              </a:buClr>
              <a:buFont typeface="Arial" panose="020B0604020202020204" pitchFamily="34" charset="0"/>
              <a:buNone/>
              <a:defRPr sz="2800" kern="1200">
                <a:solidFill>
                  <a:schemeClr val="bg1"/>
                </a:solidFill>
                <a:latin typeface="+mn-lt"/>
                <a:ea typeface="+mn-ea"/>
                <a:cs typeface="+mn-cs"/>
              </a:defRPr>
            </a:lvl2pPr>
            <a:lvl3pPr marL="914400" indent="0" algn="ctr" rtl="0" eaLnBrk="0" fontAlgn="base" hangingPunct="0">
              <a:spcBef>
                <a:spcPct val="20000"/>
              </a:spcBef>
              <a:spcAft>
                <a:spcPct val="0"/>
              </a:spcAft>
              <a:buClr>
                <a:srgbClr val="984807"/>
              </a:buClr>
              <a:buFont typeface="Wingdings" panose="05000000000000000000" pitchFamily="2" charset="2"/>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chemeClr val="tx1"/>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chemeClr val="tx1"/>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300" i="1" dirty="0"/>
              <a:t>Additional ICES Authors:</a:t>
            </a:r>
          </a:p>
          <a:p>
            <a:pPr marL="233363" indent="-233363" algn="l">
              <a:buFont typeface="Arial" panose="020B0604020202020204" pitchFamily="34" charset="0"/>
              <a:buChar char="•"/>
            </a:pPr>
            <a:r>
              <a:rPr lang="en-US" sz="2300" dirty="0"/>
              <a:t>Richard Rhodes &amp; Jeff Watters – NASA JSC</a:t>
            </a:r>
          </a:p>
          <a:p>
            <a:pPr marL="233363" indent="-233363" algn="l">
              <a:buFont typeface="Arial" panose="020B0604020202020204" pitchFamily="34" charset="0"/>
              <a:buChar char="•"/>
            </a:pPr>
            <a:r>
              <a:rPr lang="en-US" sz="2300" dirty="0"/>
              <a:t>Shane McFarland &amp; Dave Cox – Aegis Aerospace, NASA JSC</a:t>
            </a:r>
          </a:p>
          <a:p>
            <a:pPr algn="l"/>
            <a:r>
              <a:rPr lang="en-US" sz="2400" dirty="0"/>
              <a:t>	</a:t>
            </a:r>
          </a:p>
          <a:p>
            <a:pPr algn="l"/>
            <a:endParaRPr lang="en-US" sz="2400" dirty="0"/>
          </a:p>
        </p:txBody>
      </p:sp>
      <p:sp>
        <p:nvSpPr>
          <p:cNvPr id="7" name="Rectangle 6">
            <a:extLst>
              <a:ext uri="{FF2B5EF4-FFF2-40B4-BE49-F238E27FC236}">
                <a16:creationId xmlns:a16="http://schemas.microsoft.com/office/drawing/2014/main" id="{AD0C16D6-5D35-4083-89A5-3A7788BCE30F}"/>
              </a:ext>
            </a:extLst>
          </p:cNvPr>
          <p:cNvSpPr/>
          <p:nvPr/>
        </p:nvSpPr>
        <p:spPr>
          <a:xfrm>
            <a:off x="5420686" y="4017134"/>
            <a:ext cx="6467912" cy="600164"/>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1100" i="1" dirty="0">
                <a:solidFill>
                  <a:schemeClr val="bg1"/>
                </a:solidFill>
                <a:latin typeface="Roboto"/>
              </a:rPr>
              <a:t>Trade names and trademarks and company names are used in this report for identification only. Their usage does not constitute an official endorsement, either expressed or implied, by the National Aeronautics and Space Administration.</a:t>
            </a:r>
            <a:endParaRPr lang="en-US" sz="1100" i="1" dirty="0">
              <a:solidFill>
                <a:schemeClr val="bg1"/>
              </a:solidFill>
            </a:endParaRPr>
          </a:p>
        </p:txBody>
      </p:sp>
    </p:spTree>
    <p:extLst>
      <p:ext uri="{BB962C8B-B14F-4D97-AF65-F5344CB8AC3E}">
        <p14:creationId xmlns:p14="http://schemas.microsoft.com/office/powerpoint/2010/main" val="289977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C418-9CF5-4B0F-A747-BC8822826877}"/>
              </a:ext>
            </a:extLst>
          </p:cNvPr>
          <p:cNvSpPr>
            <a:spLocks noGrp="1"/>
          </p:cNvSpPr>
          <p:nvPr>
            <p:ph type="title"/>
          </p:nvPr>
        </p:nvSpPr>
        <p:spPr/>
        <p:txBody>
          <a:bodyPr/>
          <a:lstStyle/>
          <a:p>
            <a:r>
              <a:rPr lang="en-US" dirty="0"/>
              <a:t>Shoulder Development History</a:t>
            </a:r>
          </a:p>
        </p:txBody>
      </p:sp>
      <p:graphicFrame>
        <p:nvGraphicFramePr>
          <p:cNvPr id="10" name="Table 10">
            <a:extLst>
              <a:ext uri="{FF2B5EF4-FFF2-40B4-BE49-F238E27FC236}">
                <a16:creationId xmlns:a16="http://schemas.microsoft.com/office/drawing/2014/main" id="{BDA8BBA6-13F7-4804-91EE-CCF9D7796E8D}"/>
              </a:ext>
            </a:extLst>
          </p:cNvPr>
          <p:cNvGraphicFramePr>
            <a:graphicFrameLocks noGrp="1"/>
          </p:cNvGraphicFramePr>
          <p:nvPr>
            <p:ph idx="1"/>
            <p:extLst>
              <p:ext uri="{D42A27DB-BD31-4B8C-83A1-F6EECF244321}">
                <p14:modId xmlns:p14="http://schemas.microsoft.com/office/powerpoint/2010/main" val="237267221"/>
              </p:ext>
            </p:extLst>
          </p:nvPr>
        </p:nvGraphicFramePr>
        <p:xfrm>
          <a:off x="304800" y="1143000"/>
          <a:ext cx="11582396" cy="5392437"/>
        </p:xfrm>
        <a:graphic>
          <a:graphicData uri="http://schemas.openxmlformats.org/drawingml/2006/table">
            <a:tbl>
              <a:tblPr firstRow="1" bandRow="1">
                <a:tableStyleId>{5C22544A-7EE6-4342-B048-85BDC9FD1C3A}</a:tableStyleId>
              </a:tblPr>
              <a:tblGrid>
                <a:gridCol w="1915026">
                  <a:extLst>
                    <a:ext uri="{9D8B030D-6E8A-4147-A177-3AD203B41FA5}">
                      <a16:colId xmlns:a16="http://schemas.microsoft.com/office/drawing/2014/main" val="699837138"/>
                    </a:ext>
                  </a:extLst>
                </a:gridCol>
                <a:gridCol w="1155032">
                  <a:extLst>
                    <a:ext uri="{9D8B030D-6E8A-4147-A177-3AD203B41FA5}">
                      <a16:colId xmlns:a16="http://schemas.microsoft.com/office/drawing/2014/main" val="1027738977"/>
                    </a:ext>
                  </a:extLst>
                </a:gridCol>
                <a:gridCol w="1341521">
                  <a:extLst>
                    <a:ext uri="{9D8B030D-6E8A-4147-A177-3AD203B41FA5}">
                      <a16:colId xmlns:a16="http://schemas.microsoft.com/office/drawing/2014/main" val="3736408977"/>
                    </a:ext>
                  </a:extLst>
                </a:gridCol>
                <a:gridCol w="1437774">
                  <a:extLst>
                    <a:ext uri="{9D8B030D-6E8A-4147-A177-3AD203B41FA5}">
                      <a16:colId xmlns:a16="http://schemas.microsoft.com/office/drawing/2014/main" val="2296475200"/>
                    </a:ext>
                  </a:extLst>
                </a:gridCol>
                <a:gridCol w="1407694">
                  <a:extLst>
                    <a:ext uri="{9D8B030D-6E8A-4147-A177-3AD203B41FA5}">
                      <a16:colId xmlns:a16="http://schemas.microsoft.com/office/drawing/2014/main" val="2677497544"/>
                    </a:ext>
                  </a:extLst>
                </a:gridCol>
                <a:gridCol w="1858879">
                  <a:extLst>
                    <a:ext uri="{9D8B030D-6E8A-4147-A177-3AD203B41FA5}">
                      <a16:colId xmlns:a16="http://schemas.microsoft.com/office/drawing/2014/main" val="1675489951"/>
                    </a:ext>
                  </a:extLst>
                </a:gridCol>
                <a:gridCol w="2466470">
                  <a:extLst>
                    <a:ext uri="{9D8B030D-6E8A-4147-A177-3AD203B41FA5}">
                      <a16:colId xmlns:a16="http://schemas.microsoft.com/office/drawing/2014/main" val="2873851745"/>
                    </a:ext>
                  </a:extLst>
                </a:gridCol>
              </a:tblGrid>
              <a:tr h="952482">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Shoulder</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Mobility</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Complexity</a:t>
                      </a:r>
                      <a:endParaRPr lang="en-US" sz="16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Mass </a:t>
                      </a:r>
                      <a:r>
                        <a:rPr lang="en-US" sz="1600" b="1" u="sng">
                          <a:solidFill>
                            <a:srgbClr val="000000"/>
                          </a:solidFill>
                          <a:effectLst/>
                          <a:latin typeface="Times New Roman" panose="02020603050405020304" pitchFamily="18" charset="0"/>
                          <a:ea typeface="Times New Roman" panose="02020603050405020304" pitchFamily="18" charset="0"/>
                        </a:rPr>
                        <a:t>without</a:t>
                      </a:r>
                      <a:r>
                        <a:rPr lang="en-US" sz="1600" b="1">
                          <a:solidFill>
                            <a:srgbClr val="000000"/>
                          </a:solidFill>
                          <a:effectLst/>
                          <a:latin typeface="Times New Roman" panose="02020603050405020304" pitchFamily="18" charset="0"/>
                          <a:ea typeface="Times New Roman" panose="02020603050405020304" pitchFamily="18" charset="0"/>
                        </a:rPr>
                        <a:t> bearings </a:t>
                      </a:r>
                      <a:endParaRPr lang="en-US" sz="160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(per shoulder)</a:t>
                      </a:r>
                      <a:endParaRPr lang="en-US" sz="16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Mass </a:t>
                      </a:r>
                      <a:r>
                        <a:rPr lang="en-US" sz="1600" b="1" u="sng" dirty="0">
                          <a:solidFill>
                            <a:srgbClr val="000000"/>
                          </a:solidFill>
                          <a:effectLst/>
                          <a:latin typeface="Times New Roman" panose="02020603050405020304" pitchFamily="18" charset="0"/>
                          <a:ea typeface="Times New Roman" panose="02020603050405020304" pitchFamily="18" charset="0"/>
                        </a:rPr>
                        <a:t>with</a:t>
                      </a:r>
                      <a:r>
                        <a:rPr lang="en-US" sz="1600" b="1" dirty="0">
                          <a:solidFill>
                            <a:srgbClr val="000000"/>
                          </a:solidFill>
                          <a:effectLst/>
                          <a:latin typeface="Times New Roman" panose="02020603050405020304" pitchFamily="18" charset="0"/>
                          <a:ea typeface="Times New Roman" panose="02020603050405020304" pitchFamily="18" charset="0"/>
                        </a:rPr>
                        <a:t> bearings </a:t>
                      </a:r>
                      <a:endParaRPr lang="en-US" sz="16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(per shoulder)</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Notes</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Picture</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649713221"/>
                  </a:ext>
                </a:extLst>
              </a:tr>
              <a:tr h="1479985">
                <a:tc>
                  <a:txBody>
                    <a:bodyPr/>
                    <a:lstStyle/>
                    <a:p>
                      <a:pPr marL="0" marR="0" indent="0" algn="l">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Two-bearing, external link rolling convolute </a:t>
                      </a:r>
                      <a:br>
                        <a:rPr lang="en-US" sz="1200" dirty="0">
                          <a:solidFill>
                            <a:srgbClr val="000000"/>
                          </a:solidFill>
                          <a:effectLst/>
                          <a:latin typeface="Times New Roman" panose="02020603050405020304" pitchFamily="18" charset="0"/>
                          <a:ea typeface="Times New Roman" panose="02020603050405020304" pitchFamily="18" charset="0"/>
                        </a:rPr>
                      </a:br>
                      <a:r>
                        <a:rPr lang="en-US" sz="1200" i="1" dirty="0">
                          <a:solidFill>
                            <a:srgbClr val="000000"/>
                          </a:solidFill>
                          <a:effectLst/>
                          <a:latin typeface="Times New Roman" panose="02020603050405020304" pitchFamily="18" charset="0"/>
                          <a:ea typeface="Times New Roman" panose="02020603050405020304" pitchFamily="18" charset="0"/>
                        </a:rPr>
                        <a:t>(</a:t>
                      </a:r>
                      <a:r>
                        <a:rPr lang="en-US" sz="1200" i="1" dirty="0" err="1">
                          <a:solidFill>
                            <a:srgbClr val="000000"/>
                          </a:solidFill>
                          <a:effectLst/>
                          <a:latin typeface="Times New Roman" panose="02020603050405020304" pitchFamily="18" charset="0"/>
                          <a:ea typeface="Times New Roman" panose="02020603050405020304" pitchFamily="18" charset="0"/>
                        </a:rPr>
                        <a:t>xPGS</a:t>
                      </a:r>
                      <a:r>
                        <a:rPr lang="en-US" sz="1200" i="1" dirty="0">
                          <a:solidFill>
                            <a:srgbClr val="000000"/>
                          </a:solidFill>
                          <a:effectLst/>
                          <a:latin typeface="Times New Roman" panose="02020603050405020304" pitchFamily="18" charset="0"/>
                          <a:ea typeface="Times New Roman" panose="02020603050405020304" pitchFamily="18" charset="0"/>
                        </a:rPr>
                        <a:t>, Mark III, Litton AES)</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High</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High</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 pos="45720" algn="l"/>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2.56 </a:t>
                      </a:r>
                      <a:r>
                        <a:rPr lang="en-US" sz="1200" dirty="0" err="1">
                          <a:solidFill>
                            <a:srgbClr val="000000"/>
                          </a:solidFill>
                          <a:effectLst/>
                          <a:latin typeface="Times New Roman" panose="02020603050405020304" pitchFamily="18" charset="0"/>
                          <a:ea typeface="Times New Roman" panose="02020603050405020304" pitchFamily="18" charset="0"/>
                        </a:rPr>
                        <a:t>lb</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 pos="45720" algn="l"/>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(1.16 kg)</a:t>
                      </a:r>
                      <a:endParaRPr lang="en-US" sz="12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 pos="45720" algn="l"/>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(small </a:t>
                      </a:r>
                      <a:r>
                        <a:rPr lang="en-US" sz="1200" dirty="0" err="1">
                          <a:solidFill>
                            <a:srgbClr val="000000"/>
                          </a:solidFill>
                          <a:effectLst/>
                          <a:latin typeface="Times New Roman" panose="02020603050405020304" pitchFamily="18" charset="0"/>
                          <a:ea typeface="Times New Roman" panose="02020603050405020304" pitchFamily="18" charset="0"/>
                        </a:rPr>
                        <a:t>xPGS</a:t>
                      </a:r>
                      <a:r>
                        <a:rPr lang="en-US" sz="12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5.75 lb </a:t>
                      </a:r>
                      <a:endParaRPr lang="en-US" sz="120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(2.61 kg) </a:t>
                      </a:r>
                      <a:br>
                        <a:rPr lang="en-US" sz="1200">
                          <a:solidFill>
                            <a:srgbClr val="000000"/>
                          </a:solidFill>
                          <a:effectLst/>
                          <a:latin typeface="Times New Roman" panose="02020603050405020304" pitchFamily="18" charset="0"/>
                          <a:ea typeface="Times New Roman" panose="02020603050405020304" pitchFamily="18" charset="0"/>
                        </a:rPr>
                      </a:br>
                      <a:r>
                        <a:rPr lang="en-US" sz="1200">
                          <a:solidFill>
                            <a:srgbClr val="000000"/>
                          </a:solidFill>
                          <a:effectLst/>
                          <a:latin typeface="Times New Roman" panose="02020603050405020304" pitchFamily="18" charset="0"/>
                          <a:ea typeface="Times New Roman" panose="02020603050405020304" pitchFamily="18" charset="0"/>
                        </a:rPr>
                        <a:t>(small xPGS)</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Low torque; stable throughout ROM; low sensitivity to high suit pressures; extensive test experience with Mark III</a:t>
                      </a:r>
                      <a:r>
                        <a:rPr lang="en-US" sz="1200" baseline="30000">
                          <a:solidFill>
                            <a:srgbClr val="000000"/>
                          </a:solidFill>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dirty="0"/>
                    </a:p>
                  </a:txBody>
                  <a:tcPr/>
                </a:tc>
                <a:extLst>
                  <a:ext uri="{0D108BD9-81ED-4DB2-BD59-A6C34878D82A}">
                    <a16:rowId xmlns:a16="http://schemas.microsoft.com/office/drawing/2014/main" val="1429348011"/>
                  </a:ext>
                </a:extLst>
              </a:tr>
              <a:tr h="1479985">
                <a:tc>
                  <a:txBody>
                    <a:bodyPr/>
                    <a:lstStyle/>
                    <a:p>
                      <a:pPr marL="0" marR="0" indent="0" algn="l">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Two-bearing, flat-patterned gore </a:t>
                      </a:r>
                      <a:r>
                        <a:rPr lang="en-US" sz="1200" i="1">
                          <a:solidFill>
                            <a:srgbClr val="000000"/>
                          </a:solidFill>
                          <a:effectLst/>
                          <a:latin typeface="Times New Roman" panose="02020603050405020304" pitchFamily="18" charset="0"/>
                          <a:ea typeface="Times New Roman" panose="02020603050405020304" pitchFamily="18" charset="0"/>
                        </a:rPr>
                        <a:t>(EMU)</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Medium </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Low</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0.75 </a:t>
                      </a:r>
                      <a:r>
                        <a:rPr lang="en-US" sz="1200" dirty="0" err="1">
                          <a:solidFill>
                            <a:srgbClr val="000000"/>
                          </a:solidFill>
                          <a:effectLst/>
                          <a:latin typeface="Times New Roman" panose="02020603050405020304" pitchFamily="18" charset="0"/>
                          <a:ea typeface="Times New Roman" panose="02020603050405020304" pitchFamily="18" charset="0"/>
                        </a:rPr>
                        <a:t>lb</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(0.34 kg)</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4.96 lb </a:t>
                      </a:r>
                      <a:endParaRPr lang="en-US" sz="120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(2.25 kg)</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Higher torque at exploration suit pressures; not stable throughout ROM</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a:p>
                  </a:txBody>
                  <a:tcPr/>
                </a:tc>
                <a:extLst>
                  <a:ext uri="{0D108BD9-81ED-4DB2-BD59-A6C34878D82A}">
                    <a16:rowId xmlns:a16="http://schemas.microsoft.com/office/drawing/2014/main" val="2242879310"/>
                  </a:ext>
                </a:extLst>
              </a:tr>
              <a:tr h="1479985">
                <a:tc>
                  <a:txBody>
                    <a:bodyPr/>
                    <a:lstStyle/>
                    <a:p>
                      <a:pPr marL="0" marR="0" indent="0" algn="l">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Three-bearing, flat-patterned convolute </a:t>
                      </a:r>
                      <a:r>
                        <a:rPr lang="en-US" sz="1200" i="1">
                          <a:solidFill>
                            <a:srgbClr val="000000"/>
                          </a:solidFill>
                          <a:effectLst/>
                          <a:latin typeface="Times New Roman" panose="02020603050405020304" pitchFamily="18" charset="0"/>
                          <a:ea typeface="Times New Roman" panose="02020603050405020304" pitchFamily="18" charset="0"/>
                        </a:rPr>
                        <a:t>(Z-1)</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Medium</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Low</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3.15 </a:t>
                      </a:r>
                      <a:r>
                        <a:rPr lang="en-US" sz="1200" dirty="0" err="1">
                          <a:solidFill>
                            <a:srgbClr val="000000"/>
                          </a:solidFill>
                          <a:effectLst/>
                          <a:latin typeface="Times New Roman" panose="02020603050405020304" pitchFamily="18" charset="0"/>
                          <a:ea typeface="Times New Roman" panose="02020603050405020304" pitchFamily="18" charset="0"/>
                        </a:rPr>
                        <a:t>lb</a:t>
                      </a:r>
                      <a:endParaRPr lang="en-US" sz="12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 (1.43 kg)</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6.75 lb</a:t>
                      </a:r>
                      <a:endParaRPr lang="en-US" sz="120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 (3.06 kg)</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Three bearings did not provide better mobility than two-bearing design</a:t>
                      </a:r>
                      <a:r>
                        <a:rPr lang="en-US" sz="1200" baseline="300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dirty="0"/>
                    </a:p>
                  </a:txBody>
                  <a:tcPr/>
                </a:tc>
                <a:extLst>
                  <a:ext uri="{0D108BD9-81ED-4DB2-BD59-A6C34878D82A}">
                    <a16:rowId xmlns:a16="http://schemas.microsoft.com/office/drawing/2014/main" val="4240101968"/>
                  </a:ext>
                </a:extLst>
              </a:tr>
            </a:tbl>
          </a:graphicData>
        </a:graphic>
      </p:graphicFrame>
      <p:pic>
        <p:nvPicPr>
          <p:cNvPr id="18" name="Picture 17">
            <a:extLst>
              <a:ext uri="{FF2B5EF4-FFF2-40B4-BE49-F238E27FC236}">
                <a16:creationId xmlns:a16="http://schemas.microsoft.com/office/drawing/2014/main" id="{DFF4A9B2-F2B6-6549-AB21-E9FB493063E1}"/>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flipH="1">
            <a:off x="9961266" y="2229255"/>
            <a:ext cx="1496016" cy="1224013"/>
          </a:xfrm>
          <a:prstGeom prst="rect">
            <a:avLst/>
          </a:prstGeom>
          <a:noFill/>
        </p:spPr>
      </p:pic>
      <p:pic>
        <p:nvPicPr>
          <p:cNvPr id="19" name="Picture 18">
            <a:extLst>
              <a:ext uri="{FF2B5EF4-FFF2-40B4-BE49-F238E27FC236}">
                <a16:creationId xmlns:a16="http://schemas.microsoft.com/office/drawing/2014/main" id="{0FD23C02-B3A3-4E92-94B6-D1CD1E7AC99F}"/>
              </a:ext>
            </a:extLst>
          </p:cNvPr>
          <p:cNvPicPr/>
          <p:nvPr/>
        </p:nvPicPr>
        <p:blipFill>
          <a:blip r:embed="rId3" cstate="screen">
            <a:extLst>
              <a:ext uri="{28A0092B-C50C-407E-A947-70E740481C1C}">
                <a14:useLocalDpi xmlns:a14="http://schemas.microsoft.com/office/drawing/2010/main"/>
              </a:ext>
            </a:extLst>
          </a:blip>
          <a:stretch>
            <a:fillRect/>
          </a:stretch>
        </p:blipFill>
        <p:spPr>
          <a:xfrm rot="16200000" flipH="1">
            <a:off x="10037251" y="3741948"/>
            <a:ext cx="1344047" cy="1224015"/>
          </a:xfrm>
          <a:prstGeom prst="rect">
            <a:avLst/>
          </a:prstGeom>
        </p:spPr>
      </p:pic>
      <p:pic>
        <p:nvPicPr>
          <p:cNvPr id="20" name="Picture 19">
            <a:extLst>
              <a:ext uri="{FF2B5EF4-FFF2-40B4-BE49-F238E27FC236}">
                <a16:creationId xmlns:a16="http://schemas.microsoft.com/office/drawing/2014/main" id="{0CC05045-0C0A-4F2D-B404-395556BEC80C}"/>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0097267" y="5178379"/>
            <a:ext cx="1220407" cy="1293559"/>
          </a:xfrm>
          <a:prstGeom prst="rect">
            <a:avLst/>
          </a:prstGeom>
          <a:noFill/>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F4D6530B-EADE-4B23-913C-78DB2EBF6940}"/>
              </a:ext>
            </a:extLst>
          </p:cNvPr>
          <p:cNvSpPr>
            <a:spLocks noGrp="1"/>
          </p:cNvSpPr>
          <p:nvPr>
            <p:ph type="sldNum" sz="quarter" idx="12"/>
          </p:nvPr>
        </p:nvSpPr>
        <p:spPr/>
        <p:txBody>
          <a:bodyPr/>
          <a:lstStyle/>
          <a:p>
            <a:pPr>
              <a:defRPr/>
            </a:pPr>
            <a:fld id="{457B86A9-9655-49AA-8089-11BD692C9E90}" type="slidenum">
              <a:rPr lang="en-US" smtClean="0"/>
              <a:pPr>
                <a:defRPr/>
              </a:pPr>
              <a:t>10</a:t>
            </a:fld>
            <a:endParaRPr lang="en-US" dirty="0"/>
          </a:p>
        </p:txBody>
      </p:sp>
    </p:spTree>
    <p:extLst>
      <p:ext uri="{BB962C8B-B14F-4D97-AF65-F5344CB8AC3E}">
        <p14:creationId xmlns:p14="http://schemas.microsoft.com/office/powerpoint/2010/main" val="83987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9D99-F5B8-48E9-B827-59D5DAB60000}"/>
              </a:ext>
            </a:extLst>
          </p:cNvPr>
          <p:cNvSpPr>
            <a:spLocks noGrp="1"/>
          </p:cNvSpPr>
          <p:nvPr>
            <p:ph type="title"/>
          </p:nvPr>
        </p:nvSpPr>
        <p:spPr/>
        <p:txBody>
          <a:bodyPr/>
          <a:lstStyle/>
          <a:p>
            <a:r>
              <a:rPr lang="en-US" dirty="0"/>
              <a:t>Shoulder Development History</a:t>
            </a:r>
          </a:p>
        </p:txBody>
      </p:sp>
      <p:sp>
        <p:nvSpPr>
          <p:cNvPr id="3" name="Content Placeholder 2">
            <a:extLst>
              <a:ext uri="{FF2B5EF4-FFF2-40B4-BE49-F238E27FC236}">
                <a16:creationId xmlns:a16="http://schemas.microsoft.com/office/drawing/2014/main" id="{9234F8B5-8A51-4269-947F-E2F7369DB119}"/>
              </a:ext>
            </a:extLst>
          </p:cNvPr>
          <p:cNvSpPr>
            <a:spLocks noGrp="1"/>
          </p:cNvSpPr>
          <p:nvPr>
            <p:ph idx="1"/>
          </p:nvPr>
        </p:nvSpPr>
        <p:spPr/>
        <p:txBody>
          <a:bodyPr/>
          <a:lstStyle/>
          <a:p>
            <a:pPr marL="229870" indent="-229870"/>
            <a:r>
              <a:rPr lang="en-US" sz="2400" dirty="0"/>
              <a:t>Benefits of rolling convolute joint design include:</a:t>
            </a:r>
            <a:endParaRPr lang="en-US"/>
          </a:p>
          <a:p>
            <a:pPr lvl="1"/>
            <a:r>
              <a:rPr lang="en-US" sz="2000" dirty="0"/>
              <a:t>Low actuation torque</a:t>
            </a:r>
          </a:p>
          <a:p>
            <a:pPr lvl="1"/>
            <a:r>
              <a:rPr lang="en-US" sz="2000" dirty="0"/>
              <a:t>Stability throughout range of motion</a:t>
            </a:r>
          </a:p>
          <a:p>
            <a:pPr lvl="1"/>
            <a:r>
              <a:rPr lang="en-US" sz="2000" dirty="0"/>
              <a:t>Less sensitivity to increasing joint pressure</a:t>
            </a:r>
          </a:p>
          <a:p>
            <a:pPr marL="229870" indent="-229870"/>
            <a:r>
              <a:rPr lang="en-US" sz="2400" dirty="0"/>
              <a:t>Downsides of rolling convolute joint design include:</a:t>
            </a:r>
          </a:p>
          <a:p>
            <a:pPr lvl="1"/>
            <a:r>
              <a:rPr lang="en-US" sz="2000" dirty="0"/>
              <a:t>Increased mass from metal rings and linkages</a:t>
            </a:r>
          </a:p>
          <a:p>
            <a:pPr lvl="1"/>
            <a:r>
              <a:rPr lang="en-US" sz="2000" dirty="0"/>
              <a:t>Increased complexity from layup, bonding, and assembly processes</a:t>
            </a:r>
          </a:p>
          <a:p>
            <a:pPr marL="229870" indent="-229870"/>
            <a:r>
              <a:rPr lang="en-US" sz="2400" dirty="0"/>
              <a:t>When trading downsides with improved mobility, NASA prioritized mobility and selected external link, rolling convolute architecture for xEMU</a:t>
            </a:r>
          </a:p>
        </p:txBody>
      </p:sp>
      <p:sp>
        <p:nvSpPr>
          <p:cNvPr id="6" name="Slide Number Placeholder 5">
            <a:extLst>
              <a:ext uri="{FF2B5EF4-FFF2-40B4-BE49-F238E27FC236}">
                <a16:creationId xmlns:a16="http://schemas.microsoft.com/office/drawing/2014/main" id="{1634F781-68E9-4E3C-AF88-538F1D0ADB05}"/>
              </a:ext>
            </a:extLst>
          </p:cNvPr>
          <p:cNvSpPr>
            <a:spLocks noGrp="1"/>
          </p:cNvSpPr>
          <p:nvPr>
            <p:ph type="sldNum" sz="quarter" idx="12"/>
          </p:nvPr>
        </p:nvSpPr>
        <p:spPr/>
        <p:txBody>
          <a:bodyPr/>
          <a:lstStyle/>
          <a:p>
            <a:pPr>
              <a:defRPr/>
            </a:pPr>
            <a:fld id="{457B86A9-9655-49AA-8089-11BD692C9E90}" type="slidenum">
              <a:rPr lang="en-US" smtClean="0"/>
              <a:pPr>
                <a:defRPr/>
              </a:pPr>
              <a:t>11</a:t>
            </a:fld>
            <a:endParaRPr lang="en-US" dirty="0"/>
          </a:p>
        </p:txBody>
      </p:sp>
    </p:spTree>
    <p:extLst>
      <p:ext uri="{BB962C8B-B14F-4D97-AF65-F5344CB8AC3E}">
        <p14:creationId xmlns:p14="http://schemas.microsoft.com/office/powerpoint/2010/main" val="299770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Shoulder Overview</a:t>
            </a:r>
          </a:p>
        </p:txBody>
      </p:sp>
      <p:sp>
        <p:nvSpPr>
          <p:cNvPr id="3" name="Content Placeholder 2"/>
          <p:cNvSpPr>
            <a:spLocks noGrp="1"/>
          </p:cNvSpPr>
          <p:nvPr>
            <p:ph idx="1"/>
          </p:nvPr>
        </p:nvSpPr>
        <p:spPr>
          <a:xfrm>
            <a:off x="304800" y="1143000"/>
            <a:ext cx="5455920" cy="5257800"/>
          </a:xfrm>
        </p:spPr>
        <p:txBody>
          <a:bodyPr>
            <a:normAutofit fontScale="92500" lnSpcReduction="10000"/>
          </a:bodyPr>
          <a:lstStyle/>
          <a:p>
            <a:r>
              <a:rPr lang="en-US" b="1" dirty="0"/>
              <a:t>xEMU Shoulder</a:t>
            </a:r>
            <a:r>
              <a:rPr lang="en-US" dirty="0"/>
              <a:t>:  Externally-linked Rolling Convolute shoulder with Scye and Arm bearings</a:t>
            </a:r>
          </a:p>
          <a:p>
            <a:pPr lvl="1"/>
            <a:r>
              <a:rPr lang="en-US" dirty="0"/>
              <a:t>Similar concept as Mark-III shoulder</a:t>
            </a:r>
          </a:p>
          <a:p>
            <a:pPr lvl="1"/>
            <a:r>
              <a:rPr lang="en-US" dirty="0"/>
              <a:t>Iterative design from Z-2 shoulder</a:t>
            </a:r>
          </a:p>
          <a:p>
            <a:endParaRPr lang="en-US" dirty="0"/>
          </a:p>
          <a:p>
            <a:r>
              <a:rPr lang="en-US" b="1" dirty="0"/>
              <a:t>Primary Components:</a:t>
            </a:r>
          </a:p>
          <a:p>
            <a:pPr lvl="1"/>
            <a:r>
              <a:rPr lang="en-US" dirty="0" err="1"/>
              <a:t>Scye</a:t>
            </a:r>
            <a:r>
              <a:rPr lang="en-US" dirty="0"/>
              <a:t> and arm bearing</a:t>
            </a:r>
          </a:p>
          <a:p>
            <a:pPr lvl="1"/>
            <a:r>
              <a:rPr lang="en-US" dirty="0"/>
              <a:t>Aluminum rolling convolute rings</a:t>
            </a:r>
          </a:p>
          <a:p>
            <a:pPr lvl="1"/>
            <a:r>
              <a:rPr lang="en-US" dirty="0"/>
              <a:t>Titanium primary linkages</a:t>
            </a:r>
          </a:p>
          <a:p>
            <a:pPr lvl="1"/>
            <a:r>
              <a:rPr lang="en-US" dirty="0"/>
              <a:t>Spectra secondary webbing</a:t>
            </a:r>
          </a:p>
          <a:p>
            <a:pPr lvl="1"/>
            <a:r>
              <a:rPr lang="en-US" dirty="0" err="1"/>
              <a:t>Softgoods</a:t>
            </a:r>
            <a:r>
              <a:rPr lang="en-US" dirty="0"/>
              <a:t>:  restraint, bladder, and abrasion-resistant inner layer</a:t>
            </a:r>
          </a:p>
          <a:p>
            <a:endParaRPr lang="en-US" dirty="0"/>
          </a:p>
          <a:p>
            <a:pPr lvl="1"/>
            <a:endParaRPr lang="en-US" dirty="0"/>
          </a:p>
          <a:p>
            <a:endParaRPr lang="en-US" dirty="0"/>
          </a:p>
        </p:txBody>
      </p:sp>
      <p:pic>
        <p:nvPicPr>
          <p:cNvPr id="9" name="Picture 8">
            <a:extLst>
              <a:ext uri="{FF2B5EF4-FFF2-40B4-BE49-F238E27FC236}">
                <a16:creationId xmlns:a16="http://schemas.microsoft.com/office/drawing/2014/main" id="{D8CD6506-DB69-4602-97A3-6291DF9BE326}"/>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6151693" y="1369055"/>
            <a:ext cx="5735507" cy="4805689"/>
          </a:xfrm>
          <a:prstGeom prst="rect">
            <a:avLst/>
          </a:prstGeom>
          <a:noFill/>
        </p:spPr>
      </p:pic>
      <p:sp>
        <p:nvSpPr>
          <p:cNvPr id="6" name="Slide Number Placeholder 5">
            <a:extLst>
              <a:ext uri="{FF2B5EF4-FFF2-40B4-BE49-F238E27FC236}">
                <a16:creationId xmlns:a16="http://schemas.microsoft.com/office/drawing/2014/main" id="{13F047E9-FD39-4DE3-888D-AD02390BCF19}"/>
              </a:ext>
            </a:extLst>
          </p:cNvPr>
          <p:cNvSpPr>
            <a:spLocks noGrp="1"/>
          </p:cNvSpPr>
          <p:nvPr>
            <p:ph type="sldNum" sz="quarter" idx="12"/>
          </p:nvPr>
        </p:nvSpPr>
        <p:spPr/>
        <p:txBody>
          <a:bodyPr/>
          <a:lstStyle/>
          <a:p>
            <a:pPr>
              <a:defRPr/>
            </a:pPr>
            <a:fld id="{457B86A9-9655-49AA-8089-11BD692C9E90}" type="slidenum">
              <a:rPr lang="en-US" smtClean="0"/>
              <a:pPr>
                <a:defRPr/>
              </a:pPr>
              <a:t>12</a:t>
            </a:fld>
            <a:endParaRPr lang="en-US" dirty="0"/>
          </a:p>
        </p:txBody>
      </p:sp>
    </p:spTree>
    <p:extLst>
      <p:ext uri="{BB962C8B-B14F-4D97-AF65-F5344CB8AC3E}">
        <p14:creationId xmlns:p14="http://schemas.microsoft.com/office/powerpoint/2010/main" val="245356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EMU vs </a:t>
            </a:r>
            <a:r>
              <a:rPr lang="en-US" dirty="0" err="1"/>
              <a:t>xEMU</a:t>
            </a:r>
            <a:r>
              <a:rPr lang="en-US" dirty="0"/>
              <a:t> Shoulders</a:t>
            </a:r>
          </a:p>
        </p:txBody>
      </p:sp>
      <p:sp>
        <p:nvSpPr>
          <p:cNvPr id="5" name="Content Placeholder 2"/>
          <p:cNvSpPr txBox="1">
            <a:spLocks/>
          </p:cNvSpPr>
          <p:nvPr/>
        </p:nvSpPr>
        <p:spPr>
          <a:xfrm>
            <a:off x="359352" y="4748645"/>
            <a:ext cx="5689600" cy="1652155"/>
          </a:xfrm>
          <a:prstGeom prst="rect">
            <a:avLst/>
          </a:prstGeom>
        </p:spPr>
        <p:txBody>
          <a:bodyPr>
            <a:normAutofit fontScale="85000" lnSpcReduction="20000"/>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t>EMU Upper Arm Assembly</a:t>
            </a:r>
          </a:p>
          <a:p>
            <a:r>
              <a:rPr lang="en-US" dirty="0"/>
              <a:t>Two bearing </a:t>
            </a:r>
            <a:r>
              <a:rPr lang="en-US" u="sng" dirty="0"/>
              <a:t>gored soft shoulder</a:t>
            </a:r>
            <a:r>
              <a:rPr lang="en-US" dirty="0"/>
              <a:t> with pivoted axial brackets</a:t>
            </a:r>
          </a:p>
          <a:p>
            <a:r>
              <a:rPr lang="en-US" dirty="0"/>
              <a:t>No adjustability in </a:t>
            </a:r>
            <a:r>
              <a:rPr lang="en-US" dirty="0" err="1"/>
              <a:t>scye</a:t>
            </a:r>
            <a:r>
              <a:rPr lang="en-US" dirty="0"/>
              <a:t> placement</a:t>
            </a:r>
          </a:p>
          <a:p>
            <a:endParaRPr lang="en-US" dirty="0"/>
          </a:p>
          <a:p>
            <a:endParaRPr lang="en-US" dirty="0"/>
          </a:p>
        </p:txBody>
      </p:sp>
      <p:sp>
        <p:nvSpPr>
          <p:cNvPr id="6" name="Content Placeholder 3"/>
          <p:cNvSpPr txBox="1">
            <a:spLocks/>
          </p:cNvSpPr>
          <p:nvPr/>
        </p:nvSpPr>
        <p:spPr>
          <a:xfrm>
            <a:off x="6048952" y="4748645"/>
            <a:ext cx="6197600" cy="1572622"/>
          </a:xfrm>
          <a:prstGeom prst="rect">
            <a:avLst/>
          </a:prstGeom>
        </p:spPr>
        <p:txBody>
          <a:bodyPr>
            <a:normAutofit fontScale="77500" lnSpcReduction="20000"/>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a:t>xEMU Shoulder Assembly</a:t>
            </a:r>
          </a:p>
          <a:p>
            <a:r>
              <a:rPr lang="en-US"/>
              <a:t>Two bearing </a:t>
            </a:r>
            <a:r>
              <a:rPr lang="en-US" u="sng"/>
              <a:t>rolling convolute shoulder</a:t>
            </a:r>
            <a:r>
              <a:rPr lang="en-US"/>
              <a:t> with titanium primary linkages</a:t>
            </a:r>
          </a:p>
          <a:p>
            <a:r>
              <a:rPr lang="en-US"/>
              <a:t>Sizing rings allow for two sizes with one HUT</a:t>
            </a:r>
          </a:p>
          <a:p>
            <a:endParaRPr lang="en-US" dirty="0"/>
          </a:p>
        </p:txBody>
      </p:sp>
      <p:sp>
        <p:nvSpPr>
          <p:cNvPr id="7" name="Content Placeholder 2"/>
          <p:cNvSpPr txBox="1">
            <a:spLocks/>
          </p:cNvSpPr>
          <p:nvPr/>
        </p:nvSpPr>
        <p:spPr bwMode="auto">
          <a:xfrm>
            <a:off x="304800" y="1143000"/>
            <a:ext cx="10896600" cy="87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28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4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0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8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8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b="1" dirty="0"/>
              <a:t>(2) </a:t>
            </a:r>
            <a:r>
              <a:rPr lang="en-US" dirty="0" err="1"/>
              <a:t>xEMU</a:t>
            </a:r>
            <a:r>
              <a:rPr lang="en-US" dirty="0"/>
              <a:t> utilizes completely different shoulder design and construction</a:t>
            </a:r>
          </a:p>
          <a:p>
            <a:endParaRPr lang="en-US" dirty="0"/>
          </a:p>
        </p:txBody>
      </p:sp>
      <p:pic>
        <p:nvPicPr>
          <p:cNvPr id="8" name="Picture 2" descr="https://io.jsc.nasa.gov/photos/10273/hires/S97-023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37157" y="1642293"/>
            <a:ext cx="3384996" cy="3106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781260" y="1709631"/>
            <a:ext cx="3101397" cy="2976632"/>
          </a:xfrm>
          <a:prstGeom prst="rect">
            <a:avLst/>
          </a:prstGeom>
        </p:spPr>
      </p:pic>
      <p:sp>
        <p:nvSpPr>
          <p:cNvPr id="10" name="Slide Number Placeholder 9">
            <a:extLst>
              <a:ext uri="{FF2B5EF4-FFF2-40B4-BE49-F238E27FC236}">
                <a16:creationId xmlns:a16="http://schemas.microsoft.com/office/drawing/2014/main" id="{4D60B244-2180-440D-806B-99F3E113F591}"/>
              </a:ext>
            </a:extLst>
          </p:cNvPr>
          <p:cNvSpPr>
            <a:spLocks noGrp="1"/>
          </p:cNvSpPr>
          <p:nvPr>
            <p:ph type="sldNum" sz="quarter" idx="12"/>
          </p:nvPr>
        </p:nvSpPr>
        <p:spPr/>
        <p:txBody>
          <a:bodyPr/>
          <a:lstStyle/>
          <a:p>
            <a:pPr>
              <a:defRPr/>
            </a:pPr>
            <a:fld id="{B0FAE6A3-6A94-4213-B556-372E714450EB}" type="slidenum">
              <a:rPr lang="en-US" smtClean="0"/>
              <a:pPr>
                <a:defRPr/>
              </a:pPr>
              <a:t>13</a:t>
            </a:fld>
            <a:endParaRPr lang="en-US"/>
          </a:p>
        </p:txBody>
      </p:sp>
    </p:spTree>
    <p:extLst>
      <p:ext uri="{BB962C8B-B14F-4D97-AF65-F5344CB8AC3E}">
        <p14:creationId xmlns:p14="http://schemas.microsoft.com/office/powerpoint/2010/main" val="279748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B05B2E5-CCFA-410D-B1F0-B7CB674BC3FA}"/>
              </a:ext>
            </a:extLst>
          </p:cNvPr>
          <p:cNvSpPr/>
          <p:nvPr/>
        </p:nvSpPr>
        <p:spPr>
          <a:xfrm>
            <a:off x="6587289" y="2448426"/>
            <a:ext cx="4878806" cy="2851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11B928-4F00-45FF-9E39-EBFFC925DC65}"/>
              </a:ext>
            </a:extLst>
          </p:cNvPr>
          <p:cNvSpPr/>
          <p:nvPr/>
        </p:nvSpPr>
        <p:spPr>
          <a:xfrm>
            <a:off x="246647" y="2448425"/>
            <a:ext cx="5901490" cy="2851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5B463-9811-4C35-8413-5F357AED808C}"/>
              </a:ext>
            </a:extLst>
          </p:cNvPr>
          <p:cNvSpPr>
            <a:spLocks noGrp="1"/>
          </p:cNvSpPr>
          <p:nvPr>
            <p:ph type="title"/>
          </p:nvPr>
        </p:nvSpPr>
        <p:spPr/>
        <p:txBody>
          <a:bodyPr/>
          <a:lstStyle/>
          <a:p>
            <a:r>
              <a:rPr lang="en-US" dirty="0"/>
              <a:t>Stability Through ROM</a:t>
            </a:r>
          </a:p>
        </p:txBody>
      </p:sp>
      <p:sp>
        <p:nvSpPr>
          <p:cNvPr id="3" name="Text Placeholder 2">
            <a:extLst>
              <a:ext uri="{FF2B5EF4-FFF2-40B4-BE49-F238E27FC236}">
                <a16:creationId xmlns:a16="http://schemas.microsoft.com/office/drawing/2014/main" id="{5E8901E4-A0C6-43C1-8212-9BE6C709872F}"/>
              </a:ext>
            </a:extLst>
          </p:cNvPr>
          <p:cNvSpPr>
            <a:spLocks noGrp="1"/>
          </p:cNvSpPr>
          <p:nvPr>
            <p:ph type="body" idx="1"/>
          </p:nvPr>
        </p:nvSpPr>
        <p:spPr>
          <a:xfrm>
            <a:off x="304800" y="1066800"/>
            <a:ext cx="5691717" cy="1116932"/>
          </a:xfrm>
        </p:spPr>
        <p:txBody>
          <a:bodyPr/>
          <a:lstStyle/>
          <a:p>
            <a:r>
              <a:rPr lang="en-US" dirty="0"/>
              <a:t>EMU Shoulder vs </a:t>
            </a:r>
            <a:r>
              <a:rPr lang="en-US" dirty="0" err="1"/>
              <a:t>xPGS</a:t>
            </a:r>
            <a:r>
              <a:rPr lang="en-US" dirty="0"/>
              <a:t> Shoulder:</a:t>
            </a:r>
          </a:p>
          <a:p>
            <a:pPr algn="ctr"/>
            <a:r>
              <a:rPr lang="en-US" i="1" dirty="0"/>
              <a:t>(Neutral Position)</a:t>
            </a:r>
          </a:p>
        </p:txBody>
      </p:sp>
      <p:sp>
        <p:nvSpPr>
          <p:cNvPr id="5" name="Text Placeholder 4">
            <a:extLst>
              <a:ext uri="{FF2B5EF4-FFF2-40B4-BE49-F238E27FC236}">
                <a16:creationId xmlns:a16="http://schemas.microsoft.com/office/drawing/2014/main" id="{A70664C4-E355-41AF-BF9E-249D6C4B8FAF}"/>
              </a:ext>
            </a:extLst>
          </p:cNvPr>
          <p:cNvSpPr>
            <a:spLocks noGrp="1"/>
          </p:cNvSpPr>
          <p:nvPr>
            <p:ph type="body" sz="quarter" idx="3"/>
          </p:nvPr>
        </p:nvSpPr>
        <p:spPr>
          <a:xfrm>
            <a:off x="6193368" y="1066799"/>
            <a:ext cx="5693833" cy="1116931"/>
          </a:xfrm>
        </p:spPr>
        <p:txBody>
          <a:bodyPr/>
          <a:lstStyle/>
          <a:p>
            <a:pPr algn="ctr"/>
            <a:r>
              <a:rPr lang="en-US" i="1" dirty="0"/>
              <a:t>(Flexed Position)</a:t>
            </a:r>
          </a:p>
        </p:txBody>
      </p:sp>
      <p:pic>
        <p:nvPicPr>
          <p:cNvPr id="11" name="Content Placeholder 10">
            <a:extLst>
              <a:ext uri="{FF2B5EF4-FFF2-40B4-BE49-F238E27FC236}">
                <a16:creationId xmlns:a16="http://schemas.microsoft.com/office/drawing/2014/main" id="{BFE1DB43-9EA1-4FFF-A213-29A0832589C2}"/>
              </a:ext>
            </a:extLst>
          </p:cNvPr>
          <p:cNvPicPr>
            <a:picLocks noGrp="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44136" y="2492826"/>
            <a:ext cx="2976100" cy="2277797"/>
          </a:xfrm>
          <a:prstGeom prst="rect">
            <a:avLst/>
          </a:prstGeom>
          <a:noFill/>
        </p:spPr>
      </p:pic>
      <p:pic>
        <p:nvPicPr>
          <p:cNvPr id="12" name="Picture 11">
            <a:extLst>
              <a:ext uri="{FF2B5EF4-FFF2-40B4-BE49-F238E27FC236}">
                <a16:creationId xmlns:a16="http://schemas.microsoft.com/office/drawing/2014/main" id="{3BDD63F3-E17A-4350-BBA6-C4434503859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9978" y="2531864"/>
            <a:ext cx="2993390" cy="2274570"/>
          </a:xfrm>
          <a:prstGeom prst="rect">
            <a:avLst/>
          </a:prstGeom>
          <a:noFill/>
        </p:spPr>
      </p:pic>
      <p:pic>
        <p:nvPicPr>
          <p:cNvPr id="13" name="Content Placeholder 12">
            <a:extLst>
              <a:ext uri="{FF2B5EF4-FFF2-40B4-BE49-F238E27FC236}">
                <a16:creationId xmlns:a16="http://schemas.microsoft.com/office/drawing/2014/main" id="{13A1B17C-70B2-49F9-A8BA-25051F8CE142}"/>
              </a:ext>
            </a:extLst>
          </p:cNvPr>
          <p:cNvPicPr>
            <a:picLocks noGrp="1"/>
          </p:cNvPicPr>
          <p:nvPr>
            <p:ph sz="quarter" idx="4"/>
          </p:nvPr>
        </p:nvPicPr>
        <p:blipFill>
          <a:blip r:embed="rId4" cstate="screen">
            <a:extLst>
              <a:ext uri="{28A0092B-C50C-407E-A947-70E740481C1C}">
                <a14:useLocalDpi xmlns:a14="http://schemas.microsoft.com/office/drawing/2010/main"/>
              </a:ext>
            </a:extLst>
          </a:blip>
          <a:srcRect/>
          <a:stretch>
            <a:fillRect/>
          </a:stretch>
        </p:blipFill>
        <p:spPr bwMode="auto">
          <a:xfrm>
            <a:off x="9042211" y="2960301"/>
            <a:ext cx="2132459" cy="1744740"/>
          </a:xfrm>
          <a:prstGeom prst="rect">
            <a:avLst/>
          </a:prstGeom>
          <a:noFill/>
        </p:spPr>
      </p:pic>
      <p:pic>
        <p:nvPicPr>
          <p:cNvPr id="14" name="Picture 13">
            <a:extLst>
              <a:ext uri="{FF2B5EF4-FFF2-40B4-BE49-F238E27FC236}">
                <a16:creationId xmlns:a16="http://schemas.microsoft.com/office/drawing/2014/main" id="{0FD23C02-B3A3-4E92-94B6-D1CD1E7AC9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6839822" y="2960301"/>
            <a:ext cx="1910965" cy="1740551"/>
          </a:xfrm>
          <a:prstGeom prst="rect">
            <a:avLst/>
          </a:prstGeom>
        </p:spPr>
      </p:pic>
      <p:sp>
        <p:nvSpPr>
          <p:cNvPr id="17" name="TextBox 16">
            <a:extLst>
              <a:ext uri="{FF2B5EF4-FFF2-40B4-BE49-F238E27FC236}">
                <a16:creationId xmlns:a16="http://schemas.microsoft.com/office/drawing/2014/main" id="{C5F138DB-D0F7-4559-8C2E-8A945F89D75D}"/>
              </a:ext>
            </a:extLst>
          </p:cNvPr>
          <p:cNvSpPr txBox="1"/>
          <p:nvPr/>
        </p:nvSpPr>
        <p:spPr>
          <a:xfrm>
            <a:off x="3617196" y="4834756"/>
            <a:ext cx="1763042" cy="369332"/>
          </a:xfrm>
          <a:prstGeom prst="rect">
            <a:avLst/>
          </a:prstGeom>
          <a:noFill/>
        </p:spPr>
        <p:txBody>
          <a:bodyPr wrap="square" rtlCol="0">
            <a:spAutoFit/>
          </a:bodyPr>
          <a:lstStyle/>
          <a:p>
            <a:r>
              <a:rPr lang="en-US" dirty="0" err="1"/>
              <a:t>xPGS</a:t>
            </a:r>
            <a:r>
              <a:rPr lang="en-US" dirty="0"/>
              <a:t> Shoulder</a:t>
            </a:r>
          </a:p>
        </p:txBody>
      </p:sp>
      <p:sp>
        <p:nvSpPr>
          <p:cNvPr id="18" name="TextBox 17">
            <a:extLst>
              <a:ext uri="{FF2B5EF4-FFF2-40B4-BE49-F238E27FC236}">
                <a16:creationId xmlns:a16="http://schemas.microsoft.com/office/drawing/2014/main" id="{2E4BF227-F1FA-4F35-8E97-53014DDBBBC5}"/>
              </a:ext>
            </a:extLst>
          </p:cNvPr>
          <p:cNvSpPr txBox="1"/>
          <p:nvPr/>
        </p:nvSpPr>
        <p:spPr>
          <a:xfrm>
            <a:off x="597319" y="4808989"/>
            <a:ext cx="1763042" cy="369332"/>
          </a:xfrm>
          <a:prstGeom prst="rect">
            <a:avLst/>
          </a:prstGeom>
          <a:noFill/>
        </p:spPr>
        <p:txBody>
          <a:bodyPr wrap="square" rtlCol="0">
            <a:spAutoFit/>
          </a:bodyPr>
          <a:lstStyle/>
          <a:p>
            <a:r>
              <a:rPr lang="en-US" dirty="0"/>
              <a:t>EMU Shoulder</a:t>
            </a:r>
          </a:p>
        </p:txBody>
      </p:sp>
      <p:sp>
        <p:nvSpPr>
          <p:cNvPr id="19" name="TextBox 18">
            <a:extLst>
              <a:ext uri="{FF2B5EF4-FFF2-40B4-BE49-F238E27FC236}">
                <a16:creationId xmlns:a16="http://schemas.microsoft.com/office/drawing/2014/main" id="{439227BB-7F23-4D4D-97A7-ED1C19C6653D}"/>
              </a:ext>
            </a:extLst>
          </p:cNvPr>
          <p:cNvSpPr txBox="1"/>
          <p:nvPr/>
        </p:nvSpPr>
        <p:spPr>
          <a:xfrm>
            <a:off x="9279054" y="4785254"/>
            <a:ext cx="1763042" cy="369332"/>
          </a:xfrm>
          <a:prstGeom prst="rect">
            <a:avLst/>
          </a:prstGeom>
          <a:noFill/>
        </p:spPr>
        <p:txBody>
          <a:bodyPr wrap="square" rtlCol="0">
            <a:spAutoFit/>
          </a:bodyPr>
          <a:lstStyle/>
          <a:p>
            <a:r>
              <a:rPr lang="en-US" dirty="0" err="1"/>
              <a:t>xPGS</a:t>
            </a:r>
            <a:r>
              <a:rPr lang="en-US" dirty="0"/>
              <a:t> Shoulder</a:t>
            </a:r>
          </a:p>
        </p:txBody>
      </p:sp>
      <p:sp>
        <p:nvSpPr>
          <p:cNvPr id="20" name="TextBox 19">
            <a:extLst>
              <a:ext uri="{FF2B5EF4-FFF2-40B4-BE49-F238E27FC236}">
                <a16:creationId xmlns:a16="http://schemas.microsoft.com/office/drawing/2014/main" id="{9573E18A-C6F6-489E-BD13-47C7C121F92A}"/>
              </a:ext>
            </a:extLst>
          </p:cNvPr>
          <p:cNvSpPr txBox="1"/>
          <p:nvPr/>
        </p:nvSpPr>
        <p:spPr>
          <a:xfrm>
            <a:off x="6987745" y="4794171"/>
            <a:ext cx="1763042" cy="369332"/>
          </a:xfrm>
          <a:prstGeom prst="rect">
            <a:avLst/>
          </a:prstGeom>
          <a:noFill/>
        </p:spPr>
        <p:txBody>
          <a:bodyPr wrap="square" rtlCol="0">
            <a:spAutoFit/>
          </a:bodyPr>
          <a:lstStyle/>
          <a:p>
            <a:r>
              <a:rPr lang="en-US" dirty="0"/>
              <a:t>EMU Shoulder</a:t>
            </a:r>
          </a:p>
        </p:txBody>
      </p:sp>
      <p:sp>
        <p:nvSpPr>
          <p:cNvPr id="4" name="Slide Number Placeholder 3">
            <a:extLst>
              <a:ext uri="{FF2B5EF4-FFF2-40B4-BE49-F238E27FC236}">
                <a16:creationId xmlns:a16="http://schemas.microsoft.com/office/drawing/2014/main" id="{4E294A9B-7388-4429-954C-9445E2A69731}"/>
              </a:ext>
            </a:extLst>
          </p:cNvPr>
          <p:cNvSpPr>
            <a:spLocks noGrp="1"/>
          </p:cNvSpPr>
          <p:nvPr>
            <p:ph type="sldNum" sz="quarter" idx="12"/>
          </p:nvPr>
        </p:nvSpPr>
        <p:spPr/>
        <p:txBody>
          <a:bodyPr/>
          <a:lstStyle/>
          <a:p>
            <a:pPr>
              <a:defRPr/>
            </a:pPr>
            <a:fld id="{036DF23D-5197-46FD-89DE-8B65DB7AE804}" type="slidenum">
              <a:rPr lang="en-US" smtClean="0"/>
              <a:pPr>
                <a:defRPr/>
              </a:pPr>
              <a:t>14</a:t>
            </a:fld>
            <a:endParaRPr lang="en-US"/>
          </a:p>
        </p:txBody>
      </p:sp>
    </p:spTree>
    <p:extLst>
      <p:ext uri="{BB962C8B-B14F-4D97-AF65-F5344CB8AC3E}">
        <p14:creationId xmlns:p14="http://schemas.microsoft.com/office/powerpoint/2010/main" val="326457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Volume Joint</a:t>
            </a:r>
          </a:p>
        </p:txBody>
      </p:sp>
      <p:sp>
        <p:nvSpPr>
          <p:cNvPr id="5" name="Content Placeholder 2"/>
          <p:cNvSpPr txBox="1">
            <a:spLocks/>
          </p:cNvSpPr>
          <p:nvPr/>
        </p:nvSpPr>
        <p:spPr bwMode="auto">
          <a:xfrm>
            <a:off x="363003" y="1143000"/>
            <a:ext cx="116649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Rolling convolute rings maintain nearly constant volume throughout full    range of motion (ROM), which minimizes joint torque</a:t>
            </a:r>
          </a:p>
        </p:txBody>
      </p:sp>
      <p:pic>
        <p:nvPicPr>
          <p:cNvPr id="6" name="Content Placeholder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rot="16200000">
            <a:off x="-56222" y="2932598"/>
            <a:ext cx="3770454" cy="251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566655" y="2930944"/>
            <a:ext cx="3772939" cy="251529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374856" y="2927685"/>
            <a:ext cx="3776850" cy="25179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2749271" y="2949679"/>
            <a:ext cx="3783176" cy="2522117"/>
          </a:xfrm>
          <a:prstGeom prst="rect">
            <a:avLst/>
          </a:prstGeom>
        </p:spPr>
      </p:pic>
      <p:sp>
        <p:nvSpPr>
          <p:cNvPr id="10" name="Slide Number Placeholder 9">
            <a:extLst>
              <a:ext uri="{FF2B5EF4-FFF2-40B4-BE49-F238E27FC236}">
                <a16:creationId xmlns:a16="http://schemas.microsoft.com/office/drawing/2014/main" id="{059EDA53-9420-4E96-B5F5-0B42594AF1EA}"/>
              </a:ext>
            </a:extLst>
          </p:cNvPr>
          <p:cNvSpPr>
            <a:spLocks noGrp="1"/>
          </p:cNvSpPr>
          <p:nvPr>
            <p:ph type="sldNum" sz="quarter" idx="12"/>
          </p:nvPr>
        </p:nvSpPr>
        <p:spPr/>
        <p:txBody>
          <a:bodyPr/>
          <a:lstStyle/>
          <a:p>
            <a:pPr>
              <a:defRPr/>
            </a:pPr>
            <a:fld id="{B0FAE6A3-6A94-4213-B556-372E714450EB}" type="slidenum">
              <a:rPr lang="en-US" smtClean="0"/>
              <a:pPr>
                <a:defRPr/>
              </a:pPr>
              <a:t>15</a:t>
            </a:fld>
            <a:endParaRPr lang="en-US"/>
          </a:p>
        </p:txBody>
      </p:sp>
    </p:spTree>
    <p:extLst>
      <p:ext uri="{BB962C8B-B14F-4D97-AF65-F5344CB8AC3E}">
        <p14:creationId xmlns:p14="http://schemas.microsoft.com/office/powerpoint/2010/main" val="199039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E4A5-25DE-48D4-8445-4E130FC99257}"/>
              </a:ext>
            </a:extLst>
          </p:cNvPr>
          <p:cNvSpPr>
            <a:spLocks noGrp="1"/>
          </p:cNvSpPr>
          <p:nvPr>
            <p:ph type="ctrTitle"/>
          </p:nvPr>
        </p:nvSpPr>
        <p:spPr/>
        <p:txBody>
          <a:bodyPr/>
          <a:lstStyle/>
          <a:p>
            <a:r>
              <a:rPr lang="en-US" dirty="0"/>
              <a:t>Shoulder Design Overview</a:t>
            </a:r>
          </a:p>
        </p:txBody>
      </p:sp>
      <p:sp>
        <p:nvSpPr>
          <p:cNvPr id="3" name="Subtitle 2">
            <a:extLst>
              <a:ext uri="{FF2B5EF4-FFF2-40B4-BE49-F238E27FC236}">
                <a16:creationId xmlns:a16="http://schemas.microsoft.com/office/drawing/2014/main" id="{9969EEA8-5D7D-4283-8BB9-EC8F524CD34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5309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Design:  Hardware</a:t>
            </a:r>
          </a:p>
        </p:txBody>
      </p:sp>
      <p:pic>
        <p:nvPicPr>
          <p:cNvPr id="7" name="Content Placeholder 6"/>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392430" y="1417517"/>
            <a:ext cx="4606290" cy="4702256"/>
          </a:xfrm>
        </p:spPr>
      </p:pic>
      <p:sp>
        <p:nvSpPr>
          <p:cNvPr id="4" name="Content Placeholder 3"/>
          <p:cNvSpPr>
            <a:spLocks noGrp="1"/>
          </p:cNvSpPr>
          <p:nvPr>
            <p:ph sz="half" idx="2"/>
          </p:nvPr>
        </p:nvSpPr>
        <p:spPr>
          <a:xfrm>
            <a:off x="5419725" y="1139745"/>
            <a:ext cx="6772275" cy="5257800"/>
          </a:xfrm>
        </p:spPr>
        <p:txBody>
          <a:bodyPr>
            <a:normAutofit/>
          </a:bodyPr>
          <a:lstStyle/>
          <a:p>
            <a:pPr marL="0" indent="0">
              <a:buNone/>
            </a:pPr>
            <a:r>
              <a:rPr lang="en-US" b="1" u="sng" dirty="0"/>
              <a:t>HARDWARE</a:t>
            </a:r>
          </a:p>
          <a:p>
            <a:r>
              <a:rPr lang="en-US" sz="2400" dirty="0"/>
              <a:t>Arm and </a:t>
            </a:r>
            <a:r>
              <a:rPr lang="en-US" sz="2400" dirty="0" err="1"/>
              <a:t>Scye</a:t>
            </a:r>
            <a:r>
              <a:rPr lang="en-US" sz="2400" dirty="0"/>
              <a:t> Bearings: </a:t>
            </a:r>
          </a:p>
          <a:p>
            <a:pPr lvl="1"/>
            <a:r>
              <a:rPr lang="en-US" sz="2000" dirty="0"/>
              <a:t>Inner and Outer Races: Titanium Ti-6Al-4V</a:t>
            </a:r>
          </a:p>
          <a:p>
            <a:pPr lvl="1"/>
            <a:r>
              <a:rPr lang="en-US" sz="2000" dirty="0"/>
              <a:t>Ball Bearings: 440C Stainless Steel</a:t>
            </a:r>
          </a:p>
          <a:p>
            <a:pPr lvl="1"/>
            <a:r>
              <a:rPr lang="en-US" sz="2000" dirty="0"/>
              <a:t>Ball Separators: </a:t>
            </a:r>
            <a:r>
              <a:rPr lang="en-US" sz="2000" dirty="0" err="1"/>
              <a:t>Vespel</a:t>
            </a:r>
            <a:r>
              <a:rPr lang="en-US" sz="2000" dirty="0"/>
              <a:t> SP-1</a:t>
            </a:r>
          </a:p>
          <a:p>
            <a:r>
              <a:rPr lang="en-US" sz="2400" dirty="0"/>
              <a:t>Primary Axial Restraints: Titanium 6AL-4V Linkages</a:t>
            </a:r>
          </a:p>
          <a:p>
            <a:r>
              <a:rPr lang="en-US" sz="2400" dirty="0"/>
              <a:t>Secondary Axial Restraints: Spectra Webbing</a:t>
            </a:r>
          </a:p>
          <a:p>
            <a:r>
              <a:rPr lang="en-US" sz="2400" dirty="0"/>
              <a:t>Clamping Rings:  Aluminum 7075</a:t>
            </a:r>
          </a:p>
          <a:p>
            <a:r>
              <a:rPr lang="en-US" sz="2400" dirty="0"/>
              <a:t>Rolling Convolute Rings: Aluminum 7075</a:t>
            </a:r>
          </a:p>
          <a:p>
            <a:pPr lvl="1"/>
            <a:r>
              <a:rPr lang="en-US" sz="2000" dirty="0"/>
              <a:t>R/C rings are bonded to polyester restraint fabric with UR1087 urethane adhesive</a:t>
            </a:r>
          </a:p>
          <a:p>
            <a:endParaRPr lang="en-US" dirty="0"/>
          </a:p>
        </p:txBody>
      </p:sp>
      <p:sp>
        <p:nvSpPr>
          <p:cNvPr id="5" name="Slide Number Placeholder 4">
            <a:extLst>
              <a:ext uri="{FF2B5EF4-FFF2-40B4-BE49-F238E27FC236}">
                <a16:creationId xmlns:a16="http://schemas.microsoft.com/office/drawing/2014/main" id="{F41C7D17-AA3F-4B06-BDAC-1EBB84E53749}"/>
              </a:ext>
            </a:extLst>
          </p:cNvPr>
          <p:cNvSpPr>
            <a:spLocks noGrp="1"/>
          </p:cNvSpPr>
          <p:nvPr>
            <p:ph type="sldNum" sz="quarter" idx="12"/>
          </p:nvPr>
        </p:nvSpPr>
        <p:spPr/>
        <p:txBody>
          <a:bodyPr/>
          <a:lstStyle/>
          <a:p>
            <a:pPr>
              <a:defRPr/>
            </a:pPr>
            <a:fld id="{9BBEA4FC-8AF0-4D1B-9396-58490D864F03}" type="slidenum">
              <a:rPr lang="en-US" smtClean="0"/>
              <a:pPr>
                <a:defRPr/>
              </a:pPr>
              <a:t>17</a:t>
            </a:fld>
            <a:endParaRPr lang="en-US"/>
          </a:p>
        </p:txBody>
      </p:sp>
    </p:spTree>
    <p:extLst>
      <p:ext uri="{BB962C8B-B14F-4D97-AF65-F5344CB8AC3E}">
        <p14:creationId xmlns:p14="http://schemas.microsoft.com/office/powerpoint/2010/main" val="128898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Design:  </a:t>
            </a:r>
            <a:r>
              <a:rPr lang="en-US" dirty="0" err="1"/>
              <a:t>Softgoods</a:t>
            </a:r>
            <a:endParaRPr lang="en-US" dirty="0"/>
          </a:p>
        </p:txBody>
      </p:sp>
      <p:sp>
        <p:nvSpPr>
          <p:cNvPr id="4" name="Content Placeholder 3"/>
          <p:cNvSpPr>
            <a:spLocks noGrp="1"/>
          </p:cNvSpPr>
          <p:nvPr>
            <p:ph sz="half" idx="2"/>
          </p:nvPr>
        </p:nvSpPr>
        <p:spPr>
          <a:xfrm>
            <a:off x="5419725" y="1139745"/>
            <a:ext cx="6772275" cy="5257800"/>
          </a:xfrm>
        </p:spPr>
        <p:txBody>
          <a:bodyPr>
            <a:normAutofit/>
          </a:bodyPr>
          <a:lstStyle/>
          <a:p>
            <a:pPr marL="0" indent="0">
              <a:buNone/>
            </a:pPr>
            <a:r>
              <a:rPr lang="en-US" b="1" u="sng" dirty="0"/>
              <a:t>SOFTGOODS LAYUP</a:t>
            </a:r>
          </a:p>
          <a:p>
            <a:r>
              <a:rPr lang="en-US" sz="2400" b="1" dirty="0"/>
              <a:t>(0) </a:t>
            </a:r>
            <a:r>
              <a:rPr lang="en-US" sz="2400" i="1" dirty="0"/>
              <a:t>Environmental Protection Garment (EPG)</a:t>
            </a:r>
          </a:p>
          <a:p>
            <a:endParaRPr lang="en-US" sz="2000" i="1" dirty="0"/>
          </a:p>
          <a:p>
            <a:r>
              <a:rPr lang="en-US" sz="2400" b="1" dirty="0"/>
              <a:t>(1) Restraint Layer </a:t>
            </a:r>
            <a:r>
              <a:rPr lang="en-US" sz="2400" dirty="0"/>
              <a:t>= Polyester</a:t>
            </a:r>
          </a:p>
          <a:p>
            <a:pPr lvl="1"/>
            <a:r>
              <a:rPr lang="en-US" sz="2000" dirty="0"/>
              <a:t>Restraint bonded to Bladder underneath R/C rings</a:t>
            </a:r>
          </a:p>
          <a:p>
            <a:r>
              <a:rPr lang="en-US" sz="2400" b="1" dirty="0"/>
              <a:t>(2) Bladder Layer </a:t>
            </a:r>
            <a:r>
              <a:rPr lang="en-US" sz="2400" dirty="0"/>
              <a:t>= Urethane-Coated Nylon</a:t>
            </a:r>
          </a:p>
          <a:p>
            <a:pPr lvl="1"/>
            <a:r>
              <a:rPr lang="en-US" sz="2000" dirty="0"/>
              <a:t>Bladder RF heat-sealed to abrasion-resistant layer</a:t>
            </a:r>
          </a:p>
          <a:p>
            <a:r>
              <a:rPr lang="en-US" sz="2400" b="1" dirty="0"/>
              <a:t>(3) Abrasion Layer </a:t>
            </a:r>
            <a:r>
              <a:rPr lang="en-US" sz="2400" dirty="0"/>
              <a:t>= Urethane-Coated Polyester</a:t>
            </a:r>
          </a:p>
          <a:p>
            <a:endParaRPr lang="en-US" dirty="0"/>
          </a:p>
        </p:txBody>
      </p:sp>
      <p:grpSp>
        <p:nvGrpSpPr>
          <p:cNvPr id="8" name="Group 7"/>
          <p:cNvGrpSpPr/>
          <p:nvPr/>
        </p:nvGrpSpPr>
        <p:grpSpPr>
          <a:xfrm>
            <a:off x="761167" y="2496658"/>
            <a:ext cx="3240638" cy="2064279"/>
            <a:chOff x="936573" y="1792212"/>
            <a:chExt cx="2766914" cy="1762518"/>
          </a:xfrm>
        </p:grpSpPr>
        <p:sp>
          <p:nvSpPr>
            <p:cNvPr id="9" name="Rectangle 8"/>
            <p:cNvSpPr/>
            <p:nvPr/>
          </p:nvSpPr>
          <p:spPr>
            <a:xfrm>
              <a:off x="936573" y="2385166"/>
              <a:ext cx="2766914" cy="30096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Nylon Bladder</a:t>
              </a:r>
            </a:p>
          </p:txBody>
        </p:sp>
        <p:sp>
          <p:nvSpPr>
            <p:cNvPr id="10" name="Rectangle 9"/>
            <p:cNvSpPr/>
            <p:nvPr/>
          </p:nvSpPr>
          <p:spPr>
            <a:xfrm>
              <a:off x="936573" y="2686135"/>
              <a:ext cx="2766914" cy="117202"/>
            </a:xfrm>
            <a:prstGeom prst="rect">
              <a:avLst/>
            </a:prstGeom>
            <a:pattFill prst="wdUpDiag">
              <a:fgClr>
                <a:srgbClr val="FF0000"/>
              </a:fgClr>
              <a:bgClr>
                <a:srgbClr val="FFFF0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6573" y="3200370"/>
              <a:ext cx="2766914" cy="354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Polyester Abrasion Layer</a:t>
              </a:r>
            </a:p>
          </p:txBody>
        </p:sp>
        <p:sp>
          <p:nvSpPr>
            <p:cNvPr id="12" name="Rectangle 11"/>
            <p:cNvSpPr/>
            <p:nvPr/>
          </p:nvSpPr>
          <p:spPr>
            <a:xfrm>
              <a:off x="936573" y="3102437"/>
              <a:ext cx="2766914" cy="117202"/>
            </a:xfrm>
            <a:prstGeom prst="rect">
              <a:avLst/>
            </a:prstGeom>
            <a:pattFill prst="wdUpDiag">
              <a:fgClr>
                <a:srgbClr val="FF0000"/>
              </a:fgClr>
              <a:bgClr>
                <a:srgbClr val="FFFF0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36573" y="1792212"/>
              <a:ext cx="2766914" cy="354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Polyester Restraint</a:t>
              </a:r>
            </a:p>
          </p:txBody>
        </p:sp>
        <p:sp>
          <p:nvSpPr>
            <p:cNvPr id="14" name="Lightning Bolt 13"/>
            <p:cNvSpPr/>
            <p:nvPr/>
          </p:nvSpPr>
          <p:spPr>
            <a:xfrm>
              <a:off x="1541693" y="2830299"/>
              <a:ext cx="178308" cy="2335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ghtning Bolt 14"/>
            <p:cNvSpPr/>
            <p:nvPr/>
          </p:nvSpPr>
          <p:spPr>
            <a:xfrm>
              <a:off x="1289471" y="2836133"/>
              <a:ext cx="178308" cy="2335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ghtning Bolt 15"/>
            <p:cNvSpPr/>
            <p:nvPr/>
          </p:nvSpPr>
          <p:spPr>
            <a:xfrm>
              <a:off x="1021247" y="2841968"/>
              <a:ext cx="178308" cy="2335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p:cNvSpPr/>
            <p:nvPr/>
          </p:nvSpPr>
          <p:spPr>
            <a:xfrm>
              <a:off x="1788898" y="2841968"/>
              <a:ext cx="178308" cy="2335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p:cNvSpPr/>
            <p:nvPr/>
          </p:nvSpPr>
          <p:spPr>
            <a:xfrm>
              <a:off x="3006541" y="2828213"/>
              <a:ext cx="178308" cy="2335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ghtning Bolt 20"/>
            <p:cNvSpPr/>
            <p:nvPr/>
          </p:nvSpPr>
          <p:spPr>
            <a:xfrm>
              <a:off x="2784833" y="2839056"/>
              <a:ext cx="178308" cy="2335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ghtning Bolt 22"/>
            <p:cNvSpPr/>
            <p:nvPr/>
          </p:nvSpPr>
          <p:spPr>
            <a:xfrm>
              <a:off x="3463330" y="2828438"/>
              <a:ext cx="178308" cy="2335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ightning Bolt 23"/>
            <p:cNvSpPr/>
            <p:nvPr/>
          </p:nvSpPr>
          <p:spPr>
            <a:xfrm>
              <a:off x="3227969" y="2838672"/>
              <a:ext cx="178308" cy="233507"/>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qual 24"/>
            <p:cNvSpPr/>
            <p:nvPr/>
          </p:nvSpPr>
          <p:spPr>
            <a:xfrm>
              <a:off x="3279855" y="2201861"/>
              <a:ext cx="274457" cy="128016"/>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Equal 25"/>
            <p:cNvSpPr/>
            <p:nvPr/>
          </p:nvSpPr>
          <p:spPr>
            <a:xfrm>
              <a:off x="1431283" y="2201861"/>
              <a:ext cx="274457" cy="128016"/>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Equal 26"/>
            <p:cNvSpPr/>
            <p:nvPr/>
          </p:nvSpPr>
          <p:spPr>
            <a:xfrm>
              <a:off x="1132429" y="2201861"/>
              <a:ext cx="274457" cy="128016"/>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Equal 25">
              <a:extLst>
                <a:ext uri="{FF2B5EF4-FFF2-40B4-BE49-F238E27FC236}">
                  <a16:creationId xmlns:a16="http://schemas.microsoft.com/office/drawing/2014/main" id="{3ABA8C04-382F-415B-BBFB-503D7A163CFE}"/>
                </a:ext>
              </a:extLst>
            </p:cNvPr>
            <p:cNvSpPr/>
            <p:nvPr/>
          </p:nvSpPr>
          <p:spPr>
            <a:xfrm>
              <a:off x="3001332" y="2201861"/>
              <a:ext cx="274457" cy="128016"/>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Flowchart: Alternate Process 27"/>
          <p:cNvSpPr/>
          <p:nvPr/>
        </p:nvSpPr>
        <p:spPr>
          <a:xfrm>
            <a:off x="1691874" y="1126679"/>
            <a:ext cx="1552575" cy="3788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Vacuum</a:t>
            </a:r>
          </a:p>
        </p:txBody>
      </p:sp>
      <p:sp>
        <p:nvSpPr>
          <p:cNvPr id="29" name="Flowchart: Process 28"/>
          <p:cNvSpPr/>
          <p:nvPr/>
        </p:nvSpPr>
        <p:spPr>
          <a:xfrm>
            <a:off x="552238" y="1710762"/>
            <a:ext cx="3758729" cy="320127"/>
          </a:xfrm>
          <a:prstGeom prst="flowChartProcess">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EPG</a:t>
            </a:r>
          </a:p>
        </p:txBody>
      </p:sp>
      <p:sp>
        <p:nvSpPr>
          <p:cNvPr id="30" name="Flowchart: Alternate Process 29"/>
          <p:cNvSpPr/>
          <p:nvPr/>
        </p:nvSpPr>
        <p:spPr>
          <a:xfrm>
            <a:off x="1605198" y="5010266"/>
            <a:ext cx="1552575" cy="378863"/>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100% O2</a:t>
            </a:r>
          </a:p>
        </p:txBody>
      </p:sp>
      <p:cxnSp>
        <p:nvCxnSpPr>
          <p:cNvPr id="32" name="Straight Connector 31"/>
          <p:cNvCxnSpPr/>
          <p:nvPr/>
        </p:nvCxnSpPr>
        <p:spPr>
          <a:xfrm>
            <a:off x="5610225" y="2296633"/>
            <a:ext cx="561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448175" y="1870825"/>
            <a:ext cx="97155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p:cNvSpPr/>
          <p:nvPr/>
        </p:nvSpPr>
        <p:spPr>
          <a:xfrm>
            <a:off x="590338" y="2325208"/>
            <a:ext cx="3594312" cy="2418242"/>
          </a:xfrm>
          <a:prstGeom prst="flowChartProcess">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H="1">
            <a:off x="4419600" y="2669998"/>
            <a:ext cx="97155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419600" y="3461023"/>
            <a:ext cx="97155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438650" y="4270132"/>
            <a:ext cx="97155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69309" y="1637442"/>
            <a:ext cx="609600" cy="461665"/>
          </a:xfrm>
          <a:prstGeom prst="rect">
            <a:avLst/>
          </a:prstGeom>
          <a:noFill/>
        </p:spPr>
        <p:txBody>
          <a:bodyPr wrap="square" rtlCol="0">
            <a:spAutoFit/>
          </a:bodyPr>
          <a:lstStyle/>
          <a:p>
            <a:r>
              <a:rPr lang="en-US" sz="2400" b="1" dirty="0">
                <a:solidFill>
                  <a:srgbClr val="215968"/>
                </a:solidFill>
                <a:latin typeface="Calibri"/>
              </a:rPr>
              <a:t>0</a:t>
            </a:r>
            <a:endParaRPr lang="en-US" dirty="0"/>
          </a:p>
        </p:txBody>
      </p:sp>
      <p:sp>
        <p:nvSpPr>
          <p:cNvPr id="46" name="TextBox 45"/>
          <p:cNvSpPr txBox="1"/>
          <p:nvPr/>
        </p:nvSpPr>
        <p:spPr>
          <a:xfrm>
            <a:off x="159784" y="2446597"/>
            <a:ext cx="609600" cy="461665"/>
          </a:xfrm>
          <a:prstGeom prst="rect">
            <a:avLst/>
          </a:prstGeom>
          <a:noFill/>
        </p:spPr>
        <p:txBody>
          <a:bodyPr wrap="square" rtlCol="0">
            <a:spAutoFit/>
          </a:bodyPr>
          <a:lstStyle/>
          <a:p>
            <a:r>
              <a:rPr lang="en-US" sz="2400" b="1" dirty="0">
                <a:solidFill>
                  <a:srgbClr val="215968"/>
                </a:solidFill>
                <a:latin typeface="Calibri"/>
              </a:rPr>
              <a:t>1</a:t>
            </a:r>
            <a:endParaRPr lang="en-US" dirty="0"/>
          </a:p>
        </p:txBody>
      </p:sp>
      <p:sp>
        <p:nvSpPr>
          <p:cNvPr id="47" name="TextBox 46"/>
          <p:cNvSpPr txBox="1"/>
          <p:nvPr/>
        </p:nvSpPr>
        <p:spPr>
          <a:xfrm>
            <a:off x="159784" y="3208364"/>
            <a:ext cx="609600" cy="461665"/>
          </a:xfrm>
          <a:prstGeom prst="rect">
            <a:avLst/>
          </a:prstGeom>
          <a:noFill/>
        </p:spPr>
        <p:txBody>
          <a:bodyPr wrap="square" rtlCol="0">
            <a:spAutoFit/>
          </a:bodyPr>
          <a:lstStyle/>
          <a:p>
            <a:r>
              <a:rPr lang="en-US" sz="2400" b="1" dirty="0">
                <a:solidFill>
                  <a:srgbClr val="215968"/>
                </a:solidFill>
                <a:latin typeface="Calibri"/>
              </a:rPr>
              <a:t>2</a:t>
            </a:r>
            <a:endParaRPr lang="en-US" dirty="0"/>
          </a:p>
        </p:txBody>
      </p:sp>
      <p:sp>
        <p:nvSpPr>
          <p:cNvPr id="48" name="TextBox 47"/>
          <p:cNvSpPr txBox="1"/>
          <p:nvPr/>
        </p:nvSpPr>
        <p:spPr>
          <a:xfrm>
            <a:off x="151567" y="4029774"/>
            <a:ext cx="609600" cy="461665"/>
          </a:xfrm>
          <a:prstGeom prst="rect">
            <a:avLst/>
          </a:prstGeom>
          <a:noFill/>
        </p:spPr>
        <p:txBody>
          <a:bodyPr wrap="square" rtlCol="0">
            <a:spAutoFit/>
          </a:bodyPr>
          <a:lstStyle/>
          <a:p>
            <a:r>
              <a:rPr lang="en-US" sz="2400" b="1" dirty="0">
                <a:solidFill>
                  <a:srgbClr val="215968"/>
                </a:solidFill>
                <a:latin typeface="Calibri"/>
              </a:rPr>
              <a:t>3</a:t>
            </a:r>
            <a:endParaRPr lang="en-US" dirty="0"/>
          </a:p>
        </p:txBody>
      </p:sp>
      <p:pic>
        <p:nvPicPr>
          <p:cNvPr id="49" name="Content Placeholder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7560690" y="4583526"/>
            <a:ext cx="2216237" cy="217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157733C-D698-4319-8322-AE8A9B661FB9}"/>
              </a:ext>
            </a:extLst>
          </p:cNvPr>
          <p:cNvSpPr txBox="1"/>
          <p:nvPr/>
        </p:nvSpPr>
        <p:spPr>
          <a:xfrm>
            <a:off x="1594166" y="3708276"/>
            <a:ext cx="1675929" cy="276999"/>
          </a:xfrm>
          <a:prstGeom prst="rect">
            <a:avLst/>
          </a:prstGeom>
          <a:noFill/>
        </p:spPr>
        <p:txBody>
          <a:bodyPr wrap="square" rtlCol="0">
            <a:spAutoFit/>
          </a:bodyPr>
          <a:lstStyle/>
          <a:p>
            <a:pPr algn="ctr"/>
            <a:r>
              <a:rPr lang="en-US" sz="1200" dirty="0"/>
              <a:t>Thermal Bond</a:t>
            </a:r>
          </a:p>
        </p:txBody>
      </p:sp>
      <p:sp>
        <p:nvSpPr>
          <p:cNvPr id="50" name="TextBox 49">
            <a:extLst>
              <a:ext uri="{FF2B5EF4-FFF2-40B4-BE49-F238E27FC236}">
                <a16:creationId xmlns:a16="http://schemas.microsoft.com/office/drawing/2014/main" id="{4C3296E4-91BA-4154-AE52-EDEDA50C8281}"/>
              </a:ext>
            </a:extLst>
          </p:cNvPr>
          <p:cNvSpPr txBox="1"/>
          <p:nvPr/>
        </p:nvSpPr>
        <p:spPr>
          <a:xfrm>
            <a:off x="1525243" y="2911688"/>
            <a:ext cx="1769919" cy="276999"/>
          </a:xfrm>
          <a:prstGeom prst="rect">
            <a:avLst/>
          </a:prstGeom>
          <a:noFill/>
        </p:spPr>
        <p:txBody>
          <a:bodyPr wrap="square" rtlCol="0">
            <a:spAutoFit/>
          </a:bodyPr>
          <a:lstStyle/>
          <a:p>
            <a:pPr algn="ctr"/>
            <a:r>
              <a:rPr lang="en-US" sz="1200" dirty="0"/>
              <a:t>Urethane Adhesive Bond</a:t>
            </a:r>
          </a:p>
        </p:txBody>
      </p:sp>
      <p:sp>
        <p:nvSpPr>
          <p:cNvPr id="7" name="Slide Number Placeholder 6">
            <a:extLst>
              <a:ext uri="{FF2B5EF4-FFF2-40B4-BE49-F238E27FC236}">
                <a16:creationId xmlns:a16="http://schemas.microsoft.com/office/drawing/2014/main" id="{3BCEE423-1A32-4E1F-8F78-A44202386654}"/>
              </a:ext>
            </a:extLst>
          </p:cNvPr>
          <p:cNvSpPr>
            <a:spLocks noGrp="1"/>
          </p:cNvSpPr>
          <p:nvPr>
            <p:ph type="sldNum" sz="quarter" idx="12"/>
          </p:nvPr>
        </p:nvSpPr>
        <p:spPr/>
        <p:txBody>
          <a:bodyPr/>
          <a:lstStyle/>
          <a:p>
            <a:pPr>
              <a:defRPr/>
            </a:pPr>
            <a:fld id="{9BBEA4FC-8AF0-4D1B-9396-58490D864F03}" type="slidenum">
              <a:rPr lang="en-US" smtClean="0"/>
              <a:pPr>
                <a:defRPr/>
              </a:pPr>
              <a:t>18</a:t>
            </a:fld>
            <a:endParaRPr lang="en-US"/>
          </a:p>
        </p:txBody>
      </p:sp>
    </p:spTree>
    <p:extLst>
      <p:ext uri="{BB962C8B-B14F-4D97-AF65-F5344CB8AC3E}">
        <p14:creationId xmlns:p14="http://schemas.microsoft.com/office/powerpoint/2010/main" val="46322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FC4D40-1D53-4803-9573-1AEF4B8393F4}"/>
              </a:ext>
            </a:extLst>
          </p:cNvPr>
          <p:cNvSpPr/>
          <p:nvPr/>
        </p:nvSpPr>
        <p:spPr>
          <a:xfrm>
            <a:off x="7844198" y="1208226"/>
            <a:ext cx="3142362" cy="30218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767D5-3795-46AF-B003-5E024E5A276B}"/>
              </a:ext>
            </a:extLst>
          </p:cNvPr>
          <p:cNvSpPr>
            <a:spLocks noGrp="1"/>
          </p:cNvSpPr>
          <p:nvPr>
            <p:ph type="title"/>
          </p:nvPr>
        </p:nvSpPr>
        <p:spPr/>
        <p:txBody>
          <a:bodyPr/>
          <a:lstStyle/>
          <a:p>
            <a:r>
              <a:rPr lang="en-US" dirty="0"/>
              <a:t>Integration into HUT</a:t>
            </a:r>
          </a:p>
        </p:txBody>
      </p:sp>
      <p:sp>
        <p:nvSpPr>
          <p:cNvPr id="3" name="Content Placeholder 2">
            <a:extLst>
              <a:ext uri="{FF2B5EF4-FFF2-40B4-BE49-F238E27FC236}">
                <a16:creationId xmlns:a16="http://schemas.microsoft.com/office/drawing/2014/main" id="{C2F4BA49-3A5C-422C-ACE9-DADE993BEBCB}"/>
              </a:ext>
            </a:extLst>
          </p:cNvPr>
          <p:cNvSpPr>
            <a:spLocks noGrp="1"/>
          </p:cNvSpPr>
          <p:nvPr>
            <p:ph sz="half" idx="1"/>
          </p:nvPr>
        </p:nvSpPr>
        <p:spPr>
          <a:xfrm>
            <a:off x="304799" y="1143000"/>
            <a:ext cx="6420853" cy="5257800"/>
          </a:xfrm>
        </p:spPr>
        <p:txBody>
          <a:bodyPr/>
          <a:lstStyle/>
          <a:p>
            <a:r>
              <a:rPr lang="en-US" dirty="0"/>
              <a:t>Integration into Hard Upper Torso (HUT)</a:t>
            </a:r>
          </a:p>
          <a:p>
            <a:pPr lvl="1"/>
            <a:r>
              <a:rPr lang="en-US" dirty="0"/>
              <a:t>Sizing Rings at </a:t>
            </a:r>
            <a:r>
              <a:rPr lang="en-US" dirty="0" err="1"/>
              <a:t>Scye</a:t>
            </a:r>
            <a:r>
              <a:rPr lang="en-US" dirty="0"/>
              <a:t> joint gives 1” total adjustability to </a:t>
            </a:r>
            <a:r>
              <a:rPr lang="en-US" dirty="0" err="1"/>
              <a:t>scye</a:t>
            </a:r>
            <a:r>
              <a:rPr lang="en-US" dirty="0"/>
              <a:t> bearing placement to fit wider range of subjects</a:t>
            </a:r>
          </a:p>
          <a:p>
            <a:pPr lvl="1"/>
            <a:r>
              <a:rPr lang="en-US" dirty="0"/>
              <a:t>Two sizes with one </a:t>
            </a:r>
            <a:r>
              <a:rPr lang="en-US" dirty="0" err="1"/>
              <a:t>xEMU</a:t>
            </a:r>
            <a:r>
              <a:rPr lang="en-US" dirty="0"/>
              <a:t> HUT</a:t>
            </a:r>
          </a:p>
          <a:p>
            <a:pPr lvl="2"/>
            <a:r>
              <a:rPr lang="en-US" dirty="0" err="1"/>
              <a:t>Scye</a:t>
            </a:r>
            <a:r>
              <a:rPr lang="en-US" dirty="0"/>
              <a:t>-In</a:t>
            </a:r>
          </a:p>
          <a:p>
            <a:pPr lvl="2"/>
            <a:r>
              <a:rPr lang="en-US" dirty="0" err="1"/>
              <a:t>Scye</a:t>
            </a:r>
            <a:r>
              <a:rPr lang="en-US" dirty="0"/>
              <a:t>-Out</a:t>
            </a:r>
          </a:p>
          <a:p>
            <a:pPr lvl="1"/>
            <a:r>
              <a:rPr lang="en-US" dirty="0"/>
              <a:t>Tool-less installation</a:t>
            </a:r>
          </a:p>
          <a:p>
            <a:pPr lvl="2"/>
            <a:r>
              <a:rPr lang="en-US" dirty="0"/>
              <a:t>Spring-loaded detent locks the retainer ring in shoulder joint</a:t>
            </a:r>
          </a:p>
        </p:txBody>
      </p:sp>
      <p:pic>
        <p:nvPicPr>
          <p:cNvPr id="7" name="Content Placeholder 6">
            <a:extLst>
              <a:ext uri="{FF2B5EF4-FFF2-40B4-BE49-F238E27FC236}">
                <a16:creationId xmlns:a16="http://schemas.microsoft.com/office/drawing/2014/main" id="{A311BDD2-5849-4DE0-B9AE-630567B782AB}"/>
              </a:ext>
            </a:extLst>
          </p:cNvPr>
          <p:cNvPicPr>
            <a:picLocks noGrp="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7891378" y="1260308"/>
            <a:ext cx="3048001" cy="2917658"/>
          </a:xfrm>
          <a:prstGeom prst="rect">
            <a:avLst/>
          </a:prstGeom>
          <a:noFill/>
          <a:ln>
            <a:noFill/>
          </a:ln>
        </p:spPr>
      </p:pic>
      <p:sp>
        <p:nvSpPr>
          <p:cNvPr id="4" name="Slide Number Placeholder 3">
            <a:extLst>
              <a:ext uri="{FF2B5EF4-FFF2-40B4-BE49-F238E27FC236}">
                <a16:creationId xmlns:a16="http://schemas.microsoft.com/office/drawing/2014/main" id="{C44E85BD-C522-46B8-B784-D31C225A3B8C}"/>
              </a:ext>
            </a:extLst>
          </p:cNvPr>
          <p:cNvSpPr>
            <a:spLocks noGrp="1"/>
          </p:cNvSpPr>
          <p:nvPr>
            <p:ph type="sldNum" sz="quarter" idx="12"/>
          </p:nvPr>
        </p:nvSpPr>
        <p:spPr/>
        <p:txBody>
          <a:bodyPr/>
          <a:lstStyle/>
          <a:p>
            <a:pPr>
              <a:defRPr/>
            </a:pPr>
            <a:fld id="{9BBEA4FC-8AF0-4D1B-9396-58490D864F03}" type="slidenum">
              <a:rPr lang="en-US" smtClean="0"/>
              <a:pPr>
                <a:defRPr/>
              </a:pPr>
              <a:t>19</a:t>
            </a:fld>
            <a:endParaRPr lang="en-US"/>
          </a:p>
        </p:txBody>
      </p:sp>
    </p:spTree>
    <p:extLst>
      <p:ext uri="{BB962C8B-B14F-4D97-AF65-F5344CB8AC3E}">
        <p14:creationId xmlns:p14="http://schemas.microsoft.com/office/powerpoint/2010/main" val="222942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7F13-1C9B-45F9-A744-8403BE313E69}"/>
              </a:ext>
            </a:extLst>
          </p:cNvPr>
          <p:cNvSpPr>
            <a:spLocks noGrp="1"/>
          </p:cNvSpPr>
          <p:nvPr>
            <p:ph type="title"/>
          </p:nvPr>
        </p:nvSpPr>
        <p:spPr/>
        <p:txBody>
          <a:bodyPr/>
          <a:lstStyle/>
          <a:p>
            <a:r>
              <a:rPr lang="en-US" dirty="0" err="1"/>
              <a:t>xEMU</a:t>
            </a:r>
            <a:r>
              <a:rPr lang="en-US" dirty="0"/>
              <a:t> Introduction</a:t>
            </a:r>
          </a:p>
        </p:txBody>
      </p:sp>
      <p:sp>
        <p:nvSpPr>
          <p:cNvPr id="3" name="Content Placeholder 2">
            <a:extLst>
              <a:ext uri="{FF2B5EF4-FFF2-40B4-BE49-F238E27FC236}">
                <a16:creationId xmlns:a16="http://schemas.microsoft.com/office/drawing/2014/main" id="{45E206CA-D0E3-4EBF-9EAD-CEF6B6CBE208}"/>
              </a:ext>
            </a:extLst>
          </p:cNvPr>
          <p:cNvSpPr>
            <a:spLocks noGrp="1"/>
          </p:cNvSpPr>
          <p:nvPr>
            <p:ph sz="half" idx="1"/>
          </p:nvPr>
        </p:nvSpPr>
        <p:spPr>
          <a:xfrm>
            <a:off x="304799" y="1143000"/>
            <a:ext cx="8068235" cy="5257800"/>
          </a:xfrm>
        </p:spPr>
        <p:txBody>
          <a:bodyPr>
            <a:normAutofit fontScale="85000" lnSpcReduction="20000"/>
          </a:bodyPr>
          <a:lstStyle/>
          <a:p>
            <a:r>
              <a:rPr lang="en-US" dirty="0"/>
              <a:t>Exploration Extra-Vehicular Mobility Unit (xEMU) space suit is NASA’s latest space suit development effort</a:t>
            </a:r>
          </a:p>
          <a:p>
            <a:r>
              <a:rPr lang="en-US" dirty="0"/>
              <a:t>xEMU was intended to support missions to International Space Station (ISS) and moon landing in 2024</a:t>
            </a:r>
          </a:p>
          <a:p>
            <a:r>
              <a:rPr lang="en-US" dirty="0"/>
              <a:t>xEMU is culmination of last 50 years of NASA’s space suit research and testing experience</a:t>
            </a:r>
          </a:p>
          <a:p>
            <a:r>
              <a:rPr lang="en-US" dirty="0"/>
              <a:t>xEMU is comprised of new suit architectural elements, including:</a:t>
            </a:r>
          </a:p>
          <a:p>
            <a:pPr lvl="1"/>
            <a:r>
              <a:rPr lang="en-US" dirty="0"/>
              <a:t>Hard upper torso assembly</a:t>
            </a:r>
          </a:p>
          <a:p>
            <a:pPr lvl="1"/>
            <a:r>
              <a:rPr lang="en-US" dirty="0"/>
              <a:t>Waist brief hip assembly</a:t>
            </a:r>
          </a:p>
          <a:p>
            <a:pPr lvl="1"/>
            <a:r>
              <a:rPr lang="en-US" dirty="0"/>
              <a:t>Helmet assembly</a:t>
            </a:r>
          </a:p>
          <a:p>
            <a:pPr lvl="1"/>
            <a:r>
              <a:rPr lang="en-US" dirty="0"/>
              <a:t>Shoulders</a:t>
            </a:r>
          </a:p>
          <a:p>
            <a:pPr lvl="1"/>
            <a:r>
              <a:rPr lang="en-US" dirty="0"/>
              <a:t>Walking boots</a:t>
            </a:r>
          </a:p>
          <a:p>
            <a:pPr lvl="1"/>
            <a:r>
              <a:rPr lang="en-US" dirty="0"/>
              <a:t>Heart rate monitor</a:t>
            </a:r>
          </a:p>
          <a:p>
            <a:pPr lvl="1"/>
            <a:r>
              <a:rPr lang="en-US" dirty="0"/>
              <a:t>Integrated communication system</a:t>
            </a:r>
          </a:p>
        </p:txBody>
      </p:sp>
      <p:pic>
        <p:nvPicPr>
          <p:cNvPr id="9" name="Picture 8">
            <a:extLst>
              <a:ext uri="{FF2B5EF4-FFF2-40B4-BE49-F238E27FC236}">
                <a16:creationId xmlns:a16="http://schemas.microsoft.com/office/drawing/2014/main" id="{E53F3BC0-6781-487F-9C81-FB8177A3C0DC}"/>
              </a:ext>
            </a:extLst>
          </p:cNvPr>
          <p:cNvPicPr>
            <a:picLocks noChangeAspect="1"/>
          </p:cNvPicPr>
          <p:nvPr/>
        </p:nvPicPr>
        <p:blipFill>
          <a:blip r:embed="rId2"/>
          <a:stretch>
            <a:fillRect/>
          </a:stretch>
        </p:blipFill>
        <p:spPr>
          <a:xfrm>
            <a:off x="8849576" y="1287706"/>
            <a:ext cx="2749341" cy="5279832"/>
          </a:xfrm>
          <a:prstGeom prst="rect">
            <a:avLst/>
          </a:prstGeom>
        </p:spPr>
      </p:pic>
      <p:sp>
        <p:nvSpPr>
          <p:cNvPr id="10" name="Slide Number Placeholder 9">
            <a:extLst>
              <a:ext uri="{FF2B5EF4-FFF2-40B4-BE49-F238E27FC236}">
                <a16:creationId xmlns:a16="http://schemas.microsoft.com/office/drawing/2014/main" id="{DA899ABD-1E2D-4545-8BF2-A4F430465222}"/>
              </a:ext>
            </a:extLst>
          </p:cNvPr>
          <p:cNvSpPr>
            <a:spLocks noGrp="1"/>
          </p:cNvSpPr>
          <p:nvPr>
            <p:ph type="sldNum" sz="quarter" idx="12"/>
          </p:nvPr>
        </p:nvSpPr>
        <p:spPr/>
        <p:txBody>
          <a:bodyPr/>
          <a:lstStyle/>
          <a:p>
            <a:pPr>
              <a:defRPr/>
            </a:pPr>
            <a:fld id="{9BBEA4FC-8AF0-4D1B-9396-58490D864F03}" type="slidenum">
              <a:rPr lang="en-US" smtClean="0"/>
              <a:pPr>
                <a:defRPr/>
              </a:pPr>
              <a:t>2</a:t>
            </a:fld>
            <a:endParaRPr lang="en-US"/>
          </a:p>
        </p:txBody>
      </p:sp>
    </p:spTree>
    <p:extLst>
      <p:ext uri="{BB962C8B-B14F-4D97-AF65-F5344CB8AC3E}">
        <p14:creationId xmlns:p14="http://schemas.microsoft.com/office/powerpoint/2010/main" val="288109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6AE8-7466-42AD-B40B-163BB02A4852}"/>
              </a:ext>
            </a:extLst>
          </p:cNvPr>
          <p:cNvSpPr>
            <a:spLocks noGrp="1"/>
          </p:cNvSpPr>
          <p:nvPr>
            <p:ph type="title"/>
          </p:nvPr>
        </p:nvSpPr>
        <p:spPr/>
        <p:txBody>
          <a:bodyPr/>
          <a:lstStyle/>
          <a:p>
            <a:r>
              <a:rPr lang="en-US" dirty="0"/>
              <a:t>Large Shoulder Design</a:t>
            </a:r>
          </a:p>
        </p:txBody>
      </p:sp>
      <p:sp>
        <p:nvSpPr>
          <p:cNvPr id="3" name="Content Placeholder 2">
            <a:extLst>
              <a:ext uri="{FF2B5EF4-FFF2-40B4-BE49-F238E27FC236}">
                <a16:creationId xmlns:a16="http://schemas.microsoft.com/office/drawing/2014/main" id="{B28BC1CE-01DD-453B-9919-F334C80BAB7C}"/>
              </a:ext>
            </a:extLst>
          </p:cNvPr>
          <p:cNvSpPr>
            <a:spLocks noGrp="1"/>
          </p:cNvSpPr>
          <p:nvPr>
            <p:ph sz="half" idx="1"/>
          </p:nvPr>
        </p:nvSpPr>
        <p:spPr/>
        <p:txBody>
          <a:bodyPr/>
          <a:lstStyle/>
          <a:p>
            <a:r>
              <a:rPr lang="en-US" dirty="0"/>
              <a:t>Two sizes of </a:t>
            </a:r>
            <a:r>
              <a:rPr lang="en-US" dirty="0" err="1"/>
              <a:t>xPGS</a:t>
            </a:r>
            <a:r>
              <a:rPr lang="en-US" dirty="0"/>
              <a:t> Shoulder</a:t>
            </a:r>
          </a:p>
          <a:p>
            <a:pPr lvl="1"/>
            <a:r>
              <a:rPr lang="en-US" dirty="0"/>
              <a:t>Small (9.00” ID at </a:t>
            </a:r>
            <a:r>
              <a:rPr lang="en-US" dirty="0" err="1"/>
              <a:t>Scye</a:t>
            </a:r>
            <a:r>
              <a:rPr lang="en-US" dirty="0"/>
              <a:t> Bearing)</a:t>
            </a:r>
          </a:p>
          <a:p>
            <a:pPr lvl="1"/>
            <a:r>
              <a:rPr lang="en-US" dirty="0"/>
              <a:t>Large (9.45” ID at </a:t>
            </a:r>
            <a:r>
              <a:rPr lang="en-US" dirty="0" err="1"/>
              <a:t>Scye</a:t>
            </a:r>
            <a:r>
              <a:rPr lang="en-US" dirty="0"/>
              <a:t> Bearing)</a:t>
            </a:r>
          </a:p>
          <a:p>
            <a:r>
              <a:rPr lang="en-US" dirty="0"/>
              <a:t>Both sizes use common bracketry to minimize part count</a:t>
            </a:r>
          </a:p>
          <a:p>
            <a:endParaRPr lang="en-US" dirty="0"/>
          </a:p>
        </p:txBody>
      </p:sp>
      <p:graphicFrame>
        <p:nvGraphicFramePr>
          <p:cNvPr id="8" name="Content Placeholder 7">
            <a:extLst>
              <a:ext uri="{FF2B5EF4-FFF2-40B4-BE49-F238E27FC236}">
                <a16:creationId xmlns:a16="http://schemas.microsoft.com/office/drawing/2014/main" id="{3BE1DBDA-DF59-4356-8312-BB55FA10B994}"/>
              </a:ext>
            </a:extLst>
          </p:cNvPr>
          <p:cNvGraphicFramePr>
            <a:graphicFrameLocks noGrp="1"/>
          </p:cNvGraphicFramePr>
          <p:nvPr>
            <p:ph sz="half" idx="2"/>
            <p:extLst>
              <p:ext uri="{D42A27DB-BD31-4B8C-83A1-F6EECF244321}">
                <p14:modId xmlns:p14="http://schemas.microsoft.com/office/powerpoint/2010/main" val="199729916"/>
              </p:ext>
            </p:extLst>
          </p:nvPr>
        </p:nvGraphicFramePr>
        <p:xfrm>
          <a:off x="6281820" y="1745056"/>
          <a:ext cx="5689601" cy="3820026"/>
        </p:xfrm>
        <a:graphic>
          <a:graphicData uri="http://schemas.openxmlformats.org/drawingml/2006/table">
            <a:tbl>
              <a:tblPr firstRow="1" firstCol="1" bandRow="1">
                <a:tableStyleId>{5C22544A-7EE6-4342-B048-85BDC9FD1C3A}</a:tableStyleId>
              </a:tblPr>
              <a:tblGrid>
                <a:gridCol w="828843">
                  <a:extLst>
                    <a:ext uri="{9D8B030D-6E8A-4147-A177-3AD203B41FA5}">
                      <a16:colId xmlns:a16="http://schemas.microsoft.com/office/drawing/2014/main" val="253533586"/>
                    </a:ext>
                  </a:extLst>
                </a:gridCol>
                <a:gridCol w="1161047">
                  <a:extLst>
                    <a:ext uri="{9D8B030D-6E8A-4147-A177-3AD203B41FA5}">
                      <a16:colId xmlns:a16="http://schemas.microsoft.com/office/drawing/2014/main" val="2990377207"/>
                    </a:ext>
                  </a:extLst>
                </a:gridCol>
                <a:gridCol w="869339">
                  <a:extLst>
                    <a:ext uri="{9D8B030D-6E8A-4147-A177-3AD203B41FA5}">
                      <a16:colId xmlns:a16="http://schemas.microsoft.com/office/drawing/2014/main" val="1966883358"/>
                    </a:ext>
                  </a:extLst>
                </a:gridCol>
                <a:gridCol w="954058">
                  <a:extLst>
                    <a:ext uri="{9D8B030D-6E8A-4147-A177-3AD203B41FA5}">
                      <a16:colId xmlns:a16="http://schemas.microsoft.com/office/drawing/2014/main" val="3978430986"/>
                    </a:ext>
                  </a:extLst>
                </a:gridCol>
                <a:gridCol w="1007061">
                  <a:extLst>
                    <a:ext uri="{9D8B030D-6E8A-4147-A177-3AD203B41FA5}">
                      <a16:colId xmlns:a16="http://schemas.microsoft.com/office/drawing/2014/main" val="2528047008"/>
                    </a:ext>
                  </a:extLst>
                </a:gridCol>
                <a:gridCol w="869253">
                  <a:extLst>
                    <a:ext uri="{9D8B030D-6E8A-4147-A177-3AD203B41FA5}">
                      <a16:colId xmlns:a16="http://schemas.microsoft.com/office/drawing/2014/main" val="2579532925"/>
                    </a:ext>
                  </a:extLst>
                </a:gridCol>
              </a:tblGrid>
              <a:tr h="1091436">
                <a:tc>
                  <a:txBody>
                    <a:bodyPr/>
                    <a:lstStyle/>
                    <a:p>
                      <a:pPr marL="0" marR="0" indent="0" algn="l">
                        <a:spcBef>
                          <a:spcPts val="0"/>
                        </a:spcBef>
                        <a:spcAft>
                          <a:spcPts val="0"/>
                        </a:spcAft>
                        <a:tabLst>
                          <a:tab pos="182880" algn="l"/>
                        </a:tabLst>
                      </a:pPr>
                      <a:r>
                        <a:rPr lang="en-US" sz="1400">
                          <a:effectLst/>
                        </a:rPr>
                        <a:t>HUT</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tc>
                  <a:txBody>
                    <a:bodyPr/>
                    <a:lstStyle/>
                    <a:p>
                      <a:pPr marL="0" marR="0" indent="0" algn="ctr">
                        <a:spcBef>
                          <a:spcPts val="0"/>
                        </a:spcBef>
                        <a:spcAft>
                          <a:spcPts val="0"/>
                        </a:spcAft>
                        <a:tabLst>
                          <a:tab pos="182880" algn="l"/>
                        </a:tabLst>
                      </a:pPr>
                      <a:r>
                        <a:rPr lang="en-US" sz="1400" dirty="0">
                          <a:effectLst/>
                        </a:rPr>
                        <a:t>Inter </a:t>
                      </a:r>
                      <a:r>
                        <a:rPr lang="en-US" sz="1400" dirty="0" err="1">
                          <a:effectLst/>
                        </a:rPr>
                        <a:t>Scye</a:t>
                      </a:r>
                      <a:r>
                        <a:rPr lang="en-US" sz="1400" dirty="0">
                          <a:effectLst/>
                        </a:rPr>
                        <a:t> Distance</a:t>
                      </a:r>
                      <a:endParaRPr lang="en-US" sz="1400" dirty="0">
                        <a:effectLst/>
                        <a:latin typeface="Times New Roman" panose="02020603050405020304" pitchFamily="18" charset="0"/>
                        <a:ea typeface="Times New Roman" panose="02020603050405020304" pitchFamily="18" charset="0"/>
                      </a:endParaRPr>
                    </a:p>
                  </a:txBody>
                  <a:tcPr marL="63604" marR="63604" marT="0" marB="0" anchor="ctr"/>
                </a:tc>
                <a:tc>
                  <a:txBody>
                    <a:bodyPr/>
                    <a:lstStyle/>
                    <a:p>
                      <a:pPr marL="0" marR="0" indent="0" algn="ctr">
                        <a:spcBef>
                          <a:spcPts val="0"/>
                        </a:spcBef>
                        <a:spcAft>
                          <a:spcPts val="0"/>
                        </a:spcAft>
                        <a:tabLst>
                          <a:tab pos="182880" algn="l"/>
                        </a:tabLst>
                      </a:pPr>
                      <a:r>
                        <a:rPr lang="en-US" sz="1400">
                          <a:effectLst/>
                        </a:rPr>
                        <a:t>Scye Bearing Inner Diameter</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tc>
                  <a:txBody>
                    <a:bodyPr/>
                    <a:lstStyle/>
                    <a:p>
                      <a:pPr marL="0" marR="0" indent="0" algn="ctr">
                        <a:spcBef>
                          <a:spcPts val="0"/>
                        </a:spcBef>
                        <a:spcAft>
                          <a:spcPts val="0"/>
                        </a:spcAft>
                        <a:tabLst>
                          <a:tab pos="182880" algn="l"/>
                        </a:tabLst>
                      </a:pPr>
                      <a:r>
                        <a:rPr lang="en-US" sz="1400">
                          <a:effectLst/>
                        </a:rPr>
                        <a:t>Arm Bearing Inner Diameter</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Scye </a:t>
                      </a:r>
                    </a:p>
                    <a:p>
                      <a:pPr marL="0" marR="0" indent="0" algn="ctr">
                        <a:spcBef>
                          <a:spcPts val="0"/>
                        </a:spcBef>
                        <a:spcAft>
                          <a:spcPts val="0"/>
                        </a:spcAft>
                        <a:tabLst>
                          <a:tab pos="182880" algn="l"/>
                        </a:tabLst>
                      </a:pPr>
                      <a:r>
                        <a:rPr lang="en-US" sz="1400">
                          <a:effectLst/>
                        </a:rPr>
                        <a:t>Horizontal Angle</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tc>
                  <a:txBody>
                    <a:bodyPr/>
                    <a:lstStyle/>
                    <a:p>
                      <a:pPr marL="0" marR="0" indent="0" algn="ctr">
                        <a:spcBef>
                          <a:spcPts val="0"/>
                        </a:spcBef>
                        <a:spcAft>
                          <a:spcPts val="0"/>
                        </a:spcAft>
                        <a:tabLst>
                          <a:tab pos="182880" algn="l"/>
                        </a:tabLst>
                      </a:pPr>
                      <a:r>
                        <a:rPr lang="en-US" sz="1400">
                          <a:effectLst/>
                        </a:rPr>
                        <a:t>Scye </a:t>
                      </a:r>
                    </a:p>
                    <a:p>
                      <a:pPr marL="0" marR="0" indent="0" algn="ctr">
                        <a:spcBef>
                          <a:spcPts val="0"/>
                        </a:spcBef>
                        <a:spcAft>
                          <a:spcPts val="0"/>
                        </a:spcAft>
                        <a:tabLst>
                          <a:tab pos="182880" algn="l"/>
                        </a:tabLst>
                      </a:pPr>
                      <a:r>
                        <a:rPr lang="en-US" sz="1400">
                          <a:effectLst/>
                        </a:rPr>
                        <a:t>Vertical Angle</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extLst>
                  <a:ext uri="{0D108BD9-81ED-4DB2-BD59-A6C34878D82A}">
                    <a16:rowId xmlns:a16="http://schemas.microsoft.com/office/drawing/2014/main" val="2962051877"/>
                  </a:ext>
                </a:extLst>
              </a:tr>
              <a:tr h="1091436">
                <a:tc>
                  <a:txBody>
                    <a:bodyPr/>
                    <a:lstStyle/>
                    <a:p>
                      <a:pPr marL="0" marR="0" indent="0" algn="l">
                        <a:spcBef>
                          <a:spcPts val="0"/>
                        </a:spcBef>
                        <a:spcAft>
                          <a:spcPts val="0"/>
                        </a:spcAft>
                        <a:tabLst>
                          <a:tab pos="182880" algn="l"/>
                        </a:tabLst>
                      </a:pPr>
                      <a:r>
                        <a:rPr lang="en-US" sz="1400">
                          <a:effectLst/>
                        </a:rPr>
                        <a:t>xEMU, Small</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10.9 in or 11.7 in</a:t>
                      </a:r>
                    </a:p>
                    <a:p>
                      <a:pPr marL="0" marR="0" indent="0" algn="ctr">
                        <a:spcBef>
                          <a:spcPts val="0"/>
                        </a:spcBef>
                        <a:spcAft>
                          <a:spcPts val="0"/>
                        </a:spcAft>
                        <a:tabLst>
                          <a:tab pos="182880" algn="l"/>
                        </a:tabLst>
                      </a:pPr>
                      <a:r>
                        <a:rPr lang="en-US" sz="1400">
                          <a:effectLst/>
                        </a:rPr>
                        <a:t>(27.7cm or 29.7cm)</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9.00 in</a:t>
                      </a:r>
                    </a:p>
                    <a:p>
                      <a:pPr marL="0" marR="0" indent="0" algn="ctr">
                        <a:spcBef>
                          <a:spcPts val="0"/>
                        </a:spcBef>
                        <a:spcAft>
                          <a:spcPts val="0"/>
                        </a:spcAft>
                        <a:tabLst>
                          <a:tab pos="182880" algn="l"/>
                        </a:tabLst>
                      </a:pPr>
                      <a:r>
                        <a:rPr lang="en-US" sz="1400">
                          <a:effectLst/>
                        </a:rPr>
                        <a:t>(22.9 cm)</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dirty="0">
                          <a:effectLst/>
                        </a:rPr>
                        <a:t>5.25 in</a:t>
                      </a:r>
                    </a:p>
                    <a:p>
                      <a:pPr marL="0" marR="0" indent="0" algn="ctr">
                        <a:spcBef>
                          <a:spcPts val="0"/>
                        </a:spcBef>
                        <a:spcAft>
                          <a:spcPts val="0"/>
                        </a:spcAft>
                        <a:tabLst>
                          <a:tab pos="182880" algn="l"/>
                        </a:tabLst>
                      </a:pPr>
                      <a:r>
                        <a:rPr lang="en-US" sz="1400" dirty="0">
                          <a:effectLst/>
                        </a:rPr>
                        <a:t>(13.3 cm)</a:t>
                      </a:r>
                      <a:endParaRPr lang="en-US" sz="1400" dirty="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35°</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tc>
                  <a:txBody>
                    <a:bodyPr/>
                    <a:lstStyle/>
                    <a:p>
                      <a:pPr marL="0" marR="0" indent="0" algn="ctr">
                        <a:spcBef>
                          <a:spcPts val="0"/>
                        </a:spcBef>
                        <a:spcAft>
                          <a:spcPts val="0"/>
                        </a:spcAft>
                        <a:tabLst>
                          <a:tab pos="182880" algn="l"/>
                        </a:tabLst>
                      </a:pPr>
                      <a:r>
                        <a:rPr lang="en-US" sz="1400">
                          <a:effectLst/>
                        </a:rPr>
                        <a:t>20°</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extLst>
                  <a:ext uri="{0D108BD9-81ED-4DB2-BD59-A6C34878D82A}">
                    <a16:rowId xmlns:a16="http://schemas.microsoft.com/office/drawing/2014/main" val="304626242"/>
                  </a:ext>
                </a:extLst>
              </a:tr>
              <a:tr h="1091436">
                <a:tc>
                  <a:txBody>
                    <a:bodyPr/>
                    <a:lstStyle/>
                    <a:p>
                      <a:pPr marL="0" marR="0" indent="0" algn="just">
                        <a:spcBef>
                          <a:spcPts val="0"/>
                        </a:spcBef>
                        <a:spcAft>
                          <a:spcPts val="0"/>
                        </a:spcAft>
                        <a:tabLst>
                          <a:tab pos="182880" algn="l"/>
                        </a:tabLst>
                      </a:pPr>
                      <a:r>
                        <a:rPr lang="en-US" sz="1400">
                          <a:effectLst/>
                        </a:rPr>
                        <a:t>xEMU, Large</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12.9 in or 13.7 in</a:t>
                      </a:r>
                    </a:p>
                    <a:p>
                      <a:pPr marL="0" marR="0" indent="0" algn="ctr">
                        <a:spcBef>
                          <a:spcPts val="0"/>
                        </a:spcBef>
                        <a:spcAft>
                          <a:spcPts val="0"/>
                        </a:spcAft>
                        <a:tabLst>
                          <a:tab pos="182880" algn="l"/>
                        </a:tabLst>
                      </a:pPr>
                      <a:r>
                        <a:rPr lang="en-US" sz="1400">
                          <a:effectLst/>
                        </a:rPr>
                        <a:t>(32.8cm or 34.8cm)</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9.45 in</a:t>
                      </a:r>
                    </a:p>
                    <a:p>
                      <a:pPr marL="0" marR="0" indent="0" algn="ctr">
                        <a:spcBef>
                          <a:spcPts val="0"/>
                        </a:spcBef>
                        <a:spcAft>
                          <a:spcPts val="0"/>
                        </a:spcAft>
                        <a:tabLst>
                          <a:tab pos="182880" algn="l"/>
                        </a:tabLst>
                      </a:pPr>
                      <a:r>
                        <a:rPr lang="en-US" sz="1400">
                          <a:effectLst/>
                        </a:rPr>
                        <a:t>(24.0 cm)</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5.70 in</a:t>
                      </a:r>
                    </a:p>
                    <a:p>
                      <a:pPr marL="0" marR="0" indent="0" algn="ctr">
                        <a:spcBef>
                          <a:spcPts val="0"/>
                        </a:spcBef>
                        <a:spcAft>
                          <a:spcPts val="0"/>
                        </a:spcAft>
                        <a:tabLst>
                          <a:tab pos="182880" algn="l"/>
                        </a:tabLst>
                      </a:pPr>
                      <a:r>
                        <a:rPr lang="en-US" sz="1400">
                          <a:effectLst/>
                        </a:rPr>
                        <a:t>(14.5 cm)</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35°</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tc>
                  <a:txBody>
                    <a:bodyPr/>
                    <a:lstStyle/>
                    <a:p>
                      <a:pPr marL="0" marR="0" indent="0" algn="ctr">
                        <a:spcBef>
                          <a:spcPts val="0"/>
                        </a:spcBef>
                        <a:spcAft>
                          <a:spcPts val="0"/>
                        </a:spcAft>
                        <a:tabLst>
                          <a:tab pos="182880" algn="l"/>
                        </a:tabLst>
                      </a:pPr>
                      <a:r>
                        <a:rPr lang="en-US" sz="1400">
                          <a:effectLst/>
                        </a:rPr>
                        <a:t>20°</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extLst>
                  <a:ext uri="{0D108BD9-81ED-4DB2-BD59-A6C34878D82A}">
                    <a16:rowId xmlns:a16="http://schemas.microsoft.com/office/drawing/2014/main" val="2622366620"/>
                  </a:ext>
                </a:extLst>
              </a:tr>
              <a:tr h="545718">
                <a:tc>
                  <a:txBody>
                    <a:bodyPr/>
                    <a:lstStyle/>
                    <a:p>
                      <a:pPr marL="0" marR="0" indent="0" algn="l">
                        <a:spcBef>
                          <a:spcPts val="0"/>
                        </a:spcBef>
                        <a:spcAft>
                          <a:spcPts val="0"/>
                        </a:spcAft>
                        <a:tabLst>
                          <a:tab pos="182880" algn="l"/>
                        </a:tabLst>
                      </a:pPr>
                      <a:r>
                        <a:rPr lang="en-US" sz="1400">
                          <a:effectLst/>
                        </a:rPr>
                        <a:t>EMU, Medium</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11.8 in </a:t>
                      </a:r>
                    </a:p>
                    <a:p>
                      <a:pPr marL="0" marR="0" indent="0" algn="ctr">
                        <a:spcBef>
                          <a:spcPts val="0"/>
                        </a:spcBef>
                        <a:spcAft>
                          <a:spcPts val="0"/>
                        </a:spcAft>
                        <a:tabLst>
                          <a:tab pos="182880" algn="l"/>
                        </a:tabLst>
                      </a:pPr>
                      <a:r>
                        <a:rPr lang="en-US" sz="1400">
                          <a:effectLst/>
                        </a:rPr>
                        <a:t>(30.0 cm)</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a:effectLst/>
                        </a:rPr>
                        <a:t>8.50 in</a:t>
                      </a:r>
                    </a:p>
                    <a:p>
                      <a:pPr marL="0" marR="0" indent="0" algn="ctr">
                        <a:spcBef>
                          <a:spcPts val="0"/>
                        </a:spcBef>
                        <a:spcAft>
                          <a:spcPts val="0"/>
                        </a:spcAft>
                        <a:tabLst>
                          <a:tab pos="182880" algn="l"/>
                        </a:tabLst>
                      </a:pPr>
                      <a:r>
                        <a:rPr lang="en-US" sz="1400">
                          <a:effectLst/>
                        </a:rPr>
                        <a:t>(21.6 cm)</a:t>
                      </a:r>
                      <a:endParaRPr lang="en-US" sz="1400">
                        <a:effectLst/>
                        <a:latin typeface="Times New Roman" panose="02020603050405020304" pitchFamily="18" charset="0"/>
                        <a:ea typeface="Times New Roman" panose="02020603050405020304" pitchFamily="18" charset="0"/>
                      </a:endParaRPr>
                    </a:p>
                  </a:txBody>
                  <a:tcPr marL="63604" marR="63604" marT="0" marB="0" anchor="ctr"/>
                </a:tc>
                <a:tc>
                  <a:txBody>
                    <a:bodyPr/>
                    <a:lstStyle/>
                    <a:p>
                      <a:pPr marL="0" marR="0" indent="0" algn="ctr">
                        <a:spcBef>
                          <a:spcPts val="0"/>
                        </a:spcBef>
                        <a:spcAft>
                          <a:spcPts val="0"/>
                        </a:spcAft>
                        <a:tabLst>
                          <a:tab pos="182880" algn="l"/>
                        </a:tabLst>
                      </a:pPr>
                      <a:r>
                        <a:rPr lang="en-US" sz="1400">
                          <a:effectLst/>
                        </a:rPr>
                        <a:t>5.70 in</a:t>
                      </a:r>
                    </a:p>
                    <a:p>
                      <a:pPr marL="0" marR="0" indent="0" algn="ctr">
                        <a:spcBef>
                          <a:spcPts val="0"/>
                        </a:spcBef>
                        <a:spcAft>
                          <a:spcPts val="0"/>
                        </a:spcAft>
                        <a:tabLst>
                          <a:tab pos="182880" algn="l"/>
                        </a:tabLst>
                      </a:pPr>
                      <a:r>
                        <a:rPr lang="en-US" sz="1400">
                          <a:effectLst/>
                        </a:rPr>
                        <a:t>(14.5 cm)</a:t>
                      </a:r>
                      <a:endParaRPr lang="en-US" sz="1400">
                        <a:effectLst/>
                        <a:latin typeface="Times New Roman" panose="02020603050405020304" pitchFamily="18" charset="0"/>
                        <a:ea typeface="Times New Roman" panose="02020603050405020304" pitchFamily="18" charset="0"/>
                      </a:endParaRPr>
                    </a:p>
                  </a:txBody>
                  <a:tcPr marL="63604" marR="63604" marT="0" marB="0"/>
                </a:tc>
                <a:tc>
                  <a:txBody>
                    <a:bodyPr/>
                    <a:lstStyle/>
                    <a:p>
                      <a:pPr marL="0" marR="0" indent="0" algn="ctr">
                        <a:spcBef>
                          <a:spcPts val="0"/>
                        </a:spcBef>
                        <a:spcAft>
                          <a:spcPts val="0"/>
                        </a:spcAft>
                        <a:tabLst>
                          <a:tab pos="182880" algn="l"/>
                        </a:tabLst>
                      </a:pPr>
                      <a:r>
                        <a:rPr lang="en-US" sz="1400" dirty="0">
                          <a:effectLst/>
                        </a:rPr>
                        <a:t>30°</a:t>
                      </a:r>
                      <a:endParaRPr lang="en-US" sz="1400" dirty="0">
                        <a:effectLst/>
                        <a:latin typeface="Times New Roman" panose="02020603050405020304" pitchFamily="18" charset="0"/>
                        <a:ea typeface="Times New Roman" panose="02020603050405020304" pitchFamily="18" charset="0"/>
                      </a:endParaRPr>
                    </a:p>
                  </a:txBody>
                  <a:tcPr marL="63604" marR="63604" marT="0" marB="0" anchor="ctr"/>
                </a:tc>
                <a:tc>
                  <a:txBody>
                    <a:bodyPr/>
                    <a:lstStyle/>
                    <a:p>
                      <a:pPr marL="0" marR="0" indent="0" algn="ctr">
                        <a:spcBef>
                          <a:spcPts val="0"/>
                        </a:spcBef>
                        <a:spcAft>
                          <a:spcPts val="0"/>
                        </a:spcAft>
                        <a:tabLst>
                          <a:tab pos="182880" algn="l"/>
                        </a:tabLst>
                      </a:pPr>
                      <a:r>
                        <a:rPr lang="en-US" sz="1400" dirty="0">
                          <a:effectLst/>
                        </a:rPr>
                        <a:t>23°</a:t>
                      </a:r>
                      <a:endParaRPr lang="en-US" sz="1400" dirty="0">
                        <a:effectLst/>
                        <a:latin typeface="Times New Roman" panose="02020603050405020304" pitchFamily="18" charset="0"/>
                        <a:ea typeface="Times New Roman" panose="02020603050405020304" pitchFamily="18" charset="0"/>
                      </a:endParaRPr>
                    </a:p>
                  </a:txBody>
                  <a:tcPr marL="63604" marR="63604" marT="0" marB="0" anchor="ctr"/>
                </a:tc>
                <a:extLst>
                  <a:ext uri="{0D108BD9-81ED-4DB2-BD59-A6C34878D82A}">
                    <a16:rowId xmlns:a16="http://schemas.microsoft.com/office/drawing/2014/main" val="2681815254"/>
                  </a:ext>
                </a:extLst>
              </a:tr>
            </a:tbl>
          </a:graphicData>
        </a:graphic>
      </p:graphicFrame>
      <p:pic>
        <p:nvPicPr>
          <p:cNvPr id="9" name="Picture 8">
            <a:extLst>
              <a:ext uri="{FF2B5EF4-FFF2-40B4-BE49-F238E27FC236}">
                <a16:creationId xmlns:a16="http://schemas.microsoft.com/office/drawing/2014/main" id="{B8E6DC99-51C1-4459-BA9D-D207EB76918B}"/>
              </a:ext>
            </a:extLst>
          </p:cNvPr>
          <p:cNvPicPr/>
          <p:nvPr/>
        </p:nvPicPr>
        <p:blipFill>
          <a:blip r:embed="rId2" cstate="screen">
            <a:extLst>
              <a:ext uri="{28A0092B-C50C-407E-A947-70E740481C1C}">
                <a14:useLocalDpi xmlns:a14="http://schemas.microsoft.com/office/drawing/2010/main"/>
              </a:ext>
            </a:extLst>
          </a:blip>
          <a:stretch>
            <a:fillRect/>
          </a:stretch>
        </p:blipFill>
        <p:spPr>
          <a:xfrm>
            <a:off x="476502" y="3681663"/>
            <a:ext cx="2490880" cy="2450064"/>
          </a:xfrm>
          <a:prstGeom prst="rect">
            <a:avLst/>
          </a:prstGeom>
        </p:spPr>
      </p:pic>
      <p:sp>
        <p:nvSpPr>
          <p:cNvPr id="5" name="Slide Number Placeholder 4">
            <a:extLst>
              <a:ext uri="{FF2B5EF4-FFF2-40B4-BE49-F238E27FC236}">
                <a16:creationId xmlns:a16="http://schemas.microsoft.com/office/drawing/2014/main" id="{764F9253-1B0C-44E1-86C7-B693365E683C}"/>
              </a:ext>
            </a:extLst>
          </p:cNvPr>
          <p:cNvSpPr>
            <a:spLocks noGrp="1"/>
          </p:cNvSpPr>
          <p:nvPr>
            <p:ph type="sldNum" sz="quarter" idx="12"/>
          </p:nvPr>
        </p:nvSpPr>
        <p:spPr/>
        <p:txBody>
          <a:bodyPr/>
          <a:lstStyle/>
          <a:p>
            <a:pPr>
              <a:defRPr/>
            </a:pPr>
            <a:fld id="{9BBEA4FC-8AF0-4D1B-9396-58490D864F03}" type="slidenum">
              <a:rPr lang="en-US" smtClean="0"/>
              <a:pPr>
                <a:defRPr/>
              </a:pPr>
              <a:t>20</a:t>
            </a:fld>
            <a:endParaRPr lang="en-US"/>
          </a:p>
        </p:txBody>
      </p:sp>
    </p:spTree>
    <p:extLst>
      <p:ext uri="{BB962C8B-B14F-4D97-AF65-F5344CB8AC3E}">
        <p14:creationId xmlns:p14="http://schemas.microsoft.com/office/powerpoint/2010/main" val="1381863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1699-9760-4623-BDEB-416FA4E46197}"/>
              </a:ext>
            </a:extLst>
          </p:cNvPr>
          <p:cNvSpPr>
            <a:spLocks noGrp="1"/>
          </p:cNvSpPr>
          <p:nvPr>
            <p:ph type="ctrTitle"/>
          </p:nvPr>
        </p:nvSpPr>
        <p:spPr/>
        <p:txBody>
          <a:bodyPr/>
          <a:lstStyle/>
          <a:p>
            <a:r>
              <a:rPr lang="en-US" dirty="0"/>
              <a:t>Tests and Analyses</a:t>
            </a:r>
          </a:p>
        </p:txBody>
      </p:sp>
      <p:sp>
        <p:nvSpPr>
          <p:cNvPr id="3" name="Subtitle 2">
            <a:extLst>
              <a:ext uri="{FF2B5EF4-FFF2-40B4-BE49-F238E27FC236}">
                <a16:creationId xmlns:a16="http://schemas.microsoft.com/office/drawing/2014/main" id="{6647B5DB-B934-45B8-A6E7-EDEF146204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953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8777-7340-437C-BF93-4DC82B41B63B}"/>
              </a:ext>
            </a:extLst>
          </p:cNvPr>
          <p:cNvSpPr>
            <a:spLocks noGrp="1"/>
          </p:cNvSpPr>
          <p:nvPr>
            <p:ph type="title"/>
          </p:nvPr>
        </p:nvSpPr>
        <p:spPr/>
        <p:txBody>
          <a:bodyPr/>
          <a:lstStyle/>
          <a:p>
            <a:r>
              <a:rPr lang="en-US" dirty="0"/>
              <a:t>Test and Analyses</a:t>
            </a:r>
          </a:p>
        </p:txBody>
      </p:sp>
      <p:sp>
        <p:nvSpPr>
          <p:cNvPr id="3" name="Content Placeholder 2">
            <a:extLst>
              <a:ext uri="{FF2B5EF4-FFF2-40B4-BE49-F238E27FC236}">
                <a16:creationId xmlns:a16="http://schemas.microsoft.com/office/drawing/2014/main" id="{93D811FF-314B-4D5D-9201-559362231BD7}"/>
              </a:ext>
            </a:extLst>
          </p:cNvPr>
          <p:cNvSpPr>
            <a:spLocks noGrp="1"/>
          </p:cNvSpPr>
          <p:nvPr>
            <p:ph sz="half" idx="1"/>
          </p:nvPr>
        </p:nvSpPr>
        <p:spPr/>
        <p:txBody>
          <a:bodyPr/>
          <a:lstStyle/>
          <a:p>
            <a:r>
              <a:rPr lang="en-US" dirty="0"/>
              <a:t>Component-Level Tests</a:t>
            </a:r>
          </a:p>
          <a:p>
            <a:pPr lvl="1"/>
            <a:r>
              <a:rPr lang="en-US" dirty="0"/>
              <a:t>Acceptance Testing</a:t>
            </a:r>
          </a:p>
          <a:p>
            <a:pPr lvl="1"/>
            <a:r>
              <a:rPr lang="en-US" dirty="0"/>
              <a:t>Pre-DVT Cycle Testing</a:t>
            </a:r>
          </a:p>
          <a:p>
            <a:r>
              <a:rPr lang="en-US" dirty="0"/>
              <a:t>Test Subject Evaluations</a:t>
            </a:r>
          </a:p>
          <a:p>
            <a:r>
              <a:rPr lang="en-US" dirty="0"/>
              <a:t>Analyses</a:t>
            </a:r>
          </a:p>
          <a:p>
            <a:pPr lvl="1"/>
            <a:r>
              <a:rPr lang="en-US" dirty="0"/>
              <a:t>Stress &amp; </a:t>
            </a:r>
            <a:r>
              <a:rPr lang="en-US" dirty="0" err="1"/>
              <a:t>Kickloads</a:t>
            </a:r>
            <a:endParaRPr lang="en-US" dirty="0"/>
          </a:p>
          <a:p>
            <a:pPr lvl="1"/>
            <a:r>
              <a:rPr lang="en-US" dirty="0"/>
              <a:t>Fracture Control</a:t>
            </a:r>
          </a:p>
          <a:p>
            <a:pPr lvl="1"/>
            <a:r>
              <a:rPr lang="en-US" dirty="0"/>
              <a:t>Thermal (Preliminary)</a:t>
            </a:r>
          </a:p>
          <a:p>
            <a:pPr lvl="1"/>
            <a:r>
              <a:rPr lang="en-US" dirty="0"/>
              <a:t>Reach Envelopes:  </a:t>
            </a:r>
            <a:r>
              <a:rPr lang="en-US" sz="2000" i="1" dirty="0"/>
              <a:t>Next Slide </a:t>
            </a:r>
            <a:r>
              <a:rPr lang="en-US" sz="2000" i="1" dirty="0">
                <a:sym typeface="Wingdings" panose="05000000000000000000" pitchFamily="2" charset="2"/>
              </a:rPr>
              <a:t></a:t>
            </a:r>
            <a:endParaRPr lang="en-US" i="1" dirty="0"/>
          </a:p>
        </p:txBody>
      </p:sp>
      <p:pic>
        <p:nvPicPr>
          <p:cNvPr id="8" name="Content Placeholder 7">
            <a:extLst>
              <a:ext uri="{FF2B5EF4-FFF2-40B4-BE49-F238E27FC236}">
                <a16:creationId xmlns:a16="http://schemas.microsoft.com/office/drawing/2014/main" id="{9EF0B7E6-1839-45ED-B95F-CAC7BB09CEA4}"/>
              </a:ext>
            </a:extLst>
          </p:cNvPr>
          <p:cNvPicPr>
            <a:picLocks noGrp="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8714069" y="1225029"/>
            <a:ext cx="2446135" cy="2740558"/>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6E108AD-9113-4573-A0AD-F2AD3F06A1D6}"/>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195478" y="1225029"/>
            <a:ext cx="2370545" cy="2734932"/>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D1BA843D-0B7A-4226-8957-9557E14F5118}"/>
              </a:ext>
            </a:extLst>
          </p:cNvPr>
          <p:cNvSpPr>
            <a:spLocks noGrp="1"/>
          </p:cNvSpPr>
          <p:nvPr>
            <p:ph type="sldNum" sz="quarter" idx="12"/>
          </p:nvPr>
        </p:nvSpPr>
        <p:spPr/>
        <p:txBody>
          <a:bodyPr/>
          <a:lstStyle/>
          <a:p>
            <a:pPr>
              <a:defRPr/>
            </a:pPr>
            <a:fld id="{9BBEA4FC-8AF0-4D1B-9396-58490D864F03}" type="slidenum">
              <a:rPr lang="en-US" smtClean="0"/>
              <a:pPr>
                <a:defRPr/>
              </a:pPr>
              <a:t>22</a:t>
            </a:fld>
            <a:endParaRPr lang="en-US"/>
          </a:p>
        </p:txBody>
      </p:sp>
    </p:spTree>
    <p:extLst>
      <p:ext uri="{BB962C8B-B14F-4D97-AF65-F5344CB8AC3E}">
        <p14:creationId xmlns:p14="http://schemas.microsoft.com/office/powerpoint/2010/main" val="219053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Isolated Reach Envelopes</a:t>
            </a:r>
          </a:p>
        </p:txBody>
      </p:sp>
      <p:pic>
        <p:nvPicPr>
          <p:cNvPr id="48" name="Picture 4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5134" y="3896032"/>
            <a:ext cx="4610364" cy="2600245"/>
          </a:xfrm>
          <a:prstGeom prst="rect">
            <a:avLst/>
          </a:prstGeom>
        </p:spPr>
      </p:pic>
      <p:pic>
        <p:nvPicPr>
          <p:cNvPr id="49" name="Picture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8688" y="1273869"/>
            <a:ext cx="4610364" cy="2600245"/>
          </a:xfrm>
          <a:prstGeom prst="rect">
            <a:avLst/>
          </a:prstGeom>
        </p:spPr>
      </p:pic>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8228" y="1306312"/>
            <a:ext cx="4610364" cy="2595635"/>
          </a:xfrm>
          <a:prstGeom prst="rect">
            <a:avLst/>
          </a:prstGeom>
        </p:spPr>
      </p:pic>
      <p:pic>
        <p:nvPicPr>
          <p:cNvPr id="51" name="Picture 5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8228" y="3897774"/>
            <a:ext cx="4610364" cy="2595635"/>
          </a:xfrm>
          <a:prstGeom prst="rect">
            <a:avLst/>
          </a:prstGeom>
        </p:spPr>
      </p:pic>
      <p:pic>
        <p:nvPicPr>
          <p:cNvPr id="52" name="Picture 5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0038" y="1307582"/>
            <a:ext cx="4610364" cy="2595635"/>
          </a:xfrm>
          <a:prstGeom prst="rect">
            <a:avLst/>
          </a:prstGeom>
        </p:spPr>
      </p:pic>
      <p:grpSp>
        <p:nvGrpSpPr>
          <p:cNvPr id="53" name="Group 52"/>
          <p:cNvGrpSpPr/>
          <p:nvPr/>
        </p:nvGrpSpPr>
        <p:grpSpPr>
          <a:xfrm>
            <a:off x="8223592" y="3898824"/>
            <a:ext cx="4616411" cy="2593105"/>
            <a:chOff x="5739764" y="4146560"/>
            <a:chExt cx="6104524" cy="3429000"/>
          </a:xfrm>
        </p:grpSpPr>
        <p:pic>
          <p:nvPicPr>
            <p:cNvPr id="54" name="Picture 5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39764" y="4146560"/>
              <a:ext cx="6096000" cy="3429000"/>
            </a:xfrm>
            <a:prstGeom prst="rect">
              <a:avLst/>
            </a:prstGeom>
            <a:ln w="12700">
              <a:noFill/>
            </a:ln>
          </p:spPr>
        </p:pic>
        <p:pic>
          <p:nvPicPr>
            <p:cNvPr id="55" name="Picture 54"/>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739764" y="4146560"/>
              <a:ext cx="6096000" cy="3429000"/>
            </a:xfrm>
            <a:prstGeom prst="rect">
              <a:avLst/>
            </a:prstGeom>
            <a:ln w="12700">
              <a:noFill/>
            </a:ln>
          </p:spPr>
        </p:pic>
        <p:pic>
          <p:nvPicPr>
            <p:cNvPr id="56" name="Picture 5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48288" y="4146560"/>
              <a:ext cx="6096000" cy="3429000"/>
            </a:xfrm>
            <a:prstGeom prst="rect">
              <a:avLst/>
            </a:prstGeom>
            <a:ln w="12700">
              <a:noFill/>
            </a:ln>
          </p:spPr>
        </p:pic>
      </p:grpSp>
      <p:cxnSp>
        <p:nvCxnSpPr>
          <p:cNvPr id="57" name="Straight Connector 56"/>
          <p:cNvCxnSpPr/>
          <p:nvPr/>
        </p:nvCxnSpPr>
        <p:spPr>
          <a:xfrm>
            <a:off x="-8492" y="3879880"/>
            <a:ext cx="12205312" cy="0"/>
          </a:xfrm>
          <a:prstGeom prst="line">
            <a:avLst/>
          </a:prstGeom>
          <a:ln w="34925">
            <a:solidFill>
              <a:srgbClr val="215968"/>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3312" y="1288578"/>
            <a:ext cx="12205312" cy="0"/>
          </a:xfrm>
          <a:prstGeom prst="line">
            <a:avLst/>
          </a:prstGeom>
          <a:ln w="34925">
            <a:solidFill>
              <a:srgbClr val="215968"/>
            </a:solidFill>
          </a:ln>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2541291" y="866775"/>
            <a:ext cx="2678049" cy="606530"/>
          </a:xfrm>
          <a:prstGeom prst="rect">
            <a:avLst/>
          </a:prstGeom>
        </p:spPr>
        <p:txBody>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Front View</a:t>
            </a:r>
          </a:p>
          <a:p>
            <a:pPr lvl="1" algn="ctr"/>
            <a:endParaRPr lang="en-US" sz="2000" b="1" dirty="0"/>
          </a:p>
        </p:txBody>
      </p:sp>
      <p:sp>
        <p:nvSpPr>
          <p:cNvPr id="60" name="Content Placeholder 2"/>
          <p:cNvSpPr txBox="1">
            <a:spLocks/>
          </p:cNvSpPr>
          <p:nvPr/>
        </p:nvSpPr>
        <p:spPr>
          <a:xfrm>
            <a:off x="5700372" y="858777"/>
            <a:ext cx="3786076" cy="606530"/>
          </a:xfrm>
          <a:prstGeom prst="rect">
            <a:avLst/>
          </a:prstGeom>
        </p:spPr>
        <p:txBody>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Top View</a:t>
            </a:r>
          </a:p>
          <a:p>
            <a:pPr lvl="1" algn="ctr"/>
            <a:endParaRPr lang="en-US" sz="2000" b="1" dirty="0"/>
          </a:p>
        </p:txBody>
      </p:sp>
      <p:sp>
        <p:nvSpPr>
          <p:cNvPr id="61" name="Content Placeholder 2"/>
          <p:cNvSpPr txBox="1">
            <a:spLocks/>
          </p:cNvSpPr>
          <p:nvPr/>
        </p:nvSpPr>
        <p:spPr>
          <a:xfrm>
            <a:off x="9022915" y="866775"/>
            <a:ext cx="3668670" cy="606530"/>
          </a:xfrm>
          <a:prstGeom prst="rect">
            <a:avLst/>
          </a:prstGeom>
        </p:spPr>
        <p:txBody>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Side View</a:t>
            </a:r>
          </a:p>
          <a:p>
            <a:pPr lvl="1" algn="ctr"/>
            <a:endParaRPr lang="en-US" sz="2000" b="1" dirty="0"/>
          </a:p>
        </p:txBody>
      </p:sp>
      <p:cxnSp>
        <p:nvCxnSpPr>
          <p:cNvPr id="62" name="Straight Connector 61"/>
          <p:cNvCxnSpPr/>
          <p:nvPr/>
        </p:nvCxnSpPr>
        <p:spPr>
          <a:xfrm>
            <a:off x="5687773" y="915927"/>
            <a:ext cx="0" cy="5484873"/>
          </a:xfrm>
          <a:prstGeom prst="line">
            <a:avLst/>
          </a:prstGeom>
          <a:ln w="34925">
            <a:solidFill>
              <a:srgbClr val="215968"/>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507298" y="915927"/>
            <a:ext cx="0" cy="5484873"/>
          </a:xfrm>
          <a:prstGeom prst="line">
            <a:avLst/>
          </a:prstGeom>
          <a:ln w="34925">
            <a:solidFill>
              <a:srgbClr val="21596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68273" y="915927"/>
            <a:ext cx="0" cy="5484873"/>
          </a:xfrm>
          <a:prstGeom prst="line">
            <a:avLst/>
          </a:prstGeom>
          <a:ln w="34925">
            <a:solidFill>
              <a:srgbClr val="215968"/>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912" y="2116156"/>
            <a:ext cx="1919173" cy="606530"/>
          </a:xfrm>
          <a:prstGeom prst="rect">
            <a:avLst/>
          </a:prstGeom>
        </p:spPr>
        <p:txBody>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chemeClr val="tx2">
                    <a:lumMod val="75000"/>
                  </a:schemeClr>
                </a:solidFill>
              </a:rPr>
              <a:t>EMU</a:t>
            </a:r>
          </a:p>
          <a:p>
            <a:pPr marL="0" indent="0" algn="ctr">
              <a:buNone/>
            </a:pPr>
            <a:r>
              <a:rPr lang="en-US" sz="2000" i="1" dirty="0">
                <a:solidFill>
                  <a:schemeClr val="tx2">
                    <a:lumMod val="75000"/>
                  </a:schemeClr>
                </a:solidFill>
              </a:rPr>
              <a:t>Gored Shoulder</a:t>
            </a:r>
          </a:p>
          <a:p>
            <a:pPr lvl="1" algn="ctr"/>
            <a:endParaRPr lang="en-US" b="1" dirty="0"/>
          </a:p>
        </p:txBody>
      </p:sp>
      <p:sp>
        <p:nvSpPr>
          <p:cNvPr id="66" name="Content Placeholder 2"/>
          <p:cNvSpPr txBox="1">
            <a:spLocks/>
          </p:cNvSpPr>
          <p:nvPr/>
        </p:nvSpPr>
        <p:spPr>
          <a:xfrm>
            <a:off x="30180" y="4589903"/>
            <a:ext cx="2007326" cy="1228061"/>
          </a:xfrm>
          <a:prstGeom prst="rect">
            <a:avLst/>
          </a:prstGeom>
        </p:spPr>
        <p:txBody>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FF0000"/>
                </a:solidFill>
              </a:rPr>
              <a:t>Z-2</a:t>
            </a:r>
          </a:p>
          <a:p>
            <a:pPr marL="0" indent="0" algn="ctr">
              <a:buNone/>
            </a:pPr>
            <a:r>
              <a:rPr lang="en-US" sz="2000" i="1" dirty="0">
                <a:solidFill>
                  <a:srgbClr val="FF0000"/>
                </a:solidFill>
              </a:rPr>
              <a:t>Rolling Convolute Shoulder</a:t>
            </a:r>
            <a:endParaRPr lang="en-US" sz="2000" i="1" dirty="0"/>
          </a:p>
        </p:txBody>
      </p:sp>
      <p:cxnSp>
        <p:nvCxnSpPr>
          <p:cNvPr id="67" name="Straight Arrow Connector 66"/>
          <p:cNvCxnSpPr/>
          <p:nvPr/>
        </p:nvCxnSpPr>
        <p:spPr>
          <a:xfrm>
            <a:off x="3746391" y="2374931"/>
            <a:ext cx="238125" cy="0"/>
          </a:xfrm>
          <a:prstGeom prst="straightConnector1">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579770" y="5856953"/>
            <a:ext cx="2276264" cy="369332"/>
          </a:xfrm>
          <a:prstGeom prst="rect">
            <a:avLst/>
          </a:prstGeom>
          <a:solidFill>
            <a:schemeClr val="bg1"/>
          </a:solidFill>
          <a:ln>
            <a:solidFill>
              <a:schemeClr val="tx1"/>
            </a:solidFill>
          </a:ln>
        </p:spPr>
        <p:txBody>
          <a:bodyPr wrap="none" rtlCol="0">
            <a:spAutoFit/>
          </a:bodyPr>
          <a:lstStyle/>
          <a:p>
            <a:r>
              <a:rPr lang="en-US" dirty="0"/>
              <a:t>Improved Cross-Reach</a:t>
            </a:r>
          </a:p>
        </p:txBody>
      </p:sp>
      <p:cxnSp>
        <p:nvCxnSpPr>
          <p:cNvPr id="69" name="Straight Arrow Connector 68"/>
          <p:cNvCxnSpPr/>
          <p:nvPr/>
        </p:nvCxnSpPr>
        <p:spPr>
          <a:xfrm>
            <a:off x="10113300" y="5676900"/>
            <a:ext cx="395288" cy="0"/>
          </a:xfrm>
          <a:prstGeom prst="straightConnector1">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0125075" y="4991100"/>
            <a:ext cx="381000" cy="109537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348062" y="4324351"/>
            <a:ext cx="484237" cy="5508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a:off x="7348062" y="4608953"/>
            <a:ext cx="484237" cy="0"/>
          </a:xfrm>
          <a:prstGeom prst="straightConnector1">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370531" y="5406578"/>
            <a:ext cx="835765" cy="40186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128908" y="3957142"/>
            <a:ext cx="2756780" cy="369332"/>
          </a:xfrm>
          <a:prstGeom prst="rect">
            <a:avLst/>
          </a:prstGeom>
          <a:solidFill>
            <a:schemeClr val="bg1"/>
          </a:solidFill>
          <a:ln>
            <a:solidFill>
              <a:schemeClr val="tx1"/>
            </a:solidFill>
          </a:ln>
        </p:spPr>
        <p:txBody>
          <a:bodyPr wrap="none" rtlCol="0">
            <a:spAutoFit/>
          </a:bodyPr>
          <a:lstStyle/>
          <a:p>
            <a:r>
              <a:rPr lang="en-US" dirty="0"/>
              <a:t>Improved Backwards Reach</a:t>
            </a:r>
          </a:p>
        </p:txBody>
      </p:sp>
      <p:sp>
        <p:nvSpPr>
          <p:cNvPr id="75" name="Oval 74"/>
          <p:cNvSpPr/>
          <p:nvPr/>
        </p:nvSpPr>
        <p:spPr>
          <a:xfrm>
            <a:off x="3548062" y="1386712"/>
            <a:ext cx="647700" cy="402438"/>
          </a:xfrm>
          <a:prstGeom prst="ellipse">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547465" y="4016113"/>
            <a:ext cx="647700" cy="402438"/>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0146638" y="2393981"/>
            <a:ext cx="381000" cy="1095375"/>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ontent Placeholder 2"/>
          <p:cNvSpPr txBox="1">
            <a:spLocks/>
          </p:cNvSpPr>
          <p:nvPr/>
        </p:nvSpPr>
        <p:spPr>
          <a:xfrm>
            <a:off x="-328504" y="915927"/>
            <a:ext cx="2678049" cy="606530"/>
          </a:xfrm>
          <a:prstGeom prst="rect">
            <a:avLst/>
          </a:prstGeom>
        </p:spPr>
        <p:txBody>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i="1" dirty="0"/>
              <a:t>*Average of 5 CMs</a:t>
            </a:r>
          </a:p>
          <a:p>
            <a:pPr lvl="1" algn="ctr"/>
            <a:endParaRPr lang="en-US" sz="1600" b="1" i="1" dirty="0"/>
          </a:p>
        </p:txBody>
      </p:sp>
      <p:cxnSp>
        <p:nvCxnSpPr>
          <p:cNvPr id="79" name="Straight Arrow Connector 78"/>
          <p:cNvCxnSpPr/>
          <p:nvPr/>
        </p:nvCxnSpPr>
        <p:spPr>
          <a:xfrm rot="5400000">
            <a:off x="8752694" y="5604222"/>
            <a:ext cx="395288" cy="0"/>
          </a:xfrm>
          <a:prstGeom prst="straightConnector1">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624686" y="4146573"/>
            <a:ext cx="484237" cy="1530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755916" y="1851918"/>
            <a:ext cx="228600" cy="76671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a:off x="3624686" y="4980428"/>
            <a:ext cx="484237" cy="0"/>
          </a:xfrm>
          <a:prstGeom prst="straightConnector1">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9206296" y="4324351"/>
            <a:ext cx="280152" cy="1082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2"/>
          </p:cNvCxnSpPr>
          <p:nvPr/>
        </p:nvCxnSpPr>
        <p:spPr>
          <a:xfrm>
            <a:off x="9507298" y="4326474"/>
            <a:ext cx="615264" cy="664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856034" y="4897216"/>
            <a:ext cx="478471" cy="963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4125664" y="5088072"/>
            <a:ext cx="492028" cy="768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436100" y="3951841"/>
            <a:ext cx="2676887" cy="369332"/>
          </a:xfrm>
          <a:prstGeom prst="rect">
            <a:avLst/>
          </a:prstGeom>
          <a:solidFill>
            <a:schemeClr val="bg1"/>
          </a:solidFill>
          <a:ln>
            <a:solidFill>
              <a:schemeClr val="tx1"/>
            </a:solidFill>
          </a:ln>
        </p:spPr>
        <p:txBody>
          <a:bodyPr wrap="none" rtlCol="0">
            <a:spAutoFit/>
          </a:bodyPr>
          <a:lstStyle/>
          <a:p>
            <a:r>
              <a:rPr lang="en-US" dirty="0"/>
              <a:t>Improved Overhead Reach</a:t>
            </a:r>
          </a:p>
        </p:txBody>
      </p:sp>
      <p:cxnSp>
        <p:nvCxnSpPr>
          <p:cNvPr id="88" name="Straight Arrow Connector 87"/>
          <p:cNvCxnSpPr>
            <a:stCxn id="87" idx="1"/>
          </p:cNvCxnSpPr>
          <p:nvPr/>
        </p:nvCxnSpPr>
        <p:spPr>
          <a:xfrm flipH="1">
            <a:off x="4211906" y="4136507"/>
            <a:ext cx="224194" cy="617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370530" y="2812423"/>
            <a:ext cx="835765" cy="401861"/>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a:off x="7471117" y="1974881"/>
            <a:ext cx="238125" cy="0"/>
          </a:xfrm>
          <a:prstGeom prst="straightConnector1">
            <a:avLst/>
          </a:prstGeom>
          <a:ln w="381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895" y="6400800"/>
            <a:ext cx="12205312" cy="0"/>
          </a:xfrm>
          <a:prstGeom prst="line">
            <a:avLst/>
          </a:prstGeom>
          <a:ln w="34925">
            <a:solidFill>
              <a:srgbClr val="215968"/>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467F16B-5234-475C-94AF-562799A0041F}"/>
              </a:ext>
            </a:extLst>
          </p:cNvPr>
          <p:cNvSpPr>
            <a:spLocks noGrp="1"/>
          </p:cNvSpPr>
          <p:nvPr>
            <p:ph type="sldNum" sz="quarter" idx="12"/>
          </p:nvPr>
        </p:nvSpPr>
        <p:spPr/>
        <p:txBody>
          <a:bodyPr/>
          <a:lstStyle/>
          <a:p>
            <a:pPr>
              <a:defRPr/>
            </a:pPr>
            <a:fld id="{B0FAE6A3-6A94-4213-B556-372E714450EB}" type="slidenum">
              <a:rPr lang="en-US" smtClean="0"/>
              <a:pPr>
                <a:defRPr/>
              </a:pPr>
              <a:t>23</a:t>
            </a:fld>
            <a:endParaRPr lang="en-US"/>
          </a:p>
        </p:txBody>
      </p:sp>
    </p:spTree>
    <p:extLst>
      <p:ext uri="{BB962C8B-B14F-4D97-AF65-F5344CB8AC3E}">
        <p14:creationId xmlns:p14="http://schemas.microsoft.com/office/powerpoint/2010/main" val="5270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subTnLst>
                                    <p:set>
                                      <p:cBhvr override="childStyle">
                                        <p:cTn dur="1" fill="hold" display="0" masterRel="nextClick" afterEffect="1"/>
                                        <p:tgtEl>
                                          <p:spTgt spid="88"/>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71" grpId="0" animBg="1"/>
      <p:bldP spid="73" grpId="0" animBg="1"/>
      <p:bldP spid="74" grpId="0" animBg="1"/>
      <p:bldP spid="75" grpId="0" animBg="1"/>
      <p:bldP spid="76" grpId="0" animBg="1"/>
      <p:bldP spid="77" grpId="0" animBg="1"/>
      <p:bldP spid="80" grpId="0" animBg="1"/>
      <p:bldP spid="81" grpId="0" animBg="1"/>
      <p:bldP spid="87" grpId="0" animBg="1"/>
      <p:bldP spid="8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 Envelopes:  EMU vs Z-2</a:t>
            </a:r>
          </a:p>
        </p:txBody>
      </p:sp>
      <p:sp>
        <p:nvSpPr>
          <p:cNvPr id="5" name="Content Placeholder 3"/>
          <p:cNvSpPr txBox="1">
            <a:spLocks/>
          </p:cNvSpPr>
          <p:nvPr/>
        </p:nvSpPr>
        <p:spPr>
          <a:xfrm>
            <a:off x="601579" y="6498331"/>
            <a:ext cx="5628947" cy="914400"/>
          </a:xfrm>
          <a:prstGeom prst="rect">
            <a:avLst/>
          </a:prstGeom>
        </p:spPr>
        <p:txBody>
          <a:bodyPr>
            <a:noAutofit/>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*Preliminary statistics from average of 5 crewmembers</a:t>
            </a:r>
          </a:p>
        </p:txBody>
      </p:sp>
      <p:sp>
        <p:nvSpPr>
          <p:cNvPr id="8" name="Content Placeholder 3"/>
          <p:cNvSpPr txBox="1">
            <a:spLocks/>
          </p:cNvSpPr>
          <p:nvPr/>
        </p:nvSpPr>
        <p:spPr>
          <a:xfrm>
            <a:off x="1014447" y="971894"/>
            <a:ext cx="5689600" cy="914400"/>
          </a:xfrm>
          <a:prstGeom prst="rect">
            <a:avLst/>
          </a:prstGeom>
        </p:spPr>
        <p:txBody>
          <a:bodyPr>
            <a:normAutofit fontScale="92500" lnSpcReduction="10000"/>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t>Isolated Arm-Hand Reach </a:t>
            </a:r>
            <a:r>
              <a:rPr lang="en-US" b="1" u="sng" dirty="0"/>
              <a:t>Area</a:t>
            </a:r>
            <a:r>
              <a:rPr lang="en-US" b="1" dirty="0"/>
              <a:t>*</a:t>
            </a:r>
            <a:br>
              <a:rPr lang="en-US" b="1" dirty="0"/>
            </a:br>
            <a:endParaRPr lang="en-US" b="1" dirty="0"/>
          </a:p>
        </p:txBody>
      </p:sp>
      <p:sp>
        <p:nvSpPr>
          <p:cNvPr id="9" name="Content Placeholder 3"/>
          <p:cNvSpPr txBox="1">
            <a:spLocks/>
          </p:cNvSpPr>
          <p:nvPr/>
        </p:nvSpPr>
        <p:spPr>
          <a:xfrm>
            <a:off x="1261357" y="3565955"/>
            <a:ext cx="5689600" cy="914400"/>
          </a:xfrm>
          <a:prstGeom prst="rect">
            <a:avLst/>
          </a:prstGeom>
        </p:spPr>
        <p:txBody>
          <a:bodyPr>
            <a:normAutofit fontScale="92500" lnSpcReduction="10000"/>
          </a:bodyPr>
          <a:lstStyle>
            <a:lvl1pPr marL="230188" indent="-230188" algn="l" rtl="0" eaLnBrk="0" fontAlgn="base" hangingPunct="0">
              <a:spcBef>
                <a:spcPct val="20000"/>
              </a:spcBef>
              <a:spcAft>
                <a:spcPct val="0"/>
              </a:spcAft>
              <a:buClr>
                <a:srgbClr val="4BACC6"/>
              </a:buClr>
              <a:buFont typeface="Arial" panose="020B0604020202020204"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Clr>
                <a:srgbClr val="984807"/>
              </a:buClr>
              <a:buFont typeface="Wingdings" panose="05000000000000000000" pitchFamily="2" charset="2"/>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t>Whole-Body Reach </a:t>
            </a:r>
            <a:r>
              <a:rPr lang="en-US" b="1" u="sng" dirty="0"/>
              <a:t>Volume</a:t>
            </a:r>
            <a:r>
              <a:rPr lang="en-US" b="1" dirty="0"/>
              <a:t>* </a:t>
            </a:r>
            <a:br>
              <a:rPr lang="en-US" b="1" dirty="0"/>
            </a:br>
            <a:endParaRPr lang="en-US" b="1"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4695" y="1089260"/>
            <a:ext cx="4885222" cy="2752784"/>
          </a:xfrm>
          <a:prstGeom prst="rect">
            <a:avLst/>
          </a:prstGeom>
        </p:spPr>
      </p:pic>
      <p:grpSp>
        <p:nvGrpSpPr>
          <p:cNvPr id="11" name="Group 10"/>
          <p:cNvGrpSpPr/>
          <p:nvPr/>
        </p:nvGrpSpPr>
        <p:grpSpPr>
          <a:xfrm>
            <a:off x="7044917" y="3417056"/>
            <a:ext cx="5355000" cy="2962807"/>
            <a:chOff x="-101600" y="3433233"/>
            <a:chExt cx="6197600" cy="342900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433233"/>
              <a:ext cx="6096000" cy="34290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433233"/>
              <a:ext cx="6096000" cy="3429000"/>
            </a:xfrm>
            <a:prstGeom prst="rect">
              <a:avLst/>
            </a:prstGeom>
          </p:spPr>
        </p:pic>
        <p:sp>
          <p:nvSpPr>
            <p:cNvPr id="14" name="TextBox 13"/>
            <p:cNvSpPr txBox="1"/>
            <p:nvPr/>
          </p:nvSpPr>
          <p:spPr>
            <a:xfrm>
              <a:off x="0" y="5890603"/>
              <a:ext cx="1097480" cy="369332"/>
            </a:xfrm>
            <a:prstGeom prst="rect">
              <a:avLst/>
            </a:prstGeom>
            <a:noFill/>
          </p:spPr>
          <p:txBody>
            <a:bodyPr wrap="none" rtlCol="0">
              <a:spAutoFit/>
            </a:bodyPr>
            <a:lstStyle/>
            <a:p>
              <a:r>
                <a:rPr lang="en-US" dirty="0"/>
                <a:t>Side View</a:t>
              </a: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600" y="3433233"/>
              <a:ext cx="6096000" cy="3429000"/>
            </a:xfrm>
            <a:prstGeom prst="rect">
              <a:avLst/>
            </a:prstGeom>
          </p:spPr>
        </p:pic>
      </p:grpSp>
      <p:graphicFrame>
        <p:nvGraphicFramePr>
          <p:cNvPr id="16" name="Table 15"/>
          <p:cNvGraphicFramePr>
            <a:graphicFrameLocks noGrp="1"/>
          </p:cNvGraphicFramePr>
          <p:nvPr/>
        </p:nvGraphicFramePr>
        <p:xfrm>
          <a:off x="233830" y="1511947"/>
          <a:ext cx="6673232" cy="1891508"/>
        </p:xfrm>
        <a:graphic>
          <a:graphicData uri="http://schemas.openxmlformats.org/drawingml/2006/table">
            <a:tbl>
              <a:tblPr firstRow="1" bandRow="1">
                <a:tableStyleId>{5C22544A-7EE6-4342-B048-85BDC9FD1C3A}</a:tableStyleId>
              </a:tblPr>
              <a:tblGrid>
                <a:gridCol w="2166647">
                  <a:extLst>
                    <a:ext uri="{9D8B030D-6E8A-4147-A177-3AD203B41FA5}">
                      <a16:colId xmlns:a16="http://schemas.microsoft.com/office/drawing/2014/main" val="2149626130"/>
                    </a:ext>
                  </a:extLst>
                </a:gridCol>
                <a:gridCol w="1653815">
                  <a:extLst>
                    <a:ext uri="{9D8B030D-6E8A-4147-A177-3AD203B41FA5}">
                      <a16:colId xmlns:a16="http://schemas.microsoft.com/office/drawing/2014/main" val="2679245950"/>
                    </a:ext>
                  </a:extLst>
                </a:gridCol>
                <a:gridCol w="1505541">
                  <a:extLst>
                    <a:ext uri="{9D8B030D-6E8A-4147-A177-3AD203B41FA5}">
                      <a16:colId xmlns:a16="http://schemas.microsoft.com/office/drawing/2014/main" val="2801458581"/>
                    </a:ext>
                  </a:extLst>
                </a:gridCol>
                <a:gridCol w="1347229">
                  <a:extLst>
                    <a:ext uri="{9D8B030D-6E8A-4147-A177-3AD203B41FA5}">
                      <a16:colId xmlns:a16="http://schemas.microsoft.com/office/drawing/2014/main" val="1795332602"/>
                    </a:ext>
                  </a:extLst>
                </a:gridCol>
              </a:tblGrid>
              <a:tr h="370840">
                <a:tc>
                  <a:txBody>
                    <a:bodyPr/>
                    <a:lstStyle/>
                    <a:p>
                      <a:pPr algn="ctr" fontAlgn="b"/>
                      <a:endParaRPr lang="en-US" sz="3000" b="0" i="0" u="none" strike="noStrike" dirty="0">
                        <a:solidFill>
                          <a:srgbClr val="000000"/>
                        </a:solidFill>
                        <a:effectLst/>
                        <a:latin typeface="Calibri" charset="0"/>
                      </a:endParaRPr>
                    </a:p>
                  </a:txBody>
                  <a:tcPr marL="15677" marR="15677" marT="15677" marB="0" anchor="b"/>
                </a:tc>
                <a:tc>
                  <a:txBody>
                    <a:bodyPr/>
                    <a:lstStyle/>
                    <a:p>
                      <a:pPr algn="ctr" fontAlgn="b"/>
                      <a:r>
                        <a:rPr lang="en-US" sz="3000" u="none" strike="noStrike" dirty="0">
                          <a:effectLst/>
                        </a:rPr>
                        <a:t>EMU</a:t>
                      </a:r>
                      <a:endParaRPr lang="en-US" sz="3000" b="0" i="0" u="none" strike="noStrike" dirty="0">
                        <a:solidFill>
                          <a:srgbClr val="000000"/>
                        </a:solidFill>
                        <a:effectLst/>
                        <a:latin typeface="Calibri" charset="0"/>
                      </a:endParaRPr>
                    </a:p>
                  </a:txBody>
                  <a:tcPr marL="15677" marR="15677" marT="15677" marB="0" anchor="b"/>
                </a:tc>
                <a:tc>
                  <a:txBody>
                    <a:bodyPr/>
                    <a:lstStyle/>
                    <a:p>
                      <a:pPr algn="ctr" fontAlgn="b"/>
                      <a:r>
                        <a:rPr lang="is-IS" sz="3000" u="none" strike="noStrike" dirty="0">
                          <a:effectLst/>
                        </a:rPr>
                        <a:t>Z-2</a:t>
                      </a:r>
                      <a:endParaRPr lang="is-IS" sz="3000" b="0" i="0" u="none" strike="noStrike"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s-IS" sz="3000" b="1" i="0" u="none" strike="noStrike" dirty="0">
                          <a:solidFill>
                            <a:schemeClr val="lt1"/>
                          </a:solidFill>
                          <a:effectLst/>
                          <a:latin typeface="+mn-lt"/>
                        </a:rPr>
                        <a:t>Delta</a:t>
                      </a:r>
                      <a:endParaRPr lang="is-IS" sz="3000" b="0" i="0" u="none" strike="noStrike" dirty="0">
                        <a:solidFill>
                          <a:srgbClr val="000000"/>
                        </a:solidFill>
                        <a:effectLst/>
                        <a:latin typeface="Calibri" charset="0"/>
                      </a:endParaRPr>
                    </a:p>
                  </a:txBody>
                  <a:tcPr marL="15677" marR="15677" marT="15677" marB="0" anchor="b"/>
                </a:tc>
                <a:extLst>
                  <a:ext uri="{0D108BD9-81ED-4DB2-BD59-A6C34878D82A}">
                    <a16:rowId xmlns:a16="http://schemas.microsoft.com/office/drawing/2014/main" val="3898328488"/>
                  </a:ext>
                </a:extLst>
              </a:tr>
              <a:tr h="370840">
                <a:tc>
                  <a:txBody>
                    <a:bodyPr/>
                    <a:lstStyle/>
                    <a:p>
                      <a:pPr algn="ctr" fontAlgn="b"/>
                      <a:r>
                        <a:rPr lang="en-US" sz="3000" u="none" strike="noStrike" dirty="0">
                          <a:effectLst/>
                        </a:rPr>
                        <a:t>Right</a:t>
                      </a:r>
                      <a:endParaRPr lang="en-US" sz="3000" b="0" i="0" u="none" strike="noStrike"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u="none" strike="noStrike" dirty="0">
                          <a:effectLst/>
                        </a:rPr>
                        <a:t>1.00 m</a:t>
                      </a:r>
                      <a:r>
                        <a:rPr lang="nb-NO" sz="3000" u="none" strike="noStrike" baseline="30000" dirty="0">
                          <a:effectLst/>
                        </a:rPr>
                        <a:t>2</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algn="ctr" fontAlgn="b"/>
                      <a:r>
                        <a:rPr lang="nb-NO" sz="3000" u="none" strike="noStrike" dirty="0">
                          <a:effectLst/>
                        </a:rPr>
                        <a:t>1.27 m</a:t>
                      </a:r>
                      <a:r>
                        <a:rPr lang="nb-NO" sz="3000" u="none" strike="noStrike" baseline="30000" dirty="0">
                          <a:effectLst/>
                        </a:rPr>
                        <a:t>2</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b="0" i="0" u="none" strike="noStrike" baseline="0" dirty="0">
                          <a:solidFill>
                            <a:srgbClr val="000000"/>
                          </a:solidFill>
                          <a:effectLst/>
                          <a:latin typeface="+mn-lt"/>
                        </a:rPr>
                        <a:t>+27%</a:t>
                      </a:r>
                    </a:p>
                  </a:txBody>
                  <a:tcPr marL="15677" marR="15677" marT="15677" marB="0" anchor="b"/>
                </a:tc>
                <a:extLst>
                  <a:ext uri="{0D108BD9-81ED-4DB2-BD59-A6C34878D82A}">
                    <a16:rowId xmlns:a16="http://schemas.microsoft.com/office/drawing/2014/main" val="883215687"/>
                  </a:ext>
                </a:extLst>
              </a:tr>
              <a:tr h="370840">
                <a:tc>
                  <a:txBody>
                    <a:bodyPr/>
                    <a:lstStyle/>
                    <a:p>
                      <a:pPr algn="ctr" fontAlgn="b"/>
                      <a:r>
                        <a:rPr lang="en-US" sz="3000" u="none" strike="noStrike" dirty="0">
                          <a:effectLst/>
                        </a:rPr>
                        <a:t>Right</a:t>
                      </a:r>
                      <a:r>
                        <a:rPr lang="en-US" sz="3000" u="none" strike="noStrike" baseline="0" dirty="0">
                          <a:effectLst/>
                        </a:rPr>
                        <a:t> + Left</a:t>
                      </a:r>
                      <a:endParaRPr lang="en-US" sz="3000" b="0" i="0" u="none" strike="noStrike"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u="none" strike="noStrike" dirty="0">
                          <a:effectLst/>
                        </a:rPr>
                        <a:t>1.96 m</a:t>
                      </a:r>
                      <a:r>
                        <a:rPr lang="nb-NO" sz="3000" u="none" strike="noStrike" baseline="30000" dirty="0">
                          <a:effectLst/>
                        </a:rPr>
                        <a:t>2</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hr-HR" sz="3000" u="none" strike="noStrike" dirty="0">
                          <a:effectLst/>
                        </a:rPr>
                        <a:t>2.31</a:t>
                      </a:r>
                      <a:r>
                        <a:rPr lang="en-US" sz="3000" u="none" strike="noStrike" dirty="0">
                          <a:effectLst/>
                        </a:rPr>
                        <a:t> </a:t>
                      </a:r>
                      <a:r>
                        <a:rPr lang="nb-NO" sz="3000" u="none" strike="noStrike" dirty="0">
                          <a:effectLst/>
                        </a:rPr>
                        <a:t>m</a:t>
                      </a:r>
                      <a:r>
                        <a:rPr lang="nb-NO" sz="3000" u="none" strike="noStrike" baseline="30000" dirty="0">
                          <a:effectLst/>
                        </a:rPr>
                        <a:t>2</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b="0" i="0" u="none" strike="noStrike" baseline="0" dirty="0">
                          <a:solidFill>
                            <a:srgbClr val="000000"/>
                          </a:solidFill>
                          <a:effectLst/>
                          <a:latin typeface="+mn-lt"/>
                        </a:rPr>
                        <a:t>+18%</a:t>
                      </a:r>
                    </a:p>
                  </a:txBody>
                  <a:tcPr marL="15677" marR="15677" marT="15677" marB="0" anchor="b"/>
                </a:tc>
                <a:extLst>
                  <a:ext uri="{0D108BD9-81ED-4DB2-BD59-A6C34878D82A}">
                    <a16:rowId xmlns:a16="http://schemas.microsoft.com/office/drawing/2014/main" val="2938334197"/>
                  </a:ext>
                </a:extLst>
              </a:tr>
              <a:tr h="370840">
                <a:tc>
                  <a:txBody>
                    <a:bodyPr/>
                    <a:lstStyle/>
                    <a:p>
                      <a:pPr algn="ctr" fontAlgn="b"/>
                      <a:r>
                        <a:rPr lang="en-US" sz="3000" u="none" strike="noStrike">
                          <a:effectLst/>
                        </a:rPr>
                        <a:t>Intersection</a:t>
                      </a:r>
                      <a:endParaRPr lang="en-US" sz="3000" b="0" i="0" u="none" strike="noStrike">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s-IS" sz="3000" u="none" strike="noStrike" dirty="0">
                          <a:effectLst/>
                        </a:rPr>
                        <a:t>0.04 </a:t>
                      </a:r>
                      <a:r>
                        <a:rPr lang="nb-NO" sz="3000" u="none" strike="noStrike" dirty="0">
                          <a:effectLst/>
                        </a:rPr>
                        <a:t>m</a:t>
                      </a:r>
                      <a:r>
                        <a:rPr lang="nb-NO" sz="3000" u="none" strike="noStrike" baseline="30000" dirty="0">
                          <a:effectLst/>
                        </a:rPr>
                        <a:t>2</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hr-HR" sz="3000" u="none" strike="noStrike" dirty="0">
                          <a:effectLst/>
                        </a:rPr>
                        <a:t>0.23</a:t>
                      </a:r>
                      <a:r>
                        <a:rPr lang="en-US" sz="3000" u="none" strike="noStrike" dirty="0">
                          <a:effectLst/>
                        </a:rPr>
                        <a:t> </a:t>
                      </a:r>
                      <a:r>
                        <a:rPr lang="nb-NO" sz="3000" u="none" strike="noStrike" dirty="0">
                          <a:effectLst/>
                        </a:rPr>
                        <a:t>m</a:t>
                      </a:r>
                      <a:r>
                        <a:rPr lang="nb-NO" sz="3000" u="none" strike="noStrike" baseline="30000" dirty="0">
                          <a:effectLst/>
                        </a:rPr>
                        <a:t>2</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b="0" i="0" u="none" strike="noStrike" baseline="0" dirty="0">
                          <a:solidFill>
                            <a:srgbClr val="000000"/>
                          </a:solidFill>
                          <a:effectLst/>
                          <a:latin typeface="+mn-lt"/>
                        </a:rPr>
                        <a:t>+475%</a:t>
                      </a:r>
                    </a:p>
                  </a:txBody>
                  <a:tcPr marL="15677" marR="15677" marT="15677" marB="0" anchor="b"/>
                </a:tc>
                <a:extLst>
                  <a:ext uri="{0D108BD9-81ED-4DB2-BD59-A6C34878D82A}">
                    <a16:rowId xmlns:a16="http://schemas.microsoft.com/office/drawing/2014/main" val="1214109422"/>
                  </a:ext>
                </a:extLst>
              </a:tr>
            </a:tbl>
          </a:graphicData>
        </a:graphic>
      </p:graphicFrame>
      <p:graphicFrame>
        <p:nvGraphicFramePr>
          <p:cNvPr id="17" name="Table 16"/>
          <p:cNvGraphicFramePr>
            <a:graphicFrameLocks noGrp="1"/>
          </p:cNvGraphicFramePr>
          <p:nvPr/>
        </p:nvGraphicFramePr>
        <p:xfrm>
          <a:off x="233830" y="4110453"/>
          <a:ext cx="6673232" cy="2348708"/>
        </p:xfrm>
        <a:graphic>
          <a:graphicData uri="http://schemas.openxmlformats.org/drawingml/2006/table">
            <a:tbl>
              <a:tblPr firstRow="1" bandRow="1">
                <a:tableStyleId>{5C22544A-7EE6-4342-B048-85BDC9FD1C3A}</a:tableStyleId>
              </a:tblPr>
              <a:tblGrid>
                <a:gridCol w="2166647">
                  <a:extLst>
                    <a:ext uri="{9D8B030D-6E8A-4147-A177-3AD203B41FA5}">
                      <a16:colId xmlns:a16="http://schemas.microsoft.com/office/drawing/2014/main" val="2149626130"/>
                    </a:ext>
                  </a:extLst>
                </a:gridCol>
                <a:gridCol w="1653815">
                  <a:extLst>
                    <a:ext uri="{9D8B030D-6E8A-4147-A177-3AD203B41FA5}">
                      <a16:colId xmlns:a16="http://schemas.microsoft.com/office/drawing/2014/main" val="2679245950"/>
                    </a:ext>
                  </a:extLst>
                </a:gridCol>
                <a:gridCol w="1505541">
                  <a:extLst>
                    <a:ext uri="{9D8B030D-6E8A-4147-A177-3AD203B41FA5}">
                      <a16:colId xmlns:a16="http://schemas.microsoft.com/office/drawing/2014/main" val="2801458581"/>
                    </a:ext>
                  </a:extLst>
                </a:gridCol>
                <a:gridCol w="1347229">
                  <a:extLst>
                    <a:ext uri="{9D8B030D-6E8A-4147-A177-3AD203B41FA5}">
                      <a16:colId xmlns:a16="http://schemas.microsoft.com/office/drawing/2014/main" val="1795332602"/>
                    </a:ext>
                  </a:extLst>
                </a:gridCol>
              </a:tblGrid>
              <a:tr h="660217">
                <a:tc>
                  <a:txBody>
                    <a:bodyPr/>
                    <a:lstStyle/>
                    <a:p>
                      <a:pPr algn="ctr" fontAlgn="b"/>
                      <a:endParaRPr lang="en-US" sz="3000" b="0" i="0" u="none" strike="noStrike" dirty="0">
                        <a:solidFill>
                          <a:srgbClr val="000000"/>
                        </a:solidFill>
                        <a:effectLst/>
                        <a:latin typeface="Calibri" charset="0"/>
                      </a:endParaRPr>
                    </a:p>
                  </a:txBody>
                  <a:tcPr marL="15677" marR="15677" marT="15677" marB="0" anchor="ctr"/>
                </a:tc>
                <a:tc>
                  <a:txBody>
                    <a:bodyPr/>
                    <a:lstStyle/>
                    <a:p>
                      <a:pPr algn="ctr" fontAlgn="b"/>
                      <a:r>
                        <a:rPr lang="en-US" sz="3000" u="none" strike="noStrike" dirty="0">
                          <a:effectLst/>
                        </a:rPr>
                        <a:t>EMU</a:t>
                      </a:r>
                      <a:endParaRPr lang="en-US" sz="3000" b="0" i="0" u="none" strike="noStrike" dirty="0">
                        <a:solidFill>
                          <a:srgbClr val="000000"/>
                        </a:solidFill>
                        <a:effectLst/>
                        <a:latin typeface="Calibri" charset="0"/>
                      </a:endParaRPr>
                    </a:p>
                  </a:txBody>
                  <a:tcPr marL="15677" marR="15677" marT="15677" marB="0" anchor="ctr"/>
                </a:tc>
                <a:tc>
                  <a:txBody>
                    <a:bodyPr/>
                    <a:lstStyle/>
                    <a:p>
                      <a:pPr algn="ctr" fontAlgn="b"/>
                      <a:r>
                        <a:rPr lang="is-IS" sz="3000" u="none" strike="noStrike" dirty="0">
                          <a:effectLst/>
                        </a:rPr>
                        <a:t>Z-2 +</a:t>
                      </a:r>
                      <a:r>
                        <a:rPr lang="is-IS" sz="3000" u="none" strike="noStrike" baseline="0" dirty="0">
                          <a:effectLst/>
                        </a:rPr>
                        <a:t> EMU LTA</a:t>
                      </a:r>
                      <a:endParaRPr lang="is-IS" sz="3000" b="0" i="0" u="none" strike="noStrike" dirty="0">
                        <a:solidFill>
                          <a:srgbClr val="000000"/>
                        </a:solidFill>
                        <a:effectLst/>
                        <a:latin typeface="Calibri" charset="0"/>
                      </a:endParaRPr>
                    </a:p>
                  </a:txBody>
                  <a:tcPr marL="15677" marR="15677" marT="15677"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s-IS" sz="3000" b="1" i="0" u="none" strike="noStrike" dirty="0">
                          <a:solidFill>
                            <a:schemeClr val="lt1"/>
                          </a:solidFill>
                          <a:effectLst/>
                          <a:latin typeface="+mn-lt"/>
                        </a:rPr>
                        <a:t>Delta</a:t>
                      </a:r>
                      <a:endParaRPr lang="is-IS" sz="3000" b="0" i="0" u="none" strike="noStrike" dirty="0">
                        <a:solidFill>
                          <a:srgbClr val="000000"/>
                        </a:solidFill>
                        <a:effectLst/>
                        <a:latin typeface="Calibri" charset="0"/>
                      </a:endParaRPr>
                    </a:p>
                  </a:txBody>
                  <a:tcPr marL="15677" marR="15677" marT="15677" marB="0" anchor="ctr"/>
                </a:tc>
                <a:extLst>
                  <a:ext uri="{0D108BD9-81ED-4DB2-BD59-A6C34878D82A}">
                    <a16:rowId xmlns:a16="http://schemas.microsoft.com/office/drawing/2014/main" val="3898328488"/>
                  </a:ext>
                </a:extLst>
              </a:tr>
              <a:tr h="370840">
                <a:tc>
                  <a:txBody>
                    <a:bodyPr/>
                    <a:lstStyle/>
                    <a:p>
                      <a:pPr algn="ctr" fontAlgn="b"/>
                      <a:r>
                        <a:rPr lang="en-US" sz="3000" u="none" strike="noStrike" dirty="0">
                          <a:effectLst/>
                        </a:rPr>
                        <a:t>Right</a:t>
                      </a:r>
                      <a:endParaRPr lang="en-US" sz="3000" b="0" i="0" u="none" strike="noStrike"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u="none" strike="noStrike" dirty="0">
                          <a:effectLst/>
                        </a:rPr>
                        <a:t>1.78 m</a:t>
                      </a:r>
                      <a:r>
                        <a:rPr lang="nb-NO" sz="3000" u="none" strike="noStrike" baseline="30000" dirty="0">
                          <a:effectLst/>
                        </a:rPr>
                        <a:t>3</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algn="ctr" fontAlgn="b"/>
                      <a:r>
                        <a:rPr lang="nb-NO" sz="3000" u="none" strike="noStrike" dirty="0">
                          <a:effectLst/>
                        </a:rPr>
                        <a:t>2.45 m</a:t>
                      </a:r>
                      <a:r>
                        <a:rPr lang="nb-NO" sz="3000" u="none" strike="noStrike" baseline="30000" dirty="0">
                          <a:effectLst/>
                        </a:rPr>
                        <a:t>3</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b="0" i="0" u="none" strike="noStrike" baseline="0" dirty="0">
                          <a:solidFill>
                            <a:srgbClr val="000000"/>
                          </a:solidFill>
                          <a:effectLst/>
                          <a:latin typeface="+mn-lt"/>
                        </a:rPr>
                        <a:t>+38%</a:t>
                      </a:r>
                    </a:p>
                  </a:txBody>
                  <a:tcPr marL="15677" marR="15677" marT="15677" marB="0" anchor="b"/>
                </a:tc>
                <a:extLst>
                  <a:ext uri="{0D108BD9-81ED-4DB2-BD59-A6C34878D82A}">
                    <a16:rowId xmlns:a16="http://schemas.microsoft.com/office/drawing/2014/main" val="883215687"/>
                  </a:ext>
                </a:extLst>
              </a:tr>
              <a:tr h="370840">
                <a:tc>
                  <a:txBody>
                    <a:bodyPr/>
                    <a:lstStyle/>
                    <a:p>
                      <a:pPr algn="ctr" fontAlgn="b"/>
                      <a:r>
                        <a:rPr lang="en-US" sz="3000" u="none" strike="noStrike" dirty="0">
                          <a:effectLst/>
                        </a:rPr>
                        <a:t>Right</a:t>
                      </a:r>
                      <a:r>
                        <a:rPr lang="en-US" sz="3000" u="none" strike="noStrike" baseline="0" dirty="0">
                          <a:effectLst/>
                        </a:rPr>
                        <a:t> + Left</a:t>
                      </a:r>
                      <a:endParaRPr lang="en-US" sz="3000" b="0" i="0" u="none" strike="noStrike"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u="none" strike="noStrike" dirty="0">
                          <a:effectLst/>
                        </a:rPr>
                        <a:t>3.06 m</a:t>
                      </a:r>
                      <a:r>
                        <a:rPr lang="nb-NO" sz="3000" u="none" strike="noStrike" baseline="30000" dirty="0">
                          <a:effectLst/>
                        </a:rPr>
                        <a:t>3</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u="none" strike="noStrike" dirty="0">
                          <a:effectLst/>
                        </a:rPr>
                        <a:t>3.81 </a:t>
                      </a:r>
                      <a:r>
                        <a:rPr lang="nb-NO" sz="3000" u="none" strike="noStrike" dirty="0">
                          <a:effectLst/>
                        </a:rPr>
                        <a:t>m</a:t>
                      </a:r>
                      <a:r>
                        <a:rPr lang="nb-NO" sz="3000" u="none" strike="noStrike" baseline="30000" dirty="0">
                          <a:effectLst/>
                        </a:rPr>
                        <a:t>3</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b="0" i="0" u="none" strike="noStrike" baseline="0" dirty="0">
                          <a:solidFill>
                            <a:srgbClr val="000000"/>
                          </a:solidFill>
                          <a:effectLst/>
                          <a:latin typeface="+mn-lt"/>
                        </a:rPr>
                        <a:t>+25%</a:t>
                      </a:r>
                    </a:p>
                  </a:txBody>
                  <a:tcPr marL="15677" marR="15677" marT="15677" marB="0" anchor="b"/>
                </a:tc>
                <a:extLst>
                  <a:ext uri="{0D108BD9-81ED-4DB2-BD59-A6C34878D82A}">
                    <a16:rowId xmlns:a16="http://schemas.microsoft.com/office/drawing/2014/main" val="2938334197"/>
                  </a:ext>
                </a:extLst>
              </a:tr>
              <a:tr h="370840">
                <a:tc>
                  <a:txBody>
                    <a:bodyPr/>
                    <a:lstStyle/>
                    <a:p>
                      <a:pPr algn="ctr" fontAlgn="b"/>
                      <a:r>
                        <a:rPr lang="en-US" sz="3000" u="none" strike="noStrike">
                          <a:effectLst/>
                        </a:rPr>
                        <a:t>Intersection</a:t>
                      </a:r>
                      <a:endParaRPr lang="en-US" sz="3000" b="0" i="0" u="none" strike="noStrike">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s-IS" sz="3000" u="none" strike="noStrike" dirty="0">
                          <a:effectLst/>
                        </a:rPr>
                        <a:t>0.51 </a:t>
                      </a:r>
                      <a:r>
                        <a:rPr lang="nb-NO" sz="3000" u="none" strike="noStrike" dirty="0">
                          <a:effectLst/>
                        </a:rPr>
                        <a:t>m</a:t>
                      </a:r>
                      <a:r>
                        <a:rPr lang="nb-NO" sz="3000" u="none" strike="noStrike" baseline="30000" dirty="0">
                          <a:effectLst/>
                        </a:rPr>
                        <a:t>3</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000" u="none" strike="noStrike" dirty="0">
                          <a:effectLst/>
                        </a:rPr>
                        <a:t>1.10 </a:t>
                      </a:r>
                      <a:r>
                        <a:rPr lang="nb-NO" sz="3000" u="none" strike="noStrike" dirty="0">
                          <a:effectLst/>
                        </a:rPr>
                        <a:t>m</a:t>
                      </a:r>
                      <a:r>
                        <a:rPr lang="nb-NO" sz="3000" u="none" strike="noStrike" baseline="30000" dirty="0">
                          <a:effectLst/>
                        </a:rPr>
                        <a:t>3</a:t>
                      </a:r>
                      <a:endParaRPr lang="nb-NO" sz="3000" b="0" i="0" u="none" strike="noStrike" baseline="30000" dirty="0">
                        <a:solidFill>
                          <a:srgbClr val="000000"/>
                        </a:solidFill>
                        <a:effectLst/>
                        <a:latin typeface="Calibri" charset="0"/>
                      </a:endParaRPr>
                    </a:p>
                  </a:txBody>
                  <a:tcPr marL="15677" marR="15677" marT="1567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b-NO" sz="3000" b="0" i="0" u="none" strike="noStrike" baseline="0">
                          <a:solidFill>
                            <a:srgbClr val="000000"/>
                          </a:solidFill>
                          <a:effectLst/>
                          <a:latin typeface="+mn-lt"/>
                        </a:rPr>
                        <a:t>+116%</a:t>
                      </a:r>
                      <a:endParaRPr lang="nb-NO" sz="3000" b="0" i="0" u="none" strike="noStrike" baseline="0" dirty="0">
                        <a:solidFill>
                          <a:srgbClr val="000000"/>
                        </a:solidFill>
                        <a:effectLst/>
                        <a:latin typeface="+mn-lt"/>
                      </a:endParaRPr>
                    </a:p>
                  </a:txBody>
                  <a:tcPr marL="15677" marR="15677" marT="15677" marB="0" anchor="b"/>
                </a:tc>
                <a:extLst>
                  <a:ext uri="{0D108BD9-81ED-4DB2-BD59-A6C34878D82A}">
                    <a16:rowId xmlns:a16="http://schemas.microsoft.com/office/drawing/2014/main" val="1214109422"/>
                  </a:ext>
                </a:extLst>
              </a:tr>
            </a:tbl>
          </a:graphicData>
        </a:graphic>
      </p:graphicFrame>
      <p:sp>
        <p:nvSpPr>
          <p:cNvPr id="18" name="Slide Number Placeholder 17">
            <a:extLst>
              <a:ext uri="{FF2B5EF4-FFF2-40B4-BE49-F238E27FC236}">
                <a16:creationId xmlns:a16="http://schemas.microsoft.com/office/drawing/2014/main" id="{08D601E5-4D67-49CC-B144-1BBE685C0C74}"/>
              </a:ext>
            </a:extLst>
          </p:cNvPr>
          <p:cNvSpPr>
            <a:spLocks noGrp="1"/>
          </p:cNvSpPr>
          <p:nvPr>
            <p:ph type="sldNum" sz="quarter" idx="12"/>
          </p:nvPr>
        </p:nvSpPr>
        <p:spPr/>
        <p:txBody>
          <a:bodyPr/>
          <a:lstStyle/>
          <a:p>
            <a:pPr>
              <a:defRPr/>
            </a:pPr>
            <a:fld id="{B0FAE6A3-6A94-4213-B556-372E714450EB}" type="slidenum">
              <a:rPr lang="en-US" smtClean="0"/>
              <a:pPr>
                <a:defRPr/>
              </a:pPr>
              <a:t>24</a:t>
            </a:fld>
            <a:endParaRPr lang="en-US"/>
          </a:p>
        </p:txBody>
      </p:sp>
    </p:spTree>
    <p:extLst>
      <p:ext uri="{BB962C8B-B14F-4D97-AF65-F5344CB8AC3E}">
        <p14:creationId xmlns:p14="http://schemas.microsoft.com/office/powerpoint/2010/main" val="392933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Shoulder Introduction</a:t>
            </a:r>
          </a:p>
        </p:txBody>
      </p:sp>
      <p:sp>
        <p:nvSpPr>
          <p:cNvPr id="3" name="Content Placeholder 2"/>
          <p:cNvSpPr>
            <a:spLocks noGrp="1"/>
          </p:cNvSpPr>
          <p:nvPr>
            <p:ph sz="half" idx="1"/>
          </p:nvPr>
        </p:nvSpPr>
        <p:spPr>
          <a:xfrm>
            <a:off x="304799" y="1143000"/>
            <a:ext cx="6714565" cy="5257800"/>
          </a:xfrm>
        </p:spPr>
        <p:txBody>
          <a:bodyPr>
            <a:normAutofit fontScale="92500" lnSpcReduction="10000"/>
          </a:bodyPr>
          <a:lstStyle/>
          <a:p>
            <a:r>
              <a:rPr lang="en-US" dirty="0"/>
              <a:t>Shoulder is most complex joint in human body</a:t>
            </a:r>
          </a:p>
          <a:p>
            <a:pPr lvl="1"/>
            <a:r>
              <a:rPr lang="en-US" dirty="0"/>
              <a:t>Flexion/Extension</a:t>
            </a:r>
          </a:p>
          <a:p>
            <a:pPr lvl="1"/>
            <a:r>
              <a:rPr lang="en-US" dirty="0"/>
              <a:t>Abduction/Adduction</a:t>
            </a:r>
          </a:p>
          <a:p>
            <a:pPr lvl="1"/>
            <a:r>
              <a:rPr lang="en-US" dirty="0"/>
              <a:t>External/Internal Rotation</a:t>
            </a:r>
          </a:p>
          <a:p>
            <a:pPr marL="457200" lvl="1" indent="0">
              <a:buNone/>
            </a:pPr>
            <a:endParaRPr lang="en-US" sz="1800" dirty="0"/>
          </a:p>
          <a:p>
            <a:r>
              <a:rPr lang="en-US" dirty="0"/>
              <a:t>Performance of space suit’s shoulder joint </a:t>
            </a:r>
            <a:r>
              <a:rPr lang="en-US" b="1" dirty="0"/>
              <a:t>directly impacts</a:t>
            </a:r>
            <a:r>
              <a:rPr lang="en-US" dirty="0"/>
              <a:t> efficiency of the crewmember’s </a:t>
            </a:r>
            <a:r>
              <a:rPr lang="en-US" b="1" dirty="0"/>
              <a:t>primary working envelope</a:t>
            </a:r>
          </a:p>
          <a:p>
            <a:pPr lvl="1"/>
            <a:r>
              <a:rPr lang="en-US" dirty="0"/>
              <a:t>Minimize energy expenditure</a:t>
            </a:r>
          </a:p>
          <a:p>
            <a:pPr lvl="1"/>
            <a:r>
              <a:rPr lang="en-US" dirty="0"/>
              <a:t>Addressing shoulder injuries</a:t>
            </a:r>
          </a:p>
          <a:p>
            <a:pPr lvl="1"/>
            <a:endParaRPr lang="en-US" dirty="0"/>
          </a:p>
          <a:p>
            <a:r>
              <a:rPr lang="en-US" dirty="0"/>
              <a:t>Space suit engineers have tested wide variety of shoulder designs to address this challenging design problem</a:t>
            </a:r>
          </a:p>
        </p:txBody>
      </p:sp>
      <p:pic>
        <p:nvPicPr>
          <p:cNvPr id="7" name="Content Placeholder 8"/>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3465" t="5535" r="4239" b="1292"/>
          <a:stretch/>
        </p:blipFill>
        <p:spPr>
          <a:xfrm>
            <a:off x="7409774" y="1143000"/>
            <a:ext cx="4143794"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463045DE-E295-43BE-8298-5CC7EBAFE846}"/>
              </a:ext>
            </a:extLst>
          </p:cNvPr>
          <p:cNvSpPr>
            <a:spLocks noGrp="1"/>
          </p:cNvSpPr>
          <p:nvPr>
            <p:ph type="sldNum" sz="quarter" idx="12"/>
          </p:nvPr>
        </p:nvSpPr>
        <p:spPr/>
        <p:txBody>
          <a:bodyPr/>
          <a:lstStyle/>
          <a:p>
            <a:pPr>
              <a:defRPr/>
            </a:pPr>
            <a:fld id="{9BBEA4FC-8AF0-4D1B-9396-58490D864F03}" type="slidenum">
              <a:rPr lang="en-US" smtClean="0"/>
              <a:pPr>
                <a:defRPr/>
              </a:pPr>
              <a:t>3</a:t>
            </a:fld>
            <a:endParaRPr lang="en-US"/>
          </a:p>
        </p:txBody>
      </p:sp>
    </p:spTree>
    <p:extLst>
      <p:ext uri="{BB962C8B-B14F-4D97-AF65-F5344CB8AC3E}">
        <p14:creationId xmlns:p14="http://schemas.microsoft.com/office/powerpoint/2010/main" val="384743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97ED-67CE-4ADB-8856-3AEEB34A4C6C}"/>
              </a:ext>
            </a:extLst>
          </p:cNvPr>
          <p:cNvSpPr>
            <a:spLocks noGrp="1"/>
          </p:cNvSpPr>
          <p:nvPr>
            <p:ph type="title"/>
          </p:nvPr>
        </p:nvSpPr>
        <p:spPr/>
        <p:txBody>
          <a:bodyPr/>
          <a:lstStyle/>
          <a:p>
            <a:r>
              <a:rPr lang="en-US" dirty="0"/>
              <a:t>Driving Requirements</a:t>
            </a:r>
          </a:p>
        </p:txBody>
      </p:sp>
      <p:graphicFrame>
        <p:nvGraphicFramePr>
          <p:cNvPr id="6" name="Content Placeholder 5">
            <a:extLst>
              <a:ext uri="{FF2B5EF4-FFF2-40B4-BE49-F238E27FC236}">
                <a16:creationId xmlns:a16="http://schemas.microsoft.com/office/drawing/2014/main" id="{8F88B38C-EA82-42BF-AFAE-CBB1FBB76A8C}"/>
              </a:ext>
            </a:extLst>
          </p:cNvPr>
          <p:cNvGraphicFramePr>
            <a:graphicFrameLocks noGrp="1"/>
          </p:cNvGraphicFramePr>
          <p:nvPr>
            <p:ph idx="1"/>
            <p:extLst>
              <p:ext uri="{D42A27DB-BD31-4B8C-83A1-F6EECF244321}">
                <p14:modId xmlns:p14="http://schemas.microsoft.com/office/powerpoint/2010/main" val="1454288058"/>
              </p:ext>
            </p:extLst>
          </p:nvPr>
        </p:nvGraphicFramePr>
        <p:xfrm>
          <a:off x="463925" y="1257800"/>
          <a:ext cx="10889875" cy="3246608"/>
        </p:xfrm>
        <a:graphic>
          <a:graphicData uri="http://schemas.openxmlformats.org/drawingml/2006/table">
            <a:tbl>
              <a:tblPr firstRow="1" firstCol="1" bandRow="1">
                <a:tableStyleId>{5C22544A-7EE6-4342-B048-85BDC9FD1C3A}</a:tableStyleId>
              </a:tblPr>
              <a:tblGrid>
                <a:gridCol w="2518262">
                  <a:extLst>
                    <a:ext uri="{9D8B030D-6E8A-4147-A177-3AD203B41FA5}">
                      <a16:colId xmlns:a16="http://schemas.microsoft.com/office/drawing/2014/main" val="1421037965"/>
                    </a:ext>
                  </a:extLst>
                </a:gridCol>
                <a:gridCol w="8371613">
                  <a:extLst>
                    <a:ext uri="{9D8B030D-6E8A-4147-A177-3AD203B41FA5}">
                      <a16:colId xmlns:a16="http://schemas.microsoft.com/office/drawing/2014/main" val="2348750339"/>
                    </a:ext>
                  </a:extLst>
                </a:gridCol>
              </a:tblGrid>
              <a:tr h="423761">
                <a:tc>
                  <a:txBody>
                    <a:bodyPr/>
                    <a:lstStyle/>
                    <a:p>
                      <a:pPr marL="0" marR="0" algn="l">
                        <a:spcBef>
                          <a:spcPts val="0"/>
                        </a:spcBef>
                        <a:spcAft>
                          <a:spcPts val="0"/>
                        </a:spcAft>
                      </a:pPr>
                      <a:r>
                        <a:rPr lang="en-US" sz="2000" dirty="0">
                          <a:effectLst/>
                        </a:rPr>
                        <a:t>Requirement</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Specification Summary</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2555107"/>
                  </a:ext>
                </a:extLst>
              </a:tr>
              <a:tr h="407077">
                <a:tc>
                  <a:txBody>
                    <a:bodyPr/>
                    <a:lstStyle/>
                    <a:p>
                      <a:pPr marL="0" marR="0" algn="l">
                        <a:spcBef>
                          <a:spcPts val="0"/>
                        </a:spcBef>
                        <a:spcAft>
                          <a:spcPts val="0"/>
                        </a:spcAft>
                      </a:pPr>
                      <a:r>
                        <a:rPr lang="en-US" sz="2000" dirty="0">
                          <a:effectLst/>
                        </a:rPr>
                        <a:t>Comfort</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Shoulder assembly shall be comfortable </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26771806"/>
                  </a:ext>
                </a:extLst>
              </a:tr>
              <a:tr h="407077">
                <a:tc>
                  <a:txBody>
                    <a:bodyPr/>
                    <a:lstStyle/>
                    <a:p>
                      <a:pPr marL="0" marR="0" algn="l">
                        <a:spcBef>
                          <a:spcPts val="0"/>
                        </a:spcBef>
                        <a:spcAft>
                          <a:spcPts val="0"/>
                        </a:spcAft>
                      </a:pPr>
                      <a:r>
                        <a:rPr lang="en-US" sz="2000" dirty="0">
                          <a:effectLst/>
                        </a:rPr>
                        <a:t>Shoulder Design</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Shoulder shall be an external link, rolling convolute joint</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27825985"/>
                  </a:ext>
                </a:extLst>
              </a:tr>
              <a:tr h="800808">
                <a:tc>
                  <a:txBody>
                    <a:bodyPr/>
                    <a:lstStyle/>
                    <a:p>
                      <a:pPr marL="0" marR="0" algn="l">
                        <a:spcBef>
                          <a:spcPts val="0"/>
                        </a:spcBef>
                        <a:spcAft>
                          <a:spcPts val="0"/>
                        </a:spcAft>
                      </a:pPr>
                      <a:r>
                        <a:rPr lang="en-US" sz="2000" dirty="0" err="1">
                          <a:effectLst/>
                        </a:rPr>
                        <a:t>Scye</a:t>
                      </a:r>
                      <a:r>
                        <a:rPr lang="en-US" sz="2000" dirty="0">
                          <a:effectLst/>
                        </a:rPr>
                        <a:t> Bearing Diameter</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err="1">
                          <a:effectLst/>
                        </a:rPr>
                        <a:t>Scye</a:t>
                      </a:r>
                      <a:r>
                        <a:rPr lang="en-US" sz="2000" dirty="0">
                          <a:effectLst/>
                        </a:rPr>
                        <a:t> bearing shall have diameters of ≥ 9.00 in (22.86 cm) (small) and ≥ 9.45 in (24.00 cm) (large)</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9498092"/>
                  </a:ext>
                </a:extLst>
              </a:tr>
              <a:tr h="800808">
                <a:tc>
                  <a:txBody>
                    <a:bodyPr/>
                    <a:lstStyle/>
                    <a:p>
                      <a:pPr marL="0" marR="0" algn="l">
                        <a:spcBef>
                          <a:spcPts val="0"/>
                        </a:spcBef>
                        <a:spcAft>
                          <a:spcPts val="0"/>
                        </a:spcAft>
                      </a:pPr>
                      <a:r>
                        <a:rPr lang="en-US" sz="2000">
                          <a:effectLst/>
                        </a:rPr>
                        <a:t>Arm Bearing Diameter</a:t>
                      </a:r>
                      <a:endParaRPr lang="en-US" sz="20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2000" dirty="0">
                          <a:effectLst/>
                        </a:rPr>
                        <a:t>Arm bearing shall have diameters of ≥ 5.25 in (13.33 cm) (small) and ≥ 5.70 in (14.48 cm) (large)</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90452167"/>
                  </a:ext>
                </a:extLst>
              </a:tr>
              <a:tr h="407077">
                <a:tc>
                  <a:txBody>
                    <a:bodyPr/>
                    <a:lstStyle/>
                    <a:p>
                      <a:pPr marL="0" marR="0" algn="l">
                        <a:spcBef>
                          <a:spcPts val="0"/>
                        </a:spcBef>
                        <a:spcAft>
                          <a:spcPts val="0"/>
                        </a:spcAft>
                      </a:pPr>
                      <a:r>
                        <a:rPr lang="en-US" sz="2000" dirty="0">
                          <a:effectLst/>
                        </a:rPr>
                        <a:t>Operating Pressure</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Extensible to 8.2 psid (56 kPa) operations</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9033853"/>
                  </a:ext>
                </a:extLst>
              </a:tr>
            </a:tbl>
          </a:graphicData>
        </a:graphic>
      </p:graphicFrame>
      <p:sp>
        <p:nvSpPr>
          <p:cNvPr id="3" name="Slide Number Placeholder 2">
            <a:extLst>
              <a:ext uri="{FF2B5EF4-FFF2-40B4-BE49-F238E27FC236}">
                <a16:creationId xmlns:a16="http://schemas.microsoft.com/office/drawing/2014/main" id="{FCD91A5D-7061-412B-9613-EAF70035B13D}"/>
              </a:ext>
            </a:extLst>
          </p:cNvPr>
          <p:cNvSpPr>
            <a:spLocks noGrp="1"/>
          </p:cNvSpPr>
          <p:nvPr>
            <p:ph type="sldNum" sz="quarter" idx="12"/>
          </p:nvPr>
        </p:nvSpPr>
        <p:spPr/>
        <p:txBody>
          <a:bodyPr/>
          <a:lstStyle/>
          <a:p>
            <a:pPr>
              <a:defRPr/>
            </a:pPr>
            <a:fld id="{457B86A9-9655-49AA-8089-11BD692C9E90}" type="slidenum">
              <a:rPr lang="en-US" smtClean="0"/>
              <a:pPr>
                <a:defRPr/>
              </a:pPr>
              <a:t>4</a:t>
            </a:fld>
            <a:endParaRPr lang="en-US" dirty="0"/>
          </a:p>
        </p:txBody>
      </p:sp>
    </p:spTree>
    <p:extLst>
      <p:ext uri="{BB962C8B-B14F-4D97-AF65-F5344CB8AC3E}">
        <p14:creationId xmlns:p14="http://schemas.microsoft.com/office/powerpoint/2010/main" val="47097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C2CD-C405-4680-951B-0A1037DA8292}"/>
              </a:ext>
            </a:extLst>
          </p:cNvPr>
          <p:cNvSpPr>
            <a:spLocks noGrp="1"/>
          </p:cNvSpPr>
          <p:nvPr>
            <p:ph type="title"/>
          </p:nvPr>
        </p:nvSpPr>
        <p:spPr/>
        <p:txBody>
          <a:bodyPr/>
          <a:lstStyle/>
          <a:p>
            <a:r>
              <a:rPr lang="en-US" dirty="0"/>
              <a:t>Driving Requirements – Comfort</a:t>
            </a:r>
          </a:p>
        </p:txBody>
      </p:sp>
      <p:sp>
        <p:nvSpPr>
          <p:cNvPr id="3" name="Content Placeholder 2">
            <a:extLst>
              <a:ext uri="{FF2B5EF4-FFF2-40B4-BE49-F238E27FC236}">
                <a16:creationId xmlns:a16="http://schemas.microsoft.com/office/drawing/2014/main" id="{42593891-9D35-4BBA-B335-5523B59F6616}"/>
              </a:ext>
            </a:extLst>
          </p:cNvPr>
          <p:cNvSpPr>
            <a:spLocks noGrp="1"/>
          </p:cNvSpPr>
          <p:nvPr>
            <p:ph idx="1"/>
          </p:nvPr>
        </p:nvSpPr>
        <p:spPr>
          <a:xfrm>
            <a:off x="304800" y="1143000"/>
            <a:ext cx="6544235" cy="5257800"/>
          </a:xfrm>
        </p:spPr>
        <p:txBody>
          <a:bodyPr>
            <a:normAutofit/>
          </a:bodyPr>
          <a:lstStyle/>
          <a:p>
            <a:r>
              <a:rPr lang="en-US" dirty="0"/>
              <a:t>Shoulder injuries have been reported with heritage EMU space suit</a:t>
            </a:r>
          </a:p>
          <a:p>
            <a:r>
              <a:rPr lang="en-US" dirty="0"/>
              <a:t>Possible causes include:</a:t>
            </a:r>
          </a:p>
          <a:p>
            <a:pPr lvl="1"/>
            <a:r>
              <a:rPr lang="en-US" dirty="0"/>
              <a:t>Restriction of Normal Scapulothoracic Motion of Shoulder Joint </a:t>
            </a:r>
          </a:p>
          <a:p>
            <a:pPr lvl="1"/>
            <a:r>
              <a:rPr lang="en-US" dirty="0"/>
              <a:t>Internal Shoulder Rotation: Orientation of scye bearing joint increases internal rotation of subject’s shoulder joint at rest</a:t>
            </a:r>
          </a:p>
          <a:p>
            <a:endParaRPr lang="en-US" dirty="0"/>
          </a:p>
        </p:txBody>
      </p:sp>
      <p:pic>
        <p:nvPicPr>
          <p:cNvPr id="6" name="Picture 5" descr="Fig13">
            <a:extLst>
              <a:ext uri="{FF2B5EF4-FFF2-40B4-BE49-F238E27FC236}">
                <a16:creationId xmlns:a16="http://schemas.microsoft.com/office/drawing/2014/main" id="{0769E7F3-2194-42FF-82A3-F014D54CC7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20804" y="1313474"/>
            <a:ext cx="4566396" cy="4231051"/>
          </a:xfrm>
          <a:prstGeom prst="rect">
            <a:avLst/>
          </a:prstGeom>
          <a:noFill/>
        </p:spPr>
      </p:pic>
      <p:sp>
        <p:nvSpPr>
          <p:cNvPr id="8" name="TextBox 7">
            <a:extLst>
              <a:ext uri="{FF2B5EF4-FFF2-40B4-BE49-F238E27FC236}">
                <a16:creationId xmlns:a16="http://schemas.microsoft.com/office/drawing/2014/main" id="{57BA05E9-0F8E-45E4-8873-0C0673CEE3D7}"/>
              </a:ext>
            </a:extLst>
          </p:cNvPr>
          <p:cNvSpPr txBox="1"/>
          <p:nvPr/>
        </p:nvSpPr>
        <p:spPr>
          <a:xfrm>
            <a:off x="7473204" y="5544525"/>
            <a:ext cx="4566396" cy="338554"/>
          </a:xfrm>
          <a:prstGeom prst="rect">
            <a:avLst/>
          </a:prstGeom>
          <a:noFill/>
        </p:spPr>
        <p:txBody>
          <a:bodyPr wrap="square">
            <a:spAutoFit/>
          </a:bodyPr>
          <a:lstStyle/>
          <a:p>
            <a:r>
              <a:rPr lang="en-US" sz="1600" baseline="0" dirty="0"/>
              <a:t>Restricted Motion of Clavicle and Shoulder </a:t>
            </a:r>
            <a:r>
              <a:rPr lang="en-US" sz="1600" dirty="0"/>
              <a:t>B</a:t>
            </a:r>
            <a:r>
              <a:rPr lang="en-US" sz="1600" baseline="0" dirty="0"/>
              <a:t>lade </a:t>
            </a:r>
            <a:endParaRPr lang="en-US" sz="1600" dirty="0"/>
          </a:p>
        </p:txBody>
      </p:sp>
      <p:sp>
        <p:nvSpPr>
          <p:cNvPr id="9" name="Slide Number Placeholder 8">
            <a:extLst>
              <a:ext uri="{FF2B5EF4-FFF2-40B4-BE49-F238E27FC236}">
                <a16:creationId xmlns:a16="http://schemas.microsoft.com/office/drawing/2014/main" id="{5AAD0A1E-16C4-49AD-8B7B-23DB2D233E23}"/>
              </a:ext>
            </a:extLst>
          </p:cNvPr>
          <p:cNvSpPr>
            <a:spLocks noGrp="1"/>
          </p:cNvSpPr>
          <p:nvPr>
            <p:ph type="sldNum" sz="quarter" idx="12"/>
          </p:nvPr>
        </p:nvSpPr>
        <p:spPr/>
        <p:txBody>
          <a:bodyPr/>
          <a:lstStyle/>
          <a:p>
            <a:pPr>
              <a:defRPr/>
            </a:pPr>
            <a:fld id="{457B86A9-9655-49AA-8089-11BD692C9E90}" type="slidenum">
              <a:rPr lang="en-US" smtClean="0"/>
              <a:pPr>
                <a:defRPr/>
              </a:pPr>
              <a:t>5</a:t>
            </a:fld>
            <a:endParaRPr lang="en-US" dirty="0"/>
          </a:p>
        </p:txBody>
      </p:sp>
    </p:spTree>
    <p:extLst>
      <p:ext uri="{BB962C8B-B14F-4D97-AF65-F5344CB8AC3E}">
        <p14:creationId xmlns:p14="http://schemas.microsoft.com/office/powerpoint/2010/main" val="424277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BFA0-9F35-4441-ABC2-6557D2B42276}"/>
              </a:ext>
            </a:extLst>
          </p:cNvPr>
          <p:cNvSpPr>
            <a:spLocks noGrp="1"/>
          </p:cNvSpPr>
          <p:nvPr>
            <p:ph type="title"/>
          </p:nvPr>
        </p:nvSpPr>
        <p:spPr/>
        <p:txBody>
          <a:bodyPr/>
          <a:lstStyle/>
          <a:p>
            <a:r>
              <a:rPr lang="en-US" dirty="0"/>
              <a:t>Driving Requirements – Comfort</a:t>
            </a:r>
          </a:p>
        </p:txBody>
      </p:sp>
      <p:sp>
        <p:nvSpPr>
          <p:cNvPr id="3" name="Content Placeholder 2">
            <a:extLst>
              <a:ext uri="{FF2B5EF4-FFF2-40B4-BE49-F238E27FC236}">
                <a16:creationId xmlns:a16="http://schemas.microsoft.com/office/drawing/2014/main" id="{F8833A06-3D7F-489F-95A4-1E4D9A678FBC}"/>
              </a:ext>
            </a:extLst>
          </p:cNvPr>
          <p:cNvSpPr>
            <a:spLocks noGrp="1"/>
          </p:cNvSpPr>
          <p:nvPr>
            <p:ph idx="1"/>
          </p:nvPr>
        </p:nvSpPr>
        <p:spPr/>
        <p:txBody>
          <a:bodyPr>
            <a:normAutofit/>
          </a:bodyPr>
          <a:lstStyle/>
          <a:p>
            <a:r>
              <a:rPr lang="en-US" dirty="0"/>
              <a:t>xPGS shoulder design changes to mitigate injuries:</a:t>
            </a:r>
          </a:p>
          <a:p>
            <a:pPr lvl="1"/>
            <a:r>
              <a:rPr lang="en-US" dirty="0"/>
              <a:t>Shoulder diameter is increased relative to EMU</a:t>
            </a:r>
          </a:p>
          <a:p>
            <a:pPr lvl="1"/>
            <a:r>
              <a:rPr lang="en-US" dirty="0"/>
              <a:t>Shoulder joint is moved inward as far as possible </a:t>
            </a:r>
          </a:p>
          <a:p>
            <a:pPr lvl="1"/>
            <a:r>
              <a:rPr lang="en-US" dirty="0"/>
              <a:t>xPGS shoulder has larger scye horizontal angle and a smaller vertical angle, with respect to EMU -- better position subject’s shoulders in HUT’s scye joint</a:t>
            </a:r>
          </a:p>
          <a:p>
            <a:pPr lvl="2"/>
            <a:endParaRPr lang="en-US" dirty="0"/>
          </a:p>
          <a:p>
            <a:endParaRPr lang="en-US" dirty="0"/>
          </a:p>
        </p:txBody>
      </p:sp>
      <p:pic>
        <p:nvPicPr>
          <p:cNvPr id="6" name="Picture 5">
            <a:extLst>
              <a:ext uri="{FF2B5EF4-FFF2-40B4-BE49-F238E27FC236}">
                <a16:creationId xmlns:a16="http://schemas.microsoft.com/office/drawing/2014/main" id="{9D106F89-EF73-44D1-BBF3-AEA53B8B0DD9}"/>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77719" y="3629442"/>
            <a:ext cx="5276869" cy="2771358"/>
          </a:xfrm>
          <a:prstGeom prst="rect">
            <a:avLst/>
          </a:prstGeom>
          <a:noFill/>
          <a:ln>
            <a:noFill/>
          </a:ln>
        </p:spPr>
      </p:pic>
      <p:graphicFrame>
        <p:nvGraphicFramePr>
          <p:cNvPr id="7" name="Table 6">
            <a:extLst>
              <a:ext uri="{FF2B5EF4-FFF2-40B4-BE49-F238E27FC236}">
                <a16:creationId xmlns:a16="http://schemas.microsoft.com/office/drawing/2014/main" id="{4B8CED82-EC19-4F6D-AA15-23B6884A5399}"/>
              </a:ext>
            </a:extLst>
          </p:cNvPr>
          <p:cNvGraphicFramePr>
            <a:graphicFrameLocks noGrp="1"/>
          </p:cNvGraphicFramePr>
          <p:nvPr>
            <p:extLst>
              <p:ext uri="{D42A27DB-BD31-4B8C-83A1-F6EECF244321}">
                <p14:modId xmlns:p14="http://schemas.microsoft.com/office/powerpoint/2010/main" val="163074893"/>
              </p:ext>
            </p:extLst>
          </p:nvPr>
        </p:nvGraphicFramePr>
        <p:xfrm>
          <a:off x="5842177" y="4427594"/>
          <a:ext cx="6134735" cy="1216660"/>
        </p:xfrm>
        <a:graphic>
          <a:graphicData uri="http://schemas.openxmlformats.org/drawingml/2006/table">
            <a:tbl>
              <a:tblPr firstRow="1" firstCol="1" bandRow="1">
                <a:tableStyleId>{5C22544A-7EE6-4342-B048-85BDC9FD1C3A}</a:tableStyleId>
              </a:tblPr>
              <a:tblGrid>
                <a:gridCol w="1358360">
                  <a:extLst>
                    <a:ext uri="{9D8B030D-6E8A-4147-A177-3AD203B41FA5}">
                      <a16:colId xmlns:a16="http://schemas.microsoft.com/office/drawing/2014/main" val="825695405"/>
                    </a:ext>
                  </a:extLst>
                </a:gridCol>
                <a:gridCol w="2729357">
                  <a:extLst>
                    <a:ext uri="{9D8B030D-6E8A-4147-A177-3AD203B41FA5}">
                      <a16:colId xmlns:a16="http://schemas.microsoft.com/office/drawing/2014/main" val="1658010352"/>
                    </a:ext>
                  </a:extLst>
                </a:gridCol>
                <a:gridCol w="2047018">
                  <a:extLst>
                    <a:ext uri="{9D8B030D-6E8A-4147-A177-3AD203B41FA5}">
                      <a16:colId xmlns:a16="http://schemas.microsoft.com/office/drawing/2014/main" val="2058291668"/>
                    </a:ext>
                  </a:extLst>
                </a:gridCol>
              </a:tblGrid>
              <a:tr h="302260">
                <a:tc>
                  <a:txBody>
                    <a:bodyPr/>
                    <a:lstStyle/>
                    <a:p>
                      <a:pPr marL="0" marR="0" indent="0" algn="l">
                        <a:spcBef>
                          <a:spcPts val="0"/>
                        </a:spcBef>
                        <a:spcAft>
                          <a:spcPts val="0"/>
                        </a:spcAft>
                        <a:tabLst>
                          <a:tab pos="182880" algn="l"/>
                        </a:tabLst>
                      </a:pPr>
                      <a:r>
                        <a:rPr lang="en-US" sz="1000">
                          <a:effectLst/>
                        </a:rPr>
                        <a:t>HUT</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tabLst>
                          <a:tab pos="182880" algn="l"/>
                        </a:tabLst>
                      </a:pPr>
                      <a:r>
                        <a:rPr lang="en-US" sz="1000">
                          <a:effectLst/>
                        </a:rPr>
                        <a:t>Inter Scye Distance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tabLst>
                          <a:tab pos="182880" algn="l"/>
                        </a:tabLst>
                      </a:pPr>
                      <a:r>
                        <a:rPr lang="en-US" sz="1000">
                          <a:effectLst/>
                        </a:rPr>
                        <a:t>Scye Bearing Inner Diameter</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70587041"/>
                  </a:ext>
                </a:extLst>
              </a:tr>
              <a:tr h="50800">
                <a:tc>
                  <a:txBody>
                    <a:bodyPr/>
                    <a:lstStyle/>
                    <a:p>
                      <a:pPr marL="0" marR="0" indent="0" algn="l">
                        <a:spcBef>
                          <a:spcPts val="0"/>
                        </a:spcBef>
                        <a:spcAft>
                          <a:spcPts val="0"/>
                        </a:spcAft>
                        <a:tabLst>
                          <a:tab pos="182880" algn="l"/>
                        </a:tabLst>
                      </a:pPr>
                      <a:r>
                        <a:rPr lang="en-US" sz="1000">
                          <a:effectLst/>
                        </a:rPr>
                        <a:t>xEMU, Small</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182880" algn="l"/>
                        </a:tabLst>
                      </a:pPr>
                      <a:r>
                        <a:rPr lang="en-US" sz="1000">
                          <a:effectLst/>
                        </a:rPr>
                        <a:t>10.9 in or 11.7 in</a:t>
                      </a:r>
                    </a:p>
                    <a:p>
                      <a:pPr marL="0" marR="0" indent="0" algn="ctr">
                        <a:spcBef>
                          <a:spcPts val="0"/>
                        </a:spcBef>
                        <a:spcAft>
                          <a:spcPts val="0"/>
                        </a:spcAft>
                        <a:tabLst>
                          <a:tab pos="182880" algn="l"/>
                        </a:tabLst>
                      </a:pPr>
                      <a:r>
                        <a:rPr lang="en-US" sz="1000">
                          <a:effectLst/>
                        </a:rPr>
                        <a:t>(27.7cm or 29.7cm)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182880" algn="l"/>
                        </a:tabLst>
                      </a:pPr>
                      <a:r>
                        <a:rPr lang="en-US" sz="1000">
                          <a:effectLst/>
                        </a:rPr>
                        <a:t>9.00 in</a:t>
                      </a:r>
                    </a:p>
                    <a:p>
                      <a:pPr marL="0" marR="0" indent="0" algn="ctr">
                        <a:spcBef>
                          <a:spcPts val="0"/>
                        </a:spcBef>
                        <a:spcAft>
                          <a:spcPts val="0"/>
                        </a:spcAft>
                        <a:tabLst>
                          <a:tab pos="182880" algn="l"/>
                        </a:tabLst>
                      </a:pPr>
                      <a:r>
                        <a:rPr lang="en-US" sz="1000">
                          <a:effectLst/>
                        </a:rPr>
                        <a:t>(22.9 cm)</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55550909"/>
                  </a:ext>
                </a:extLst>
              </a:tr>
              <a:tr h="147955">
                <a:tc>
                  <a:txBody>
                    <a:bodyPr/>
                    <a:lstStyle/>
                    <a:p>
                      <a:pPr marL="0" marR="0" indent="0" algn="just">
                        <a:spcBef>
                          <a:spcPts val="0"/>
                        </a:spcBef>
                        <a:spcAft>
                          <a:spcPts val="0"/>
                        </a:spcAft>
                        <a:tabLst>
                          <a:tab pos="182880" algn="l"/>
                        </a:tabLst>
                      </a:pPr>
                      <a:r>
                        <a:rPr lang="en-US" sz="1000">
                          <a:effectLst/>
                        </a:rPr>
                        <a:t>xEMU, Large</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182880" algn="l"/>
                        </a:tabLst>
                      </a:pPr>
                      <a:r>
                        <a:rPr lang="en-US" sz="1000">
                          <a:effectLst/>
                        </a:rPr>
                        <a:t>12.9 in or 13.7 in</a:t>
                      </a:r>
                    </a:p>
                    <a:p>
                      <a:pPr marL="0" marR="0" indent="0" algn="ctr">
                        <a:spcBef>
                          <a:spcPts val="0"/>
                        </a:spcBef>
                        <a:spcAft>
                          <a:spcPts val="0"/>
                        </a:spcAft>
                        <a:tabLst>
                          <a:tab pos="182880" algn="l"/>
                        </a:tabLst>
                      </a:pPr>
                      <a:r>
                        <a:rPr lang="en-US" sz="1000">
                          <a:effectLst/>
                        </a:rPr>
                        <a:t>(32.8cm or 34.8cm)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182880" algn="l"/>
                        </a:tabLst>
                      </a:pPr>
                      <a:r>
                        <a:rPr lang="en-US" sz="1000">
                          <a:effectLst/>
                        </a:rPr>
                        <a:t>9.45 in</a:t>
                      </a:r>
                    </a:p>
                    <a:p>
                      <a:pPr marL="0" marR="0" indent="0" algn="ctr">
                        <a:spcBef>
                          <a:spcPts val="0"/>
                        </a:spcBef>
                        <a:spcAft>
                          <a:spcPts val="0"/>
                        </a:spcAft>
                        <a:tabLst>
                          <a:tab pos="182880" algn="l"/>
                        </a:tabLst>
                      </a:pPr>
                      <a:r>
                        <a:rPr lang="en-US" sz="1000">
                          <a:effectLst/>
                        </a:rPr>
                        <a:t>(24.0 cm)</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7928826"/>
                  </a:ext>
                </a:extLst>
              </a:tr>
              <a:tr h="143510">
                <a:tc>
                  <a:txBody>
                    <a:bodyPr/>
                    <a:lstStyle/>
                    <a:p>
                      <a:pPr marL="0" marR="0" indent="0" algn="l">
                        <a:spcBef>
                          <a:spcPts val="0"/>
                        </a:spcBef>
                        <a:spcAft>
                          <a:spcPts val="0"/>
                        </a:spcAft>
                        <a:tabLst>
                          <a:tab pos="182880" algn="l"/>
                        </a:tabLst>
                      </a:pPr>
                      <a:r>
                        <a:rPr lang="en-US" sz="1000">
                          <a:effectLst/>
                        </a:rPr>
                        <a:t>EMU, Medium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182880" algn="l"/>
                        </a:tabLst>
                      </a:pPr>
                      <a:r>
                        <a:rPr lang="en-US" sz="1000">
                          <a:effectLst/>
                        </a:rPr>
                        <a:t>11.8 in </a:t>
                      </a:r>
                    </a:p>
                    <a:p>
                      <a:pPr marL="0" marR="0" indent="0" algn="ctr">
                        <a:spcBef>
                          <a:spcPts val="0"/>
                        </a:spcBef>
                        <a:spcAft>
                          <a:spcPts val="0"/>
                        </a:spcAft>
                        <a:tabLst>
                          <a:tab pos="182880" algn="l"/>
                        </a:tabLst>
                      </a:pPr>
                      <a:r>
                        <a:rPr lang="en-US" sz="1000">
                          <a:effectLst/>
                        </a:rPr>
                        <a:t>(30.0 cm)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182880" algn="l"/>
                        </a:tabLst>
                      </a:pPr>
                      <a:r>
                        <a:rPr lang="en-US" sz="1000" dirty="0">
                          <a:effectLst/>
                        </a:rPr>
                        <a:t>8.50 in</a:t>
                      </a:r>
                    </a:p>
                    <a:p>
                      <a:pPr marL="0" marR="0" indent="0" algn="ctr">
                        <a:spcBef>
                          <a:spcPts val="0"/>
                        </a:spcBef>
                        <a:spcAft>
                          <a:spcPts val="0"/>
                        </a:spcAft>
                        <a:tabLst>
                          <a:tab pos="182880" algn="l"/>
                        </a:tabLst>
                      </a:pPr>
                      <a:r>
                        <a:rPr lang="en-US" sz="1000" dirty="0">
                          <a:effectLst/>
                        </a:rPr>
                        <a:t>(21.6 cm)</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65097670"/>
                  </a:ext>
                </a:extLst>
              </a:tr>
            </a:tbl>
          </a:graphicData>
        </a:graphic>
      </p:graphicFrame>
      <p:sp>
        <p:nvSpPr>
          <p:cNvPr id="8" name="Slide Number Placeholder 7">
            <a:extLst>
              <a:ext uri="{FF2B5EF4-FFF2-40B4-BE49-F238E27FC236}">
                <a16:creationId xmlns:a16="http://schemas.microsoft.com/office/drawing/2014/main" id="{AD5396E2-50B7-4363-9112-0831BA9E503B}"/>
              </a:ext>
            </a:extLst>
          </p:cNvPr>
          <p:cNvSpPr>
            <a:spLocks noGrp="1"/>
          </p:cNvSpPr>
          <p:nvPr>
            <p:ph type="sldNum" sz="quarter" idx="12"/>
          </p:nvPr>
        </p:nvSpPr>
        <p:spPr/>
        <p:txBody>
          <a:bodyPr/>
          <a:lstStyle/>
          <a:p>
            <a:pPr>
              <a:defRPr/>
            </a:pPr>
            <a:fld id="{457B86A9-9655-49AA-8089-11BD692C9E90}" type="slidenum">
              <a:rPr lang="en-US" smtClean="0"/>
              <a:pPr>
                <a:defRPr/>
              </a:pPr>
              <a:t>6</a:t>
            </a:fld>
            <a:endParaRPr lang="en-US" dirty="0"/>
          </a:p>
        </p:txBody>
      </p:sp>
    </p:spTree>
    <p:extLst>
      <p:ext uri="{BB962C8B-B14F-4D97-AF65-F5344CB8AC3E}">
        <p14:creationId xmlns:p14="http://schemas.microsoft.com/office/powerpoint/2010/main" val="270428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CCB4-7F4A-408E-BCFA-1678DF310EC0}"/>
              </a:ext>
            </a:extLst>
          </p:cNvPr>
          <p:cNvSpPr>
            <a:spLocks noGrp="1"/>
          </p:cNvSpPr>
          <p:nvPr>
            <p:ph type="title"/>
          </p:nvPr>
        </p:nvSpPr>
        <p:spPr/>
        <p:txBody>
          <a:bodyPr/>
          <a:lstStyle/>
          <a:p>
            <a:r>
              <a:rPr lang="en-US" dirty="0"/>
              <a:t>Driving Requirements – Design</a:t>
            </a:r>
          </a:p>
        </p:txBody>
      </p:sp>
      <p:sp>
        <p:nvSpPr>
          <p:cNvPr id="3" name="Content Placeholder 2">
            <a:extLst>
              <a:ext uri="{FF2B5EF4-FFF2-40B4-BE49-F238E27FC236}">
                <a16:creationId xmlns:a16="http://schemas.microsoft.com/office/drawing/2014/main" id="{343E5048-BD33-4352-88F2-97C850923B18}"/>
              </a:ext>
            </a:extLst>
          </p:cNvPr>
          <p:cNvSpPr>
            <a:spLocks noGrp="1"/>
          </p:cNvSpPr>
          <p:nvPr>
            <p:ph idx="1"/>
          </p:nvPr>
        </p:nvSpPr>
        <p:spPr/>
        <p:txBody>
          <a:bodyPr>
            <a:normAutofit/>
          </a:bodyPr>
          <a:lstStyle/>
          <a:p>
            <a:r>
              <a:rPr lang="en-US" dirty="0"/>
              <a:t>NASA and other aerospace companies have been iterating on space suit shoulder concepts since the 1950s</a:t>
            </a:r>
          </a:p>
          <a:p>
            <a:r>
              <a:rPr lang="en-US" dirty="0"/>
              <a:t>Rolling convolute joint design was originally developed by Litton Company in 1950s for RX-series of space suits</a:t>
            </a:r>
          </a:p>
          <a:p>
            <a:r>
              <a:rPr lang="en-US" dirty="0"/>
              <a:t>NASA has used external-link, rolling convolute shoulder on several recent prototype suits</a:t>
            </a:r>
          </a:p>
          <a:p>
            <a:pPr lvl="1"/>
            <a:r>
              <a:rPr lang="en-US" dirty="0"/>
              <a:t>Mark III [1990s]</a:t>
            </a:r>
          </a:p>
          <a:p>
            <a:pPr lvl="1"/>
            <a:r>
              <a:rPr lang="en-US" dirty="0"/>
              <a:t>Z-2 [2015]</a:t>
            </a:r>
          </a:p>
          <a:p>
            <a:pPr lvl="1"/>
            <a:r>
              <a:rPr lang="en-US" dirty="0"/>
              <a:t>Z-2.5 [2018]</a:t>
            </a:r>
          </a:p>
        </p:txBody>
      </p:sp>
      <p:sp>
        <p:nvSpPr>
          <p:cNvPr id="6" name="Slide Number Placeholder 5">
            <a:extLst>
              <a:ext uri="{FF2B5EF4-FFF2-40B4-BE49-F238E27FC236}">
                <a16:creationId xmlns:a16="http://schemas.microsoft.com/office/drawing/2014/main" id="{5D99D8C0-ACFC-4A45-9EA3-9247C1DED803}"/>
              </a:ext>
            </a:extLst>
          </p:cNvPr>
          <p:cNvSpPr>
            <a:spLocks noGrp="1"/>
          </p:cNvSpPr>
          <p:nvPr>
            <p:ph type="sldNum" sz="quarter" idx="12"/>
          </p:nvPr>
        </p:nvSpPr>
        <p:spPr/>
        <p:txBody>
          <a:bodyPr/>
          <a:lstStyle/>
          <a:p>
            <a:pPr>
              <a:defRPr/>
            </a:pPr>
            <a:fld id="{457B86A9-9655-49AA-8089-11BD692C9E90}" type="slidenum">
              <a:rPr lang="en-US" smtClean="0"/>
              <a:pPr>
                <a:defRPr/>
              </a:pPr>
              <a:t>7</a:t>
            </a:fld>
            <a:endParaRPr lang="en-US" dirty="0"/>
          </a:p>
        </p:txBody>
      </p:sp>
    </p:spTree>
    <p:extLst>
      <p:ext uri="{BB962C8B-B14F-4D97-AF65-F5344CB8AC3E}">
        <p14:creationId xmlns:p14="http://schemas.microsoft.com/office/powerpoint/2010/main" val="5000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C418-9CF5-4B0F-A747-BC8822826877}"/>
              </a:ext>
            </a:extLst>
          </p:cNvPr>
          <p:cNvSpPr>
            <a:spLocks noGrp="1"/>
          </p:cNvSpPr>
          <p:nvPr>
            <p:ph type="title"/>
          </p:nvPr>
        </p:nvSpPr>
        <p:spPr/>
        <p:txBody>
          <a:bodyPr/>
          <a:lstStyle/>
          <a:p>
            <a:r>
              <a:rPr lang="en-US" dirty="0"/>
              <a:t>Shoulder Development History</a:t>
            </a:r>
          </a:p>
        </p:txBody>
      </p:sp>
      <p:graphicFrame>
        <p:nvGraphicFramePr>
          <p:cNvPr id="10" name="Table 10">
            <a:extLst>
              <a:ext uri="{FF2B5EF4-FFF2-40B4-BE49-F238E27FC236}">
                <a16:creationId xmlns:a16="http://schemas.microsoft.com/office/drawing/2014/main" id="{BDA8BBA6-13F7-4804-91EE-CCF9D7796E8D}"/>
              </a:ext>
            </a:extLst>
          </p:cNvPr>
          <p:cNvGraphicFramePr>
            <a:graphicFrameLocks noGrp="1"/>
          </p:cNvGraphicFramePr>
          <p:nvPr>
            <p:ph idx="1"/>
            <p:extLst>
              <p:ext uri="{D42A27DB-BD31-4B8C-83A1-F6EECF244321}">
                <p14:modId xmlns:p14="http://schemas.microsoft.com/office/powerpoint/2010/main" val="318648326"/>
              </p:ext>
            </p:extLst>
          </p:nvPr>
        </p:nvGraphicFramePr>
        <p:xfrm>
          <a:off x="304800" y="1143000"/>
          <a:ext cx="11582396" cy="5392437"/>
        </p:xfrm>
        <a:graphic>
          <a:graphicData uri="http://schemas.openxmlformats.org/drawingml/2006/table">
            <a:tbl>
              <a:tblPr firstRow="1" bandRow="1">
                <a:tableStyleId>{5C22544A-7EE6-4342-B048-85BDC9FD1C3A}</a:tableStyleId>
              </a:tblPr>
              <a:tblGrid>
                <a:gridCol w="1915026">
                  <a:extLst>
                    <a:ext uri="{9D8B030D-6E8A-4147-A177-3AD203B41FA5}">
                      <a16:colId xmlns:a16="http://schemas.microsoft.com/office/drawing/2014/main" val="699837138"/>
                    </a:ext>
                  </a:extLst>
                </a:gridCol>
                <a:gridCol w="1155032">
                  <a:extLst>
                    <a:ext uri="{9D8B030D-6E8A-4147-A177-3AD203B41FA5}">
                      <a16:colId xmlns:a16="http://schemas.microsoft.com/office/drawing/2014/main" val="1027738977"/>
                    </a:ext>
                  </a:extLst>
                </a:gridCol>
                <a:gridCol w="1341521">
                  <a:extLst>
                    <a:ext uri="{9D8B030D-6E8A-4147-A177-3AD203B41FA5}">
                      <a16:colId xmlns:a16="http://schemas.microsoft.com/office/drawing/2014/main" val="3736408977"/>
                    </a:ext>
                  </a:extLst>
                </a:gridCol>
                <a:gridCol w="1437774">
                  <a:extLst>
                    <a:ext uri="{9D8B030D-6E8A-4147-A177-3AD203B41FA5}">
                      <a16:colId xmlns:a16="http://schemas.microsoft.com/office/drawing/2014/main" val="2296475200"/>
                    </a:ext>
                  </a:extLst>
                </a:gridCol>
                <a:gridCol w="1407694">
                  <a:extLst>
                    <a:ext uri="{9D8B030D-6E8A-4147-A177-3AD203B41FA5}">
                      <a16:colId xmlns:a16="http://schemas.microsoft.com/office/drawing/2014/main" val="2677497544"/>
                    </a:ext>
                  </a:extLst>
                </a:gridCol>
                <a:gridCol w="1858879">
                  <a:extLst>
                    <a:ext uri="{9D8B030D-6E8A-4147-A177-3AD203B41FA5}">
                      <a16:colId xmlns:a16="http://schemas.microsoft.com/office/drawing/2014/main" val="1675489951"/>
                    </a:ext>
                  </a:extLst>
                </a:gridCol>
                <a:gridCol w="2466470">
                  <a:extLst>
                    <a:ext uri="{9D8B030D-6E8A-4147-A177-3AD203B41FA5}">
                      <a16:colId xmlns:a16="http://schemas.microsoft.com/office/drawing/2014/main" val="2873851745"/>
                    </a:ext>
                  </a:extLst>
                </a:gridCol>
              </a:tblGrid>
              <a:tr h="952482">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Shoulder</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Mobility</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Complexity</a:t>
                      </a:r>
                      <a:endParaRPr lang="en-US" sz="16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Mass </a:t>
                      </a:r>
                      <a:r>
                        <a:rPr lang="en-US" sz="1600" b="1" u="sng">
                          <a:solidFill>
                            <a:srgbClr val="000000"/>
                          </a:solidFill>
                          <a:effectLst/>
                          <a:latin typeface="Times New Roman" panose="02020603050405020304" pitchFamily="18" charset="0"/>
                          <a:ea typeface="Times New Roman" panose="02020603050405020304" pitchFamily="18" charset="0"/>
                        </a:rPr>
                        <a:t>without</a:t>
                      </a:r>
                      <a:r>
                        <a:rPr lang="en-US" sz="1600" b="1">
                          <a:solidFill>
                            <a:srgbClr val="000000"/>
                          </a:solidFill>
                          <a:effectLst/>
                          <a:latin typeface="Times New Roman" panose="02020603050405020304" pitchFamily="18" charset="0"/>
                          <a:ea typeface="Times New Roman" panose="02020603050405020304" pitchFamily="18" charset="0"/>
                        </a:rPr>
                        <a:t> bearings </a:t>
                      </a:r>
                      <a:endParaRPr lang="en-US" sz="160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(per shoulder)</a:t>
                      </a:r>
                      <a:endParaRPr lang="en-US" sz="16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Mass </a:t>
                      </a:r>
                      <a:r>
                        <a:rPr lang="en-US" sz="1600" b="1" u="sng" dirty="0">
                          <a:solidFill>
                            <a:srgbClr val="000000"/>
                          </a:solidFill>
                          <a:effectLst/>
                          <a:latin typeface="Times New Roman" panose="02020603050405020304" pitchFamily="18" charset="0"/>
                          <a:ea typeface="Times New Roman" panose="02020603050405020304" pitchFamily="18" charset="0"/>
                        </a:rPr>
                        <a:t>with</a:t>
                      </a:r>
                      <a:r>
                        <a:rPr lang="en-US" sz="1600" b="1" dirty="0">
                          <a:solidFill>
                            <a:srgbClr val="000000"/>
                          </a:solidFill>
                          <a:effectLst/>
                          <a:latin typeface="Times New Roman" panose="02020603050405020304" pitchFamily="18" charset="0"/>
                          <a:ea typeface="Times New Roman" panose="02020603050405020304" pitchFamily="18" charset="0"/>
                        </a:rPr>
                        <a:t> bearings </a:t>
                      </a:r>
                      <a:endParaRPr lang="en-US" sz="16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(per shoulder)</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Notes</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Picture</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649713221"/>
                  </a:ext>
                </a:extLst>
              </a:tr>
              <a:tr h="1479985">
                <a:tc>
                  <a:txBody>
                    <a:bodyPr/>
                    <a:lstStyle/>
                    <a:p>
                      <a:pPr marL="0" marR="0" indent="0" algn="l">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Armored rolling convolute</a:t>
                      </a:r>
                      <a:endParaRPr lang="en-US" sz="1200" dirty="0">
                        <a:effectLst/>
                        <a:latin typeface="Times New Roman" panose="02020603050405020304" pitchFamily="18" charset="0"/>
                        <a:ea typeface="Times New Roman" panose="02020603050405020304" pitchFamily="18" charset="0"/>
                      </a:endParaRPr>
                    </a:p>
                    <a:p>
                      <a:pPr marL="0" marR="0" indent="0" algn="l">
                        <a:spcBef>
                          <a:spcPts val="0"/>
                        </a:spcBef>
                        <a:spcAft>
                          <a:spcPts val="0"/>
                        </a:spcAft>
                        <a:tabLst>
                          <a:tab pos="182880" algn="l"/>
                        </a:tabLst>
                      </a:pPr>
                      <a:r>
                        <a:rPr lang="en-US" sz="1200" i="1" dirty="0">
                          <a:solidFill>
                            <a:srgbClr val="000000"/>
                          </a:solidFill>
                          <a:effectLst/>
                          <a:latin typeface="Times New Roman" panose="02020603050405020304" pitchFamily="18" charset="0"/>
                          <a:ea typeface="Times New Roman" panose="02020603050405020304" pitchFamily="18" charset="0"/>
                        </a:rPr>
                        <a:t>(Litton RX series)</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High</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High</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Arial" panose="020B0604020202020204" pitchFamily="34"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3.50 lb</a:t>
                      </a:r>
                      <a:r>
                        <a:rPr lang="en-US" sz="1200" baseline="30000">
                          <a:solidFill>
                            <a:srgbClr val="000000"/>
                          </a:solidFill>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(1.57 kg)</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Less ROM than stacked rolling convolute</a:t>
                      </a:r>
                      <a:r>
                        <a:rPr lang="en-US" sz="1200" baseline="30000">
                          <a:solidFill>
                            <a:srgbClr val="000000"/>
                          </a:solidFill>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dirty="0"/>
                    </a:p>
                  </a:txBody>
                  <a:tcPr/>
                </a:tc>
                <a:extLst>
                  <a:ext uri="{0D108BD9-81ED-4DB2-BD59-A6C34878D82A}">
                    <a16:rowId xmlns:a16="http://schemas.microsoft.com/office/drawing/2014/main" val="1429348011"/>
                  </a:ext>
                </a:extLst>
              </a:tr>
              <a:tr h="1479985">
                <a:tc>
                  <a:txBody>
                    <a:bodyPr/>
                    <a:lstStyle/>
                    <a:p>
                      <a:pPr marL="0" marR="0" indent="0" algn="l">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Toroidal convolute </a:t>
                      </a:r>
                      <a:r>
                        <a:rPr lang="en-US" sz="1200" i="1">
                          <a:solidFill>
                            <a:srgbClr val="000000"/>
                          </a:solidFill>
                          <a:effectLst/>
                          <a:latin typeface="Times New Roman" panose="02020603050405020304" pitchFamily="18" charset="0"/>
                          <a:ea typeface="Times New Roman" panose="02020603050405020304" pitchFamily="18" charset="0"/>
                        </a:rPr>
                        <a:t>(AiResearch EX-1)</a:t>
                      </a: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High</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Medium</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gridSpan="2">
                  <a:txBody>
                    <a:bodyPr/>
                    <a:lstStyle/>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Medium</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hMerge="1">
                  <a:txBody>
                    <a:bodyPr/>
                    <a:lstStyle/>
                    <a:p>
                      <a:endParaRPr lang="en-US"/>
                    </a:p>
                  </a:txBody>
                  <a:tcP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Wear concerns of fabric; evaluated in ZPS and not preferred over rolling convolute</a:t>
                      </a:r>
                      <a:r>
                        <a:rPr lang="en-US" sz="1200" baseline="30000">
                          <a:solidFill>
                            <a:srgbClr val="000000"/>
                          </a:solidFill>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a:p>
                  </a:txBody>
                  <a:tcPr/>
                </a:tc>
                <a:extLst>
                  <a:ext uri="{0D108BD9-81ED-4DB2-BD59-A6C34878D82A}">
                    <a16:rowId xmlns:a16="http://schemas.microsoft.com/office/drawing/2014/main" val="2242879310"/>
                  </a:ext>
                </a:extLst>
              </a:tr>
              <a:tr h="1479985">
                <a:tc>
                  <a:txBody>
                    <a:bodyPr/>
                    <a:lstStyle/>
                    <a:p>
                      <a:pPr marL="0" marR="0" indent="0" algn="l">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Molded convolute </a:t>
                      </a:r>
                      <a:r>
                        <a:rPr lang="en-US" sz="1200" i="1">
                          <a:solidFill>
                            <a:srgbClr val="000000"/>
                          </a:solidFill>
                          <a:effectLst/>
                          <a:latin typeface="Times New Roman" panose="02020603050405020304" pitchFamily="18" charset="0"/>
                          <a:ea typeface="Times New Roman" panose="02020603050405020304" pitchFamily="18" charset="0"/>
                        </a:rPr>
                        <a:t>(Apollo A7L/B)</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Low</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Low</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gridSpan="2">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Low</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hMerge="1">
                  <a:txBody>
                    <a:bodyPr/>
                    <a:lstStyle/>
                    <a:p>
                      <a:endParaRPr lang="en-US"/>
                    </a:p>
                  </a:txBody>
                  <a:tcPr/>
                </a:tc>
                <a:tc>
                  <a:txBody>
                    <a:bodyPr/>
                    <a:lstStyle/>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High torque at extremes of range of motion and higher pressures; mono-stable</a:t>
                      </a:r>
                      <a:r>
                        <a:rPr lang="en-US" sz="1200" baseline="30000" dirty="0">
                          <a:solidFill>
                            <a:srgbClr val="000000"/>
                          </a:solidFill>
                          <a:effectLst/>
                          <a:latin typeface="Times New Roman" panose="02020603050405020304" pitchFamily="18" charset="0"/>
                          <a:ea typeface="Times New Roman" panose="02020603050405020304" pitchFamily="18" charset="0"/>
                        </a:rPr>
                        <a:t>2</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dirty="0"/>
                    </a:p>
                  </a:txBody>
                  <a:tcPr/>
                </a:tc>
                <a:extLst>
                  <a:ext uri="{0D108BD9-81ED-4DB2-BD59-A6C34878D82A}">
                    <a16:rowId xmlns:a16="http://schemas.microsoft.com/office/drawing/2014/main" val="4240101968"/>
                  </a:ext>
                </a:extLst>
              </a:tr>
            </a:tbl>
          </a:graphicData>
        </a:graphic>
      </p:graphicFrame>
      <p:pic>
        <p:nvPicPr>
          <p:cNvPr id="3080" name="Picture 28">
            <a:extLst>
              <a:ext uri="{FF2B5EF4-FFF2-40B4-BE49-F238E27FC236}">
                <a16:creationId xmlns:a16="http://schemas.microsoft.com/office/drawing/2014/main" id="{C44DC980-937E-4DB7-B8FA-29CE6060C2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77950" y="2073059"/>
            <a:ext cx="11747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Object 2">
            <a:extLst>
              <a:ext uri="{FF2B5EF4-FFF2-40B4-BE49-F238E27FC236}">
                <a16:creationId xmlns:a16="http://schemas.microsoft.com/office/drawing/2014/main" id="{F04DD259-5E64-476C-8076-EA032AD8C4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28726" y="3707348"/>
            <a:ext cx="1504950" cy="1193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26">
            <a:extLst>
              <a:ext uri="{FF2B5EF4-FFF2-40B4-BE49-F238E27FC236}">
                <a16:creationId xmlns:a16="http://schemas.microsoft.com/office/drawing/2014/main" id="{44ABE662-2DFE-43F4-940A-37722DD5B61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08101" y="5072648"/>
            <a:ext cx="1328821" cy="14604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B02A509-C932-4AB6-A9A6-77BFF67F8E9F}"/>
              </a:ext>
            </a:extLst>
          </p:cNvPr>
          <p:cNvSpPr>
            <a:spLocks noGrp="1"/>
          </p:cNvSpPr>
          <p:nvPr>
            <p:ph type="sldNum" sz="quarter" idx="12"/>
          </p:nvPr>
        </p:nvSpPr>
        <p:spPr/>
        <p:txBody>
          <a:bodyPr/>
          <a:lstStyle/>
          <a:p>
            <a:pPr>
              <a:defRPr/>
            </a:pPr>
            <a:fld id="{457B86A9-9655-49AA-8089-11BD692C9E90}" type="slidenum">
              <a:rPr lang="en-US" smtClean="0"/>
              <a:pPr>
                <a:defRPr/>
              </a:pPr>
              <a:t>8</a:t>
            </a:fld>
            <a:endParaRPr lang="en-US" dirty="0"/>
          </a:p>
        </p:txBody>
      </p:sp>
    </p:spTree>
    <p:extLst>
      <p:ext uri="{BB962C8B-B14F-4D97-AF65-F5344CB8AC3E}">
        <p14:creationId xmlns:p14="http://schemas.microsoft.com/office/powerpoint/2010/main" val="191221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C418-9CF5-4B0F-A747-BC8822826877}"/>
              </a:ext>
            </a:extLst>
          </p:cNvPr>
          <p:cNvSpPr>
            <a:spLocks noGrp="1"/>
          </p:cNvSpPr>
          <p:nvPr>
            <p:ph type="title"/>
          </p:nvPr>
        </p:nvSpPr>
        <p:spPr/>
        <p:txBody>
          <a:bodyPr/>
          <a:lstStyle/>
          <a:p>
            <a:r>
              <a:rPr lang="en-US" dirty="0"/>
              <a:t>Shoulder Development History</a:t>
            </a:r>
          </a:p>
        </p:txBody>
      </p:sp>
      <p:graphicFrame>
        <p:nvGraphicFramePr>
          <p:cNvPr id="10" name="Table 10">
            <a:extLst>
              <a:ext uri="{FF2B5EF4-FFF2-40B4-BE49-F238E27FC236}">
                <a16:creationId xmlns:a16="http://schemas.microsoft.com/office/drawing/2014/main" id="{BDA8BBA6-13F7-4804-91EE-CCF9D7796E8D}"/>
              </a:ext>
            </a:extLst>
          </p:cNvPr>
          <p:cNvGraphicFramePr>
            <a:graphicFrameLocks noGrp="1"/>
          </p:cNvGraphicFramePr>
          <p:nvPr>
            <p:ph idx="1"/>
            <p:extLst>
              <p:ext uri="{D42A27DB-BD31-4B8C-83A1-F6EECF244321}">
                <p14:modId xmlns:p14="http://schemas.microsoft.com/office/powerpoint/2010/main" val="866413048"/>
              </p:ext>
            </p:extLst>
          </p:nvPr>
        </p:nvGraphicFramePr>
        <p:xfrm>
          <a:off x="304800" y="1143000"/>
          <a:ext cx="11582396" cy="5392437"/>
        </p:xfrm>
        <a:graphic>
          <a:graphicData uri="http://schemas.openxmlformats.org/drawingml/2006/table">
            <a:tbl>
              <a:tblPr firstRow="1" bandRow="1">
                <a:tableStyleId>{5C22544A-7EE6-4342-B048-85BDC9FD1C3A}</a:tableStyleId>
              </a:tblPr>
              <a:tblGrid>
                <a:gridCol w="1915026">
                  <a:extLst>
                    <a:ext uri="{9D8B030D-6E8A-4147-A177-3AD203B41FA5}">
                      <a16:colId xmlns:a16="http://schemas.microsoft.com/office/drawing/2014/main" val="699837138"/>
                    </a:ext>
                  </a:extLst>
                </a:gridCol>
                <a:gridCol w="1155032">
                  <a:extLst>
                    <a:ext uri="{9D8B030D-6E8A-4147-A177-3AD203B41FA5}">
                      <a16:colId xmlns:a16="http://schemas.microsoft.com/office/drawing/2014/main" val="1027738977"/>
                    </a:ext>
                  </a:extLst>
                </a:gridCol>
                <a:gridCol w="1341521">
                  <a:extLst>
                    <a:ext uri="{9D8B030D-6E8A-4147-A177-3AD203B41FA5}">
                      <a16:colId xmlns:a16="http://schemas.microsoft.com/office/drawing/2014/main" val="3736408977"/>
                    </a:ext>
                  </a:extLst>
                </a:gridCol>
                <a:gridCol w="1437774">
                  <a:extLst>
                    <a:ext uri="{9D8B030D-6E8A-4147-A177-3AD203B41FA5}">
                      <a16:colId xmlns:a16="http://schemas.microsoft.com/office/drawing/2014/main" val="2296475200"/>
                    </a:ext>
                  </a:extLst>
                </a:gridCol>
                <a:gridCol w="1407694">
                  <a:extLst>
                    <a:ext uri="{9D8B030D-6E8A-4147-A177-3AD203B41FA5}">
                      <a16:colId xmlns:a16="http://schemas.microsoft.com/office/drawing/2014/main" val="2677497544"/>
                    </a:ext>
                  </a:extLst>
                </a:gridCol>
                <a:gridCol w="1858879">
                  <a:extLst>
                    <a:ext uri="{9D8B030D-6E8A-4147-A177-3AD203B41FA5}">
                      <a16:colId xmlns:a16="http://schemas.microsoft.com/office/drawing/2014/main" val="1675489951"/>
                    </a:ext>
                  </a:extLst>
                </a:gridCol>
                <a:gridCol w="2466470">
                  <a:extLst>
                    <a:ext uri="{9D8B030D-6E8A-4147-A177-3AD203B41FA5}">
                      <a16:colId xmlns:a16="http://schemas.microsoft.com/office/drawing/2014/main" val="2873851745"/>
                    </a:ext>
                  </a:extLst>
                </a:gridCol>
              </a:tblGrid>
              <a:tr h="952482">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Shoulder</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Mobility</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Complexity</a:t>
                      </a:r>
                      <a:endParaRPr lang="en-US" sz="16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Mass </a:t>
                      </a:r>
                      <a:r>
                        <a:rPr lang="en-US" sz="1600" b="1" u="sng">
                          <a:solidFill>
                            <a:srgbClr val="000000"/>
                          </a:solidFill>
                          <a:effectLst/>
                          <a:latin typeface="Times New Roman" panose="02020603050405020304" pitchFamily="18" charset="0"/>
                          <a:ea typeface="Times New Roman" panose="02020603050405020304" pitchFamily="18" charset="0"/>
                        </a:rPr>
                        <a:t>without</a:t>
                      </a:r>
                      <a:r>
                        <a:rPr lang="en-US" sz="1600" b="1">
                          <a:solidFill>
                            <a:srgbClr val="000000"/>
                          </a:solidFill>
                          <a:effectLst/>
                          <a:latin typeface="Times New Roman" panose="02020603050405020304" pitchFamily="18" charset="0"/>
                          <a:ea typeface="Times New Roman" panose="02020603050405020304" pitchFamily="18" charset="0"/>
                        </a:rPr>
                        <a:t> bearings </a:t>
                      </a:r>
                      <a:endParaRPr lang="en-US" sz="160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600" b="1">
                          <a:solidFill>
                            <a:srgbClr val="000000"/>
                          </a:solidFill>
                          <a:effectLst/>
                          <a:latin typeface="Times New Roman" panose="02020603050405020304" pitchFamily="18" charset="0"/>
                          <a:ea typeface="Times New Roman" panose="02020603050405020304" pitchFamily="18" charset="0"/>
                        </a:rPr>
                        <a:t>(per shoulder)</a:t>
                      </a:r>
                      <a:endParaRPr lang="en-US" sz="16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Mass </a:t>
                      </a:r>
                      <a:r>
                        <a:rPr lang="en-US" sz="1600" b="1" u="sng" dirty="0">
                          <a:solidFill>
                            <a:srgbClr val="000000"/>
                          </a:solidFill>
                          <a:effectLst/>
                          <a:latin typeface="Times New Roman" panose="02020603050405020304" pitchFamily="18" charset="0"/>
                          <a:ea typeface="Times New Roman" panose="02020603050405020304" pitchFamily="18" charset="0"/>
                        </a:rPr>
                        <a:t>with</a:t>
                      </a:r>
                      <a:r>
                        <a:rPr lang="en-US" sz="1600" b="1" dirty="0">
                          <a:solidFill>
                            <a:srgbClr val="000000"/>
                          </a:solidFill>
                          <a:effectLst/>
                          <a:latin typeface="Times New Roman" panose="02020603050405020304" pitchFamily="18" charset="0"/>
                          <a:ea typeface="Times New Roman" panose="02020603050405020304" pitchFamily="18" charset="0"/>
                        </a:rPr>
                        <a:t> bearings </a:t>
                      </a:r>
                      <a:endParaRPr lang="en-US" sz="16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(per shoulder)</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Notes</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600" b="1" dirty="0">
                          <a:solidFill>
                            <a:srgbClr val="000000"/>
                          </a:solidFill>
                          <a:effectLst/>
                          <a:latin typeface="Times New Roman" panose="02020603050405020304" pitchFamily="18" charset="0"/>
                          <a:ea typeface="Times New Roman" panose="02020603050405020304" pitchFamily="18" charset="0"/>
                        </a:rPr>
                        <a:t>Picture</a:t>
                      </a:r>
                      <a:endParaRPr lang="en-US" sz="1600" dirty="0">
                        <a:effectLst/>
                        <a:latin typeface="Times New Roman" panose="02020603050405020304" pitchFamily="18" charset="0"/>
                        <a:ea typeface="Times New Roman" panose="02020603050405020304" pitchFamily="18" charset="0"/>
                      </a:endParaRPr>
                    </a:p>
                  </a:txBody>
                  <a:tcPr marL="45720" marR="45720" marT="0" marB="0" anchor="ctr"/>
                </a:tc>
                <a:extLst>
                  <a:ext uri="{0D108BD9-81ED-4DB2-BD59-A6C34878D82A}">
                    <a16:rowId xmlns:a16="http://schemas.microsoft.com/office/drawing/2014/main" val="1649713221"/>
                  </a:ext>
                </a:extLst>
              </a:tr>
              <a:tr h="1479985">
                <a:tc>
                  <a:txBody>
                    <a:bodyPr/>
                    <a:lstStyle/>
                    <a:p>
                      <a:pPr marL="0" marR="0" indent="0" algn="l">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Two-bearing, flat-patterned convolute </a:t>
                      </a:r>
                      <a:r>
                        <a:rPr lang="en-US" sz="1200" i="1" dirty="0">
                          <a:solidFill>
                            <a:srgbClr val="000000"/>
                          </a:solidFill>
                          <a:effectLst/>
                          <a:latin typeface="Times New Roman" panose="02020603050405020304" pitchFamily="18" charset="0"/>
                          <a:ea typeface="Times New Roman" panose="02020603050405020304" pitchFamily="18" charset="0"/>
                        </a:rPr>
                        <a:t>(I-Suit)</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Medium</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Low</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Low</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High torque at extremes of range of motion and higher pressures</a:t>
                      </a:r>
                      <a:r>
                        <a:rPr lang="en-US" sz="1200" baseline="30000">
                          <a:solidFill>
                            <a:srgbClr val="000000"/>
                          </a:solidFill>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l">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Two-bearing, flat-patterned convolute </a:t>
                      </a:r>
                      <a:r>
                        <a:rPr lang="en-US" sz="1200" i="1">
                          <a:solidFill>
                            <a:srgbClr val="000000"/>
                          </a:solidFill>
                          <a:effectLst/>
                          <a:latin typeface="Times New Roman" panose="02020603050405020304" pitchFamily="18" charset="0"/>
                          <a:ea typeface="Times New Roman" panose="02020603050405020304" pitchFamily="18" charset="0"/>
                        </a:rPr>
                        <a:t>(I-Suit)</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dirty="0"/>
                    </a:p>
                  </a:txBody>
                  <a:tcPr/>
                </a:tc>
                <a:extLst>
                  <a:ext uri="{0D108BD9-81ED-4DB2-BD59-A6C34878D82A}">
                    <a16:rowId xmlns:a16="http://schemas.microsoft.com/office/drawing/2014/main" val="1429348011"/>
                  </a:ext>
                </a:extLst>
              </a:tr>
              <a:tr h="1479985">
                <a:tc>
                  <a:txBody>
                    <a:bodyPr/>
                    <a:lstStyle/>
                    <a:p>
                      <a:pPr marL="0" marR="0" indent="0" algn="l">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Four-bearing, spherical stovepipe </a:t>
                      </a:r>
                      <a:r>
                        <a:rPr lang="en-US" sz="1200" i="1">
                          <a:solidFill>
                            <a:srgbClr val="000000"/>
                          </a:solidFill>
                          <a:effectLst/>
                          <a:latin typeface="Times New Roman" panose="02020603050405020304" pitchFamily="18" charset="0"/>
                          <a:ea typeface="Times New Roman" panose="02020603050405020304" pitchFamily="18" charset="0"/>
                        </a:rPr>
                        <a:t>(AX-5, AiResearch AES)</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High</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Medium</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Very High</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Complicated and costly to machine; limited life cycle experience</a:t>
                      </a:r>
                      <a:r>
                        <a:rPr lang="en-US" sz="1200" baseline="30000">
                          <a:solidFill>
                            <a:srgbClr val="000000"/>
                          </a:solidFill>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l">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Four-bearing, spherical stovepipe </a:t>
                      </a:r>
                      <a:r>
                        <a:rPr lang="en-US" sz="1200" i="1">
                          <a:solidFill>
                            <a:srgbClr val="000000"/>
                          </a:solidFill>
                          <a:effectLst/>
                          <a:latin typeface="Times New Roman" panose="02020603050405020304" pitchFamily="18" charset="0"/>
                          <a:ea typeface="Times New Roman" panose="02020603050405020304" pitchFamily="18" charset="0"/>
                        </a:rPr>
                        <a:t>(AX-5, AiResearch AES)</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a:p>
                  </a:txBody>
                  <a:tcPr/>
                </a:tc>
                <a:extLst>
                  <a:ext uri="{0D108BD9-81ED-4DB2-BD59-A6C34878D82A}">
                    <a16:rowId xmlns:a16="http://schemas.microsoft.com/office/drawing/2014/main" val="2242879310"/>
                  </a:ext>
                </a:extLst>
              </a:tr>
              <a:tr h="1479985">
                <a:tc>
                  <a:txBody>
                    <a:bodyPr/>
                    <a:lstStyle/>
                    <a:p>
                      <a:pPr marL="0" marR="0" indent="0" algn="l">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Three-bearing, spherical stovepipe </a:t>
                      </a:r>
                      <a:r>
                        <a:rPr lang="en-US" sz="1200" i="1">
                          <a:solidFill>
                            <a:srgbClr val="000000"/>
                          </a:solidFill>
                          <a:effectLst/>
                          <a:latin typeface="Times New Roman" panose="02020603050405020304" pitchFamily="18" charset="0"/>
                          <a:ea typeface="Times New Roman" panose="02020603050405020304" pitchFamily="18" charset="0"/>
                        </a:rPr>
                        <a:t>(AX-1, AX-2, Litton CVS)</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Medium</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Medium</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Very High</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ctr">
                        <a:spcBef>
                          <a:spcPts val="0"/>
                        </a:spcBef>
                        <a:spcAft>
                          <a:spcPts val="0"/>
                        </a:spcAft>
                        <a:tabLst>
                          <a:tab pos="182880" algn="l"/>
                        </a:tabLst>
                      </a:pPr>
                      <a:r>
                        <a:rPr lang="en-US" sz="1200">
                          <a:solidFill>
                            <a:srgbClr val="000000"/>
                          </a:solidFill>
                          <a:effectLst/>
                          <a:latin typeface="Times New Roman" panose="02020603050405020304" pitchFamily="18" charset="0"/>
                          <a:ea typeface="Times New Roman" panose="02020603050405020304" pitchFamily="18" charset="0"/>
                        </a:rPr>
                        <a:t>Challenging programming due to three bearings and no dedicated flex/ex feature</a:t>
                      </a:r>
                      <a:r>
                        <a:rPr lang="en-US" sz="1200" baseline="30000">
                          <a:solidFill>
                            <a:srgbClr val="000000"/>
                          </a:solidFill>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marL="0" marR="0" indent="0" algn="l">
                        <a:spcBef>
                          <a:spcPts val="0"/>
                        </a:spcBef>
                        <a:spcAft>
                          <a:spcPts val="0"/>
                        </a:spcAft>
                        <a:tabLst>
                          <a:tab pos="182880" algn="l"/>
                        </a:tabLst>
                      </a:pPr>
                      <a:r>
                        <a:rPr lang="en-US" sz="1200" dirty="0">
                          <a:solidFill>
                            <a:srgbClr val="000000"/>
                          </a:solidFill>
                          <a:effectLst/>
                          <a:latin typeface="Times New Roman" panose="02020603050405020304" pitchFamily="18" charset="0"/>
                          <a:ea typeface="Times New Roman" panose="02020603050405020304" pitchFamily="18" charset="0"/>
                        </a:rPr>
                        <a:t>Three-bearing, spherical stovepipe </a:t>
                      </a:r>
                      <a:r>
                        <a:rPr lang="en-US" sz="1200" i="1" dirty="0">
                          <a:solidFill>
                            <a:srgbClr val="000000"/>
                          </a:solidFill>
                          <a:effectLst/>
                          <a:latin typeface="Times New Roman" panose="02020603050405020304" pitchFamily="18" charset="0"/>
                          <a:ea typeface="Times New Roman" panose="02020603050405020304" pitchFamily="18" charset="0"/>
                        </a:rPr>
                        <a:t>(AX-1, AX-2, Litton CVS)</a:t>
                      </a:r>
                      <a:endParaRPr lang="en-US"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endParaRPr lang="en-US" dirty="0"/>
                    </a:p>
                  </a:txBody>
                  <a:tcPr/>
                </a:tc>
                <a:extLst>
                  <a:ext uri="{0D108BD9-81ED-4DB2-BD59-A6C34878D82A}">
                    <a16:rowId xmlns:a16="http://schemas.microsoft.com/office/drawing/2014/main" val="4240101968"/>
                  </a:ext>
                </a:extLst>
              </a:tr>
            </a:tbl>
          </a:graphicData>
        </a:graphic>
      </p:graphicFrame>
      <p:pic>
        <p:nvPicPr>
          <p:cNvPr id="3077" name="Picture 29">
            <a:extLst>
              <a:ext uri="{FF2B5EF4-FFF2-40B4-BE49-F238E27FC236}">
                <a16:creationId xmlns:a16="http://schemas.microsoft.com/office/drawing/2014/main" id="{08C9A7C6-5B93-4B35-B22C-D61C1549FE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66091" y="2116854"/>
            <a:ext cx="1329490" cy="13405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25">
            <a:extLst>
              <a:ext uri="{FF2B5EF4-FFF2-40B4-BE49-F238E27FC236}">
                <a16:creationId xmlns:a16="http://schemas.microsoft.com/office/drawing/2014/main" id="{E3DF42F0-D93F-4B0A-8BB7-164779FF8D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40564" y="3584169"/>
            <a:ext cx="1180543" cy="1412238"/>
          </a:xfrm>
          <a:prstGeom prst="rect">
            <a:avLst/>
          </a:prstGeom>
          <a:noFill/>
          <a:extLst>
            <a:ext uri="{909E8E84-426E-40DD-AFC4-6F175D3DCCD1}">
              <a14:hiddenFill xmlns:a14="http://schemas.microsoft.com/office/drawing/2010/main">
                <a:solidFill>
                  <a:srgbClr val="FFFFFF"/>
                </a:solidFill>
              </a14:hiddenFill>
            </a:ext>
          </a:extLst>
        </p:spPr>
      </p:pic>
      <p:pic>
        <p:nvPicPr>
          <p:cNvPr id="3079" name="Object 4">
            <a:extLst>
              <a:ext uri="{FF2B5EF4-FFF2-40B4-BE49-F238E27FC236}">
                <a16:creationId xmlns:a16="http://schemas.microsoft.com/office/drawing/2014/main" id="{10FE13F5-7E09-4F7A-B4FE-A7E758F7B6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142620" y="5122049"/>
            <a:ext cx="976430" cy="136258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AA8C7C2-FF78-4BEC-A04B-D0D5E5B44807}"/>
              </a:ext>
            </a:extLst>
          </p:cNvPr>
          <p:cNvSpPr>
            <a:spLocks noGrp="1"/>
          </p:cNvSpPr>
          <p:nvPr>
            <p:ph type="sldNum" sz="quarter" idx="12"/>
          </p:nvPr>
        </p:nvSpPr>
        <p:spPr/>
        <p:txBody>
          <a:bodyPr/>
          <a:lstStyle/>
          <a:p>
            <a:pPr>
              <a:defRPr/>
            </a:pPr>
            <a:fld id="{457B86A9-9655-49AA-8089-11BD692C9E90}" type="slidenum">
              <a:rPr lang="en-US" smtClean="0"/>
              <a:pPr>
                <a:defRPr/>
              </a:pPr>
              <a:t>9</a:t>
            </a:fld>
            <a:endParaRPr lang="en-US" dirty="0"/>
          </a:p>
        </p:txBody>
      </p:sp>
    </p:spTree>
    <p:extLst>
      <p:ext uri="{BB962C8B-B14F-4D97-AF65-F5344CB8AC3E}">
        <p14:creationId xmlns:p14="http://schemas.microsoft.com/office/powerpoint/2010/main" val="1247496029"/>
      </p:ext>
    </p:extLst>
  </p:cSld>
  <p:clrMapOvr>
    <a:masterClrMapping/>
  </p:clrMapOvr>
</p:sld>
</file>

<file path=ppt/theme/theme1.xml><?xml version="1.0" encoding="utf-8"?>
<a:theme xmlns:a="http://schemas.openxmlformats.org/drawingml/2006/main" name="1_AdvEVASysDe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argeFileSiz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CBAB6094BFEF48B536F298AD8116DD" ma:contentTypeVersion="5" ma:contentTypeDescription="Create a new document." ma:contentTypeScope="" ma:versionID="37638b3a97f6a23307deff93d14495ef">
  <xsd:schema xmlns:xsd="http://www.w3.org/2001/XMLSchema" xmlns:xs="http://www.w3.org/2001/XMLSchema" xmlns:p="http://schemas.microsoft.com/office/2006/metadata/properties" xmlns:ns1="http://schemas.microsoft.com/sharepoint/v3" xmlns:ns2="18db8c24-01da-4d3d-b894-a53e42c51aad" xmlns:ns3="9e14bc9f-d43a-4562-9a47-6bccc43a8b23" xmlns:ns4="http://schemas.microsoft.com/sharepoint/v4" targetNamespace="http://schemas.microsoft.com/office/2006/metadata/properties" ma:root="true" ma:fieldsID="d3e1bcfc46e2ab4121420121c0309a05" ns1:_="" ns2:_="" ns3:_="" ns4:_="">
    <xsd:import namespace="http://schemas.microsoft.com/sharepoint/v3"/>
    <xsd:import namespace="18db8c24-01da-4d3d-b894-a53e42c51aad"/>
    <xsd:import namespace="9e14bc9f-d43a-4562-9a47-6bccc43a8b23"/>
    <xsd:import namespace="http://schemas.microsoft.com/sharepoint/v4"/>
    <xsd:element name="properties">
      <xsd:complexType>
        <xsd:sequence>
          <xsd:element name="documentManagement">
            <xsd:complexType>
              <xsd:all>
                <xsd:element ref="ns2:SharedWithUsers" minOccurs="0"/>
                <xsd:element ref="ns1:LargeFileSize" minOccurs="0"/>
                <xsd:element ref="ns3:D38D7918E8D62_DiskName" minOccurs="0"/>
                <xsd:element ref="ns1:FileShareFlag"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rgeFileSize" ma:index="9" nillable="true" ma:displayName="Linked File Size" ma:hidden="true" ma:internalName="LargeFileSize">
      <xsd:simpleType>
        <xsd:restriction base="dms:Note">
          <xsd:maxLength value="255"/>
        </xsd:restriction>
      </xsd:simpleType>
    </xsd:element>
    <xsd:element name="FileShareFlag" ma:index="11" nillable="true" ma:displayName="File Share Flag" ma:default="0.0" ma:hidden="true" ma:internalName="_x0024_Resources_x003a_FSDLResources_x002c_VDL_FileShareFlag_x003b_"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8db8c24-01da-4d3d-b894-a53e42c51a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14bc9f-d43a-4562-9a47-6bccc43a8b23" elementFormDefault="qualified">
    <xsd:import namespace="http://schemas.microsoft.com/office/2006/documentManagement/types"/>
    <xsd:import namespace="http://schemas.microsoft.com/office/infopath/2007/PartnerControls"/>
    <xsd:element name="D38D7918E8D62_DiskName" ma:index="10" nillable="true" ma:displayName="DiskName" ma:description="" ma:hidden="true" ma:internalName="DiskName"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7B4D0C-F435-41EA-A6CE-F845E8BC0ADA}">
  <ds:schemaRefs>
    <ds:schemaRef ds:uri="http://schemas.microsoft.com/office/2006/metadata/properties"/>
    <ds:schemaRef ds:uri="18db8c24-01da-4d3d-b894-a53e42c51aad"/>
    <ds:schemaRef ds:uri="http://schemas.openxmlformats.org/package/2006/metadata/core-properties"/>
    <ds:schemaRef ds:uri="http://purl.org/dc/elements/1.1/"/>
    <ds:schemaRef ds:uri="http://schemas.microsoft.com/office/infopath/2007/PartnerControls"/>
    <ds:schemaRef ds:uri="http://schemas.microsoft.com/sharepoint/v4"/>
    <ds:schemaRef ds:uri="9e14bc9f-d43a-4562-9a47-6bccc43a8b23"/>
    <ds:schemaRef ds:uri="http://schemas.microsoft.com/sharepoint/v3"/>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DEFCF091-4BF7-4AD0-A9FA-8F888A8518D4}">
  <ds:schemaRefs>
    <ds:schemaRef ds:uri="http://schemas.microsoft.com/sharepoint/v3/contenttype/forms"/>
  </ds:schemaRefs>
</ds:datastoreItem>
</file>

<file path=customXml/itemProps3.xml><?xml version="1.0" encoding="utf-8"?>
<ds:datastoreItem xmlns:ds="http://schemas.openxmlformats.org/officeDocument/2006/customXml" ds:itemID="{4BBE0D84-2F0D-494D-AAF8-4F1C1B7FA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db8c24-01da-4d3d-b894-a53e42c51aad"/>
    <ds:schemaRef ds:uri="9e14bc9f-d43a-4562-9a47-6bccc43a8b2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19234</TotalTime>
  <Words>1634</Words>
  <Application>Microsoft Office PowerPoint</Application>
  <PresentationFormat>Widescreen</PresentationFormat>
  <Paragraphs>374</Paragraphs>
  <Slides>24</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Roboto</vt:lpstr>
      <vt:lpstr>Times New Roman</vt:lpstr>
      <vt:lpstr>Wingdings</vt:lpstr>
      <vt:lpstr>1_AdvEVASysDev</vt:lpstr>
      <vt:lpstr>xEMU Shoulder Assembly</vt:lpstr>
      <vt:lpstr>xEMU Introduction</vt:lpstr>
      <vt:lpstr>Shoulder Introduction</vt:lpstr>
      <vt:lpstr>Driving Requirements</vt:lpstr>
      <vt:lpstr>Driving Requirements – Comfort</vt:lpstr>
      <vt:lpstr>Driving Requirements – Comfort</vt:lpstr>
      <vt:lpstr>Driving Requirements – Design</vt:lpstr>
      <vt:lpstr>Shoulder Development History</vt:lpstr>
      <vt:lpstr>Shoulder Development History</vt:lpstr>
      <vt:lpstr>Shoulder Development History</vt:lpstr>
      <vt:lpstr>Shoulder Development History</vt:lpstr>
      <vt:lpstr>Shoulder Overview</vt:lpstr>
      <vt:lpstr>EMU vs xEMU Shoulders</vt:lpstr>
      <vt:lpstr>Stability Through ROM</vt:lpstr>
      <vt:lpstr>Constant Volume Joint</vt:lpstr>
      <vt:lpstr>Shoulder Design Overview</vt:lpstr>
      <vt:lpstr>Mechanical Design:  Hardware</vt:lpstr>
      <vt:lpstr>Mechanical Design:  Softgoods</vt:lpstr>
      <vt:lpstr>Integration into HUT</vt:lpstr>
      <vt:lpstr>Large Shoulder Design</vt:lpstr>
      <vt:lpstr>Tests and Analyses</vt:lpstr>
      <vt:lpstr>Test and Analyses</vt:lpstr>
      <vt:lpstr>Isolated Reach Envelopes</vt:lpstr>
      <vt:lpstr>Reach Envelopes:  EMU vs Z-2</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xEMU PPT Template</dc:title>
  <dc:creator>Greene, Ben D. (JSC-EC511)</dc:creator>
  <cp:lastModifiedBy>Beene, Vanessa R. (JSC-IB111)</cp:lastModifiedBy>
  <cp:revision>132</cp:revision>
  <dcterms:created xsi:type="dcterms:W3CDTF">2017-06-14T17:34:58Z</dcterms:created>
  <dcterms:modified xsi:type="dcterms:W3CDTF">2022-07-06T17:16:39Z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0x010100FCCBAB6094BFEF48B536F298AD8116DD</vt:lpwstr>
  </property>
</Properties>
</file>