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294" r:id="rId3"/>
    <p:sldId id="307" r:id="rId4"/>
    <p:sldId id="305" r:id="rId5"/>
    <p:sldId id="296" r:id="rId6"/>
    <p:sldId id="316" r:id="rId7"/>
    <p:sldId id="315" r:id="rId8"/>
    <p:sldId id="312" r:id="rId9"/>
    <p:sldId id="314" r:id="rId10"/>
    <p:sldId id="303" r:id="rId11"/>
    <p:sldId id="304" r:id="rId12"/>
    <p:sldId id="311" r:id="rId13"/>
    <p:sldId id="300" r:id="rId14"/>
    <p:sldId id="261" r:id="rId15"/>
    <p:sldId id="262" r:id="rId16"/>
    <p:sldId id="267" r:id="rId17"/>
    <p:sldId id="26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02"/>
    <p:restoredTop sz="88918"/>
  </p:normalViewPr>
  <p:slideViewPr>
    <p:cSldViewPr snapToGrid="0" snapToObjects="1">
      <p:cViewPr>
        <p:scale>
          <a:sx n="105" d="100"/>
          <a:sy n="105" d="100"/>
        </p:scale>
        <p:origin x="88" y="-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10612-40C6-5349-8B76-BE5DCB2128DD}" type="datetimeFigureOut">
              <a:rPr lang="en-US" smtClean="0"/>
              <a:t>6/12/22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1439E-62D9-264F-A515-902E0DF28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516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1439E-62D9-264F-A515-902E0DF287E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629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O, NO, CO2 are three major radiators in Earth’s atmosphere.</a:t>
            </a:r>
          </a:p>
          <a:p>
            <a:r>
              <a:rPr lang="en-US" dirty="0"/>
              <a:t>O cooling is at high altitude (200-250). CO2 and NO radiative cooling are the major cooling mechanism that cool the thermosphere between 100 km and 200km. </a:t>
            </a:r>
          </a:p>
          <a:p>
            <a:r>
              <a:rPr lang="en-US" dirty="0"/>
              <a:t>As a thermostat, NO plays important role in regulating the energy budget in the thermosphere, thus the long term precise datasets of NO cooling and NO concentration are of great important.</a:t>
            </a:r>
          </a:p>
          <a:p>
            <a:r>
              <a:rPr lang="en-US" dirty="0"/>
              <a:t>In this work, we will show a more precise NO cooling derived from SABER measurement and the first global, long-term dataset of thermospheric NO concentration.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1439E-62D9-264F-A515-902E0DF287E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926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O, NO, CO2 are three major radiators in Earth’s atmosphere.</a:t>
            </a:r>
          </a:p>
          <a:p>
            <a:r>
              <a:rPr lang="en-US" dirty="0"/>
              <a:t>O cooling is at high altitude (200-250). CO2 and NO radiative cooling are the major cooling mechanism that cool the thermosphere between 100 km and 200km. </a:t>
            </a:r>
          </a:p>
          <a:p>
            <a:r>
              <a:rPr lang="en-US" dirty="0"/>
              <a:t>As a thermostat, NO plays important role in regulating the energy budget in the thermosphere, thus the long term precise datasets of NO cooling and NO concentration are of great important.</a:t>
            </a:r>
          </a:p>
          <a:p>
            <a:r>
              <a:rPr lang="en-US" dirty="0"/>
              <a:t>In this work, we will show a more precise NO cooling derived from SABER measurement and the first global, long-term dataset of thermospheric NO concentration.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1439E-62D9-264F-A515-902E0DF287E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995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1439E-62D9-264F-A515-902E0DF287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572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1439E-62D9-264F-A515-902E0DF287E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294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083B-D4B6-C643-8C2C-74D99A46C781}" type="datetimeFigureOut">
              <a:rPr lang="en-US" smtClean="0"/>
              <a:t>6/12/22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C1890-304C-1648-AE24-0C5997EB7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22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083B-D4B6-C643-8C2C-74D99A46C781}" type="datetimeFigureOut">
              <a:rPr lang="en-US" smtClean="0"/>
              <a:t>6/12/22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C1890-304C-1648-AE24-0C5997EB7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596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083B-D4B6-C643-8C2C-74D99A46C781}" type="datetimeFigureOut">
              <a:rPr lang="en-US" smtClean="0"/>
              <a:t>6/12/22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C1890-304C-1648-AE24-0C5997EB7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157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083B-D4B6-C643-8C2C-74D99A46C781}" type="datetimeFigureOut">
              <a:rPr lang="en-US" smtClean="0"/>
              <a:t>6/12/22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C1890-304C-1648-AE24-0C5997EB7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273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083B-D4B6-C643-8C2C-74D99A46C781}" type="datetimeFigureOut">
              <a:rPr lang="en-US" smtClean="0"/>
              <a:t>6/12/22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C1890-304C-1648-AE24-0C5997EB7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259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083B-D4B6-C643-8C2C-74D99A46C781}" type="datetimeFigureOut">
              <a:rPr lang="en-US" smtClean="0"/>
              <a:t>6/12/22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C1890-304C-1648-AE24-0C5997EB7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660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083B-D4B6-C643-8C2C-74D99A46C781}" type="datetimeFigureOut">
              <a:rPr lang="en-US" smtClean="0"/>
              <a:t>6/12/22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C1890-304C-1648-AE24-0C5997EB7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04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083B-D4B6-C643-8C2C-74D99A46C781}" type="datetimeFigureOut">
              <a:rPr lang="en-US" smtClean="0"/>
              <a:t>6/12/22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C1890-304C-1648-AE24-0C5997EB7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55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083B-D4B6-C643-8C2C-74D99A46C781}" type="datetimeFigureOut">
              <a:rPr lang="en-US" smtClean="0"/>
              <a:t>6/12/22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C1890-304C-1648-AE24-0C5997EB7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520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083B-D4B6-C643-8C2C-74D99A46C781}" type="datetimeFigureOut">
              <a:rPr lang="en-US" smtClean="0"/>
              <a:t>6/12/22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C1890-304C-1648-AE24-0C5997EB7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154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083B-D4B6-C643-8C2C-74D99A46C781}" type="datetimeFigureOut">
              <a:rPr lang="en-US" smtClean="0"/>
              <a:t>6/12/22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C1890-304C-1648-AE24-0C5997EB7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265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2083B-D4B6-C643-8C2C-74D99A46C781}" type="datetimeFigureOut">
              <a:rPr lang="en-US" smtClean="0"/>
              <a:t>6/12/22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C1890-304C-1648-AE24-0C5997EB7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2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D4AA4-A37A-C542-86BE-DA7AF7F537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8231" y="855547"/>
            <a:ext cx="11675123" cy="2387600"/>
          </a:xfrm>
        </p:spPr>
        <p:txBody>
          <a:bodyPr>
            <a:noAutofit/>
          </a:bodyPr>
          <a:lstStyle/>
          <a:p>
            <a:r>
              <a:rPr lang="en-US" sz="4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Nitric Oxide Concentration: A New Dataset Derived from SABER</a:t>
            </a:r>
            <a:r>
              <a:rPr lang="en-US" sz="4400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E8A75A-306B-654E-8D44-E54A2C073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533" y="3602037"/>
            <a:ext cx="10244667" cy="2341562"/>
          </a:xfrm>
        </p:spPr>
        <p:txBody>
          <a:bodyPr>
            <a:normAutofit/>
          </a:bodyPr>
          <a:lstStyle/>
          <a:p>
            <a:r>
              <a:rPr lang="en-US" b="1" dirty="0"/>
              <a:t>Ningchao Wang</a:t>
            </a:r>
            <a:r>
              <a:rPr lang="en-US" b="1" baseline="30000" dirty="0"/>
              <a:t>1</a:t>
            </a:r>
            <a:r>
              <a:rPr lang="en-US" b="1" dirty="0"/>
              <a:t>, Manuel López-Puertas</a:t>
            </a:r>
            <a:r>
              <a:rPr lang="en-US" b="1" baseline="30000" dirty="0"/>
              <a:t>2</a:t>
            </a:r>
            <a:r>
              <a:rPr lang="en-US" b="1" dirty="0"/>
              <a:t>, Bernd Funke</a:t>
            </a:r>
            <a:r>
              <a:rPr lang="en-US" b="1" baseline="30000" dirty="0"/>
              <a:t>2</a:t>
            </a:r>
            <a:r>
              <a:rPr lang="en-US" b="1" dirty="0"/>
              <a:t>, John Emmert</a:t>
            </a:r>
            <a:r>
              <a:rPr lang="en-US" b="1" baseline="30000" dirty="0"/>
              <a:t>3</a:t>
            </a:r>
            <a:r>
              <a:rPr lang="en-US" b="1" dirty="0"/>
              <a:t>, and Martin Mlynczak</a:t>
            </a:r>
            <a:r>
              <a:rPr lang="en-US" b="1" baseline="30000" dirty="0"/>
              <a:t>1</a:t>
            </a:r>
            <a:endParaRPr lang="en-US" b="1" dirty="0"/>
          </a:p>
          <a:p>
            <a:pPr algn="l"/>
            <a:r>
              <a:rPr lang="en-US" dirty="0"/>
              <a:t>1. NASA Langley Research Center, Hampton, VA, USA</a:t>
            </a:r>
          </a:p>
          <a:p>
            <a:pPr algn="l"/>
            <a:r>
              <a:rPr lang="en-US" dirty="0"/>
              <a:t>2. Instituto de </a:t>
            </a:r>
            <a:r>
              <a:rPr lang="en-US" dirty="0" err="1"/>
              <a:t>Astrofisica</a:t>
            </a:r>
            <a:r>
              <a:rPr lang="en-US" dirty="0"/>
              <a:t> de </a:t>
            </a:r>
            <a:r>
              <a:rPr lang="en-US" dirty="0" err="1"/>
              <a:t>Andalucia</a:t>
            </a:r>
            <a:r>
              <a:rPr lang="en-US" dirty="0"/>
              <a:t>, Granada, Spain</a:t>
            </a:r>
          </a:p>
          <a:p>
            <a:pPr algn="l"/>
            <a:r>
              <a:rPr lang="en-US" dirty="0"/>
              <a:t>3. U.S. Naval Research Laboratory, Washington, DC, USA</a:t>
            </a:r>
          </a:p>
        </p:txBody>
      </p:sp>
      <p:pic>
        <p:nvPicPr>
          <p:cNvPr id="1026" name="Picture 2" descr="NASA - SABER Fact Sheet">
            <a:extLst>
              <a:ext uri="{FF2B5EF4-FFF2-40B4-BE49-F238E27FC236}">
                <a16:creationId xmlns:a16="http://schemas.microsoft.com/office/drawing/2014/main" id="{5FE52401-893B-D04B-AA23-ADB8C6529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4"/>
            <a:ext cx="1662546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mazon.com: Thermosphere Ionosphere Mesosphere Energetics and Dynamics ( TIMED) - Space, Satellite and Telescope Insignia: Kitchen &amp; Dining">
            <a:extLst>
              <a:ext uri="{FF2B5EF4-FFF2-40B4-BE49-F238E27FC236}">
                <a16:creationId xmlns:a16="http://schemas.microsoft.com/office/drawing/2014/main" id="{3560918F-7CC7-0F40-8CF7-36A659ED8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46" y="9524"/>
            <a:ext cx="1594867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mage result for nasa langley research center logo">
            <a:extLst>
              <a:ext uri="{FF2B5EF4-FFF2-40B4-BE49-F238E27FC236}">
                <a16:creationId xmlns:a16="http://schemas.microsoft.com/office/drawing/2014/main" id="{D0469D4F-E77B-5473-4395-CC35972FDF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86" b="31035"/>
          <a:stretch/>
        </p:blipFill>
        <p:spPr bwMode="auto">
          <a:xfrm>
            <a:off x="9395361" y="0"/>
            <a:ext cx="2796639" cy="112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053B62-C6BB-3B82-4B9B-4DA27DB8B965}"/>
              </a:ext>
            </a:extLst>
          </p:cNvPr>
          <p:cNvSpPr txBox="1"/>
          <p:nvPr/>
        </p:nvSpPr>
        <p:spPr>
          <a:xfrm>
            <a:off x="4778448" y="6488668"/>
            <a:ext cx="2346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2022 CEDAR Workshop</a:t>
            </a:r>
          </a:p>
        </p:txBody>
      </p:sp>
    </p:spTree>
    <p:extLst>
      <p:ext uri="{BB962C8B-B14F-4D97-AF65-F5344CB8AC3E}">
        <p14:creationId xmlns:p14="http://schemas.microsoft.com/office/powerpoint/2010/main" val="3802424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F6056-DD40-0BC8-BAEE-AF9515000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Radiative Cooling in the Thermosphere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ABFC9E-A7DE-20E1-D65A-F6397E6B59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D4D47A-7900-F3ED-8319-C97170265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85394"/>
            <a:ext cx="9397388" cy="55726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B00E42-8780-BDF1-08C1-79C5147099E5}"/>
              </a:ext>
            </a:extLst>
          </p:cNvPr>
          <p:cNvSpPr txBox="1"/>
          <p:nvPr/>
        </p:nvSpPr>
        <p:spPr>
          <a:xfrm>
            <a:off x="7458419" y="6510969"/>
            <a:ext cx="243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(Mlynczak et. al., 2018)</a:t>
            </a:r>
          </a:p>
        </p:txBody>
      </p:sp>
    </p:spTree>
    <p:extLst>
      <p:ext uri="{BB962C8B-B14F-4D97-AF65-F5344CB8AC3E}">
        <p14:creationId xmlns:p14="http://schemas.microsoft.com/office/powerpoint/2010/main" val="3496058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F6056-DD40-0BC8-BAEE-AF9515000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Radiative Cooling in the Thermosphere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D4D47A-7900-F3ED-8319-C97170265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285394"/>
            <a:ext cx="9397388" cy="55726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B00E42-8780-BDF1-08C1-79C5147099E5}"/>
              </a:ext>
            </a:extLst>
          </p:cNvPr>
          <p:cNvSpPr txBox="1"/>
          <p:nvPr/>
        </p:nvSpPr>
        <p:spPr>
          <a:xfrm>
            <a:off x="7458419" y="6510969"/>
            <a:ext cx="243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(Mlynczak et. al., 2018)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79CDE4-C2FA-F45E-D5C2-DF58D53D12E5}"/>
              </a:ext>
            </a:extLst>
          </p:cNvPr>
          <p:cNvSpPr txBox="1"/>
          <p:nvPr/>
        </p:nvSpPr>
        <p:spPr>
          <a:xfrm>
            <a:off x="838200" y="1502007"/>
            <a:ext cx="6620219" cy="26776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O, NO, CO2 are three major radiators in Earth’s atmosphere.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CO2 and NO radiative cooling are the major cooling mechanism that cool the thermosphere between 100 km and 200km. </a:t>
            </a:r>
          </a:p>
        </p:txBody>
      </p:sp>
    </p:spTree>
    <p:extLst>
      <p:ext uri="{BB962C8B-B14F-4D97-AF65-F5344CB8AC3E}">
        <p14:creationId xmlns:p14="http://schemas.microsoft.com/office/powerpoint/2010/main" val="331355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F6056-DD40-0BC8-BAEE-AF9515000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and Objective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D4D47A-7900-F3ED-8319-C97170265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285394"/>
            <a:ext cx="9397388" cy="55726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B00E42-8780-BDF1-08C1-79C5147099E5}"/>
              </a:ext>
            </a:extLst>
          </p:cNvPr>
          <p:cNvSpPr txBox="1"/>
          <p:nvPr/>
        </p:nvSpPr>
        <p:spPr>
          <a:xfrm>
            <a:off x="7458419" y="6510969"/>
            <a:ext cx="243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(Mlynczak et. al., 2018)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79CDE4-C2FA-F45E-D5C2-DF58D53D12E5}"/>
              </a:ext>
            </a:extLst>
          </p:cNvPr>
          <p:cNvSpPr txBox="1"/>
          <p:nvPr/>
        </p:nvSpPr>
        <p:spPr>
          <a:xfrm>
            <a:off x="838200" y="1502007"/>
            <a:ext cx="6620219" cy="39703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Nitric Oxide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Is a thermostat of the thermosphere.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plays important role in regulating the energy budget in the thermosphere.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Motivation: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To provide long term datasets of NO concentration.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Objective: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Derive the NO concentration from SABER NO cooling and MSIS simulations.</a:t>
            </a:r>
          </a:p>
        </p:txBody>
      </p:sp>
    </p:spTree>
    <p:extLst>
      <p:ext uri="{BB962C8B-B14F-4D97-AF65-F5344CB8AC3E}">
        <p14:creationId xmlns:p14="http://schemas.microsoft.com/office/powerpoint/2010/main" val="517022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C719F-5839-DB62-4125-DD7B408C3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82899" cy="1325563"/>
          </a:xfrm>
        </p:spPr>
        <p:txBody>
          <a:bodyPr/>
          <a:lstStyle/>
          <a:p>
            <a:r>
              <a:rPr lang="en-US" dirty="0"/>
              <a:t>NO Cooling Derived from SABER Measurements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06944-4DE3-411B-F29B-BFB00AA1E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SABER (Sounding of the Atmosphere using Broadband Emission Radiometry)</a:t>
            </a:r>
            <a:r>
              <a:rPr lang="zh-CN" altLang="en-US" dirty="0"/>
              <a:t> </a:t>
            </a:r>
            <a:r>
              <a:rPr lang="en-US" altLang="zh-CN" dirty="0"/>
              <a:t>instrument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 Scans the Earth’s limb from 400 km to the hard surface. </a:t>
            </a:r>
          </a:p>
          <a:p>
            <a:pPr lvl="1"/>
            <a:r>
              <a:rPr lang="en-US" dirty="0"/>
              <a:t>Measures profiles of infrared limb radiance in a spectral interval.</a:t>
            </a:r>
          </a:p>
          <a:p>
            <a:pPr lvl="1"/>
            <a:r>
              <a:rPr lang="en-US" dirty="0"/>
              <a:t>Encompasses ~60% of the emission lines from NO bands of 1 to 0, 2 to 1, and 3 to 2.</a:t>
            </a:r>
          </a:p>
          <a:p>
            <a:r>
              <a:rPr lang="en-US" dirty="0"/>
              <a:t>The in-band NO cooling is converted into the full band NO cooling by a unfiltered factor:</a:t>
            </a:r>
          </a:p>
          <a:p>
            <a:pPr lvl="1" algn="ctr"/>
            <a:r>
              <a:rPr lang="en-US" sz="3600" dirty="0"/>
              <a:t>V(z) = I(z) x U(z)</a:t>
            </a:r>
            <a:r>
              <a:rPr lang="en-US" b="1" dirty="0"/>
              <a:t> </a:t>
            </a:r>
          </a:p>
          <a:p>
            <a:pPr lvl="1"/>
            <a:r>
              <a:rPr lang="en-US" dirty="0"/>
              <a:t>Where </a:t>
            </a:r>
            <a:r>
              <a:rPr lang="en-US" b="1" dirty="0"/>
              <a:t>I(z)</a:t>
            </a:r>
            <a:r>
              <a:rPr lang="en-US" dirty="0"/>
              <a:t> is the in-band measurements, </a:t>
            </a:r>
            <a:r>
              <a:rPr lang="en-US" b="1" dirty="0"/>
              <a:t>U(z)</a:t>
            </a:r>
            <a:r>
              <a:rPr lang="en-US" dirty="0"/>
              <a:t> is the ‘unfiltered factor’, and </a:t>
            </a:r>
            <a:r>
              <a:rPr lang="en-US" b="1" dirty="0"/>
              <a:t>V(z)</a:t>
            </a:r>
            <a:r>
              <a:rPr lang="en-US" dirty="0"/>
              <a:t> is the full band NO cooling, </a:t>
            </a:r>
            <a:r>
              <a:rPr lang="en-US" b="1" dirty="0"/>
              <a:t>z</a:t>
            </a:r>
            <a:r>
              <a:rPr lang="en-US" dirty="0"/>
              <a:t> is altitude.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796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C5152-16C7-74D9-7B2B-20A13E60D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SABER measurement and NO cooling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A1C67-FB79-4442-9E2C-514297DE6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SABER (Sounding of the Atmosphere using Broadband Emission Radiometry)</a:t>
            </a:r>
            <a:r>
              <a:rPr lang="zh-CN" altLang="en-US" dirty="0"/>
              <a:t> </a:t>
            </a:r>
            <a:r>
              <a:rPr lang="en-US" altLang="zh-CN" dirty="0"/>
              <a:t>instrument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 Scans the Earth’s limb from 400 km to the hard surface. </a:t>
            </a:r>
          </a:p>
          <a:p>
            <a:pPr lvl="1"/>
            <a:r>
              <a:rPr lang="en-US" dirty="0"/>
              <a:t>Measures profiles of infrared limb radiance in a spectral interval.</a:t>
            </a:r>
          </a:p>
          <a:p>
            <a:pPr lvl="1"/>
            <a:r>
              <a:rPr lang="en-US" dirty="0"/>
              <a:t>Encompasses ~60% of the emission lines from NO bands of 1 to 0, 2 to 1, and 3 to 2.</a:t>
            </a:r>
          </a:p>
          <a:p>
            <a:r>
              <a:rPr lang="en-US" dirty="0"/>
              <a:t>The in-band NO cooling is converted into the full band NO cooling by a unfiltered factor:</a:t>
            </a:r>
          </a:p>
          <a:p>
            <a:pPr lvl="1" algn="ctr"/>
            <a:r>
              <a:rPr lang="en-US" sz="3600" dirty="0"/>
              <a:t>V(z) = I(z) x U(z)</a:t>
            </a:r>
            <a:r>
              <a:rPr lang="en-US" b="1" dirty="0"/>
              <a:t> </a:t>
            </a:r>
          </a:p>
          <a:p>
            <a:pPr lvl="1"/>
            <a:r>
              <a:rPr lang="en-US" dirty="0"/>
              <a:t>Where </a:t>
            </a:r>
            <a:r>
              <a:rPr lang="en-US" b="1" dirty="0"/>
              <a:t>I(z)</a:t>
            </a:r>
            <a:r>
              <a:rPr lang="en-US" dirty="0"/>
              <a:t> is the in-band measurements, </a:t>
            </a:r>
            <a:r>
              <a:rPr lang="en-US" b="1" dirty="0"/>
              <a:t>U(z)</a:t>
            </a:r>
            <a:r>
              <a:rPr lang="en-US" dirty="0"/>
              <a:t> is the ‘unfiltered factor’, and </a:t>
            </a:r>
            <a:r>
              <a:rPr lang="en-US" b="1" dirty="0"/>
              <a:t>V(z)</a:t>
            </a:r>
            <a:r>
              <a:rPr lang="en-US" dirty="0"/>
              <a:t> is the full band NO cooling, </a:t>
            </a:r>
            <a:r>
              <a:rPr lang="en-US" b="1" dirty="0"/>
              <a:t>z</a:t>
            </a:r>
            <a:r>
              <a:rPr lang="en-US" dirty="0"/>
              <a:t> is altitude.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448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CB37C-AA1D-29E3-5CD0-072FB38C6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concentration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5CBB1A-027D-648D-45C5-D75867F9F33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NO cooling from SABER</a:t>
                </a:r>
              </a:p>
              <a:p>
                <a:r>
                  <a:rPr lang="en-US" dirty="0"/>
                  <a:t>Temperature and atomic O from MSIS 2.0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 ×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×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𝑂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×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× 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⁡(−2700/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5CBB1A-027D-648D-45C5-D75867F9F33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2810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139D2-F353-2F68-71DE-9A6C22901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Density from 2008 to 2020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21A935-75DC-E485-BC9C-1D26C9D37A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95816"/>
            <a:ext cx="6400800" cy="48006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7B66C6-1E2B-5C33-D376-79CCE63C1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95816"/>
            <a:ext cx="64008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91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09F92-C378-3270-EA64-1564A120C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2068332" cy="1325563"/>
          </a:xfrm>
        </p:spPr>
        <p:txBody>
          <a:bodyPr/>
          <a:lstStyle/>
          <a:p>
            <a:r>
              <a:rPr lang="en-US" dirty="0"/>
              <a:t>NO Concentration Results: SABER VS SD-WACCM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58E2E14-F3C5-667A-5D1D-3562ED7FBB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98070" y="1406675"/>
            <a:ext cx="6400800" cy="48006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F1EBDB-521F-3DAE-EB96-AD81B9C89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06675"/>
            <a:ext cx="64008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001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09F92-C378-3270-EA64-1564A120C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34" y="-113563"/>
            <a:ext cx="12068332" cy="1325563"/>
          </a:xfrm>
        </p:spPr>
        <p:txBody>
          <a:bodyPr/>
          <a:lstStyle/>
          <a:p>
            <a:r>
              <a:rPr lang="en-US" dirty="0"/>
              <a:t>NO Concentration Results: SABER VS SD-WACCM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742C353-E4F8-3626-B725-9CC916B516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5663" y="3766297"/>
            <a:ext cx="4114800" cy="30861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325BCF-C850-217C-0191-DAB2B345D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0463" y="3766297"/>
            <a:ext cx="4114800" cy="3086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5F9AC9-A536-29A8-C39C-D922689C96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5960463" y="766297"/>
            <a:ext cx="4114800" cy="3086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A3D64D3-1F06-A1BE-3498-91E0E9C32B5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971"/>
          <a:stretch/>
        </p:blipFill>
        <p:spPr>
          <a:xfrm>
            <a:off x="1845663" y="771900"/>
            <a:ext cx="4114800" cy="299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522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7A90E-F574-D08C-D632-C106B8FE0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C4018-1C6E-468F-3216-2E37EA87BD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 concentration from 2008 to 2020 are derived from SABER measurements with the NEW unfiltered factor and MSIS 2.0 simulations.</a:t>
            </a:r>
          </a:p>
          <a:p>
            <a:r>
              <a:rPr lang="en-US" dirty="0"/>
              <a:t>The NO concentration is peak at ~ 110 km and varying with the solar cycle as expected.</a:t>
            </a:r>
          </a:p>
          <a:p>
            <a:r>
              <a:rPr lang="en-US" dirty="0"/>
              <a:t>SABER NO concentration is larger than SD-WACCM simulation for both 2009 (solar minimum year) and 2014 (solar maximum year) below 200 km.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172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BBF43-3422-BB87-8ECC-44DC50C91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slices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454E5-6C20-83E8-6265-61D6898B1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437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3A06C-7BD5-3D1E-2397-D5F27B075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84108" cy="1325563"/>
          </a:xfrm>
        </p:spPr>
        <p:txBody>
          <a:bodyPr/>
          <a:lstStyle/>
          <a:p>
            <a:r>
              <a:rPr lang="en-US" dirty="0"/>
              <a:t>NO Cooling Results: New SABER VS SD-WACCM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A99C7-6FA7-B835-C491-A5E85EF6A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AE4AE94A-FAC8-20ED-26E4-7988A83B9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891"/>
            <a:ext cx="6400800" cy="4800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95F820-7735-7DDA-B213-A85E96201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243" y="1524891"/>
            <a:ext cx="64008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01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83CBA-F9E1-5229-0B7B-DA019D52E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MSIS vs WACCM: Temperature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7F193D-ED04-BF35-59E0-6595C9743D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1394885"/>
            <a:ext cx="6400800" cy="48006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89E385-4A92-3CAB-20E1-9ADDD87460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94885"/>
            <a:ext cx="64008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695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FFABA-B224-2FB0-789B-17AD33B18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MSIS vs WACCM: O density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1B8649-5959-D9FB-C2B7-DC770F7E36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99973"/>
            <a:ext cx="6400800" cy="48006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0096AA-2500-37AE-40D2-034F82460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5586" y="1499973"/>
            <a:ext cx="64008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8224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F8A3F-E769-558B-DF21-6A78CAADD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FFCDB5-4FE7-6082-FDCD-35F6A69BFD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56667" y="0"/>
            <a:ext cx="4572000" cy="3429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163FB2-9633-D778-FB3E-1C424AF17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670" y="0"/>
            <a:ext cx="4572000" cy="3429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101288-3DCE-36D3-B97D-AB2E9D069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3670" y="3429000"/>
            <a:ext cx="4572000" cy="3429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930D61-6FBD-3908-8D82-1470C5881D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6667" y="34290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667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3FEF1-8D3A-3E3F-C36B-228C6C954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Adjust MSIS T and O by 10%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A3FC26-C763-37FC-CE52-AD5EFC1203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8128" y="1371600"/>
            <a:ext cx="3657600" cy="2743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A79438-C459-4DB2-35D3-9F52848D55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728" y="1371600"/>
            <a:ext cx="3657600" cy="2743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90FAF4-E2F2-CADB-9D37-BA474F49FC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8128" y="4114800"/>
            <a:ext cx="3657600" cy="2743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E5AFEE-A786-807B-1C56-47C27CB083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5728" y="4114800"/>
            <a:ext cx="3657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784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27506</TotalTime>
  <Words>801</Words>
  <Application>Microsoft Macintosh PowerPoint</Application>
  <PresentationFormat>Widescreen</PresentationFormat>
  <Paragraphs>67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Office Theme</vt:lpstr>
      <vt:lpstr>Nitric Oxide Concentration: A New Dataset Derived from SABER </vt:lpstr>
      <vt:lpstr>Radiative Cooling in the Thermosphere</vt:lpstr>
      <vt:lpstr>Radiative Cooling in the Thermosphere</vt:lpstr>
      <vt:lpstr>Motivation and Objective</vt:lpstr>
      <vt:lpstr>NO Cooling Derived from SABER Measurements</vt:lpstr>
      <vt:lpstr>SABER measurement and NO cooling</vt:lpstr>
      <vt:lpstr>NO concentration</vt:lpstr>
      <vt:lpstr>NO Density from 2008 to 2020</vt:lpstr>
      <vt:lpstr>NO Concentration Results: SABER VS SD-WACCM</vt:lpstr>
      <vt:lpstr>NO Concentration Results: SABER VS SD-WACCM</vt:lpstr>
      <vt:lpstr>Summary</vt:lpstr>
      <vt:lpstr>Extra slices</vt:lpstr>
      <vt:lpstr>NO Cooling Results: New SABER VS SD-WACCM</vt:lpstr>
      <vt:lpstr>MSIS vs WACCM: Temperature</vt:lpstr>
      <vt:lpstr>MSIS vs WACCM: O density</vt:lpstr>
      <vt:lpstr>PowerPoint Presentation</vt:lpstr>
      <vt:lpstr>Adjust MSIS T and O by 10%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Ningchao Wang</dc:creator>
  <cp:lastModifiedBy>Ningchao Wang</cp:lastModifiedBy>
  <cp:revision>95</cp:revision>
  <dcterms:created xsi:type="dcterms:W3CDTF">2020-11-15T16:54:49Z</dcterms:created>
  <dcterms:modified xsi:type="dcterms:W3CDTF">2022-06-12T22:11:52Z</dcterms:modified>
</cp:coreProperties>
</file>