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7"/>
  </p:notesMasterIdLst>
  <p:sldIdLst>
    <p:sldId id="256" r:id="rId5"/>
    <p:sldId id="7406" r:id="rId6"/>
    <p:sldId id="7418" r:id="rId7"/>
    <p:sldId id="7421" r:id="rId8"/>
    <p:sldId id="7419" r:id="rId9"/>
    <p:sldId id="7437" r:id="rId10"/>
    <p:sldId id="7442" r:id="rId11"/>
    <p:sldId id="7440" r:id="rId12"/>
    <p:sldId id="7441" r:id="rId13"/>
    <p:sldId id="7439" r:id="rId14"/>
    <p:sldId id="7424" r:id="rId15"/>
    <p:sldId id="7443" r:id="rId16"/>
    <p:sldId id="7430" r:id="rId17"/>
    <p:sldId id="7475" r:id="rId18"/>
    <p:sldId id="7431" r:id="rId19"/>
    <p:sldId id="7448" r:id="rId20"/>
    <p:sldId id="7450" r:id="rId21"/>
    <p:sldId id="7447" r:id="rId22"/>
    <p:sldId id="7478" r:id="rId23"/>
    <p:sldId id="7479" r:id="rId24"/>
    <p:sldId id="7480" r:id="rId25"/>
    <p:sldId id="7481" r:id="rId26"/>
    <p:sldId id="7453" r:id="rId27"/>
    <p:sldId id="7458" r:id="rId28"/>
    <p:sldId id="7454" r:id="rId29"/>
    <p:sldId id="7455" r:id="rId30"/>
    <p:sldId id="7456" r:id="rId31"/>
    <p:sldId id="7457" r:id="rId32"/>
    <p:sldId id="7459" r:id="rId33"/>
    <p:sldId id="7461" r:id="rId34"/>
    <p:sldId id="7460" r:id="rId35"/>
    <p:sldId id="7432" r:id="rId36"/>
    <p:sldId id="7462" r:id="rId37"/>
    <p:sldId id="7464" r:id="rId38"/>
    <p:sldId id="7433" r:id="rId39"/>
    <p:sldId id="7465" r:id="rId40"/>
    <p:sldId id="7466" r:id="rId41"/>
    <p:sldId id="7469" r:id="rId42"/>
    <p:sldId id="7435" r:id="rId43"/>
    <p:sldId id="7467" r:id="rId44"/>
    <p:sldId id="7436" r:id="rId45"/>
    <p:sldId id="7468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9CC33A-978D-D052-707C-2FC93B7F10FC}" name="Phojanamongkolkij, Nipa . (LARC-D209)" initials="P(" userId="S::nphojana@ndc.nasa.gov::0d2c5306-786e-43fc-be81-8f6bf6374311" providerId="AD"/>
  <p188:author id="{B6F1987F-EEC1-21E0-2707-55426597F21E}" name="Witzberger, Kevin E. (ARC-AF)" initials="W(" userId="S::kwitzber@ndc.nasa.gov::2ba14412-69d9-4844-ac86-2e24ebe11360" providerId="AD"/>
  <p188:author id="{B3CFBAD3-824E-89EE-8526-3984BBCABC08}" name="Levitt, Ian M. (LARC-D318)" initials="L(" userId="S::ilevitt@ndc.nasa.gov::c62ebd05-bbed-45ad-814d-71595f51511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vitt, Ian M. (LARC-D318)" initials="LIM(D" lastIdx="26" clrIdx="0">
    <p:extLst>
      <p:ext uri="{19B8F6BF-5375-455C-9EA6-DF929625EA0E}">
        <p15:presenceInfo xmlns:p15="http://schemas.microsoft.com/office/powerpoint/2012/main" userId="S::ilevitt@ndc.nasa.gov::c62ebd05-bbed-45ad-814d-71595f515115" providerId="AD"/>
      </p:ext>
    </p:extLst>
  </p:cmAuthor>
  <p:cmAuthor id="2" name="Witzberger, Kevin E. (ARC-AF)" initials="W(" lastIdx="9" clrIdx="1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3" name="Phojanamongkolkij, Nipa . (LARC-D208)" initials="P(" lastIdx="3" clrIdx="2">
    <p:extLst>
      <p:ext uri="{19B8F6BF-5375-455C-9EA6-DF929625EA0E}">
        <p15:presenceInfo xmlns:p15="http://schemas.microsoft.com/office/powerpoint/2012/main" userId="S::nphojana@ndc.nasa.gov::0d2c5306-786e-43fc-be81-8f6bf6374311" providerId="AD"/>
      </p:ext>
    </p:extLst>
  </p:cmAuthor>
  <p:cmAuthor id="4" name="Lacher, Andrew R. (LARC-D3)" initials="L(" lastIdx="1" clrIdx="3">
    <p:extLst>
      <p:ext uri="{19B8F6BF-5375-455C-9EA6-DF929625EA0E}">
        <p15:presenceInfo xmlns:p15="http://schemas.microsoft.com/office/powerpoint/2012/main" userId="S::alacher@ndc.nasa.gov::5287aeea-ebab-41ad-95d4-f41fc5cf3825" providerId="AD"/>
      </p:ext>
    </p:extLst>
  </p:cmAuthor>
  <p:cmAuthor id="5" name="Cavolowsky, Anna E. (ARC-A)" initials="C(" lastIdx="1" clrIdx="4">
    <p:extLst>
      <p:ext uri="{19B8F6BF-5375-455C-9EA6-DF929625EA0E}">
        <p15:presenceInfo xmlns:p15="http://schemas.microsoft.com/office/powerpoint/2012/main" userId="S::acavolow@ndc.nasa.gov::3821bee4-36ce-4a29-b8d0-64052ff3a8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CCEE"/>
    <a:srgbClr val="44AA99"/>
    <a:srgbClr val="117733"/>
    <a:srgbClr val="66CCEE"/>
    <a:srgbClr val="EE6677"/>
    <a:srgbClr val="AA3377"/>
    <a:srgbClr val="EEDD88"/>
    <a:srgbClr val="BBCC33"/>
    <a:srgbClr val="AAAA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5BA2DD-49B7-4ED3-B97D-1985AC7B9337}" v="7" dt="2022-06-16T22:04:24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49" autoAdjust="0"/>
  </p:normalViewPr>
  <p:slideViewPr>
    <p:cSldViewPr snapToGrid="0">
      <p:cViewPr varScale="1">
        <p:scale>
          <a:sx n="97" d="100"/>
          <a:sy n="97" d="100"/>
        </p:scale>
        <p:origin x="1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itt, Ian M. (LARC-D318)" userId="c62ebd05-bbed-45ad-814d-71595f515115" providerId="ADAL" clId="{CC5BA2DD-49B7-4ED3-B97D-1985AC7B9337}"/>
    <pc:docChg chg="undo redo custSel delSld modSld delMainMaster">
      <pc:chgData name="Levitt, Ian M. (LARC-D318)" userId="c62ebd05-bbed-45ad-814d-71595f515115" providerId="ADAL" clId="{CC5BA2DD-49B7-4ED3-B97D-1985AC7B9337}" dt="2022-06-16T22:15:20.051" v="247" actId="47"/>
      <pc:docMkLst>
        <pc:docMk/>
      </pc:docMkLst>
      <pc:sldChg chg="del">
        <pc:chgData name="Levitt, Ian M. (LARC-D318)" userId="c62ebd05-bbed-45ad-814d-71595f515115" providerId="ADAL" clId="{CC5BA2DD-49B7-4ED3-B97D-1985AC7B9337}" dt="2022-06-16T22:15:20.051" v="247" actId="47"/>
        <pc:sldMkLst>
          <pc:docMk/>
          <pc:sldMk cId="3502422819" sldId="262"/>
        </pc:sldMkLst>
      </pc:sldChg>
      <pc:sldChg chg="del">
        <pc:chgData name="Levitt, Ian M. (LARC-D318)" userId="c62ebd05-bbed-45ad-814d-71595f515115" providerId="ADAL" clId="{CC5BA2DD-49B7-4ED3-B97D-1985AC7B9337}" dt="2022-06-16T22:13:54.505" v="246" actId="47"/>
        <pc:sldMkLst>
          <pc:docMk/>
          <pc:sldMk cId="1487637277" sldId="274"/>
        </pc:sldMkLst>
      </pc:sldChg>
      <pc:sldChg chg="del">
        <pc:chgData name="Levitt, Ian M. (LARC-D318)" userId="c62ebd05-bbed-45ad-814d-71595f515115" providerId="ADAL" clId="{CC5BA2DD-49B7-4ED3-B97D-1985AC7B9337}" dt="2022-06-16T22:13:54.505" v="246" actId="47"/>
        <pc:sldMkLst>
          <pc:docMk/>
          <pc:sldMk cId="300644355" sldId="7408"/>
        </pc:sldMkLst>
      </pc:sldChg>
      <pc:sldChg chg="del delCm">
        <pc:chgData name="Levitt, Ian M. (LARC-D318)" userId="c62ebd05-bbed-45ad-814d-71595f515115" providerId="ADAL" clId="{CC5BA2DD-49B7-4ED3-B97D-1985AC7B9337}" dt="2022-06-16T22:13:49.270" v="245" actId="47"/>
        <pc:sldMkLst>
          <pc:docMk/>
          <pc:sldMk cId="1865372209" sldId="7414"/>
        </pc:sldMkLst>
      </pc:sldChg>
      <pc:sldChg chg="addSp delSp modSp">
        <pc:chgData name="Levitt, Ian M. (LARC-D318)" userId="c62ebd05-bbed-45ad-814d-71595f515115" providerId="ADAL" clId="{CC5BA2DD-49B7-4ED3-B97D-1985AC7B9337}" dt="2022-06-16T18:16:07.161" v="1" actId="478"/>
        <pc:sldMkLst>
          <pc:docMk/>
          <pc:sldMk cId="751214788" sldId="7418"/>
        </pc:sldMkLst>
        <pc:spChg chg="add del mod">
          <ac:chgData name="Levitt, Ian M. (LARC-D318)" userId="c62ebd05-bbed-45ad-814d-71595f515115" providerId="ADAL" clId="{CC5BA2DD-49B7-4ED3-B97D-1985AC7B9337}" dt="2022-06-16T18:16:07.161" v="1" actId="478"/>
          <ac:spMkLst>
            <pc:docMk/>
            <pc:sldMk cId="751214788" sldId="7418"/>
            <ac:spMk id="5" creationId="{1912853F-E125-49BD-BAE5-ED196C9C57D8}"/>
          </ac:spMkLst>
        </pc:spChg>
      </pc:sldChg>
      <pc:sldChg chg="delCm modCm">
        <pc:chgData name="Levitt, Ian M. (LARC-D318)" userId="c62ebd05-bbed-45ad-814d-71595f515115" providerId="ADAL" clId="{CC5BA2DD-49B7-4ED3-B97D-1985AC7B9337}" dt="2022-06-16T22:04:31.381" v="11" actId="1592"/>
        <pc:sldMkLst>
          <pc:docMk/>
          <pc:sldMk cId="3309076747" sldId="7419"/>
        </pc:sldMkLst>
      </pc:sldChg>
      <pc:sldChg chg="del">
        <pc:chgData name="Levitt, Ian M. (LARC-D318)" userId="c62ebd05-bbed-45ad-814d-71595f515115" providerId="ADAL" clId="{CC5BA2DD-49B7-4ED3-B97D-1985AC7B9337}" dt="2022-06-16T22:13:54.505" v="246" actId="47"/>
        <pc:sldMkLst>
          <pc:docMk/>
          <pc:sldMk cId="2559072970" sldId="7429"/>
        </pc:sldMkLst>
      </pc:sldChg>
      <pc:sldChg chg="modSp mod delCm">
        <pc:chgData name="Levitt, Ian M. (LARC-D318)" userId="c62ebd05-bbed-45ad-814d-71595f515115" providerId="ADAL" clId="{CC5BA2DD-49B7-4ED3-B97D-1985AC7B9337}" dt="2022-06-16T22:12:02.663" v="241" actId="1592"/>
        <pc:sldMkLst>
          <pc:docMk/>
          <pc:sldMk cId="1855602309" sldId="7430"/>
        </pc:sldMkLst>
        <pc:spChg chg="mod">
          <ac:chgData name="Levitt, Ian M. (LARC-D318)" userId="c62ebd05-bbed-45ad-814d-71595f515115" providerId="ADAL" clId="{CC5BA2DD-49B7-4ED3-B97D-1985AC7B9337}" dt="2022-06-16T22:11:23.646" v="240" actId="20577"/>
          <ac:spMkLst>
            <pc:docMk/>
            <pc:sldMk cId="1855602309" sldId="7430"/>
            <ac:spMk id="3" creationId="{D9E2D73C-E402-472C-99C2-259C5C5046FE}"/>
          </ac:spMkLst>
        </pc:spChg>
      </pc:sldChg>
      <pc:sldChg chg="delCm">
        <pc:chgData name="Levitt, Ian M. (LARC-D318)" userId="c62ebd05-bbed-45ad-814d-71595f515115" providerId="ADAL" clId="{CC5BA2DD-49B7-4ED3-B97D-1985AC7B9337}" dt="2022-06-16T22:13:25.067" v="242" actId="1592"/>
        <pc:sldMkLst>
          <pc:docMk/>
          <pc:sldMk cId="3552684572" sldId="7431"/>
        </pc:sldMkLst>
      </pc:sldChg>
      <pc:sldChg chg="delSp modSp mod delCm">
        <pc:chgData name="Levitt, Ian M. (LARC-D318)" userId="c62ebd05-bbed-45ad-814d-71595f515115" providerId="ADAL" clId="{CC5BA2DD-49B7-4ED3-B97D-1985AC7B9337}" dt="2022-06-16T22:08:54.247" v="122" actId="207"/>
        <pc:sldMkLst>
          <pc:docMk/>
          <pc:sldMk cId="3897038613" sldId="7443"/>
        </pc:sldMkLst>
        <pc:picChg chg="del">
          <ac:chgData name="Levitt, Ian M. (LARC-D318)" userId="c62ebd05-bbed-45ad-814d-71595f515115" providerId="ADAL" clId="{CC5BA2DD-49B7-4ED3-B97D-1985AC7B9337}" dt="2022-06-16T22:04:56.252" v="15" actId="478"/>
          <ac:picMkLst>
            <pc:docMk/>
            <pc:sldMk cId="3897038613" sldId="7443"/>
            <ac:picMk id="7" creationId="{C351C92A-AA63-45F1-9697-228447C59724}"/>
          </ac:picMkLst>
        </pc:picChg>
        <pc:picChg chg="mod">
          <ac:chgData name="Levitt, Ian M. (LARC-D318)" userId="c62ebd05-bbed-45ad-814d-71595f515115" providerId="ADAL" clId="{CC5BA2DD-49B7-4ED3-B97D-1985AC7B9337}" dt="2022-06-16T22:05:07.868" v="16" actId="207"/>
          <ac:picMkLst>
            <pc:docMk/>
            <pc:sldMk cId="3897038613" sldId="7443"/>
            <ac:picMk id="22" creationId="{759BB714-0234-4A49-BD16-32A869FA3A46}"/>
          </ac:picMkLst>
        </pc:picChg>
        <pc:picChg chg="mod">
          <ac:chgData name="Levitt, Ian M. (LARC-D318)" userId="c62ebd05-bbed-45ad-814d-71595f515115" providerId="ADAL" clId="{CC5BA2DD-49B7-4ED3-B97D-1985AC7B9337}" dt="2022-06-16T22:08:54.247" v="122" actId="207"/>
          <ac:picMkLst>
            <pc:docMk/>
            <pc:sldMk cId="3897038613" sldId="7443"/>
            <ac:picMk id="24" creationId="{C2766159-FB99-463D-9D97-6299E08CB056}"/>
          </ac:picMkLst>
        </pc:picChg>
        <pc:cxnChg chg="del mod">
          <ac:chgData name="Levitt, Ian M. (LARC-D318)" userId="c62ebd05-bbed-45ad-814d-71595f515115" providerId="ADAL" clId="{CC5BA2DD-49B7-4ED3-B97D-1985AC7B9337}" dt="2022-06-16T22:04:53.857" v="14" actId="478"/>
          <ac:cxnSpMkLst>
            <pc:docMk/>
            <pc:sldMk cId="3897038613" sldId="7443"/>
            <ac:cxnSpMk id="26" creationId="{0DB4F6CE-DFAC-4020-902F-9B355BC9A8B2}"/>
          </ac:cxnSpMkLst>
        </pc:cxnChg>
        <pc:cxnChg chg="del mod">
          <ac:chgData name="Levitt, Ian M. (LARC-D318)" userId="c62ebd05-bbed-45ad-814d-71595f515115" providerId="ADAL" clId="{CC5BA2DD-49B7-4ED3-B97D-1985AC7B9337}" dt="2022-06-16T22:04:51.691" v="13" actId="478"/>
          <ac:cxnSpMkLst>
            <pc:docMk/>
            <pc:sldMk cId="3897038613" sldId="7443"/>
            <ac:cxnSpMk id="30" creationId="{6F5A6712-417D-4AD0-8D43-F3E04FE6C35E}"/>
          </ac:cxnSpMkLst>
        </pc:cxnChg>
      </pc:sldChg>
      <pc:sldChg chg="delCm">
        <pc:chgData name="Levitt, Ian M. (LARC-D318)" userId="c62ebd05-bbed-45ad-814d-71595f515115" providerId="ADAL" clId="{CC5BA2DD-49B7-4ED3-B97D-1985AC7B9337}" dt="2022-06-16T22:13:37.360" v="243" actId="1592"/>
        <pc:sldMkLst>
          <pc:docMk/>
          <pc:sldMk cId="676332103" sldId="7464"/>
        </pc:sldMkLst>
      </pc:sldChg>
      <pc:sldChg chg="del">
        <pc:chgData name="Levitt, Ian M. (LARC-D318)" userId="c62ebd05-bbed-45ad-814d-71595f515115" providerId="ADAL" clId="{CC5BA2DD-49B7-4ED3-B97D-1985AC7B9337}" dt="2022-06-16T22:13:54.505" v="246" actId="47"/>
        <pc:sldMkLst>
          <pc:docMk/>
          <pc:sldMk cId="3684990172" sldId="7476"/>
        </pc:sldMkLst>
      </pc:sldChg>
      <pc:sldMasterChg chg="del delSldLayout">
        <pc:chgData name="Levitt, Ian M. (LARC-D318)" userId="c62ebd05-bbed-45ad-814d-71595f515115" providerId="ADAL" clId="{CC5BA2DD-49B7-4ED3-B97D-1985AC7B9337}" dt="2022-06-16T22:13:54.505" v="246" actId="47"/>
        <pc:sldMasterMkLst>
          <pc:docMk/>
          <pc:sldMasterMk cId="2636069732" sldId="2147483648"/>
        </pc:sldMasterMkLst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1355738345" sldId="2147483649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763361312" sldId="2147483650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3502322461" sldId="2147483651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1001687795" sldId="2147483652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3452815887" sldId="2147483653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139691437" sldId="2147483654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91125102" sldId="2147483655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3493327774" sldId="2147483656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604572449" sldId="2147483657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3267763313" sldId="2147483658"/>
          </pc:sldLayoutMkLst>
        </pc:sldLayoutChg>
        <pc:sldLayoutChg chg="del">
          <pc:chgData name="Levitt, Ian M. (LARC-D318)" userId="c62ebd05-bbed-45ad-814d-71595f515115" providerId="ADAL" clId="{CC5BA2DD-49B7-4ED3-B97D-1985AC7B9337}" dt="2022-06-16T22:13:54.505" v="246" actId="47"/>
          <pc:sldLayoutMkLst>
            <pc:docMk/>
            <pc:sldMasterMk cId="2636069732" sldId="2147483648"/>
            <pc:sldLayoutMk cId="119913593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9CF27-88ED-49A2-B88B-3D4E43CFF59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6A8E5-ACDA-4478-B483-71BFD2ED1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68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Would benefit from the COP rules/COP practices</a:t>
            </a:r>
          </a:p>
          <a:p>
            <a:endParaRPr lang="en-US" dirty="0"/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living document that describes what research tells us about the progression of UAM airspace capabilities”. May want to consider- “A living document that describes how research informs the progression of UAM airspace capability maturity”. The word ‘informs’ is already supported on this same slide. I presume the tense neutral word “tells us” or “informs”- is because it can describe both past and future progression. If that is the case, then I think it is the right tense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6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6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Tie Cop in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11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77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1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6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79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88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30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76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 requirements</a:t>
            </a:r>
          </a:p>
          <a:p>
            <a:r>
              <a:rPr lang="en-US"/>
              <a:t>Roadmap assumptions</a:t>
            </a:r>
          </a:p>
          <a:p>
            <a:r>
              <a:rPr lang="en-US"/>
              <a:t>Should/Shall/Will</a:t>
            </a:r>
          </a:p>
          <a:p>
            <a:r>
              <a:rPr lang="en-US"/>
              <a:t>TBR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E6A8E5-ACDA-4478-B483-71BFD2ED168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4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515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9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268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2897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71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022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prstClr val="black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1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359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33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image" Target="../media/image7.png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7.png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png"/><Relationship Id="rId18" Type="http://schemas.openxmlformats.org/officeDocument/2006/relationships/image" Target="../media/image60.svg"/><Relationship Id="rId26" Type="http://schemas.openxmlformats.org/officeDocument/2006/relationships/image" Target="../media/image68.svg"/><Relationship Id="rId3" Type="http://schemas.openxmlformats.org/officeDocument/2006/relationships/image" Target="../media/image45.png"/><Relationship Id="rId21" Type="http://schemas.openxmlformats.org/officeDocument/2006/relationships/image" Target="../media/image63.sv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17" Type="http://schemas.openxmlformats.org/officeDocument/2006/relationships/image" Target="../media/image59.png"/><Relationship Id="rId25" Type="http://schemas.openxmlformats.org/officeDocument/2006/relationships/image" Target="../media/image67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svg"/><Relationship Id="rId20" Type="http://schemas.openxmlformats.org/officeDocument/2006/relationships/image" Target="../media/image6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svg"/><Relationship Id="rId10" Type="http://schemas.openxmlformats.org/officeDocument/2006/relationships/image" Target="../media/image52.svg"/><Relationship Id="rId19" Type="http://schemas.openxmlformats.org/officeDocument/2006/relationships/image" Target="../media/image61.png"/><Relationship Id="rId4" Type="http://schemas.openxmlformats.org/officeDocument/2006/relationships/image" Target="../media/image46.svg"/><Relationship Id="rId9" Type="http://schemas.openxmlformats.org/officeDocument/2006/relationships/image" Target="../media/image51.png"/><Relationship Id="rId14" Type="http://schemas.openxmlformats.org/officeDocument/2006/relationships/image" Target="../media/image56.svg"/><Relationship Id="rId22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png"/><Relationship Id="rId18" Type="http://schemas.openxmlformats.org/officeDocument/2006/relationships/image" Target="../media/image60.svg"/><Relationship Id="rId26" Type="http://schemas.openxmlformats.org/officeDocument/2006/relationships/image" Target="../media/image68.svg"/><Relationship Id="rId3" Type="http://schemas.openxmlformats.org/officeDocument/2006/relationships/image" Target="../media/image45.png"/><Relationship Id="rId21" Type="http://schemas.openxmlformats.org/officeDocument/2006/relationships/image" Target="../media/image63.sv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17" Type="http://schemas.openxmlformats.org/officeDocument/2006/relationships/image" Target="../media/image59.png"/><Relationship Id="rId25" Type="http://schemas.openxmlformats.org/officeDocument/2006/relationships/image" Target="../media/image67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svg"/><Relationship Id="rId20" Type="http://schemas.openxmlformats.org/officeDocument/2006/relationships/image" Target="../media/image6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5.svg"/><Relationship Id="rId10" Type="http://schemas.openxmlformats.org/officeDocument/2006/relationships/image" Target="../media/image52.svg"/><Relationship Id="rId19" Type="http://schemas.openxmlformats.org/officeDocument/2006/relationships/image" Target="../media/image61.png"/><Relationship Id="rId4" Type="http://schemas.openxmlformats.org/officeDocument/2006/relationships/image" Target="../media/image46.svg"/><Relationship Id="rId9" Type="http://schemas.openxmlformats.org/officeDocument/2006/relationships/image" Target="../media/image51.png"/><Relationship Id="rId14" Type="http://schemas.openxmlformats.org/officeDocument/2006/relationships/image" Target="../media/image56.svg"/><Relationship Id="rId22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28" Type="http://schemas.openxmlformats.org/officeDocument/2006/relationships/image" Target="../media/image41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28" Type="http://schemas.openxmlformats.org/officeDocument/2006/relationships/image" Target="../media/image41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28" Type="http://schemas.openxmlformats.org/officeDocument/2006/relationships/image" Target="../media/image41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28" Type="http://schemas.openxmlformats.org/officeDocument/2006/relationships/image" Target="../media/image41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18" Type="http://schemas.openxmlformats.org/officeDocument/2006/relationships/image" Target="../media/image59.png"/><Relationship Id="rId26" Type="http://schemas.openxmlformats.org/officeDocument/2006/relationships/image" Target="../media/image67.svg"/><Relationship Id="rId3" Type="http://schemas.openxmlformats.org/officeDocument/2006/relationships/image" Target="../media/image45.png"/><Relationship Id="rId21" Type="http://schemas.openxmlformats.org/officeDocument/2006/relationships/image" Target="../media/image62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8.sv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24" Type="http://schemas.openxmlformats.org/officeDocument/2006/relationships/image" Target="../media/image65.svg"/><Relationship Id="rId5" Type="http://schemas.openxmlformats.org/officeDocument/2006/relationships/image" Target="../media/image69.png"/><Relationship Id="rId15" Type="http://schemas.openxmlformats.org/officeDocument/2006/relationships/image" Target="../media/image56.svg"/><Relationship Id="rId23" Type="http://schemas.openxmlformats.org/officeDocument/2006/relationships/image" Target="../media/image64.png"/><Relationship Id="rId28" Type="http://schemas.openxmlformats.org/officeDocument/2006/relationships/image" Target="../media/image41.png"/><Relationship Id="rId10" Type="http://schemas.openxmlformats.org/officeDocument/2006/relationships/image" Target="../media/image51.png"/><Relationship Id="rId19" Type="http://schemas.openxmlformats.org/officeDocument/2006/relationships/image" Target="../media/image60.svg"/><Relationship Id="rId4" Type="http://schemas.openxmlformats.org/officeDocument/2006/relationships/image" Target="../media/image46.svg"/><Relationship Id="rId9" Type="http://schemas.openxmlformats.org/officeDocument/2006/relationships/image" Target="../media/image50.svg"/><Relationship Id="rId14" Type="http://schemas.openxmlformats.org/officeDocument/2006/relationships/image" Target="../media/image55.png"/><Relationship Id="rId22" Type="http://schemas.openxmlformats.org/officeDocument/2006/relationships/image" Target="../media/image63.svg"/><Relationship Id="rId27" Type="http://schemas.openxmlformats.org/officeDocument/2006/relationships/image" Target="../media/image68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svg"/><Relationship Id="rId3" Type="http://schemas.openxmlformats.org/officeDocument/2006/relationships/image" Target="../media/image78.sv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svg"/><Relationship Id="rId5" Type="http://schemas.openxmlformats.org/officeDocument/2006/relationships/image" Target="../media/image80.svg"/><Relationship Id="rId15" Type="http://schemas.openxmlformats.org/officeDocument/2006/relationships/image" Target="../media/image90.sv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svg"/><Relationship Id="rId1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332B-AC06-49C8-BCD8-13B52F9AD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UAM Airspace Research Roadmap Orientation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6A6DD-FA5A-463C-BD64-CFB398E91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AAM Airspace Working Group</a:t>
            </a:r>
          </a:p>
          <a:p>
            <a:r>
              <a:rPr lang="en-US"/>
              <a:t>June 21, 2022</a:t>
            </a:r>
          </a:p>
        </p:txBody>
      </p:sp>
    </p:spTree>
    <p:extLst>
      <p:ext uri="{BB962C8B-B14F-4D97-AF65-F5344CB8AC3E}">
        <p14:creationId xmlns:p14="http://schemas.microsoft.com/office/powerpoint/2010/main" val="2436206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48AF03-0DFD-41D2-96CD-5CE3C6F8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F393A7-D553-4CD3-993E-E3CCE713C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92" y="1405625"/>
            <a:ext cx="11523415" cy="1836244"/>
          </a:xfrm>
        </p:spPr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Introduce the UAM Airspace Research Roadmap </a:t>
            </a:r>
          </a:p>
          <a:p>
            <a:pPr marL="0" indent="0" algn="ctr">
              <a:buNone/>
            </a:pPr>
            <a:r>
              <a:rPr lang="en-US" sz="2400" i="1"/>
              <a:t>What it is, how it is being used, and how you can help</a:t>
            </a:r>
          </a:p>
        </p:txBody>
      </p:sp>
    </p:spTree>
    <p:extLst>
      <p:ext uri="{BB962C8B-B14F-4D97-AF65-F5344CB8AC3E}">
        <p14:creationId xmlns:p14="http://schemas.microsoft.com/office/powerpoint/2010/main" val="72423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96724BF-0396-40CB-976C-3F3B672B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UAM Airspace Research Roadmap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2E4C2-7402-4443-B137-2BD4A3AC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C704BAB-4CB4-48CA-9FB8-6F631A56D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8162"/>
              </p:ext>
            </p:extLst>
          </p:nvPr>
        </p:nvGraphicFramePr>
        <p:xfrm>
          <a:off x="554018" y="4029298"/>
          <a:ext cx="112545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876">
                  <a:extLst>
                    <a:ext uri="{9D8B030D-6E8A-4147-A177-3AD203B41FA5}">
                      <a16:colId xmlns:a16="http://schemas.microsoft.com/office/drawing/2014/main" val="3415660464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1678821463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923082108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2395578998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3313563567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2941580767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299112999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459417571"/>
                    </a:ext>
                  </a:extLst>
                </a:gridCol>
                <a:gridCol w="937876">
                  <a:extLst>
                    <a:ext uri="{9D8B030D-6E8A-4147-A177-3AD203B41FA5}">
                      <a16:colId xmlns:a16="http://schemas.microsoft.com/office/drawing/2014/main" val="2434962530"/>
                    </a:ext>
                  </a:extLst>
                </a:gridCol>
                <a:gridCol w="2813632">
                  <a:extLst>
                    <a:ext uri="{9D8B030D-6E8A-4147-A177-3AD203B41FA5}">
                      <a16:colId xmlns:a16="http://schemas.microsoft.com/office/drawing/2014/main" val="190057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Oct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Jan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June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Oct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Jan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Apr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June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Oct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Jan 2023+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812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06ACCD-24BE-47E1-B8AF-5B9750F905C6}"/>
              </a:ext>
            </a:extLst>
          </p:cNvPr>
          <p:cNvSpPr txBox="1"/>
          <p:nvPr/>
        </p:nvSpPr>
        <p:spPr>
          <a:xfrm>
            <a:off x="554020" y="4463536"/>
            <a:ext cx="867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Started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A25678-598F-4AB9-8FF3-5336EE00E26B}"/>
              </a:ext>
            </a:extLst>
          </p:cNvPr>
          <p:cNvSpPr txBox="1"/>
          <p:nvPr/>
        </p:nvSpPr>
        <p:spPr>
          <a:xfrm>
            <a:off x="4204042" y="4400138"/>
            <a:ext cx="133868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V1.0</a:t>
            </a:r>
          </a:p>
          <a:p>
            <a:r>
              <a:rPr lang="en-US" sz="1400"/>
              <a:t>NASA Technical Memo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DA8EC8-FD02-4702-A97A-D1B6896D0C92}"/>
              </a:ext>
            </a:extLst>
          </p:cNvPr>
          <p:cNvSpPr txBox="1"/>
          <p:nvPr/>
        </p:nvSpPr>
        <p:spPr>
          <a:xfrm>
            <a:off x="6158542" y="4355814"/>
            <a:ext cx="12634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V1.1</a:t>
            </a:r>
          </a:p>
          <a:p>
            <a:r>
              <a:rPr lang="en-US" sz="1400"/>
              <a:t>NASA-FAA review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ED5028-C71F-41C9-BFE4-2BA4BEFB262E}"/>
              </a:ext>
            </a:extLst>
          </p:cNvPr>
          <p:cNvSpPr txBox="1"/>
          <p:nvPr/>
        </p:nvSpPr>
        <p:spPr>
          <a:xfrm>
            <a:off x="2194434" y="1073475"/>
            <a:ext cx="78031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A </a:t>
            </a:r>
            <a:r>
              <a:rPr lang="en-US" sz="2400" i="1" dirty="0"/>
              <a:t>living document </a:t>
            </a:r>
            <a:r>
              <a:rPr lang="en-US" sz="2400" dirty="0"/>
              <a:t>that describes how research informs the progression of UAM airspace capabilities</a:t>
            </a:r>
          </a:p>
          <a:p>
            <a:pPr algn="ctr"/>
            <a:endParaRPr lang="en-US" sz="2400" dirty="0"/>
          </a:p>
          <a:p>
            <a:pPr algn="r"/>
            <a:r>
              <a:rPr lang="en-US" sz="2400" dirty="0"/>
              <a:t>High-level requirements </a:t>
            </a:r>
          </a:p>
          <a:p>
            <a:pPr algn="r"/>
            <a:r>
              <a:rPr lang="en-US" sz="2400" dirty="0"/>
              <a:t>Assumptions</a:t>
            </a:r>
          </a:p>
          <a:p>
            <a:pPr algn="r"/>
            <a:r>
              <a:rPr lang="en-US" sz="2400" dirty="0"/>
              <a:t>Constraints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66B293-D714-43C8-88BB-E7924B950DEE}"/>
              </a:ext>
            </a:extLst>
          </p:cNvPr>
          <p:cNvSpPr txBox="1"/>
          <p:nvPr/>
        </p:nvSpPr>
        <p:spPr>
          <a:xfrm>
            <a:off x="7141178" y="4355814"/>
            <a:ext cx="15820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V1.2</a:t>
            </a:r>
          </a:p>
          <a:p>
            <a:r>
              <a:rPr lang="en-US" sz="1400"/>
              <a:t>NASA Technical Memo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B21AAA-351C-46A1-BB44-489BE8C628E5}"/>
              </a:ext>
            </a:extLst>
          </p:cNvPr>
          <p:cNvSpPr txBox="1"/>
          <p:nvPr/>
        </p:nvSpPr>
        <p:spPr>
          <a:xfrm>
            <a:off x="8936279" y="4409394"/>
            <a:ext cx="1109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V2.0</a:t>
            </a:r>
          </a:p>
          <a:p>
            <a:r>
              <a:rPr lang="en-US" sz="1400"/>
              <a:t>Baseline</a:t>
            </a:r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F8CC488F-5A52-45C3-BF3F-FEC7D9542B54}"/>
              </a:ext>
            </a:extLst>
          </p:cNvPr>
          <p:cNvSpPr/>
          <p:nvPr/>
        </p:nvSpPr>
        <p:spPr>
          <a:xfrm rot="5400000">
            <a:off x="5566229" y="4199478"/>
            <a:ext cx="365127" cy="291017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FE71F1-AAA2-4438-A065-DA3FD6C41DBB}"/>
              </a:ext>
            </a:extLst>
          </p:cNvPr>
          <p:cNvSpPr txBox="1"/>
          <p:nvPr/>
        </p:nvSpPr>
        <p:spPr>
          <a:xfrm>
            <a:off x="2153326" y="6004561"/>
            <a:ext cx="163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NASA-Informed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5F79AF3-337F-4BFA-8E7C-29A8274C4AF5}"/>
              </a:ext>
            </a:extLst>
          </p:cNvPr>
          <p:cNvSpPr/>
          <p:nvPr/>
        </p:nvSpPr>
        <p:spPr>
          <a:xfrm rot="5400000">
            <a:off x="2232189" y="3791519"/>
            <a:ext cx="351542" cy="373968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69B9F1-4137-4F68-BECB-85C6F3D6A359}"/>
              </a:ext>
            </a:extLst>
          </p:cNvPr>
          <p:cNvSpPr txBox="1"/>
          <p:nvPr/>
        </p:nvSpPr>
        <p:spPr>
          <a:xfrm>
            <a:off x="6437779" y="6004561"/>
            <a:ext cx="163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FAA-Informed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919BCF-B4C4-4A19-98D4-7EEFB2DC8C4A}"/>
              </a:ext>
            </a:extLst>
          </p:cNvPr>
          <p:cNvGrpSpPr/>
          <p:nvPr/>
        </p:nvGrpSpPr>
        <p:grpSpPr>
          <a:xfrm>
            <a:off x="7423589" y="5248666"/>
            <a:ext cx="4384944" cy="650804"/>
            <a:chOff x="8069943" y="5837131"/>
            <a:chExt cx="4230293" cy="650804"/>
          </a:xfrm>
        </p:grpSpPr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5E670BA0-DEEC-438B-9979-ADB4B5324706}"/>
                </a:ext>
              </a:extLst>
            </p:cNvPr>
            <p:cNvSpPr/>
            <p:nvPr/>
          </p:nvSpPr>
          <p:spPr>
            <a:xfrm>
              <a:off x="8069943" y="5837131"/>
              <a:ext cx="4230293" cy="65080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744E06-B17F-4D1A-A1AF-E1FB635F8AD3}"/>
                </a:ext>
              </a:extLst>
            </p:cNvPr>
            <p:cNvSpPr txBox="1"/>
            <p:nvPr/>
          </p:nvSpPr>
          <p:spPr>
            <a:xfrm>
              <a:off x="8969576" y="5987325"/>
              <a:ext cx="2431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Community-Informed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21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399BB250-1B21-4F31-9521-CB6570BA7A5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" y="1251313"/>
            <a:ext cx="4448629" cy="424234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96724BF-0396-40CB-976C-3F3B672B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Under-the-hood System Engineering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2E4C2-7402-4443-B137-2BD4A3AC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8C533C-AD69-4378-868D-CA195B9C9527}"/>
              </a:ext>
            </a:extLst>
          </p:cNvPr>
          <p:cNvSpPr txBox="1"/>
          <p:nvPr/>
        </p:nvSpPr>
        <p:spPr>
          <a:xfrm>
            <a:off x="4873613" y="895103"/>
            <a:ext cx="4604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/>
              <a:t>Digital Engineering </a:t>
            </a:r>
            <a:r>
              <a:rPr lang="en-US" sz="1600"/>
              <a:t>methodology</a:t>
            </a:r>
          </a:p>
          <a:p>
            <a:pPr algn="ctr"/>
            <a:endParaRPr lang="en-US" sz="1600"/>
          </a:p>
          <a:p>
            <a:r>
              <a:rPr lang="en-US" sz="1600"/>
              <a:t>Lower-level requirements </a:t>
            </a:r>
          </a:p>
          <a:p>
            <a:r>
              <a:rPr lang="en-US" sz="1600"/>
              <a:t>Inter-dependency traces</a:t>
            </a:r>
          </a:p>
          <a:p>
            <a:r>
              <a:rPr lang="en-US" sz="1600"/>
              <a:t>System analysis</a:t>
            </a:r>
          </a:p>
          <a:p>
            <a:r>
              <a:rPr lang="en-US" sz="1600"/>
              <a:t>Dashboard reports</a:t>
            </a:r>
          </a:p>
        </p:txBody>
      </p:sp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3FD050AF-B483-47FF-A9D0-279C12422DC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38679"/>
            <a:ext cx="5943600" cy="33432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66DEE66-6DE6-4E4C-9243-7F7E37CAC949}"/>
              </a:ext>
            </a:extLst>
          </p:cNvPr>
          <p:cNvSpPr txBox="1"/>
          <p:nvPr/>
        </p:nvSpPr>
        <p:spPr>
          <a:xfrm>
            <a:off x="718456" y="5514607"/>
            <a:ext cx="34906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/>
              <a:t>Phojanamongkolkij, N., Levitt, I., Barnes, P</a:t>
            </a:r>
            <a:r>
              <a:rPr lang="en-US" sz="1100" dirty="0"/>
              <a:t>. “Overview of Model-Based Systems Engineering Efforts to Evolve the Airspace Research System Roadmap,” </a:t>
            </a:r>
            <a:r>
              <a:rPr lang="en-US" sz="1100" i="1" dirty="0"/>
              <a:t>2022 AIAA Aviation Forum, June 2022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499839-5A4C-4084-B805-C90DD1FA1CD8}"/>
              </a:ext>
            </a:extLst>
          </p:cNvPr>
          <p:cNvSpPr txBox="1"/>
          <p:nvPr/>
        </p:nvSpPr>
        <p:spPr>
          <a:xfrm>
            <a:off x="5763531" y="5955870"/>
            <a:ext cx="6096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/>
              <a:t>Cheng, A., Witzberger, K., Phojanamongkolkij, N., and Levitt, I., </a:t>
            </a:r>
            <a:r>
              <a:rPr lang="en-US" sz="1100"/>
              <a:t>" Urban Air Mobility (UAM) Airspace Research Roadmap Systems Engineering Approach to Managing Airspace Evolution Towards UML-4," </a:t>
            </a:r>
            <a:r>
              <a:rPr lang="en-US" sz="1100" i="1"/>
              <a:t>2022 AIAA Aviation Forum, June 2022</a:t>
            </a:r>
          </a:p>
        </p:txBody>
      </p:sp>
    </p:spTree>
    <p:extLst>
      <p:ext uri="{BB962C8B-B14F-4D97-AF65-F5344CB8AC3E}">
        <p14:creationId xmlns:p14="http://schemas.microsoft.com/office/powerpoint/2010/main" val="152496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A53DC-005D-4B2A-BB09-E953702C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Informing the Roadmap by the Community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CA28F-CB1E-4DF6-9AC2-2FF2109E6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66" y="3820459"/>
            <a:ext cx="5555910" cy="26840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/>
              <a:t>AAM Ecosystem Engagement Plans</a:t>
            </a:r>
          </a:p>
          <a:p>
            <a:pPr marL="0" indent="0">
              <a:buNone/>
            </a:pPr>
            <a:endParaRPr lang="en-US" dirty="0"/>
          </a:p>
          <a:p>
            <a:pPr>
              <a:spcBef>
                <a:spcPts val="800"/>
              </a:spcBef>
            </a:pPr>
            <a:r>
              <a:rPr lang="en-US" dirty="0"/>
              <a:t>V1.2 posted to NARI website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Online submission form </a:t>
            </a:r>
            <a:r>
              <a:rPr lang="en-US" b="1" dirty="0"/>
              <a:t>open through Sep 6</a:t>
            </a:r>
            <a:r>
              <a:rPr lang="en-US" b="1" baseline="30000" dirty="0"/>
              <a:t>th</a:t>
            </a:r>
            <a:r>
              <a:rPr lang="en-US" b="1" dirty="0"/>
              <a:t> 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Comment dispositions will be provided wherever possible</a:t>
            </a:r>
          </a:p>
          <a:p>
            <a:pPr>
              <a:spcBef>
                <a:spcPts val="800"/>
              </a:spcBef>
            </a:pPr>
            <a:r>
              <a:rPr lang="en-US" dirty="0"/>
              <a:t>July 19 Airspace WG agenda: Roadmap v1.2 Q&amp;A session </a:t>
            </a:r>
          </a:p>
          <a:p>
            <a:pPr>
              <a:spcBef>
                <a:spcPts val="800"/>
              </a:spcBef>
            </a:pPr>
            <a:r>
              <a:rPr lang="en-US" dirty="0"/>
              <a:t>September workshop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Discuss comments and updates</a:t>
            </a:r>
          </a:p>
          <a:p>
            <a:pPr>
              <a:spcBef>
                <a:spcPts val="800"/>
              </a:spcBef>
            </a:pPr>
            <a:r>
              <a:rPr lang="en-US" dirty="0"/>
              <a:t>V2.0 and subsequent versions will be posted by NARI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4B8EC-581A-46D6-B1F4-1E70405C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498CA6-8E3A-4A94-A37F-09CAADCF4EFB}"/>
              </a:ext>
            </a:extLst>
          </p:cNvPr>
          <p:cNvSpPr txBox="1"/>
          <p:nvPr/>
        </p:nvSpPr>
        <p:spPr>
          <a:xfrm>
            <a:off x="471666" y="913884"/>
            <a:ext cx="5093111" cy="24827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NASA is:</a:t>
            </a:r>
          </a:p>
          <a:p>
            <a:endParaRPr lang="en-US" sz="1600"/>
          </a:p>
          <a:p>
            <a:pPr marL="347345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/>
              <a:t>Publicly sharing stakeholder engagement document</a:t>
            </a:r>
            <a:endParaRPr lang="en-US" sz="1600">
              <a:cs typeface="Calibri"/>
            </a:endParaRPr>
          </a:p>
          <a:p>
            <a:pPr marL="347345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/>
              <a:t>Targeting the highest technical quality</a:t>
            </a:r>
            <a:endParaRPr lang="en-US" sz="1600">
              <a:cs typeface="Calibri"/>
            </a:endParaRPr>
          </a:p>
          <a:p>
            <a:pPr marL="347345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/>
              <a:t>Developing for public good</a:t>
            </a:r>
            <a:endParaRPr lang="en-US" sz="1600">
              <a:cs typeface="Calibri"/>
            </a:endParaRPr>
          </a:p>
          <a:p>
            <a:pPr marL="347345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/>
              <a:t>Not seeking consensus</a:t>
            </a:r>
            <a:endParaRPr lang="en-US" sz="1600">
              <a:cs typeface="Calibri"/>
            </a:endParaRPr>
          </a:p>
          <a:p>
            <a:pPr marL="347345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/>
              <a:t>Seeking diverse </a:t>
            </a:r>
            <a:r>
              <a:rPr lang="en-US"/>
              <a:t>and </a:t>
            </a:r>
            <a:r>
              <a:rPr lang="en-US" sz="1600"/>
              <a:t>expert insights and opinions</a:t>
            </a:r>
            <a:endParaRPr lang="en-US" sz="1600"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3F6CD0-3475-4275-97CD-C0CF0A601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225" y="912011"/>
            <a:ext cx="3812903" cy="164229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7F75129-EBD1-4818-9649-764CFDA22BE4}"/>
              </a:ext>
            </a:extLst>
          </p:cNvPr>
          <p:cNvGrpSpPr/>
          <p:nvPr/>
        </p:nvGrpSpPr>
        <p:grpSpPr>
          <a:xfrm>
            <a:off x="6707051" y="2676003"/>
            <a:ext cx="4727303" cy="4108761"/>
            <a:chOff x="7592592" y="2911573"/>
            <a:chExt cx="4205673" cy="378242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8B157E-425D-404F-A125-36A10A01C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2592" y="2916291"/>
              <a:ext cx="4205673" cy="37777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A12F76-9F4D-49F5-A361-CB7848A7060D}"/>
                </a:ext>
              </a:extLst>
            </p:cNvPr>
            <p:cNvSpPr txBox="1"/>
            <p:nvPr/>
          </p:nvSpPr>
          <p:spPr>
            <a:xfrm>
              <a:off x="10152743" y="2911573"/>
              <a:ext cx="13203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>
                  <a:solidFill>
                    <a:srgbClr val="FF0000"/>
                  </a:solidFill>
                </a:rPr>
                <a:t>Requirement Number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C16CB1C-1888-4E58-AFC8-0A15CFAE66E5}"/>
                </a:ext>
              </a:extLst>
            </p:cNvPr>
            <p:cNvSpPr txBox="1"/>
            <p:nvPr/>
          </p:nvSpPr>
          <p:spPr>
            <a:xfrm>
              <a:off x="10152743" y="3144751"/>
              <a:ext cx="1429659" cy="2154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(e.g. 34 UML-3.AM)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907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 cloud for UAM Airspace Roadmap v1.2&#10;&#10;Generated by Nipa Phojanamongkolkij">
            <a:extLst>
              <a:ext uri="{FF2B5EF4-FFF2-40B4-BE49-F238E27FC236}">
                <a16:creationId xmlns:a16="http://schemas.microsoft.com/office/drawing/2014/main" id="{56246BE7-CC81-40E4-9C00-EAFC1E94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81" y="2406448"/>
            <a:ext cx="4895329" cy="34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EE484-92F0-4532-8B70-491C4662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0E79-5C7F-4152-B4A9-1020AA77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§1  Introduction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§2  UAM Airspace System Definition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§3  UAM Airspace System Progression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§4  System Engineering Methodology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§5  Roadmap Requirements Tables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§6  Conclusions and Next Steps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References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A:  Acronyms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B: 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92C6-DE3D-4805-A131-8367BB07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F75FA-B93E-4C0C-B600-C8D765ACAF46}"/>
              </a:ext>
            </a:extLst>
          </p:cNvPr>
          <p:cNvSpPr txBox="1"/>
          <p:nvPr/>
        </p:nvSpPr>
        <p:spPr>
          <a:xfrm>
            <a:off x="6252081" y="5957974"/>
            <a:ext cx="341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UAM Airspace Research Roadmap v1.2 Word Cloud </a:t>
            </a:r>
          </a:p>
          <a:p>
            <a:r>
              <a:rPr lang="en-US" sz="1200" i="1" dirty="0"/>
              <a:t>Developed by NASA/Nipa Phojanamongkolkij</a:t>
            </a:r>
          </a:p>
        </p:txBody>
      </p:sp>
    </p:spTree>
    <p:extLst>
      <p:ext uri="{BB962C8B-B14F-4D97-AF65-F5344CB8AC3E}">
        <p14:creationId xmlns:p14="http://schemas.microsoft.com/office/powerpoint/2010/main" val="197536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 cloud for UAM Airspace Roadmap v1.2&#10;&#10;Generated by Nipa Phojanamongkolkij">
            <a:extLst>
              <a:ext uri="{FF2B5EF4-FFF2-40B4-BE49-F238E27FC236}">
                <a16:creationId xmlns:a16="http://schemas.microsoft.com/office/drawing/2014/main" id="{56246BE7-CC81-40E4-9C00-EAFC1E94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81" y="2406448"/>
            <a:ext cx="4895329" cy="34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EE484-92F0-4532-8B70-491C4662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0E79-5C7F-4152-B4A9-1020AA77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§1  Introduction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§2  UAM Airspace System Definition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§3  UAM Airspace System Progression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§4  System Engineering Methodology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§5  Roadmap Requirements Tables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§6  Conclusions and Next Steps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References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A:  Acronyms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B: 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92C6-DE3D-4805-A131-8367BB07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F75FA-B93E-4C0C-B600-C8D765ACAF46}"/>
              </a:ext>
            </a:extLst>
          </p:cNvPr>
          <p:cNvSpPr txBox="1"/>
          <p:nvPr/>
        </p:nvSpPr>
        <p:spPr>
          <a:xfrm>
            <a:off x="6252081" y="5957974"/>
            <a:ext cx="341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UAM Airspace Research Roadmap v1.2 Word Cloud </a:t>
            </a:r>
          </a:p>
          <a:p>
            <a:r>
              <a:rPr lang="en-US" sz="1200" i="1" dirty="0"/>
              <a:t>Developed by NASA/Nipa Phojanamongkolkij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57829-976C-4C31-A61A-C21169116A03}"/>
              </a:ext>
            </a:extLst>
          </p:cNvPr>
          <p:cNvSpPr txBox="1"/>
          <p:nvPr/>
        </p:nvSpPr>
        <p:spPr>
          <a:xfrm>
            <a:off x="6092130" y="814624"/>
            <a:ext cx="4259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Ꙭ"/>
            </a:pPr>
            <a:r>
              <a:rPr lang="en-US" sz="1600"/>
              <a:t>→ About 65 pages</a:t>
            </a:r>
          </a:p>
        </p:txBody>
      </p:sp>
    </p:spTree>
    <p:extLst>
      <p:ext uri="{BB962C8B-B14F-4D97-AF65-F5344CB8AC3E}">
        <p14:creationId xmlns:p14="http://schemas.microsoft.com/office/powerpoint/2010/main" val="203964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 cloud for UAM Airspace Roadmap v1.2&#10;&#10;Generated by Nipa Phojanamongkolkij">
            <a:extLst>
              <a:ext uri="{FF2B5EF4-FFF2-40B4-BE49-F238E27FC236}">
                <a16:creationId xmlns:a16="http://schemas.microsoft.com/office/drawing/2014/main" id="{56246BE7-CC81-40E4-9C00-EAFC1E94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81" y="2406448"/>
            <a:ext cx="4895329" cy="34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EE484-92F0-4532-8B70-491C4662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0E79-5C7F-4152-B4A9-1020AA77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§1  Introduction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§2  UAM Airspace System Definition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§3  UAM Airspace System Progression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§4  System Engineering Methodology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§5  Roadmap Requirements Tables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§6  Conclusions and Next Steps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References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A:  Acronyms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B: 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92C6-DE3D-4805-A131-8367BB07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F75FA-B93E-4C0C-B600-C8D765ACAF46}"/>
              </a:ext>
            </a:extLst>
          </p:cNvPr>
          <p:cNvSpPr txBox="1"/>
          <p:nvPr/>
        </p:nvSpPr>
        <p:spPr>
          <a:xfrm>
            <a:off x="6252081" y="5957974"/>
            <a:ext cx="341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UAM Airspace Research Roadmap v1.2 Word Cloud </a:t>
            </a:r>
          </a:p>
          <a:p>
            <a:r>
              <a:rPr lang="en-US" sz="1200" i="1" dirty="0"/>
              <a:t>Developed by NASA/Nipa Phojanamongkolkij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57829-976C-4C31-A61A-C21169116A03}"/>
              </a:ext>
            </a:extLst>
          </p:cNvPr>
          <p:cNvSpPr txBox="1"/>
          <p:nvPr/>
        </p:nvSpPr>
        <p:spPr>
          <a:xfrm>
            <a:off x="6092130" y="814624"/>
            <a:ext cx="4259447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Ꙭ"/>
            </a:pPr>
            <a:r>
              <a:rPr lang="en-US" sz="1600"/>
              <a:t>→ About 65 pages</a:t>
            </a:r>
          </a:p>
          <a:p>
            <a:pPr marL="285750" indent="-285750">
              <a:spcBef>
                <a:spcPts val="800"/>
              </a:spcBef>
              <a:buFont typeface="Calibri" panose="020F0502020204030204" pitchFamily="34" charset="0"/>
              <a:buChar char="Ꙭ"/>
            </a:pPr>
            <a:r>
              <a:rPr lang="en-US" sz="1600"/>
              <a:t>→ 266 requirements, assumptions, and TBRs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1600"/>
              <a:t>Expected to grow to 500-1000+</a:t>
            </a:r>
          </a:p>
        </p:txBody>
      </p:sp>
    </p:spTree>
    <p:extLst>
      <p:ext uri="{BB962C8B-B14F-4D97-AF65-F5344CB8AC3E}">
        <p14:creationId xmlns:p14="http://schemas.microsoft.com/office/powerpoint/2010/main" val="146018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 cloud for UAM Airspace Roadmap v1.2&#10;&#10;Generated by Nipa Phojanamongkolkij">
            <a:extLst>
              <a:ext uri="{FF2B5EF4-FFF2-40B4-BE49-F238E27FC236}">
                <a16:creationId xmlns:a16="http://schemas.microsoft.com/office/drawing/2014/main" id="{56246BE7-CC81-40E4-9C00-EAFC1E94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81" y="2406448"/>
            <a:ext cx="4895329" cy="34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EE484-92F0-4532-8B70-491C4662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0E79-5C7F-4152-B4A9-1020AA77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§1  Introduction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§2  UAM Airspace System Definition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§3  UAM Airspace System Progression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§4  System Engineering Methodology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§5  Roadmap Requirements Tables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§6  Conclusions and Next Steps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References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A:  Acronyms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Appendix B: 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92C6-DE3D-4805-A131-8367BB07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F75FA-B93E-4C0C-B600-C8D765ACAF46}"/>
              </a:ext>
            </a:extLst>
          </p:cNvPr>
          <p:cNvSpPr txBox="1"/>
          <p:nvPr/>
        </p:nvSpPr>
        <p:spPr>
          <a:xfrm>
            <a:off x="6252081" y="5957974"/>
            <a:ext cx="341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UAM Airspace Research Roadmap v1.2 Word Cloud </a:t>
            </a:r>
          </a:p>
          <a:p>
            <a:r>
              <a:rPr lang="en-US" sz="1200" i="1" dirty="0"/>
              <a:t>Developed by NASA/Nipa Phojanamongkolkij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57829-976C-4C31-A61A-C21169116A03}"/>
              </a:ext>
            </a:extLst>
          </p:cNvPr>
          <p:cNvSpPr txBox="1"/>
          <p:nvPr/>
        </p:nvSpPr>
        <p:spPr>
          <a:xfrm>
            <a:off x="6092130" y="814624"/>
            <a:ext cx="4259447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Ꙭ"/>
            </a:pPr>
            <a:r>
              <a:rPr lang="en-US" sz="1600"/>
              <a:t>→ About 65 pages</a:t>
            </a:r>
          </a:p>
          <a:p>
            <a:pPr marL="285750" indent="-285750">
              <a:spcBef>
                <a:spcPts val="800"/>
              </a:spcBef>
              <a:buFont typeface="Calibri" panose="020F0502020204030204" pitchFamily="34" charset="0"/>
              <a:buChar char="Ꙭ"/>
            </a:pPr>
            <a:r>
              <a:rPr lang="en-US" sz="1600"/>
              <a:t>→ 266 requirements, assumptions, and TBRs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1600"/>
              <a:t>Expected to grow to 500-1000+</a:t>
            </a:r>
          </a:p>
          <a:p>
            <a:pPr marL="285750" indent="-285750">
              <a:spcBef>
                <a:spcPts val="800"/>
              </a:spcBef>
              <a:buFont typeface="Calibri" panose="020F0502020204030204" pitchFamily="34" charset="0"/>
              <a:buChar char="Ꙭ"/>
            </a:pPr>
            <a:r>
              <a:rPr lang="en-US" sz="1600"/>
              <a:t>→ 27 References used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1600"/>
              <a:t>Expected to grow</a:t>
            </a:r>
          </a:p>
        </p:txBody>
      </p:sp>
    </p:spTree>
    <p:extLst>
      <p:ext uri="{BB962C8B-B14F-4D97-AF65-F5344CB8AC3E}">
        <p14:creationId xmlns:p14="http://schemas.microsoft.com/office/powerpoint/2010/main" val="1277060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 cloud for UAM Airspace Roadmap v1.2&#10;&#10;Generated by Nipa Phojanamongkolkij">
            <a:extLst>
              <a:ext uri="{FF2B5EF4-FFF2-40B4-BE49-F238E27FC236}">
                <a16:creationId xmlns:a16="http://schemas.microsoft.com/office/drawing/2014/main" id="{56246BE7-CC81-40E4-9C00-EAFC1E94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081" y="2406448"/>
            <a:ext cx="4895329" cy="349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EE484-92F0-4532-8B70-491C4662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A0E79-5C7F-4152-B4A9-1020AA77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§1  Introduction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§2  UAM Airspace System Definition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§3  UAM Airspace System Progression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§4  System Engineering Methodology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§5  Roadmap Requirements Tables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§6  Conclusions and Next Steps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References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Appendix A:  Acronyms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Appendix B:  Glossary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D92C6-DE3D-4805-A131-8367BB07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1F75FA-B93E-4C0C-B600-C8D765ACAF46}"/>
              </a:ext>
            </a:extLst>
          </p:cNvPr>
          <p:cNvSpPr txBox="1"/>
          <p:nvPr/>
        </p:nvSpPr>
        <p:spPr>
          <a:xfrm>
            <a:off x="6252081" y="5957974"/>
            <a:ext cx="341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UAM Airspace Research Roadmap v1.2 Word Cloud </a:t>
            </a:r>
          </a:p>
          <a:p>
            <a:r>
              <a:rPr lang="en-US" sz="1200" i="1" dirty="0"/>
              <a:t>Developed by NASA/Nipa Phojanamongkolkij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57829-976C-4C31-A61A-C21169116A03}"/>
              </a:ext>
            </a:extLst>
          </p:cNvPr>
          <p:cNvSpPr txBox="1"/>
          <p:nvPr/>
        </p:nvSpPr>
        <p:spPr>
          <a:xfrm>
            <a:off x="6092130" y="814624"/>
            <a:ext cx="4259447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Ꙭ"/>
            </a:pPr>
            <a:r>
              <a:rPr lang="en-US" sz="1600"/>
              <a:t>→ About 65 pages</a:t>
            </a:r>
          </a:p>
          <a:p>
            <a:pPr marL="285750" indent="-285750">
              <a:spcBef>
                <a:spcPts val="800"/>
              </a:spcBef>
              <a:buFont typeface="Calibri" panose="020F0502020204030204" pitchFamily="34" charset="0"/>
              <a:buChar char="Ꙭ"/>
            </a:pPr>
            <a:r>
              <a:rPr lang="en-US" sz="1600"/>
              <a:t>→ 266 requirements, assumptions, and TBRs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1600"/>
              <a:t>Expected to grow to 500-1000+</a:t>
            </a:r>
          </a:p>
          <a:p>
            <a:pPr marL="285750" indent="-285750">
              <a:spcBef>
                <a:spcPts val="800"/>
              </a:spcBef>
              <a:buFont typeface="Calibri" panose="020F0502020204030204" pitchFamily="34" charset="0"/>
              <a:buChar char="Ꙭ"/>
            </a:pPr>
            <a:r>
              <a:rPr lang="en-US" sz="1600"/>
              <a:t>→ 27 References used</a:t>
            </a:r>
          </a:p>
          <a:p>
            <a:pPr marL="742950" lvl="1" indent="-285750">
              <a:buFont typeface="Calibri" panose="020F0502020204030204" pitchFamily="34" charset="0"/>
              <a:buChar char="–"/>
            </a:pPr>
            <a:r>
              <a:rPr lang="en-US" sz="1600"/>
              <a:t>Expected to grow</a:t>
            </a:r>
          </a:p>
        </p:txBody>
      </p:sp>
    </p:spTree>
    <p:extLst>
      <p:ext uri="{BB962C8B-B14F-4D97-AF65-F5344CB8AC3E}">
        <p14:creationId xmlns:p14="http://schemas.microsoft.com/office/powerpoint/2010/main" val="2608924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§2 UAM Airspace System Definition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4" y="960352"/>
            <a:ext cx="7016582" cy="5165812"/>
          </a:xfrm>
        </p:spPr>
        <p:txBody>
          <a:bodyPr>
            <a:normAutofit/>
          </a:bodyPr>
          <a:lstStyle/>
          <a:p>
            <a:r>
              <a:rPr lang="en-US" dirty="0"/>
              <a:t>§2.1  Operational Assumptions</a:t>
            </a:r>
          </a:p>
          <a:p>
            <a:pPr lvl="1"/>
            <a:r>
              <a:rPr lang="en-US" dirty="0"/>
              <a:t>Constrain the design space</a:t>
            </a:r>
          </a:p>
          <a:p>
            <a:r>
              <a:rPr lang="en-US" dirty="0"/>
              <a:t>§2.2  System Actors</a:t>
            </a:r>
          </a:p>
          <a:p>
            <a:pPr lvl="1"/>
            <a:r>
              <a:rPr lang="en-US" dirty="0"/>
              <a:t>Derived from International Civil Aviation Organization (ICAO), “</a:t>
            </a:r>
            <a:r>
              <a:rPr lang="en-US" b="1" dirty="0"/>
              <a:t>Global Air Traffic Management Operational Concept</a:t>
            </a:r>
            <a:r>
              <a:rPr lang="en-US" dirty="0"/>
              <a:t>,” Doc 9854 AN/458, Montreal, Canada, 2005</a:t>
            </a:r>
          </a:p>
          <a:p>
            <a:r>
              <a:rPr lang="en-US" dirty="0"/>
              <a:t>§2.3  Level of Automation</a:t>
            </a:r>
          </a:p>
          <a:p>
            <a:pPr lvl="1"/>
            <a:r>
              <a:rPr lang="en-US" dirty="0"/>
              <a:t>Taken from Goodrich, K., Theodore, C., "</a:t>
            </a:r>
            <a:r>
              <a:rPr lang="en-US" b="1" dirty="0"/>
              <a:t>Description of the NASA Urban Air Mobility Maturity Level (UML) Scale</a:t>
            </a:r>
            <a:r>
              <a:rPr lang="en-US" dirty="0"/>
              <a:t>," AIAA 2021-1627, AIAA SciTech 2021 Forum, January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FCDFAC-D37B-4C95-92A7-A4FB45EBC116}"/>
              </a:ext>
            </a:extLst>
          </p:cNvPr>
          <p:cNvGrpSpPr/>
          <p:nvPr/>
        </p:nvGrpSpPr>
        <p:grpSpPr>
          <a:xfrm>
            <a:off x="7913902" y="756247"/>
            <a:ext cx="2991017" cy="6037476"/>
            <a:chOff x="7913902" y="756247"/>
            <a:chExt cx="2991017" cy="603747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8689BCE-1995-4BD9-9CFF-8431FBB11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95671" y="756247"/>
              <a:ext cx="2638928" cy="3300400"/>
            </a:xfrm>
            <a:prstGeom prst="rect">
              <a:avLst/>
            </a:prstGeom>
          </p:spPr>
        </p:pic>
        <p:pic>
          <p:nvPicPr>
            <p:cNvPr id="25" name="Graphic 24" descr="Robot outline">
              <a:extLst>
                <a:ext uri="{FF2B5EF4-FFF2-40B4-BE49-F238E27FC236}">
                  <a16:creationId xmlns:a16="http://schemas.microsoft.com/office/drawing/2014/main" id="{1C969BFE-3D78-4DC9-8382-58DC328CA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90519" y="4975974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Brain in head with solid fill">
              <a:extLst>
                <a:ext uri="{FF2B5EF4-FFF2-40B4-BE49-F238E27FC236}">
                  <a16:creationId xmlns:a16="http://schemas.microsoft.com/office/drawing/2014/main" id="{46E53E54-1359-4AF6-840D-305A2AD96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24472" y="4149054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Cheers outline">
              <a:extLst>
                <a:ext uri="{FF2B5EF4-FFF2-40B4-BE49-F238E27FC236}">
                  <a16:creationId xmlns:a16="http://schemas.microsoft.com/office/drawing/2014/main" id="{85B90DA1-AB17-4EA5-B2E3-10720FDB4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66481" y="4944699"/>
              <a:ext cx="1097309" cy="1097309"/>
            </a:xfrm>
            <a:prstGeom prst="rect">
              <a:avLst/>
            </a:prstGeom>
          </p:spPr>
        </p:pic>
        <p:pic>
          <p:nvPicPr>
            <p:cNvPr id="28" name="Graphic 27" descr="Children with solid fill">
              <a:extLst>
                <a:ext uri="{FF2B5EF4-FFF2-40B4-BE49-F238E27FC236}">
                  <a16:creationId xmlns:a16="http://schemas.microsoft.com/office/drawing/2014/main" id="{BA530652-7FBE-4C25-8F5B-468222B00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13902" y="5036154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Connections with solid fill">
              <a:extLst>
                <a:ext uri="{FF2B5EF4-FFF2-40B4-BE49-F238E27FC236}">
                  <a16:creationId xmlns:a16="http://schemas.microsoft.com/office/drawing/2014/main" id="{C4FFB9C8-604D-4ACD-AA77-315871083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8397360" y="5779600"/>
              <a:ext cx="1020092" cy="914400"/>
            </a:xfrm>
            <a:prstGeom prst="rect">
              <a:avLst/>
            </a:prstGeom>
          </p:spPr>
        </p:pic>
        <p:pic>
          <p:nvPicPr>
            <p:cNvPr id="30" name="Graphic 29" descr="Internet Of Things outline">
              <a:extLst>
                <a:ext uri="{FF2B5EF4-FFF2-40B4-BE49-F238E27FC236}">
                  <a16:creationId xmlns:a16="http://schemas.microsoft.com/office/drawing/2014/main" id="{A4E870A1-A922-4606-86C1-8E4F8280B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649442" y="4183181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Server outline">
              <a:extLst>
                <a:ext uri="{FF2B5EF4-FFF2-40B4-BE49-F238E27FC236}">
                  <a16:creationId xmlns:a16="http://schemas.microsoft.com/office/drawing/2014/main" id="{823952F6-FEB0-48C5-A5F6-25904A30F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00361" y="587932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9499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§2 UAM Airspace System Definition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4" y="960352"/>
            <a:ext cx="7016582" cy="5165812"/>
          </a:xfrm>
        </p:spPr>
        <p:txBody>
          <a:bodyPr>
            <a:normAutofit/>
          </a:bodyPr>
          <a:lstStyle/>
          <a:p>
            <a:r>
              <a:rPr lang="en-US" dirty="0"/>
              <a:t>§2.1  Operational Assumptions</a:t>
            </a:r>
          </a:p>
          <a:p>
            <a:pPr lvl="1"/>
            <a:r>
              <a:rPr lang="en-US" dirty="0"/>
              <a:t>Constrain the design space</a:t>
            </a:r>
          </a:p>
          <a:p>
            <a:r>
              <a:rPr lang="en-US" dirty="0"/>
              <a:t>§2.2  System Actors</a:t>
            </a:r>
          </a:p>
          <a:p>
            <a:pPr lvl="1"/>
            <a:r>
              <a:rPr lang="en-US" dirty="0"/>
              <a:t>Derived from International Civil Aviation Organization (ICAO), “</a:t>
            </a:r>
            <a:r>
              <a:rPr lang="en-US" b="1" dirty="0"/>
              <a:t>Global Air Traffic Management Operational Concept</a:t>
            </a:r>
            <a:r>
              <a:rPr lang="en-US" dirty="0"/>
              <a:t>,” Doc 9854 AN/458, Montreal, Canada, 2005</a:t>
            </a:r>
          </a:p>
          <a:p>
            <a:r>
              <a:rPr lang="en-US" dirty="0"/>
              <a:t>§2.3  Level of Automation</a:t>
            </a:r>
          </a:p>
          <a:p>
            <a:pPr lvl="1"/>
            <a:r>
              <a:rPr lang="en-US" dirty="0"/>
              <a:t>Taken from Goodrich, K., Theodore, C., "</a:t>
            </a:r>
            <a:r>
              <a:rPr lang="en-US" b="1" dirty="0"/>
              <a:t>Description of the NASA Urban Air Mobility Maturity Level (UML) Scale</a:t>
            </a:r>
            <a:r>
              <a:rPr lang="en-US" dirty="0"/>
              <a:t>," AIAA 2021-1627, AIAA SciTech 2021 Forum, January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E6FCDF-0568-4E92-AED7-AA26DC75362F}"/>
              </a:ext>
            </a:extLst>
          </p:cNvPr>
          <p:cNvGrpSpPr/>
          <p:nvPr/>
        </p:nvGrpSpPr>
        <p:grpSpPr>
          <a:xfrm>
            <a:off x="7913902" y="756247"/>
            <a:ext cx="2991017" cy="6037476"/>
            <a:chOff x="7913902" y="756247"/>
            <a:chExt cx="2991017" cy="60374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DC99EA3-776C-4916-811D-E1A1F8822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95671" y="756247"/>
              <a:ext cx="2638928" cy="3300400"/>
            </a:xfrm>
            <a:prstGeom prst="rect">
              <a:avLst/>
            </a:prstGeom>
          </p:spPr>
        </p:pic>
        <p:pic>
          <p:nvPicPr>
            <p:cNvPr id="10" name="Graphic 9" descr="Robot outline">
              <a:extLst>
                <a:ext uri="{FF2B5EF4-FFF2-40B4-BE49-F238E27FC236}">
                  <a16:creationId xmlns:a16="http://schemas.microsoft.com/office/drawing/2014/main" id="{79C89B30-4514-4453-B59F-D8B2A1D62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90519" y="4975974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Brain in head with solid fill">
              <a:extLst>
                <a:ext uri="{FF2B5EF4-FFF2-40B4-BE49-F238E27FC236}">
                  <a16:creationId xmlns:a16="http://schemas.microsoft.com/office/drawing/2014/main" id="{6C6B94D9-A1E3-4491-9398-4083BEA6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24472" y="41490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Cheers outline">
              <a:extLst>
                <a:ext uri="{FF2B5EF4-FFF2-40B4-BE49-F238E27FC236}">
                  <a16:creationId xmlns:a16="http://schemas.microsoft.com/office/drawing/2014/main" id="{B4238493-17E6-45A3-9760-2B1E7B51D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66481" y="4944699"/>
              <a:ext cx="1097309" cy="1097309"/>
            </a:xfrm>
            <a:prstGeom prst="rect">
              <a:avLst/>
            </a:prstGeom>
          </p:spPr>
        </p:pic>
        <p:pic>
          <p:nvPicPr>
            <p:cNvPr id="16" name="Graphic 15" descr="Children with solid fill">
              <a:extLst>
                <a:ext uri="{FF2B5EF4-FFF2-40B4-BE49-F238E27FC236}">
                  <a16:creationId xmlns:a16="http://schemas.microsoft.com/office/drawing/2014/main" id="{A81C0D6B-2110-4A3D-88C8-D86D9924D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13902" y="5036154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Connections with solid fill">
              <a:extLst>
                <a:ext uri="{FF2B5EF4-FFF2-40B4-BE49-F238E27FC236}">
                  <a16:creationId xmlns:a16="http://schemas.microsoft.com/office/drawing/2014/main" id="{8F107D9E-F90E-49E8-9799-D3C70B19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8397360" y="5779600"/>
              <a:ext cx="1020092" cy="914400"/>
            </a:xfrm>
            <a:prstGeom prst="rect">
              <a:avLst/>
            </a:prstGeom>
          </p:spPr>
        </p:pic>
        <p:pic>
          <p:nvPicPr>
            <p:cNvPr id="22" name="Graphic 21" descr="Internet Of Things outline">
              <a:extLst>
                <a:ext uri="{FF2B5EF4-FFF2-40B4-BE49-F238E27FC236}">
                  <a16:creationId xmlns:a16="http://schemas.microsoft.com/office/drawing/2014/main" id="{759BB714-0234-4A49-BD16-32A869FA3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649442" y="4183181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Server outline">
              <a:extLst>
                <a:ext uri="{FF2B5EF4-FFF2-40B4-BE49-F238E27FC236}">
                  <a16:creationId xmlns:a16="http://schemas.microsoft.com/office/drawing/2014/main" id="{C2766159-FB99-463D-9D97-6299E08CB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00361" y="587932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4BBC3B-FBBF-4610-B490-CAFC4DB095A9}"/>
              </a:ext>
            </a:extLst>
          </p:cNvPr>
          <p:cNvGrpSpPr/>
          <p:nvPr/>
        </p:nvGrpSpPr>
        <p:grpSpPr>
          <a:xfrm>
            <a:off x="131889" y="1801905"/>
            <a:ext cx="7592614" cy="724893"/>
            <a:chOff x="131889" y="1801905"/>
            <a:chExt cx="7592614" cy="72489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C9FF8A3-262B-402D-93AF-72C651C0B4B0}"/>
                </a:ext>
              </a:extLst>
            </p:cNvPr>
            <p:cNvSpPr/>
            <p:nvPr/>
          </p:nvSpPr>
          <p:spPr>
            <a:xfrm>
              <a:off x="131889" y="1801905"/>
              <a:ext cx="4018769" cy="724893"/>
            </a:xfrm>
            <a:prstGeom prst="ellipse">
              <a:avLst/>
            </a:prstGeom>
            <a:noFill/>
            <a:ln w="15875">
              <a:solidFill>
                <a:srgbClr val="CC3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8375C6-9A45-4E13-9FDB-7C4616309721}"/>
                </a:ext>
              </a:extLst>
            </p:cNvPr>
            <p:cNvSpPr txBox="1"/>
            <p:nvPr/>
          </p:nvSpPr>
          <p:spPr>
            <a:xfrm>
              <a:off x="5776674" y="1902741"/>
              <a:ext cx="1947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rgbClr val="CC3300"/>
                  </a:solidFill>
                </a:rPr>
                <a:t>Important</a:t>
              </a:r>
              <a:endParaRPr lang="en-US" sz="2400">
                <a:solidFill>
                  <a:srgbClr val="CC3300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560AF43-8BD5-434D-92AD-F8758A939A30}"/>
                </a:ext>
              </a:extLst>
            </p:cNvPr>
            <p:cNvCxnSpPr>
              <a:cxnSpLocks/>
              <a:endCxn id="19" idx="6"/>
            </p:cNvCxnSpPr>
            <p:nvPr/>
          </p:nvCxnSpPr>
          <p:spPr>
            <a:xfrm flipH="1">
              <a:off x="4150658" y="2164351"/>
              <a:ext cx="1626016" cy="1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703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8CEA-62FF-4134-9BC1-51F67EAF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§2.2 System 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2D73C-E402-472C-99C2-259C5C504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7191" y="1686786"/>
            <a:ext cx="6666647" cy="473285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Operator</a:t>
            </a:r>
            <a:r>
              <a:rPr lang="en-US" dirty="0"/>
              <a:t> refers to the organization </a:t>
            </a:r>
          </a:p>
          <a:p>
            <a:r>
              <a:rPr lang="en-US" b="1" dirty="0"/>
              <a:t>Manager</a:t>
            </a:r>
            <a:r>
              <a:rPr lang="en-US" dirty="0"/>
              <a:t> refers to an agent of the organization</a:t>
            </a:r>
          </a:p>
          <a:p>
            <a:pPr marL="631825" lvl="1" indent="0">
              <a:buNone/>
            </a:pPr>
            <a:r>
              <a:rPr lang="en-US" i="1" dirty="0"/>
              <a:t>Note: PSU = PSU Manager</a:t>
            </a:r>
          </a:p>
          <a:p>
            <a:r>
              <a:rPr lang="en-US" b="1" dirty="0"/>
              <a:t>PIC</a:t>
            </a:r>
            <a:r>
              <a:rPr lang="en-US" dirty="0"/>
              <a:t> can either be remote and onboard, unless specified</a:t>
            </a:r>
          </a:p>
          <a:p>
            <a:r>
              <a:rPr lang="en-US" dirty="0"/>
              <a:t>Actors can consist of both humans and automation components</a:t>
            </a:r>
          </a:p>
          <a:p>
            <a:r>
              <a:rPr lang="en-US" b="1" dirty="0"/>
              <a:t>FAA</a:t>
            </a:r>
            <a:r>
              <a:rPr lang="en-US" dirty="0"/>
              <a:t> serves multiple roles</a:t>
            </a:r>
          </a:p>
          <a:p>
            <a:pPr lvl="1"/>
            <a:r>
              <a:rPr lang="en-US" dirty="0"/>
              <a:t>Key regulatory roles in the FAA Lines of Business (LOBs) are identified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32FC5-8156-4F8A-AFC2-8AFB697D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084A5D-B8D4-46A0-85D2-BFC43A946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66" y="885825"/>
            <a:ext cx="4543425" cy="562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02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§3 UAM Airspace System Progression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885" y="960352"/>
            <a:ext cx="5308376" cy="54480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Urban Air Mobility Maturity Level (UML)</a:t>
            </a:r>
          </a:p>
          <a:p>
            <a:pPr>
              <a:spcBef>
                <a:spcPts val="1200"/>
              </a:spcBef>
            </a:pPr>
            <a:r>
              <a:rPr lang="en-US" dirty="0"/>
              <a:t>Naturally progressive in time</a:t>
            </a:r>
          </a:p>
          <a:p>
            <a:pPr lvl="1"/>
            <a:r>
              <a:rPr lang="en-US" dirty="0"/>
              <a:t>E.g., UML-3 comes </a:t>
            </a:r>
            <a:r>
              <a:rPr lang="en-US" i="1" dirty="0"/>
              <a:t>after </a:t>
            </a:r>
            <a:r>
              <a:rPr lang="en-US" dirty="0"/>
              <a:t>UML-2</a:t>
            </a:r>
          </a:p>
          <a:p>
            <a:pPr lvl="1"/>
            <a:r>
              <a:rPr lang="en-US" dirty="0"/>
              <a:t>No dates are specified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Each UML increases capability</a:t>
            </a:r>
          </a:p>
          <a:p>
            <a:pPr lvl="1"/>
            <a:r>
              <a:rPr lang="en-US" dirty="0"/>
              <a:t>New requirements are added to the system of systems (SoS)</a:t>
            </a:r>
          </a:p>
          <a:p>
            <a:pPr lvl="1"/>
            <a:r>
              <a:rPr lang="en-US" dirty="0"/>
              <a:t>All requirements from prior UMLs are still available for use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A0AE224-273A-4082-A548-93F2DCBC6FF7}"/>
              </a:ext>
            </a:extLst>
          </p:cNvPr>
          <p:cNvSpPr txBox="1">
            <a:spLocks/>
          </p:cNvSpPr>
          <p:nvPr/>
        </p:nvSpPr>
        <p:spPr>
          <a:xfrm>
            <a:off x="6966333" y="958833"/>
            <a:ext cx="4937991" cy="5165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b="1" dirty="0"/>
              <a:t>§3.1 </a:t>
            </a:r>
            <a:r>
              <a:rPr lang="en-US" u="sng" dirty="0"/>
              <a:t>UML-1:</a:t>
            </a:r>
            <a:r>
              <a:rPr lang="en-US" b="1" u="sng" dirty="0"/>
              <a:t> </a:t>
            </a:r>
            <a:r>
              <a:rPr lang="en-US" u="sng" dirty="0"/>
              <a:t>Pre-Operational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/>
              <a:t>§3.2 </a:t>
            </a:r>
            <a:r>
              <a:rPr lang="en-US" u="sng" dirty="0"/>
              <a:t>UML-2:</a:t>
            </a:r>
            <a:r>
              <a:rPr lang="en-US" b="1" u="sng" dirty="0"/>
              <a:t> </a:t>
            </a:r>
            <a:r>
              <a:rPr lang="en-US" u="sng" dirty="0"/>
              <a:t>Initial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eVTOL introduced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Shadow mode and data collection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dirty="0"/>
              <a:t>§3.3 </a:t>
            </a:r>
            <a:r>
              <a:rPr lang="en-US" u="sng" dirty="0"/>
              <a:t>UML-3:</a:t>
            </a:r>
            <a:r>
              <a:rPr lang="en-US" b="1" u="sng" dirty="0"/>
              <a:t> </a:t>
            </a:r>
            <a:r>
              <a:rPr lang="en-US" u="sng" dirty="0"/>
              <a:t>Transition and Growth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Vertiports and other airspace constructs introduced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PSU introduced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Aircraft technology expands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Early operations and data collection</a:t>
            </a:r>
          </a:p>
          <a:p>
            <a:pPr marL="628650" indent="-628650">
              <a:spcBef>
                <a:spcPts val="1200"/>
              </a:spcBef>
              <a:buNone/>
            </a:pPr>
            <a:r>
              <a:rPr lang="en-US" b="1" dirty="0"/>
              <a:t>§3.4 </a:t>
            </a:r>
            <a:r>
              <a:rPr lang="en-US" u="sng" dirty="0"/>
              <a:t>UML-4:</a:t>
            </a:r>
            <a:r>
              <a:rPr lang="en-US" b="1" u="sng" dirty="0"/>
              <a:t> </a:t>
            </a:r>
            <a:r>
              <a:rPr lang="en-US" u="sng" dirty="0"/>
              <a:t>New Predetermined Separator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New mode of operation, different from VFR, where ATC is not the separator</a:t>
            </a:r>
          </a:p>
          <a:p>
            <a:pPr marL="628650" lvl="1" indent="-284163">
              <a:spcBef>
                <a:spcPts val="0"/>
              </a:spcBef>
            </a:pPr>
            <a:r>
              <a:rPr lang="en-US" dirty="0"/>
              <a:t>RPIC and SVO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17A11CB-2520-48FB-9840-807E3685C9A9}"/>
              </a:ext>
            </a:extLst>
          </p:cNvPr>
          <p:cNvGrpSpPr/>
          <p:nvPr/>
        </p:nvGrpSpPr>
        <p:grpSpPr>
          <a:xfrm>
            <a:off x="2103895" y="2991502"/>
            <a:ext cx="1384356" cy="1384356"/>
            <a:chOff x="2676335" y="5224007"/>
            <a:chExt cx="1384356" cy="1384356"/>
          </a:xfrm>
        </p:grpSpPr>
        <p:pic>
          <p:nvPicPr>
            <p:cNvPr id="22" name="Graphic 21" descr="No sign outline">
              <a:extLst>
                <a:ext uri="{FF2B5EF4-FFF2-40B4-BE49-F238E27FC236}">
                  <a16:creationId xmlns:a16="http://schemas.microsoft.com/office/drawing/2014/main" id="{F72750EE-B9D2-4FF7-A110-90425AD1D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76335" y="5224007"/>
              <a:ext cx="1384356" cy="1384356"/>
            </a:xfrm>
            <a:prstGeom prst="rect">
              <a:avLst/>
            </a:prstGeom>
          </p:spPr>
        </p:pic>
        <p:pic>
          <p:nvPicPr>
            <p:cNvPr id="14" name="Graphic 13" descr="Monthly calendar outline">
              <a:extLst>
                <a:ext uri="{FF2B5EF4-FFF2-40B4-BE49-F238E27FC236}">
                  <a16:creationId xmlns:a16="http://schemas.microsoft.com/office/drawing/2014/main" id="{62FFFC09-893E-4675-89EC-A17CEEC35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11313" y="5451694"/>
              <a:ext cx="914400" cy="914400"/>
            </a:xfrm>
            <a:prstGeom prst="rect">
              <a:avLst/>
            </a:prstGeom>
          </p:spPr>
        </p:pic>
      </p:grpSp>
      <p:sp>
        <p:nvSpPr>
          <p:cNvPr id="2" name="Arrow: Notched Right 1">
            <a:extLst>
              <a:ext uri="{FF2B5EF4-FFF2-40B4-BE49-F238E27FC236}">
                <a16:creationId xmlns:a16="http://schemas.microsoft.com/office/drawing/2014/main" id="{EF037EC7-C366-4467-8379-D025FC703227}"/>
              </a:ext>
            </a:extLst>
          </p:cNvPr>
          <p:cNvSpPr/>
          <p:nvPr/>
        </p:nvSpPr>
        <p:spPr>
          <a:xfrm rot="5400000">
            <a:off x="3771236" y="3389628"/>
            <a:ext cx="4649528" cy="1129085"/>
          </a:xfrm>
          <a:prstGeom prst="notchedRightArrow">
            <a:avLst>
              <a:gd name="adj1" fmla="val 100000"/>
              <a:gd name="adj2" fmla="val 54225"/>
            </a:avLst>
          </a:prstGeom>
          <a:gradFill flip="none" rotWithShape="1">
            <a:gsLst>
              <a:gs pos="6000">
                <a:schemeClr val="tx2">
                  <a:lumMod val="75000"/>
                </a:schemeClr>
              </a:gs>
              <a:gs pos="39000">
                <a:schemeClr val="tx2">
                  <a:lumMod val="60000"/>
                  <a:lumOff val="40000"/>
                </a:schemeClr>
              </a:gs>
              <a:gs pos="76000">
                <a:srgbClr val="88CCEE"/>
              </a:gs>
            </a:gsLst>
            <a:lin ang="10800000" scaled="1"/>
            <a:tileRect/>
          </a:gra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2BE95976-A22E-496C-9C6F-4CD4095AAEF8}"/>
              </a:ext>
            </a:extLst>
          </p:cNvPr>
          <p:cNvSpPr/>
          <p:nvPr/>
        </p:nvSpPr>
        <p:spPr>
          <a:xfrm>
            <a:off x="5481762" y="805615"/>
            <a:ext cx="1228476" cy="1216550"/>
          </a:xfrm>
          <a:prstGeom prst="diamond">
            <a:avLst/>
          </a:prstGeom>
          <a:gradFill>
            <a:gsLst>
              <a:gs pos="0">
                <a:srgbClr val="66CCEE"/>
              </a:gs>
              <a:gs pos="100000">
                <a:schemeClr val="bg1"/>
              </a:gs>
            </a:gsLst>
          </a:gra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F31345-E1A8-427F-BFC3-F0C58BDCE2AF}"/>
              </a:ext>
            </a:extLst>
          </p:cNvPr>
          <p:cNvSpPr txBox="1"/>
          <p:nvPr/>
        </p:nvSpPr>
        <p:spPr>
          <a:xfrm>
            <a:off x="5513679" y="4310687"/>
            <a:ext cx="116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Progress of Time</a:t>
            </a:r>
          </a:p>
        </p:txBody>
      </p:sp>
      <p:pic>
        <p:nvPicPr>
          <p:cNvPr id="18" name="Graphic 17" descr="Clock with solid fill">
            <a:extLst>
              <a:ext uri="{FF2B5EF4-FFF2-40B4-BE49-F238E27FC236}">
                <a16:creationId xmlns:a16="http://schemas.microsoft.com/office/drawing/2014/main" id="{DF47F374-694C-46B9-9194-7693CB76F0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69774" y="1101378"/>
            <a:ext cx="652453" cy="652453"/>
          </a:xfrm>
          <a:prstGeom prst="rect">
            <a:avLst/>
          </a:prstGeom>
        </p:spPr>
      </p:pic>
      <p:pic>
        <p:nvPicPr>
          <p:cNvPr id="20" name="Graphic 19" descr="Hourglass 30% outline">
            <a:extLst>
              <a:ext uri="{FF2B5EF4-FFF2-40B4-BE49-F238E27FC236}">
                <a16:creationId xmlns:a16="http://schemas.microsoft.com/office/drawing/2014/main" id="{1CB9C6B2-41F4-4B76-9BEB-61CB49DE66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8800" y="33206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7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64" name="Content Placeholder 5">
            <a:extLst>
              <a:ext uri="{FF2B5EF4-FFF2-40B4-BE49-F238E27FC236}">
                <a16:creationId xmlns:a16="http://schemas.microsoft.com/office/drawing/2014/main" id="{83465AB9-D371-4B25-BED9-73F722A51362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84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47" name="Content Placeholder 5">
            <a:extLst>
              <a:ext uri="{FF2B5EF4-FFF2-40B4-BE49-F238E27FC236}">
                <a16:creationId xmlns:a16="http://schemas.microsoft.com/office/drawing/2014/main" id="{D0C56D33-2274-40A4-9296-2F2AE567F1F0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155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58" name="Content Placeholder 5">
            <a:extLst>
              <a:ext uri="{FF2B5EF4-FFF2-40B4-BE49-F238E27FC236}">
                <a16:creationId xmlns:a16="http://schemas.microsoft.com/office/drawing/2014/main" id="{5137BB48-37C0-44B4-B021-E61EBDCFC145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6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ECBA3E1-2200-4E67-865F-1DA80A1B5CB9}"/>
              </a:ext>
            </a:extLst>
          </p:cNvPr>
          <p:cNvGrpSpPr/>
          <p:nvPr/>
        </p:nvGrpSpPr>
        <p:grpSpPr>
          <a:xfrm>
            <a:off x="9306979" y="798124"/>
            <a:ext cx="2764768" cy="356791"/>
            <a:chOff x="9306979" y="798124"/>
            <a:chExt cx="2764768" cy="356791"/>
          </a:xfrm>
        </p:grpSpPr>
        <p:sp>
          <p:nvSpPr>
            <p:cNvPr id="68" name="Diamond 67">
              <a:extLst>
                <a:ext uri="{FF2B5EF4-FFF2-40B4-BE49-F238E27FC236}">
                  <a16:creationId xmlns:a16="http://schemas.microsoft.com/office/drawing/2014/main" id="{40F66930-CBB6-4627-A1B8-66FC0CA3F83B}"/>
                </a:ext>
              </a:extLst>
            </p:cNvPr>
            <p:cNvSpPr/>
            <p:nvPr/>
          </p:nvSpPr>
          <p:spPr>
            <a:xfrm>
              <a:off x="9306979" y="798124"/>
              <a:ext cx="474206" cy="356791"/>
            </a:xfrm>
            <a:prstGeom prst="diamond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pic>
          <p:nvPicPr>
            <p:cNvPr id="69" name="Graphic 68" descr="Clock with solid fill">
              <a:extLst>
                <a:ext uri="{FF2B5EF4-FFF2-40B4-BE49-F238E27FC236}">
                  <a16:creationId xmlns:a16="http://schemas.microsoft.com/office/drawing/2014/main" id="{6D68CDF7-CC64-42C6-9EC7-B924061B5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91227" y="825749"/>
              <a:ext cx="301541" cy="301541"/>
            </a:xfrm>
            <a:prstGeom prst="rect">
              <a:avLst/>
            </a:prstGeom>
          </p:spPr>
        </p:pic>
        <p:sp>
          <p:nvSpPr>
            <p:cNvPr id="70" name="Arrow: Chevron 69">
              <a:extLst>
                <a:ext uri="{FF2B5EF4-FFF2-40B4-BE49-F238E27FC236}">
                  <a16:creationId xmlns:a16="http://schemas.microsoft.com/office/drawing/2014/main" id="{ED76EE26-D2D9-40CA-B81D-7B8B9FE65F46}"/>
                </a:ext>
              </a:extLst>
            </p:cNvPr>
            <p:cNvSpPr/>
            <p:nvPr/>
          </p:nvSpPr>
          <p:spPr>
            <a:xfrm>
              <a:off x="9757965" y="859144"/>
              <a:ext cx="2313782" cy="234751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ACB160-6320-4B0F-BCCB-4191A7A38D08}"/>
                </a:ext>
              </a:extLst>
            </p:cNvPr>
            <p:cNvSpPr txBox="1"/>
            <p:nvPr/>
          </p:nvSpPr>
          <p:spPr>
            <a:xfrm>
              <a:off x="10147945" y="822631"/>
              <a:ext cx="1423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Progress of Time</a:t>
              </a:r>
            </a:p>
          </p:txBody>
        </p:sp>
      </p:grpSp>
      <p:sp>
        <p:nvSpPr>
          <p:cNvPr id="65" name="Content Placeholder 5">
            <a:extLst>
              <a:ext uri="{FF2B5EF4-FFF2-40B4-BE49-F238E27FC236}">
                <a16:creationId xmlns:a16="http://schemas.microsoft.com/office/drawing/2014/main" id="{A0DE3261-196F-4096-900F-E7120559C63A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06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6E20F578-C10C-4790-83FD-1A2A30598061}"/>
              </a:ext>
            </a:extLst>
          </p:cNvPr>
          <p:cNvSpPr txBox="1"/>
          <p:nvPr/>
        </p:nvSpPr>
        <p:spPr>
          <a:xfrm>
            <a:off x="9244224" y="1889053"/>
            <a:ext cx="269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֎"/>
            </a:pPr>
            <a:r>
              <a:rPr lang="en-US"/>
              <a:t>Research Assumptions</a:t>
            </a:r>
            <a:endParaRPr lang="en-US" i="1"/>
          </a:p>
          <a:p>
            <a:pPr lvl="1" algn="r"/>
            <a:r>
              <a:rPr lang="en-US" b="1"/>
              <a:t>will</a:t>
            </a:r>
            <a:endParaRPr lang="en-US" i="1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BCE80DC-7A95-4C5E-9729-2799BDD68C3E}"/>
              </a:ext>
            </a:extLst>
          </p:cNvPr>
          <p:cNvGrpSpPr/>
          <p:nvPr/>
        </p:nvGrpSpPr>
        <p:grpSpPr>
          <a:xfrm>
            <a:off x="9306979" y="798124"/>
            <a:ext cx="2764768" cy="356791"/>
            <a:chOff x="9306979" y="798124"/>
            <a:chExt cx="2764768" cy="356791"/>
          </a:xfrm>
        </p:grpSpPr>
        <p:sp>
          <p:nvSpPr>
            <p:cNvPr id="75" name="Diamond 74">
              <a:extLst>
                <a:ext uri="{FF2B5EF4-FFF2-40B4-BE49-F238E27FC236}">
                  <a16:creationId xmlns:a16="http://schemas.microsoft.com/office/drawing/2014/main" id="{2FEB719B-FF57-4B6D-9665-7AF6C5F66410}"/>
                </a:ext>
              </a:extLst>
            </p:cNvPr>
            <p:cNvSpPr/>
            <p:nvPr/>
          </p:nvSpPr>
          <p:spPr>
            <a:xfrm>
              <a:off x="9306979" y="798124"/>
              <a:ext cx="474206" cy="356791"/>
            </a:xfrm>
            <a:prstGeom prst="diamond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pic>
          <p:nvPicPr>
            <p:cNvPr id="86" name="Graphic 85" descr="Clock with solid fill">
              <a:extLst>
                <a:ext uri="{FF2B5EF4-FFF2-40B4-BE49-F238E27FC236}">
                  <a16:creationId xmlns:a16="http://schemas.microsoft.com/office/drawing/2014/main" id="{9E7C7B0F-D4AE-4210-B45A-E5EC56E34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91227" y="825749"/>
              <a:ext cx="301541" cy="301541"/>
            </a:xfrm>
            <a:prstGeom prst="rect">
              <a:avLst/>
            </a:prstGeom>
          </p:spPr>
        </p:pic>
        <p:sp>
          <p:nvSpPr>
            <p:cNvPr id="87" name="Arrow: Chevron 86">
              <a:extLst>
                <a:ext uri="{FF2B5EF4-FFF2-40B4-BE49-F238E27FC236}">
                  <a16:creationId xmlns:a16="http://schemas.microsoft.com/office/drawing/2014/main" id="{8AC593D6-AEB3-43C7-9F1E-42CDC3229D28}"/>
                </a:ext>
              </a:extLst>
            </p:cNvPr>
            <p:cNvSpPr/>
            <p:nvPr/>
          </p:nvSpPr>
          <p:spPr>
            <a:xfrm>
              <a:off x="9757965" y="859144"/>
              <a:ext cx="2313782" cy="234751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EB70364-8041-458B-A278-AFFB1E0E93F3}"/>
                </a:ext>
              </a:extLst>
            </p:cNvPr>
            <p:cNvSpPr txBox="1"/>
            <p:nvPr/>
          </p:nvSpPr>
          <p:spPr>
            <a:xfrm>
              <a:off x="10147945" y="822631"/>
              <a:ext cx="1423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Progress of Time</a:t>
              </a:r>
            </a:p>
          </p:txBody>
        </p:sp>
      </p:grpSp>
      <p:sp>
        <p:nvSpPr>
          <p:cNvPr id="65" name="Content Placeholder 5">
            <a:extLst>
              <a:ext uri="{FF2B5EF4-FFF2-40B4-BE49-F238E27FC236}">
                <a16:creationId xmlns:a16="http://schemas.microsoft.com/office/drawing/2014/main" id="{ADFC97D2-CFAB-4E16-8251-2674E61348E0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6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CB5E9EEC-DC98-4F3C-9C3E-580B00658281}"/>
              </a:ext>
            </a:extLst>
          </p:cNvPr>
          <p:cNvSpPr txBox="1"/>
          <p:nvPr/>
        </p:nvSpPr>
        <p:spPr>
          <a:xfrm>
            <a:off x="9244224" y="1889053"/>
            <a:ext cx="269676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֎"/>
            </a:pPr>
            <a:r>
              <a:rPr lang="en-US"/>
              <a:t>Research Assumptions</a:t>
            </a:r>
            <a:endParaRPr lang="en-US" i="1"/>
          </a:p>
          <a:p>
            <a:pPr lvl="1" algn="r"/>
            <a:r>
              <a:rPr lang="en-US" b="1"/>
              <a:t>will</a:t>
            </a:r>
          </a:p>
          <a:p>
            <a:pPr marL="285750" indent="-285750">
              <a:spcBef>
                <a:spcPts val="2400"/>
              </a:spcBef>
              <a:buFont typeface="Calibri" panose="020F0502020204030204" pitchFamily="34" charset="0"/>
              <a:buChar char="֎"/>
            </a:pPr>
            <a:r>
              <a:rPr lang="en-US"/>
              <a:t>Research Requirements</a:t>
            </a:r>
          </a:p>
          <a:p>
            <a:pPr algn="r"/>
            <a:r>
              <a:rPr lang="en-US" b="1"/>
              <a:t>shall</a:t>
            </a:r>
            <a:r>
              <a:rPr lang="en-US"/>
              <a:t>/</a:t>
            </a:r>
            <a:r>
              <a:rPr lang="en-US" b="1"/>
              <a:t>should</a:t>
            </a:r>
          </a:p>
          <a:p>
            <a:endParaRPr lang="en-US" i="1"/>
          </a:p>
          <a:p>
            <a:pPr algn="r"/>
            <a:r>
              <a:rPr lang="en-US"/>
              <a:t>Operational and </a:t>
            </a:r>
          </a:p>
          <a:p>
            <a:pPr algn="r"/>
            <a:r>
              <a:rPr lang="en-US"/>
              <a:t>Functional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470ED87-EA1A-448F-B310-694FB2F5A047}"/>
              </a:ext>
            </a:extLst>
          </p:cNvPr>
          <p:cNvGrpSpPr/>
          <p:nvPr/>
        </p:nvGrpSpPr>
        <p:grpSpPr>
          <a:xfrm>
            <a:off x="9306979" y="798124"/>
            <a:ext cx="2764768" cy="356791"/>
            <a:chOff x="9306979" y="798124"/>
            <a:chExt cx="2764768" cy="356791"/>
          </a:xfrm>
        </p:grpSpPr>
        <p:sp>
          <p:nvSpPr>
            <p:cNvPr id="75" name="Diamond 74">
              <a:extLst>
                <a:ext uri="{FF2B5EF4-FFF2-40B4-BE49-F238E27FC236}">
                  <a16:creationId xmlns:a16="http://schemas.microsoft.com/office/drawing/2014/main" id="{E533AD73-FD35-4C83-A4A4-FA8491BDA806}"/>
                </a:ext>
              </a:extLst>
            </p:cNvPr>
            <p:cNvSpPr/>
            <p:nvPr/>
          </p:nvSpPr>
          <p:spPr>
            <a:xfrm>
              <a:off x="9306979" y="798124"/>
              <a:ext cx="474206" cy="356791"/>
            </a:xfrm>
            <a:prstGeom prst="diamond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pic>
          <p:nvPicPr>
            <p:cNvPr id="86" name="Graphic 85" descr="Clock with solid fill">
              <a:extLst>
                <a:ext uri="{FF2B5EF4-FFF2-40B4-BE49-F238E27FC236}">
                  <a16:creationId xmlns:a16="http://schemas.microsoft.com/office/drawing/2014/main" id="{F60EEFA9-855B-4274-A2DE-E3E67D7A3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91227" y="825749"/>
              <a:ext cx="301541" cy="301541"/>
            </a:xfrm>
            <a:prstGeom prst="rect">
              <a:avLst/>
            </a:prstGeom>
          </p:spPr>
        </p:pic>
        <p:sp>
          <p:nvSpPr>
            <p:cNvPr id="87" name="Arrow: Chevron 86">
              <a:extLst>
                <a:ext uri="{FF2B5EF4-FFF2-40B4-BE49-F238E27FC236}">
                  <a16:creationId xmlns:a16="http://schemas.microsoft.com/office/drawing/2014/main" id="{5EA3B858-4BFB-48F8-A6A4-2D698935C0EF}"/>
                </a:ext>
              </a:extLst>
            </p:cNvPr>
            <p:cNvSpPr/>
            <p:nvPr/>
          </p:nvSpPr>
          <p:spPr>
            <a:xfrm>
              <a:off x="9757965" y="859144"/>
              <a:ext cx="2313782" cy="234751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359AF35-DBCC-40EC-B797-B60C09CD5140}"/>
                </a:ext>
              </a:extLst>
            </p:cNvPr>
            <p:cNvSpPr txBox="1"/>
            <p:nvPr/>
          </p:nvSpPr>
          <p:spPr>
            <a:xfrm>
              <a:off x="10147945" y="822631"/>
              <a:ext cx="1423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Progress of Time</a:t>
              </a:r>
            </a:p>
          </p:txBody>
        </p:sp>
      </p:grpSp>
      <p:sp>
        <p:nvSpPr>
          <p:cNvPr id="58" name="Content Placeholder 5">
            <a:extLst>
              <a:ext uri="{FF2B5EF4-FFF2-40B4-BE49-F238E27FC236}">
                <a16:creationId xmlns:a16="http://schemas.microsoft.com/office/drawing/2014/main" id="{D53CA6AD-420A-46EA-BAA1-4B08E9E4617A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51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</a:t>
                      </a:r>
                      <a:r>
                        <a:rPr lang="en-US" err="1"/>
                        <a:t>Mgmt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53767EE3-F2A8-4FAE-AB47-A78905A74716}"/>
              </a:ext>
            </a:extLst>
          </p:cNvPr>
          <p:cNvSpPr txBox="1"/>
          <p:nvPr/>
        </p:nvSpPr>
        <p:spPr>
          <a:xfrm>
            <a:off x="9244224" y="1889053"/>
            <a:ext cx="26967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֎"/>
            </a:pPr>
            <a:r>
              <a:rPr lang="en-US"/>
              <a:t>Research Assumptions</a:t>
            </a:r>
            <a:endParaRPr lang="en-US" i="1"/>
          </a:p>
          <a:p>
            <a:pPr lvl="1" algn="r"/>
            <a:r>
              <a:rPr lang="en-US" b="1"/>
              <a:t>will</a:t>
            </a:r>
            <a:endParaRPr lang="en-US" i="1"/>
          </a:p>
          <a:p>
            <a:pPr marL="285750" indent="-285750">
              <a:spcBef>
                <a:spcPts val="2400"/>
              </a:spcBef>
              <a:buFont typeface="Calibri" panose="020F0502020204030204" pitchFamily="34" charset="0"/>
              <a:buChar char="֎"/>
            </a:pPr>
            <a:r>
              <a:rPr lang="en-US"/>
              <a:t>Research Requirements</a:t>
            </a:r>
          </a:p>
          <a:p>
            <a:pPr algn="r"/>
            <a:r>
              <a:rPr lang="en-US" b="1"/>
              <a:t>shall</a:t>
            </a:r>
            <a:r>
              <a:rPr lang="en-US"/>
              <a:t>/</a:t>
            </a:r>
            <a:r>
              <a:rPr lang="en-US" b="1"/>
              <a:t>should</a:t>
            </a:r>
          </a:p>
          <a:p>
            <a:endParaRPr lang="en-US" i="1"/>
          </a:p>
          <a:p>
            <a:pPr algn="r"/>
            <a:r>
              <a:rPr lang="en-US"/>
              <a:t>Operational and </a:t>
            </a:r>
          </a:p>
          <a:p>
            <a:pPr algn="r"/>
            <a:r>
              <a:rPr lang="en-US"/>
              <a:t>Functional</a:t>
            </a:r>
          </a:p>
          <a:p>
            <a:pPr marL="285750" indent="-285750">
              <a:spcBef>
                <a:spcPts val="2400"/>
              </a:spcBef>
              <a:buFont typeface="Calibri" panose="020F0502020204030204" pitchFamily="34" charset="0"/>
              <a:buChar char="֎"/>
            </a:pPr>
            <a:r>
              <a:rPr lang="en-US" b="1"/>
              <a:t>TBR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2DE6C96-48A7-4276-A4B8-070391FA9343}"/>
              </a:ext>
            </a:extLst>
          </p:cNvPr>
          <p:cNvGrpSpPr/>
          <p:nvPr/>
        </p:nvGrpSpPr>
        <p:grpSpPr>
          <a:xfrm>
            <a:off x="9306979" y="798124"/>
            <a:ext cx="2764768" cy="356791"/>
            <a:chOff x="9306979" y="798124"/>
            <a:chExt cx="2764768" cy="356791"/>
          </a:xfrm>
        </p:grpSpPr>
        <p:sp>
          <p:nvSpPr>
            <p:cNvPr id="73" name="Diamond 72">
              <a:extLst>
                <a:ext uri="{FF2B5EF4-FFF2-40B4-BE49-F238E27FC236}">
                  <a16:creationId xmlns:a16="http://schemas.microsoft.com/office/drawing/2014/main" id="{427C8368-9D09-40B9-B583-8C672818B387}"/>
                </a:ext>
              </a:extLst>
            </p:cNvPr>
            <p:cNvSpPr/>
            <p:nvPr/>
          </p:nvSpPr>
          <p:spPr>
            <a:xfrm>
              <a:off x="9306979" y="798124"/>
              <a:ext cx="474206" cy="356791"/>
            </a:xfrm>
            <a:prstGeom prst="diamond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pic>
          <p:nvPicPr>
            <p:cNvPr id="75" name="Graphic 74" descr="Clock with solid fill">
              <a:extLst>
                <a:ext uri="{FF2B5EF4-FFF2-40B4-BE49-F238E27FC236}">
                  <a16:creationId xmlns:a16="http://schemas.microsoft.com/office/drawing/2014/main" id="{97584254-3D8B-463F-94AF-9D1838E40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91227" y="825749"/>
              <a:ext cx="301541" cy="301541"/>
            </a:xfrm>
            <a:prstGeom prst="rect">
              <a:avLst/>
            </a:prstGeom>
          </p:spPr>
        </p:pic>
        <p:sp>
          <p:nvSpPr>
            <p:cNvPr id="86" name="Arrow: Chevron 85">
              <a:extLst>
                <a:ext uri="{FF2B5EF4-FFF2-40B4-BE49-F238E27FC236}">
                  <a16:creationId xmlns:a16="http://schemas.microsoft.com/office/drawing/2014/main" id="{EFA7EFC3-CC56-4303-8DCC-B2DB3EBA8068}"/>
                </a:ext>
              </a:extLst>
            </p:cNvPr>
            <p:cNvSpPr/>
            <p:nvPr/>
          </p:nvSpPr>
          <p:spPr>
            <a:xfrm>
              <a:off x="9757965" y="859144"/>
              <a:ext cx="2313782" cy="234751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BD08508-8733-4D7C-B209-EC2B71CDA96D}"/>
                </a:ext>
              </a:extLst>
            </p:cNvPr>
            <p:cNvSpPr txBox="1"/>
            <p:nvPr/>
          </p:nvSpPr>
          <p:spPr>
            <a:xfrm>
              <a:off x="10147945" y="822631"/>
              <a:ext cx="1423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Progress of Time</a:t>
              </a:r>
            </a:p>
          </p:txBody>
        </p:sp>
      </p:grpSp>
      <p:sp>
        <p:nvSpPr>
          <p:cNvPr id="64" name="Content Placeholder 5">
            <a:extLst>
              <a:ext uri="{FF2B5EF4-FFF2-40B4-BE49-F238E27FC236}">
                <a16:creationId xmlns:a16="http://schemas.microsoft.com/office/drawing/2014/main" id="{69F7932D-FA8D-4EE3-9969-B955A1D0C812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331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§4 System Engineering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9" name="Graphic 38" descr="City with solid fill">
            <a:extLst>
              <a:ext uri="{FF2B5EF4-FFF2-40B4-BE49-F238E27FC236}">
                <a16:creationId xmlns:a16="http://schemas.microsoft.com/office/drawing/2014/main" id="{867445D7-22C6-4187-A6CD-03B518071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832" y="2319517"/>
            <a:ext cx="914400" cy="9144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97D5B79-71A0-4864-9591-37CD0A77C7B4}"/>
              </a:ext>
            </a:extLst>
          </p:cNvPr>
          <p:cNvSpPr txBox="1"/>
          <p:nvPr/>
        </p:nvSpPr>
        <p:spPr>
          <a:xfrm>
            <a:off x="9244224" y="1889053"/>
            <a:ext cx="26967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֎"/>
            </a:pPr>
            <a:r>
              <a:rPr lang="en-US">
                <a:solidFill>
                  <a:srgbClr val="CC3300"/>
                </a:solidFill>
              </a:rPr>
              <a:t>Research Assumptions</a:t>
            </a:r>
            <a:endParaRPr lang="en-US" i="1">
              <a:solidFill>
                <a:srgbClr val="CC3300"/>
              </a:solidFill>
            </a:endParaRPr>
          </a:p>
          <a:p>
            <a:pPr lvl="1" algn="r"/>
            <a:r>
              <a:rPr lang="en-US" b="1">
                <a:solidFill>
                  <a:srgbClr val="CC3300"/>
                </a:solidFill>
              </a:rPr>
              <a:t>will</a:t>
            </a:r>
            <a:endParaRPr lang="en-US" i="1">
              <a:solidFill>
                <a:srgbClr val="CC3300"/>
              </a:solidFill>
            </a:endParaRPr>
          </a:p>
          <a:p>
            <a:pPr marL="285750" indent="-285750">
              <a:spcBef>
                <a:spcPts val="2400"/>
              </a:spcBef>
              <a:buFont typeface="Calibri" panose="020F0502020204030204" pitchFamily="34" charset="0"/>
              <a:buChar char="֎"/>
            </a:pPr>
            <a:r>
              <a:rPr lang="en-US">
                <a:solidFill>
                  <a:srgbClr val="CC3300"/>
                </a:solidFill>
              </a:rPr>
              <a:t>Research Requirements</a:t>
            </a:r>
          </a:p>
          <a:p>
            <a:pPr algn="r"/>
            <a:r>
              <a:rPr lang="en-US" b="1">
                <a:solidFill>
                  <a:srgbClr val="CC3300"/>
                </a:solidFill>
              </a:rPr>
              <a:t>shall</a:t>
            </a:r>
            <a:r>
              <a:rPr lang="en-US">
                <a:solidFill>
                  <a:srgbClr val="CC3300"/>
                </a:solidFill>
              </a:rPr>
              <a:t>/</a:t>
            </a:r>
            <a:r>
              <a:rPr lang="en-US" b="1">
                <a:solidFill>
                  <a:srgbClr val="CC3300"/>
                </a:solidFill>
              </a:rPr>
              <a:t>should</a:t>
            </a:r>
          </a:p>
          <a:p>
            <a:endParaRPr lang="en-US" i="1">
              <a:solidFill>
                <a:srgbClr val="CC3300"/>
              </a:solidFill>
            </a:endParaRPr>
          </a:p>
          <a:p>
            <a:pPr algn="r"/>
            <a:r>
              <a:rPr lang="en-US">
                <a:solidFill>
                  <a:srgbClr val="CC3300"/>
                </a:solidFill>
              </a:rPr>
              <a:t>Operational and </a:t>
            </a:r>
          </a:p>
          <a:p>
            <a:pPr algn="r"/>
            <a:r>
              <a:rPr lang="en-US">
                <a:solidFill>
                  <a:srgbClr val="CC3300"/>
                </a:solidFill>
              </a:rPr>
              <a:t>Functional</a:t>
            </a:r>
          </a:p>
          <a:p>
            <a:pPr marL="285750" indent="-285750">
              <a:spcBef>
                <a:spcPts val="2400"/>
              </a:spcBef>
              <a:buFont typeface="Calibri" panose="020F0502020204030204" pitchFamily="34" charset="0"/>
              <a:buChar char="֎"/>
            </a:pPr>
            <a:r>
              <a:rPr lang="en-US" b="1">
                <a:solidFill>
                  <a:srgbClr val="CC3300"/>
                </a:solidFill>
              </a:rPr>
              <a:t>TBR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B73D149-CD83-46CC-A498-DAC772E946CF}"/>
              </a:ext>
            </a:extLst>
          </p:cNvPr>
          <p:cNvGrpSpPr/>
          <p:nvPr/>
        </p:nvGrpSpPr>
        <p:grpSpPr>
          <a:xfrm>
            <a:off x="120253" y="4620872"/>
            <a:ext cx="6355410" cy="1646577"/>
            <a:chOff x="624760" y="3651901"/>
            <a:chExt cx="5875292" cy="1384188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FF719E49-1A49-43A5-B6D9-5F8AD07A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760" y="3651901"/>
              <a:ext cx="5875292" cy="92411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E79EFF-E037-47B6-94C4-2444F479DDC0}"/>
                </a:ext>
              </a:extLst>
            </p:cNvPr>
            <p:cNvSpPr txBox="1"/>
            <p:nvPr/>
          </p:nvSpPr>
          <p:spPr>
            <a:xfrm>
              <a:off x="742688" y="4574424"/>
              <a:ext cx="5696457" cy="461665"/>
            </a:xfrm>
            <a:prstGeom prst="rect">
              <a:avLst/>
            </a:prstGeom>
            <a:gradFill flip="none" rotWithShape="1">
              <a:gsLst>
                <a:gs pos="0">
                  <a:srgbClr val="4472C4"/>
                </a:gs>
                <a:gs pos="100000">
                  <a:srgbClr val="DEEBF7"/>
                </a:gs>
              </a:gsLst>
              <a:lin ang="0" scaled="1"/>
              <a:tileRect/>
            </a:gra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/>
                <a:t>Capability Maturity Model</a:t>
              </a:r>
            </a:p>
          </p:txBody>
        </p:sp>
      </p:grp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7284A39-DBE3-4D3C-8D56-D021B09EC949}"/>
              </a:ext>
            </a:extLst>
          </p:cNvPr>
          <p:cNvGraphicFramePr>
            <a:graphicFrameLocks noGrp="1"/>
          </p:cNvGraphicFramePr>
          <p:nvPr/>
        </p:nvGraphicFramePr>
        <p:xfrm>
          <a:off x="6953081" y="1180130"/>
          <a:ext cx="2251300" cy="4644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51300">
                  <a:extLst>
                    <a:ext uri="{9D8B030D-6E8A-4147-A177-3AD203B41FA5}">
                      <a16:colId xmlns:a16="http://schemas.microsoft.com/office/drawing/2014/main" val="1927497644"/>
                    </a:ext>
                  </a:extLst>
                </a:gridCol>
              </a:tblGrid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Airspace </a:t>
                      </a:r>
                      <a:r>
                        <a:rPr lang="en-US" err="1">
                          <a:solidFill>
                            <a:srgbClr val="CC3300"/>
                          </a:solidFill>
                        </a:rPr>
                        <a:t>Mgmt</a:t>
                      </a:r>
                      <a:endParaRPr lang="en-US">
                        <a:solidFill>
                          <a:srgbClr val="CC33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1814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Airspace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548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Regulations &amp; Policies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874180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Communications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18089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Navigation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32928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Secured Airspace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565801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Separation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5069619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Surveillance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878682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Vertiport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29766"/>
                  </a:ext>
                </a:extLst>
              </a:tr>
              <a:tr h="46445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CC3300"/>
                          </a:solidFill>
                        </a:rPr>
                        <a:t>Weather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280715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AF5DAD-39B6-4ECC-BD74-59F29370A7EE}"/>
              </a:ext>
            </a:extLst>
          </p:cNvPr>
          <p:cNvCxnSpPr/>
          <p:nvPr/>
        </p:nvCxnSpPr>
        <p:spPr>
          <a:xfrm flipV="1">
            <a:off x="5958995" y="1530218"/>
            <a:ext cx="922910" cy="1833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2C2046-4A99-4397-B6B5-10A4950DD61E}"/>
              </a:ext>
            </a:extLst>
          </p:cNvPr>
          <p:cNvCxnSpPr>
            <a:cxnSpLocks/>
          </p:cNvCxnSpPr>
          <p:nvPr/>
        </p:nvCxnSpPr>
        <p:spPr>
          <a:xfrm flipV="1">
            <a:off x="5958995" y="2030057"/>
            <a:ext cx="868157" cy="1333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4325E61-F9E9-4727-ACC9-56A8138E91E6}"/>
              </a:ext>
            </a:extLst>
          </p:cNvPr>
          <p:cNvCxnSpPr>
            <a:cxnSpLocks/>
          </p:cNvCxnSpPr>
          <p:nvPr/>
        </p:nvCxnSpPr>
        <p:spPr>
          <a:xfrm flipV="1">
            <a:off x="5958995" y="2419654"/>
            <a:ext cx="864362" cy="943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D08A2F-52AE-43DD-9267-12F8BF65158B}"/>
              </a:ext>
            </a:extLst>
          </p:cNvPr>
          <p:cNvCxnSpPr>
            <a:cxnSpLocks/>
          </p:cNvCxnSpPr>
          <p:nvPr/>
        </p:nvCxnSpPr>
        <p:spPr>
          <a:xfrm flipV="1">
            <a:off x="5958995" y="2837970"/>
            <a:ext cx="864362" cy="525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27E57D7-659E-4595-A3F4-41D5AC1C408F}"/>
              </a:ext>
            </a:extLst>
          </p:cNvPr>
          <p:cNvCxnSpPr>
            <a:cxnSpLocks/>
          </p:cNvCxnSpPr>
          <p:nvPr/>
        </p:nvCxnSpPr>
        <p:spPr>
          <a:xfrm flipV="1">
            <a:off x="5958995" y="3278208"/>
            <a:ext cx="874797" cy="85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C4BE670-6849-4ADC-85D1-672D9B813FEE}"/>
              </a:ext>
            </a:extLst>
          </p:cNvPr>
          <p:cNvCxnSpPr>
            <a:cxnSpLocks/>
          </p:cNvCxnSpPr>
          <p:nvPr/>
        </p:nvCxnSpPr>
        <p:spPr>
          <a:xfrm>
            <a:off x="5958995" y="3363402"/>
            <a:ext cx="881437" cy="368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D36C02-FC0B-4105-A98F-D4076180200D}"/>
              </a:ext>
            </a:extLst>
          </p:cNvPr>
          <p:cNvCxnSpPr>
            <a:cxnSpLocks/>
          </p:cNvCxnSpPr>
          <p:nvPr/>
        </p:nvCxnSpPr>
        <p:spPr>
          <a:xfrm>
            <a:off x="5958995" y="3363401"/>
            <a:ext cx="881437" cy="764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63ED30F-5894-464B-A530-C4538FD0F14D}"/>
              </a:ext>
            </a:extLst>
          </p:cNvPr>
          <p:cNvCxnSpPr>
            <a:cxnSpLocks/>
          </p:cNvCxnSpPr>
          <p:nvPr/>
        </p:nvCxnSpPr>
        <p:spPr>
          <a:xfrm>
            <a:off x="5969430" y="3359183"/>
            <a:ext cx="871002" cy="12616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C21FDE2-86B4-48B0-AFFF-834AD3CC610F}"/>
              </a:ext>
            </a:extLst>
          </p:cNvPr>
          <p:cNvCxnSpPr>
            <a:cxnSpLocks/>
          </p:cNvCxnSpPr>
          <p:nvPr/>
        </p:nvCxnSpPr>
        <p:spPr>
          <a:xfrm>
            <a:off x="5969430" y="3359182"/>
            <a:ext cx="871002" cy="1715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0077D6-1CCF-4907-9A5D-CB3DC283C6EF}"/>
              </a:ext>
            </a:extLst>
          </p:cNvPr>
          <p:cNvCxnSpPr>
            <a:cxnSpLocks/>
          </p:cNvCxnSpPr>
          <p:nvPr/>
        </p:nvCxnSpPr>
        <p:spPr>
          <a:xfrm>
            <a:off x="5965635" y="3363400"/>
            <a:ext cx="916270" cy="2159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45982-B5DF-4D4A-BC5E-03EB8726C0A9}"/>
              </a:ext>
            </a:extLst>
          </p:cNvPr>
          <p:cNvGrpSpPr/>
          <p:nvPr/>
        </p:nvGrpSpPr>
        <p:grpSpPr>
          <a:xfrm>
            <a:off x="160715" y="1056624"/>
            <a:ext cx="5409936" cy="2115987"/>
            <a:chOff x="160715" y="1056624"/>
            <a:chExt cx="5409936" cy="2115987"/>
          </a:xfrm>
        </p:grpSpPr>
        <p:pic>
          <p:nvPicPr>
            <p:cNvPr id="3" name="Graphic 2" descr="Helicopter outline">
              <a:extLst>
                <a:ext uri="{FF2B5EF4-FFF2-40B4-BE49-F238E27FC236}">
                  <a16:creationId xmlns:a16="http://schemas.microsoft.com/office/drawing/2014/main" id="{EB087CD9-94BA-40C9-B3D9-D067B89B0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4126576" y="1162849"/>
              <a:ext cx="500933" cy="546529"/>
            </a:xfrm>
            <a:prstGeom prst="rect">
              <a:avLst/>
            </a:prstGeom>
          </p:spPr>
        </p:pic>
        <p:pic>
          <p:nvPicPr>
            <p:cNvPr id="17" name="Graphic 16" descr="Helicopter with solid fill">
              <a:extLst>
                <a:ext uri="{FF2B5EF4-FFF2-40B4-BE49-F238E27FC236}">
                  <a16:creationId xmlns:a16="http://schemas.microsoft.com/office/drawing/2014/main" id="{71B5C461-F929-4383-B785-855B5281F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12358" y="1530218"/>
              <a:ext cx="499839" cy="499839"/>
            </a:xfrm>
            <a:prstGeom prst="rect">
              <a:avLst/>
            </a:prstGeom>
          </p:spPr>
        </p:pic>
        <p:pic>
          <p:nvPicPr>
            <p:cNvPr id="21" name="Graphic 20" descr="Hill scene outline">
              <a:extLst>
                <a:ext uri="{FF2B5EF4-FFF2-40B4-BE49-F238E27FC236}">
                  <a16:creationId xmlns:a16="http://schemas.microsoft.com/office/drawing/2014/main" id="{88DCB4D5-2DEC-4CCE-B52C-75DF7B88C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492424" y="1424549"/>
              <a:ext cx="1352168" cy="1352168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DC68C0-58C7-4427-AF30-1E398A827B91}"/>
                </a:ext>
              </a:extLst>
            </p:cNvPr>
            <p:cNvSpPr/>
            <p:nvPr/>
          </p:nvSpPr>
          <p:spPr>
            <a:xfrm>
              <a:off x="2664431" y="1419477"/>
              <a:ext cx="464098" cy="499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loud With Lightning And Rain outline">
              <a:extLst>
                <a:ext uri="{FF2B5EF4-FFF2-40B4-BE49-F238E27FC236}">
                  <a16:creationId xmlns:a16="http://schemas.microsoft.com/office/drawing/2014/main" id="{A69E130B-BFAD-42E9-B1C8-C547E8813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64431" y="1447680"/>
              <a:ext cx="508883" cy="508883"/>
            </a:xfrm>
            <a:prstGeom prst="rect">
              <a:avLst/>
            </a:prstGeom>
          </p:spPr>
        </p:pic>
        <p:pic>
          <p:nvPicPr>
            <p:cNvPr id="26" name="Graphic 25" descr="City with solid fill">
              <a:extLst>
                <a:ext uri="{FF2B5EF4-FFF2-40B4-BE49-F238E27FC236}">
                  <a16:creationId xmlns:a16="http://schemas.microsoft.com/office/drawing/2014/main" id="{316C77D4-B7C3-439C-AE2A-A7D2FD4B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627650" y="1693276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City outline">
              <a:extLst>
                <a:ext uri="{FF2B5EF4-FFF2-40B4-BE49-F238E27FC236}">
                  <a16:creationId xmlns:a16="http://schemas.microsoft.com/office/drawing/2014/main" id="{440810EB-3119-403A-A1FD-200F79F7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902845" y="170808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Windy outline">
              <a:extLst>
                <a:ext uri="{FF2B5EF4-FFF2-40B4-BE49-F238E27FC236}">
                  <a16:creationId xmlns:a16="http://schemas.microsoft.com/office/drawing/2014/main" id="{771244ED-F1B8-4CBA-BEA7-5D8DCA093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656251" y="1056624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Warehouse outline">
              <a:extLst>
                <a:ext uri="{FF2B5EF4-FFF2-40B4-BE49-F238E27FC236}">
                  <a16:creationId xmlns:a16="http://schemas.microsoft.com/office/drawing/2014/main" id="{3DD0DD07-2F57-4BA5-B32C-9473CC87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96854" y="2483283"/>
              <a:ext cx="689328" cy="689328"/>
            </a:xfrm>
            <a:prstGeom prst="rect">
              <a:avLst/>
            </a:prstGeom>
          </p:spPr>
        </p:pic>
        <p:pic>
          <p:nvPicPr>
            <p:cNvPr id="37" name="Graphic 36" descr="Hill scene outline">
              <a:extLst>
                <a:ext uri="{FF2B5EF4-FFF2-40B4-BE49-F238E27FC236}">
                  <a16:creationId xmlns:a16="http://schemas.microsoft.com/office/drawing/2014/main" id="{3436F561-52F8-4128-8A28-07651D6C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9275" y="1209508"/>
              <a:ext cx="1352168" cy="1352168"/>
            </a:xfrm>
            <a:prstGeom prst="rect">
              <a:avLst/>
            </a:prstGeom>
          </p:spPr>
        </p:pic>
        <p:pic>
          <p:nvPicPr>
            <p:cNvPr id="38" name="Graphic 37" descr="Windy outline">
              <a:extLst>
                <a:ext uri="{FF2B5EF4-FFF2-40B4-BE49-F238E27FC236}">
                  <a16:creationId xmlns:a16="http://schemas.microsoft.com/office/drawing/2014/main" id="{0A155943-6943-456A-B5AA-B125B442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10800000">
              <a:off x="1712228" y="1488839"/>
              <a:ext cx="914400" cy="914400"/>
            </a:xfrm>
            <a:prstGeom prst="rect">
              <a:avLst/>
            </a:prstGeom>
          </p:spPr>
        </p:pic>
        <p:pic>
          <p:nvPicPr>
            <p:cNvPr id="40" name="Graphic 39" descr="Helicopter outline">
              <a:extLst>
                <a:ext uri="{FF2B5EF4-FFF2-40B4-BE49-F238E27FC236}">
                  <a16:creationId xmlns:a16="http://schemas.microsoft.com/office/drawing/2014/main" id="{9D371604-D840-4191-BEDA-368864A01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978328" y="2181821"/>
              <a:ext cx="294199" cy="320978"/>
            </a:xfrm>
            <a:prstGeom prst="rect">
              <a:avLst/>
            </a:prstGeom>
          </p:spPr>
        </p:pic>
        <p:pic>
          <p:nvPicPr>
            <p:cNvPr id="41" name="Graphic 40" descr="Helicopter with solid fill">
              <a:extLst>
                <a:ext uri="{FF2B5EF4-FFF2-40B4-BE49-F238E27FC236}">
                  <a16:creationId xmlns:a16="http://schemas.microsoft.com/office/drawing/2014/main" id="{980272EE-C97F-49FB-9F26-A643F20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09410" y="2404478"/>
              <a:ext cx="279994" cy="279994"/>
            </a:xfrm>
            <a:prstGeom prst="rect">
              <a:avLst/>
            </a:prstGeom>
          </p:spPr>
        </p:pic>
        <p:pic>
          <p:nvPicPr>
            <p:cNvPr id="42" name="Graphic 41" descr="Helicopter with solid fill">
              <a:extLst>
                <a:ext uri="{FF2B5EF4-FFF2-40B4-BE49-F238E27FC236}">
                  <a16:creationId xmlns:a16="http://schemas.microsoft.com/office/drawing/2014/main" id="{C6325271-4602-4473-93F8-B82615BEC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278469" y="1247337"/>
              <a:ext cx="481961" cy="499839"/>
            </a:xfrm>
            <a:prstGeom prst="rect">
              <a:avLst/>
            </a:prstGeom>
          </p:spPr>
        </p:pic>
        <p:pic>
          <p:nvPicPr>
            <p:cNvPr id="43" name="Graphic 42" descr="Warehouse outline">
              <a:extLst>
                <a:ext uri="{FF2B5EF4-FFF2-40B4-BE49-F238E27FC236}">
                  <a16:creationId xmlns:a16="http://schemas.microsoft.com/office/drawing/2014/main" id="{877F6CED-6A77-4949-A978-2EE071C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59576" y="2476748"/>
              <a:ext cx="689328" cy="689328"/>
            </a:xfrm>
            <a:prstGeom prst="rect">
              <a:avLst/>
            </a:prstGeom>
          </p:spPr>
        </p:pic>
        <p:pic>
          <p:nvPicPr>
            <p:cNvPr id="44" name="Graphic 43" descr="Warehouse outline">
              <a:extLst>
                <a:ext uri="{FF2B5EF4-FFF2-40B4-BE49-F238E27FC236}">
                  <a16:creationId xmlns:a16="http://schemas.microsoft.com/office/drawing/2014/main" id="{0E8CDAEC-9C66-4B1F-9B1C-1BE810CC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672982" y="2455184"/>
              <a:ext cx="689328" cy="689328"/>
            </a:xfrm>
            <a:prstGeom prst="rect">
              <a:avLst/>
            </a:prstGeom>
          </p:spPr>
        </p:pic>
        <p:pic>
          <p:nvPicPr>
            <p:cNvPr id="45" name="Graphic 44" descr="Helicopter with solid fill">
              <a:extLst>
                <a:ext uri="{FF2B5EF4-FFF2-40B4-BE49-F238E27FC236}">
                  <a16:creationId xmlns:a16="http://schemas.microsoft.com/office/drawing/2014/main" id="{1868CC9B-2BE5-4B0D-B2E5-E22C7006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31731" y="2499553"/>
              <a:ext cx="253700" cy="279994"/>
            </a:xfrm>
            <a:prstGeom prst="rect">
              <a:avLst/>
            </a:prstGeom>
          </p:spPr>
        </p:pic>
        <p:pic>
          <p:nvPicPr>
            <p:cNvPr id="46" name="Graphic 45" descr="Helicopter with solid fill">
              <a:extLst>
                <a:ext uri="{FF2B5EF4-FFF2-40B4-BE49-F238E27FC236}">
                  <a16:creationId xmlns:a16="http://schemas.microsoft.com/office/drawing/2014/main" id="{1E1A451B-9A57-4BA1-B9B6-7F61007D9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684274" y="2150476"/>
              <a:ext cx="279994" cy="279994"/>
            </a:xfrm>
            <a:prstGeom prst="rect">
              <a:avLst/>
            </a:prstGeom>
          </p:spPr>
        </p:pic>
        <p:pic>
          <p:nvPicPr>
            <p:cNvPr id="48" name="Graphic 47" descr="Helicopter outline">
              <a:extLst>
                <a:ext uri="{FF2B5EF4-FFF2-40B4-BE49-F238E27FC236}">
                  <a16:creationId xmlns:a16="http://schemas.microsoft.com/office/drawing/2014/main" id="{379F9FD6-33DF-488F-B1AC-5687CAA7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43841" y="1154915"/>
              <a:ext cx="283485" cy="320978"/>
            </a:xfrm>
            <a:prstGeom prst="rect">
              <a:avLst/>
            </a:prstGeom>
          </p:spPr>
        </p:pic>
        <p:pic>
          <p:nvPicPr>
            <p:cNvPr id="49" name="Graphic 48" descr="Helicopter with solid fill">
              <a:extLst>
                <a:ext uri="{FF2B5EF4-FFF2-40B4-BE49-F238E27FC236}">
                  <a16:creationId xmlns:a16="http://schemas.microsoft.com/office/drawing/2014/main" id="{CF331D06-5706-4195-A1E9-50AF3A982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1961928" y="2343286"/>
              <a:ext cx="224966" cy="279994"/>
            </a:xfrm>
            <a:prstGeom prst="rect">
              <a:avLst/>
            </a:prstGeom>
          </p:spPr>
        </p:pic>
        <p:pic>
          <p:nvPicPr>
            <p:cNvPr id="50" name="Graphic 49" descr="Helicopter outline">
              <a:extLst>
                <a:ext uri="{FF2B5EF4-FFF2-40B4-BE49-F238E27FC236}">
                  <a16:creationId xmlns:a16="http://schemas.microsoft.com/office/drawing/2014/main" id="{BCE8E725-3E40-4E7F-96F1-19D8F0087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2954" y="2400355"/>
              <a:ext cx="246321" cy="320978"/>
            </a:xfrm>
            <a:prstGeom prst="rect">
              <a:avLst/>
            </a:prstGeom>
          </p:spPr>
        </p:pic>
        <p:pic>
          <p:nvPicPr>
            <p:cNvPr id="74" name="Graphic 73" descr="Quadcopter with solid fill">
              <a:extLst>
                <a:ext uri="{FF2B5EF4-FFF2-40B4-BE49-F238E27FC236}">
                  <a16:creationId xmlns:a16="http://schemas.microsoft.com/office/drawing/2014/main" id="{13CD95FC-2D70-495D-B982-B682736BC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4283636" y="1595132"/>
              <a:ext cx="372595" cy="372595"/>
            </a:xfrm>
            <a:prstGeom prst="rect">
              <a:avLst/>
            </a:prstGeom>
          </p:spPr>
        </p:pic>
        <p:pic>
          <p:nvPicPr>
            <p:cNvPr id="76" name="Graphic 75" descr="Quadcopter outline">
              <a:extLst>
                <a:ext uri="{FF2B5EF4-FFF2-40B4-BE49-F238E27FC236}">
                  <a16:creationId xmlns:a16="http://schemas.microsoft.com/office/drawing/2014/main" id="{25E912A2-FE3E-497B-9720-DACF6C891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259303" y="2170146"/>
              <a:ext cx="415751" cy="415751"/>
            </a:xfrm>
            <a:prstGeom prst="rect">
              <a:avLst/>
            </a:prstGeom>
          </p:spPr>
        </p:pic>
        <p:pic>
          <p:nvPicPr>
            <p:cNvPr id="77" name="Graphic 76" descr="Quadcopter outline">
              <a:extLst>
                <a:ext uri="{FF2B5EF4-FFF2-40B4-BE49-F238E27FC236}">
                  <a16:creationId xmlns:a16="http://schemas.microsoft.com/office/drawing/2014/main" id="{55F09A2B-F414-4612-A822-6C05E7013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956269" y="2383947"/>
              <a:ext cx="382640" cy="382640"/>
            </a:xfrm>
            <a:prstGeom prst="rect">
              <a:avLst/>
            </a:prstGeom>
          </p:spPr>
        </p:pic>
        <p:pic>
          <p:nvPicPr>
            <p:cNvPr id="78" name="Graphic 77" descr="Quadcopter outline">
              <a:extLst>
                <a:ext uri="{FF2B5EF4-FFF2-40B4-BE49-F238E27FC236}">
                  <a16:creationId xmlns:a16="http://schemas.microsoft.com/office/drawing/2014/main" id="{BF1A781C-F9B4-4128-BDAE-EFE90544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316958" y="2319517"/>
              <a:ext cx="372596" cy="372596"/>
            </a:xfrm>
            <a:prstGeom prst="rect">
              <a:avLst/>
            </a:prstGeom>
          </p:spPr>
        </p:pic>
        <p:pic>
          <p:nvPicPr>
            <p:cNvPr id="79" name="Graphic 78" descr="Quadcopter with solid fill">
              <a:extLst>
                <a:ext uri="{FF2B5EF4-FFF2-40B4-BE49-F238E27FC236}">
                  <a16:creationId xmlns:a16="http://schemas.microsoft.com/office/drawing/2014/main" id="{4FFAD990-066E-4AAD-91AF-6069273C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79601" y="1958912"/>
              <a:ext cx="372595" cy="372595"/>
            </a:xfrm>
            <a:prstGeom prst="rect">
              <a:avLst/>
            </a:prstGeom>
          </p:spPr>
        </p:pic>
        <p:pic>
          <p:nvPicPr>
            <p:cNvPr id="80" name="Graphic 79" descr="Quadcopter with solid fill">
              <a:extLst>
                <a:ext uri="{FF2B5EF4-FFF2-40B4-BE49-F238E27FC236}">
                  <a16:creationId xmlns:a16="http://schemas.microsoft.com/office/drawing/2014/main" id="{C76C0CF6-B7CE-4C02-9B13-B079D7AC5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flipH="1">
              <a:off x="160715" y="2750959"/>
              <a:ext cx="372595" cy="372595"/>
            </a:xfrm>
            <a:prstGeom prst="rect">
              <a:avLst/>
            </a:prstGeom>
          </p:spPr>
        </p:pic>
        <p:pic>
          <p:nvPicPr>
            <p:cNvPr id="81" name="Graphic 80" descr="Quadcopter with solid fill">
              <a:extLst>
                <a:ext uri="{FF2B5EF4-FFF2-40B4-BE49-F238E27FC236}">
                  <a16:creationId xmlns:a16="http://schemas.microsoft.com/office/drawing/2014/main" id="{F32ACB91-2D67-488D-AD03-8E48CA08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3351719" y="2758013"/>
              <a:ext cx="372595" cy="37259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C66994-FB9E-476D-86BD-289B83ADC8C3}"/>
              </a:ext>
            </a:extLst>
          </p:cNvPr>
          <p:cNvGrpSpPr/>
          <p:nvPr/>
        </p:nvGrpSpPr>
        <p:grpSpPr>
          <a:xfrm>
            <a:off x="6630943" y="735369"/>
            <a:ext cx="5446337" cy="5947533"/>
            <a:chOff x="6604048" y="798124"/>
            <a:chExt cx="5446337" cy="594753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399B689-81CD-4E72-946E-399FE26C38A2}"/>
                </a:ext>
              </a:extLst>
            </p:cNvPr>
            <p:cNvSpPr/>
            <p:nvPr/>
          </p:nvSpPr>
          <p:spPr>
            <a:xfrm>
              <a:off x="6604048" y="798124"/>
              <a:ext cx="5446337" cy="5621515"/>
            </a:xfrm>
            <a:prstGeom prst="roundRect">
              <a:avLst/>
            </a:prstGeom>
            <a:noFill/>
            <a:ln w="22225">
              <a:solidFill>
                <a:srgbClr val="CC3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4074F6A3-6AA6-4880-AA51-25ECB8919BAE}"/>
                </a:ext>
              </a:extLst>
            </p:cNvPr>
            <p:cNvSpPr/>
            <p:nvPr/>
          </p:nvSpPr>
          <p:spPr>
            <a:xfrm>
              <a:off x="8779459" y="6058705"/>
              <a:ext cx="1095514" cy="686952"/>
            </a:xfrm>
            <a:prstGeom prst="roundRect">
              <a:avLst/>
            </a:prstGeom>
            <a:solidFill>
              <a:schemeClr val="bg1"/>
            </a:solidFill>
            <a:ln w="22225">
              <a:solidFill>
                <a:srgbClr val="CC33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>
                  <a:solidFill>
                    <a:srgbClr val="CC3300"/>
                  </a:solidFill>
                </a:rPr>
                <a:t>§5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A88CB5F-43E5-42F4-A94D-753A299F8EDE}"/>
              </a:ext>
            </a:extLst>
          </p:cNvPr>
          <p:cNvGrpSpPr/>
          <p:nvPr/>
        </p:nvGrpSpPr>
        <p:grpSpPr>
          <a:xfrm>
            <a:off x="9306979" y="798124"/>
            <a:ext cx="2764768" cy="356791"/>
            <a:chOff x="9306979" y="798124"/>
            <a:chExt cx="2764768" cy="356791"/>
          </a:xfrm>
        </p:grpSpPr>
        <p:sp>
          <p:nvSpPr>
            <p:cNvPr id="73" name="Diamond 72">
              <a:extLst>
                <a:ext uri="{FF2B5EF4-FFF2-40B4-BE49-F238E27FC236}">
                  <a16:creationId xmlns:a16="http://schemas.microsoft.com/office/drawing/2014/main" id="{524F1EBA-1D1B-47D9-8375-DD3C9AEA4F07}"/>
                </a:ext>
              </a:extLst>
            </p:cNvPr>
            <p:cNvSpPr/>
            <p:nvPr/>
          </p:nvSpPr>
          <p:spPr>
            <a:xfrm>
              <a:off x="9306979" y="798124"/>
              <a:ext cx="474206" cy="356791"/>
            </a:xfrm>
            <a:prstGeom prst="diamond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pic>
          <p:nvPicPr>
            <p:cNvPr id="75" name="Graphic 74" descr="Clock with solid fill">
              <a:extLst>
                <a:ext uri="{FF2B5EF4-FFF2-40B4-BE49-F238E27FC236}">
                  <a16:creationId xmlns:a16="http://schemas.microsoft.com/office/drawing/2014/main" id="{D0DECA61-72B1-4E76-8C49-77A645073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9391227" y="825749"/>
              <a:ext cx="301541" cy="301541"/>
            </a:xfrm>
            <a:prstGeom prst="rect">
              <a:avLst/>
            </a:prstGeom>
          </p:spPr>
        </p:pic>
        <p:sp>
          <p:nvSpPr>
            <p:cNvPr id="86" name="Arrow: Chevron 85">
              <a:extLst>
                <a:ext uri="{FF2B5EF4-FFF2-40B4-BE49-F238E27FC236}">
                  <a16:creationId xmlns:a16="http://schemas.microsoft.com/office/drawing/2014/main" id="{E4BE3F35-2EDB-4A82-B53C-8116CA90173D}"/>
                </a:ext>
              </a:extLst>
            </p:cNvPr>
            <p:cNvSpPr/>
            <p:nvPr/>
          </p:nvSpPr>
          <p:spPr>
            <a:xfrm>
              <a:off x="9757965" y="859144"/>
              <a:ext cx="2313782" cy="234751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8F5E9EB-EFBD-49BD-AB7C-E37C06B3FBE5}"/>
                </a:ext>
              </a:extLst>
            </p:cNvPr>
            <p:cNvSpPr txBox="1"/>
            <p:nvPr/>
          </p:nvSpPr>
          <p:spPr>
            <a:xfrm>
              <a:off x="10147945" y="822631"/>
              <a:ext cx="14239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Progress of Time</a:t>
              </a:r>
            </a:p>
          </p:txBody>
        </p:sp>
      </p:grpSp>
      <p:sp>
        <p:nvSpPr>
          <p:cNvPr id="64" name="Content Placeholder 5">
            <a:extLst>
              <a:ext uri="{FF2B5EF4-FFF2-40B4-BE49-F238E27FC236}">
                <a16:creationId xmlns:a16="http://schemas.microsoft.com/office/drawing/2014/main" id="{C1E194F8-3EA5-4C61-94D6-52EB15E361AE}"/>
              </a:ext>
            </a:extLst>
          </p:cNvPr>
          <p:cNvSpPr txBox="1">
            <a:spLocks/>
          </p:cNvSpPr>
          <p:nvPr/>
        </p:nvSpPr>
        <p:spPr>
          <a:xfrm>
            <a:off x="2086182" y="3136267"/>
            <a:ext cx="3801477" cy="104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b="1" dirty="0"/>
              <a:t>UAM System of Systems</a:t>
            </a:r>
          </a:p>
          <a:p>
            <a:pPr marL="0" indent="0" algn="r">
              <a:spcBef>
                <a:spcPts val="800"/>
              </a:spcBef>
              <a:buFont typeface="Arial"/>
              <a:buNone/>
            </a:pPr>
            <a:r>
              <a:rPr lang="en-US" sz="1800" dirty="0"/>
              <a:t>partially decomposed into 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capabilities that cover</a:t>
            </a:r>
          </a:p>
          <a:p>
            <a:pPr marL="0" indent="0" algn="r">
              <a:spcBef>
                <a:spcPts val="300"/>
              </a:spcBef>
              <a:buFont typeface="Arial"/>
              <a:buNone/>
            </a:pPr>
            <a:r>
              <a:rPr lang="en-US" sz="1800" dirty="0"/>
              <a:t>the airspace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68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/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687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/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6B8DB0-6908-4C2C-8EAE-2BF186926B8E}"/>
              </a:ext>
            </a:extLst>
          </p:cNvPr>
          <p:cNvSpPr txBox="1"/>
          <p:nvPr/>
        </p:nvSpPr>
        <p:spPr>
          <a:xfrm>
            <a:off x="7490361" y="828110"/>
            <a:ext cx="2925322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5.X Capability </a:t>
            </a:r>
          </a:p>
          <a:p>
            <a:pPr marL="285750">
              <a:spcBef>
                <a:spcPts val="600"/>
              </a:spcBef>
            </a:pPr>
            <a:r>
              <a:rPr lang="en-US"/>
              <a:t>[</a:t>
            </a:r>
            <a:r>
              <a:rPr lang="en-US" sz="1600"/>
              <a:t>Capability Definition</a:t>
            </a:r>
            <a:r>
              <a:rPr lang="en-US"/>
              <a:t>]</a:t>
            </a:r>
          </a:p>
          <a:p>
            <a:pPr marL="285750">
              <a:spcBef>
                <a:spcPts val="600"/>
              </a:spcBef>
            </a:pPr>
            <a:r>
              <a:rPr lang="en-US" sz="1600" i="1"/>
              <a:t>Component A</a:t>
            </a:r>
            <a:r>
              <a:rPr lang="en-US" sz="1600"/>
              <a:t>:  [Description] 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B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C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D</a:t>
            </a:r>
            <a:r>
              <a:rPr lang="en-US" sz="1600"/>
              <a:t>:  [Description]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944263-FB25-4CDA-87E4-22A2FFA91EEC}"/>
              </a:ext>
            </a:extLst>
          </p:cNvPr>
          <p:cNvGrpSpPr/>
          <p:nvPr/>
        </p:nvGrpSpPr>
        <p:grpSpPr>
          <a:xfrm>
            <a:off x="10381136" y="828110"/>
            <a:ext cx="1509951" cy="1853466"/>
            <a:chOff x="10381136" y="828110"/>
            <a:chExt cx="1509951" cy="1853466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E42C6D33-3F47-44FE-B7EA-A36B388723F3}"/>
                </a:ext>
              </a:extLst>
            </p:cNvPr>
            <p:cNvSpPr/>
            <p:nvPr/>
          </p:nvSpPr>
          <p:spPr>
            <a:xfrm>
              <a:off x="10381136" y="828110"/>
              <a:ext cx="358588" cy="18534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57FC07-EE4A-4C78-8191-46030B43882C}"/>
                </a:ext>
              </a:extLst>
            </p:cNvPr>
            <p:cNvSpPr txBox="1"/>
            <p:nvPr/>
          </p:nvSpPr>
          <p:spPr>
            <a:xfrm>
              <a:off x="10754558" y="1570177"/>
              <a:ext cx="113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2-3 pages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5420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/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6B8DB0-6908-4C2C-8EAE-2BF186926B8E}"/>
              </a:ext>
            </a:extLst>
          </p:cNvPr>
          <p:cNvSpPr txBox="1"/>
          <p:nvPr/>
        </p:nvSpPr>
        <p:spPr>
          <a:xfrm>
            <a:off x="7490361" y="828110"/>
            <a:ext cx="2925322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5.X Capability </a:t>
            </a:r>
          </a:p>
          <a:p>
            <a:pPr marL="285750">
              <a:spcBef>
                <a:spcPts val="600"/>
              </a:spcBef>
            </a:pPr>
            <a:r>
              <a:rPr lang="en-US"/>
              <a:t>[</a:t>
            </a:r>
            <a:r>
              <a:rPr lang="en-US" sz="1600"/>
              <a:t>Capability Definition</a:t>
            </a:r>
            <a:r>
              <a:rPr lang="en-US"/>
              <a:t>]</a:t>
            </a:r>
          </a:p>
          <a:p>
            <a:pPr marL="285750">
              <a:spcBef>
                <a:spcPts val="600"/>
              </a:spcBef>
            </a:pPr>
            <a:r>
              <a:rPr lang="en-US" sz="1600" i="1"/>
              <a:t>Component A</a:t>
            </a:r>
            <a:r>
              <a:rPr lang="en-US" sz="1600"/>
              <a:t>:  [Description] 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B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C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D</a:t>
            </a:r>
            <a:r>
              <a:rPr lang="en-US" sz="1600"/>
              <a:t>:  [Description]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9ADF6A-D86A-4D7C-9016-7DCDD4A50845}"/>
              </a:ext>
            </a:extLst>
          </p:cNvPr>
          <p:cNvGrpSpPr/>
          <p:nvPr/>
        </p:nvGrpSpPr>
        <p:grpSpPr>
          <a:xfrm>
            <a:off x="6532552" y="2868706"/>
            <a:ext cx="4840941" cy="442234"/>
            <a:chOff x="6532552" y="2868706"/>
            <a:chExt cx="4840941" cy="4422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3D2CE3-B45A-4ED8-A4A3-6232EC2A7648}"/>
                </a:ext>
              </a:extLst>
            </p:cNvPr>
            <p:cNvSpPr txBox="1"/>
            <p:nvPr/>
          </p:nvSpPr>
          <p:spPr>
            <a:xfrm>
              <a:off x="8464446" y="2941608"/>
              <a:ext cx="977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Table X: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8B3FFC-180C-4C66-A576-DD593AB64499}"/>
                </a:ext>
              </a:extLst>
            </p:cNvPr>
            <p:cNvCxnSpPr>
              <a:cxnSpLocks/>
            </p:cNvCxnSpPr>
            <p:nvPr/>
          </p:nvCxnSpPr>
          <p:spPr>
            <a:xfrm>
              <a:off x="6532552" y="2868706"/>
              <a:ext cx="4840941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944263-FB25-4CDA-87E4-22A2FFA91EEC}"/>
              </a:ext>
            </a:extLst>
          </p:cNvPr>
          <p:cNvGrpSpPr/>
          <p:nvPr/>
        </p:nvGrpSpPr>
        <p:grpSpPr>
          <a:xfrm>
            <a:off x="10381136" y="828110"/>
            <a:ext cx="1509951" cy="1853466"/>
            <a:chOff x="10381136" y="828110"/>
            <a:chExt cx="1509951" cy="1853466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E42C6D33-3F47-44FE-B7EA-A36B388723F3}"/>
                </a:ext>
              </a:extLst>
            </p:cNvPr>
            <p:cNvSpPr/>
            <p:nvPr/>
          </p:nvSpPr>
          <p:spPr>
            <a:xfrm>
              <a:off x="10381136" y="828110"/>
              <a:ext cx="358588" cy="18534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57FC07-EE4A-4C78-8191-46030B43882C}"/>
                </a:ext>
              </a:extLst>
            </p:cNvPr>
            <p:cNvSpPr txBox="1"/>
            <p:nvPr/>
          </p:nvSpPr>
          <p:spPr>
            <a:xfrm>
              <a:off x="10754558" y="1570177"/>
              <a:ext cx="113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2-3 pages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4622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/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1E48E1B-AA7E-4EBC-B7B2-68704ACEBBAD}"/>
              </a:ext>
            </a:extLst>
          </p:cNvPr>
          <p:cNvGraphicFramePr>
            <a:graphicFrameLocks noGrp="1"/>
          </p:cNvGraphicFramePr>
          <p:nvPr/>
        </p:nvGraphicFramePr>
        <p:xfrm>
          <a:off x="6033247" y="3313399"/>
          <a:ext cx="5839550" cy="31548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3921">
                  <a:extLst>
                    <a:ext uri="{9D8B030D-6E8A-4147-A177-3AD203B41FA5}">
                      <a16:colId xmlns:a16="http://schemas.microsoft.com/office/drawing/2014/main" val="24518417"/>
                    </a:ext>
                  </a:extLst>
                </a:gridCol>
                <a:gridCol w="1195855">
                  <a:extLst>
                    <a:ext uri="{9D8B030D-6E8A-4147-A177-3AD203B41FA5}">
                      <a16:colId xmlns:a16="http://schemas.microsoft.com/office/drawing/2014/main" val="1149220609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22441961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99943733"/>
                    </a:ext>
                  </a:extLst>
                </a:gridCol>
              </a:tblGrid>
              <a:tr h="375709">
                <a:tc gridSpan="4">
                  <a:txBody>
                    <a:bodyPr/>
                    <a:lstStyle/>
                    <a:p>
                      <a:pPr algn="ctr"/>
                      <a:r>
                        <a:rPr lang="en-US"/>
                        <a:t>Capability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28714"/>
                  </a:ext>
                </a:extLst>
              </a:tr>
              <a:tr h="3873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52179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71401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225115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6807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66766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66B8DB0-6908-4C2C-8EAE-2BF186926B8E}"/>
              </a:ext>
            </a:extLst>
          </p:cNvPr>
          <p:cNvSpPr txBox="1"/>
          <p:nvPr/>
        </p:nvSpPr>
        <p:spPr>
          <a:xfrm>
            <a:off x="7490361" y="828110"/>
            <a:ext cx="2925322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5.X Capability </a:t>
            </a:r>
          </a:p>
          <a:p>
            <a:pPr marL="285750">
              <a:spcBef>
                <a:spcPts val="600"/>
              </a:spcBef>
            </a:pPr>
            <a:r>
              <a:rPr lang="en-US"/>
              <a:t>[</a:t>
            </a:r>
            <a:r>
              <a:rPr lang="en-US" sz="1600"/>
              <a:t>Capability Definition</a:t>
            </a:r>
            <a:r>
              <a:rPr lang="en-US"/>
              <a:t>]</a:t>
            </a:r>
          </a:p>
          <a:p>
            <a:pPr marL="285750">
              <a:spcBef>
                <a:spcPts val="600"/>
              </a:spcBef>
            </a:pPr>
            <a:r>
              <a:rPr lang="en-US" sz="1600" i="1"/>
              <a:t>Component A</a:t>
            </a:r>
            <a:r>
              <a:rPr lang="en-US" sz="1600"/>
              <a:t>:  [Description] 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B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C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D</a:t>
            </a:r>
            <a:r>
              <a:rPr lang="en-US" sz="1600"/>
              <a:t>:  [Description]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9ADF6A-D86A-4D7C-9016-7DCDD4A50845}"/>
              </a:ext>
            </a:extLst>
          </p:cNvPr>
          <p:cNvGrpSpPr/>
          <p:nvPr/>
        </p:nvGrpSpPr>
        <p:grpSpPr>
          <a:xfrm>
            <a:off x="6532552" y="2868706"/>
            <a:ext cx="4840941" cy="442234"/>
            <a:chOff x="6532552" y="2868706"/>
            <a:chExt cx="4840941" cy="4422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3D2CE3-B45A-4ED8-A4A3-6232EC2A7648}"/>
                </a:ext>
              </a:extLst>
            </p:cNvPr>
            <p:cNvSpPr txBox="1"/>
            <p:nvPr/>
          </p:nvSpPr>
          <p:spPr>
            <a:xfrm>
              <a:off x="8464446" y="2941608"/>
              <a:ext cx="977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Table X: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8B3FFC-180C-4C66-A576-DD593AB64499}"/>
                </a:ext>
              </a:extLst>
            </p:cNvPr>
            <p:cNvCxnSpPr>
              <a:cxnSpLocks/>
            </p:cNvCxnSpPr>
            <p:nvPr/>
          </p:nvCxnSpPr>
          <p:spPr>
            <a:xfrm>
              <a:off x="6532552" y="2868706"/>
              <a:ext cx="4840941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944263-FB25-4CDA-87E4-22A2FFA91EEC}"/>
              </a:ext>
            </a:extLst>
          </p:cNvPr>
          <p:cNvGrpSpPr/>
          <p:nvPr/>
        </p:nvGrpSpPr>
        <p:grpSpPr>
          <a:xfrm>
            <a:off x="10381136" y="828110"/>
            <a:ext cx="1509951" cy="1853466"/>
            <a:chOff x="10381136" y="828110"/>
            <a:chExt cx="1509951" cy="1853466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E42C6D33-3F47-44FE-B7EA-A36B388723F3}"/>
                </a:ext>
              </a:extLst>
            </p:cNvPr>
            <p:cNvSpPr/>
            <p:nvPr/>
          </p:nvSpPr>
          <p:spPr>
            <a:xfrm>
              <a:off x="10381136" y="828110"/>
              <a:ext cx="358588" cy="18534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57FC07-EE4A-4C78-8191-46030B43882C}"/>
                </a:ext>
              </a:extLst>
            </p:cNvPr>
            <p:cNvSpPr txBox="1"/>
            <p:nvPr/>
          </p:nvSpPr>
          <p:spPr>
            <a:xfrm>
              <a:off x="10754558" y="1570177"/>
              <a:ext cx="113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2-3 pages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45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/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1E48E1B-AA7E-4EBC-B7B2-68704ACEBBAD}"/>
              </a:ext>
            </a:extLst>
          </p:cNvPr>
          <p:cNvGraphicFramePr>
            <a:graphicFrameLocks noGrp="1"/>
          </p:cNvGraphicFramePr>
          <p:nvPr/>
        </p:nvGraphicFramePr>
        <p:xfrm>
          <a:off x="6033247" y="3313399"/>
          <a:ext cx="5839550" cy="31548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3921">
                  <a:extLst>
                    <a:ext uri="{9D8B030D-6E8A-4147-A177-3AD203B41FA5}">
                      <a16:colId xmlns:a16="http://schemas.microsoft.com/office/drawing/2014/main" val="24518417"/>
                    </a:ext>
                  </a:extLst>
                </a:gridCol>
                <a:gridCol w="1195855">
                  <a:extLst>
                    <a:ext uri="{9D8B030D-6E8A-4147-A177-3AD203B41FA5}">
                      <a16:colId xmlns:a16="http://schemas.microsoft.com/office/drawing/2014/main" val="1149220609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22441961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99943733"/>
                    </a:ext>
                  </a:extLst>
                </a:gridCol>
              </a:tblGrid>
              <a:tr h="375709">
                <a:tc gridSpan="4">
                  <a:txBody>
                    <a:bodyPr/>
                    <a:lstStyle/>
                    <a:p>
                      <a:pPr algn="ctr"/>
                      <a:r>
                        <a:rPr lang="en-US"/>
                        <a:t>Capability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28714"/>
                  </a:ext>
                </a:extLst>
              </a:tr>
              <a:tr h="3873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52179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71401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225115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6807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66766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66B8DB0-6908-4C2C-8EAE-2BF186926B8E}"/>
              </a:ext>
            </a:extLst>
          </p:cNvPr>
          <p:cNvSpPr txBox="1"/>
          <p:nvPr/>
        </p:nvSpPr>
        <p:spPr>
          <a:xfrm>
            <a:off x="7490361" y="828110"/>
            <a:ext cx="2925322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5.X Capability </a:t>
            </a:r>
          </a:p>
          <a:p>
            <a:pPr marL="285750">
              <a:spcBef>
                <a:spcPts val="600"/>
              </a:spcBef>
            </a:pPr>
            <a:r>
              <a:rPr lang="en-US"/>
              <a:t>[</a:t>
            </a:r>
            <a:r>
              <a:rPr lang="en-US" sz="1600"/>
              <a:t>Capability Definition</a:t>
            </a:r>
            <a:r>
              <a:rPr lang="en-US"/>
              <a:t>]</a:t>
            </a:r>
          </a:p>
          <a:p>
            <a:pPr marL="285750">
              <a:spcBef>
                <a:spcPts val="600"/>
              </a:spcBef>
            </a:pPr>
            <a:r>
              <a:rPr lang="en-US" sz="1600" i="1"/>
              <a:t>Component A</a:t>
            </a:r>
            <a:r>
              <a:rPr lang="en-US" sz="1600"/>
              <a:t>:  [Description] 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B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C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D</a:t>
            </a:r>
            <a:r>
              <a:rPr lang="en-US" sz="1600"/>
              <a:t>:  [Description]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9ADF6A-D86A-4D7C-9016-7DCDD4A50845}"/>
              </a:ext>
            </a:extLst>
          </p:cNvPr>
          <p:cNvGrpSpPr/>
          <p:nvPr/>
        </p:nvGrpSpPr>
        <p:grpSpPr>
          <a:xfrm>
            <a:off x="6532552" y="2868706"/>
            <a:ext cx="4840941" cy="442234"/>
            <a:chOff x="6532552" y="2868706"/>
            <a:chExt cx="4840941" cy="4422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3D2CE3-B45A-4ED8-A4A3-6232EC2A7648}"/>
                </a:ext>
              </a:extLst>
            </p:cNvPr>
            <p:cNvSpPr txBox="1"/>
            <p:nvPr/>
          </p:nvSpPr>
          <p:spPr>
            <a:xfrm>
              <a:off x="8464446" y="2941608"/>
              <a:ext cx="977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Table X: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8B3FFC-180C-4C66-A576-DD593AB64499}"/>
                </a:ext>
              </a:extLst>
            </p:cNvPr>
            <p:cNvCxnSpPr>
              <a:cxnSpLocks/>
            </p:cNvCxnSpPr>
            <p:nvPr/>
          </p:nvCxnSpPr>
          <p:spPr>
            <a:xfrm>
              <a:off x="6532552" y="2868706"/>
              <a:ext cx="4840941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944263-FB25-4CDA-87E4-22A2FFA91EEC}"/>
              </a:ext>
            </a:extLst>
          </p:cNvPr>
          <p:cNvGrpSpPr/>
          <p:nvPr/>
        </p:nvGrpSpPr>
        <p:grpSpPr>
          <a:xfrm>
            <a:off x="10381136" y="828110"/>
            <a:ext cx="1509951" cy="1853466"/>
            <a:chOff x="10381136" y="828110"/>
            <a:chExt cx="1509951" cy="1853466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E42C6D33-3F47-44FE-B7EA-A36B388723F3}"/>
                </a:ext>
              </a:extLst>
            </p:cNvPr>
            <p:cNvSpPr/>
            <p:nvPr/>
          </p:nvSpPr>
          <p:spPr>
            <a:xfrm>
              <a:off x="10381136" y="828110"/>
              <a:ext cx="358588" cy="18534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57FC07-EE4A-4C78-8191-46030B43882C}"/>
                </a:ext>
              </a:extLst>
            </p:cNvPr>
            <p:cNvSpPr txBox="1"/>
            <p:nvPr/>
          </p:nvSpPr>
          <p:spPr>
            <a:xfrm>
              <a:off x="10754558" y="1570177"/>
              <a:ext cx="113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2-3 pages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206670-0E50-4B36-A434-BFCE1D470FF3}"/>
              </a:ext>
            </a:extLst>
          </p:cNvPr>
          <p:cNvGrpSpPr/>
          <p:nvPr/>
        </p:nvGrpSpPr>
        <p:grpSpPr>
          <a:xfrm>
            <a:off x="7581859" y="4194853"/>
            <a:ext cx="4120963" cy="2155386"/>
            <a:chOff x="7581859" y="4194853"/>
            <a:chExt cx="4120963" cy="2155386"/>
          </a:xfrm>
        </p:grpSpPr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73CFFE60-6976-4899-8869-28B109BB1BB4}"/>
                </a:ext>
              </a:extLst>
            </p:cNvPr>
            <p:cNvSpPr/>
            <p:nvPr/>
          </p:nvSpPr>
          <p:spPr>
            <a:xfrm>
              <a:off x="7581859" y="4194853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666F6B10-D848-45F4-830E-46DEFB3D5D4A}"/>
                </a:ext>
              </a:extLst>
            </p:cNvPr>
            <p:cNvSpPr/>
            <p:nvPr/>
          </p:nvSpPr>
          <p:spPr>
            <a:xfrm>
              <a:off x="7581859" y="4786329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76584C59-5C9E-492C-9FDC-4C293B5919B8}"/>
                </a:ext>
              </a:extLst>
            </p:cNvPr>
            <p:cNvSpPr/>
            <p:nvPr/>
          </p:nvSpPr>
          <p:spPr>
            <a:xfrm>
              <a:off x="7581859" y="5377805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D4A23727-1F45-484A-8349-25572F7FD25E}"/>
                </a:ext>
              </a:extLst>
            </p:cNvPr>
            <p:cNvSpPr/>
            <p:nvPr/>
          </p:nvSpPr>
          <p:spPr>
            <a:xfrm>
              <a:off x="7581859" y="5969281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378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84CE26-15F5-4F55-8F07-505D3AF2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 Roadmap Requirements Tables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6B1E8-05C7-4BB5-BF02-3037F4A96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201" y="1115264"/>
            <a:ext cx="5441726" cy="516581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>
                <a:solidFill>
                  <a:srgbClr val="CC3300"/>
                </a:solidFill>
              </a:rPr>
              <a:t>§5.1 Airspace Management Systems and Services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§5.2 Airspace and Procedure Design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§5.3 Airspace System Regulations and Policies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§5.4 Communication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§5.5 Navigation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§5.6 Secured Airspace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§5.7 Separation Services and Standards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§5.8 Surveillance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>
                <a:solidFill>
                  <a:srgbClr val="CC3300"/>
                </a:solidFill>
              </a:rPr>
              <a:t>§5.9 Vertiport Services and Systems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/>
              <a:t>§5.10 Weather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2EF-EE68-4C34-BA9C-768F915D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1E48E1B-AA7E-4EBC-B7B2-68704ACEBBAD}"/>
              </a:ext>
            </a:extLst>
          </p:cNvPr>
          <p:cNvGraphicFramePr>
            <a:graphicFrameLocks noGrp="1"/>
          </p:cNvGraphicFramePr>
          <p:nvPr/>
        </p:nvGraphicFramePr>
        <p:xfrm>
          <a:off x="6033247" y="3313399"/>
          <a:ext cx="5839550" cy="31548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3921">
                  <a:extLst>
                    <a:ext uri="{9D8B030D-6E8A-4147-A177-3AD203B41FA5}">
                      <a16:colId xmlns:a16="http://schemas.microsoft.com/office/drawing/2014/main" val="24518417"/>
                    </a:ext>
                  </a:extLst>
                </a:gridCol>
                <a:gridCol w="1195855">
                  <a:extLst>
                    <a:ext uri="{9D8B030D-6E8A-4147-A177-3AD203B41FA5}">
                      <a16:colId xmlns:a16="http://schemas.microsoft.com/office/drawing/2014/main" val="1149220609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22441961"/>
                    </a:ext>
                  </a:extLst>
                </a:gridCol>
                <a:gridCol w="1459887">
                  <a:extLst>
                    <a:ext uri="{9D8B030D-6E8A-4147-A177-3AD203B41FA5}">
                      <a16:colId xmlns:a16="http://schemas.microsoft.com/office/drawing/2014/main" val="3599943733"/>
                    </a:ext>
                  </a:extLst>
                </a:gridCol>
              </a:tblGrid>
              <a:tr h="375709">
                <a:tc gridSpan="4">
                  <a:txBody>
                    <a:bodyPr/>
                    <a:lstStyle/>
                    <a:p>
                      <a:pPr algn="ctr"/>
                      <a:r>
                        <a:rPr lang="en-US"/>
                        <a:t>Capability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28714"/>
                  </a:ext>
                </a:extLst>
              </a:tr>
              <a:tr h="3873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UML-4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52179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71401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225115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76807"/>
                  </a:ext>
                </a:extLst>
              </a:tr>
              <a:tr h="597928">
                <a:tc>
                  <a:txBody>
                    <a:bodyPr/>
                    <a:lstStyle/>
                    <a:p>
                      <a:r>
                        <a:rPr lang="en-US"/>
                        <a:t>Component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66766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66B8DB0-6908-4C2C-8EAE-2BF186926B8E}"/>
              </a:ext>
            </a:extLst>
          </p:cNvPr>
          <p:cNvSpPr txBox="1"/>
          <p:nvPr/>
        </p:nvSpPr>
        <p:spPr>
          <a:xfrm>
            <a:off x="7490361" y="828110"/>
            <a:ext cx="2925322" cy="199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5.X Capability </a:t>
            </a:r>
          </a:p>
          <a:p>
            <a:pPr marL="285750">
              <a:spcBef>
                <a:spcPts val="600"/>
              </a:spcBef>
            </a:pPr>
            <a:r>
              <a:rPr lang="en-US"/>
              <a:t>[</a:t>
            </a:r>
            <a:r>
              <a:rPr lang="en-US" sz="1600"/>
              <a:t>Capability Definition</a:t>
            </a:r>
            <a:r>
              <a:rPr lang="en-US"/>
              <a:t>]</a:t>
            </a:r>
          </a:p>
          <a:p>
            <a:pPr marL="285750">
              <a:spcBef>
                <a:spcPts val="600"/>
              </a:spcBef>
            </a:pPr>
            <a:r>
              <a:rPr lang="en-US" sz="1600" i="1"/>
              <a:t>Component A</a:t>
            </a:r>
            <a:r>
              <a:rPr lang="en-US" sz="1600"/>
              <a:t>:  [Description] 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B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C</a:t>
            </a:r>
            <a:r>
              <a:rPr lang="en-US" sz="1600"/>
              <a:t>:  [Description]</a:t>
            </a:r>
            <a:endParaRPr lang="en-US" sz="1600" i="1"/>
          </a:p>
          <a:p>
            <a:pPr marL="285750">
              <a:spcBef>
                <a:spcPts val="300"/>
              </a:spcBef>
            </a:pPr>
            <a:r>
              <a:rPr lang="en-US" sz="1600" i="1"/>
              <a:t>Component D</a:t>
            </a:r>
            <a:r>
              <a:rPr lang="en-US" sz="1600"/>
              <a:t>:  [Description]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9ADF6A-D86A-4D7C-9016-7DCDD4A50845}"/>
              </a:ext>
            </a:extLst>
          </p:cNvPr>
          <p:cNvGrpSpPr/>
          <p:nvPr/>
        </p:nvGrpSpPr>
        <p:grpSpPr>
          <a:xfrm>
            <a:off x="6532552" y="2868706"/>
            <a:ext cx="4840941" cy="442234"/>
            <a:chOff x="6532552" y="2868706"/>
            <a:chExt cx="4840941" cy="4422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3D2CE3-B45A-4ED8-A4A3-6232EC2A7648}"/>
                </a:ext>
              </a:extLst>
            </p:cNvPr>
            <p:cNvSpPr txBox="1"/>
            <p:nvPr/>
          </p:nvSpPr>
          <p:spPr>
            <a:xfrm>
              <a:off x="8464446" y="2941608"/>
              <a:ext cx="977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Table X: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D8B3FFC-180C-4C66-A576-DD593AB64499}"/>
                </a:ext>
              </a:extLst>
            </p:cNvPr>
            <p:cNvCxnSpPr>
              <a:cxnSpLocks/>
            </p:cNvCxnSpPr>
            <p:nvPr/>
          </p:nvCxnSpPr>
          <p:spPr>
            <a:xfrm>
              <a:off x="6532552" y="2868706"/>
              <a:ext cx="4840941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944263-FB25-4CDA-87E4-22A2FFA91EEC}"/>
              </a:ext>
            </a:extLst>
          </p:cNvPr>
          <p:cNvGrpSpPr/>
          <p:nvPr/>
        </p:nvGrpSpPr>
        <p:grpSpPr>
          <a:xfrm>
            <a:off x="10381136" y="828110"/>
            <a:ext cx="1509951" cy="1853466"/>
            <a:chOff x="10381136" y="828110"/>
            <a:chExt cx="1509951" cy="1853466"/>
          </a:xfrm>
        </p:grpSpPr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E42C6D33-3F47-44FE-B7EA-A36B388723F3}"/>
                </a:ext>
              </a:extLst>
            </p:cNvPr>
            <p:cNvSpPr/>
            <p:nvPr/>
          </p:nvSpPr>
          <p:spPr>
            <a:xfrm>
              <a:off x="10381136" y="828110"/>
              <a:ext cx="358588" cy="185346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57FC07-EE4A-4C78-8191-46030B43882C}"/>
                </a:ext>
              </a:extLst>
            </p:cNvPr>
            <p:cNvSpPr txBox="1"/>
            <p:nvPr/>
          </p:nvSpPr>
          <p:spPr>
            <a:xfrm>
              <a:off x="10754558" y="1570177"/>
              <a:ext cx="1136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2-3 pages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3D67DE8-36C6-480A-B996-1AA688E41C31}"/>
              </a:ext>
            </a:extLst>
          </p:cNvPr>
          <p:cNvGrpSpPr/>
          <p:nvPr/>
        </p:nvGrpSpPr>
        <p:grpSpPr>
          <a:xfrm>
            <a:off x="7581859" y="4194853"/>
            <a:ext cx="4120963" cy="2155386"/>
            <a:chOff x="7581859" y="4194853"/>
            <a:chExt cx="4120963" cy="2155386"/>
          </a:xfrm>
        </p:grpSpPr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825345E5-C212-42BF-BA41-95006D291088}"/>
                </a:ext>
              </a:extLst>
            </p:cNvPr>
            <p:cNvSpPr/>
            <p:nvPr/>
          </p:nvSpPr>
          <p:spPr>
            <a:xfrm>
              <a:off x="7581859" y="4194853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3324E998-6409-4B3E-9EAC-99D439CA7550}"/>
                </a:ext>
              </a:extLst>
            </p:cNvPr>
            <p:cNvSpPr/>
            <p:nvPr/>
          </p:nvSpPr>
          <p:spPr>
            <a:xfrm>
              <a:off x="7581859" y="4786329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4A58AE5B-E4F2-48E1-911A-86367FABC9EF}"/>
                </a:ext>
              </a:extLst>
            </p:cNvPr>
            <p:cNvSpPr/>
            <p:nvPr/>
          </p:nvSpPr>
          <p:spPr>
            <a:xfrm>
              <a:off x="7581859" y="5377805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33F27211-DA79-4D86-95DB-A11A73734453}"/>
                </a:ext>
              </a:extLst>
            </p:cNvPr>
            <p:cNvSpPr/>
            <p:nvPr/>
          </p:nvSpPr>
          <p:spPr>
            <a:xfrm>
              <a:off x="7581859" y="5969281"/>
              <a:ext cx="4120963" cy="380958"/>
            </a:xfrm>
            <a:prstGeom prst="chevron">
              <a:avLst>
                <a:gd name="adj" fmla="val 78402"/>
              </a:avLst>
            </a:prstGeom>
            <a:gradFill flip="none" rotWithShape="1">
              <a:gsLst>
                <a:gs pos="18000">
                  <a:schemeClr val="accent1">
                    <a:tint val="100000"/>
                    <a:shade val="100000"/>
                    <a:satMod val="130000"/>
                  </a:schemeClr>
                </a:gs>
                <a:gs pos="49000">
                  <a:srgbClr val="6DA1E6"/>
                </a:gs>
                <a:gs pos="83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08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Requirements, Assumptions, TBRs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2014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7AF7-01A5-450B-B369-B19C702E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§5.1  Airspace Management Systems &amp; Services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7D9D0-BD5B-4C91-AC51-2EBFA3CA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2F830D-44E9-4272-B4DB-27DE32AF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45" y="929834"/>
            <a:ext cx="11237859" cy="192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14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7AF7-01A5-450B-B369-B19C702E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§5.1  Airspace Management Systems &amp; Services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7D9D0-BD5B-4C91-AC51-2EBFA3CA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2F830D-44E9-4272-B4DB-27DE32AF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45" y="929834"/>
            <a:ext cx="11237859" cy="19299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6B91F5-8B7B-489A-9D4B-9D47285C8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91" y="3361768"/>
            <a:ext cx="11476242" cy="27936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83A9F60-B391-4F6B-969E-EF59FAEBF84D}"/>
              </a:ext>
            </a:extLst>
          </p:cNvPr>
          <p:cNvSpPr txBox="1"/>
          <p:nvPr/>
        </p:nvSpPr>
        <p:spPr>
          <a:xfrm>
            <a:off x="470045" y="2818387"/>
            <a:ext cx="367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817872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7AF7-01A5-450B-B369-B19C702E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§5.1  Airspace Management Systems &amp; Services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7D9D0-BD5B-4C91-AC51-2EBFA3CA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2F830D-44E9-4272-B4DB-27DE32AF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45" y="929834"/>
            <a:ext cx="11237859" cy="19299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6B91F5-8B7B-489A-9D4B-9D47285C8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91" y="3361768"/>
            <a:ext cx="11476242" cy="279361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203171A0-8BA6-4254-99B7-A64613C5A1B6}"/>
              </a:ext>
            </a:extLst>
          </p:cNvPr>
          <p:cNvSpPr/>
          <p:nvPr/>
        </p:nvSpPr>
        <p:spPr>
          <a:xfrm>
            <a:off x="583233" y="3953874"/>
            <a:ext cx="5393919" cy="663590"/>
          </a:xfrm>
          <a:prstGeom prst="ellipse">
            <a:avLst/>
          </a:prstGeom>
          <a:noFill/>
          <a:ln w="15875">
            <a:solidFill>
              <a:srgbClr val="CC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ABA241-B1B7-411B-A0E3-BD111FB68A5E}"/>
              </a:ext>
            </a:extLst>
          </p:cNvPr>
          <p:cNvSpPr/>
          <p:nvPr/>
        </p:nvSpPr>
        <p:spPr>
          <a:xfrm>
            <a:off x="583232" y="4894078"/>
            <a:ext cx="5393919" cy="663590"/>
          </a:xfrm>
          <a:prstGeom prst="ellipse">
            <a:avLst/>
          </a:prstGeom>
          <a:noFill/>
          <a:ln w="15875">
            <a:solidFill>
              <a:srgbClr val="CC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3A9F60-B391-4F6B-969E-EF59FAEBF84D}"/>
              </a:ext>
            </a:extLst>
          </p:cNvPr>
          <p:cNvSpPr txBox="1"/>
          <p:nvPr/>
        </p:nvSpPr>
        <p:spPr>
          <a:xfrm>
            <a:off x="470045" y="2818387"/>
            <a:ext cx="367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0458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00A7-A593-4804-9F22-7B793A40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FCDA5-CFFC-4601-854E-B0328E9A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53828-ACF0-4BD1-B206-A617B10BD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52" y="1431355"/>
            <a:ext cx="11242270" cy="371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22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00A7-A593-4804-9F22-7B793A40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FCDA5-CFFC-4601-854E-B0328E9A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53828-ACF0-4BD1-B206-A617B10BD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52" y="1431355"/>
            <a:ext cx="11242270" cy="37191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65D58B8-850D-498A-90A5-F72673DF8D28}"/>
              </a:ext>
            </a:extLst>
          </p:cNvPr>
          <p:cNvGrpSpPr/>
          <p:nvPr/>
        </p:nvGrpSpPr>
        <p:grpSpPr>
          <a:xfrm>
            <a:off x="3048000" y="2743200"/>
            <a:ext cx="1552575" cy="1047750"/>
            <a:chOff x="3048000" y="2743200"/>
            <a:chExt cx="1552575" cy="104775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1342862-AD25-4A49-A099-78F81149FBCE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2867025"/>
              <a:ext cx="1552575" cy="923925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87BC682-03F8-49D1-BC16-CF1EC77C49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48000" y="2743200"/>
              <a:ext cx="1552575" cy="123825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13A2EF0-E634-43E1-A64C-68DB0A40FD3C}"/>
              </a:ext>
            </a:extLst>
          </p:cNvPr>
          <p:cNvSpPr txBox="1"/>
          <p:nvPr/>
        </p:nvSpPr>
        <p:spPr>
          <a:xfrm>
            <a:off x="4161305" y="4328754"/>
            <a:ext cx="19346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Progression of an assumption</a:t>
            </a:r>
          </a:p>
        </p:txBody>
      </p:sp>
    </p:spTree>
    <p:extLst>
      <p:ext uri="{BB962C8B-B14F-4D97-AF65-F5344CB8AC3E}">
        <p14:creationId xmlns:p14="http://schemas.microsoft.com/office/powerpoint/2010/main" val="220754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00A7-A593-4804-9F22-7B793A40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FCDA5-CFFC-4601-854E-B0328E9A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53828-ACF0-4BD1-B206-A617B10BD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52" y="1431355"/>
            <a:ext cx="11242270" cy="37191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65D58B8-850D-498A-90A5-F72673DF8D28}"/>
              </a:ext>
            </a:extLst>
          </p:cNvPr>
          <p:cNvGrpSpPr/>
          <p:nvPr/>
        </p:nvGrpSpPr>
        <p:grpSpPr>
          <a:xfrm>
            <a:off x="3048000" y="2743200"/>
            <a:ext cx="1552575" cy="1047750"/>
            <a:chOff x="3048000" y="2743200"/>
            <a:chExt cx="1552575" cy="104775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1342862-AD25-4A49-A099-78F81149FBCE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2867025"/>
              <a:ext cx="1552575" cy="923925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87BC682-03F8-49D1-BC16-CF1EC77C49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48000" y="2743200"/>
              <a:ext cx="1552575" cy="123825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855662B-40F9-4015-B3E6-734CA3984CA4}"/>
              </a:ext>
            </a:extLst>
          </p:cNvPr>
          <p:cNvGrpSpPr/>
          <p:nvPr/>
        </p:nvGrpSpPr>
        <p:grpSpPr>
          <a:xfrm>
            <a:off x="6600825" y="3429001"/>
            <a:ext cx="1685925" cy="1247774"/>
            <a:chOff x="6600825" y="3429001"/>
            <a:chExt cx="1685925" cy="1247774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3802F3A-2B03-4415-89CA-AA82C391A45E}"/>
                </a:ext>
              </a:extLst>
            </p:cNvPr>
            <p:cNvCxnSpPr>
              <a:cxnSpLocks/>
            </p:cNvCxnSpPr>
            <p:nvPr/>
          </p:nvCxnSpPr>
          <p:spPr>
            <a:xfrm>
              <a:off x="6600825" y="4000500"/>
              <a:ext cx="1685925" cy="676275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24D8C4F-C3D7-4162-8A6C-8F3D1DC55A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0825" y="3429001"/>
              <a:ext cx="1685925" cy="571499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278B42-92C3-4070-BB1D-5524E77BE0E0}"/>
              </a:ext>
            </a:extLst>
          </p:cNvPr>
          <p:cNvGrpSpPr/>
          <p:nvPr/>
        </p:nvGrpSpPr>
        <p:grpSpPr>
          <a:xfrm>
            <a:off x="7188023" y="2661486"/>
            <a:ext cx="1174927" cy="1258430"/>
            <a:chOff x="7188023" y="2661486"/>
            <a:chExt cx="1174927" cy="1258430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9C6860F-C880-4337-8DE3-007DEF5B5C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8023" y="2661486"/>
              <a:ext cx="1098727" cy="69928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C3F3429-9CD6-444D-9685-0760E9B38B56}"/>
                </a:ext>
              </a:extLst>
            </p:cNvPr>
            <p:cNvCxnSpPr>
              <a:cxnSpLocks/>
            </p:cNvCxnSpPr>
            <p:nvPr/>
          </p:nvCxnSpPr>
          <p:spPr>
            <a:xfrm>
              <a:off x="7188023" y="2731415"/>
              <a:ext cx="1174927" cy="1188501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6D8AD5C-40BC-48BC-BA2F-120B41107F65}"/>
              </a:ext>
            </a:extLst>
          </p:cNvPr>
          <p:cNvSpPr txBox="1"/>
          <p:nvPr/>
        </p:nvSpPr>
        <p:spPr>
          <a:xfrm>
            <a:off x="4161305" y="4328754"/>
            <a:ext cx="19346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Progression of an assumption</a:t>
            </a:r>
          </a:p>
        </p:txBody>
      </p:sp>
    </p:spTree>
    <p:extLst>
      <p:ext uri="{BB962C8B-B14F-4D97-AF65-F5344CB8AC3E}">
        <p14:creationId xmlns:p14="http://schemas.microsoft.com/office/powerpoint/2010/main" val="676332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0FBC-452D-44ED-B99E-F7A860B9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&amp;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C9EFB-A5BB-4668-8978-F61895F4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05153-4D7E-49B9-B2EA-59A6B1439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" y="1147482"/>
            <a:ext cx="11239497" cy="502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649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0FBC-452D-44ED-B99E-F7A860B9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&amp;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C9EFB-A5BB-4668-8978-F61895F4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05153-4D7E-49B9-B2EA-59A6B1439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" y="1147482"/>
            <a:ext cx="11239497" cy="502716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59A5A5A-A77F-410A-865E-351BAB4458CD}"/>
              </a:ext>
            </a:extLst>
          </p:cNvPr>
          <p:cNvGrpSpPr/>
          <p:nvPr/>
        </p:nvGrpSpPr>
        <p:grpSpPr>
          <a:xfrm>
            <a:off x="3045758" y="2259106"/>
            <a:ext cx="1723466" cy="3191435"/>
            <a:chOff x="4533900" y="1721223"/>
            <a:chExt cx="1723466" cy="319143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AF792A2-7922-4376-B9B9-C47ABA9D8B05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342900" cy="361950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35F2C6B-DA38-4EB5-9F70-4EB912F506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3425" y="1721223"/>
              <a:ext cx="1633258" cy="783854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4616F05-F83F-4B41-A6DB-9502BE4256BB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1713941" cy="772083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7C89500-370A-4654-96B2-88BF6442F602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1642783" cy="1582830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CF91881-B340-4F6F-ACE9-1C8D325D6C6C}"/>
                </a:ext>
              </a:extLst>
            </p:cNvPr>
            <p:cNvCxnSpPr>
              <a:cxnSpLocks/>
            </p:cNvCxnSpPr>
            <p:nvPr/>
          </p:nvCxnSpPr>
          <p:spPr>
            <a:xfrm>
              <a:off x="4533900" y="2505075"/>
              <a:ext cx="1642783" cy="2407583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F12D026-B755-4828-A5E9-32EB2CF2564C}"/>
              </a:ext>
            </a:extLst>
          </p:cNvPr>
          <p:cNvSpPr txBox="1"/>
          <p:nvPr/>
        </p:nvSpPr>
        <p:spPr>
          <a:xfrm>
            <a:off x="652745" y="4377054"/>
            <a:ext cx="30622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3300"/>
                </a:solidFill>
              </a:rPr>
              <a:t>Progression of shadow mode and data collection to Operational Requirements</a:t>
            </a:r>
          </a:p>
        </p:txBody>
      </p:sp>
    </p:spTree>
    <p:extLst>
      <p:ext uri="{BB962C8B-B14F-4D97-AF65-F5344CB8AC3E}">
        <p14:creationId xmlns:p14="http://schemas.microsoft.com/office/powerpoint/2010/main" val="4258251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0FBC-452D-44ED-B99E-F7A860B9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1:  Airspace Configuration &amp;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C9EFB-A5BB-4668-8978-F61895F4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05153-4D7E-49B9-B2EA-59A6B1439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" y="1147482"/>
            <a:ext cx="11239497" cy="502716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53080D1-51F4-4C19-A46F-516B974031A9}"/>
              </a:ext>
            </a:extLst>
          </p:cNvPr>
          <p:cNvSpPr/>
          <p:nvPr/>
        </p:nvSpPr>
        <p:spPr>
          <a:xfrm>
            <a:off x="8202705" y="1791619"/>
            <a:ext cx="1972235" cy="663590"/>
          </a:xfrm>
          <a:prstGeom prst="ellipse">
            <a:avLst/>
          </a:prstGeom>
          <a:noFill/>
          <a:ln w="15875">
            <a:solidFill>
              <a:srgbClr val="CC3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380E20-D967-46FF-83F2-9EA6D286C952}"/>
              </a:ext>
            </a:extLst>
          </p:cNvPr>
          <p:cNvSpPr txBox="1"/>
          <p:nvPr/>
        </p:nvSpPr>
        <p:spPr>
          <a:xfrm>
            <a:off x="8367904" y="2957690"/>
            <a:ext cx="322001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New requirements cannot be identified from existing research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89C456-8542-432F-8320-2929F834288C}"/>
              </a:ext>
            </a:extLst>
          </p:cNvPr>
          <p:cNvGrpSpPr/>
          <p:nvPr/>
        </p:nvGrpSpPr>
        <p:grpSpPr>
          <a:xfrm>
            <a:off x="3045758" y="2259106"/>
            <a:ext cx="1723466" cy="3191435"/>
            <a:chOff x="4533900" y="1721223"/>
            <a:chExt cx="1723466" cy="319143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7D6641C-C691-4D6A-90C1-EE17F25FA52D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342900" cy="361950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97D8912-F731-4BE6-B8FF-3F60F8718D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3425" y="1721223"/>
              <a:ext cx="1633258" cy="783854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33ADA80-534E-4E83-A2C0-CC33832704C4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1713941" cy="772083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6870C7E-BF9D-4582-A8F4-A42C12D0FFF5}"/>
                </a:ext>
              </a:extLst>
            </p:cNvPr>
            <p:cNvCxnSpPr>
              <a:cxnSpLocks/>
            </p:cNvCxnSpPr>
            <p:nvPr/>
          </p:nvCxnSpPr>
          <p:spPr>
            <a:xfrm>
              <a:off x="4543425" y="2505075"/>
              <a:ext cx="1642783" cy="1582830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0AFE664-0A84-4074-A0DB-E4C2425FA110}"/>
                </a:ext>
              </a:extLst>
            </p:cNvPr>
            <p:cNvCxnSpPr>
              <a:cxnSpLocks/>
            </p:cNvCxnSpPr>
            <p:nvPr/>
          </p:nvCxnSpPr>
          <p:spPr>
            <a:xfrm>
              <a:off x="4533900" y="2505075"/>
              <a:ext cx="1642783" cy="2407583"/>
            </a:xfrm>
            <a:prstGeom prst="straightConnector1">
              <a:avLst/>
            </a:prstGeom>
            <a:ln>
              <a:solidFill>
                <a:srgbClr val="CC33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3F90B00-C7EB-40B5-9235-1EBDA207A8A6}"/>
              </a:ext>
            </a:extLst>
          </p:cNvPr>
          <p:cNvSpPr txBox="1"/>
          <p:nvPr/>
        </p:nvSpPr>
        <p:spPr>
          <a:xfrm>
            <a:off x="652745" y="4377054"/>
            <a:ext cx="30622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Progression of shadow mode and data collection to Operational Requirements</a:t>
            </a:r>
          </a:p>
        </p:txBody>
      </p:sp>
    </p:spTree>
    <p:extLst>
      <p:ext uri="{BB962C8B-B14F-4D97-AF65-F5344CB8AC3E}">
        <p14:creationId xmlns:p14="http://schemas.microsoft.com/office/powerpoint/2010/main" val="415990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7AF7-01A5-450B-B369-B19C702E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§5.9  Vertiport Operations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7D9D0-BD5B-4C91-AC51-2EBFA3CA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433D37-9E2E-4126-AE19-4A7E4CEE11C1}"/>
              </a:ext>
            </a:extLst>
          </p:cNvPr>
          <p:cNvGrpSpPr/>
          <p:nvPr/>
        </p:nvGrpSpPr>
        <p:grpSpPr>
          <a:xfrm>
            <a:off x="489585" y="725621"/>
            <a:ext cx="11338362" cy="5959414"/>
            <a:chOff x="489585" y="725621"/>
            <a:chExt cx="11338362" cy="5959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113710F-5B51-498C-B9D1-369DB114D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9921" y="725621"/>
              <a:ext cx="11298026" cy="451068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A64857-DC36-431B-8DC2-FD294565F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585" y="3895154"/>
              <a:ext cx="11184966" cy="278988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3A9F60-B391-4F6B-969E-EF59FAEBF84D}"/>
                </a:ext>
              </a:extLst>
            </p:cNvPr>
            <p:cNvSpPr txBox="1"/>
            <p:nvPr/>
          </p:nvSpPr>
          <p:spPr>
            <a:xfrm>
              <a:off x="529921" y="3429000"/>
              <a:ext cx="1123177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9D2C94-353D-40D2-A596-F35D347DCA1E}"/>
                </a:ext>
              </a:extLst>
            </p:cNvPr>
            <p:cNvSpPr txBox="1"/>
            <p:nvPr/>
          </p:nvSpPr>
          <p:spPr>
            <a:xfrm>
              <a:off x="5293124" y="3067195"/>
              <a:ext cx="5957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7096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997C-5D62-4EB8-8DAF-5194ADB1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9:  Vertiport Operations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F0D1B-4C4D-4C71-AB69-4F462D1F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1FE39-88C0-4C15-A577-816073565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65" y="1236444"/>
            <a:ext cx="11242270" cy="47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40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997C-5D62-4EB8-8DAF-5194ADB1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9:  Vertiport Operations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F0D1B-4C4D-4C71-AB69-4F462D1F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1FE39-88C0-4C15-A577-816073565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65" y="1236444"/>
            <a:ext cx="11242270" cy="478974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48197C8-583A-4A03-97E2-888B75ED288B}"/>
              </a:ext>
            </a:extLst>
          </p:cNvPr>
          <p:cNvCxnSpPr>
            <a:cxnSpLocks/>
          </p:cNvCxnSpPr>
          <p:nvPr/>
        </p:nvCxnSpPr>
        <p:spPr>
          <a:xfrm>
            <a:off x="7924801" y="3522575"/>
            <a:ext cx="1057966" cy="1525675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E443CB8-95F3-4839-A428-2B2A00B5CE7F}"/>
              </a:ext>
            </a:extLst>
          </p:cNvPr>
          <p:cNvCxnSpPr>
            <a:cxnSpLocks/>
          </p:cNvCxnSpPr>
          <p:nvPr/>
        </p:nvCxnSpPr>
        <p:spPr>
          <a:xfrm>
            <a:off x="6953250" y="2466975"/>
            <a:ext cx="2029517" cy="1581150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58CE0D1-D2F5-4F9C-934E-FC1ED2E10F6E}"/>
              </a:ext>
            </a:extLst>
          </p:cNvPr>
          <p:cNvSpPr txBox="1"/>
          <p:nvPr/>
        </p:nvSpPr>
        <p:spPr>
          <a:xfrm>
            <a:off x="6268822" y="3724959"/>
            <a:ext cx="15882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Progression of </a:t>
            </a:r>
            <a:r>
              <a:rPr lang="en-US" b="1">
                <a:solidFill>
                  <a:srgbClr val="CC3300"/>
                </a:solidFill>
              </a:rPr>
              <a:t>should</a:t>
            </a:r>
            <a:r>
              <a:rPr lang="en-US">
                <a:solidFill>
                  <a:srgbClr val="CC3300"/>
                </a:solidFill>
              </a:rPr>
              <a:t> to </a:t>
            </a:r>
            <a:r>
              <a:rPr lang="en-US" b="1">
                <a:solidFill>
                  <a:srgbClr val="CC3300"/>
                </a:solidFill>
              </a:rPr>
              <a:t>shall</a:t>
            </a:r>
          </a:p>
        </p:txBody>
      </p:sp>
    </p:spTree>
    <p:extLst>
      <p:ext uri="{BB962C8B-B14F-4D97-AF65-F5344CB8AC3E}">
        <p14:creationId xmlns:p14="http://schemas.microsoft.com/office/powerpoint/2010/main" val="2038913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FA07E-D0F4-42B7-BCCA-13FAEA5F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§6  Conclusions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6FC56-1EDF-48B1-B973-BA1B38E99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2150401"/>
          </a:xfrm>
        </p:spPr>
        <p:txBody>
          <a:bodyPr>
            <a:normAutofit/>
          </a:bodyPr>
          <a:lstStyle/>
          <a:p>
            <a:r>
              <a:rPr lang="en-US"/>
              <a:t>Building to a baseline (v2.0)</a:t>
            </a:r>
          </a:p>
          <a:p>
            <a:r>
              <a:rPr lang="en-US"/>
              <a:t>Will be used and maintained by the ATM-X UAM Airspace Subproject</a:t>
            </a:r>
          </a:p>
          <a:p>
            <a:r>
              <a:rPr lang="en-US"/>
              <a:t>Requirements maturity will be characterized</a:t>
            </a:r>
          </a:p>
          <a:p>
            <a:pPr lvl="1">
              <a:spcBef>
                <a:spcPts val="0"/>
              </a:spcBef>
            </a:pPr>
            <a:r>
              <a:rPr lang="en-US"/>
              <a:t>not all requirements are created equally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A8C9E-CEED-45FC-8D0A-1C17956A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044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FA07E-D0F4-42B7-BCCA-13FAEA5F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6FC56-1EDF-48B1-B973-BA1B38E99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471" y="902529"/>
            <a:ext cx="10673058" cy="11601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Building to a baseline that NASA can use and maintain for UAM Airspace research and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A8C9E-CEED-45FC-8D0A-1C17956A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552742-D9FB-4901-AE55-37B88EEA261A}"/>
              </a:ext>
            </a:extLst>
          </p:cNvPr>
          <p:cNvGrpSpPr/>
          <p:nvPr/>
        </p:nvGrpSpPr>
        <p:grpSpPr>
          <a:xfrm>
            <a:off x="712747" y="2561336"/>
            <a:ext cx="10990075" cy="3808705"/>
            <a:chOff x="925798" y="2885295"/>
            <a:chExt cx="10990075" cy="38087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A5B3DE-A5AF-4A58-A3D7-28C72BA72F97}"/>
                </a:ext>
              </a:extLst>
            </p:cNvPr>
            <p:cNvSpPr txBox="1"/>
            <p:nvPr/>
          </p:nvSpPr>
          <p:spPr>
            <a:xfrm>
              <a:off x="6107139" y="2978240"/>
              <a:ext cx="5808734" cy="2995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Make anticipated changes</a:t>
              </a:r>
            </a:p>
            <a:p>
              <a:pPr marL="742950" lvl="1" indent="-285750">
                <a:spcBef>
                  <a:spcPts val="800"/>
                </a:spcBef>
                <a:buFont typeface="Arial" panose="020B0604020202020204" pitchFamily="34" charset="0"/>
                <a:buChar char="•"/>
              </a:pPr>
              <a:r>
                <a:rPr lang="en-US" b="1" dirty="0"/>
                <a:t>§5.4 Communications </a:t>
              </a:r>
              <a:r>
                <a:rPr lang="en-US" dirty="0"/>
                <a:t>updates with RTCA V2V white paper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§5.5  Navigation and Surveillance</a:t>
              </a:r>
              <a:r>
                <a:rPr lang="en-US" dirty="0"/>
                <a:t> updates from NARI PNT workshop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§5.9 Vertiport </a:t>
              </a:r>
              <a:r>
                <a:rPr lang="en-US" dirty="0"/>
                <a:t>Operations matured</a:t>
              </a:r>
            </a:p>
            <a:p>
              <a:pPr marL="285750" indent="-285750">
                <a:spcBef>
                  <a:spcPts val="8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Build up MBSE database</a:t>
              </a:r>
            </a:p>
            <a:p>
              <a:pPr marL="285750" indent="-285750">
                <a:spcBef>
                  <a:spcPts val="8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Conduct system analysis</a:t>
              </a:r>
            </a:p>
            <a:p>
              <a:pPr marL="285750" indent="-285750">
                <a:spcBef>
                  <a:spcPts val="8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Develop data science applications </a:t>
              </a:r>
            </a:p>
          </p:txBody>
        </p:sp>
        <p:pic>
          <p:nvPicPr>
            <p:cNvPr id="8" name="Graphic 7" descr="Person wearing stripes">
              <a:extLst>
                <a:ext uri="{FF2B5EF4-FFF2-40B4-BE49-F238E27FC236}">
                  <a16:creationId xmlns:a16="http://schemas.microsoft.com/office/drawing/2014/main" id="{9E6B8C93-A745-4429-BF8D-DCEAF7716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31744" y="4846150"/>
              <a:ext cx="1205115" cy="1847850"/>
            </a:xfrm>
            <a:prstGeom prst="rect">
              <a:avLst/>
            </a:prstGeom>
          </p:spPr>
        </p:pic>
        <p:pic>
          <p:nvPicPr>
            <p:cNvPr id="10" name="Graphic 9" descr="Man with facial hair">
              <a:extLst>
                <a:ext uri="{FF2B5EF4-FFF2-40B4-BE49-F238E27FC236}">
                  <a16:creationId xmlns:a16="http://schemas.microsoft.com/office/drawing/2014/main" id="{9F9C9F29-4170-4313-9B07-AC2B7E6CD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25798" y="4498255"/>
              <a:ext cx="1314450" cy="1781175"/>
            </a:xfrm>
            <a:prstGeom prst="rect">
              <a:avLst/>
            </a:prstGeom>
          </p:spPr>
        </p:pic>
        <p:pic>
          <p:nvPicPr>
            <p:cNvPr id="12" name="Graphic 11" descr="Man in hoodie holding controller">
              <a:extLst>
                <a:ext uri="{FF2B5EF4-FFF2-40B4-BE49-F238E27FC236}">
                  <a16:creationId xmlns:a16="http://schemas.microsoft.com/office/drawing/2014/main" id="{AB078614-DF6A-400E-87A5-FBE2BA67E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1518" y="2991280"/>
              <a:ext cx="963009" cy="1408580"/>
            </a:xfrm>
            <a:prstGeom prst="rect">
              <a:avLst/>
            </a:prstGeom>
          </p:spPr>
        </p:pic>
        <p:pic>
          <p:nvPicPr>
            <p:cNvPr id="14" name="Graphic 13" descr="Man in pirate attire">
              <a:extLst>
                <a:ext uri="{FF2B5EF4-FFF2-40B4-BE49-F238E27FC236}">
                  <a16:creationId xmlns:a16="http://schemas.microsoft.com/office/drawing/2014/main" id="{27D5E2DB-E36F-4E45-BBBC-BF8134B55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4430063" y="4724189"/>
              <a:ext cx="1252454" cy="1695450"/>
            </a:xfrm>
            <a:prstGeom prst="rect">
              <a:avLst/>
            </a:prstGeom>
          </p:spPr>
        </p:pic>
        <p:pic>
          <p:nvPicPr>
            <p:cNvPr id="16" name="Graphic 15" descr="Woman holding a laptop">
              <a:extLst>
                <a:ext uri="{FF2B5EF4-FFF2-40B4-BE49-F238E27FC236}">
                  <a16:creationId xmlns:a16="http://schemas.microsoft.com/office/drawing/2014/main" id="{28261657-EBD0-48F0-A161-11803037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03691" y="2885295"/>
              <a:ext cx="1781175" cy="1809750"/>
            </a:xfrm>
            <a:prstGeom prst="rect">
              <a:avLst/>
            </a:prstGeom>
          </p:spPr>
        </p:pic>
        <p:pic>
          <p:nvPicPr>
            <p:cNvPr id="18" name="Graphic 17" descr="A woman with ponytail hair">
              <a:extLst>
                <a:ext uri="{FF2B5EF4-FFF2-40B4-BE49-F238E27FC236}">
                  <a16:creationId xmlns:a16="http://schemas.microsoft.com/office/drawing/2014/main" id="{592A1C8B-DDAD-40D2-8C0D-566BE3E94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2226559" y="2978240"/>
              <a:ext cx="1115307" cy="1809750"/>
            </a:xfrm>
            <a:prstGeom prst="rect">
              <a:avLst/>
            </a:prstGeom>
          </p:spPr>
        </p:pic>
        <p:pic>
          <p:nvPicPr>
            <p:cNvPr id="24" name="Graphic 23" descr="Online meeting outline">
              <a:extLst>
                <a:ext uri="{FF2B5EF4-FFF2-40B4-BE49-F238E27FC236}">
                  <a16:creationId xmlns:a16="http://schemas.microsoft.com/office/drawing/2014/main" id="{B2B2DEBD-BC2B-4366-9094-31D17684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372437" y="478799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0841896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5697FD90FF114990339716699E58A7" ma:contentTypeVersion="13" ma:contentTypeDescription="Create a new document." ma:contentTypeScope="" ma:versionID="e30ef40d6220c68ea494ae8e62f207b9">
  <xsd:schema xmlns:xsd="http://www.w3.org/2001/XMLSchema" xmlns:xs="http://www.w3.org/2001/XMLSchema" xmlns:p="http://schemas.microsoft.com/office/2006/metadata/properties" xmlns:ns1="http://schemas.microsoft.com/sharepoint/v3" xmlns:ns3="670b3cb1-0253-4327-936a-07bdcf0cb160" xmlns:ns4="14aa26da-f1a7-4c46-a8b3-74b255e9d7a1" targetNamespace="http://schemas.microsoft.com/office/2006/metadata/properties" ma:root="true" ma:fieldsID="d53657585536a0b2f6cf13852865c18f" ns1:_="" ns3:_="" ns4:_="">
    <xsd:import namespace="http://schemas.microsoft.com/sharepoint/v3"/>
    <xsd:import namespace="670b3cb1-0253-4327-936a-07bdcf0cb160"/>
    <xsd:import namespace="14aa26da-f1a7-4c46-a8b3-74b255e9d7a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b3cb1-0253-4327-936a-07bdcf0cb1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a26da-f1a7-4c46-a8b3-74b255e9d7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E697D5-89B9-4038-8906-A8F55062BB56}">
  <ds:schemaRefs>
    <ds:schemaRef ds:uri="14aa26da-f1a7-4c46-a8b3-74b255e9d7a1"/>
    <ds:schemaRef ds:uri="670b3cb1-0253-4327-936a-07bdcf0cb1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0C414E-B98C-4D8C-93EC-4EAA4E746B17}">
  <ds:schemaRefs>
    <ds:schemaRef ds:uri="14aa26da-f1a7-4c46-a8b3-74b255e9d7a1"/>
    <ds:schemaRef ds:uri="670b3cb1-0253-4327-936a-07bdcf0cb1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6C0D01D-BE0E-47D6-BFC4-B445264B2B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2402</Words>
  <Application>Microsoft Office PowerPoint</Application>
  <PresentationFormat>Widescreen</PresentationFormat>
  <Paragraphs>591</Paragraphs>
  <Slides>42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21_Office Theme</vt:lpstr>
      <vt:lpstr>UAM Airspace Research Roadmap Orientation </vt:lpstr>
      <vt:lpstr>Purpose</vt:lpstr>
      <vt:lpstr>UAM Airspace Research Roadmap</vt:lpstr>
      <vt:lpstr>Under-the-hood System Engineering</vt:lpstr>
      <vt:lpstr>Informing the Roadmap by the Community</vt:lpstr>
      <vt:lpstr>Outline and Orientation</vt:lpstr>
      <vt:lpstr>Outline and Orientation</vt:lpstr>
      <vt:lpstr>Outline and Orientation</vt:lpstr>
      <vt:lpstr>Outline and Orientation</vt:lpstr>
      <vt:lpstr>Outline and Orientation</vt:lpstr>
      <vt:lpstr>§2 UAM Airspace System Definition</vt:lpstr>
      <vt:lpstr>§2 UAM Airspace System Definition</vt:lpstr>
      <vt:lpstr>§2.2 System Actors</vt:lpstr>
      <vt:lpstr>§3 UAM Airspace System Progression</vt:lpstr>
      <vt:lpstr>§4 System Engineering Methodology</vt:lpstr>
      <vt:lpstr>§4 System Engineering Methodology</vt:lpstr>
      <vt:lpstr>§4 System Engineering Methodology</vt:lpstr>
      <vt:lpstr>§4 System Engineering Methodology</vt:lpstr>
      <vt:lpstr>§4 System Engineering Methodology</vt:lpstr>
      <vt:lpstr>§4 System Engineering Methodology</vt:lpstr>
      <vt:lpstr>§4 System Engineering Methodology</vt:lpstr>
      <vt:lpstr>§4 System Engineering Methodology</vt:lpstr>
      <vt:lpstr>§5 Roadmap Requirements Tables</vt:lpstr>
      <vt:lpstr>§5 Roadmap Requirements Tables</vt:lpstr>
      <vt:lpstr>§5 Roadmap Requirements Tables</vt:lpstr>
      <vt:lpstr>§5 Roadmap Requirements Tables</vt:lpstr>
      <vt:lpstr>§5 Roadmap Requirements Tables</vt:lpstr>
      <vt:lpstr>§5 Roadmap Requirements Tables</vt:lpstr>
      <vt:lpstr>§5.1  Airspace Management Systems &amp; Services </vt:lpstr>
      <vt:lpstr>§5.1  Airspace Management Systems &amp; Services </vt:lpstr>
      <vt:lpstr>§5.1  Airspace Management Systems &amp; Services </vt:lpstr>
      <vt:lpstr>Table 1:  Airspace Configuration Management</vt:lpstr>
      <vt:lpstr>Table 1:  Airspace Configuration Management</vt:lpstr>
      <vt:lpstr>Table 1:  Airspace Configuration Management</vt:lpstr>
      <vt:lpstr>Table 1:  Airspace Configuration &amp; Management</vt:lpstr>
      <vt:lpstr>Table 1:  Airspace Configuration &amp; Management</vt:lpstr>
      <vt:lpstr>Table 1:  Airspace Configuration &amp; Management</vt:lpstr>
      <vt:lpstr>§5.9  Vertiport Operations</vt:lpstr>
      <vt:lpstr>Table 9:  Vertiport Operations</vt:lpstr>
      <vt:lpstr>Table 9:  Vertiport Operations</vt:lpstr>
      <vt:lpstr>§6  Conclusions and Next Steps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Levitt, Ian M. (LARC-D318)</dc:creator>
  <cp:lastModifiedBy>Levitt, Ian M. (LARC-D318)</cp:lastModifiedBy>
  <cp:revision>1</cp:revision>
  <dcterms:created xsi:type="dcterms:W3CDTF">2022-04-15T01:09:35Z</dcterms:created>
  <dcterms:modified xsi:type="dcterms:W3CDTF">2022-06-16T22:15:30Z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0x010100025697FD90FF114990339716699E58A7</vt:lpwstr>
  </property>
</Properties>
</file>