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1508" r:id="rId2"/>
    <p:sldId id="326" r:id="rId3"/>
    <p:sldId id="327" r:id="rId4"/>
    <p:sldId id="299" r:id="rId5"/>
    <p:sldId id="330" r:id="rId6"/>
    <p:sldId id="1509" r:id="rId7"/>
    <p:sldId id="367" r:id="rId8"/>
    <p:sldId id="371" r:id="rId9"/>
    <p:sldId id="1510" r:id="rId10"/>
    <p:sldId id="374" r:id="rId11"/>
    <p:sldId id="1512" r:id="rId12"/>
    <p:sldId id="366" r:id="rId13"/>
    <p:sldId id="1511" r:id="rId14"/>
    <p:sldId id="328" r:id="rId15"/>
    <p:sldId id="369" r:id="rId16"/>
    <p:sldId id="376" r:id="rId17"/>
    <p:sldId id="375" r:id="rId18"/>
    <p:sldId id="3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  <a:srgbClr val="4371C4"/>
    <a:srgbClr val="00B637"/>
    <a:srgbClr val="00A51E"/>
    <a:srgbClr val="00A81E"/>
    <a:srgbClr val="00A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64"/>
    <p:restoredTop sz="96860"/>
  </p:normalViewPr>
  <p:slideViewPr>
    <p:cSldViewPr snapToGrid="0" snapToObjects="1">
      <p:cViewPr varScale="1">
        <p:scale>
          <a:sx n="140" d="100"/>
          <a:sy n="140" d="100"/>
        </p:scale>
        <p:origin x="1480" y="192"/>
      </p:cViewPr>
      <p:guideLst/>
    </p:cSldViewPr>
  </p:slideViewPr>
  <p:outlineViewPr>
    <p:cViewPr>
      <p:scale>
        <a:sx n="33" d="100"/>
        <a:sy n="33" d="100"/>
      </p:scale>
      <p:origin x="0" y="-122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9AC1A-CC86-694C-8744-48255D45122C}" type="datetimeFigureOut">
              <a:rPr lang="en-US" smtClean="0"/>
              <a:t>6/9/22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ECF5F-A246-A24F-9EDD-B253FAB8E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7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of MSL</a:t>
            </a:r>
            <a:r>
              <a:rPr lang="en-US" baseline="0" dirty="0"/>
              <a:t> due to </a:t>
            </a:r>
            <a:r>
              <a:rPr lang="en-US" dirty="0"/>
              <a:t>size and weight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DF782-D4C8-624B-A729-15C9623608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49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of MSL</a:t>
            </a:r>
            <a:r>
              <a:rPr lang="en-US" baseline="0" dirty="0"/>
              <a:t> due to </a:t>
            </a:r>
            <a:r>
              <a:rPr lang="en-US" dirty="0"/>
              <a:t>size and weight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DF782-D4C8-624B-A729-15C9623608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of MSL</a:t>
            </a:r>
            <a:r>
              <a:rPr lang="en-US" baseline="0" dirty="0"/>
              <a:t> due to </a:t>
            </a:r>
            <a:r>
              <a:rPr lang="en-US" dirty="0"/>
              <a:t>size and weight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DF782-D4C8-624B-A729-15C9623608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39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733F-9A76-164F-9DB6-E7A2FD08C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17963"/>
            <a:ext cx="9144000" cy="1570037"/>
          </a:xfrm>
        </p:spPr>
        <p:txBody>
          <a:bodyPr anchor="ctr">
            <a:normAutofit/>
          </a:bodyPr>
          <a:lstStyle>
            <a:lvl1pPr algn="ctr">
              <a:defRPr sz="48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3EE05-0F93-ED41-9719-6388B529DC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6000" y="5664518"/>
            <a:ext cx="4419600" cy="4416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3D256B-4124-BC49-AD93-AD41925692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39"/>
          <a:stretch/>
        </p:blipFill>
        <p:spPr>
          <a:xfrm>
            <a:off x="61067" y="3968283"/>
            <a:ext cx="2743200" cy="26983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495AB5-8D0E-7947-9402-370BF6A8F5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04306" y="4174441"/>
            <a:ext cx="2286000" cy="2286000"/>
          </a:xfrm>
          <a:prstGeom prst="rect">
            <a:avLst/>
          </a:prstGeom>
        </p:spPr>
      </p:pic>
      <p:pic>
        <p:nvPicPr>
          <p:cNvPr id="8" name="Picture 39" descr="msl-patch-sm">
            <a:extLst>
              <a:ext uri="{FF2B5EF4-FFF2-40B4-BE49-F238E27FC236}">
                <a16:creationId xmlns:a16="http://schemas.microsoft.com/office/drawing/2014/main" id="{3177F281-77A6-0DD3-A36F-AC7A41E864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7" y="1840690"/>
            <a:ext cx="2743200" cy="224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MEDLI Logo Final_resize">
            <a:extLst>
              <a:ext uri="{FF2B5EF4-FFF2-40B4-BE49-F238E27FC236}">
                <a16:creationId xmlns:a16="http://schemas.microsoft.com/office/drawing/2014/main" id="{4562D6EA-BF22-4759-9B15-18B61C9CC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4306" y="2167025"/>
            <a:ext cx="2286000" cy="15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60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E90961B-2096-5F4A-A90D-1B7A19DEF4B5}"/>
              </a:ext>
            </a:extLst>
          </p:cNvPr>
          <p:cNvSpPr/>
          <p:nvPr userDrawn="1"/>
        </p:nvSpPr>
        <p:spPr>
          <a:xfrm>
            <a:off x="0" y="8709"/>
            <a:ext cx="12192000" cy="8885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88D320-136B-4641-9E47-1D003007F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538" y="0"/>
            <a:ext cx="8963742" cy="878619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4B3E5-84E0-754E-BFBD-CFCDE657E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4" y="960120"/>
            <a:ext cx="11886536" cy="5669280"/>
          </a:xfrm>
        </p:spPr>
        <p:txBody>
          <a:bodyPr>
            <a:normAutofit/>
          </a:bodyPr>
          <a:lstStyle>
            <a:lvl1pPr algn="l">
              <a:defRPr sz="2200" b="1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3941E-0A11-9E4E-B9A5-3672AA088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83680"/>
            <a:ext cx="2743200" cy="274320"/>
          </a:xfrm>
        </p:spPr>
        <p:txBody>
          <a:bodyPr anchor="ctr"/>
          <a:lstStyle/>
          <a:p>
            <a:fld id="{1E1D3741-4C09-CC4C-8AB8-2473824712D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130" descr="NASA-insignia-RGB.png">
            <a:extLst>
              <a:ext uri="{FF2B5EF4-FFF2-40B4-BE49-F238E27FC236}">
                <a16:creationId xmlns:a16="http://schemas.microsoft.com/office/drawing/2014/main" id="{9881449E-22A1-B8B1-10BE-C8B205A131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80" y="8709"/>
            <a:ext cx="104772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B603FB-DD90-B670-5708-CC0CB5D6E8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1858" y="8709"/>
            <a:ext cx="868680" cy="868680"/>
          </a:xfrm>
          <a:prstGeom prst="rect">
            <a:avLst/>
          </a:prstGeom>
        </p:spPr>
      </p:pic>
      <p:pic>
        <p:nvPicPr>
          <p:cNvPr id="10" name="Picture 15" descr="MEDLI Logo Final_resize">
            <a:extLst>
              <a:ext uri="{FF2B5EF4-FFF2-40B4-BE49-F238E27FC236}">
                <a16:creationId xmlns:a16="http://schemas.microsoft.com/office/drawing/2014/main" id="{6DBD9286-1C4E-983D-F904-78122F6248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709"/>
            <a:ext cx="1246815" cy="86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50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B3140F-5B4C-D046-9921-6DE0EF9AA568}"/>
              </a:ext>
            </a:extLst>
          </p:cNvPr>
          <p:cNvSpPr/>
          <p:nvPr userDrawn="1"/>
        </p:nvSpPr>
        <p:spPr>
          <a:xfrm>
            <a:off x="-7068" y="0"/>
            <a:ext cx="12192000" cy="8885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8BE4C9-384B-E64C-BDF1-51868C217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538" y="2"/>
            <a:ext cx="8964982" cy="88855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F23E4-FA60-9740-89FF-3F1FD475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057" y="914400"/>
            <a:ext cx="11883887" cy="5669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F1138-CDFA-394C-A4AC-16F461991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629400"/>
            <a:ext cx="457200" cy="22860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E1D3741-4C09-CC4C-8AB8-2473824712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0" descr="NASA-insignia-RGB.png">
            <a:extLst>
              <a:ext uri="{FF2B5EF4-FFF2-40B4-BE49-F238E27FC236}">
                <a16:creationId xmlns:a16="http://schemas.microsoft.com/office/drawing/2014/main" id="{F11AB3A2-31F5-4649-9FE9-1E72A6F8E3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280" y="8709"/>
            <a:ext cx="104772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AFC472-7BD2-3541-1FD2-32A5175FF6E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11858" y="8709"/>
            <a:ext cx="868680" cy="868680"/>
          </a:xfrm>
          <a:prstGeom prst="rect">
            <a:avLst/>
          </a:prstGeom>
        </p:spPr>
      </p:pic>
      <p:pic>
        <p:nvPicPr>
          <p:cNvPr id="10" name="Picture 15" descr="MEDLI Logo Final_resize">
            <a:extLst>
              <a:ext uri="{FF2B5EF4-FFF2-40B4-BE49-F238E27FC236}">
                <a16:creationId xmlns:a16="http://schemas.microsoft.com/office/drawing/2014/main" id="{C2A33AF3-D494-9238-D1FB-A5F19508B0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709"/>
            <a:ext cx="1246815" cy="86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B7B19B-9440-280E-8821-B4C18D0FD6E5}"/>
              </a:ext>
            </a:extLst>
          </p:cNvPr>
          <p:cNvSpPr txBox="1"/>
          <p:nvPr userDrawn="1"/>
        </p:nvSpPr>
        <p:spPr>
          <a:xfrm>
            <a:off x="4175760" y="6629400"/>
            <a:ext cx="3840480" cy="2286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200" dirty="0"/>
              <a:t>FAR 2022, Heilbronn, Germany, 19-23 June 2022</a:t>
            </a:r>
          </a:p>
        </p:txBody>
      </p:sp>
    </p:spTree>
    <p:extLst>
      <p:ext uri="{BB962C8B-B14F-4D97-AF65-F5344CB8AC3E}">
        <p14:creationId xmlns:p14="http://schemas.microsoft.com/office/powerpoint/2010/main" val="245929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arl.t.edquist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16.png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43C2F-B96F-8B4F-8BAE-789833B8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400" y="827306"/>
            <a:ext cx="8229600" cy="4624260"/>
          </a:xfrm>
        </p:spPr>
        <p:txBody>
          <a:bodyPr>
            <a:normAutofit/>
          </a:bodyPr>
          <a:lstStyle/>
          <a:p>
            <a:r>
              <a:rPr lang="en-US" sz="3200" dirty="0"/>
              <a:t>LESSONS LEARNED FROM AEROTHERMAL FLIGHT DATA ON NASA MARS ENTRY VEHICLES</a:t>
            </a:r>
            <a:br>
              <a:rPr lang="en-US" sz="2800" dirty="0"/>
            </a:br>
            <a:br>
              <a:rPr lang="en-US" sz="2800" dirty="0"/>
            </a:br>
            <a:r>
              <a:rPr lang="en-US" sz="2400" dirty="0"/>
              <a:t>Karl </a:t>
            </a:r>
            <a:r>
              <a:rPr lang="en-US" sz="2400" dirty="0" err="1"/>
              <a:t>Edquist</a:t>
            </a:r>
            <a:r>
              <a:rPr lang="en-US" sz="2400" dirty="0"/>
              <a:t> (</a:t>
            </a:r>
            <a:r>
              <a:rPr lang="en-US" sz="2400" dirty="0">
                <a:hlinkClick r:id="rId2"/>
              </a:rPr>
              <a:t>karl.t.edquist@nasa.gov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000" dirty="0"/>
              <a:t>NASA Langley Research Center, Hampton, VA, USA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Milad </a:t>
            </a:r>
            <a:r>
              <a:rPr lang="en-US" sz="2400" dirty="0" err="1"/>
              <a:t>Mahzari</a:t>
            </a:r>
            <a:r>
              <a:rPr lang="en-US" sz="2400" dirty="0"/>
              <a:t>, Suman </a:t>
            </a:r>
            <a:r>
              <a:rPr lang="en-US" sz="2400" dirty="0" err="1"/>
              <a:t>Muppidi</a:t>
            </a:r>
            <a:r>
              <a:rPr lang="en-US" sz="2400" dirty="0"/>
              <a:t>, Todd White</a:t>
            </a:r>
            <a:br>
              <a:rPr lang="en-US" sz="2400" dirty="0"/>
            </a:br>
            <a:r>
              <a:rPr lang="en-US" sz="2000" dirty="0"/>
              <a:t>NASA Ames Research Center, Moffett Field, CA, USA</a:t>
            </a:r>
            <a:br>
              <a:rPr lang="en-US" sz="2400" dirty="0"/>
            </a:br>
            <a:br>
              <a:rPr lang="en-US" sz="2400" dirty="0"/>
            </a:br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International Conference on Flight Vehicles,</a:t>
            </a:r>
            <a:br>
              <a:rPr lang="en-US" sz="2000" dirty="0"/>
            </a:br>
            <a:r>
              <a:rPr lang="en-US" sz="2000" dirty="0"/>
              <a:t>Aerothermodynamics and Re-entry Missions Engineering</a:t>
            </a:r>
            <a:br>
              <a:rPr lang="en-US" sz="2000" dirty="0"/>
            </a:br>
            <a:r>
              <a:rPr lang="en-US" sz="2000" dirty="0"/>
              <a:t>Session 4.5: Flight Data Analysis and Exploitation</a:t>
            </a:r>
            <a:br>
              <a:rPr lang="en-US" sz="2000" dirty="0"/>
            </a:br>
            <a:r>
              <a:rPr lang="en-US" sz="2000" dirty="0"/>
              <a:t>Heilbronn, Germany, 19-23 June 2022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2A9177-FA84-964D-B215-BF421C8528ED}"/>
              </a:ext>
            </a:extLst>
          </p:cNvPr>
          <p:cNvSpPr txBox="1"/>
          <p:nvPr/>
        </p:nvSpPr>
        <p:spPr>
          <a:xfrm>
            <a:off x="8661401" y="6027003"/>
            <a:ext cx="3530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/>
              <a:t>This material is a work of the U.S. Government and is not subject to copyright protection in the United States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7468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Introduction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182880" y="960120"/>
            <a:ext cx="8569053" cy="539496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" charset="0"/>
                <a:ea typeface="ＭＳ Ｐゴシック" charset="0"/>
                <a:cs typeface="ＭＳ Ｐゴシック" charset="0"/>
              </a:rPr>
              <a:t>The Mars Science Laboratory (MSL) and Mars 2020 entry systems successfully delivered the Curiosity rover in 2012 and Perseverance rover in 2021, respectively</a:t>
            </a:r>
          </a:p>
          <a:p>
            <a:r>
              <a:rPr lang="en-US" sz="2000" dirty="0">
                <a:latin typeface="Helvetica" charset="0"/>
                <a:ea typeface="ＭＳ Ｐゴシック" charset="0"/>
                <a:cs typeface="ＭＳ Ｐゴシック" charset="0"/>
              </a:rPr>
              <a:t>The entry vehicles and thermal protection system (TPS) were nearly identical for both missions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45507"/>
              </p:ext>
            </p:extLst>
          </p:nvPr>
        </p:nvGraphicFramePr>
        <p:xfrm>
          <a:off x="8786600" y="2542153"/>
          <a:ext cx="2371763" cy="1595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" name="Photo Editor Photo" r:id="rId4" imgW="4858428" imgH="3296110" progId="MSPhotoEd.3">
                  <p:embed/>
                </p:oleObj>
              </mc:Choice>
              <mc:Fallback>
                <p:oleObj name="Photo Editor Photo" r:id="rId4" imgW="4858428" imgH="3296110" progId="MSPhotoEd.3">
                  <p:embed/>
                  <p:pic>
                    <p:nvPicPr>
                      <p:cNvPr id="204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600" y="2542153"/>
                        <a:ext cx="2371763" cy="15953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90" name="Group 94"/>
          <p:cNvGrpSpPr>
            <a:grpSpLocks noChangeAspect="1"/>
          </p:cNvGrpSpPr>
          <p:nvPr/>
        </p:nvGrpSpPr>
        <p:grpSpPr bwMode="auto">
          <a:xfrm>
            <a:off x="10846423" y="4688949"/>
            <a:ext cx="971292" cy="2194560"/>
            <a:chOff x="3544" y="2877"/>
            <a:chExt cx="280" cy="632"/>
          </a:xfrm>
        </p:grpSpPr>
        <p:grpSp>
          <p:nvGrpSpPr>
            <p:cNvPr id="20499" name="Group 95"/>
            <p:cNvGrpSpPr>
              <a:grpSpLocks/>
            </p:cNvGrpSpPr>
            <p:nvPr/>
          </p:nvGrpSpPr>
          <p:grpSpPr bwMode="auto">
            <a:xfrm>
              <a:off x="3545" y="2877"/>
              <a:ext cx="279" cy="632"/>
              <a:chOff x="3545" y="2853"/>
              <a:chExt cx="279" cy="632"/>
            </a:xfrm>
          </p:grpSpPr>
          <p:pic>
            <p:nvPicPr>
              <p:cNvPr id="20503" name="Picture 96" descr="PDV_Skycrane_BL_3-20070305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089" r="39133"/>
              <a:stretch>
                <a:fillRect/>
              </a:stretch>
            </p:blipFill>
            <p:spPr bwMode="auto">
              <a:xfrm>
                <a:off x="3545" y="2853"/>
                <a:ext cx="279" cy="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0504" name="Group 97"/>
              <p:cNvGrpSpPr>
                <a:grpSpLocks/>
              </p:cNvGrpSpPr>
              <p:nvPr/>
            </p:nvGrpSpPr>
            <p:grpSpPr bwMode="auto">
              <a:xfrm>
                <a:off x="3613" y="2940"/>
                <a:ext cx="76" cy="425"/>
                <a:chOff x="2122" y="2540"/>
                <a:chExt cx="76" cy="707"/>
              </a:xfrm>
            </p:grpSpPr>
            <p:sp>
              <p:nvSpPr>
                <p:cNvPr id="20505" name="Freeform 98"/>
                <p:cNvSpPr>
                  <a:spLocks noChangeAspect="1"/>
                </p:cNvSpPr>
                <p:nvPr/>
              </p:nvSpPr>
              <p:spPr bwMode="auto">
                <a:xfrm>
                  <a:off x="2164" y="2555"/>
                  <a:ext cx="15" cy="692"/>
                </a:xfrm>
                <a:custGeom>
                  <a:avLst/>
                  <a:gdLst>
                    <a:gd name="T0" fmla="*/ 0 w 49"/>
                    <a:gd name="T1" fmla="*/ 0 h 2652"/>
                    <a:gd name="T2" fmla="*/ 0 w 49"/>
                    <a:gd name="T3" fmla="*/ 0 h 2652"/>
                    <a:gd name="T4" fmla="*/ 0 w 49"/>
                    <a:gd name="T5" fmla="*/ 0 h 2652"/>
                    <a:gd name="T6" fmla="*/ 0 w 49"/>
                    <a:gd name="T7" fmla="*/ 0 h 2652"/>
                    <a:gd name="T8" fmla="*/ 0 w 49"/>
                    <a:gd name="T9" fmla="*/ 0 h 2652"/>
                    <a:gd name="T10" fmla="*/ 0 w 49"/>
                    <a:gd name="T11" fmla="*/ 0 h 2652"/>
                    <a:gd name="T12" fmla="*/ 0 w 49"/>
                    <a:gd name="T13" fmla="*/ 0 h 2652"/>
                    <a:gd name="T14" fmla="*/ 0 w 49"/>
                    <a:gd name="T15" fmla="*/ 0 h 2652"/>
                    <a:gd name="T16" fmla="*/ 0 w 49"/>
                    <a:gd name="T17" fmla="*/ 0 h 2652"/>
                    <a:gd name="T18" fmla="*/ 0 w 49"/>
                    <a:gd name="T19" fmla="*/ 0 h 2652"/>
                    <a:gd name="T20" fmla="*/ 0 w 49"/>
                    <a:gd name="T21" fmla="*/ 0 h 2652"/>
                    <a:gd name="T22" fmla="*/ 0 w 49"/>
                    <a:gd name="T23" fmla="*/ 0 h 2652"/>
                    <a:gd name="T24" fmla="*/ 0 w 49"/>
                    <a:gd name="T25" fmla="*/ 0 h 2652"/>
                    <a:gd name="T26" fmla="*/ 0 w 49"/>
                    <a:gd name="T27" fmla="*/ 0 h 2652"/>
                    <a:gd name="T28" fmla="*/ 0 w 49"/>
                    <a:gd name="T29" fmla="*/ 0 h 2652"/>
                    <a:gd name="T30" fmla="*/ 0 w 49"/>
                    <a:gd name="T31" fmla="*/ 0 h 2652"/>
                    <a:gd name="T32" fmla="*/ 0 w 49"/>
                    <a:gd name="T33" fmla="*/ 0 h 2652"/>
                    <a:gd name="T34" fmla="*/ 0 w 49"/>
                    <a:gd name="T35" fmla="*/ 0 h 2652"/>
                    <a:gd name="T36" fmla="*/ 0 w 49"/>
                    <a:gd name="T37" fmla="*/ 0 h 2652"/>
                    <a:gd name="T38" fmla="*/ 0 w 49"/>
                    <a:gd name="T39" fmla="*/ 0 h 2652"/>
                    <a:gd name="T40" fmla="*/ 0 w 49"/>
                    <a:gd name="T41" fmla="*/ 0 h 2652"/>
                    <a:gd name="T42" fmla="*/ 0 w 49"/>
                    <a:gd name="T43" fmla="*/ 0 h 2652"/>
                    <a:gd name="T44" fmla="*/ 0 w 49"/>
                    <a:gd name="T45" fmla="*/ 0 h 2652"/>
                    <a:gd name="T46" fmla="*/ 0 w 49"/>
                    <a:gd name="T47" fmla="*/ 0 h 2652"/>
                    <a:gd name="T48" fmla="*/ 0 w 49"/>
                    <a:gd name="T49" fmla="*/ 0 h 2652"/>
                    <a:gd name="T50" fmla="*/ 0 w 49"/>
                    <a:gd name="T51" fmla="*/ 0 h 2652"/>
                    <a:gd name="T52" fmla="*/ 0 w 49"/>
                    <a:gd name="T53" fmla="*/ 0 h 2652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49"/>
                    <a:gd name="T82" fmla="*/ 0 h 2652"/>
                    <a:gd name="T83" fmla="*/ 49 w 49"/>
                    <a:gd name="T84" fmla="*/ 2652 h 2652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49" h="2652">
                      <a:moveTo>
                        <a:pt x="28" y="0"/>
                      </a:moveTo>
                      <a:cubicBezTo>
                        <a:pt x="20" y="47"/>
                        <a:pt x="15" y="89"/>
                        <a:pt x="34" y="135"/>
                      </a:cubicBezTo>
                      <a:cubicBezTo>
                        <a:pt x="30" y="164"/>
                        <a:pt x="25" y="186"/>
                        <a:pt x="18" y="213"/>
                      </a:cubicBezTo>
                      <a:cubicBezTo>
                        <a:pt x="21" y="263"/>
                        <a:pt x="20" y="316"/>
                        <a:pt x="34" y="364"/>
                      </a:cubicBezTo>
                      <a:cubicBezTo>
                        <a:pt x="21" y="416"/>
                        <a:pt x="36" y="474"/>
                        <a:pt x="23" y="530"/>
                      </a:cubicBezTo>
                      <a:cubicBezTo>
                        <a:pt x="25" y="587"/>
                        <a:pt x="34" y="644"/>
                        <a:pt x="34" y="701"/>
                      </a:cubicBezTo>
                      <a:cubicBezTo>
                        <a:pt x="34" y="745"/>
                        <a:pt x="16" y="788"/>
                        <a:pt x="8" y="831"/>
                      </a:cubicBezTo>
                      <a:cubicBezTo>
                        <a:pt x="12" y="858"/>
                        <a:pt x="14" y="871"/>
                        <a:pt x="28" y="893"/>
                      </a:cubicBezTo>
                      <a:cubicBezTo>
                        <a:pt x="26" y="924"/>
                        <a:pt x="27" y="955"/>
                        <a:pt x="23" y="986"/>
                      </a:cubicBezTo>
                      <a:cubicBezTo>
                        <a:pt x="21" y="1002"/>
                        <a:pt x="8" y="1033"/>
                        <a:pt x="8" y="1033"/>
                      </a:cubicBezTo>
                      <a:cubicBezTo>
                        <a:pt x="0" y="1118"/>
                        <a:pt x="16" y="1181"/>
                        <a:pt x="34" y="1261"/>
                      </a:cubicBezTo>
                      <a:cubicBezTo>
                        <a:pt x="32" y="1277"/>
                        <a:pt x="31" y="1293"/>
                        <a:pt x="28" y="1308"/>
                      </a:cubicBezTo>
                      <a:cubicBezTo>
                        <a:pt x="26" y="1319"/>
                        <a:pt x="21" y="1329"/>
                        <a:pt x="18" y="1339"/>
                      </a:cubicBezTo>
                      <a:cubicBezTo>
                        <a:pt x="16" y="1344"/>
                        <a:pt x="13" y="1355"/>
                        <a:pt x="13" y="1355"/>
                      </a:cubicBezTo>
                      <a:cubicBezTo>
                        <a:pt x="16" y="1408"/>
                        <a:pt x="16" y="1439"/>
                        <a:pt x="34" y="1484"/>
                      </a:cubicBezTo>
                      <a:cubicBezTo>
                        <a:pt x="31" y="1533"/>
                        <a:pt x="29" y="1596"/>
                        <a:pt x="13" y="1645"/>
                      </a:cubicBezTo>
                      <a:cubicBezTo>
                        <a:pt x="17" y="1691"/>
                        <a:pt x="28" y="1734"/>
                        <a:pt x="34" y="1780"/>
                      </a:cubicBezTo>
                      <a:cubicBezTo>
                        <a:pt x="30" y="1825"/>
                        <a:pt x="23" y="1862"/>
                        <a:pt x="13" y="1905"/>
                      </a:cubicBezTo>
                      <a:cubicBezTo>
                        <a:pt x="15" y="1938"/>
                        <a:pt x="14" y="1971"/>
                        <a:pt x="18" y="2003"/>
                      </a:cubicBezTo>
                      <a:cubicBezTo>
                        <a:pt x="19" y="2008"/>
                        <a:pt x="26" y="2009"/>
                        <a:pt x="28" y="2014"/>
                      </a:cubicBezTo>
                      <a:cubicBezTo>
                        <a:pt x="33" y="2025"/>
                        <a:pt x="39" y="2050"/>
                        <a:pt x="39" y="2050"/>
                      </a:cubicBezTo>
                      <a:cubicBezTo>
                        <a:pt x="33" y="2124"/>
                        <a:pt x="29" y="2107"/>
                        <a:pt x="18" y="2164"/>
                      </a:cubicBezTo>
                      <a:cubicBezTo>
                        <a:pt x="15" y="2181"/>
                        <a:pt x="8" y="2216"/>
                        <a:pt x="8" y="2216"/>
                      </a:cubicBezTo>
                      <a:cubicBezTo>
                        <a:pt x="14" y="2284"/>
                        <a:pt x="18" y="2349"/>
                        <a:pt x="23" y="2418"/>
                      </a:cubicBezTo>
                      <a:cubicBezTo>
                        <a:pt x="25" y="2447"/>
                        <a:pt x="32" y="2479"/>
                        <a:pt x="39" y="2507"/>
                      </a:cubicBezTo>
                      <a:cubicBezTo>
                        <a:pt x="42" y="2518"/>
                        <a:pt x="49" y="2538"/>
                        <a:pt x="49" y="2538"/>
                      </a:cubicBezTo>
                      <a:cubicBezTo>
                        <a:pt x="43" y="2576"/>
                        <a:pt x="28" y="2614"/>
                        <a:pt x="28" y="265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6" name="Line 9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122" y="2540"/>
                  <a:ext cx="50" cy="70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07" name="Line 10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173" y="2540"/>
                  <a:ext cx="25" cy="699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20500" name="Freeform 101"/>
            <p:cNvSpPr>
              <a:spLocks noChangeAspect="1"/>
            </p:cNvSpPr>
            <p:nvPr/>
          </p:nvSpPr>
          <p:spPr bwMode="auto">
            <a:xfrm rot="15575391" flipH="1">
              <a:off x="3711" y="3046"/>
              <a:ext cx="162" cy="30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Freeform 102"/>
            <p:cNvSpPr>
              <a:spLocks noChangeAspect="1"/>
            </p:cNvSpPr>
            <p:nvPr/>
          </p:nvSpPr>
          <p:spPr bwMode="auto">
            <a:xfrm rot="16694257" flipH="1">
              <a:off x="3480" y="3060"/>
              <a:ext cx="160" cy="31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2" name="Freeform 103"/>
            <p:cNvSpPr>
              <a:spLocks noChangeAspect="1"/>
            </p:cNvSpPr>
            <p:nvPr/>
          </p:nvSpPr>
          <p:spPr bwMode="auto">
            <a:xfrm rot="16694257" flipH="1">
              <a:off x="3536" y="3083"/>
              <a:ext cx="160" cy="31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91" name="TextBox 9"/>
          <p:cNvSpPr txBox="1">
            <a:spLocks noChangeArrowheads="1"/>
          </p:cNvSpPr>
          <p:nvPr/>
        </p:nvSpPr>
        <p:spPr bwMode="auto">
          <a:xfrm>
            <a:off x="8417270" y="1969951"/>
            <a:ext cx="2632452" cy="553998"/>
          </a:xfrm>
          <a:prstGeom prst="rect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just"/>
            <a:r>
              <a:rPr lang="en-US" sz="1500" i="0" dirty="0">
                <a:solidFill>
                  <a:schemeClr val="accent1"/>
                </a:solidFill>
              </a:rPr>
              <a:t>Rigid </a:t>
            </a:r>
            <a:r>
              <a:rPr lang="en-US" sz="1500" i="0" dirty="0" err="1">
                <a:solidFill>
                  <a:schemeClr val="accent1"/>
                </a:solidFill>
              </a:rPr>
              <a:t>Aeroshell</a:t>
            </a:r>
            <a:endParaRPr lang="en-US" sz="1500" i="0" dirty="0">
              <a:solidFill>
                <a:schemeClr val="accent1"/>
              </a:solidFill>
            </a:endParaRPr>
          </a:p>
          <a:p>
            <a:pPr algn="just"/>
            <a:r>
              <a:rPr lang="en-US" sz="1500" i="0" dirty="0">
                <a:solidFill>
                  <a:schemeClr val="accent1"/>
                </a:solidFill>
              </a:rPr>
              <a:t>Guided Entry (</a:t>
            </a:r>
            <a:r>
              <a:rPr lang="en-US" sz="1500" i="0" dirty="0">
                <a:solidFill>
                  <a:schemeClr val="accent1"/>
                </a:solidFill>
                <a:latin typeface="Symbol" pitchFamily="2" charset="2"/>
              </a:rPr>
              <a:t>a</a:t>
            </a:r>
            <a:r>
              <a:rPr lang="en-US" sz="1500" i="0" dirty="0">
                <a:solidFill>
                  <a:schemeClr val="accent1"/>
                </a:solidFill>
              </a:rPr>
              <a:t> = ~16 deg)</a:t>
            </a:r>
          </a:p>
        </p:txBody>
      </p:sp>
      <p:sp>
        <p:nvSpPr>
          <p:cNvPr id="20492" name="TextBox 9"/>
          <p:cNvSpPr txBox="1">
            <a:spLocks noChangeArrowheads="1"/>
          </p:cNvSpPr>
          <p:nvPr/>
        </p:nvSpPr>
        <p:spPr bwMode="auto">
          <a:xfrm>
            <a:off x="10446757" y="3005769"/>
            <a:ext cx="1231427" cy="553998"/>
          </a:xfrm>
          <a:prstGeom prst="rect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500" i="0" dirty="0">
                <a:solidFill>
                  <a:schemeClr val="accent1"/>
                </a:solidFill>
              </a:rPr>
              <a:t>Supersonic</a:t>
            </a:r>
          </a:p>
          <a:p>
            <a:r>
              <a:rPr lang="en-US" sz="1500" i="0" dirty="0">
                <a:solidFill>
                  <a:schemeClr val="accent1"/>
                </a:solidFill>
              </a:rPr>
              <a:t>Parachute</a:t>
            </a:r>
          </a:p>
        </p:txBody>
      </p:sp>
      <p:sp>
        <p:nvSpPr>
          <p:cNvPr id="20493" name="TextBox 9"/>
          <p:cNvSpPr txBox="1">
            <a:spLocks noChangeArrowheads="1"/>
          </p:cNvSpPr>
          <p:nvPr/>
        </p:nvSpPr>
        <p:spPr bwMode="auto">
          <a:xfrm>
            <a:off x="9731541" y="5621688"/>
            <a:ext cx="1127232" cy="323165"/>
          </a:xfrm>
          <a:prstGeom prst="rect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500" i="0" dirty="0">
                <a:solidFill>
                  <a:schemeClr val="accent1"/>
                </a:solidFill>
              </a:rPr>
              <a:t>Sky Crane</a:t>
            </a:r>
          </a:p>
        </p:txBody>
      </p:sp>
      <p:grpSp>
        <p:nvGrpSpPr>
          <p:cNvPr id="20495" name="Group 35"/>
          <p:cNvGrpSpPr>
            <a:grpSpLocks noChangeAspect="1"/>
          </p:cNvGrpSpPr>
          <p:nvPr/>
        </p:nvGrpSpPr>
        <p:grpSpPr bwMode="auto">
          <a:xfrm>
            <a:off x="9441136" y="3972848"/>
            <a:ext cx="1417637" cy="1473200"/>
            <a:chOff x="5610225" y="3681413"/>
            <a:chExt cx="1354138" cy="1406581"/>
          </a:xfrm>
        </p:grpSpPr>
        <p:pic>
          <p:nvPicPr>
            <p:cNvPr id="20496" name="Picture 74" descr="MSL_Powered_Descent_Vehicle_5-2007030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0225" y="3681413"/>
              <a:ext cx="1354138" cy="871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7" name="Freeform 75"/>
            <p:cNvSpPr>
              <a:spLocks noChangeAspect="1"/>
            </p:cNvSpPr>
            <p:nvPr/>
          </p:nvSpPr>
          <p:spPr bwMode="auto">
            <a:xfrm rot="16456659" flipH="1">
              <a:off x="5594539" y="4735071"/>
              <a:ext cx="607269" cy="98577"/>
            </a:xfrm>
            <a:custGeom>
              <a:avLst/>
              <a:gdLst>
                <a:gd name="T0" fmla="*/ 0 w 1653"/>
                <a:gd name="T1" fmla="*/ 2147483647 h 255"/>
                <a:gd name="T2" fmla="*/ 2147483647 w 1653"/>
                <a:gd name="T3" fmla="*/ 2147483647 h 255"/>
                <a:gd name="T4" fmla="*/ 2147483647 w 1653"/>
                <a:gd name="T5" fmla="*/ 2147483647 h 255"/>
                <a:gd name="T6" fmla="*/ 2147483647 w 1653"/>
                <a:gd name="T7" fmla="*/ 2147483647 h 255"/>
                <a:gd name="T8" fmla="*/ 2147483647 w 1653"/>
                <a:gd name="T9" fmla="*/ 2147483647 h 255"/>
                <a:gd name="T10" fmla="*/ 2147483647 w 1653"/>
                <a:gd name="T11" fmla="*/ 2147483647 h 255"/>
                <a:gd name="T12" fmla="*/ 2147483647 w 1653"/>
                <a:gd name="T13" fmla="*/ 2147483647 h 255"/>
                <a:gd name="T14" fmla="*/ 2147483647 w 1653"/>
                <a:gd name="T15" fmla="*/ 2147483647 h 255"/>
                <a:gd name="T16" fmla="*/ 2147483647 w 1653"/>
                <a:gd name="T17" fmla="*/ 2147483647 h 255"/>
                <a:gd name="T18" fmla="*/ 2147483647 w 1653"/>
                <a:gd name="T19" fmla="*/ 2147483647 h 255"/>
                <a:gd name="T20" fmla="*/ 2147483647 w 1653"/>
                <a:gd name="T21" fmla="*/ 2147483647 h 255"/>
                <a:gd name="T22" fmla="*/ 2147483647 w 1653"/>
                <a:gd name="T23" fmla="*/ 0 h 255"/>
                <a:gd name="T24" fmla="*/ 2147483647 w 1653"/>
                <a:gd name="T25" fmla="*/ 0 h 255"/>
                <a:gd name="T26" fmla="*/ 2147483647 w 1653"/>
                <a:gd name="T27" fmla="*/ 2147483647 h 255"/>
                <a:gd name="T28" fmla="*/ 2147483647 w 1653"/>
                <a:gd name="T29" fmla="*/ 2147483647 h 255"/>
                <a:gd name="T30" fmla="*/ 2147483647 w 1653"/>
                <a:gd name="T31" fmla="*/ 2147483647 h 255"/>
                <a:gd name="T32" fmla="*/ 2147483647 w 1653"/>
                <a:gd name="T33" fmla="*/ 2147483647 h 255"/>
                <a:gd name="T34" fmla="*/ 2147483647 w 1653"/>
                <a:gd name="T35" fmla="*/ 2147483647 h 255"/>
                <a:gd name="T36" fmla="*/ 2147483647 w 1653"/>
                <a:gd name="T37" fmla="*/ 2147483647 h 255"/>
                <a:gd name="T38" fmla="*/ 2147483647 w 1653"/>
                <a:gd name="T39" fmla="*/ 2147483647 h 255"/>
                <a:gd name="T40" fmla="*/ 2147483647 w 1653"/>
                <a:gd name="T41" fmla="*/ 2147483647 h 255"/>
                <a:gd name="T42" fmla="*/ 2147483647 w 1653"/>
                <a:gd name="T43" fmla="*/ 2147483647 h 255"/>
                <a:gd name="T44" fmla="*/ 2147483647 w 1653"/>
                <a:gd name="T45" fmla="*/ 2147483647 h 255"/>
                <a:gd name="T46" fmla="*/ 2147483647 w 1653"/>
                <a:gd name="T47" fmla="*/ 2147483647 h 255"/>
                <a:gd name="T48" fmla="*/ 2147483647 w 1653"/>
                <a:gd name="T49" fmla="*/ 2147483647 h 255"/>
                <a:gd name="T50" fmla="*/ 2147483647 w 1653"/>
                <a:gd name="T51" fmla="*/ 2147483647 h 255"/>
                <a:gd name="T52" fmla="*/ 2147483647 w 1653"/>
                <a:gd name="T53" fmla="*/ 2147483647 h 255"/>
                <a:gd name="T54" fmla="*/ 2147483647 w 1653"/>
                <a:gd name="T55" fmla="*/ 2147483647 h 255"/>
                <a:gd name="T56" fmla="*/ 2147483647 w 1653"/>
                <a:gd name="T57" fmla="*/ 2147483647 h 255"/>
                <a:gd name="T58" fmla="*/ 2147483647 w 1653"/>
                <a:gd name="T59" fmla="*/ 2147483647 h 255"/>
                <a:gd name="T60" fmla="*/ 2147483647 w 1653"/>
                <a:gd name="T61" fmla="*/ 2147483647 h 255"/>
                <a:gd name="T62" fmla="*/ 2147483647 w 1653"/>
                <a:gd name="T63" fmla="*/ 2147483647 h 255"/>
                <a:gd name="T64" fmla="*/ 2147483647 w 1653"/>
                <a:gd name="T65" fmla="*/ 2147483647 h 255"/>
                <a:gd name="T66" fmla="*/ 0 w 1653"/>
                <a:gd name="T67" fmla="*/ 2147483647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Freeform 76"/>
            <p:cNvSpPr>
              <a:spLocks noChangeAspect="1"/>
            </p:cNvSpPr>
            <p:nvPr/>
          </p:nvSpPr>
          <p:spPr bwMode="auto">
            <a:xfrm rot="16243623" flipH="1">
              <a:off x="6367591" y="4719500"/>
              <a:ext cx="607269" cy="98577"/>
            </a:xfrm>
            <a:custGeom>
              <a:avLst/>
              <a:gdLst>
                <a:gd name="T0" fmla="*/ 0 w 1653"/>
                <a:gd name="T1" fmla="*/ 2147483647 h 255"/>
                <a:gd name="T2" fmla="*/ 2147483647 w 1653"/>
                <a:gd name="T3" fmla="*/ 2147483647 h 255"/>
                <a:gd name="T4" fmla="*/ 2147483647 w 1653"/>
                <a:gd name="T5" fmla="*/ 2147483647 h 255"/>
                <a:gd name="T6" fmla="*/ 2147483647 w 1653"/>
                <a:gd name="T7" fmla="*/ 2147483647 h 255"/>
                <a:gd name="T8" fmla="*/ 2147483647 w 1653"/>
                <a:gd name="T9" fmla="*/ 2147483647 h 255"/>
                <a:gd name="T10" fmla="*/ 2147483647 w 1653"/>
                <a:gd name="T11" fmla="*/ 2147483647 h 255"/>
                <a:gd name="T12" fmla="*/ 2147483647 w 1653"/>
                <a:gd name="T13" fmla="*/ 2147483647 h 255"/>
                <a:gd name="T14" fmla="*/ 2147483647 w 1653"/>
                <a:gd name="T15" fmla="*/ 2147483647 h 255"/>
                <a:gd name="T16" fmla="*/ 2147483647 w 1653"/>
                <a:gd name="T17" fmla="*/ 2147483647 h 255"/>
                <a:gd name="T18" fmla="*/ 2147483647 w 1653"/>
                <a:gd name="T19" fmla="*/ 2147483647 h 255"/>
                <a:gd name="T20" fmla="*/ 2147483647 w 1653"/>
                <a:gd name="T21" fmla="*/ 2147483647 h 255"/>
                <a:gd name="T22" fmla="*/ 2147483647 w 1653"/>
                <a:gd name="T23" fmla="*/ 0 h 255"/>
                <a:gd name="T24" fmla="*/ 2147483647 w 1653"/>
                <a:gd name="T25" fmla="*/ 0 h 255"/>
                <a:gd name="T26" fmla="*/ 2147483647 w 1653"/>
                <a:gd name="T27" fmla="*/ 2147483647 h 255"/>
                <a:gd name="T28" fmla="*/ 2147483647 w 1653"/>
                <a:gd name="T29" fmla="*/ 2147483647 h 255"/>
                <a:gd name="T30" fmla="*/ 2147483647 w 1653"/>
                <a:gd name="T31" fmla="*/ 2147483647 h 255"/>
                <a:gd name="T32" fmla="*/ 2147483647 w 1653"/>
                <a:gd name="T33" fmla="*/ 2147483647 h 255"/>
                <a:gd name="T34" fmla="*/ 2147483647 w 1653"/>
                <a:gd name="T35" fmla="*/ 2147483647 h 255"/>
                <a:gd name="T36" fmla="*/ 2147483647 w 1653"/>
                <a:gd name="T37" fmla="*/ 2147483647 h 255"/>
                <a:gd name="T38" fmla="*/ 2147483647 w 1653"/>
                <a:gd name="T39" fmla="*/ 2147483647 h 255"/>
                <a:gd name="T40" fmla="*/ 2147483647 w 1653"/>
                <a:gd name="T41" fmla="*/ 2147483647 h 255"/>
                <a:gd name="T42" fmla="*/ 2147483647 w 1653"/>
                <a:gd name="T43" fmla="*/ 2147483647 h 255"/>
                <a:gd name="T44" fmla="*/ 2147483647 w 1653"/>
                <a:gd name="T45" fmla="*/ 2147483647 h 255"/>
                <a:gd name="T46" fmla="*/ 2147483647 w 1653"/>
                <a:gd name="T47" fmla="*/ 2147483647 h 255"/>
                <a:gd name="T48" fmla="*/ 2147483647 w 1653"/>
                <a:gd name="T49" fmla="*/ 2147483647 h 255"/>
                <a:gd name="T50" fmla="*/ 2147483647 w 1653"/>
                <a:gd name="T51" fmla="*/ 2147483647 h 255"/>
                <a:gd name="T52" fmla="*/ 2147483647 w 1653"/>
                <a:gd name="T53" fmla="*/ 2147483647 h 255"/>
                <a:gd name="T54" fmla="*/ 2147483647 w 1653"/>
                <a:gd name="T55" fmla="*/ 2147483647 h 255"/>
                <a:gd name="T56" fmla="*/ 2147483647 w 1653"/>
                <a:gd name="T57" fmla="*/ 2147483647 h 255"/>
                <a:gd name="T58" fmla="*/ 2147483647 w 1653"/>
                <a:gd name="T59" fmla="*/ 2147483647 h 255"/>
                <a:gd name="T60" fmla="*/ 2147483647 w 1653"/>
                <a:gd name="T61" fmla="*/ 2147483647 h 255"/>
                <a:gd name="T62" fmla="*/ 2147483647 w 1653"/>
                <a:gd name="T63" fmla="*/ 2147483647 h 255"/>
                <a:gd name="T64" fmla="*/ 2147483647 w 1653"/>
                <a:gd name="T65" fmla="*/ 2147483647 h 255"/>
                <a:gd name="T66" fmla="*/ 0 w 1653"/>
                <a:gd name="T67" fmla="*/ 2147483647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757972">
            <a:off x="10718444" y="3962391"/>
            <a:ext cx="182880" cy="13162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5316"/>
          <a:stretch>
            <a:fillRect/>
          </a:stretch>
        </p:blipFill>
        <p:spPr>
          <a:xfrm rot="15240000" flipH="1">
            <a:off x="10845404" y="1832429"/>
            <a:ext cx="1399158" cy="914400"/>
          </a:xfrm>
          <a:prstGeom prst="rect">
            <a:avLst/>
          </a:prstGeom>
        </p:spPr>
      </p:pic>
      <p:sp>
        <p:nvSpPr>
          <p:cNvPr id="35" name="TextBox 9"/>
          <p:cNvSpPr txBox="1">
            <a:spLocks noChangeArrowheads="1"/>
          </p:cNvSpPr>
          <p:nvPr/>
        </p:nvSpPr>
        <p:spPr bwMode="auto">
          <a:xfrm>
            <a:off x="8340458" y="4171244"/>
            <a:ext cx="1048685" cy="784830"/>
          </a:xfrm>
          <a:prstGeom prst="rect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r"/>
            <a:r>
              <a:rPr lang="en-US" sz="1500" i="0" dirty="0">
                <a:solidFill>
                  <a:schemeClr val="accent1"/>
                </a:solidFill>
              </a:rPr>
              <a:t>Subsonic</a:t>
            </a:r>
          </a:p>
          <a:p>
            <a:pPr algn="r"/>
            <a:r>
              <a:rPr lang="en-US" sz="1500" i="0" dirty="0">
                <a:solidFill>
                  <a:schemeClr val="accent1"/>
                </a:solidFill>
              </a:rPr>
              <a:t>Powered</a:t>
            </a:r>
          </a:p>
          <a:p>
            <a:pPr algn="r"/>
            <a:r>
              <a:rPr lang="en-US" sz="1500" i="0" dirty="0">
                <a:solidFill>
                  <a:schemeClr val="accent1"/>
                </a:solidFill>
              </a:rPr>
              <a:t>Descent</a:t>
            </a:r>
          </a:p>
        </p:txBody>
      </p:sp>
      <p:pic>
        <p:nvPicPr>
          <p:cNvPr id="31" name="Picture 30" descr="A picture containing indoor, dock&#10;&#10;Description automatically generated">
            <a:extLst>
              <a:ext uri="{FF2B5EF4-FFF2-40B4-BE49-F238E27FC236}">
                <a16:creationId xmlns:a16="http://schemas.microsoft.com/office/drawing/2014/main" id="{9E7ABDAA-A371-AA43-8BE0-59403EEBB5F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7" r="12780"/>
          <a:stretch/>
        </p:blipFill>
        <p:spPr>
          <a:xfrm>
            <a:off x="1" y="2627437"/>
            <a:ext cx="5137409" cy="385876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D68A819-084B-D64A-811F-905DF2083E3B}"/>
              </a:ext>
            </a:extLst>
          </p:cNvPr>
          <p:cNvSpPr txBox="1"/>
          <p:nvPr/>
        </p:nvSpPr>
        <p:spPr>
          <a:xfrm>
            <a:off x="2194959" y="4905634"/>
            <a:ext cx="71365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4.5 m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8C7CF2-8293-B94A-B24A-69C2AA0AA524}"/>
              </a:ext>
            </a:extLst>
          </p:cNvPr>
          <p:cNvCxnSpPr>
            <a:cxnSpLocks/>
          </p:cNvCxnSpPr>
          <p:nvPr/>
        </p:nvCxnSpPr>
        <p:spPr bwMode="auto">
          <a:xfrm>
            <a:off x="290752" y="5274966"/>
            <a:ext cx="4522073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41" name="TextBox 9">
            <a:extLst>
              <a:ext uri="{FF2B5EF4-FFF2-40B4-BE49-F238E27FC236}">
                <a16:creationId xmlns:a16="http://schemas.microsoft.com/office/drawing/2014/main" id="{6AC97C83-F9B1-2A43-9E66-54F07C2AE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272" y="981892"/>
            <a:ext cx="2646878" cy="646331"/>
          </a:xfrm>
          <a:prstGeom prst="rect">
            <a:avLst/>
          </a:prstGeom>
          <a:solidFill>
            <a:schemeClr val="bg1"/>
          </a:solidFill>
          <a:ln w="19050">
            <a:noFill/>
            <a:round/>
            <a:headEnd/>
            <a:tailEnd/>
          </a:ln>
        </p:spPr>
        <p:txBody>
          <a:bodyPr wrap="none" anchor="ctr">
            <a:spAutoFit/>
          </a:bodyPr>
          <a:lstStyle>
            <a:lvl1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800" i="0" dirty="0">
                <a:solidFill>
                  <a:schemeClr val="accent1"/>
                </a:solidFill>
              </a:rPr>
              <a:t>Entry, Descent, and</a:t>
            </a:r>
          </a:p>
          <a:p>
            <a:pPr algn="ctr"/>
            <a:r>
              <a:rPr lang="en-US" sz="1800" i="0" dirty="0">
                <a:solidFill>
                  <a:schemeClr val="accent1"/>
                </a:solidFill>
              </a:rPr>
              <a:t>Landing (EDL)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5F35AD-F621-BD59-BAF8-B6ED3E77A0D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162" b="1091"/>
          <a:stretch/>
        </p:blipFill>
        <p:spPr>
          <a:xfrm>
            <a:off x="4540626" y="2641600"/>
            <a:ext cx="3840480" cy="18470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059CA4-72A1-00E0-4D54-E6BB32AED5FC}"/>
              </a:ext>
            </a:extLst>
          </p:cNvPr>
          <p:cNvSpPr/>
          <p:nvPr/>
        </p:nvSpPr>
        <p:spPr>
          <a:xfrm>
            <a:off x="4540626" y="3036249"/>
            <a:ext cx="3840480" cy="164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4ABDEC-F640-7CD5-476E-1609F8D4F25A}"/>
              </a:ext>
            </a:extLst>
          </p:cNvPr>
          <p:cNvSpPr/>
          <p:nvPr/>
        </p:nvSpPr>
        <p:spPr>
          <a:xfrm>
            <a:off x="4540626" y="3221161"/>
            <a:ext cx="3840480" cy="164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1DFB4A3-75EA-FEA7-2FF1-9BBA65232DD8}"/>
              </a:ext>
            </a:extLst>
          </p:cNvPr>
          <p:cNvSpPr/>
          <p:nvPr/>
        </p:nvSpPr>
        <p:spPr>
          <a:xfrm>
            <a:off x="4540626" y="3742453"/>
            <a:ext cx="3840480" cy="16459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62051D-1524-925D-394C-EF424C2C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7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8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Motivation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8A9DD-60B5-E64F-4413-DD4F9E234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39699"/>
            <a:ext cx="4114800" cy="4047621"/>
          </a:xfrm>
          <a:prstGeom prst="rect">
            <a:avLst/>
          </a:prstGeom>
        </p:spPr>
      </p:pic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198784" y="960120"/>
            <a:ext cx="11886536" cy="559816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Helvetica" charset="0"/>
                <a:ea typeface="ＭＳ Ｐゴシック" charset="0"/>
                <a:cs typeface="ＭＳ Ｐゴシック" charset="0"/>
              </a:rPr>
              <a:t>The MSL and Mars 2020 Heatshields, and Mars 2020 </a:t>
            </a:r>
            <a:r>
              <a:rPr lang="en-US" sz="1800" dirty="0" err="1">
                <a:latin typeface="Helvetica" charset="0"/>
                <a:ea typeface="ＭＳ Ｐゴシック" charset="0"/>
                <a:cs typeface="ＭＳ Ｐゴシック" charset="0"/>
              </a:rPr>
              <a:t>Backshell</a:t>
            </a:r>
            <a:r>
              <a:rPr lang="en-US" sz="1800" dirty="0">
                <a:latin typeface="Helvetica" charset="0"/>
                <a:ea typeface="ＭＳ Ｐゴシック" charset="0"/>
                <a:cs typeface="ＭＳ Ｐゴシック" charset="0"/>
              </a:rPr>
              <a:t>, were instrumented to measure TPS temperature and direct surface heat flux to assess TPS performance and predictive modeling capabilities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EF4D2F-23A8-9740-BD70-011789712B62}"/>
              </a:ext>
            </a:extLst>
          </p:cNvPr>
          <p:cNvSpPr txBox="1"/>
          <p:nvPr/>
        </p:nvSpPr>
        <p:spPr>
          <a:xfrm>
            <a:off x="4278324" y="5236474"/>
            <a:ext cx="6344366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MEDLI - Mars Entry, Descent, and Landing Instrumentation</a:t>
            </a:r>
          </a:p>
          <a:p>
            <a:r>
              <a:rPr lang="en-US" sz="1600" b="1" dirty="0">
                <a:solidFill>
                  <a:srgbClr val="0070C0"/>
                </a:solidFill>
              </a:rPr>
              <a:t>Heatshield - Phenolic Impregnated Carbon Ablator (PICA)</a:t>
            </a:r>
          </a:p>
          <a:p>
            <a:r>
              <a:rPr lang="en-US" sz="1600" b="1" dirty="0" err="1">
                <a:solidFill>
                  <a:srgbClr val="0070C0"/>
                </a:solidFill>
              </a:rPr>
              <a:t>Backshell</a:t>
            </a:r>
            <a:r>
              <a:rPr lang="en-US" sz="1600" b="1" dirty="0">
                <a:solidFill>
                  <a:srgbClr val="0070C0"/>
                </a:solidFill>
              </a:rPr>
              <a:t> - Super-Lightweight Ablator (SLA-561V), covered in white paint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64370-5E5B-34A1-B868-F349238AE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288" y="1809714"/>
            <a:ext cx="3474720" cy="35074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DA1A513-C062-97AF-F3CB-CF8C4CDF8F56}"/>
              </a:ext>
            </a:extLst>
          </p:cNvPr>
          <p:cNvSpPr txBox="1"/>
          <p:nvPr/>
        </p:nvSpPr>
        <p:spPr>
          <a:xfrm>
            <a:off x="537717" y="1453482"/>
            <a:ext cx="334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Mars Science Laboratory (MEDLI)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52510E-A278-5ABD-7817-359433328123}"/>
              </a:ext>
            </a:extLst>
          </p:cNvPr>
          <p:cNvSpPr txBox="1"/>
          <p:nvPr/>
        </p:nvSpPr>
        <p:spPr>
          <a:xfrm>
            <a:off x="7002178" y="1453482"/>
            <a:ext cx="2124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Mars 2020 (MEDLI2)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8A56D51-E3CE-A764-109F-D3F10EBD82AF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626517" y="2913945"/>
            <a:ext cx="1117100" cy="98634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8D3845-B8DE-608E-51AD-511398DC918E}"/>
              </a:ext>
            </a:extLst>
          </p:cNvPr>
          <p:cNvSpPr txBox="1"/>
          <p:nvPr/>
        </p:nvSpPr>
        <p:spPr>
          <a:xfrm>
            <a:off x="146032" y="3900290"/>
            <a:ext cx="3195170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Thermocouple (TC) plug</a:t>
            </a:r>
          </a:p>
          <a:p>
            <a:r>
              <a:rPr lang="en-US" sz="1500" b="1" dirty="0">
                <a:solidFill>
                  <a:schemeClr val="bg1"/>
                </a:solidFill>
              </a:rPr>
              <a:t>4 TCs 2.54 to 17.78 mm below surface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C8ADDE-9E9B-14D8-9821-CFFC15592F31}"/>
              </a:ext>
            </a:extLst>
          </p:cNvPr>
          <p:cNvCxnSpPr>
            <a:cxnSpLocks/>
          </p:cNvCxnSpPr>
          <p:nvPr/>
        </p:nvCxnSpPr>
        <p:spPr>
          <a:xfrm>
            <a:off x="4419600" y="1519542"/>
            <a:ext cx="0" cy="3736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196A29-257B-7EB1-D37B-3CB62955CFB2}"/>
              </a:ext>
            </a:extLst>
          </p:cNvPr>
          <p:cNvCxnSpPr>
            <a:cxnSpLocks/>
          </p:cNvCxnSpPr>
          <p:nvPr/>
        </p:nvCxnSpPr>
        <p:spPr>
          <a:xfrm>
            <a:off x="0" y="1792944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B151A0C-A06F-E544-9754-01DD4A35D5A9}"/>
              </a:ext>
            </a:extLst>
          </p:cNvPr>
          <p:cNvSpPr txBox="1"/>
          <p:nvPr/>
        </p:nvSpPr>
        <p:spPr>
          <a:xfrm>
            <a:off x="9091105" y="4270422"/>
            <a:ext cx="3109826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70C0"/>
                </a:solidFill>
              </a:rPr>
              <a:t>MTH - MEDLI2 Thermal Heatshield</a:t>
            </a:r>
          </a:p>
          <a:p>
            <a:pPr algn="r"/>
            <a:r>
              <a:rPr lang="en-US" sz="1600" b="1" dirty="0">
                <a:solidFill>
                  <a:srgbClr val="0070C0"/>
                </a:solidFill>
              </a:rPr>
              <a:t>MTB - MEDLI2 Thermal </a:t>
            </a:r>
            <a:r>
              <a:rPr lang="en-US" sz="1600" b="1" dirty="0" err="1">
                <a:solidFill>
                  <a:srgbClr val="0070C0"/>
                </a:solidFill>
              </a:rPr>
              <a:t>Backshell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EC72A95-5F64-B298-4CC6-2D8E9D1569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663" y="1839699"/>
            <a:ext cx="4114800" cy="25055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BB479D6-A230-BF7B-BDCF-C9DFC04F4B5E}"/>
              </a:ext>
            </a:extLst>
          </p:cNvPr>
          <p:cNvSpPr txBox="1"/>
          <p:nvPr/>
        </p:nvSpPr>
        <p:spPr>
          <a:xfrm>
            <a:off x="4663031" y="4379518"/>
            <a:ext cx="3254481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1-3 TCs 1.95 to 11.5 mm below surface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FBD9D75-EBE0-14A9-8C06-0BEE960A88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1157090"/>
            <a:ext cx="5486400" cy="5486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A21C475-FB9A-6CC1-3144-E8723A963403}"/>
              </a:ext>
            </a:extLst>
          </p:cNvPr>
          <p:cNvSpPr txBox="1"/>
          <p:nvPr/>
        </p:nvSpPr>
        <p:spPr>
          <a:xfrm>
            <a:off x="5364480" y="2382282"/>
            <a:ext cx="347472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1800" b="1" dirty="0"/>
              <a:t>MTB01-06 – Thermocouple plug</a:t>
            </a:r>
          </a:p>
          <a:p>
            <a:pPr algn="r"/>
            <a:r>
              <a:rPr lang="en-US" sz="1800" b="1" dirty="0"/>
              <a:t>MTB07-08 - Total heat flux sensor</a:t>
            </a:r>
          </a:p>
          <a:p>
            <a:pPr algn="r"/>
            <a:r>
              <a:rPr lang="en-US" sz="1800" b="1" dirty="0"/>
              <a:t>MTB09 - Radiometer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3582E3-AE18-882C-6DD7-D6D646308BD6}"/>
              </a:ext>
            </a:extLst>
          </p:cNvPr>
          <p:cNvSpPr txBox="1"/>
          <p:nvPr/>
        </p:nvSpPr>
        <p:spPr>
          <a:xfrm>
            <a:off x="1250069" y="5929103"/>
            <a:ext cx="9691863" cy="646331"/>
          </a:xfrm>
          <a:prstGeom prst="rect">
            <a:avLst/>
          </a:prstGeom>
          <a:solidFill>
            <a:srgbClr val="00FD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This presentation summarizes the flight data, reconstructed heating, measured heating (Mars 2020),</a:t>
            </a:r>
          </a:p>
          <a:p>
            <a:r>
              <a:rPr lang="en-US" b="1" dirty="0"/>
              <a:t>new computational analysis, and lessons learned for future missions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9020A0-C877-A3EB-A145-C02A0D59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92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Outline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Heatshield Data and Boundary Layer Transition</a:t>
            </a:r>
          </a:p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Mars 2020 </a:t>
            </a:r>
            <a:r>
              <a:rPr lang="en-US" dirty="0" err="1">
                <a:latin typeface="Helvetica" charset="0"/>
                <a:ea typeface="ＭＳ Ｐゴシック" charset="0"/>
                <a:cs typeface="ＭＳ Ｐゴシック" charset="0"/>
              </a:rPr>
              <a:t>Backshell</a:t>
            </a:r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 Data and Shock Layer Radiation</a:t>
            </a:r>
          </a:p>
          <a:p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Reconstructed/Measured vs. Calculated Aerothermal Environments</a:t>
            </a:r>
          </a:p>
          <a:p>
            <a:pPr eaLnBrk="1" hangingPunct="1"/>
            <a:r>
              <a:rPr lang="en-US" dirty="0">
                <a:latin typeface="Helvetica" charset="0"/>
                <a:ea typeface="ＭＳ Ｐゴシック" charset="0"/>
                <a:cs typeface="ＭＳ Ｐゴシック" charset="0"/>
              </a:rPr>
              <a:t>Summary of Lessons Learned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32656-C53F-BD5C-9B74-EA255C1D9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5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341FC31B-5FA8-FD3A-F0AC-9FA33F3D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6080"/>
            <a:ext cx="5029200" cy="363429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873B26D-3D38-41F5-FC78-7CB87E761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926080"/>
            <a:ext cx="5029200" cy="3634294"/>
          </a:xfrm>
          <a:prstGeom prst="rect">
            <a:avLst/>
          </a:prstGeom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ea typeface="ＭＳ Ｐゴシック" charset="0"/>
                <a:cs typeface="ＭＳ Ｐゴシック" charset="0"/>
              </a:rPr>
              <a:t>Heatshield Temperatures at Shallowest TCs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FC5849-6861-1F42-888F-2B4EC992E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thermocouples (TCs) closest to the surface survived - TPS recession never reached those depths</a:t>
            </a:r>
          </a:p>
          <a:p>
            <a:pPr lvl="1"/>
            <a:r>
              <a:rPr lang="en-US" sz="1800" dirty="0"/>
              <a:t>Temperatures were well within material capabilities</a:t>
            </a:r>
          </a:p>
          <a:p>
            <a:r>
              <a:rPr lang="en-US" sz="2000" dirty="0"/>
              <a:t>The highest temperatures occurred away from the stagnation region, as expected</a:t>
            </a:r>
          </a:p>
          <a:p>
            <a:r>
              <a:rPr lang="en-US" sz="2000" dirty="0"/>
              <a:t>Slope changes in the temperature curves indicate boundary layer transition (BLT), which was expected for both missions</a:t>
            </a:r>
          </a:p>
          <a:p>
            <a:endParaRPr lang="en-US" sz="2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072A527-8903-0885-33B2-ECD766BE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80" y="3244793"/>
            <a:ext cx="1645920" cy="16459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3216811-BDB4-96EC-6614-837EF2B9E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184" y="3244793"/>
            <a:ext cx="1645920" cy="16459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267384C-C34A-2EFD-D7D4-8CFABF9E5C7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397" t="7618" r="1003" b="2588"/>
          <a:stretch/>
        </p:blipFill>
        <p:spPr>
          <a:xfrm>
            <a:off x="5273040" y="4389120"/>
            <a:ext cx="1645920" cy="2231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B1EE3BA-B60E-240E-EE28-DC06BBFEAE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541" r="50540" b="29240"/>
          <a:stretch/>
        </p:blipFill>
        <p:spPr>
          <a:xfrm>
            <a:off x="5273040" y="2743200"/>
            <a:ext cx="1645920" cy="16002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D1390-1E25-AE25-5505-668B071BA502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4448852" y="3543300"/>
            <a:ext cx="824188" cy="75067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6F79DE2-B071-4551-FB9C-0CEBC763B1EB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6918960" y="5504688"/>
            <a:ext cx="1525793" cy="377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1E71245-F147-A484-F5B3-0C73CD26CFF2}"/>
              </a:ext>
            </a:extLst>
          </p:cNvPr>
          <p:cNvSpPr txBox="1"/>
          <p:nvPr/>
        </p:nvSpPr>
        <p:spPr>
          <a:xfrm>
            <a:off x="4448852" y="2348300"/>
            <a:ext cx="329430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Boundary Layer Transition Times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68408A-696F-CEC6-BB41-BC1EB58D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70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077B61E-1E51-9107-04C2-6AEF76AD9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2928"/>
            <a:ext cx="5029200" cy="376994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81B4469-2E20-813B-F66A-12B5A76E8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2854360"/>
            <a:ext cx="5029200" cy="37699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72A527-8903-0885-33B2-ECD766BE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005" y="3905920"/>
            <a:ext cx="2103120" cy="21031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3216811-BDB4-96EC-6614-837EF2B9E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0112" y="3905920"/>
            <a:ext cx="2103120" cy="2103120"/>
          </a:xfrm>
          <a:prstGeom prst="rect">
            <a:avLst/>
          </a:prstGeom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>
                <a:ea typeface="ＭＳ Ｐゴシック" charset="0"/>
                <a:cs typeface="ＭＳ Ｐゴシック" charset="0"/>
              </a:rPr>
              <a:t>Reconstructed Heatshield Total Heat Flux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FC5849-6861-1F42-888F-2B4EC992E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00" dirty="0"/>
              <a:t>The thermocouple (TC) data and FIAT analytical model for PICA thermal response were used to reconstruct the convective plus absorbed radiative heat flux (left-hand side of equation below)</a:t>
            </a:r>
          </a:p>
          <a:p>
            <a:endParaRPr lang="en-US" sz="1400" dirty="0"/>
          </a:p>
          <a:p>
            <a:r>
              <a:rPr lang="en-US" sz="2100" dirty="0"/>
              <a:t>Highest heating is away from stagnation region (angle of attack = ~16 deg), due to turbulence</a:t>
            </a:r>
          </a:p>
          <a:p>
            <a:r>
              <a:rPr lang="en-US" sz="2100" dirty="0"/>
              <a:t>MSL experienced higher heating due to a higher entry speed</a:t>
            </a:r>
          </a:p>
          <a:p>
            <a:endParaRPr lang="en-US" sz="21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54284F4-06F1-6ACA-A6ED-2FFF629B6A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198" b="17392"/>
          <a:stretch/>
        </p:blipFill>
        <p:spPr>
          <a:xfrm>
            <a:off x="476603" y="1583549"/>
            <a:ext cx="4423355" cy="3931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8F511DE-4830-E8D9-F10D-7A11F1AD3127}"/>
              </a:ext>
            </a:extLst>
          </p:cNvPr>
          <p:cNvSpPr txBox="1"/>
          <p:nvPr/>
        </p:nvSpPr>
        <p:spPr>
          <a:xfrm>
            <a:off x="4993834" y="1595479"/>
            <a:ext cx="717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a</a:t>
            </a:r>
            <a:r>
              <a:rPr lang="en-US" baseline="-25000" dirty="0"/>
              <a:t>w</a:t>
            </a:r>
            <a:r>
              <a:rPr lang="en-US" dirty="0"/>
              <a:t> = absorptivity, </a:t>
            </a:r>
            <a:r>
              <a:rPr lang="en-US" dirty="0">
                <a:latin typeface="Symbol" pitchFamily="2" charset="2"/>
              </a:rPr>
              <a:t>s</a:t>
            </a:r>
            <a:r>
              <a:rPr lang="en-US" dirty="0"/>
              <a:t> = Stefan’s constant, </a:t>
            </a:r>
            <a:r>
              <a:rPr lang="en-US" dirty="0">
                <a:latin typeface="Symbol" pitchFamily="2" charset="2"/>
              </a:rPr>
              <a:t>e</a:t>
            </a:r>
            <a:r>
              <a:rPr lang="en-US" dirty="0"/>
              <a:t> = emissivity, </a:t>
            </a:r>
            <a:r>
              <a:rPr lang="en-US" u="sng" dirty="0"/>
              <a:t>recession turned 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E8BCF-324D-CF6A-6DB7-69C1EA8F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1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2CB4ED0-BFDA-964F-B473-8F617C2B36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"/>
          <a:stretch/>
        </p:blipFill>
        <p:spPr>
          <a:xfrm>
            <a:off x="0" y="3566160"/>
            <a:ext cx="4023360" cy="30502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520C80-A4C5-6543-9D7A-305C6526B3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" b="714"/>
          <a:stretch/>
        </p:blipFill>
        <p:spPr>
          <a:xfrm>
            <a:off x="4084320" y="3566160"/>
            <a:ext cx="4023360" cy="305512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D0072B-86B6-BA45-A622-1F706718F4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" b="714"/>
          <a:stretch/>
        </p:blipFill>
        <p:spPr>
          <a:xfrm>
            <a:off x="8168640" y="3566160"/>
            <a:ext cx="4023360" cy="30551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395DD-FAC4-E74C-89D3-190CC240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Computational Analysis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5F3C-7852-FA4C-A99A-D0FBFE884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4" y="914400"/>
            <a:ext cx="11886536" cy="5669280"/>
          </a:xfrm>
        </p:spPr>
        <p:txBody>
          <a:bodyPr>
            <a:normAutofit/>
          </a:bodyPr>
          <a:lstStyle/>
          <a:p>
            <a:r>
              <a:rPr lang="en-US" sz="2000" dirty="0"/>
              <a:t>Analysis using the pre-flight aerothermal design tools, LAURA for convective heating and HARA for radiative, was completed on the best estimated trajectory (BET) and compared to the reconstructed/measured heating</a:t>
            </a:r>
          </a:p>
          <a:p>
            <a:pPr lvl="1"/>
            <a:r>
              <a:rPr lang="en-US" sz="1800" dirty="0"/>
              <a:t>New analysis: </a:t>
            </a:r>
            <a:r>
              <a:rPr lang="en-US" sz="1800" u="sng" dirty="0"/>
              <a:t>smooth-wall</a:t>
            </a:r>
            <a:r>
              <a:rPr lang="en-US" sz="1800" dirty="0"/>
              <a:t>, non-blowing, </a:t>
            </a:r>
            <a:r>
              <a:rPr lang="en-US" sz="1800" u="sng" dirty="0"/>
              <a:t>fully-catalytic</a:t>
            </a:r>
            <a:r>
              <a:rPr lang="en-US" sz="1800" dirty="0"/>
              <a:t> surface in radiative-equilibrium, laminar and </a:t>
            </a:r>
            <a:r>
              <a:rPr lang="en-US" sz="1800" dirty="0" err="1"/>
              <a:t>Cebeci</a:t>
            </a:r>
            <a:r>
              <a:rPr lang="en-US" sz="1800" dirty="0"/>
              <a:t>-Smith algebraic turbulence model</a:t>
            </a:r>
          </a:p>
          <a:p>
            <a:pPr lvl="1"/>
            <a:r>
              <a:rPr lang="en-US" sz="1800" dirty="0"/>
              <a:t>Design environments: fully-turbulent, super-catalytic, roughness augmentation added to smooth-wall results</a:t>
            </a:r>
          </a:p>
          <a:p>
            <a:pPr marL="457200" lvl="1" indent="0">
              <a:buNone/>
            </a:pPr>
            <a:endParaRPr lang="en-US" sz="1800" dirty="0"/>
          </a:p>
          <a:p>
            <a:pPr lvl="1"/>
            <a:endParaRPr lang="en-US" sz="1800" dirty="0"/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E64D0B6C-3BF4-4D48-9134-D35D75EB20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015180"/>
              </p:ext>
            </p:extLst>
          </p:nvPr>
        </p:nvGraphicFramePr>
        <p:xfrm>
          <a:off x="0" y="3300349"/>
          <a:ext cx="12192000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18844">
                  <a:extLst>
                    <a:ext uri="{9D8B030D-6E8A-4147-A177-3AD203B41FA5}">
                      <a16:colId xmlns:a16="http://schemas.microsoft.com/office/drawing/2014/main" val="495854155"/>
                    </a:ext>
                  </a:extLst>
                </a:gridCol>
                <a:gridCol w="4097867">
                  <a:extLst>
                    <a:ext uri="{9D8B030D-6E8A-4147-A177-3AD203B41FA5}">
                      <a16:colId xmlns:a16="http://schemas.microsoft.com/office/drawing/2014/main" val="1438256332"/>
                    </a:ext>
                  </a:extLst>
                </a:gridCol>
                <a:gridCol w="4075289">
                  <a:extLst>
                    <a:ext uri="{9D8B030D-6E8A-4147-A177-3AD203B41FA5}">
                      <a16:colId xmlns:a16="http://schemas.microsoft.com/office/drawing/2014/main" val="887908368"/>
                    </a:ext>
                  </a:extLst>
                </a:gridCol>
              </a:tblGrid>
              <a:tr h="304047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chemeClr val="accent1"/>
                          </a:solidFill>
                        </a:rPr>
                        <a:t>Temperature</a:t>
                      </a: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chemeClr val="accent1"/>
                          </a:solidFill>
                        </a:rPr>
                        <a:t>Heatshield heat flux</a:t>
                      </a: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chemeClr val="accent1"/>
                          </a:solidFill>
                        </a:rPr>
                        <a:t>Backshell</a:t>
                      </a:r>
                      <a:r>
                        <a:rPr lang="en-US" sz="1600" b="1" i="0" dirty="0">
                          <a:solidFill>
                            <a:schemeClr val="accent1"/>
                          </a:solidFill>
                        </a:rPr>
                        <a:t> heat flux</a:t>
                      </a:r>
                    </a:p>
                  </a:txBody>
                  <a:tcPr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3212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61ABDCB-D7C6-AF4E-A706-DBA3EE59F3B6}"/>
              </a:ext>
            </a:extLst>
          </p:cNvPr>
          <p:cNvSpPr txBox="1"/>
          <p:nvPr/>
        </p:nvSpPr>
        <p:spPr>
          <a:xfrm>
            <a:off x="2791442" y="2962095"/>
            <a:ext cx="660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Sample results at peak dynamic pressure, angle of attack = ~16 deg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B151E4-146A-773D-1085-BF7FDE87181F}"/>
              </a:ext>
            </a:extLst>
          </p:cNvPr>
          <p:cNvSpPr txBox="1"/>
          <p:nvPr/>
        </p:nvSpPr>
        <p:spPr>
          <a:xfrm>
            <a:off x="0" y="2415107"/>
            <a:ext cx="5943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LAURA = Langley Aerothermodynamic Upwind Relaxation Algorithm</a:t>
            </a:r>
          </a:p>
          <a:p>
            <a:r>
              <a:rPr lang="en-US" sz="1600" b="1" dirty="0">
                <a:solidFill>
                  <a:schemeClr val="accent1"/>
                </a:solidFill>
              </a:rPr>
              <a:t>HARA = High-Temperature Aerothermodynamic Radiation Algorithm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E6EDD-9306-F1B5-ED6E-D7EA6EB7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EC46205-C9B8-D12F-53FE-69155E8C3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6080"/>
            <a:ext cx="5029200" cy="37065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3F7F29-A150-5B7E-6486-48B91BDD4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2926080"/>
            <a:ext cx="5029200" cy="3706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395DD-FAC4-E74C-89D3-190CC240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Heatshield Stagnation Region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5F3C-7852-FA4C-A99A-D0FBFE884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predictions are qualitatively similar to the reconstructed heating</a:t>
            </a:r>
          </a:p>
          <a:p>
            <a:r>
              <a:rPr lang="en-US" sz="2000" dirty="0"/>
              <a:t>The LAURA/HARA calculations predict convective heating &gt;&gt; radiative for most of the trajectory</a:t>
            </a:r>
          </a:p>
          <a:p>
            <a:r>
              <a:rPr lang="en-US" sz="2000" dirty="0"/>
              <a:t>Design values are from conservative analysis on stressing trajectories, plus uncertainties</a:t>
            </a:r>
          </a:p>
          <a:p>
            <a:r>
              <a:rPr lang="en-US" sz="2000" dirty="0"/>
              <a:t>Caveat: Comparing CFD to reconstructed heating is approximate, due to different assumptions (gas-surface reactions, pyrolysis gas blowing, surface temperature)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9147F5-FC5F-C4B9-86B7-53FA26555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112" y="3977640"/>
            <a:ext cx="2103120" cy="2103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77F8DF-EA4E-D20A-3433-0C4BF27A4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655" y="3977640"/>
            <a:ext cx="2103120" cy="21031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33FBF-9879-5772-E552-2C208640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8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505CEB-0CCD-26D6-68E1-6C12D0E66202}"/>
              </a:ext>
            </a:extLst>
          </p:cNvPr>
          <p:cNvSpPr txBox="1"/>
          <p:nvPr/>
        </p:nvSpPr>
        <p:spPr>
          <a:xfrm>
            <a:off x="566650" y="4180234"/>
            <a:ext cx="1973938" cy="584775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63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  <a:endParaRPr lang="en-US" sz="1600" dirty="0">
              <a:solidFill>
                <a:schemeClr val="accent1"/>
              </a:solidFill>
            </a:endParaRPr>
          </a:p>
          <a:p>
            <a:r>
              <a:rPr lang="en-US" sz="1600" dirty="0">
                <a:solidFill>
                  <a:schemeClr val="accent1"/>
                </a:solidFill>
              </a:rPr>
              <a:t>Radiation not included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33EC0D-8B7D-7B43-9D4E-1AF8C7FA97FD}"/>
              </a:ext>
            </a:extLst>
          </p:cNvPr>
          <p:cNvSpPr txBox="1"/>
          <p:nvPr/>
        </p:nvSpPr>
        <p:spPr>
          <a:xfrm>
            <a:off x="6814466" y="4180234"/>
            <a:ext cx="1678793" cy="584775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58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Radiation included</a:t>
            </a:r>
          </a:p>
        </p:txBody>
      </p:sp>
    </p:spTree>
    <p:extLst>
      <p:ext uri="{BB962C8B-B14F-4D97-AF65-F5344CB8AC3E}">
        <p14:creationId xmlns:p14="http://schemas.microsoft.com/office/powerpoint/2010/main" val="82132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06ADB2-1283-186A-C1EE-77F9B87F7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52" y="2926080"/>
            <a:ext cx="5024836" cy="3703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1ABD13-283F-5EEC-A107-55DD38EAE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6080"/>
            <a:ext cx="5029200" cy="3706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395DD-FAC4-E74C-89D3-190CC240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Heatshield Leeside Flank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5F3C-7852-FA4C-A99A-D0FBFE884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Leeside shoulder is near the location of highest predicted turbulent heating</a:t>
            </a:r>
          </a:p>
          <a:p>
            <a:r>
              <a:rPr lang="en-US" sz="2000" dirty="0"/>
              <a:t>Compared to the reconstructed heating, laminar LAURA/HARA heating tends to be high prior to BLT, better agreement after BLT with algebraic turbulence modeling</a:t>
            </a:r>
          </a:p>
          <a:p>
            <a:r>
              <a:rPr lang="en-US" sz="2000" dirty="0"/>
              <a:t>Bottom line: reasonable agreement using non-blowing, smooth-wall CFD with algebraic turbulence model, but root causes for differences cannot yet be pin-pointed – surface catalysis? turbulence model? chemistry model? trajectory errors? – </a:t>
            </a:r>
            <a:r>
              <a:rPr lang="en-US" sz="2000" u="sng" dirty="0"/>
              <a:t>multi-year deep-dive analysis is underway</a:t>
            </a:r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EC3BF9-4BE4-3B3F-7818-40A1D6484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055" y="3977640"/>
            <a:ext cx="2103120" cy="2103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586127-A5F7-6822-2038-A50D5B4A1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655" y="3977640"/>
            <a:ext cx="2103120" cy="21031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90EEE-F3B4-957A-88ED-69ACB7AF7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9</a:t>
            </a:fld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1C327A-85AF-88DB-3120-E4A4EBE37A7D}"/>
              </a:ext>
            </a:extLst>
          </p:cNvPr>
          <p:cNvSpPr txBox="1"/>
          <p:nvPr/>
        </p:nvSpPr>
        <p:spPr>
          <a:xfrm>
            <a:off x="565408" y="4305744"/>
            <a:ext cx="17829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219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0E913C-2B39-01AC-4776-FE1002CE790C}"/>
              </a:ext>
            </a:extLst>
          </p:cNvPr>
          <p:cNvSpPr txBox="1"/>
          <p:nvPr/>
        </p:nvSpPr>
        <p:spPr>
          <a:xfrm>
            <a:off x="6806328" y="4305744"/>
            <a:ext cx="17829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168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2937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A351F9B-B1CF-668B-C333-581CDFC85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472" y="4277714"/>
            <a:ext cx="3383280" cy="25802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EC751B-4860-10B9-E792-72EDE3E5F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1640"/>
            <a:ext cx="3383280" cy="2580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395DD-FAC4-E74C-89D3-190CC240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2020 </a:t>
            </a:r>
            <a:r>
              <a:rPr lang="en-US" dirty="0" err="1"/>
              <a:t>Backshell</a:t>
            </a:r>
            <a:r>
              <a:rPr lang="en-US" dirty="0"/>
              <a:t> 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D5F3C-7852-FA4C-A99A-D0FBFE884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Laminar-based predictions qualitatively match the reconstructed heating, predicted radiative heating &gt;&gt; convective</a:t>
            </a:r>
          </a:p>
          <a:p>
            <a:r>
              <a:rPr lang="en-US" sz="1800" dirty="0"/>
              <a:t>Leeside heating (MTB02) &gt; </a:t>
            </a:r>
            <a:r>
              <a:rPr lang="en-US" sz="1800" dirty="0" err="1"/>
              <a:t>windside</a:t>
            </a:r>
            <a:r>
              <a:rPr lang="en-US" sz="1800" dirty="0"/>
              <a:t> heating (MTB01), due to predicted higher radiative heating</a:t>
            </a:r>
            <a:endParaRPr lang="en-US" sz="1800" baseline="-25000" dirty="0"/>
          </a:p>
          <a:p>
            <a:endParaRPr lang="en-US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EF2FDCD-1DB2-1F80-6F2F-69F1A6C5E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77714"/>
            <a:ext cx="3383280" cy="25802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F88987-C525-127D-D53B-92B15EFAF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154" y="2209217"/>
            <a:ext cx="4114800" cy="411480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E026560-510D-DBCA-924D-5FC367E33045}"/>
              </a:ext>
            </a:extLst>
          </p:cNvPr>
          <p:cNvCxnSpPr>
            <a:cxnSpLocks/>
          </p:cNvCxnSpPr>
          <p:nvPr/>
        </p:nvCxnSpPr>
        <p:spPr>
          <a:xfrm>
            <a:off x="3590068" y="2364834"/>
            <a:ext cx="165249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BAFC8F1-61A6-0D81-8F8F-39CBD28A8A1D}"/>
              </a:ext>
            </a:extLst>
          </p:cNvPr>
          <p:cNvCxnSpPr>
            <a:cxnSpLocks/>
          </p:cNvCxnSpPr>
          <p:nvPr/>
        </p:nvCxnSpPr>
        <p:spPr>
          <a:xfrm flipH="1" flipV="1">
            <a:off x="5994400" y="2787576"/>
            <a:ext cx="2354072" cy="1953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EE7B4347-F831-B55C-4068-520EEAAAD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8472" y="1691640"/>
            <a:ext cx="3383280" cy="2580286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1CAEA44-B66A-80C5-1AE4-B25CDB903181}"/>
              </a:ext>
            </a:extLst>
          </p:cNvPr>
          <p:cNvCxnSpPr>
            <a:cxnSpLocks/>
          </p:cNvCxnSpPr>
          <p:nvPr/>
        </p:nvCxnSpPr>
        <p:spPr>
          <a:xfrm flipH="1" flipV="1">
            <a:off x="4683760" y="2864359"/>
            <a:ext cx="3611134" cy="25462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D90ECAA-1D0C-91BA-F3D2-F6838D77DE95}"/>
              </a:ext>
            </a:extLst>
          </p:cNvPr>
          <p:cNvSpPr txBox="1"/>
          <p:nvPr/>
        </p:nvSpPr>
        <p:spPr>
          <a:xfrm>
            <a:off x="10314707" y="4499834"/>
            <a:ext cx="1874872" cy="692497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pPr algn="r"/>
            <a:r>
              <a:rPr lang="en-US" sz="1300" dirty="0">
                <a:solidFill>
                  <a:srgbClr val="4371C4"/>
                </a:solidFill>
              </a:rPr>
              <a:t>Radiometer measurement</a:t>
            </a:r>
          </a:p>
          <a:p>
            <a:pPr algn="r"/>
            <a:r>
              <a:rPr lang="en-US" sz="1300" dirty="0">
                <a:solidFill>
                  <a:srgbClr val="4371C4"/>
                </a:solidFill>
              </a:rPr>
              <a:t>likely reduced by ablation</a:t>
            </a:r>
          </a:p>
          <a:p>
            <a:pPr algn="r"/>
            <a:r>
              <a:rPr lang="en-US" sz="1300" dirty="0">
                <a:solidFill>
                  <a:srgbClr val="4371C4"/>
                </a:solidFill>
              </a:rPr>
              <a:t>product deposition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D6EB67-02C2-AD93-16BC-2BE6FBCB9CE6}"/>
              </a:ext>
            </a:extLst>
          </p:cNvPr>
          <p:cNvSpPr txBox="1"/>
          <p:nvPr/>
        </p:nvSpPr>
        <p:spPr>
          <a:xfrm>
            <a:off x="8880634" y="2799366"/>
            <a:ext cx="994823" cy="584775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550" dirty="0">
                <a:solidFill>
                  <a:srgbClr val="4371C4"/>
                </a:solidFill>
              </a:rPr>
              <a:t>Total heat</a:t>
            </a:r>
          </a:p>
          <a:p>
            <a:r>
              <a:rPr lang="en-US" sz="1550" dirty="0">
                <a:solidFill>
                  <a:srgbClr val="4371C4"/>
                </a:solidFill>
              </a:rPr>
              <a:t>flux sensor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75DF3D-A855-74D5-2B34-D67B1BB72B02}"/>
              </a:ext>
            </a:extLst>
          </p:cNvPr>
          <p:cNvSpPr txBox="1"/>
          <p:nvPr/>
        </p:nvSpPr>
        <p:spPr>
          <a:xfrm>
            <a:off x="879761" y="2922477"/>
            <a:ext cx="700448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550" dirty="0">
                <a:solidFill>
                  <a:srgbClr val="4371C4"/>
                </a:solidFill>
              </a:rPr>
              <a:t>TC plug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93C6432-08CF-BB83-642A-9E284EDC46A5}"/>
              </a:ext>
            </a:extLst>
          </p:cNvPr>
          <p:cNvSpPr txBox="1"/>
          <p:nvPr/>
        </p:nvSpPr>
        <p:spPr>
          <a:xfrm>
            <a:off x="879761" y="5507532"/>
            <a:ext cx="700448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550" dirty="0">
                <a:solidFill>
                  <a:srgbClr val="4371C4"/>
                </a:solidFill>
              </a:rPr>
              <a:t>TC plug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FC56C06-92AE-366E-7885-8D867251ADD5}"/>
              </a:ext>
            </a:extLst>
          </p:cNvPr>
          <p:cNvSpPr txBox="1"/>
          <p:nvPr/>
        </p:nvSpPr>
        <p:spPr>
          <a:xfrm>
            <a:off x="5540579" y="6311463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solidFill>
                  <a:srgbClr val="4371C4"/>
                </a:solidFill>
              </a:rPr>
              <a:t>Windside</a:t>
            </a:r>
            <a:endParaRPr lang="en-US" b="1" dirty="0">
              <a:solidFill>
                <a:srgbClr val="4371C4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B00F02-8EB8-EA67-0897-1DCAB4AA4003}"/>
              </a:ext>
            </a:extLst>
          </p:cNvPr>
          <p:cNvSpPr txBox="1"/>
          <p:nvPr/>
        </p:nvSpPr>
        <p:spPr>
          <a:xfrm>
            <a:off x="5632752" y="187393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4371C4"/>
                </a:solidFill>
              </a:rPr>
              <a:t>Leeside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4089A8-F3E5-EFFA-89BC-EFA68492EA28}"/>
              </a:ext>
            </a:extLst>
          </p:cNvPr>
          <p:cNvCxnSpPr>
            <a:cxnSpLocks/>
          </p:cNvCxnSpPr>
          <p:nvPr/>
        </p:nvCxnSpPr>
        <p:spPr>
          <a:xfrm flipV="1">
            <a:off x="3590068" y="5999669"/>
            <a:ext cx="2140528" cy="4164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2A263-5CF5-F540-453C-9C75316B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10</a:t>
            </a:fld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EB4C11-A79C-14E7-E1BB-79C96CF000A5}"/>
              </a:ext>
            </a:extLst>
          </p:cNvPr>
          <p:cNvSpPr txBox="1"/>
          <p:nvPr/>
        </p:nvSpPr>
        <p:spPr>
          <a:xfrm>
            <a:off x="738814" y="2238524"/>
            <a:ext cx="17300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8.7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85DD70-72FB-550E-3C4E-2A36F6890D49}"/>
              </a:ext>
            </a:extLst>
          </p:cNvPr>
          <p:cNvSpPr txBox="1"/>
          <p:nvPr/>
        </p:nvSpPr>
        <p:spPr>
          <a:xfrm>
            <a:off x="738814" y="4820249"/>
            <a:ext cx="17300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8.6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F90806-79F2-7DC5-EFDA-1E5C4BC4629D}"/>
              </a:ext>
            </a:extLst>
          </p:cNvPr>
          <p:cNvSpPr txBox="1"/>
          <p:nvPr/>
        </p:nvSpPr>
        <p:spPr>
          <a:xfrm>
            <a:off x="8644737" y="2238524"/>
            <a:ext cx="17300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8.8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223FCC-F3C3-84DA-4065-855BB6E750E1}"/>
              </a:ext>
            </a:extLst>
          </p:cNvPr>
          <p:cNvSpPr txBox="1"/>
          <p:nvPr/>
        </p:nvSpPr>
        <p:spPr>
          <a:xfrm>
            <a:off x="8644737" y="4820249"/>
            <a:ext cx="1730089" cy="338554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Design = 8.7 W/cm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CF6E63-50D0-0177-7581-D2DB2348E0FE}"/>
              </a:ext>
            </a:extLst>
          </p:cNvPr>
          <p:cNvSpPr txBox="1"/>
          <p:nvPr/>
        </p:nvSpPr>
        <p:spPr>
          <a:xfrm>
            <a:off x="8880633" y="5521581"/>
            <a:ext cx="1038105" cy="330860"/>
          </a:xfrm>
          <a:prstGeom prst="rect">
            <a:avLst/>
          </a:prstGeom>
          <a:noFill/>
        </p:spPr>
        <p:txBody>
          <a:bodyPr wrap="none" lIns="45720" rIns="45720" rtlCol="0">
            <a:spAutoFit/>
          </a:bodyPr>
          <a:lstStyle/>
          <a:p>
            <a:r>
              <a:rPr lang="en-US" sz="1550" dirty="0">
                <a:solidFill>
                  <a:srgbClr val="4371C4"/>
                </a:solidFill>
              </a:rPr>
              <a:t>Radiometer</a:t>
            </a:r>
          </a:p>
        </p:txBody>
      </p:sp>
    </p:spTree>
    <p:extLst>
      <p:ext uri="{BB962C8B-B14F-4D97-AF65-F5344CB8AC3E}">
        <p14:creationId xmlns:p14="http://schemas.microsoft.com/office/powerpoint/2010/main" val="370767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DD63-750E-1716-BD73-42D4F417C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Lessons Learned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F0F69E-99D5-1E39-E935-A1A73EAD7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4" y="1005840"/>
            <a:ext cx="11886536" cy="5852160"/>
          </a:xfrm>
        </p:spPr>
        <p:txBody>
          <a:bodyPr>
            <a:normAutofit/>
          </a:bodyPr>
          <a:lstStyle/>
          <a:p>
            <a:r>
              <a:rPr lang="en-US" sz="2000" dirty="0"/>
              <a:t>The following lessons learned are intended for future Mars missions to consider under the constraints of their technical details, budgets, risks, and schedules e. g. Mars Sample Return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Future JSR articles and NASA deep-dive analysis are forthcoming and will include more details, focusing on the Mars 2020 flight data and analysis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A7E322D-C03B-5DEA-3E19-AFA794AC3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213042"/>
              </p:ext>
            </p:extLst>
          </p:nvPr>
        </p:nvGraphicFramePr>
        <p:xfrm>
          <a:off x="0" y="1661361"/>
          <a:ext cx="12192001" cy="437367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744435">
                  <a:extLst>
                    <a:ext uri="{9D8B030D-6E8A-4147-A177-3AD203B41FA5}">
                      <a16:colId xmlns:a16="http://schemas.microsoft.com/office/drawing/2014/main" val="2819909428"/>
                    </a:ext>
                  </a:extLst>
                </a:gridCol>
                <a:gridCol w="2191130">
                  <a:extLst>
                    <a:ext uri="{9D8B030D-6E8A-4147-A177-3AD203B41FA5}">
                      <a16:colId xmlns:a16="http://schemas.microsoft.com/office/drawing/2014/main" val="4267980641"/>
                    </a:ext>
                  </a:extLst>
                </a:gridCol>
                <a:gridCol w="2256436">
                  <a:extLst>
                    <a:ext uri="{9D8B030D-6E8A-4147-A177-3AD203B41FA5}">
                      <a16:colId xmlns:a16="http://schemas.microsoft.com/office/drawing/2014/main" val="1753658317"/>
                    </a:ext>
                  </a:extLst>
                </a:gridCol>
              </a:tblGrid>
              <a:tr h="37299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Lesson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Risks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706632"/>
                  </a:ext>
                </a:extLst>
              </a:tr>
              <a:tr h="6634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1. Expect BLT for 70-deg sphere-cone tiled heatshields, even earlier in the trajectory with higher ballistic coefficient or steeper flight path angle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Fully-turbulent design is conservative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Excessive TPS mass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0963646"/>
                  </a:ext>
                </a:extLst>
              </a:tr>
              <a:tr h="72628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2. Improved confidence in predictive methods for heatshield (mostly convective heating, algebraic turbulence modeling) and </a:t>
                      </a:r>
                      <a:r>
                        <a:rPr lang="en-US" sz="1600" dirty="0" err="1"/>
                        <a:t>backshell</a:t>
                      </a:r>
                      <a:r>
                        <a:rPr lang="en-US" sz="1600" dirty="0"/>
                        <a:t> (mostly radiative heating)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No new tool development needed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----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2625513"/>
                  </a:ext>
                </a:extLst>
              </a:tr>
              <a:tr h="839228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600" dirty="0"/>
                        <a:t>3. Re-evaluate (reduce) overall heating uncertainties: heatshield roughness augmentation of turbulent convective heating, stagnation region uncertainties, super-catalytic surface assumption, </a:t>
                      </a:r>
                      <a:r>
                        <a:rPr lang="en-US" sz="1600" dirty="0" err="1"/>
                        <a:t>backshell</a:t>
                      </a:r>
                      <a:r>
                        <a:rPr lang="en-US" sz="1600" dirty="0"/>
                        <a:t> convective heating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Reduced TPS mass, reduced testing environments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Technical, cost, schedule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2345220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600" dirty="0"/>
                        <a:t>4. Consider including BLT in the heatshield design environments, </a:t>
                      </a:r>
                      <a:r>
                        <a:rPr lang="en-US" sz="1600"/>
                        <a:t>since turbulent </a:t>
                      </a:r>
                      <a:r>
                        <a:rPr lang="en-US" sz="1600" dirty="0"/>
                        <a:t>augmentation is significant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Reduced TPS 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Technical, cost, schedule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161804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600" dirty="0"/>
                        <a:t>5. Consider tailoring the heatshield TPS thickness to the environments, rather than using a uniform thickness, since the environments differ significantly by location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Reduced TPS mass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Technical, cost, schedule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3309310"/>
                  </a:ext>
                </a:extLst>
              </a:tr>
              <a:tr h="5905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dirty="0"/>
                        <a:t>6. Use Direct Simulation Monte Carlo methods for high-altitude calculations, since the predictions tend to over-predict heating early in the trajectory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Reduced TPS mass, reduced conservatism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601314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C46CBF-88F5-D116-3C47-6B3A9D980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75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8D35879-EB56-EF40-8C6A-E176C8104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755220"/>
            <a:ext cx="9144000" cy="1570037"/>
          </a:xfrm>
        </p:spPr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067648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Motivation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8A9DD-60B5-E64F-4413-DD4F9E234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39699"/>
            <a:ext cx="4114800" cy="4047621"/>
          </a:xfrm>
          <a:prstGeom prst="rect">
            <a:avLst/>
          </a:prstGeom>
        </p:spPr>
      </p:pic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198784" y="985520"/>
            <a:ext cx="11886536" cy="5598160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Helvetica" charset="0"/>
                <a:ea typeface="ＭＳ Ｐゴシック" charset="0"/>
                <a:cs typeface="ＭＳ Ｐゴシック" charset="0"/>
              </a:rPr>
              <a:t>The MSL and Mars 2020 Heatshields, and Mars 2020 </a:t>
            </a:r>
            <a:r>
              <a:rPr lang="en-US" sz="1800" dirty="0" err="1">
                <a:latin typeface="Helvetica" charset="0"/>
                <a:ea typeface="ＭＳ Ｐゴシック" charset="0"/>
                <a:cs typeface="ＭＳ Ｐゴシック" charset="0"/>
              </a:rPr>
              <a:t>Backshell</a:t>
            </a:r>
            <a:r>
              <a:rPr lang="en-US" sz="1800" dirty="0">
                <a:latin typeface="Helvetica" charset="0"/>
                <a:ea typeface="ＭＳ Ｐゴシック" charset="0"/>
                <a:cs typeface="ＭＳ Ｐゴシック" charset="0"/>
              </a:rPr>
              <a:t>, were instrumented to measure TPS temperature and direct surface heat flux to assess TPS performance and predictive modeling capabilities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EF4D2F-23A8-9740-BD70-011789712B62}"/>
              </a:ext>
            </a:extLst>
          </p:cNvPr>
          <p:cNvSpPr txBox="1"/>
          <p:nvPr/>
        </p:nvSpPr>
        <p:spPr>
          <a:xfrm>
            <a:off x="4278324" y="5236474"/>
            <a:ext cx="6344366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MEDLI - Mars Entry, Descent, and Landing Instrumentation</a:t>
            </a:r>
          </a:p>
          <a:p>
            <a:r>
              <a:rPr lang="en-US" sz="1600" b="1" dirty="0">
                <a:solidFill>
                  <a:srgbClr val="0070C0"/>
                </a:solidFill>
              </a:rPr>
              <a:t>Heatshield - Phenolic Impregnated Carbon Ablator (PICA)</a:t>
            </a:r>
          </a:p>
          <a:p>
            <a:r>
              <a:rPr lang="en-US" sz="1600" b="1" dirty="0" err="1">
                <a:solidFill>
                  <a:srgbClr val="0070C0"/>
                </a:solidFill>
              </a:rPr>
              <a:t>Backshell</a:t>
            </a:r>
            <a:r>
              <a:rPr lang="en-US" sz="1600" b="1" dirty="0">
                <a:solidFill>
                  <a:srgbClr val="0070C0"/>
                </a:solidFill>
              </a:rPr>
              <a:t> - Super-Lightweight Ablator (SLA-561V), covered in white paint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664370-5E5B-34A1-B868-F349238AE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288" y="1809714"/>
            <a:ext cx="3474720" cy="35074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DA1A513-C062-97AF-F3CB-CF8C4CDF8F56}"/>
              </a:ext>
            </a:extLst>
          </p:cNvPr>
          <p:cNvSpPr txBox="1"/>
          <p:nvPr/>
        </p:nvSpPr>
        <p:spPr>
          <a:xfrm>
            <a:off x="537717" y="1453482"/>
            <a:ext cx="3344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Mars Science Laboratory (MEDLI)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52510E-A278-5ABD-7817-359433328123}"/>
              </a:ext>
            </a:extLst>
          </p:cNvPr>
          <p:cNvSpPr txBox="1"/>
          <p:nvPr/>
        </p:nvSpPr>
        <p:spPr>
          <a:xfrm>
            <a:off x="7002178" y="1453482"/>
            <a:ext cx="2124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Mars 2020 (MEDLI2)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8A56D51-E3CE-A764-109F-D3F10EBD82AF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735106" y="2904565"/>
            <a:ext cx="571161" cy="62987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8D3845-B8DE-608E-51AD-511398DC918E}"/>
              </a:ext>
            </a:extLst>
          </p:cNvPr>
          <p:cNvSpPr txBox="1"/>
          <p:nvPr/>
        </p:nvSpPr>
        <p:spPr>
          <a:xfrm>
            <a:off x="198784" y="3534443"/>
            <a:ext cx="221496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Thermocouple (TC) plug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C8ADDE-9E9B-14D8-9821-CFFC15592F31}"/>
              </a:ext>
            </a:extLst>
          </p:cNvPr>
          <p:cNvCxnSpPr>
            <a:cxnSpLocks/>
          </p:cNvCxnSpPr>
          <p:nvPr/>
        </p:nvCxnSpPr>
        <p:spPr>
          <a:xfrm>
            <a:off x="4419600" y="1519542"/>
            <a:ext cx="0" cy="373656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196A29-257B-7EB1-D37B-3CB62955CFB2}"/>
              </a:ext>
            </a:extLst>
          </p:cNvPr>
          <p:cNvCxnSpPr>
            <a:cxnSpLocks/>
          </p:cNvCxnSpPr>
          <p:nvPr/>
        </p:nvCxnSpPr>
        <p:spPr>
          <a:xfrm>
            <a:off x="0" y="1792944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B151A0C-A06F-E544-9754-01DD4A35D5A9}"/>
              </a:ext>
            </a:extLst>
          </p:cNvPr>
          <p:cNvSpPr txBox="1"/>
          <p:nvPr/>
        </p:nvSpPr>
        <p:spPr>
          <a:xfrm>
            <a:off x="8626106" y="4270422"/>
            <a:ext cx="3574825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70C0"/>
                </a:solidFill>
              </a:rPr>
              <a:t>MTB01-06 – Thermocouple plug</a:t>
            </a:r>
          </a:p>
          <a:p>
            <a:pPr algn="r"/>
            <a:r>
              <a:rPr lang="en-US" sz="1600" b="1" dirty="0">
                <a:solidFill>
                  <a:srgbClr val="0070C0"/>
                </a:solidFill>
              </a:rPr>
              <a:t>MTB07-08 - Direct total heat flux sensor</a:t>
            </a:r>
          </a:p>
          <a:p>
            <a:pPr algn="r"/>
            <a:r>
              <a:rPr lang="en-US" sz="1600" b="1" dirty="0">
                <a:solidFill>
                  <a:srgbClr val="0070C0"/>
                </a:solidFill>
              </a:rPr>
              <a:t>MTB09 - Radiometer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EC72A95-5F64-B298-4CC6-2D8E9D1569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0663" y="1839699"/>
            <a:ext cx="4114800" cy="250558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A6EE8ED-139B-9DC3-7F56-213D57C5F9AB}"/>
              </a:ext>
            </a:extLst>
          </p:cNvPr>
          <p:cNvSpPr txBox="1"/>
          <p:nvPr/>
        </p:nvSpPr>
        <p:spPr>
          <a:xfrm>
            <a:off x="1250069" y="5929103"/>
            <a:ext cx="9691863" cy="646331"/>
          </a:xfrm>
          <a:prstGeom prst="rect">
            <a:avLst/>
          </a:prstGeom>
          <a:solidFill>
            <a:srgbClr val="00FD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This presentation summarizes the flight data, reconstructed heating, measured heating (Mars 2020),</a:t>
            </a:r>
          </a:p>
          <a:p>
            <a:r>
              <a:rPr lang="en-US" b="1" dirty="0"/>
              <a:t>new computational analysis, and lessons learned for future missions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40E97-E0EA-588B-334E-03D08578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ACC8570-5838-FB42-835E-04A21B4E19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9" t="158" r="8205" b="4143"/>
          <a:stretch/>
        </p:blipFill>
        <p:spPr>
          <a:xfrm>
            <a:off x="6610881" y="2256224"/>
            <a:ext cx="4480560" cy="4397157"/>
          </a:xfrm>
          <a:prstGeom prst="rect">
            <a:avLst/>
          </a:prstGeom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Mars 2020 Entry, Descent, and Landing Instrumentation (MEDLI2)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7D061B-BD30-6245-9FA9-4718125A9D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6" t="2048" r="5593" b="5386"/>
          <a:stretch/>
        </p:blipFill>
        <p:spPr>
          <a:xfrm>
            <a:off x="846882" y="2380251"/>
            <a:ext cx="4663440" cy="4130573"/>
          </a:xfrm>
          <a:prstGeom prst="rect">
            <a:avLst/>
          </a:prstGeom>
        </p:spPr>
      </p:pic>
      <p:graphicFrame>
        <p:nvGraphicFramePr>
          <p:cNvPr id="57" name="Table 9">
            <a:extLst>
              <a:ext uri="{FF2B5EF4-FFF2-40B4-BE49-F238E27FC236}">
                <a16:creationId xmlns:a16="http://schemas.microsoft.com/office/drawing/2014/main" id="{5167B102-912B-524F-89A8-59497873BDBD}"/>
              </a:ext>
            </a:extLst>
          </p:cNvPr>
          <p:cNvGraphicFramePr>
            <a:graphicFrameLocks noGrp="1"/>
          </p:cNvGraphicFramePr>
          <p:nvPr/>
        </p:nvGraphicFramePr>
        <p:xfrm>
          <a:off x="464271" y="969473"/>
          <a:ext cx="11263458" cy="129764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61522">
                  <a:extLst>
                    <a:ext uri="{9D8B030D-6E8A-4147-A177-3AD203B41FA5}">
                      <a16:colId xmlns:a16="http://schemas.microsoft.com/office/drawing/2014/main" val="3352195945"/>
                    </a:ext>
                  </a:extLst>
                </a:gridCol>
                <a:gridCol w="1066927">
                  <a:extLst>
                    <a:ext uri="{9D8B030D-6E8A-4147-A177-3AD203B41FA5}">
                      <a16:colId xmlns:a16="http://schemas.microsoft.com/office/drawing/2014/main" val="3124358072"/>
                    </a:ext>
                  </a:extLst>
                </a:gridCol>
                <a:gridCol w="960755">
                  <a:extLst>
                    <a:ext uri="{9D8B030D-6E8A-4147-A177-3AD203B41FA5}">
                      <a16:colId xmlns:a16="http://schemas.microsoft.com/office/drawing/2014/main" val="3203872678"/>
                    </a:ext>
                  </a:extLst>
                </a:gridCol>
                <a:gridCol w="3945763">
                  <a:extLst>
                    <a:ext uri="{9D8B030D-6E8A-4147-A177-3AD203B41FA5}">
                      <a16:colId xmlns:a16="http://schemas.microsoft.com/office/drawing/2014/main" val="1636136835"/>
                    </a:ext>
                  </a:extLst>
                </a:gridCol>
                <a:gridCol w="3928491">
                  <a:extLst>
                    <a:ext uri="{9D8B030D-6E8A-4147-A177-3AD203B41FA5}">
                      <a16:colId xmlns:a16="http://schemas.microsoft.com/office/drawing/2014/main" val="3614000339"/>
                    </a:ext>
                  </a:extLst>
                </a:gridCol>
              </a:tblGrid>
              <a:tr h="280699"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Heatshield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err="1"/>
                        <a:t>Backshell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4563"/>
                  </a:ext>
                </a:extLst>
              </a:tr>
              <a:tr h="337522"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MPH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MPB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Pressure transducer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Atmosphere and vehicle attitude reconstruction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88179"/>
                  </a:ext>
                </a:extLst>
              </a:tr>
              <a:tr h="280699"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MTH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MTB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Thermocouples (TCs), 1-3 TCs per plug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TPS response, total heat flux reconstruction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02735"/>
                  </a:ext>
                </a:extLst>
              </a:tr>
              <a:tr h="280699">
                <a:tc>
                  <a:txBody>
                    <a:bodyPr/>
                    <a:lstStyle/>
                    <a:p>
                      <a:pPr algn="r"/>
                      <a:r>
                        <a:rPr lang="en-US" sz="1500" dirty="0"/>
                        <a:t>Heat Flux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MTB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Total heat flux (MTB07-08), radiometer (MTB09)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Total and radiative heat flux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98717"/>
                  </a:ext>
                </a:extLst>
              </a:tr>
            </a:tbl>
          </a:graphicData>
        </a:graphic>
      </p:graphicFrame>
      <p:sp>
        <p:nvSpPr>
          <p:cNvPr id="58" name="Oval 57">
            <a:extLst>
              <a:ext uri="{FF2B5EF4-FFF2-40B4-BE49-F238E27FC236}">
                <a16:creationId xmlns:a16="http://schemas.microsoft.com/office/drawing/2014/main" id="{E1F1431C-5DFC-9B4F-A4E6-9DCF6D0E104F}"/>
              </a:ext>
            </a:extLst>
          </p:cNvPr>
          <p:cNvSpPr>
            <a:spLocks noChangeAspect="1"/>
          </p:cNvSpPr>
          <p:nvPr/>
        </p:nvSpPr>
        <p:spPr>
          <a:xfrm>
            <a:off x="526807" y="1372146"/>
            <a:ext cx="182880" cy="182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613BCF9-50CE-9B4A-89E8-2FA4C3434111}"/>
              </a:ext>
            </a:extLst>
          </p:cNvPr>
          <p:cNvSpPr>
            <a:spLocks noChangeAspect="1"/>
          </p:cNvSpPr>
          <p:nvPr/>
        </p:nvSpPr>
        <p:spPr>
          <a:xfrm>
            <a:off x="526807" y="1698376"/>
            <a:ext cx="182880" cy="1828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83CFD40E-9D30-A248-95D6-5692372E0861}"/>
              </a:ext>
            </a:extLst>
          </p:cNvPr>
          <p:cNvSpPr>
            <a:spLocks noChangeAspect="1"/>
          </p:cNvSpPr>
          <p:nvPr/>
        </p:nvSpPr>
        <p:spPr>
          <a:xfrm>
            <a:off x="526807" y="2005240"/>
            <a:ext cx="182880" cy="18288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F0D2997-FDDE-E24D-AD03-3B74C4D96570}"/>
              </a:ext>
            </a:extLst>
          </p:cNvPr>
          <p:cNvSpPr/>
          <p:nvPr/>
        </p:nvSpPr>
        <p:spPr>
          <a:xfrm>
            <a:off x="454845" y="1632691"/>
            <a:ext cx="11263457" cy="3108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9C068-3C05-BA90-D5BE-8CB3B841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44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8A6DE-0AA4-F24C-B092-D68E1849B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MEDLI2 Details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E114F-C33C-5C46-A4A4-CDCC69D8F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0" b="1066"/>
          <a:stretch/>
        </p:blipFill>
        <p:spPr>
          <a:xfrm>
            <a:off x="1006975" y="926325"/>
            <a:ext cx="5486400" cy="56967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16CE2F-F3E2-424A-98EE-0F6026DE1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060" y="2579369"/>
            <a:ext cx="5473700" cy="22479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F6D06-D8D2-C7E5-FE39-A9296147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76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ea typeface="ＭＳ Ｐゴシック" charset="0"/>
                <a:cs typeface="ＭＳ Ｐゴシック" charset="0"/>
              </a:rPr>
              <a:t>Best Estimated Trajectory (BET)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49EEA-CA65-D641-833B-D8C5EE03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9979"/>
            <a:ext cx="6275308" cy="411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382B5B-B7BD-D844-BE82-92BAE90F85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50"/>
          <a:stretch/>
        </p:blipFill>
        <p:spPr>
          <a:xfrm>
            <a:off x="7080457" y="2469979"/>
            <a:ext cx="5111541" cy="411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FEEE3E-4BD9-0F48-A017-68B5DE052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199" y="908758"/>
            <a:ext cx="5943600" cy="15612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8F3D254-8448-0A4B-B3F3-EA3E1C38376C}"/>
              </a:ext>
            </a:extLst>
          </p:cNvPr>
          <p:cNvSpPr/>
          <p:nvPr/>
        </p:nvSpPr>
        <p:spPr>
          <a:xfrm>
            <a:off x="12073128" y="3872089"/>
            <a:ext cx="118872" cy="101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C47787-1083-6716-DBB0-12449355E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85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DA73E5-3C7A-F644-B009-E20BB68FE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11887200" cy="5126355"/>
          </a:xfrm>
          <a:prstGeom prst="rect">
            <a:avLst/>
          </a:prstGeom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>
                <a:ea typeface="ＭＳ Ｐゴシック" charset="0"/>
                <a:cs typeface="ＭＳ Ｐゴシック" charset="0"/>
              </a:rPr>
              <a:t>Mars 2020 Heatshield Pressures vs. CFD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AE38193-DF18-5742-961C-F3E42EF8E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Predicted peak pressure at MPH01 is within 3% of data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A954B64-2039-DF4A-B53A-446B78EEA4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" b="333"/>
          <a:stretch/>
        </p:blipFill>
        <p:spPr>
          <a:xfrm>
            <a:off x="9138969" y="3946068"/>
            <a:ext cx="2743200" cy="2743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88EBF-3F0D-70AE-7F6D-2C8B84B0B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95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205494-55BB-A24E-92F2-7146B9916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918875"/>
            <a:ext cx="6858000" cy="5715000"/>
          </a:xfrm>
          <a:prstGeom prst="rect">
            <a:avLst/>
          </a:prstGeom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Mars 2020 </a:t>
            </a:r>
            <a:r>
              <a:rPr lang="en-US" sz="3200" dirty="0" err="1">
                <a:ea typeface="ＭＳ Ｐゴシック" charset="0"/>
                <a:cs typeface="ＭＳ Ｐゴシック" charset="0"/>
              </a:rPr>
              <a:t>Backshell</a:t>
            </a:r>
            <a:r>
              <a:rPr lang="en-US" sz="3200" dirty="0">
                <a:ea typeface="ＭＳ Ｐゴシック" charset="0"/>
                <a:cs typeface="ＭＳ Ｐゴシック" charset="0"/>
              </a:rPr>
              <a:t> Pressure vs. CFD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FC5849-6861-1F42-888F-2B4EC992E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005839"/>
            <a:ext cx="5151120" cy="5394960"/>
          </a:xfrm>
        </p:spPr>
        <p:txBody>
          <a:bodyPr/>
          <a:lstStyle/>
          <a:p>
            <a:r>
              <a:rPr lang="en-US" dirty="0"/>
              <a:t>Pressure was measured to help improve our understanding of how the </a:t>
            </a:r>
            <a:r>
              <a:rPr lang="en-US" dirty="0" err="1"/>
              <a:t>Backshell</a:t>
            </a:r>
            <a:r>
              <a:rPr lang="en-US" dirty="0"/>
              <a:t> contributes to aerodynamics at supersonic conditions</a:t>
            </a:r>
          </a:p>
          <a:p>
            <a:r>
              <a:rPr lang="en-US" dirty="0"/>
              <a:t>Time-averaged pressure from unsteady laminar LAURA predictions qualitatively match the measured profile, but with lower magnitudes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3FE3BF-CBB7-3F4F-8FB0-6300E02EC3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" b="333"/>
          <a:stretch/>
        </p:blipFill>
        <p:spPr>
          <a:xfrm>
            <a:off x="9448800" y="1322452"/>
            <a:ext cx="2743200" cy="2743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E4EE0-4730-7FE7-DA73-A469BAC49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3741-4C09-CC4C-8AB8-2473824712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60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81740</TotalTime>
  <Words>1425</Words>
  <Application>Microsoft Macintosh PowerPoint</Application>
  <PresentationFormat>Widescreen</PresentationFormat>
  <Paragraphs>191</Paragraphs>
  <Slides>18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</vt:lpstr>
      <vt:lpstr>Symbol</vt:lpstr>
      <vt:lpstr>Office Theme</vt:lpstr>
      <vt:lpstr>Photo Editor Photo</vt:lpstr>
      <vt:lpstr>LESSONS LEARNED FROM AEROTHERMAL FLIGHT DATA ON NASA MARS ENTRY VEHICLES  Karl Edquist (karl.t.edquist@nasa.gov) NASA Langley Research Center, Hampton, VA, USA  Milad Mahzari, Suman Muppidi, Todd White NASA Ames Research Center, Moffett Field, CA, USA  2nd International Conference on Flight Vehicles, Aerothermodynamics and Re-entry Missions Engineering Session 4.5: Flight Data Analysis and Exploitation Heilbronn, Germany, 19-23 June 2022</vt:lpstr>
      <vt:lpstr>Introduction</vt:lpstr>
      <vt:lpstr>Motivation</vt:lpstr>
      <vt:lpstr>Outline</vt:lpstr>
      <vt:lpstr>Heatshield Temperatures at Shallowest TCs</vt:lpstr>
      <vt:lpstr>Reconstructed Heatshield Total Heat Flux</vt:lpstr>
      <vt:lpstr> Computational Analysis</vt:lpstr>
      <vt:lpstr>Heatshield Stagnation Region</vt:lpstr>
      <vt:lpstr>Heatshield Leeside Flank</vt:lpstr>
      <vt:lpstr>Mars 2020 Backshell Summary</vt:lpstr>
      <vt:lpstr>Summary of Lessons Learned</vt:lpstr>
      <vt:lpstr>Backup</vt:lpstr>
      <vt:lpstr>Motivation</vt:lpstr>
      <vt:lpstr>Mars 2020 Entry, Descent, and Landing Instrumentation (MEDLI2)</vt:lpstr>
      <vt:lpstr>MEDLI2 Details</vt:lpstr>
      <vt:lpstr>Best Estimated Trajectory (BET)</vt:lpstr>
      <vt:lpstr>Mars 2020 Heatshield Pressures vs. CFD</vt:lpstr>
      <vt:lpstr>Mars 2020 Backshell Pressure vs. CFD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MEDLI2 Pre-Ship Review 2 - Heatshield Hardware</dc:title>
  <dc:creator>Wright, Henry S. (LARC-E5)</dc:creator>
  <cp:lastModifiedBy>Edquist, Karl T. (LARC-D205)</cp:lastModifiedBy>
  <cp:revision>641</cp:revision>
  <dcterms:created xsi:type="dcterms:W3CDTF">2019-10-14T14:16:21Z</dcterms:created>
  <dcterms:modified xsi:type="dcterms:W3CDTF">2022-06-13T10:36:18Z</dcterms:modified>
</cp:coreProperties>
</file>