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9" r:id="rId3"/>
    <p:sldId id="264" r:id="rId4"/>
    <p:sldId id="269" r:id="rId5"/>
    <p:sldId id="261" r:id="rId6"/>
    <p:sldId id="265" r:id="rId7"/>
    <p:sldId id="270" r:id="rId8"/>
    <p:sldId id="271" r:id="rId9"/>
    <p:sldId id="262" r:id="rId10"/>
    <p:sldId id="263" r:id="rId11"/>
    <p:sldId id="268" r:id="rId12"/>
    <p:sldId id="2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0680"/>
  </p:normalViewPr>
  <p:slideViewPr>
    <p:cSldViewPr snapToGrid="0" snapToObjects="1">
      <p:cViewPr varScale="1">
        <p:scale>
          <a:sx n="102" d="100"/>
          <a:sy n="102" d="100"/>
        </p:scale>
        <p:origin x="149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2D28E5-251B-6047-A247-3F46E9C1A836}" type="datetimeFigureOut">
              <a:rPr lang="en-US" smtClean="0"/>
              <a:t>6/21/22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D2C98A-2325-974E-B217-254559F5A426}" type="slidenum">
              <a:rPr lang="en-US" smtClean="0"/>
              <a:t>‹#›</a:t>
            </a:fld>
            <a:endParaRPr lang="en-US"/>
          </a:p>
        </p:txBody>
      </p:sp>
    </p:spTree>
    <p:extLst>
      <p:ext uri="{BB962C8B-B14F-4D97-AF65-F5344CB8AC3E}">
        <p14:creationId xmlns:p14="http://schemas.microsoft.com/office/powerpoint/2010/main" val="3144079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I’ll be expanding on Louis’ talk first with a bit of background and then describing the iterations we went through with the end result being the processing engine that I’ll describe in detail.</a:t>
            </a:r>
          </a:p>
          <a:p>
            <a:endParaRPr lang="en-US" dirty="0"/>
          </a:p>
        </p:txBody>
      </p:sp>
      <p:sp>
        <p:nvSpPr>
          <p:cNvPr id="4" name="Slide Number Placeholder 3"/>
          <p:cNvSpPr>
            <a:spLocks noGrp="1"/>
          </p:cNvSpPr>
          <p:nvPr>
            <p:ph type="sldNum" sz="quarter" idx="5"/>
          </p:nvPr>
        </p:nvSpPr>
        <p:spPr/>
        <p:txBody>
          <a:bodyPr/>
          <a:lstStyle/>
          <a:p>
            <a:fld id="{7CD2C98A-2325-974E-B217-254559F5A426}" type="slidenum">
              <a:rPr lang="en-US" smtClean="0"/>
              <a:t>1</a:t>
            </a:fld>
            <a:endParaRPr lang="en-US"/>
          </a:p>
        </p:txBody>
      </p:sp>
    </p:spTree>
    <p:extLst>
      <p:ext uri="{BB962C8B-B14F-4D97-AF65-F5344CB8AC3E}">
        <p14:creationId xmlns:p14="http://schemas.microsoft.com/office/powerpoint/2010/main" val="1359608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we talk about direct broadcast, the first reasonable question is why build a cloud based system in the first place?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After all, we already have IPOPP and CSPP.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simple reason is that the cloud providers are now building out antenna networks that allow both sending and receiving and there is a good cost based argument to using the service versus building your own network.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map on the left shows the location of the current set of amazon’s ground stations and each provider has a similar map so you can see that overall the coverage isn’t that bad – except if you want to receive direct broadcast over the poles.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can receive direct broadcast signals and process them when you need them.  This is a compelling argument when you are talking about an emergency situation where the time that it takes to receive information is at a premium.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blog.satsearch.co</a:t>
            </a:r>
            <a:r>
              <a:rPr lang="en-US" dirty="0"/>
              <a:t>/2019-09-25-ground-station-service-providers-an-overview-of-telemetry-and-telecommand-communication-services-and-networks-for-small-satellites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a:t>
            </a:r>
            <a:r>
              <a:rPr lang="en-US" dirty="0" err="1"/>
              <a:t>azure.microsoft.com</a:t>
            </a:r>
            <a:r>
              <a:rPr lang="en-US" dirty="0"/>
              <a:t>/</a:t>
            </a:r>
            <a:r>
              <a:rPr lang="en-US" dirty="0" err="1"/>
              <a:t>en</a:t>
            </a:r>
            <a:r>
              <a:rPr lang="en-US" dirty="0"/>
              <a:t>-us/services/orbital/#features</a:t>
            </a:r>
          </a:p>
        </p:txBody>
      </p:sp>
      <p:sp>
        <p:nvSpPr>
          <p:cNvPr id="4" name="Slide Number Placeholder 3"/>
          <p:cNvSpPr>
            <a:spLocks noGrp="1"/>
          </p:cNvSpPr>
          <p:nvPr>
            <p:ph type="sldNum" sz="quarter" idx="5"/>
          </p:nvPr>
        </p:nvSpPr>
        <p:spPr/>
        <p:txBody>
          <a:bodyPr/>
          <a:lstStyle/>
          <a:p>
            <a:fld id="{7CD2C98A-2325-974E-B217-254559F5A426}" type="slidenum">
              <a:rPr lang="en-US" smtClean="0"/>
              <a:t>2</a:t>
            </a:fld>
            <a:endParaRPr lang="en-US"/>
          </a:p>
        </p:txBody>
      </p:sp>
    </p:spTree>
    <p:extLst>
      <p:ext uri="{BB962C8B-B14F-4D97-AF65-F5344CB8AC3E}">
        <p14:creationId xmlns:p14="http://schemas.microsoft.com/office/powerpoint/2010/main" val="4280057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reason S3 is pivotal is that S3 is a global resource while all the other blocks in the diagram above are regional ones.  Regional resources exist in a specific set of data centers.  For example, we use us-east-1” as our processing center, it’s the oldest region and also the most unreliable.  Its</a:t>
            </a:r>
          </a:p>
          <a:p>
            <a:endParaRPr lang="en-US" dirty="0"/>
          </a:p>
        </p:txBody>
      </p:sp>
      <p:sp>
        <p:nvSpPr>
          <p:cNvPr id="4" name="Slide Number Placeholder 3"/>
          <p:cNvSpPr>
            <a:spLocks noGrp="1"/>
          </p:cNvSpPr>
          <p:nvPr>
            <p:ph type="sldNum" sz="quarter" idx="5"/>
          </p:nvPr>
        </p:nvSpPr>
        <p:spPr/>
        <p:txBody>
          <a:bodyPr/>
          <a:lstStyle/>
          <a:p>
            <a:fld id="{7CD2C98A-2325-974E-B217-254559F5A426}" type="slidenum">
              <a:rPr lang="en-US" smtClean="0"/>
              <a:t>3</a:t>
            </a:fld>
            <a:endParaRPr lang="en-US"/>
          </a:p>
        </p:txBody>
      </p:sp>
    </p:spTree>
    <p:extLst>
      <p:ext uri="{BB962C8B-B14F-4D97-AF65-F5344CB8AC3E}">
        <p14:creationId xmlns:p14="http://schemas.microsoft.com/office/powerpoint/2010/main" val="3471952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to Andrei </a:t>
            </a:r>
            <a:r>
              <a:rPr lang="en-US" dirty="0" err="1"/>
              <a:t>Vakhnin</a:t>
            </a:r>
            <a:r>
              <a:rPr lang="en-US" dirty="0"/>
              <a:t> for the graphic on the right</a:t>
            </a:r>
          </a:p>
        </p:txBody>
      </p:sp>
      <p:sp>
        <p:nvSpPr>
          <p:cNvPr id="4" name="Slide Number Placeholder 3"/>
          <p:cNvSpPr>
            <a:spLocks noGrp="1"/>
          </p:cNvSpPr>
          <p:nvPr>
            <p:ph type="sldNum" sz="quarter" idx="5"/>
          </p:nvPr>
        </p:nvSpPr>
        <p:spPr/>
        <p:txBody>
          <a:bodyPr/>
          <a:lstStyle/>
          <a:p>
            <a:fld id="{7CD2C98A-2325-974E-B217-254559F5A426}" type="slidenum">
              <a:rPr lang="en-US" smtClean="0"/>
              <a:t>4</a:t>
            </a:fld>
            <a:endParaRPr lang="en-US"/>
          </a:p>
        </p:txBody>
      </p:sp>
    </p:spTree>
    <p:extLst>
      <p:ext uri="{BB962C8B-B14F-4D97-AF65-F5344CB8AC3E}">
        <p14:creationId xmlns:p14="http://schemas.microsoft.com/office/powerpoint/2010/main" val="2188830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all of that background, we come to the part that the meeting is about, CSPP or the Community Satellite Processing Package. And more specifically, how did we leverage its use in the cloud?</a:t>
            </a:r>
          </a:p>
        </p:txBody>
      </p:sp>
      <p:sp>
        <p:nvSpPr>
          <p:cNvPr id="4" name="Slide Number Placeholder 3"/>
          <p:cNvSpPr>
            <a:spLocks noGrp="1"/>
          </p:cNvSpPr>
          <p:nvPr>
            <p:ph type="sldNum" sz="quarter" idx="5"/>
          </p:nvPr>
        </p:nvSpPr>
        <p:spPr/>
        <p:txBody>
          <a:bodyPr/>
          <a:lstStyle/>
          <a:p>
            <a:fld id="{7CD2C98A-2325-974E-B217-254559F5A426}" type="slidenum">
              <a:rPr lang="en-US" smtClean="0"/>
              <a:t>5</a:t>
            </a:fld>
            <a:endParaRPr lang="en-US"/>
          </a:p>
        </p:txBody>
      </p:sp>
    </p:spTree>
    <p:extLst>
      <p:ext uri="{BB962C8B-B14F-4D97-AF65-F5344CB8AC3E}">
        <p14:creationId xmlns:p14="http://schemas.microsoft.com/office/powerpoint/2010/main" val="3786865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same time that we were thinking about how we were using CSPP and how many scripts we had for each satellite and how we didn’t need to process EVERYTHING (fire, flood, clouds) every time, Amazon announced a new delivery system, Cross Region Data Delivery, or CRDD.  In this version 2 of their system, the receiver system is internalized into the ground station itself and streaming data is delivered every 50 megabytes.</a:t>
            </a:r>
          </a:p>
          <a:p>
            <a:endParaRPr lang="en-US" dirty="0"/>
          </a:p>
          <a:p>
            <a:r>
              <a:rPr lang="en-US" b="1" dirty="0">
                <a:solidFill>
                  <a:srgbClr val="FF0000"/>
                </a:solidFill>
              </a:rPr>
              <a:t>CRDD uses dedicated data-center to data-center connections, not the general internet to put the files into S3</a:t>
            </a:r>
          </a:p>
          <a:p>
            <a:endParaRPr lang="en-US" dirty="0"/>
          </a:p>
          <a:p>
            <a:endParaRPr lang="en-US" dirty="0"/>
          </a:p>
          <a:p>
            <a:endParaRPr lang="en-US" dirty="0"/>
          </a:p>
          <a:p>
            <a:r>
              <a:rPr lang="en-US" dirty="0"/>
              <a:t>Lambda function is triggered when overpass completes (event: </a:t>
            </a:r>
            <a:r>
              <a:rPr lang="en-US" dirty="0" err="1"/>
              <a:t>contactState</a:t>
            </a:r>
            <a:r>
              <a:rPr lang="en-US" dirty="0"/>
              <a:t>=COMPLETED).  The function then starts an AWS batch job to processing the received packets.</a:t>
            </a:r>
          </a:p>
          <a:p>
            <a:r>
              <a:rPr lang="en-US" dirty="0"/>
              <a:t>The AWS Batch job does the following steps:</a:t>
            </a:r>
          </a:p>
          <a:p>
            <a:pPr lvl="1"/>
            <a:r>
              <a:rPr lang="en-US" dirty="0"/>
              <a:t>Merge all </a:t>
            </a:r>
            <a:r>
              <a:rPr lang="en-US" dirty="0" err="1"/>
              <a:t>pcap</a:t>
            </a:r>
            <a:r>
              <a:rPr lang="en-US" dirty="0"/>
              <a:t> files into a single file</a:t>
            </a:r>
          </a:p>
          <a:p>
            <a:pPr lvl="1"/>
            <a:r>
              <a:rPr lang="en-US" dirty="0"/>
              <a:t>Remove all VITA-49 encapsulation – this is done in the same way that the python port program (</a:t>
            </a:r>
            <a:r>
              <a:rPr lang="en-US" dirty="0" err="1"/>
              <a:t>receivedata.py</a:t>
            </a:r>
            <a:r>
              <a:rPr lang="en-US" dirty="0"/>
              <a:t>/</a:t>
            </a:r>
            <a:r>
              <a:rPr lang="en-US" dirty="0" err="1"/>
              <a:t>awsgs.py</a:t>
            </a:r>
            <a:r>
              <a:rPr lang="en-US" dirty="0"/>
              <a:t>) performs the task except no reception via a port interface because that method peaks out at 200mbps in testing due to buffer overflow issues in the network stack.</a:t>
            </a:r>
          </a:p>
          <a:p>
            <a:pPr lvl="1"/>
            <a:r>
              <a:rPr lang="en-US" dirty="0"/>
              <a:t>Trigger RT-STPS to start and process the generated outputs.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7CD2C98A-2325-974E-B217-254559F5A426}" type="slidenum">
              <a:rPr lang="en-US" smtClean="0"/>
              <a:t>6</a:t>
            </a:fld>
            <a:endParaRPr lang="en-US"/>
          </a:p>
        </p:txBody>
      </p:sp>
    </p:spTree>
    <p:extLst>
      <p:ext uri="{BB962C8B-B14F-4D97-AF65-F5344CB8AC3E}">
        <p14:creationId xmlns:p14="http://schemas.microsoft.com/office/powerpoint/2010/main" val="1621347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all of that background, we come to the part that the meeting is about, CSPP or the Community Satellite Processing Package. And more specifically, how did we leverage its use in the cloud?</a:t>
            </a:r>
          </a:p>
          <a:p>
            <a:endParaRPr lang="en-US" dirty="0"/>
          </a:p>
        </p:txBody>
      </p:sp>
      <p:sp>
        <p:nvSpPr>
          <p:cNvPr id="4" name="Slide Number Placeholder 3"/>
          <p:cNvSpPr>
            <a:spLocks noGrp="1"/>
          </p:cNvSpPr>
          <p:nvPr>
            <p:ph type="sldNum" sz="quarter" idx="5"/>
          </p:nvPr>
        </p:nvSpPr>
        <p:spPr/>
        <p:txBody>
          <a:bodyPr/>
          <a:lstStyle/>
          <a:p>
            <a:fld id="{7CD2C98A-2325-974E-B217-254559F5A426}" type="slidenum">
              <a:rPr lang="en-US" smtClean="0"/>
              <a:t>7</a:t>
            </a:fld>
            <a:endParaRPr lang="en-US"/>
          </a:p>
        </p:txBody>
      </p:sp>
    </p:spTree>
    <p:extLst>
      <p:ext uri="{BB962C8B-B14F-4D97-AF65-F5344CB8AC3E}">
        <p14:creationId xmlns:p14="http://schemas.microsoft.com/office/powerpoint/2010/main" val="3438801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D2C98A-2325-974E-B217-254559F5A426}" type="slidenum">
              <a:rPr lang="en-US" smtClean="0"/>
              <a:t>8</a:t>
            </a:fld>
            <a:endParaRPr lang="en-US"/>
          </a:p>
        </p:txBody>
      </p:sp>
    </p:spTree>
    <p:extLst>
      <p:ext uri="{BB962C8B-B14F-4D97-AF65-F5344CB8AC3E}">
        <p14:creationId xmlns:p14="http://schemas.microsoft.com/office/powerpoint/2010/main" val="4102318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Important:  each generated state tag has “START” and “END” appended to it. An example is the RT-STPS tag, but I’ve omitted the start and end on all the remaining tags shown.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Additionally, the tags above the Level 0 and Level 1 are for each of the different steps, so VIIRS generates VIIRS tags and </a:t>
            </a:r>
            <a:r>
              <a:rPr lang="en-US" dirty="0" err="1"/>
              <a:t>CRiS</a:t>
            </a:r>
            <a:r>
              <a:rPr lang="en-US" dirty="0"/>
              <a:t> would generate its own tags, that’s why there is no arrow pointing to that orange set of tags.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Each follow on step (Say, VIIRS Level 1) lists the “END” tag of the previous step (In this case, VIIRS_L0_END) as the tag needed to trigger this processing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all of the steps do not need to execute – if a required tag is never generated, then the step is never executed.  The engine only looks for how many steps exist that still have outstanding state tags left.</a:t>
            </a:r>
          </a:p>
          <a:p>
            <a:endParaRPr lang="en-US" dirty="0"/>
          </a:p>
          <a:p>
            <a:r>
              <a:rPr lang="en-US" dirty="0"/>
              <a:t>Each step can also create its own state tags, note how the VIIRS flood generates a “VIIRS_L2_FLOOD_HDF” and “VIIRS_L2_FLOOD_TIF” state tag in addition to the “VIIRS_L2_FLOOD_END” tag.  The different state tags allow for faster or specialized processing to start.</a:t>
            </a:r>
          </a:p>
        </p:txBody>
      </p:sp>
      <p:sp>
        <p:nvSpPr>
          <p:cNvPr id="4" name="Slide Number Placeholder 3"/>
          <p:cNvSpPr>
            <a:spLocks noGrp="1"/>
          </p:cNvSpPr>
          <p:nvPr>
            <p:ph type="sldNum" sz="quarter" idx="5"/>
          </p:nvPr>
        </p:nvSpPr>
        <p:spPr/>
        <p:txBody>
          <a:bodyPr/>
          <a:lstStyle/>
          <a:p>
            <a:fld id="{7CD2C98A-2325-974E-B217-254559F5A426}" type="slidenum">
              <a:rPr lang="en-US" smtClean="0"/>
              <a:t>9</a:t>
            </a:fld>
            <a:endParaRPr lang="en-US"/>
          </a:p>
        </p:txBody>
      </p:sp>
    </p:spTree>
    <p:extLst>
      <p:ext uri="{BB962C8B-B14F-4D97-AF65-F5344CB8AC3E}">
        <p14:creationId xmlns:p14="http://schemas.microsoft.com/office/powerpoint/2010/main" val="2194658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By making things happen in parallel, tasks get completed faster.  An example is notifications.  Processing all instruments at the same time is also an obvious time saver, with VIIRS being the slowest instrument to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7CD2C98A-2325-974E-B217-254559F5A426}" type="slidenum">
              <a:rPr lang="en-US" smtClean="0"/>
              <a:t>10</a:t>
            </a:fld>
            <a:endParaRPr lang="en-US"/>
          </a:p>
        </p:txBody>
      </p:sp>
    </p:spTree>
    <p:extLst>
      <p:ext uri="{BB962C8B-B14F-4D97-AF65-F5344CB8AC3E}">
        <p14:creationId xmlns:p14="http://schemas.microsoft.com/office/powerpoint/2010/main" val="1050852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D2C98A-2325-974E-B217-254559F5A426}" type="slidenum">
              <a:rPr lang="en-US" smtClean="0"/>
              <a:t>11</a:t>
            </a:fld>
            <a:endParaRPr lang="en-US"/>
          </a:p>
        </p:txBody>
      </p:sp>
    </p:spTree>
    <p:extLst>
      <p:ext uri="{BB962C8B-B14F-4D97-AF65-F5344CB8AC3E}">
        <p14:creationId xmlns:p14="http://schemas.microsoft.com/office/powerpoint/2010/main" val="885670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91A17-6DCF-0314-2C4C-727135AEA7B3}"/>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1C556657-9829-D307-95EE-672A083D3C11}"/>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8CC82B06-AD7C-C149-BF54-40AC724A7E5D}"/>
              </a:ext>
            </a:extLst>
          </p:cNvPr>
          <p:cNvSpPr>
            <a:spLocks noGrp="1"/>
          </p:cNvSpPr>
          <p:nvPr>
            <p:ph type="dt" sz="half" idx="10"/>
          </p:nvPr>
        </p:nvSpPr>
        <p:spPr/>
        <p:txBody>
          <a:bodyPr/>
          <a:lstStyle/>
          <a:p>
            <a:fld id="{AB9538D7-986C-9E4F-9189-83AC1C0CB121}" type="datetimeFigureOut">
              <a:rPr lang="en-US" smtClean="0"/>
              <a:t>6/21/22</a:t>
            </a:fld>
            <a:endParaRPr lang="en-US" dirty="0"/>
          </a:p>
        </p:txBody>
      </p:sp>
      <p:sp>
        <p:nvSpPr>
          <p:cNvPr id="5" name="Footer Placeholder 4">
            <a:extLst>
              <a:ext uri="{FF2B5EF4-FFF2-40B4-BE49-F238E27FC236}">
                <a16:creationId xmlns:a16="http://schemas.microsoft.com/office/drawing/2014/main" id="{37528B1F-0DD3-1BF7-4424-3FAE4BC63E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AADC73-1988-FBFA-55CF-76538A902AE3}"/>
              </a:ext>
            </a:extLst>
          </p:cNvPr>
          <p:cNvSpPr>
            <a:spLocks noGrp="1"/>
          </p:cNvSpPr>
          <p:nvPr>
            <p:ph type="sldNum" sz="quarter" idx="12"/>
          </p:nvPr>
        </p:nvSpPr>
        <p:spPr/>
        <p:txBody>
          <a:bodyPr/>
          <a:lstStyle/>
          <a:p>
            <a:fld id="{2F8F9487-411F-9341-9A5F-C5924EC85F33}" type="slidenum">
              <a:rPr lang="en-US" smtClean="0"/>
              <a:t>‹#›</a:t>
            </a:fld>
            <a:endParaRPr lang="en-US"/>
          </a:p>
        </p:txBody>
      </p:sp>
    </p:spTree>
    <p:extLst>
      <p:ext uri="{BB962C8B-B14F-4D97-AF65-F5344CB8AC3E}">
        <p14:creationId xmlns:p14="http://schemas.microsoft.com/office/powerpoint/2010/main" val="2673353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00E88-C5DF-FDC3-7E3B-967C16A97B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C3B4CF-1B84-8C52-889E-FB821EEF46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3CF620-5F54-194A-CD2F-5D5A18CCAEEA}"/>
              </a:ext>
            </a:extLst>
          </p:cNvPr>
          <p:cNvSpPr>
            <a:spLocks noGrp="1"/>
          </p:cNvSpPr>
          <p:nvPr>
            <p:ph type="dt" sz="half" idx="10"/>
          </p:nvPr>
        </p:nvSpPr>
        <p:spPr/>
        <p:txBody>
          <a:bodyPr/>
          <a:lstStyle/>
          <a:p>
            <a:fld id="{AB9538D7-986C-9E4F-9189-83AC1C0CB121}" type="datetimeFigureOut">
              <a:rPr lang="en-US" smtClean="0"/>
              <a:t>6/21/22</a:t>
            </a:fld>
            <a:endParaRPr lang="en-US"/>
          </a:p>
        </p:txBody>
      </p:sp>
      <p:sp>
        <p:nvSpPr>
          <p:cNvPr id="5" name="Footer Placeholder 4">
            <a:extLst>
              <a:ext uri="{FF2B5EF4-FFF2-40B4-BE49-F238E27FC236}">
                <a16:creationId xmlns:a16="http://schemas.microsoft.com/office/drawing/2014/main" id="{8139EAB9-6FEB-F6BB-737A-A5AD8CA394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75349C-1D71-4A71-68DC-1C21585297B9}"/>
              </a:ext>
            </a:extLst>
          </p:cNvPr>
          <p:cNvSpPr>
            <a:spLocks noGrp="1"/>
          </p:cNvSpPr>
          <p:nvPr>
            <p:ph type="sldNum" sz="quarter" idx="12"/>
          </p:nvPr>
        </p:nvSpPr>
        <p:spPr/>
        <p:txBody>
          <a:bodyPr/>
          <a:lstStyle/>
          <a:p>
            <a:fld id="{2F8F9487-411F-9341-9A5F-C5924EC85F33}" type="slidenum">
              <a:rPr lang="en-US" smtClean="0"/>
              <a:t>‹#›</a:t>
            </a:fld>
            <a:endParaRPr lang="en-US"/>
          </a:p>
        </p:txBody>
      </p:sp>
    </p:spTree>
    <p:extLst>
      <p:ext uri="{BB962C8B-B14F-4D97-AF65-F5344CB8AC3E}">
        <p14:creationId xmlns:p14="http://schemas.microsoft.com/office/powerpoint/2010/main" val="348433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FBECC-9874-A4D5-6004-FEA0860E0F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857BF4-6DCA-AE65-685D-1373181001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9210D7-1A4E-9998-5125-13228CF9DF18}"/>
              </a:ext>
            </a:extLst>
          </p:cNvPr>
          <p:cNvSpPr>
            <a:spLocks noGrp="1"/>
          </p:cNvSpPr>
          <p:nvPr>
            <p:ph type="dt" sz="half" idx="10"/>
          </p:nvPr>
        </p:nvSpPr>
        <p:spPr/>
        <p:txBody>
          <a:bodyPr/>
          <a:lstStyle/>
          <a:p>
            <a:fld id="{AB9538D7-986C-9E4F-9189-83AC1C0CB121}" type="datetimeFigureOut">
              <a:rPr lang="en-US" smtClean="0"/>
              <a:t>6/21/22</a:t>
            </a:fld>
            <a:endParaRPr lang="en-US"/>
          </a:p>
        </p:txBody>
      </p:sp>
      <p:sp>
        <p:nvSpPr>
          <p:cNvPr id="5" name="Footer Placeholder 4">
            <a:extLst>
              <a:ext uri="{FF2B5EF4-FFF2-40B4-BE49-F238E27FC236}">
                <a16:creationId xmlns:a16="http://schemas.microsoft.com/office/drawing/2014/main" id="{0A83AC18-0DD9-3031-5D07-9DA30CBDB5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F55DBB-5006-2193-F1CA-E0AD60E61F4C}"/>
              </a:ext>
            </a:extLst>
          </p:cNvPr>
          <p:cNvSpPr>
            <a:spLocks noGrp="1"/>
          </p:cNvSpPr>
          <p:nvPr>
            <p:ph type="sldNum" sz="quarter" idx="12"/>
          </p:nvPr>
        </p:nvSpPr>
        <p:spPr/>
        <p:txBody>
          <a:bodyPr/>
          <a:lstStyle/>
          <a:p>
            <a:fld id="{2F8F9487-411F-9341-9A5F-C5924EC85F33}" type="slidenum">
              <a:rPr lang="en-US" smtClean="0"/>
              <a:t>‹#›</a:t>
            </a:fld>
            <a:endParaRPr lang="en-US"/>
          </a:p>
        </p:txBody>
      </p:sp>
    </p:spTree>
    <p:extLst>
      <p:ext uri="{BB962C8B-B14F-4D97-AF65-F5344CB8AC3E}">
        <p14:creationId xmlns:p14="http://schemas.microsoft.com/office/powerpoint/2010/main" val="2464598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501F4-A786-97FA-801B-897C01F072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33C5D6-B3A6-9D8F-0ED3-AC3C1B1876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40DCA67-F6BA-8EF7-35FF-BE974C6A359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9504A1-5188-4CBC-6898-DEAE06D9A51C}"/>
              </a:ext>
            </a:extLst>
          </p:cNvPr>
          <p:cNvSpPr>
            <a:spLocks noGrp="1"/>
          </p:cNvSpPr>
          <p:nvPr>
            <p:ph type="dt" sz="half" idx="10"/>
          </p:nvPr>
        </p:nvSpPr>
        <p:spPr/>
        <p:txBody>
          <a:bodyPr/>
          <a:lstStyle/>
          <a:p>
            <a:fld id="{AB9538D7-986C-9E4F-9189-83AC1C0CB121}" type="datetimeFigureOut">
              <a:rPr lang="en-US" smtClean="0"/>
              <a:t>6/21/22</a:t>
            </a:fld>
            <a:endParaRPr lang="en-US"/>
          </a:p>
        </p:txBody>
      </p:sp>
      <p:sp>
        <p:nvSpPr>
          <p:cNvPr id="6" name="Footer Placeholder 5">
            <a:extLst>
              <a:ext uri="{FF2B5EF4-FFF2-40B4-BE49-F238E27FC236}">
                <a16:creationId xmlns:a16="http://schemas.microsoft.com/office/drawing/2014/main" id="{D253C235-4FDA-5169-AF07-04BEA59A56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37573D-1E38-6878-71B1-E7C733FA6F78}"/>
              </a:ext>
            </a:extLst>
          </p:cNvPr>
          <p:cNvSpPr>
            <a:spLocks noGrp="1"/>
          </p:cNvSpPr>
          <p:nvPr>
            <p:ph type="sldNum" sz="quarter" idx="12"/>
          </p:nvPr>
        </p:nvSpPr>
        <p:spPr/>
        <p:txBody>
          <a:bodyPr/>
          <a:lstStyle/>
          <a:p>
            <a:fld id="{2F8F9487-411F-9341-9A5F-C5924EC85F33}" type="slidenum">
              <a:rPr lang="en-US" smtClean="0"/>
              <a:t>‹#›</a:t>
            </a:fld>
            <a:endParaRPr lang="en-US"/>
          </a:p>
        </p:txBody>
      </p:sp>
    </p:spTree>
    <p:extLst>
      <p:ext uri="{BB962C8B-B14F-4D97-AF65-F5344CB8AC3E}">
        <p14:creationId xmlns:p14="http://schemas.microsoft.com/office/powerpoint/2010/main" val="3758484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9D5EF-0278-C077-88B8-2DD1786794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881D6C-1940-10ED-47E1-2A6202758A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4F8077-0DDA-4FC2-2AB3-DC7B4F3833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634D6A-76F9-BB8C-55E6-425200BAEF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1BE4F3-2CB4-997C-BA63-A8A9D9BFD5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7FA53B-B748-5F15-9DB9-A8E806ADDF26}"/>
              </a:ext>
            </a:extLst>
          </p:cNvPr>
          <p:cNvSpPr>
            <a:spLocks noGrp="1"/>
          </p:cNvSpPr>
          <p:nvPr>
            <p:ph type="dt" sz="half" idx="10"/>
          </p:nvPr>
        </p:nvSpPr>
        <p:spPr/>
        <p:txBody>
          <a:bodyPr/>
          <a:lstStyle/>
          <a:p>
            <a:fld id="{AB9538D7-986C-9E4F-9189-83AC1C0CB121}" type="datetimeFigureOut">
              <a:rPr lang="en-US" smtClean="0"/>
              <a:t>6/21/22</a:t>
            </a:fld>
            <a:endParaRPr lang="en-US"/>
          </a:p>
        </p:txBody>
      </p:sp>
      <p:sp>
        <p:nvSpPr>
          <p:cNvPr id="8" name="Footer Placeholder 7">
            <a:extLst>
              <a:ext uri="{FF2B5EF4-FFF2-40B4-BE49-F238E27FC236}">
                <a16:creationId xmlns:a16="http://schemas.microsoft.com/office/drawing/2014/main" id="{1F58FD61-130F-6822-4E32-B90CDC6F1E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62CB2B-32AE-DF95-5D9A-9EEC8D748B15}"/>
              </a:ext>
            </a:extLst>
          </p:cNvPr>
          <p:cNvSpPr>
            <a:spLocks noGrp="1"/>
          </p:cNvSpPr>
          <p:nvPr>
            <p:ph type="sldNum" sz="quarter" idx="12"/>
          </p:nvPr>
        </p:nvSpPr>
        <p:spPr/>
        <p:txBody>
          <a:bodyPr/>
          <a:lstStyle/>
          <a:p>
            <a:fld id="{2F8F9487-411F-9341-9A5F-C5924EC85F33}" type="slidenum">
              <a:rPr lang="en-US" smtClean="0"/>
              <a:t>‹#›</a:t>
            </a:fld>
            <a:endParaRPr lang="en-US"/>
          </a:p>
        </p:txBody>
      </p:sp>
    </p:spTree>
    <p:extLst>
      <p:ext uri="{BB962C8B-B14F-4D97-AF65-F5344CB8AC3E}">
        <p14:creationId xmlns:p14="http://schemas.microsoft.com/office/powerpoint/2010/main" val="2891151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EB1A-F43A-E076-E985-19A29F9F7A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E830D32-B5EC-0AA3-EB15-9BD9233B99AD}"/>
              </a:ext>
            </a:extLst>
          </p:cNvPr>
          <p:cNvSpPr>
            <a:spLocks noGrp="1"/>
          </p:cNvSpPr>
          <p:nvPr>
            <p:ph type="dt" sz="half" idx="10"/>
          </p:nvPr>
        </p:nvSpPr>
        <p:spPr/>
        <p:txBody>
          <a:bodyPr/>
          <a:lstStyle/>
          <a:p>
            <a:fld id="{AB9538D7-986C-9E4F-9189-83AC1C0CB121}" type="datetimeFigureOut">
              <a:rPr lang="en-US" smtClean="0"/>
              <a:t>6/21/22</a:t>
            </a:fld>
            <a:endParaRPr lang="en-US"/>
          </a:p>
        </p:txBody>
      </p:sp>
      <p:sp>
        <p:nvSpPr>
          <p:cNvPr id="4" name="Footer Placeholder 3">
            <a:extLst>
              <a:ext uri="{FF2B5EF4-FFF2-40B4-BE49-F238E27FC236}">
                <a16:creationId xmlns:a16="http://schemas.microsoft.com/office/drawing/2014/main" id="{B64633C2-0F1F-19C2-3474-DB69906F282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C68EF9-7579-BA99-EED0-D0C186862F2C}"/>
              </a:ext>
            </a:extLst>
          </p:cNvPr>
          <p:cNvSpPr>
            <a:spLocks noGrp="1"/>
          </p:cNvSpPr>
          <p:nvPr>
            <p:ph type="sldNum" sz="quarter" idx="12"/>
          </p:nvPr>
        </p:nvSpPr>
        <p:spPr/>
        <p:txBody>
          <a:bodyPr/>
          <a:lstStyle/>
          <a:p>
            <a:fld id="{2F8F9487-411F-9341-9A5F-C5924EC85F33}" type="slidenum">
              <a:rPr lang="en-US" smtClean="0"/>
              <a:t>‹#›</a:t>
            </a:fld>
            <a:endParaRPr lang="en-US"/>
          </a:p>
        </p:txBody>
      </p:sp>
    </p:spTree>
    <p:extLst>
      <p:ext uri="{BB962C8B-B14F-4D97-AF65-F5344CB8AC3E}">
        <p14:creationId xmlns:p14="http://schemas.microsoft.com/office/powerpoint/2010/main" val="38729022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7A762C-EA05-CB99-977C-1DDDE2834719}"/>
              </a:ext>
            </a:extLst>
          </p:cNvPr>
          <p:cNvSpPr>
            <a:spLocks noGrp="1"/>
          </p:cNvSpPr>
          <p:nvPr>
            <p:ph type="dt" sz="half" idx="10"/>
          </p:nvPr>
        </p:nvSpPr>
        <p:spPr/>
        <p:txBody>
          <a:bodyPr/>
          <a:lstStyle/>
          <a:p>
            <a:fld id="{AB9538D7-986C-9E4F-9189-83AC1C0CB121}" type="datetimeFigureOut">
              <a:rPr lang="en-US" smtClean="0"/>
              <a:t>6/21/22</a:t>
            </a:fld>
            <a:endParaRPr lang="en-US"/>
          </a:p>
        </p:txBody>
      </p:sp>
      <p:sp>
        <p:nvSpPr>
          <p:cNvPr id="3" name="Footer Placeholder 2">
            <a:extLst>
              <a:ext uri="{FF2B5EF4-FFF2-40B4-BE49-F238E27FC236}">
                <a16:creationId xmlns:a16="http://schemas.microsoft.com/office/drawing/2014/main" id="{94E8B911-4CD9-BAFC-C7CE-5DE0130AE2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495DDF-1BEE-F6F4-0E3C-91D78B31485B}"/>
              </a:ext>
            </a:extLst>
          </p:cNvPr>
          <p:cNvSpPr>
            <a:spLocks noGrp="1"/>
          </p:cNvSpPr>
          <p:nvPr>
            <p:ph type="sldNum" sz="quarter" idx="12"/>
          </p:nvPr>
        </p:nvSpPr>
        <p:spPr/>
        <p:txBody>
          <a:bodyPr/>
          <a:lstStyle/>
          <a:p>
            <a:fld id="{2F8F9487-411F-9341-9A5F-C5924EC85F33}" type="slidenum">
              <a:rPr lang="en-US" smtClean="0"/>
              <a:t>‹#›</a:t>
            </a:fld>
            <a:endParaRPr lang="en-US"/>
          </a:p>
        </p:txBody>
      </p:sp>
    </p:spTree>
    <p:extLst>
      <p:ext uri="{BB962C8B-B14F-4D97-AF65-F5344CB8AC3E}">
        <p14:creationId xmlns:p14="http://schemas.microsoft.com/office/powerpoint/2010/main" val="1328125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06762-A5EB-144F-3656-0F45DB70F2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7A7CA2-A827-EC9E-0D9E-5FCCB4870C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A3D6DD-607C-7D23-DEB5-B35C4505A7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9744BB-D356-624A-A4E3-F665A864872B}"/>
              </a:ext>
            </a:extLst>
          </p:cNvPr>
          <p:cNvSpPr>
            <a:spLocks noGrp="1"/>
          </p:cNvSpPr>
          <p:nvPr>
            <p:ph type="dt" sz="half" idx="10"/>
          </p:nvPr>
        </p:nvSpPr>
        <p:spPr/>
        <p:txBody>
          <a:bodyPr/>
          <a:lstStyle/>
          <a:p>
            <a:fld id="{AB9538D7-986C-9E4F-9189-83AC1C0CB121}" type="datetimeFigureOut">
              <a:rPr lang="en-US" smtClean="0"/>
              <a:t>6/21/22</a:t>
            </a:fld>
            <a:endParaRPr lang="en-US"/>
          </a:p>
        </p:txBody>
      </p:sp>
      <p:sp>
        <p:nvSpPr>
          <p:cNvPr id="6" name="Footer Placeholder 5">
            <a:extLst>
              <a:ext uri="{FF2B5EF4-FFF2-40B4-BE49-F238E27FC236}">
                <a16:creationId xmlns:a16="http://schemas.microsoft.com/office/drawing/2014/main" id="{905E148E-41E0-3C2B-C0C7-881EACF64F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C5878C-3982-B558-D45B-822B4DA526AA}"/>
              </a:ext>
            </a:extLst>
          </p:cNvPr>
          <p:cNvSpPr>
            <a:spLocks noGrp="1"/>
          </p:cNvSpPr>
          <p:nvPr>
            <p:ph type="sldNum" sz="quarter" idx="12"/>
          </p:nvPr>
        </p:nvSpPr>
        <p:spPr/>
        <p:txBody>
          <a:bodyPr/>
          <a:lstStyle/>
          <a:p>
            <a:fld id="{2F8F9487-411F-9341-9A5F-C5924EC85F33}" type="slidenum">
              <a:rPr lang="en-US" smtClean="0"/>
              <a:t>‹#›</a:t>
            </a:fld>
            <a:endParaRPr lang="en-US"/>
          </a:p>
        </p:txBody>
      </p:sp>
    </p:spTree>
    <p:extLst>
      <p:ext uri="{BB962C8B-B14F-4D97-AF65-F5344CB8AC3E}">
        <p14:creationId xmlns:p14="http://schemas.microsoft.com/office/powerpoint/2010/main" val="1481083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39B3C-E129-F4AB-8D0F-0A5323D580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9271CB-ADED-BCFB-EBD1-8491972E25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1F0E9D4-686F-7594-5DF1-C6F45514FD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D6CFEB-CDB7-8A41-DBB8-2A1D7A3207C7}"/>
              </a:ext>
            </a:extLst>
          </p:cNvPr>
          <p:cNvSpPr>
            <a:spLocks noGrp="1"/>
          </p:cNvSpPr>
          <p:nvPr>
            <p:ph type="dt" sz="half" idx="10"/>
          </p:nvPr>
        </p:nvSpPr>
        <p:spPr/>
        <p:txBody>
          <a:bodyPr/>
          <a:lstStyle/>
          <a:p>
            <a:fld id="{AB9538D7-986C-9E4F-9189-83AC1C0CB121}" type="datetimeFigureOut">
              <a:rPr lang="en-US" smtClean="0"/>
              <a:t>6/21/22</a:t>
            </a:fld>
            <a:endParaRPr lang="en-US"/>
          </a:p>
        </p:txBody>
      </p:sp>
      <p:sp>
        <p:nvSpPr>
          <p:cNvPr id="6" name="Footer Placeholder 5">
            <a:extLst>
              <a:ext uri="{FF2B5EF4-FFF2-40B4-BE49-F238E27FC236}">
                <a16:creationId xmlns:a16="http://schemas.microsoft.com/office/drawing/2014/main" id="{6649FE80-C8FD-7495-4A36-9DE66234FF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4F1C8E-7532-993A-FE49-6860015447B9}"/>
              </a:ext>
            </a:extLst>
          </p:cNvPr>
          <p:cNvSpPr>
            <a:spLocks noGrp="1"/>
          </p:cNvSpPr>
          <p:nvPr>
            <p:ph type="sldNum" sz="quarter" idx="12"/>
          </p:nvPr>
        </p:nvSpPr>
        <p:spPr/>
        <p:txBody>
          <a:bodyPr/>
          <a:lstStyle/>
          <a:p>
            <a:fld id="{2F8F9487-411F-9341-9A5F-C5924EC85F33}" type="slidenum">
              <a:rPr lang="en-US" smtClean="0"/>
              <a:t>‹#›</a:t>
            </a:fld>
            <a:endParaRPr lang="en-US"/>
          </a:p>
        </p:txBody>
      </p:sp>
    </p:spTree>
    <p:extLst>
      <p:ext uri="{BB962C8B-B14F-4D97-AF65-F5344CB8AC3E}">
        <p14:creationId xmlns:p14="http://schemas.microsoft.com/office/powerpoint/2010/main" val="4277570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A0D90-AA5A-C377-37CC-4069359D94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1122F84-D12C-7934-4000-EB83EF97BF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2F8E55-CB04-9E03-629C-400767111E1D}"/>
              </a:ext>
            </a:extLst>
          </p:cNvPr>
          <p:cNvSpPr>
            <a:spLocks noGrp="1"/>
          </p:cNvSpPr>
          <p:nvPr>
            <p:ph type="dt" sz="half" idx="10"/>
          </p:nvPr>
        </p:nvSpPr>
        <p:spPr/>
        <p:txBody>
          <a:bodyPr/>
          <a:lstStyle/>
          <a:p>
            <a:fld id="{AB9538D7-986C-9E4F-9189-83AC1C0CB121}" type="datetimeFigureOut">
              <a:rPr lang="en-US" smtClean="0"/>
              <a:t>6/21/22</a:t>
            </a:fld>
            <a:endParaRPr lang="en-US"/>
          </a:p>
        </p:txBody>
      </p:sp>
      <p:sp>
        <p:nvSpPr>
          <p:cNvPr id="5" name="Footer Placeholder 4">
            <a:extLst>
              <a:ext uri="{FF2B5EF4-FFF2-40B4-BE49-F238E27FC236}">
                <a16:creationId xmlns:a16="http://schemas.microsoft.com/office/drawing/2014/main" id="{82CDCB59-337F-3185-E3BB-51BF50E1C3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0E9617-EABE-80D9-100C-CAC2F8D717A5}"/>
              </a:ext>
            </a:extLst>
          </p:cNvPr>
          <p:cNvSpPr>
            <a:spLocks noGrp="1"/>
          </p:cNvSpPr>
          <p:nvPr>
            <p:ph type="sldNum" sz="quarter" idx="12"/>
          </p:nvPr>
        </p:nvSpPr>
        <p:spPr/>
        <p:txBody>
          <a:bodyPr/>
          <a:lstStyle/>
          <a:p>
            <a:fld id="{2F8F9487-411F-9341-9A5F-C5924EC85F33}" type="slidenum">
              <a:rPr lang="en-US" smtClean="0"/>
              <a:t>‹#›</a:t>
            </a:fld>
            <a:endParaRPr lang="en-US"/>
          </a:p>
        </p:txBody>
      </p:sp>
    </p:spTree>
    <p:extLst>
      <p:ext uri="{BB962C8B-B14F-4D97-AF65-F5344CB8AC3E}">
        <p14:creationId xmlns:p14="http://schemas.microsoft.com/office/powerpoint/2010/main" val="347996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548326-109F-848E-4F20-90FED82DF1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34DE4A-3F18-130F-F840-DA4CC0E40A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F007AF-7B12-5996-1568-00CA3DAC5937}"/>
              </a:ext>
            </a:extLst>
          </p:cNvPr>
          <p:cNvSpPr>
            <a:spLocks noGrp="1"/>
          </p:cNvSpPr>
          <p:nvPr>
            <p:ph type="dt" sz="half" idx="10"/>
          </p:nvPr>
        </p:nvSpPr>
        <p:spPr/>
        <p:txBody>
          <a:bodyPr/>
          <a:lstStyle/>
          <a:p>
            <a:fld id="{AB9538D7-986C-9E4F-9189-83AC1C0CB121}" type="datetimeFigureOut">
              <a:rPr lang="en-US" smtClean="0"/>
              <a:t>6/21/22</a:t>
            </a:fld>
            <a:endParaRPr lang="en-US"/>
          </a:p>
        </p:txBody>
      </p:sp>
      <p:sp>
        <p:nvSpPr>
          <p:cNvPr id="5" name="Footer Placeholder 4">
            <a:extLst>
              <a:ext uri="{FF2B5EF4-FFF2-40B4-BE49-F238E27FC236}">
                <a16:creationId xmlns:a16="http://schemas.microsoft.com/office/drawing/2014/main" id="{0202C875-B39B-8653-4188-0C083BFE86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1D4B16-5641-4DD5-EE84-E8BEAD0A9E34}"/>
              </a:ext>
            </a:extLst>
          </p:cNvPr>
          <p:cNvSpPr>
            <a:spLocks noGrp="1"/>
          </p:cNvSpPr>
          <p:nvPr>
            <p:ph type="sldNum" sz="quarter" idx="12"/>
          </p:nvPr>
        </p:nvSpPr>
        <p:spPr/>
        <p:txBody>
          <a:bodyPr/>
          <a:lstStyle/>
          <a:p>
            <a:fld id="{2F8F9487-411F-9341-9A5F-C5924EC85F33}" type="slidenum">
              <a:rPr lang="en-US" smtClean="0"/>
              <a:t>‹#›</a:t>
            </a:fld>
            <a:endParaRPr lang="en-US"/>
          </a:p>
        </p:txBody>
      </p:sp>
    </p:spTree>
    <p:extLst>
      <p:ext uri="{BB962C8B-B14F-4D97-AF65-F5344CB8AC3E}">
        <p14:creationId xmlns:p14="http://schemas.microsoft.com/office/powerpoint/2010/main" val="2186600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D5B2FD-6C8D-B27E-25EB-5B11749B46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0555F3A-72D9-2203-F511-CE0BD61CF4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50DB839-002C-9CE6-4188-6A2E45666C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9538D7-986C-9E4F-9189-83AC1C0CB121}" type="datetimeFigureOut">
              <a:rPr lang="en-US" smtClean="0"/>
              <a:t>6/21/22</a:t>
            </a:fld>
            <a:endParaRPr lang="en-US"/>
          </a:p>
        </p:txBody>
      </p:sp>
      <p:sp>
        <p:nvSpPr>
          <p:cNvPr id="5" name="Footer Placeholder 4">
            <a:extLst>
              <a:ext uri="{FF2B5EF4-FFF2-40B4-BE49-F238E27FC236}">
                <a16:creationId xmlns:a16="http://schemas.microsoft.com/office/drawing/2014/main" id="{D4814114-C893-BA63-85EC-61864965D4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445BB7-0B6B-7EC2-DFF9-811D0B25BD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8F9487-411F-9341-9A5F-C5924EC85F33}" type="slidenum">
              <a:rPr lang="en-US" smtClean="0"/>
              <a:t>‹#›</a:t>
            </a:fld>
            <a:endParaRPr lang="en-US"/>
          </a:p>
        </p:txBody>
      </p:sp>
      <p:pic>
        <p:nvPicPr>
          <p:cNvPr id="7" name="Picture 67" descr="NASA insignia RGB">
            <a:extLst>
              <a:ext uri="{FF2B5EF4-FFF2-40B4-BE49-F238E27FC236}">
                <a16:creationId xmlns:a16="http://schemas.microsoft.com/office/drawing/2014/main" id="{3DD17556-CD42-E71D-273B-E497B267092C}"/>
              </a:ext>
            </a:extLst>
          </p:cNvPr>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11209338" y="229088"/>
            <a:ext cx="717550" cy="593725"/>
          </a:xfrm>
          <a:prstGeom prst="rect">
            <a:avLst/>
          </a:prstGeom>
          <a:noFill/>
          <a:ln w="9525">
            <a:noFill/>
            <a:miter lim="800000"/>
            <a:headEnd/>
            <a:tailEnd/>
          </a:ln>
        </p:spPr>
      </p:pic>
    </p:spTree>
    <p:extLst>
      <p:ext uri="{BB962C8B-B14F-4D97-AF65-F5344CB8AC3E}">
        <p14:creationId xmlns:p14="http://schemas.microsoft.com/office/powerpoint/2010/main" val="16052701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6085A-B28C-75BE-6959-5A27E162555C}"/>
              </a:ext>
            </a:extLst>
          </p:cNvPr>
          <p:cNvSpPr>
            <a:spLocks noGrp="1"/>
          </p:cNvSpPr>
          <p:nvPr>
            <p:ph type="ctrTitle"/>
          </p:nvPr>
        </p:nvSpPr>
        <p:spPr>
          <a:xfrm>
            <a:off x="703384" y="1767131"/>
            <a:ext cx="10785230" cy="2387600"/>
          </a:xfrm>
        </p:spPr>
        <p:txBody>
          <a:bodyPr>
            <a:normAutofit/>
          </a:bodyPr>
          <a:lstStyle/>
          <a:p>
            <a:r>
              <a:rPr lang="en-US" sz="5000" b="1" i="1" dirty="0"/>
              <a:t>Leveraging CSPP:</a:t>
            </a:r>
            <a:br>
              <a:rPr lang="en-US" sz="5000" b="1" i="1" dirty="0"/>
            </a:br>
            <a:r>
              <a:rPr lang="en-US" sz="5000" b="1" i="1" dirty="0"/>
              <a:t>Building a cloud based direct broadcast processing system</a:t>
            </a:r>
            <a:endParaRPr lang="en-US" sz="5000" dirty="0"/>
          </a:p>
        </p:txBody>
      </p:sp>
      <p:sp>
        <p:nvSpPr>
          <p:cNvPr id="3" name="Subtitle 2">
            <a:extLst>
              <a:ext uri="{FF2B5EF4-FFF2-40B4-BE49-F238E27FC236}">
                <a16:creationId xmlns:a16="http://schemas.microsoft.com/office/drawing/2014/main" id="{F6DE3B4E-404B-12CA-2B06-E9B53B4B4BCD}"/>
              </a:ext>
            </a:extLst>
          </p:cNvPr>
          <p:cNvSpPr>
            <a:spLocks noGrp="1"/>
          </p:cNvSpPr>
          <p:nvPr>
            <p:ph type="subTitle" idx="1"/>
          </p:nvPr>
        </p:nvSpPr>
        <p:spPr>
          <a:xfrm>
            <a:off x="703384" y="4630859"/>
            <a:ext cx="10785231" cy="753086"/>
          </a:xfrm>
        </p:spPr>
        <p:txBody>
          <a:bodyPr/>
          <a:lstStyle/>
          <a:p>
            <a:r>
              <a:rPr lang="en-US" i="1" dirty="0"/>
              <a:t>Thad Chee (SSAI), Louis Nguyen (NASA), Andrei </a:t>
            </a:r>
            <a:r>
              <a:rPr lang="en-US" i="1" dirty="0" err="1"/>
              <a:t>Vakhnin</a:t>
            </a:r>
            <a:r>
              <a:rPr lang="en-US" i="1" dirty="0"/>
              <a:t> (SSAI), A. Jason Barnett (BAH)</a:t>
            </a:r>
            <a:endParaRPr lang="en-US" dirty="0"/>
          </a:p>
        </p:txBody>
      </p:sp>
    </p:spTree>
    <p:extLst>
      <p:ext uri="{BB962C8B-B14F-4D97-AF65-F5344CB8AC3E}">
        <p14:creationId xmlns:p14="http://schemas.microsoft.com/office/powerpoint/2010/main" val="375702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3D3220-A578-1C2B-10CE-A012C52C1C26}"/>
              </a:ext>
            </a:extLst>
          </p:cNvPr>
          <p:cNvSpPr>
            <a:spLocks noGrp="1"/>
          </p:cNvSpPr>
          <p:nvPr>
            <p:ph idx="1"/>
          </p:nvPr>
        </p:nvSpPr>
        <p:spPr>
          <a:xfrm>
            <a:off x="410256" y="1310255"/>
            <a:ext cx="11638236" cy="550985"/>
          </a:xfrm>
        </p:spPr>
        <p:txBody>
          <a:bodyPr/>
          <a:lstStyle/>
          <a:p>
            <a:pPr marL="0" indent="0">
              <a:buNone/>
            </a:pPr>
            <a:r>
              <a:rPr lang="en-US" dirty="0"/>
              <a:t>Why build a cloud-based system for direct broadcast reception and processing?</a:t>
            </a:r>
          </a:p>
        </p:txBody>
      </p:sp>
      <p:sp>
        <p:nvSpPr>
          <p:cNvPr id="6" name="Title 1">
            <a:extLst>
              <a:ext uri="{FF2B5EF4-FFF2-40B4-BE49-F238E27FC236}">
                <a16:creationId xmlns:a16="http://schemas.microsoft.com/office/drawing/2014/main" id="{50F8F112-A4D4-ECDC-5CA2-9C9E71B5D3C4}"/>
              </a:ext>
            </a:extLst>
          </p:cNvPr>
          <p:cNvSpPr txBox="1">
            <a:spLocks/>
          </p:cNvSpPr>
          <p:nvPr/>
        </p:nvSpPr>
        <p:spPr>
          <a:xfrm>
            <a:off x="838200" y="365126"/>
            <a:ext cx="10515600" cy="7602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2500" b="1" i="1">
                <a:solidFill>
                  <a:srgbClr val="0070C0"/>
                </a:solidFill>
              </a:rPr>
              <a:t>Leveraging CSPP: Building a cloud based direct broadcast processing system</a:t>
            </a:r>
            <a:endParaRPr lang="en-US" sz="2500" b="1" i="1" dirty="0">
              <a:solidFill>
                <a:srgbClr val="0070C0"/>
              </a:solidFill>
            </a:endParaRPr>
          </a:p>
        </p:txBody>
      </p:sp>
      <p:sp>
        <p:nvSpPr>
          <p:cNvPr id="14" name="Content Placeholder 2">
            <a:extLst>
              <a:ext uri="{FF2B5EF4-FFF2-40B4-BE49-F238E27FC236}">
                <a16:creationId xmlns:a16="http://schemas.microsoft.com/office/drawing/2014/main" id="{08E18E0C-215C-C260-4CCE-B6E04B0CFB07}"/>
              </a:ext>
            </a:extLst>
          </p:cNvPr>
          <p:cNvSpPr txBox="1">
            <a:spLocks/>
          </p:cNvSpPr>
          <p:nvPr/>
        </p:nvSpPr>
        <p:spPr>
          <a:xfrm>
            <a:off x="410256" y="1861240"/>
            <a:ext cx="8231783" cy="14994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Up front costs are lower than building your own antenna network</a:t>
            </a:r>
          </a:p>
          <a:p>
            <a:r>
              <a:rPr lang="en-US" dirty="0"/>
              <a:t>Reception of Direct Broadcast signals as needed</a:t>
            </a:r>
          </a:p>
        </p:txBody>
      </p:sp>
      <p:sp>
        <p:nvSpPr>
          <p:cNvPr id="4" name="TextBox 3">
            <a:extLst>
              <a:ext uri="{FF2B5EF4-FFF2-40B4-BE49-F238E27FC236}">
                <a16:creationId xmlns:a16="http://schemas.microsoft.com/office/drawing/2014/main" id="{21133A8F-26E7-4CF4-7ED7-40FF5978BB40}"/>
              </a:ext>
            </a:extLst>
          </p:cNvPr>
          <p:cNvSpPr txBox="1"/>
          <p:nvPr/>
        </p:nvSpPr>
        <p:spPr>
          <a:xfrm>
            <a:off x="8791931" y="2206287"/>
            <a:ext cx="3106669" cy="4370427"/>
          </a:xfrm>
          <a:prstGeom prst="rect">
            <a:avLst/>
          </a:prstGeom>
          <a:noFill/>
          <a:ln>
            <a:solidFill>
              <a:schemeClr val="bg1"/>
            </a:solidFill>
          </a:ln>
        </p:spPr>
        <p:txBody>
          <a:bodyPr wrap="square" rtlCol="0">
            <a:spAutoFit/>
          </a:bodyPr>
          <a:lstStyle/>
          <a:p>
            <a:pPr>
              <a:spcAft>
                <a:spcPts val="300"/>
              </a:spcAft>
            </a:pPr>
            <a:r>
              <a:rPr lang="en-US" sz="1400" b="1" dirty="0">
                <a:solidFill>
                  <a:schemeClr val="bg1"/>
                </a:solidFill>
              </a:rPr>
              <a:t>Ground Station  Network Providers</a:t>
            </a:r>
          </a:p>
          <a:p>
            <a:pPr marL="377190" lvl="1" indent="-194310">
              <a:spcAft>
                <a:spcPts val="300"/>
              </a:spcAft>
              <a:buFont typeface="Arial" panose="020B0604020202020204" pitchFamily="34" charset="0"/>
              <a:buChar char="•"/>
            </a:pPr>
            <a:r>
              <a:rPr lang="en-US" sz="1400" dirty="0">
                <a:solidFill>
                  <a:schemeClr val="bg1"/>
                </a:solidFill>
              </a:rPr>
              <a:t>Leaf Space</a:t>
            </a:r>
          </a:p>
          <a:p>
            <a:pPr marL="377190" lvl="1" indent="-194310">
              <a:spcAft>
                <a:spcPts val="300"/>
              </a:spcAft>
              <a:buFont typeface="Arial" panose="020B0604020202020204" pitchFamily="34" charset="0"/>
              <a:buChar char="•"/>
            </a:pPr>
            <a:r>
              <a:rPr lang="en-US" sz="1400" dirty="0">
                <a:solidFill>
                  <a:schemeClr val="bg1"/>
                </a:solidFill>
              </a:rPr>
              <a:t>Kongsberg Satellite Services</a:t>
            </a:r>
          </a:p>
          <a:p>
            <a:pPr marL="377190" lvl="1" indent="-194310">
              <a:spcAft>
                <a:spcPts val="300"/>
              </a:spcAft>
              <a:buFont typeface="Arial" panose="020B0604020202020204" pitchFamily="34" charset="0"/>
              <a:buChar char="•"/>
            </a:pPr>
            <a:r>
              <a:rPr lang="en-US" sz="1400" dirty="0">
                <a:solidFill>
                  <a:schemeClr val="bg1"/>
                </a:solidFill>
              </a:rPr>
              <a:t>The Swedish Space Corp (SSC)</a:t>
            </a:r>
          </a:p>
          <a:p>
            <a:pPr marL="377190" lvl="1" indent="-194310">
              <a:spcAft>
                <a:spcPts val="300"/>
              </a:spcAft>
              <a:buFont typeface="Arial" panose="020B0604020202020204" pitchFamily="34" charset="0"/>
              <a:buChar char="•"/>
            </a:pPr>
            <a:r>
              <a:rPr lang="en-US" sz="1400" dirty="0">
                <a:solidFill>
                  <a:schemeClr val="bg1"/>
                </a:solidFill>
              </a:rPr>
              <a:t>CONTEC</a:t>
            </a:r>
          </a:p>
          <a:p>
            <a:pPr marL="377190" lvl="1" indent="-194310">
              <a:spcAft>
                <a:spcPts val="300"/>
              </a:spcAft>
              <a:buFont typeface="Arial" panose="020B0604020202020204" pitchFamily="34" charset="0"/>
              <a:buChar char="•"/>
            </a:pPr>
            <a:r>
              <a:rPr lang="en-US" sz="1400" dirty="0" err="1">
                <a:solidFill>
                  <a:schemeClr val="bg1"/>
                </a:solidFill>
              </a:rPr>
              <a:t>Sfera</a:t>
            </a:r>
            <a:r>
              <a:rPr lang="en-US" sz="1400" dirty="0">
                <a:solidFill>
                  <a:schemeClr val="bg1"/>
                </a:solidFill>
              </a:rPr>
              <a:t> Technologies</a:t>
            </a:r>
          </a:p>
          <a:p>
            <a:pPr marL="377190" lvl="1" indent="-194310">
              <a:spcAft>
                <a:spcPts val="300"/>
              </a:spcAft>
              <a:buFont typeface="Arial" panose="020B0604020202020204" pitchFamily="34" charset="0"/>
              <a:buChar char="•"/>
            </a:pPr>
            <a:r>
              <a:rPr lang="en-US" sz="1400" dirty="0">
                <a:solidFill>
                  <a:schemeClr val="bg1"/>
                </a:solidFill>
              </a:rPr>
              <a:t>ATLAS Space Operations</a:t>
            </a:r>
          </a:p>
          <a:p>
            <a:pPr marL="377190" lvl="1" indent="-194310">
              <a:spcAft>
                <a:spcPts val="300"/>
              </a:spcAft>
              <a:buFont typeface="Arial" panose="020B0604020202020204" pitchFamily="34" charset="0"/>
              <a:buChar char="•"/>
            </a:pPr>
            <a:r>
              <a:rPr lang="en-US" sz="1400" dirty="0" err="1">
                <a:solidFill>
                  <a:schemeClr val="bg1"/>
                </a:solidFill>
              </a:rPr>
              <a:t>BridgeComm</a:t>
            </a:r>
            <a:r>
              <a:rPr lang="en-US" sz="1400" dirty="0">
                <a:solidFill>
                  <a:schemeClr val="bg1"/>
                </a:solidFill>
              </a:rPr>
              <a:t>, Inc.</a:t>
            </a:r>
          </a:p>
          <a:p>
            <a:pPr marL="377190" lvl="1" indent="-194310">
              <a:spcAft>
                <a:spcPts val="300"/>
              </a:spcAft>
              <a:buFont typeface="Arial" panose="020B0604020202020204" pitchFamily="34" charset="0"/>
              <a:buChar char="•"/>
            </a:pPr>
            <a:r>
              <a:rPr lang="en-US" sz="1400" dirty="0">
                <a:solidFill>
                  <a:schemeClr val="bg1"/>
                </a:solidFill>
              </a:rPr>
              <a:t>Libre Space Foundation*</a:t>
            </a:r>
          </a:p>
          <a:p>
            <a:pPr>
              <a:spcAft>
                <a:spcPts val="300"/>
              </a:spcAft>
            </a:pPr>
            <a:endParaRPr lang="en-US" sz="1400" b="1" dirty="0">
              <a:solidFill>
                <a:schemeClr val="bg1"/>
              </a:solidFill>
            </a:endParaRPr>
          </a:p>
          <a:p>
            <a:pPr>
              <a:spcAft>
                <a:spcPts val="300"/>
              </a:spcAft>
            </a:pPr>
            <a:r>
              <a:rPr lang="en-US" sz="1400" b="1" dirty="0">
                <a:solidFill>
                  <a:schemeClr val="bg1"/>
                </a:solidFill>
              </a:rPr>
              <a:t>Ground Station Capacity Aggregators</a:t>
            </a:r>
          </a:p>
          <a:p>
            <a:pPr marL="377190" indent="-194310">
              <a:spcAft>
                <a:spcPts val="300"/>
              </a:spcAft>
              <a:buFont typeface="Arial" panose="020B0604020202020204" pitchFamily="34" charset="0"/>
              <a:buChar char="•"/>
            </a:pPr>
            <a:r>
              <a:rPr lang="en-US" sz="1400" dirty="0" err="1">
                <a:solidFill>
                  <a:schemeClr val="bg1"/>
                </a:solidFill>
              </a:rPr>
              <a:t>StellarStation</a:t>
            </a:r>
            <a:endParaRPr lang="en-US" sz="1400" dirty="0">
              <a:solidFill>
                <a:schemeClr val="bg1"/>
              </a:solidFill>
            </a:endParaRPr>
          </a:p>
          <a:p>
            <a:pPr marL="377190" indent="-194310">
              <a:spcAft>
                <a:spcPts val="300"/>
              </a:spcAft>
              <a:buFont typeface="Arial" panose="020B0604020202020204" pitchFamily="34" charset="0"/>
              <a:buChar char="•"/>
            </a:pPr>
            <a:r>
              <a:rPr lang="en-US" sz="1400" dirty="0">
                <a:solidFill>
                  <a:schemeClr val="bg1"/>
                </a:solidFill>
              </a:rPr>
              <a:t>Global Ground Station Network</a:t>
            </a:r>
          </a:p>
          <a:p>
            <a:pPr marL="377190" indent="-194310">
              <a:spcAft>
                <a:spcPts val="300"/>
              </a:spcAft>
              <a:buFont typeface="Arial" panose="020B0604020202020204" pitchFamily="34" charset="0"/>
              <a:buChar char="•"/>
            </a:pPr>
            <a:r>
              <a:rPr lang="en-US" sz="1400" dirty="0">
                <a:solidFill>
                  <a:schemeClr val="bg1"/>
                </a:solidFill>
              </a:rPr>
              <a:t>AWS Ground Station</a:t>
            </a:r>
          </a:p>
          <a:p>
            <a:pPr marL="377190" indent="-194310">
              <a:spcAft>
                <a:spcPts val="300"/>
              </a:spcAft>
              <a:buFont typeface="Arial" panose="020B0604020202020204" pitchFamily="34" charset="0"/>
              <a:buChar char="•"/>
            </a:pPr>
            <a:r>
              <a:rPr lang="en-US" sz="1400" dirty="0">
                <a:solidFill>
                  <a:schemeClr val="bg1"/>
                </a:solidFill>
              </a:rPr>
              <a:t>Microsoft Azure Orbital</a:t>
            </a:r>
          </a:p>
          <a:p>
            <a:pPr>
              <a:spcAft>
                <a:spcPts val="300"/>
              </a:spcAft>
            </a:pPr>
            <a:endParaRPr lang="en-US" sz="1400" dirty="0">
              <a:solidFill>
                <a:schemeClr val="bg1"/>
              </a:solidFill>
            </a:endParaRPr>
          </a:p>
          <a:p>
            <a:pPr algn="r">
              <a:spcAft>
                <a:spcPts val="300"/>
              </a:spcAft>
            </a:pPr>
            <a:r>
              <a:rPr lang="en-US" sz="1400" i="1" dirty="0">
                <a:solidFill>
                  <a:schemeClr val="bg1"/>
                </a:solidFill>
              </a:rPr>
              <a:t>* Open source</a:t>
            </a:r>
          </a:p>
        </p:txBody>
      </p:sp>
      <p:pic>
        <p:nvPicPr>
          <p:cNvPr id="5" name="Picture 4">
            <a:extLst>
              <a:ext uri="{FF2B5EF4-FFF2-40B4-BE49-F238E27FC236}">
                <a16:creationId xmlns:a16="http://schemas.microsoft.com/office/drawing/2014/main" id="{A18BCED0-757C-59EA-E08B-AEBF7E44642F}"/>
              </a:ext>
            </a:extLst>
          </p:cNvPr>
          <p:cNvPicPr>
            <a:picLocks noChangeAspect="1"/>
          </p:cNvPicPr>
          <p:nvPr/>
        </p:nvPicPr>
        <p:blipFill>
          <a:blip r:embed="rId3"/>
          <a:stretch>
            <a:fillRect/>
          </a:stretch>
        </p:blipFill>
        <p:spPr>
          <a:xfrm>
            <a:off x="1111714" y="3339333"/>
            <a:ext cx="6454007" cy="3237381"/>
          </a:xfrm>
          <a:prstGeom prst="rect">
            <a:avLst/>
          </a:prstGeom>
        </p:spPr>
      </p:pic>
    </p:spTree>
    <p:extLst>
      <p:ext uri="{BB962C8B-B14F-4D97-AF65-F5344CB8AC3E}">
        <p14:creationId xmlns:p14="http://schemas.microsoft.com/office/powerpoint/2010/main" val="1936284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3D3220-A578-1C2B-10CE-A012C52C1C26}"/>
              </a:ext>
            </a:extLst>
          </p:cNvPr>
          <p:cNvSpPr>
            <a:spLocks noGrp="1"/>
          </p:cNvSpPr>
          <p:nvPr>
            <p:ph idx="1"/>
          </p:nvPr>
        </p:nvSpPr>
        <p:spPr>
          <a:xfrm>
            <a:off x="580290" y="1710370"/>
            <a:ext cx="11459750" cy="967092"/>
          </a:xfrm>
        </p:spPr>
        <p:txBody>
          <a:bodyPr>
            <a:normAutofit/>
          </a:bodyPr>
          <a:lstStyle/>
          <a:p>
            <a:r>
              <a:rPr lang="en-US" dirty="0"/>
              <a:t>The version 1 implementation of a direct broadcast system worked well with some scaling issues discovered later.</a:t>
            </a:r>
          </a:p>
        </p:txBody>
      </p:sp>
      <p:sp>
        <p:nvSpPr>
          <p:cNvPr id="6" name="Title 1">
            <a:extLst>
              <a:ext uri="{FF2B5EF4-FFF2-40B4-BE49-F238E27FC236}">
                <a16:creationId xmlns:a16="http://schemas.microsoft.com/office/drawing/2014/main" id="{50F8F112-A4D4-ECDC-5CA2-9C9E71B5D3C4}"/>
              </a:ext>
            </a:extLst>
          </p:cNvPr>
          <p:cNvSpPr txBox="1">
            <a:spLocks/>
          </p:cNvSpPr>
          <p:nvPr/>
        </p:nvSpPr>
        <p:spPr>
          <a:xfrm>
            <a:off x="838200" y="365126"/>
            <a:ext cx="10515600" cy="7602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2500" b="1" i="1">
                <a:solidFill>
                  <a:srgbClr val="0070C0"/>
                </a:solidFill>
              </a:rPr>
              <a:t>Leveraging CSPP: Building a cloud based direct broadcast processing system</a:t>
            </a:r>
            <a:endParaRPr lang="en-US" sz="2500" b="1" i="1" dirty="0">
              <a:solidFill>
                <a:srgbClr val="0070C0"/>
              </a:solidFill>
            </a:endParaRPr>
          </a:p>
        </p:txBody>
      </p:sp>
      <p:sp>
        <p:nvSpPr>
          <p:cNvPr id="7" name="TextBox 6">
            <a:extLst>
              <a:ext uri="{FF2B5EF4-FFF2-40B4-BE49-F238E27FC236}">
                <a16:creationId xmlns:a16="http://schemas.microsoft.com/office/drawing/2014/main" id="{8F0519CE-9AFF-A21D-DDD9-B23B3D8AA5FC}"/>
              </a:ext>
            </a:extLst>
          </p:cNvPr>
          <p:cNvSpPr txBox="1"/>
          <p:nvPr/>
        </p:nvSpPr>
        <p:spPr>
          <a:xfrm>
            <a:off x="580290" y="1125416"/>
            <a:ext cx="9138141" cy="523220"/>
          </a:xfrm>
          <a:prstGeom prst="rect">
            <a:avLst/>
          </a:prstGeom>
          <a:noFill/>
        </p:spPr>
        <p:txBody>
          <a:bodyPr wrap="square" rtlCol="0">
            <a:spAutoFit/>
          </a:bodyPr>
          <a:lstStyle/>
          <a:p>
            <a:r>
              <a:rPr lang="en-US" sz="2800" dirty="0">
                <a:solidFill>
                  <a:schemeClr val="accent6"/>
                </a:solidFill>
              </a:rPr>
              <a:t>How does AWS GS work?  The first implementation:</a:t>
            </a:r>
          </a:p>
        </p:txBody>
      </p:sp>
      <p:sp>
        <p:nvSpPr>
          <p:cNvPr id="11" name="Content Placeholder 2">
            <a:extLst>
              <a:ext uri="{FF2B5EF4-FFF2-40B4-BE49-F238E27FC236}">
                <a16:creationId xmlns:a16="http://schemas.microsoft.com/office/drawing/2014/main" id="{021268B4-BEA4-94BF-C968-7837B4CF0FAC}"/>
              </a:ext>
            </a:extLst>
          </p:cNvPr>
          <p:cNvSpPr txBox="1">
            <a:spLocks/>
          </p:cNvSpPr>
          <p:nvPr/>
        </p:nvSpPr>
        <p:spPr>
          <a:xfrm>
            <a:off x="390262" y="2564297"/>
            <a:ext cx="5307153" cy="267158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800" dirty="0"/>
              <a:t>Managing the receiver ends</a:t>
            </a:r>
          </a:p>
          <a:p>
            <a:pPr lvl="1"/>
            <a:r>
              <a:rPr lang="en-US" sz="2800" dirty="0"/>
              <a:t>IPOPP’s operation is for a different model of operation</a:t>
            </a:r>
          </a:p>
          <a:p>
            <a:r>
              <a:rPr lang="en-US" dirty="0"/>
              <a:t>Note the use of the AWS S3 bucket, it’s pivotal from a regional standpoint</a:t>
            </a:r>
          </a:p>
        </p:txBody>
      </p:sp>
      <p:pic>
        <p:nvPicPr>
          <p:cNvPr id="8" name="Picture 2">
            <a:extLst>
              <a:ext uri="{FF2B5EF4-FFF2-40B4-BE49-F238E27FC236}">
                <a16:creationId xmlns:a16="http://schemas.microsoft.com/office/drawing/2014/main" id="{4F6732E1-9C43-4EC3-1BB1-59267B696A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848351">
            <a:off x="6173020" y="2486285"/>
            <a:ext cx="1693478" cy="128347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255BB0EB-D160-410E-7C13-B03BAC0975CB}"/>
              </a:ext>
            </a:extLst>
          </p:cNvPr>
          <p:cNvSpPr/>
          <p:nvPr/>
        </p:nvSpPr>
        <p:spPr>
          <a:xfrm>
            <a:off x="5738874" y="4187436"/>
            <a:ext cx="2114943" cy="710241"/>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chemeClr val="bg1"/>
                </a:solidFill>
                <a:latin typeface="Arial" panose="020B0604020202020204" pitchFamily="34" charset="0"/>
                <a:cs typeface="Arial" panose="020B0604020202020204" pitchFamily="34" charset="0"/>
              </a:rPr>
              <a:t>AWS Ground Station</a:t>
            </a:r>
          </a:p>
          <a:p>
            <a:pPr eaLnBrk="1" fontAlgn="auto" hangingPunct="1">
              <a:spcBef>
                <a:spcPts val="0"/>
              </a:spcBef>
              <a:spcAft>
                <a:spcPts val="0"/>
              </a:spcAft>
              <a:defRPr/>
            </a:pPr>
            <a:r>
              <a:rPr lang="en-US" sz="1200" dirty="0">
                <a:solidFill>
                  <a:schemeClr val="bg1"/>
                </a:solidFill>
                <a:latin typeface="Arial" panose="020B0604020202020204" pitchFamily="34" charset="0"/>
                <a:cs typeface="Arial" panose="020B0604020202020204" pitchFamily="34" charset="0"/>
              </a:rPr>
              <a:t>Demodulate and Decode</a:t>
            </a:r>
          </a:p>
        </p:txBody>
      </p:sp>
      <p:pic>
        <p:nvPicPr>
          <p:cNvPr id="13" name="Graphic 11">
            <a:extLst>
              <a:ext uri="{FF2B5EF4-FFF2-40B4-BE49-F238E27FC236}">
                <a16:creationId xmlns:a16="http://schemas.microsoft.com/office/drawing/2014/main" id="{376CD672-3DFE-0B5B-20E5-DDB71757A2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2306" y="4187435"/>
            <a:ext cx="478077" cy="478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Arrow Connector 13">
            <a:extLst>
              <a:ext uri="{FF2B5EF4-FFF2-40B4-BE49-F238E27FC236}">
                <a16:creationId xmlns:a16="http://schemas.microsoft.com/office/drawing/2014/main" id="{0001F32A-7B89-467B-C761-ACD73F77AA0A}"/>
              </a:ext>
            </a:extLst>
          </p:cNvPr>
          <p:cNvCxnSpPr>
            <a:cxnSpLocks/>
          </p:cNvCxnSpPr>
          <p:nvPr/>
        </p:nvCxnSpPr>
        <p:spPr>
          <a:xfrm flipV="1">
            <a:off x="6768693" y="3614392"/>
            <a:ext cx="0" cy="573043"/>
          </a:xfrm>
          <a:prstGeom prst="straightConnector1">
            <a:avLst/>
          </a:prstGeom>
          <a:ln w="19050">
            <a:solidFill>
              <a:schemeClr val="accent4"/>
            </a:solidFill>
            <a:headEnd type="arrow" w="med" len="sm"/>
            <a:tailEnd type="none" w="med" len="sm"/>
          </a:ln>
        </p:spPr>
        <p:style>
          <a:lnRef idx="1">
            <a:schemeClr val="accent1"/>
          </a:lnRef>
          <a:fillRef idx="0">
            <a:schemeClr val="accent1"/>
          </a:fillRef>
          <a:effectRef idx="0">
            <a:schemeClr val="accent1"/>
          </a:effectRef>
          <a:fontRef idx="minor">
            <a:schemeClr val="tx1"/>
          </a:fontRef>
        </p:style>
      </p:cxnSp>
      <p:pic>
        <p:nvPicPr>
          <p:cNvPr id="17" name="Graphic 5">
            <a:extLst>
              <a:ext uri="{FF2B5EF4-FFF2-40B4-BE49-F238E27FC236}">
                <a16:creationId xmlns:a16="http://schemas.microsoft.com/office/drawing/2014/main" id="{AA0789E6-2201-616C-AFEC-55F48F9695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3183" y="5499189"/>
            <a:ext cx="419684" cy="419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a:extLst>
              <a:ext uri="{FF2B5EF4-FFF2-40B4-BE49-F238E27FC236}">
                <a16:creationId xmlns:a16="http://schemas.microsoft.com/office/drawing/2014/main" id="{CF2796A3-BBBE-BBF0-C823-D5697286E834}"/>
              </a:ext>
            </a:extLst>
          </p:cNvPr>
          <p:cNvSpPr/>
          <p:nvPr/>
        </p:nvSpPr>
        <p:spPr>
          <a:xfrm>
            <a:off x="5748275" y="5306183"/>
            <a:ext cx="2114943" cy="1125339"/>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chemeClr val="bg1"/>
                </a:solidFill>
                <a:latin typeface="Arial" panose="020B0604020202020204" pitchFamily="34" charset="0"/>
                <a:cs typeface="Arial" panose="020B0604020202020204" pitchFamily="34" charset="0"/>
              </a:rPr>
              <a:t>EC2 Receiver</a:t>
            </a:r>
          </a:p>
          <a:p>
            <a:pPr marL="171450" indent="-171450" eaLnBrk="1" fontAlgn="auto" hangingPunct="1">
              <a:spcBef>
                <a:spcPts val="0"/>
              </a:spcBef>
              <a:spcAft>
                <a:spcPts val="0"/>
              </a:spcAft>
              <a:buFont typeface="Arial" panose="020B0604020202020204" pitchFamily="34" charset="0"/>
              <a:buChar char="•"/>
              <a:defRPr/>
            </a:pPr>
            <a:r>
              <a:rPr lang="en-US" sz="1200" dirty="0">
                <a:solidFill>
                  <a:schemeClr val="bg1"/>
                </a:solidFill>
                <a:latin typeface="Arial" panose="020B0604020202020204" pitchFamily="34" charset="0"/>
                <a:cs typeface="Arial" panose="020B0604020202020204" pitchFamily="34" charset="0"/>
              </a:rPr>
              <a:t>Data Defender</a:t>
            </a:r>
          </a:p>
          <a:p>
            <a:pPr marL="171450" indent="-171450" eaLnBrk="1" fontAlgn="auto" hangingPunct="1">
              <a:spcBef>
                <a:spcPts val="0"/>
              </a:spcBef>
              <a:spcAft>
                <a:spcPts val="0"/>
              </a:spcAft>
              <a:buFont typeface="Arial" panose="020B0604020202020204" pitchFamily="34" charset="0"/>
              <a:buChar char="•"/>
              <a:defRPr/>
            </a:pPr>
            <a:r>
              <a:rPr lang="en-US" sz="1200" dirty="0">
                <a:solidFill>
                  <a:schemeClr val="bg1"/>
                </a:solidFill>
                <a:latin typeface="Arial" panose="020B0604020202020204" pitchFamily="34" charset="0"/>
                <a:cs typeface="Arial" panose="020B0604020202020204" pitchFamily="34" charset="0"/>
              </a:rPr>
              <a:t>Python Script</a:t>
            </a:r>
          </a:p>
          <a:p>
            <a:pPr marL="171450" indent="-171450" eaLnBrk="1" fontAlgn="auto" hangingPunct="1">
              <a:spcBef>
                <a:spcPts val="0"/>
              </a:spcBef>
              <a:spcAft>
                <a:spcPts val="0"/>
              </a:spcAft>
              <a:buFont typeface="Arial" panose="020B0604020202020204" pitchFamily="34" charset="0"/>
              <a:buChar char="•"/>
              <a:defRPr/>
            </a:pPr>
            <a:r>
              <a:rPr lang="en-US" sz="1200" dirty="0">
                <a:solidFill>
                  <a:schemeClr val="bg1"/>
                </a:solidFill>
                <a:latin typeface="Arial" panose="020B0604020202020204" pitchFamily="34" charset="0"/>
                <a:cs typeface="Arial" panose="020B0604020202020204" pitchFamily="34" charset="0"/>
              </a:rPr>
              <a:t>RT-STPS (DRL)</a:t>
            </a:r>
          </a:p>
          <a:p>
            <a:pPr marL="171450" indent="-171450" eaLnBrk="1" fontAlgn="auto" hangingPunct="1">
              <a:spcBef>
                <a:spcPts val="0"/>
              </a:spcBef>
              <a:spcAft>
                <a:spcPts val="0"/>
              </a:spcAft>
              <a:buFont typeface="Arial" panose="020B0604020202020204" pitchFamily="34" charset="0"/>
              <a:buChar char="•"/>
              <a:defRPr/>
            </a:pPr>
            <a:r>
              <a:rPr lang="en-US" sz="1200" dirty="0">
                <a:solidFill>
                  <a:schemeClr val="bg1"/>
                </a:solidFill>
                <a:latin typeface="Arial" panose="020B0604020202020204" pitchFamily="34" charset="0"/>
                <a:cs typeface="Arial" panose="020B0604020202020204" pitchFamily="34" charset="0"/>
              </a:rPr>
              <a:t>Send L0 files to S3</a:t>
            </a:r>
          </a:p>
        </p:txBody>
      </p:sp>
      <p:cxnSp>
        <p:nvCxnSpPr>
          <p:cNvPr id="19" name="Straight Arrow Connector 18">
            <a:extLst>
              <a:ext uri="{FF2B5EF4-FFF2-40B4-BE49-F238E27FC236}">
                <a16:creationId xmlns:a16="http://schemas.microsoft.com/office/drawing/2014/main" id="{D85CABBE-E02A-4CD0-622C-FCF51430397F}"/>
              </a:ext>
            </a:extLst>
          </p:cNvPr>
          <p:cNvCxnSpPr>
            <a:cxnSpLocks/>
            <a:stCxn id="18" idx="0"/>
            <a:endCxn id="10" idx="2"/>
          </p:cNvCxnSpPr>
          <p:nvPr/>
        </p:nvCxnSpPr>
        <p:spPr>
          <a:xfrm flipH="1" flipV="1">
            <a:off x="6796346" y="4897677"/>
            <a:ext cx="9401" cy="408506"/>
          </a:xfrm>
          <a:prstGeom prst="straightConnector1">
            <a:avLst/>
          </a:prstGeom>
          <a:ln w="19050">
            <a:solidFill>
              <a:schemeClr val="accent4"/>
            </a:solidFill>
            <a:headEnd type="arrow" w="med" len="sm"/>
            <a:tailEnd type="none" w="med" len="sm"/>
          </a:ln>
        </p:spPr>
        <p:style>
          <a:lnRef idx="1">
            <a:schemeClr val="accent1"/>
          </a:lnRef>
          <a:fillRef idx="0">
            <a:schemeClr val="accent1"/>
          </a:fillRef>
          <a:effectRef idx="0">
            <a:schemeClr val="accent1"/>
          </a:effectRef>
          <a:fontRef idx="minor">
            <a:schemeClr val="tx1"/>
          </a:fontRef>
        </p:style>
      </p:cxnSp>
      <p:pic>
        <p:nvPicPr>
          <p:cNvPr id="23" name="Graphic 8">
            <a:extLst>
              <a:ext uri="{FF2B5EF4-FFF2-40B4-BE49-F238E27FC236}">
                <a16:creationId xmlns:a16="http://schemas.microsoft.com/office/drawing/2014/main" id="{5B20BAA5-7351-0813-9921-63900EA3B9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76136" y="4187435"/>
            <a:ext cx="710241" cy="7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Freeform 25">
            <a:extLst>
              <a:ext uri="{FF2B5EF4-FFF2-40B4-BE49-F238E27FC236}">
                <a16:creationId xmlns:a16="http://schemas.microsoft.com/office/drawing/2014/main" id="{08F7BAA6-8232-CF53-1613-FFCBAF4FC375}"/>
              </a:ext>
            </a:extLst>
          </p:cNvPr>
          <p:cNvSpPr/>
          <p:nvPr/>
        </p:nvSpPr>
        <p:spPr>
          <a:xfrm rot="16200000" flipH="1" flipV="1">
            <a:off x="7419970" y="4969376"/>
            <a:ext cx="1194475" cy="1051079"/>
          </a:xfrm>
          <a:custGeom>
            <a:avLst/>
            <a:gdLst>
              <a:gd name="connsiteX0" fmla="*/ 1371600 w 1371600"/>
              <a:gd name="connsiteY0" fmla="*/ 711200 h 711200"/>
              <a:gd name="connsiteX1" fmla="*/ 1371600 w 1371600"/>
              <a:gd name="connsiteY1" fmla="*/ 0 h 711200"/>
              <a:gd name="connsiteX2" fmla="*/ 0 w 1371600"/>
              <a:gd name="connsiteY2" fmla="*/ 0 h 711200"/>
            </a:gdLst>
            <a:ahLst/>
            <a:cxnLst>
              <a:cxn ang="0">
                <a:pos x="connsiteX0" y="connsiteY0"/>
              </a:cxn>
              <a:cxn ang="0">
                <a:pos x="connsiteX1" y="connsiteY1"/>
              </a:cxn>
              <a:cxn ang="0">
                <a:pos x="connsiteX2" y="connsiteY2"/>
              </a:cxn>
            </a:cxnLst>
            <a:rect l="l" t="t" r="r" b="b"/>
            <a:pathLst>
              <a:path w="1371600" h="711200">
                <a:moveTo>
                  <a:pt x="1371600" y="711200"/>
                </a:moveTo>
                <a:lnTo>
                  <a:pt x="1371600" y="0"/>
                </a:lnTo>
                <a:lnTo>
                  <a:pt x="0" y="0"/>
                </a:lnTo>
              </a:path>
            </a:pathLst>
          </a:custGeom>
          <a:noFill/>
          <a:ln w="25400">
            <a:solidFill>
              <a:schemeClr val="accent4"/>
            </a:solidFill>
            <a:headEnd type="none" w="med" len="sm"/>
            <a:tailEnd type="arrow" w="med"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27" name="Graphic 5">
            <a:extLst>
              <a:ext uri="{FF2B5EF4-FFF2-40B4-BE49-F238E27FC236}">
                <a16:creationId xmlns:a16="http://schemas.microsoft.com/office/drawing/2014/main" id="{F694144F-61A4-D1FF-7440-430083AAD2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25038" y="3015093"/>
            <a:ext cx="419684" cy="419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27">
            <a:extLst>
              <a:ext uri="{FF2B5EF4-FFF2-40B4-BE49-F238E27FC236}">
                <a16:creationId xmlns:a16="http://schemas.microsoft.com/office/drawing/2014/main" id="{5EED9D24-0EC2-C6AC-C259-71D2AA3B03CA}"/>
              </a:ext>
            </a:extLst>
          </p:cNvPr>
          <p:cNvSpPr/>
          <p:nvPr/>
        </p:nvSpPr>
        <p:spPr>
          <a:xfrm>
            <a:off x="9720729" y="3004307"/>
            <a:ext cx="2114943" cy="1125339"/>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chemeClr val="bg1"/>
                </a:solidFill>
                <a:latin typeface="Arial" panose="020B0604020202020204" pitchFamily="34" charset="0"/>
                <a:cs typeface="Arial" panose="020B0604020202020204" pitchFamily="34" charset="0"/>
              </a:rPr>
              <a:t>EC2 IPOPP System</a:t>
            </a:r>
          </a:p>
          <a:p>
            <a:pPr marL="171450" indent="-171450" eaLnBrk="1" fontAlgn="auto" hangingPunct="1">
              <a:spcBef>
                <a:spcPts val="0"/>
              </a:spcBef>
              <a:spcAft>
                <a:spcPts val="0"/>
              </a:spcAft>
              <a:buFont typeface="Arial" panose="020B0604020202020204" pitchFamily="34" charset="0"/>
              <a:buChar char="•"/>
              <a:defRPr/>
            </a:pPr>
            <a:r>
              <a:rPr lang="en-US" sz="1200" dirty="0">
                <a:solidFill>
                  <a:schemeClr val="bg1"/>
                </a:solidFill>
                <a:latin typeface="Arial" panose="020B0604020202020204" pitchFamily="34" charset="0"/>
                <a:cs typeface="Arial" panose="020B0604020202020204" pitchFamily="34" charset="0"/>
              </a:rPr>
              <a:t>Get L0 Files</a:t>
            </a:r>
          </a:p>
          <a:p>
            <a:pPr marL="171450" indent="-171450" eaLnBrk="1" fontAlgn="auto" hangingPunct="1">
              <a:spcBef>
                <a:spcPts val="0"/>
              </a:spcBef>
              <a:spcAft>
                <a:spcPts val="0"/>
              </a:spcAft>
              <a:buFont typeface="Arial" panose="020B0604020202020204" pitchFamily="34" charset="0"/>
              <a:buChar char="•"/>
              <a:defRPr/>
            </a:pPr>
            <a:r>
              <a:rPr lang="en-US" sz="1200" dirty="0">
                <a:solidFill>
                  <a:schemeClr val="bg1"/>
                </a:solidFill>
                <a:latin typeface="Arial" panose="020B0604020202020204" pitchFamily="34" charset="0"/>
                <a:cs typeface="Arial" panose="020B0604020202020204" pitchFamily="34" charset="0"/>
              </a:rPr>
              <a:t>IPOPP Processing</a:t>
            </a:r>
          </a:p>
          <a:p>
            <a:pPr marL="171450" indent="-171450" eaLnBrk="1" fontAlgn="auto" hangingPunct="1">
              <a:spcBef>
                <a:spcPts val="0"/>
              </a:spcBef>
              <a:spcAft>
                <a:spcPts val="0"/>
              </a:spcAft>
              <a:buFont typeface="Arial" panose="020B0604020202020204" pitchFamily="34" charset="0"/>
              <a:buChar char="•"/>
              <a:defRPr/>
            </a:pPr>
            <a:r>
              <a:rPr lang="en-US" sz="1200" dirty="0">
                <a:solidFill>
                  <a:schemeClr val="bg1"/>
                </a:solidFill>
                <a:latin typeface="Arial" panose="020B0604020202020204" pitchFamily="34" charset="0"/>
                <a:cs typeface="Arial" panose="020B0604020202020204" pitchFamily="34" charset="0"/>
              </a:rPr>
              <a:t>Send L1 and L2 files to S3</a:t>
            </a:r>
          </a:p>
        </p:txBody>
      </p:sp>
      <p:sp>
        <p:nvSpPr>
          <p:cNvPr id="29" name="Freeform 28">
            <a:extLst>
              <a:ext uri="{FF2B5EF4-FFF2-40B4-BE49-F238E27FC236}">
                <a16:creationId xmlns:a16="http://schemas.microsoft.com/office/drawing/2014/main" id="{45D4A298-18FA-B81B-D6A6-2FC4EB4A9A9B}"/>
              </a:ext>
            </a:extLst>
          </p:cNvPr>
          <p:cNvSpPr/>
          <p:nvPr/>
        </p:nvSpPr>
        <p:spPr>
          <a:xfrm flipH="1">
            <a:off x="8542744" y="3614391"/>
            <a:ext cx="1175686" cy="566147"/>
          </a:xfrm>
          <a:custGeom>
            <a:avLst/>
            <a:gdLst>
              <a:gd name="connsiteX0" fmla="*/ 1371600 w 1371600"/>
              <a:gd name="connsiteY0" fmla="*/ 711200 h 711200"/>
              <a:gd name="connsiteX1" fmla="*/ 1371600 w 1371600"/>
              <a:gd name="connsiteY1" fmla="*/ 0 h 711200"/>
              <a:gd name="connsiteX2" fmla="*/ 0 w 1371600"/>
              <a:gd name="connsiteY2" fmla="*/ 0 h 711200"/>
            </a:gdLst>
            <a:ahLst/>
            <a:cxnLst>
              <a:cxn ang="0">
                <a:pos x="connsiteX0" y="connsiteY0"/>
              </a:cxn>
              <a:cxn ang="0">
                <a:pos x="connsiteX1" y="connsiteY1"/>
              </a:cxn>
              <a:cxn ang="0">
                <a:pos x="connsiteX2" y="connsiteY2"/>
              </a:cxn>
            </a:cxnLst>
            <a:rect l="l" t="t" r="r" b="b"/>
            <a:pathLst>
              <a:path w="1371600" h="711200">
                <a:moveTo>
                  <a:pt x="1371600" y="711200"/>
                </a:moveTo>
                <a:lnTo>
                  <a:pt x="1371600" y="0"/>
                </a:lnTo>
                <a:lnTo>
                  <a:pt x="0" y="0"/>
                </a:lnTo>
              </a:path>
            </a:pathLst>
          </a:custGeom>
          <a:noFill/>
          <a:ln w="25400">
            <a:solidFill>
              <a:schemeClr val="accent4"/>
            </a:solidFill>
            <a:headEnd type="none" w="med" len="sm"/>
            <a:tailEnd type="arrow" w="med"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0" name="Freeform 29">
            <a:extLst>
              <a:ext uri="{FF2B5EF4-FFF2-40B4-BE49-F238E27FC236}">
                <a16:creationId xmlns:a16="http://schemas.microsoft.com/office/drawing/2014/main" id="{8E00037C-50E1-5D76-52E3-60ABDEACB331}"/>
              </a:ext>
            </a:extLst>
          </p:cNvPr>
          <p:cNvSpPr/>
          <p:nvPr/>
        </p:nvSpPr>
        <p:spPr>
          <a:xfrm rot="10800000" flipH="1">
            <a:off x="8886377" y="4146995"/>
            <a:ext cx="1679791" cy="412479"/>
          </a:xfrm>
          <a:custGeom>
            <a:avLst/>
            <a:gdLst>
              <a:gd name="connsiteX0" fmla="*/ 1371600 w 1371600"/>
              <a:gd name="connsiteY0" fmla="*/ 711200 h 711200"/>
              <a:gd name="connsiteX1" fmla="*/ 1371600 w 1371600"/>
              <a:gd name="connsiteY1" fmla="*/ 0 h 711200"/>
              <a:gd name="connsiteX2" fmla="*/ 0 w 1371600"/>
              <a:gd name="connsiteY2" fmla="*/ 0 h 711200"/>
            </a:gdLst>
            <a:ahLst/>
            <a:cxnLst>
              <a:cxn ang="0">
                <a:pos x="connsiteX0" y="connsiteY0"/>
              </a:cxn>
              <a:cxn ang="0">
                <a:pos x="connsiteX1" y="connsiteY1"/>
              </a:cxn>
              <a:cxn ang="0">
                <a:pos x="connsiteX2" y="connsiteY2"/>
              </a:cxn>
            </a:cxnLst>
            <a:rect l="l" t="t" r="r" b="b"/>
            <a:pathLst>
              <a:path w="1371600" h="711200">
                <a:moveTo>
                  <a:pt x="1371600" y="711200"/>
                </a:moveTo>
                <a:lnTo>
                  <a:pt x="1371600" y="0"/>
                </a:lnTo>
                <a:lnTo>
                  <a:pt x="0" y="0"/>
                </a:lnTo>
              </a:path>
            </a:pathLst>
          </a:custGeom>
          <a:noFill/>
          <a:ln w="25400">
            <a:solidFill>
              <a:schemeClr val="accent4"/>
            </a:solidFill>
            <a:headEnd type="none" w="med" len="sm"/>
            <a:tailEnd type="arrow" w="med"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1" name="Rectangle 30">
            <a:extLst>
              <a:ext uri="{FF2B5EF4-FFF2-40B4-BE49-F238E27FC236}">
                <a16:creationId xmlns:a16="http://schemas.microsoft.com/office/drawing/2014/main" id="{7E9DBC95-44D5-EA15-4D70-7F171F544FEF}"/>
              </a:ext>
            </a:extLst>
          </p:cNvPr>
          <p:cNvSpPr/>
          <p:nvPr/>
        </p:nvSpPr>
        <p:spPr>
          <a:xfrm>
            <a:off x="5160316" y="3775819"/>
            <a:ext cx="2781253" cy="2837924"/>
          </a:xfrm>
          <a:prstGeom prst="rect">
            <a:avLst/>
          </a:prstGeom>
          <a:noFill/>
          <a:ln w="12700">
            <a:solidFill>
              <a:srgbClr val="03A0C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rgbClr val="03A0C7"/>
                </a:solidFill>
                <a:latin typeface="Arial" panose="020B0604020202020204" pitchFamily="34" charset="0"/>
                <a:cs typeface="Arial" panose="020B0604020202020204" pitchFamily="34" charset="0"/>
              </a:rPr>
              <a:t>Oregon Region</a:t>
            </a:r>
          </a:p>
        </p:txBody>
      </p:sp>
      <p:pic>
        <p:nvPicPr>
          <p:cNvPr id="32" name="Graphic 31">
            <a:extLst>
              <a:ext uri="{FF2B5EF4-FFF2-40B4-BE49-F238E27FC236}">
                <a16:creationId xmlns:a16="http://schemas.microsoft.com/office/drawing/2014/main" id="{C6BF2CD3-ADD6-FD29-F1BA-DF16C924C6EA}"/>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165080" y="3774436"/>
            <a:ext cx="381000" cy="381000"/>
          </a:xfrm>
          <a:prstGeom prst="rect">
            <a:avLst/>
          </a:prstGeom>
        </p:spPr>
      </p:pic>
      <p:sp>
        <p:nvSpPr>
          <p:cNvPr id="34" name="Rectangle 33">
            <a:extLst>
              <a:ext uri="{FF2B5EF4-FFF2-40B4-BE49-F238E27FC236}">
                <a16:creationId xmlns:a16="http://schemas.microsoft.com/office/drawing/2014/main" id="{47EA84D1-3CC9-12E0-F7AC-47C31BC4B667}"/>
              </a:ext>
            </a:extLst>
          </p:cNvPr>
          <p:cNvSpPr/>
          <p:nvPr/>
        </p:nvSpPr>
        <p:spPr>
          <a:xfrm>
            <a:off x="9228419" y="2579002"/>
            <a:ext cx="2784803" cy="1735914"/>
          </a:xfrm>
          <a:prstGeom prst="rect">
            <a:avLst/>
          </a:prstGeom>
          <a:noFill/>
          <a:ln w="12700">
            <a:solidFill>
              <a:srgbClr val="03A0C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502920" tIns="91440"/>
          <a:lstStyle/>
          <a:p>
            <a:pPr eaLnBrk="1" fontAlgn="auto" hangingPunct="1">
              <a:spcBef>
                <a:spcPts val="0"/>
              </a:spcBef>
              <a:spcAft>
                <a:spcPts val="0"/>
              </a:spcAft>
              <a:defRPr/>
            </a:pPr>
            <a:r>
              <a:rPr lang="en-US" sz="1200" dirty="0">
                <a:solidFill>
                  <a:srgbClr val="03A0C7"/>
                </a:solidFill>
                <a:latin typeface="Arial" panose="020B0604020202020204" pitchFamily="34" charset="0"/>
                <a:cs typeface="Arial" panose="020B0604020202020204" pitchFamily="34" charset="0"/>
              </a:rPr>
              <a:t>Virginia Region</a:t>
            </a:r>
          </a:p>
        </p:txBody>
      </p:sp>
      <p:pic>
        <p:nvPicPr>
          <p:cNvPr id="35" name="Graphic 34">
            <a:extLst>
              <a:ext uri="{FF2B5EF4-FFF2-40B4-BE49-F238E27FC236}">
                <a16:creationId xmlns:a16="http://schemas.microsoft.com/office/drawing/2014/main" id="{EE5F2496-5A86-9F5A-0821-76481A15FF52}"/>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233183" y="2577619"/>
            <a:ext cx="381000" cy="381000"/>
          </a:xfrm>
          <a:prstGeom prst="rect">
            <a:avLst/>
          </a:prstGeom>
        </p:spPr>
      </p:pic>
      <p:sp>
        <p:nvSpPr>
          <p:cNvPr id="38" name="TextBox 37">
            <a:extLst>
              <a:ext uri="{FF2B5EF4-FFF2-40B4-BE49-F238E27FC236}">
                <a16:creationId xmlns:a16="http://schemas.microsoft.com/office/drawing/2014/main" id="{8B807356-D047-0C3A-3D70-FB0F6BCE2B9C}"/>
              </a:ext>
            </a:extLst>
          </p:cNvPr>
          <p:cNvSpPr txBox="1"/>
          <p:nvPr/>
        </p:nvSpPr>
        <p:spPr>
          <a:xfrm>
            <a:off x="8678633" y="4928679"/>
            <a:ext cx="2909453" cy="830997"/>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S3 Bucket</a:t>
            </a: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Transfers L0 files across regions</a:t>
            </a: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Stores outputs (L1, L2, logs, </a:t>
            </a:r>
            <a:r>
              <a:rPr lang="en-US" sz="1200" dirty="0" err="1">
                <a:solidFill>
                  <a:schemeClr val="bg1"/>
                </a:solidFill>
                <a:latin typeface="Arial" panose="020B0604020202020204" pitchFamily="34" charset="0"/>
                <a:cs typeface="Arial" panose="020B0604020202020204" pitchFamily="34" charset="0"/>
              </a:rPr>
              <a:t>etc</a:t>
            </a:r>
            <a:r>
              <a:rPr lang="en-US" sz="1200" dirty="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Strongly consistent storage</a:t>
            </a:r>
          </a:p>
        </p:txBody>
      </p:sp>
    </p:spTree>
    <p:extLst>
      <p:ext uri="{BB962C8B-B14F-4D97-AF65-F5344CB8AC3E}">
        <p14:creationId xmlns:p14="http://schemas.microsoft.com/office/powerpoint/2010/main" val="1363846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3D3220-A578-1C2B-10CE-A012C52C1C26}"/>
              </a:ext>
            </a:extLst>
          </p:cNvPr>
          <p:cNvSpPr>
            <a:spLocks noGrp="1"/>
          </p:cNvSpPr>
          <p:nvPr>
            <p:ph idx="1"/>
          </p:nvPr>
        </p:nvSpPr>
        <p:spPr>
          <a:xfrm>
            <a:off x="574431" y="1825624"/>
            <a:ext cx="7268307" cy="2206220"/>
          </a:xfrm>
        </p:spPr>
        <p:txBody>
          <a:bodyPr>
            <a:normAutofit fontScale="92500"/>
          </a:bodyPr>
          <a:lstStyle/>
          <a:p>
            <a:r>
              <a:rPr lang="en-US" dirty="0"/>
              <a:t>This is an example using the version 1 set up if you are using only three ground stations.</a:t>
            </a:r>
          </a:p>
          <a:p>
            <a:r>
              <a:rPr lang="en-US" dirty="0"/>
              <a:t>Each ground station operates its own receiver instance with a data defender, python scripts and RT-STPS installed in each geographical location.</a:t>
            </a:r>
          </a:p>
          <a:p>
            <a:pPr marL="0" indent="0">
              <a:buNone/>
            </a:pPr>
            <a:endParaRPr lang="en-US" dirty="0"/>
          </a:p>
        </p:txBody>
      </p:sp>
      <p:sp>
        <p:nvSpPr>
          <p:cNvPr id="6" name="Title 1">
            <a:extLst>
              <a:ext uri="{FF2B5EF4-FFF2-40B4-BE49-F238E27FC236}">
                <a16:creationId xmlns:a16="http://schemas.microsoft.com/office/drawing/2014/main" id="{50F8F112-A4D4-ECDC-5CA2-9C9E71B5D3C4}"/>
              </a:ext>
            </a:extLst>
          </p:cNvPr>
          <p:cNvSpPr txBox="1">
            <a:spLocks/>
          </p:cNvSpPr>
          <p:nvPr/>
        </p:nvSpPr>
        <p:spPr>
          <a:xfrm>
            <a:off x="838200" y="365126"/>
            <a:ext cx="10515600" cy="7602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2500" b="1" i="1">
                <a:solidFill>
                  <a:srgbClr val="0070C0"/>
                </a:solidFill>
              </a:rPr>
              <a:t>Leveraging CSPP: Building a cloud based direct broadcast processing system</a:t>
            </a:r>
            <a:endParaRPr lang="en-US" sz="2500" b="1" i="1" dirty="0">
              <a:solidFill>
                <a:srgbClr val="0070C0"/>
              </a:solidFill>
            </a:endParaRPr>
          </a:p>
        </p:txBody>
      </p:sp>
      <p:sp>
        <p:nvSpPr>
          <p:cNvPr id="4" name="TextBox 3">
            <a:extLst>
              <a:ext uri="{FF2B5EF4-FFF2-40B4-BE49-F238E27FC236}">
                <a16:creationId xmlns:a16="http://schemas.microsoft.com/office/drawing/2014/main" id="{BB45DA5D-8B96-7652-F50E-D22EEEFB6C2E}"/>
              </a:ext>
            </a:extLst>
          </p:cNvPr>
          <p:cNvSpPr txBox="1"/>
          <p:nvPr/>
        </p:nvSpPr>
        <p:spPr>
          <a:xfrm>
            <a:off x="574431" y="1256237"/>
            <a:ext cx="5855679" cy="523220"/>
          </a:xfrm>
          <a:prstGeom prst="rect">
            <a:avLst/>
          </a:prstGeom>
          <a:noFill/>
        </p:spPr>
        <p:txBody>
          <a:bodyPr wrap="square" rtlCol="0">
            <a:spAutoFit/>
          </a:bodyPr>
          <a:lstStyle/>
          <a:p>
            <a:r>
              <a:rPr lang="en-US" sz="2800" dirty="0">
                <a:solidFill>
                  <a:schemeClr val="accent6"/>
                </a:solidFill>
              </a:rPr>
              <a:t>A management problem:</a:t>
            </a:r>
          </a:p>
        </p:txBody>
      </p:sp>
      <p:pic>
        <p:nvPicPr>
          <p:cNvPr id="2" name="Picture 1">
            <a:extLst>
              <a:ext uri="{FF2B5EF4-FFF2-40B4-BE49-F238E27FC236}">
                <a16:creationId xmlns:a16="http://schemas.microsoft.com/office/drawing/2014/main" id="{0B913C1D-15E5-03C1-2E84-32C6F4BBA836}"/>
              </a:ext>
            </a:extLst>
          </p:cNvPr>
          <p:cNvPicPr>
            <a:picLocks noChangeAspect="1"/>
          </p:cNvPicPr>
          <p:nvPr/>
        </p:nvPicPr>
        <p:blipFill>
          <a:blip r:embed="rId3"/>
          <a:stretch>
            <a:fillRect/>
          </a:stretch>
        </p:blipFill>
        <p:spPr>
          <a:xfrm>
            <a:off x="7929301" y="958235"/>
            <a:ext cx="4134470" cy="5826369"/>
          </a:xfrm>
          <a:prstGeom prst="rect">
            <a:avLst/>
          </a:prstGeom>
        </p:spPr>
      </p:pic>
      <p:pic>
        <p:nvPicPr>
          <p:cNvPr id="5" name="Picture 4">
            <a:extLst>
              <a:ext uri="{FF2B5EF4-FFF2-40B4-BE49-F238E27FC236}">
                <a16:creationId xmlns:a16="http://schemas.microsoft.com/office/drawing/2014/main" id="{D914E05E-12FF-0A59-5B95-BA6D0C383AF0}"/>
              </a:ext>
            </a:extLst>
          </p:cNvPr>
          <p:cNvPicPr>
            <a:picLocks noChangeAspect="1"/>
          </p:cNvPicPr>
          <p:nvPr/>
        </p:nvPicPr>
        <p:blipFill>
          <a:blip r:embed="rId4"/>
          <a:stretch>
            <a:fillRect/>
          </a:stretch>
        </p:blipFill>
        <p:spPr>
          <a:xfrm>
            <a:off x="672857" y="3944162"/>
            <a:ext cx="2709171" cy="2701908"/>
          </a:xfrm>
          <a:prstGeom prst="rect">
            <a:avLst/>
          </a:prstGeom>
        </p:spPr>
      </p:pic>
    </p:spTree>
    <p:extLst>
      <p:ext uri="{BB962C8B-B14F-4D97-AF65-F5344CB8AC3E}">
        <p14:creationId xmlns:p14="http://schemas.microsoft.com/office/powerpoint/2010/main" val="1325643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3D3220-A578-1C2B-10CE-A012C52C1C26}"/>
              </a:ext>
            </a:extLst>
          </p:cNvPr>
          <p:cNvSpPr>
            <a:spLocks noGrp="1"/>
          </p:cNvSpPr>
          <p:nvPr>
            <p:ph idx="1"/>
          </p:nvPr>
        </p:nvSpPr>
        <p:spPr>
          <a:xfrm>
            <a:off x="838200" y="1825625"/>
            <a:ext cx="10515600" cy="636221"/>
          </a:xfrm>
        </p:spPr>
        <p:txBody>
          <a:bodyPr/>
          <a:lstStyle/>
          <a:p>
            <a:r>
              <a:rPr lang="en-US" dirty="0"/>
              <a:t>Initially started with a bespoke linear script</a:t>
            </a:r>
          </a:p>
          <a:p>
            <a:pPr marL="0" indent="0">
              <a:buNone/>
            </a:pPr>
            <a:endParaRPr lang="en-US" dirty="0"/>
          </a:p>
        </p:txBody>
      </p:sp>
      <p:sp>
        <p:nvSpPr>
          <p:cNvPr id="6" name="Title 1">
            <a:extLst>
              <a:ext uri="{FF2B5EF4-FFF2-40B4-BE49-F238E27FC236}">
                <a16:creationId xmlns:a16="http://schemas.microsoft.com/office/drawing/2014/main" id="{50F8F112-A4D4-ECDC-5CA2-9C9E71B5D3C4}"/>
              </a:ext>
            </a:extLst>
          </p:cNvPr>
          <p:cNvSpPr txBox="1">
            <a:spLocks/>
          </p:cNvSpPr>
          <p:nvPr/>
        </p:nvSpPr>
        <p:spPr>
          <a:xfrm>
            <a:off x="838200" y="365126"/>
            <a:ext cx="10515600" cy="7602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2500" b="1" i="1">
                <a:solidFill>
                  <a:srgbClr val="0070C0"/>
                </a:solidFill>
              </a:rPr>
              <a:t>Leveraging CSPP: Building a cloud based direct broadcast processing system</a:t>
            </a:r>
            <a:endParaRPr lang="en-US" sz="2500" b="1" i="1" dirty="0">
              <a:solidFill>
                <a:srgbClr val="0070C0"/>
              </a:solidFill>
            </a:endParaRPr>
          </a:p>
        </p:txBody>
      </p:sp>
      <p:sp>
        <p:nvSpPr>
          <p:cNvPr id="4" name="TextBox 3">
            <a:extLst>
              <a:ext uri="{FF2B5EF4-FFF2-40B4-BE49-F238E27FC236}">
                <a16:creationId xmlns:a16="http://schemas.microsoft.com/office/drawing/2014/main" id="{BB45DA5D-8B96-7652-F50E-D22EEEFB6C2E}"/>
              </a:ext>
            </a:extLst>
          </p:cNvPr>
          <p:cNvSpPr txBox="1"/>
          <p:nvPr/>
        </p:nvSpPr>
        <p:spPr>
          <a:xfrm>
            <a:off x="674074" y="1273448"/>
            <a:ext cx="5855679" cy="523220"/>
          </a:xfrm>
          <a:prstGeom prst="rect">
            <a:avLst/>
          </a:prstGeom>
          <a:noFill/>
        </p:spPr>
        <p:txBody>
          <a:bodyPr wrap="square" rtlCol="0">
            <a:spAutoFit/>
          </a:bodyPr>
          <a:lstStyle/>
          <a:p>
            <a:r>
              <a:rPr lang="en-US" sz="2800" dirty="0">
                <a:solidFill>
                  <a:schemeClr val="accent6"/>
                </a:solidFill>
              </a:rPr>
              <a:t>Leveraging CSPP:</a:t>
            </a:r>
          </a:p>
        </p:txBody>
      </p:sp>
      <p:sp>
        <p:nvSpPr>
          <p:cNvPr id="7" name="Content Placeholder 2">
            <a:extLst>
              <a:ext uri="{FF2B5EF4-FFF2-40B4-BE49-F238E27FC236}">
                <a16:creationId xmlns:a16="http://schemas.microsoft.com/office/drawing/2014/main" id="{3EEB89EC-080C-9406-FF9A-9768C589452C}"/>
              </a:ext>
            </a:extLst>
          </p:cNvPr>
          <p:cNvSpPr txBox="1">
            <a:spLocks/>
          </p:cNvSpPr>
          <p:nvPr/>
        </p:nvSpPr>
        <p:spPr>
          <a:xfrm>
            <a:off x="838200" y="2360122"/>
            <a:ext cx="3984321" cy="25294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We realized that after running CSPP SDR, that there was no need to run any of the other packages serially</a:t>
            </a:r>
          </a:p>
          <a:p>
            <a:pPr marL="0" indent="0">
              <a:buFont typeface="Arial" panose="020B0604020202020204" pitchFamily="34" charset="0"/>
              <a:buNone/>
            </a:pPr>
            <a:endParaRPr lang="en-US" dirty="0"/>
          </a:p>
        </p:txBody>
      </p:sp>
      <p:pic>
        <p:nvPicPr>
          <p:cNvPr id="58" name="Picture 57">
            <a:extLst>
              <a:ext uri="{FF2B5EF4-FFF2-40B4-BE49-F238E27FC236}">
                <a16:creationId xmlns:a16="http://schemas.microsoft.com/office/drawing/2014/main" id="{B185CAF8-9ADA-3BDE-28ED-D2D323AABD9A}"/>
              </a:ext>
            </a:extLst>
          </p:cNvPr>
          <p:cNvPicPr>
            <a:picLocks noChangeAspect="1"/>
          </p:cNvPicPr>
          <p:nvPr/>
        </p:nvPicPr>
        <p:blipFill>
          <a:blip r:embed="rId3"/>
          <a:stretch>
            <a:fillRect/>
          </a:stretch>
        </p:blipFill>
        <p:spPr>
          <a:xfrm>
            <a:off x="4722312" y="2441762"/>
            <a:ext cx="7268907" cy="4197034"/>
          </a:xfrm>
          <a:prstGeom prst="rect">
            <a:avLst/>
          </a:prstGeom>
        </p:spPr>
      </p:pic>
    </p:spTree>
    <p:extLst>
      <p:ext uri="{BB962C8B-B14F-4D97-AF65-F5344CB8AC3E}">
        <p14:creationId xmlns:p14="http://schemas.microsoft.com/office/powerpoint/2010/main" val="1821113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3D3220-A578-1C2B-10CE-A012C52C1C26}"/>
              </a:ext>
            </a:extLst>
          </p:cNvPr>
          <p:cNvSpPr>
            <a:spLocks noGrp="1"/>
          </p:cNvSpPr>
          <p:nvPr>
            <p:ph idx="1"/>
          </p:nvPr>
        </p:nvSpPr>
        <p:spPr>
          <a:xfrm>
            <a:off x="627184" y="1586933"/>
            <a:ext cx="11301588" cy="888268"/>
          </a:xfrm>
        </p:spPr>
        <p:txBody>
          <a:bodyPr/>
          <a:lstStyle/>
          <a:p>
            <a:r>
              <a:rPr lang="en-US" dirty="0"/>
              <a:t>Cross Region Data Delivery (CRDD) – an architectural change presented a new opportunity for a new processing model</a:t>
            </a:r>
          </a:p>
          <a:p>
            <a:endParaRPr lang="en-US" dirty="0"/>
          </a:p>
          <a:p>
            <a:endParaRPr lang="en-US" dirty="0"/>
          </a:p>
          <a:p>
            <a:endParaRPr lang="en-US" dirty="0"/>
          </a:p>
        </p:txBody>
      </p:sp>
      <p:sp>
        <p:nvSpPr>
          <p:cNvPr id="6" name="Title 1">
            <a:extLst>
              <a:ext uri="{FF2B5EF4-FFF2-40B4-BE49-F238E27FC236}">
                <a16:creationId xmlns:a16="http://schemas.microsoft.com/office/drawing/2014/main" id="{50F8F112-A4D4-ECDC-5CA2-9C9E71B5D3C4}"/>
              </a:ext>
            </a:extLst>
          </p:cNvPr>
          <p:cNvSpPr txBox="1">
            <a:spLocks/>
          </p:cNvSpPr>
          <p:nvPr/>
        </p:nvSpPr>
        <p:spPr>
          <a:xfrm>
            <a:off x="838200" y="365126"/>
            <a:ext cx="10515600" cy="7602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2500" b="1" i="1">
                <a:solidFill>
                  <a:srgbClr val="0070C0"/>
                </a:solidFill>
              </a:rPr>
              <a:t>Leveraging CSPP: Building a cloud based direct broadcast processing system</a:t>
            </a:r>
            <a:endParaRPr lang="en-US" sz="2500" b="1" i="1" dirty="0">
              <a:solidFill>
                <a:srgbClr val="0070C0"/>
              </a:solidFill>
            </a:endParaRPr>
          </a:p>
        </p:txBody>
      </p:sp>
      <p:pic>
        <p:nvPicPr>
          <p:cNvPr id="4" name="Picture 3">
            <a:extLst>
              <a:ext uri="{FF2B5EF4-FFF2-40B4-BE49-F238E27FC236}">
                <a16:creationId xmlns:a16="http://schemas.microsoft.com/office/drawing/2014/main" id="{E8112D3D-3610-7C83-A301-0B497AE5D5A8}"/>
              </a:ext>
            </a:extLst>
          </p:cNvPr>
          <p:cNvPicPr>
            <a:picLocks noChangeAspect="1"/>
          </p:cNvPicPr>
          <p:nvPr/>
        </p:nvPicPr>
        <p:blipFill>
          <a:blip r:embed="rId3"/>
          <a:stretch>
            <a:fillRect/>
          </a:stretch>
        </p:blipFill>
        <p:spPr>
          <a:xfrm>
            <a:off x="3909726" y="2475201"/>
            <a:ext cx="8019046" cy="4017673"/>
          </a:xfrm>
          <a:prstGeom prst="rect">
            <a:avLst/>
          </a:prstGeom>
        </p:spPr>
      </p:pic>
      <p:sp>
        <p:nvSpPr>
          <p:cNvPr id="5" name="Content Placeholder 2">
            <a:extLst>
              <a:ext uri="{FF2B5EF4-FFF2-40B4-BE49-F238E27FC236}">
                <a16:creationId xmlns:a16="http://schemas.microsoft.com/office/drawing/2014/main" id="{F90F1C31-CF5B-7DDC-FC05-33C85DD51123}"/>
              </a:ext>
            </a:extLst>
          </p:cNvPr>
          <p:cNvSpPr txBox="1">
            <a:spLocks/>
          </p:cNvSpPr>
          <p:nvPr/>
        </p:nvSpPr>
        <p:spPr>
          <a:xfrm>
            <a:off x="627184" y="2391508"/>
            <a:ext cx="3194539" cy="36314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No more receivers!</a:t>
            </a:r>
          </a:p>
          <a:p>
            <a:pPr lvl="1"/>
            <a:r>
              <a:rPr lang="en-US" sz="2800" dirty="0"/>
              <a:t>management headaches </a:t>
            </a:r>
          </a:p>
          <a:p>
            <a:pPr lvl="1"/>
            <a:r>
              <a:rPr lang="en-US" sz="2800" dirty="0"/>
              <a:t>No more “Must work” pieces</a:t>
            </a:r>
          </a:p>
          <a:p>
            <a:pPr lvl="1"/>
            <a:r>
              <a:rPr lang="en-US" sz="2800" dirty="0"/>
              <a:t>Easier to debug and develop</a:t>
            </a:r>
          </a:p>
          <a:p>
            <a:endParaRPr lang="en-US" dirty="0"/>
          </a:p>
          <a:p>
            <a:endParaRPr lang="en-US" dirty="0"/>
          </a:p>
        </p:txBody>
      </p:sp>
      <p:sp>
        <p:nvSpPr>
          <p:cNvPr id="7" name="TextBox 6">
            <a:extLst>
              <a:ext uri="{FF2B5EF4-FFF2-40B4-BE49-F238E27FC236}">
                <a16:creationId xmlns:a16="http://schemas.microsoft.com/office/drawing/2014/main" id="{DAADA18F-22A1-A349-13A7-6D5540D909A7}"/>
              </a:ext>
            </a:extLst>
          </p:cNvPr>
          <p:cNvSpPr txBox="1"/>
          <p:nvPr/>
        </p:nvSpPr>
        <p:spPr>
          <a:xfrm>
            <a:off x="627184" y="1057037"/>
            <a:ext cx="5855679" cy="523220"/>
          </a:xfrm>
          <a:prstGeom prst="rect">
            <a:avLst/>
          </a:prstGeom>
          <a:noFill/>
        </p:spPr>
        <p:txBody>
          <a:bodyPr wrap="square" rtlCol="0">
            <a:spAutoFit/>
          </a:bodyPr>
          <a:lstStyle/>
          <a:p>
            <a:r>
              <a:rPr lang="en-US" sz="2800" dirty="0">
                <a:solidFill>
                  <a:schemeClr val="accent6"/>
                </a:solidFill>
              </a:rPr>
              <a:t>Enter CRDD:</a:t>
            </a:r>
          </a:p>
        </p:txBody>
      </p:sp>
    </p:spTree>
    <p:extLst>
      <p:ext uri="{BB962C8B-B14F-4D97-AF65-F5344CB8AC3E}">
        <p14:creationId xmlns:p14="http://schemas.microsoft.com/office/powerpoint/2010/main" val="2838039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3D3220-A578-1C2B-10CE-A012C52C1C26}"/>
              </a:ext>
            </a:extLst>
          </p:cNvPr>
          <p:cNvSpPr>
            <a:spLocks noGrp="1"/>
          </p:cNvSpPr>
          <p:nvPr>
            <p:ph idx="1"/>
          </p:nvPr>
        </p:nvSpPr>
        <p:spPr>
          <a:xfrm>
            <a:off x="565638" y="1693382"/>
            <a:ext cx="4674577" cy="2136127"/>
          </a:xfrm>
        </p:spPr>
        <p:txBody>
          <a:bodyPr>
            <a:noAutofit/>
          </a:bodyPr>
          <a:lstStyle/>
          <a:p>
            <a:r>
              <a:rPr lang="en-US" sz="2600" dirty="0"/>
              <a:t>With the realization that we could mix and match different CSPP software, we also realized they could be run in parallel as long as prerequisites are met (L1 exists </a:t>
            </a:r>
            <a:r>
              <a:rPr lang="en-US" sz="2600" dirty="0" err="1"/>
              <a:t>etc</a:t>
            </a:r>
            <a:r>
              <a:rPr lang="en-US" sz="2600" dirty="0"/>
              <a:t>)</a:t>
            </a:r>
          </a:p>
        </p:txBody>
      </p:sp>
      <p:sp>
        <p:nvSpPr>
          <p:cNvPr id="6" name="Title 1">
            <a:extLst>
              <a:ext uri="{FF2B5EF4-FFF2-40B4-BE49-F238E27FC236}">
                <a16:creationId xmlns:a16="http://schemas.microsoft.com/office/drawing/2014/main" id="{50F8F112-A4D4-ECDC-5CA2-9C9E71B5D3C4}"/>
              </a:ext>
            </a:extLst>
          </p:cNvPr>
          <p:cNvSpPr txBox="1">
            <a:spLocks/>
          </p:cNvSpPr>
          <p:nvPr/>
        </p:nvSpPr>
        <p:spPr>
          <a:xfrm>
            <a:off x="838200" y="365126"/>
            <a:ext cx="10515600" cy="7602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2500" b="1" i="1">
                <a:solidFill>
                  <a:srgbClr val="0070C0"/>
                </a:solidFill>
              </a:rPr>
              <a:t>Leveraging CSPP: Building a cloud based direct broadcast processing system</a:t>
            </a:r>
            <a:endParaRPr lang="en-US" sz="2500" b="1" i="1" dirty="0">
              <a:solidFill>
                <a:srgbClr val="0070C0"/>
              </a:solidFill>
            </a:endParaRPr>
          </a:p>
        </p:txBody>
      </p:sp>
      <p:sp>
        <p:nvSpPr>
          <p:cNvPr id="4" name="TextBox 3">
            <a:extLst>
              <a:ext uri="{FF2B5EF4-FFF2-40B4-BE49-F238E27FC236}">
                <a16:creationId xmlns:a16="http://schemas.microsoft.com/office/drawing/2014/main" id="{BB45DA5D-8B96-7652-F50E-D22EEEFB6C2E}"/>
              </a:ext>
            </a:extLst>
          </p:cNvPr>
          <p:cNvSpPr txBox="1"/>
          <p:nvPr/>
        </p:nvSpPr>
        <p:spPr>
          <a:xfrm>
            <a:off x="565638" y="1147789"/>
            <a:ext cx="5855679" cy="523220"/>
          </a:xfrm>
          <a:prstGeom prst="rect">
            <a:avLst/>
          </a:prstGeom>
          <a:noFill/>
        </p:spPr>
        <p:txBody>
          <a:bodyPr wrap="square" rtlCol="0">
            <a:spAutoFit/>
          </a:bodyPr>
          <a:lstStyle/>
          <a:p>
            <a:r>
              <a:rPr lang="en-US" sz="2800" dirty="0">
                <a:solidFill>
                  <a:schemeClr val="accent6"/>
                </a:solidFill>
              </a:rPr>
              <a:t>Leveraging CSPP:</a:t>
            </a:r>
          </a:p>
        </p:txBody>
      </p:sp>
      <p:pic>
        <p:nvPicPr>
          <p:cNvPr id="10" name="Picture 9">
            <a:extLst>
              <a:ext uri="{FF2B5EF4-FFF2-40B4-BE49-F238E27FC236}">
                <a16:creationId xmlns:a16="http://schemas.microsoft.com/office/drawing/2014/main" id="{D8FAB381-3747-45E3-338F-F9B61663CEA8}"/>
              </a:ext>
            </a:extLst>
          </p:cNvPr>
          <p:cNvPicPr>
            <a:picLocks noChangeAspect="1"/>
          </p:cNvPicPr>
          <p:nvPr/>
        </p:nvPicPr>
        <p:blipFill>
          <a:blip r:embed="rId3"/>
          <a:stretch>
            <a:fillRect/>
          </a:stretch>
        </p:blipFill>
        <p:spPr>
          <a:xfrm>
            <a:off x="5240215" y="1333434"/>
            <a:ext cx="6752492" cy="2496075"/>
          </a:xfrm>
          <a:prstGeom prst="rect">
            <a:avLst/>
          </a:prstGeom>
        </p:spPr>
      </p:pic>
      <p:sp>
        <p:nvSpPr>
          <p:cNvPr id="11" name="Content Placeholder 2">
            <a:extLst>
              <a:ext uri="{FF2B5EF4-FFF2-40B4-BE49-F238E27FC236}">
                <a16:creationId xmlns:a16="http://schemas.microsoft.com/office/drawing/2014/main" id="{7F247B30-9FA2-E619-58DC-09390DF482CF}"/>
              </a:ext>
            </a:extLst>
          </p:cNvPr>
          <p:cNvSpPr txBox="1">
            <a:spLocks/>
          </p:cNvSpPr>
          <p:nvPr/>
        </p:nvSpPr>
        <p:spPr>
          <a:xfrm>
            <a:off x="565638" y="4037527"/>
            <a:ext cx="11626362" cy="249607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We also realized that the bespoke linear design was repeating the same steps over and over, just with different CSPP commands and that the CSPP software all had the same general requirements.</a:t>
            </a:r>
          </a:p>
          <a:p>
            <a:r>
              <a:rPr lang="en-US" dirty="0"/>
              <a:t>After reviewing our existing code and identifying these patterns, we developed an abstraction that captures how we use CSPP as JSON objects.</a:t>
            </a:r>
          </a:p>
          <a:p>
            <a:r>
              <a:rPr lang="en-US" dirty="0"/>
              <a:t>This “step” model encapsulates each work task and its requirements and insulates the system from the details.  This is very similar to the IPOPP processing tree.</a:t>
            </a:r>
          </a:p>
          <a:p>
            <a:endParaRPr lang="en-US" dirty="0"/>
          </a:p>
          <a:p>
            <a:endParaRPr lang="en-US" dirty="0"/>
          </a:p>
        </p:txBody>
      </p:sp>
      <p:sp>
        <p:nvSpPr>
          <p:cNvPr id="2" name="TextBox 1">
            <a:extLst>
              <a:ext uri="{FF2B5EF4-FFF2-40B4-BE49-F238E27FC236}">
                <a16:creationId xmlns:a16="http://schemas.microsoft.com/office/drawing/2014/main" id="{DA0181C2-5C07-D677-8275-025B187108D0}"/>
              </a:ext>
            </a:extLst>
          </p:cNvPr>
          <p:cNvSpPr txBox="1"/>
          <p:nvPr/>
        </p:nvSpPr>
        <p:spPr>
          <a:xfrm>
            <a:off x="7753612" y="3779630"/>
            <a:ext cx="2993720" cy="307777"/>
          </a:xfrm>
          <a:prstGeom prst="rect">
            <a:avLst/>
          </a:prstGeom>
          <a:noFill/>
        </p:spPr>
        <p:txBody>
          <a:bodyPr wrap="square" rtlCol="0">
            <a:spAutoFit/>
          </a:bodyPr>
          <a:lstStyle/>
          <a:p>
            <a:r>
              <a:rPr lang="en-US" sz="1400" dirty="0">
                <a:solidFill>
                  <a:schemeClr val="bg1"/>
                </a:solidFill>
              </a:rPr>
              <a:t>IPOPP Status Screen over VNC </a:t>
            </a:r>
          </a:p>
        </p:txBody>
      </p:sp>
    </p:spTree>
    <p:extLst>
      <p:ext uri="{BB962C8B-B14F-4D97-AF65-F5344CB8AC3E}">
        <p14:creationId xmlns:p14="http://schemas.microsoft.com/office/powerpoint/2010/main" val="589518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3D3220-A578-1C2B-10CE-A012C52C1C26}"/>
              </a:ext>
            </a:extLst>
          </p:cNvPr>
          <p:cNvSpPr>
            <a:spLocks noGrp="1"/>
          </p:cNvSpPr>
          <p:nvPr>
            <p:ph idx="1"/>
          </p:nvPr>
        </p:nvSpPr>
        <p:spPr>
          <a:xfrm>
            <a:off x="838200" y="1125416"/>
            <a:ext cx="10515600" cy="5732584"/>
          </a:xfrm>
        </p:spPr>
        <p:txBody>
          <a:bodyPr>
            <a:normAutofit fontScale="85000" lnSpcReduction="20000"/>
          </a:bodyPr>
          <a:lstStyle/>
          <a:p>
            <a:r>
              <a:rPr lang="en-US" dirty="0"/>
              <a:t>The idea of “steps”</a:t>
            </a:r>
          </a:p>
          <a:p>
            <a:pPr lvl="1"/>
            <a:r>
              <a:rPr lang="en-US" dirty="0"/>
              <a:t>Each step is given a “name”</a:t>
            </a:r>
          </a:p>
          <a:p>
            <a:pPr lvl="1"/>
            <a:r>
              <a:rPr lang="en-US" dirty="0"/>
              <a:t>A step is a unit of work of any size:</a:t>
            </a:r>
          </a:p>
          <a:p>
            <a:pPr lvl="2"/>
            <a:r>
              <a:rPr lang="en-US" dirty="0"/>
              <a:t>RT-STPS</a:t>
            </a:r>
          </a:p>
          <a:p>
            <a:pPr lvl="2"/>
            <a:r>
              <a:rPr lang="en-US" dirty="0"/>
              <a:t>CSPP SDR</a:t>
            </a:r>
          </a:p>
          <a:p>
            <a:pPr lvl="2"/>
            <a:r>
              <a:rPr lang="en-US" dirty="0"/>
              <a:t>Fire / Flood</a:t>
            </a:r>
          </a:p>
          <a:p>
            <a:pPr lvl="2"/>
            <a:r>
              <a:rPr lang="en-US" dirty="0"/>
              <a:t>Copying results to S3</a:t>
            </a:r>
          </a:p>
          <a:p>
            <a:pPr lvl="1"/>
            <a:r>
              <a:rPr lang="en-US" dirty="0"/>
              <a:t>How to coordinate the steps in sequence and in parallel – state tags</a:t>
            </a:r>
          </a:p>
          <a:p>
            <a:r>
              <a:rPr lang="en-US" dirty="0"/>
              <a:t>The engine keeps a “bag” of state tags</a:t>
            </a:r>
          </a:p>
          <a:p>
            <a:pPr lvl="1"/>
            <a:r>
              <a:rPr lang="en-US" dirty="0"/>
              <a:t>Start state tag – the step has started</a:t>
            </a:r>
          </a:p>
          <a:p>
            <a:pPr lvl="1"/>
            <a:r>
              <a:rPr lang="en-US" dirty="0"/>
              <a:t>End state tag– the step has completed</a:t>
            </a:r>
          </a:p>
          <a:p>
            <a:pPr lvl="1"/>
            <a:r>
              <a:rPr lang="en-US" dirty="0" err="1"/>
              <a:t>End_OK</a:t>
            </a:r>
            <a:r>
              <a:rPr lang="en-US" dirty="0"/>
              <a:t> state tag – the step has completed successfully</a:t>
            </a:r>
          </a:p>
          <a:p>
            <a:pPr lvl="1"/>
            <a:r>
              <a:rPr lang="en-US" dirty="0" err="1"/>
              <a:t>End_Failed</a:t>
            </a:r>
            <a:r>
              <a:rPr lang="en-US" dirty="0"/>
              <a:t> state tag – the step has completed but in a failed state</a:t>
            </a:r>
          </a:p>
          <a:p>
            <a:r>
              <a:rPr lang="en-US" dirty="0"/>
              <a:t>The engine is really a coordinator of the steps</a:t>
            </a:r>
          </a:p>
          <a:p>
            <a:pPr lvl="1"/>
            <a:r>
              <a:rPr lang="en-US" dirty="0"/>
              <a:t>Initializing, loading steps</a:t>
            </a:r>
          </a:p>
          <a:p>
            <a:pPr lvl="1"/>
            <a:r>
              <a:rPr lang="en-US" dirty="0"/>
              <a:t>Picking steps to run</a:t>
            </a:r>
          </a:p>
          <a:p>
            <a:pPr lvl="1"/>
            <a:r>
              <a:rPr lang="en-US" dirty="0"/>
              <a:t>Determining when there are no more steps that can run</a:t>
            </a:r>
          </a:p>
          <a:p>
            <a:pPr lvl="2"/>
            <a:r>
              <a:rPr lang="en-US" dirty="0"/>
              <a:t>No running steps</a:t>
            </a:r>
          </a:p>
          <a:p>
            <a:pPr lvl="2"/>
            <a:r>
              <a:rPr lang="en-US" dirty="0"/>
              <a:t>No steps that can run - there are normally steps that don’t run (error handling steps)</a:t>
            </a:r>
          </a:p>
          <a:p>
            <a:endParaRPr lang="en-US" dirty="0"/>
          </a:p>
          <a:p>
            <a:endParaRPr lang="en-US" dirty="0"/>
          </a:p>
          <a:p>
            <a:endParaRPr lang="en-US" dirty="0"/>
          </a:p>
          <a:p>
            <a:endParaRPr lang="en-US" dirty="0"/>
          </a:p>
        </p:txBody>
      </p:sp>
      <p:sp>
        <p:nvSpPr>
          <p:cNvPr id="6" name="Title 1">
            <a:extLst>
              <a:ext uri="{FF2B5EF4-FFF2-40B4-BE49-F238E27FC236}">
                <a16:creationId xmlns:a16="http://schemas.microsoft.com/office/drawing/2014/main" id="{50F8F112-A4D4-ECDC-5CA2-9C9E71B5D3C4}"/>
              </a:ext>
            </a:extLst>
          </p:cNvPr>
          <p:cNvSpPr txBox="1">
            <a:spLocks/>
          </p:cNvSpPr>
          <p:nvPr/>
        </p:nvSpPr>
        <p:spPr>
          <a:xfrm>
            <a:off x="838200" y="365126"/>
            <a:ext cx="10515600" cy="7602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2500" b="1" i="1">
                <a:solidFill>
                  <a:srgbClr val="0070C0"/>
                </a:solidFill>
              </a:rPr>
              <a:t>Leveraging CSPP: Building a cloud based direct broadcast processing system</a:t>
            </a:r>
            <a:endParaRPr lang="en-US" sz="2500" b="1" i="1" dirty="0">
              <a:solidFill>
                <a:srgbClr val="0070C0"/>
              </a:solidFill>
            </a:endParaRPr>
          </a:p>
        </p:txBody>
      </p:sp>
    </p:spTree>
    <p:extLst>
      <p:ext uri="{BB962C8B-B14F-4D97-AF65-F5344CB8AC3E}">
        <p14:creationId xmlns:p14="http://schemas.microsoft.com/office/powerpoint/2010/main" val="1901793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3D3220-A578-1C2B-10CE-A012C52C1C26}"/>
              </a:ext>
            </a:extLst>
          </p:cNvPr>
          <p:cNvSpPr>
            <a:spLocks noGrp="1"/>
          </p:cNvSpPr>
          <p:nvPr>
            <p:ph idx="1"/>
          </p:nvPr>
        </p:nvSpPr>
        <p:spPr>
          <a:xfrm>
            <a:off x="285106" y="1955567"/>
            <a:ext cx="2504986" cy="819438"/>
          </a:xfrm>
        </p:spPr>
        <p:txBody>
          <a:bodyPr>
            <a:normAutofit/>
          </a:bodyPr>
          <a:lstStyle/>
          <a:p>
            <a:pPr marL="0" indent="0">
              <a:buNone/>
            </a:pPr>
            <a:r>
              <a:rPr lang="en-US" sz="2600" dirty="0"/>
              <a:t>Start </a:t>
            </a:r>
            <a:r>
              <a:rPr lang="en-US" sz="2200" dirty="0"/>
              <a:t>and</a:t>
            </a:r>
            <a:r>
              <a:rPr lang="en-US" sz="2600" dirty="0"/>
              <a:t> End state tags</a:t>
            </a:r>
          </a:p>
          <a:p>
            <a:endParaRPr lang="en-US" sz="2600" dirty="0"/>
          </a:p>
          <a:p>
            <a:endParaRPr lang="en-US" sz="2600" dirty="0"/>
          </a:p>
        </p:txBody>
      </p:sp>
      <p:sp>
        <p:nvSpPr>
          <p:cNvPr id="6" name="Title 1">
            <a:extLst>
              <a:ext uri="{FF2B5EF4-FFF2-40B4-BE49-F238E27FC236}">
                <a16:creationId xmlns:a16="http://schemas.microsoft.com/office/drawing/2014/main" id="{50F8F112-A4D4-ECDC-5CA2-9C9E71B5D3C4}"/>
              </a:ext>
            </a:extLst>
          </p:cNvPr>
          <p:cNvSpPr txBox="1">
            <a:spLocks/>
          </p:cNvSpPr>
          <p:nvPr/>
        </p:nvSpPr>
        <p:spPr>
          <a:xfrm>
            <a:off x="838200" y="365126"/>
            <a:ext cx="10515600" cy="7602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2500" b="1" i="1">
                <a:solidFill>
                  <a:srgbClr val="0070C0"/>
                </a:solidFill>
              </a:rPr>
              <a:t>Leveraging CSPP: Building a cloud based direct broadcast processing system</a:t>
            </a:r>
            <a:endParaRPr lang="en-US" sz="2500" b="1" i="1" dirty="0">
              <a:solidFill>
                <a:srgbClr val="0070C0"/>
              </a:solidFill>
            </a:endParaRPr>
          </a:p>
        </p:txBody>
      </p:sp>
      <p:sp>
        <p:nvSpPr>
          <p:cNvPr id="4" name="Title 1">
            <a:extLst>
              <a:ext uri="{FF2B5EF4-FFF2-40B4-BE49-F238E27FC236}">
                <a16:creationId xmlns:a16="http://schemas.microsoft.com/office/drawing/2014/main" id="{B327DB99-A221-EAAF-12D8-2484F8FCFC18}"/>
              </a:ext>
            </a:extLst>
          </p:cNvPr>
          <p:cNvSpPr>
            <a:spLocks noGrp="1"/>
          </p:cNvSpPr>
          <p:nvPr>
            <p:ph type="title"/>
          </p:nvPr>
        </p:nvSpPr>
        <p:spPr>
          <a:xfrm>
            <a:off x="661094" y="1172758"/>
            <a:ext cx="10515600" cy="373401"/>
          </a:xfrm>
        </p:spPr>
        <p:txBody>
          <a:bodyPr>
            <a:normAutofit fontScale="90000"/>
          </a:bodyPr>
          <a:lstStyle/>
          <a:p>
            <a:r>
              <a:rPr lang="en-US" dirty="0"/>
              <a:t>GSON System – The State Driven Engine</a:t>
            </a:r>
          </a:p>
        </p:txBody>
      </p:sp>
      <p:sp>
        <p:nvSpPr>
          <p:cNvPr id="5" name="Rectangle 4">
            <a:extLst>
              <a:ext uri="{FF2B5EF4-FFF2-40B4-BE49-F238E27FC236}">
                <a16:creationId xmlns:a16="http://schemas.microsoft.com/office/drawing/2014/main" id="{AC25AEA0-9390-B94A-3723-27D6EB973CCD}"/>
              </a:ext>
            </a:extLst>
          </p:cNvPr>
          <p:cNvSpPr/>
          <p:nvPr/>
        </p:nvSpPr>
        <p:spPr>
          <a:xfrm>
            <a:off x="315804" y="4845966"/>
            <a:ext cx="1709059" cy="4262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RT-STPS</a:t>
            </a:r>
          </a:p>
        </p:txBody>
      </p:sp>
      <p:sp>
        <p:nvSpPr>
          <p:cNvPr id="7" name="Rectangle 6">
            <a:extLst>
              <a:ext uri="{FF2B5EF4-FFF2-40B4-BE49-F238E27FC236}">
                <a16:creationId xmlns:a16="http://schemas.microsoft.com/office/drawing/2014/main" id="{78222F97-4390-A68A-E8F6-55E9352A6C93}"/>
              </a:ext>
            </a:extLst>
          </p:cNvPr>
          <p:cNvSpPr/>
          <p:nvPr/>
        </p:nvSpPr>
        <p:spPr>
          <a:xfrm>
            <a:off x="2438521" y="4195371"/>
            <a:ext cx="2002972" cy="5304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VIIRS Level 0</a:t>
            </a:r>
          </a:p>
        </p:txBody>
      </p:sp>
      <p:sp>
        <p:nvSpPr>
          <p:cNvPr id="8" name="Rectangle 7">
            <a:extLst>
              <a:ext uri="{FF2B5EF4-FFF2-40B4-BE49-F238E27FC236}">
                <a16:creationId xmlns:a16="http://schemas.microsoft.com/office/drawing/2014/main" id="{9DAB545F-A7CD-C4FC-7387-7D43E777ABC9}"/>
              </a:ext>
            </a:extLst>
          </p:cNvPr>
          <p:cNvSpPr/>
          <p:nvPr/>
        </p:nvSpPr>
        <p:spPr>
          <a:xfrm>
            <a:off x="4855150" y="4195373"/>
            <a:ext cx="2002972" cy="530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VIIRS Level 1</a:t>
            </a:r>
          </a:p>
        </p:txBody>
      </p:sp>
      <p:cxnSp>
        <p:nvCxnSpPr>
          <p:cNvPr id="9" name="Straight Arrow Connector 8">
            <a:extLst>
              <a:ext uri="{FF2B5EF4-FFF2-40B4-BE49-F238E27FC236}">
                <a16:creationId xmlns:a16="http://schemas.microsoft.com/office/drawing/2014/main" id="{F141CAAC-BA84-9685-6AA8-C415F6822088}"/>
              </a:ext>
            </a:extLst>
          </p:cNvPr>
          <p:cNvCxnSpPr>
            <a:cxnSpLocks/>
            <a:stCxn id="5" idx="3"/>
            <a:endCxn id="7" idx="1"/>
          </p:cNvCxnSpPr>
          <p:nvPr/>
        </p:nvCxnSpPr>
        <p:spPr>
          <a:xfrm flipV="1">
            <a:off x="2024863" y="4460597"/>
            <a:ext cx="413658" cy="5984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9F8CAD0-1F56-C877-9812-BDAF3E764CA5}"/>
              </a:ext>
            </a:extLst>
          </p:cNvPr>
          <p:cNvCxnSpPr>
            <a:cxnSpLocks/>
            <a:stCxn id="7" idx="3"/>
            <a:endCxn id="8" idx="1"/>
          </p:cNvCxnSpPr>
          <p:nvPr/>
        </p:nvCxnSpPr>
        <p:spPr>
          <a:xfrm>
            <a:off x="4441493" y="4460597"/>
            <a:ext cx="413657"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71344EC3-A6AF-06A3-E4B0-D79B53708668}"/>
              </a:ext>
            </a:extLst>
          </p:cNvPr>
          <p:cNvCxnSpPr>
            <a:cxnSpLocks/>
            <a:stCxn id="5" idx="0"/>
            <a:endCxn id="12" idx="2"/>
          </p:cNvCxnSpPr>
          <p:nvPr/>
        </p:nvCxnSpPr>
        <p:spPr>
          <a:xfrm flipV="1">
            <a:off x="1170334" y="4118947"/>
            <a:ext cx="29172" cy="7270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ounded Rectangle 11">
            <a:extLst>
              <a:ext uri="{FF2B5EF4-FFF2-40B4-BE49-F238E27FC236}">
                <a16:creationId xmlns:a16="http://schemas.microsoft.com/office/drawing/2014/main" id="{A32D3A13-535E-C227-4BDD-F4B703277895}"/>
              </a:ext>
            </a:extLst>
          </p:cNvPr>
          <p:cNvSpPr/>
          <p:nvPr/>
        </p:nvSpPr>
        <p:spPr>
          <a:xfrm>
            <a:off x="285106" y="3195352"/>
            <a:ext cx="1828800" cy="923595"/>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Tag: RT-STPS:</a:t>
            </a:r>
          </a:p>
          <a:p>
            <a:pPr algn="ctr"/>
            <a:r>
              <a:rPr lang="en-US" sz="1400" dirty="0"/>
              <a:t>RT-STPS_START</a:t>
            </a:r>
          </a:p>
          <a:p>
            <a:pPr algn="ctr"/>
            <a:r>
              <a:rPr lang="en-US" sz="1400" dirty="0"/>
              <a:t>And</a:t>
            </a:r>
          </a:p>
          <a:p>
            <a:pPr algn="ctr"/>
            <a:r>
              <a:rPr lang="en-US" sz="1400" dirty="0"/>
              <a:t>RT-STPS_END</a:t>
            </a:r>
          </a:p>
        </p:txBody>
      </p:sp>
      <p:sp>
        <p:nvSpPr>
          <p:cNvPr id="14" name="Rounded Rectangle 13">
            <a:extLst>
              <a:ext uri="{FF2B5EF4-FFF2-40B4-BE49-F238E27FC236}">
                <a16:creationId xmlns:a16="http://schemas.microsoft.com/office/drawing/2014/main" id="{611B8E1E-A30A-96DB-5CC2-95DDE4EE0A84}"/>
              </a:ext>
            </a:extLst>
          </p:cNvPr>
          <p:cNvSpPr/>
          <p:nvPr/>
        </p:nvSpPr>
        <p:spPr>
          <a:xfrm>
            <a:off x="2403704" y="3210058"/>
            <a:ext cx="2185376" cy="576943"/>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Tags: VIIRS_L0, CRIS_L0, ATMS_L0, L0</a:t>
            </a:r>
          </a:p>
        </p:txBody>
      </p:sp>
      <p:sp>
        <p:nvSpPr>
          <p:cNvPr id="15" name="Rectangle 14">
            <a:extLst>
              <a:ext uri="{FF2B5EF4-FFF2-40B4-BE49-F238E27FC236}">
                <a16:creationId xmlns:a16="http://schemas.microsoft.com/office/drawing/2014/main" id="{6E927EB4-49B6-3DC0-A2A9-6B180B2E8BF6}"/>
              </a:ext>
            </a:extLst>
          </p:cNvPr>
          <p:cNvSpPr/>
          <p:nvPr/>
        </p:nvSpPr>
        <p:spPr>
          <a:xfrm>
            <a:off x="2438521" y="4857689"/>
            <a:ext cx="2002972" cy="4027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CRIS Level 0</a:t>
            </a:r>
          </a:p>
        </p:txBody>
      </p:sp>
      <p:sp>
        <p:nvSpPr>
          <p:cNvPr id="16" name="Rectangle 15">
            <a:extLst>
              <a:ext uri="{FF2B5EF4-FFF2-40B4-BE49-F238E27FC236}">
                <a16:creationId xmlns:a16="http://schemas.microsoft.com/office/drawing/2014/main" id="{D09CD898-E37D-1BE5-268A-A78F9BD93B33}"/>
              </a:ext>
            </a:extLst>
          </p:cNvPr>
          <p:cNvSpPr/>
          <p:nvPr/>
        </p:nvSpPr>
        <p:spPr>
          <a:xfrm>
            <a:off x="4855150" y="4857690"/>
            <a:ext cx="2002972" cy="4027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CRIS Level 1</a:t>
            </a:r>
          </a:p>
        </p:txBody>
      </p:sp>
      <p:cxnSp>
        <p:nvCxnSpPr>
          <p:cNvPr id="17" name="Straight Arrow Connector 16">
            <a:extLst>
              <a:ext uri="{FF2B5EF4-FFF2-40B4-BE49-F238E27FC236}">
                <a16:creationId xmlns:a16="http://schemas.microsoft.com/office/drawing/2014/main" id="{EF0565A1-00C0-03AE-2A57-4F5D42CF4B24}"/>
              </a:ext>
            </a:extLst>
          </p:cNvPr>
          <p:cNvCxnSpPr>
            <a:cxnSpLocks/>
            <a:stCxn id="15" idx="3"/>
            <a:endCxn id="16" idx="1"/>
          </p:cNvCxnSpPr>
          <p:nvPr/>
        </p:nvCxnSpPr>
        <p:spPr>
          <a:xfrm>
            <a:off x="4441493" y="5059075"/>
            <a:ext cx="413657"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71C96DF9-4649-91FA-A327-4E876D2DF085}"/>
              </a:ext>
            </a:extLst>
          </p:cNvPr>
          <p:cNvSpPr/>
          <p:nvPr/>
        </p:nvSpPr>
        <p:spPr>
          <a:xfrm>
            <a:off x="2438521" y="5400725"/>
            <a:ext cx="2002972" cy="402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ATMS Level 0</a:t>
            </a:r>
          </a:p>
        </p:txBody>
      </p:sp>
      <p:sp>
        <p:nvSpPr>
          <p:cNvPr id="19" name="Rectangle 18">
            <a:extLst>
              <a:ext uri="{FF2B5EF4-FFF2-40B4-BE49-F238E27FC236}">
                <a16:creationId xmlns:a16="http://schemas.microsoft.com/office/drawing/2014/main" id="{D57A63CD-8126-B59C-EB7A-167EBC275FCF}"/>
              </a:ext>
            </a:extLst>
          </p:cNvPr>
          <p:cNvSpPr/>
          <p:nvPr/>
        </p:nvSpPr>
        <p:spPr>
          <a:xfrm>
            <a:off x="4855150" y="5400725"/>
            <a:ext cx="2002972" cy="4027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ATMS Level 1</a:t>
            </a:r>
          </a:p>
        </p:txBody>
      </p:sp>
      <p:cxnSp>
        <p:nvCxnSpPr>
          <p:cNvPr id="20" name="Straight Arrow Connector 19">
            <a:extLst>
              <a:ext uri="{FF2B5EF4-FFF2-40B4-BE49-F238E27FC236}">
                <a16:creationId xmlns:a16="http://schemas.microsoft.com/office/drawing/2014/main" id="{CFE1D8E5-38FD-22B3-3A4D-E71D7F328963}"/>
              </a:ext>
            </a:extLst>
          </p:cNvPr>
          <p:cNvCxnSpPr>
            <a:cxnSpLocks/>
            <a:stCxn id="18" idx="3"/>
            <a:endCxn id="19" idx="1"/>
          </p:cNvCxnSpPr>
          <p:nvPr/>
        </p:nvCxnSpPr>
        <p:spPr>
          <a:xfrm>
            <a:off x="4441493" y="5602111"/>
            <a:ext cx="41365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4429769-6223-8948-0F1F-93BA311689D9}"/>
              </a:ext>
            </a:extLst>
          </p:cNvPr>
          <p:cNvCxnSpPr>
            <a:cxnSpLocks/>
            <a:stCxn id="5" idx="3"/>
            <a:endCxn id="18" idx="1"/>
          </p:cNvCxnSpPr>
          <p:nvPr/>
        </p:nvCxnSpPr>
        <p:spPr>
          <a:xfrm>
            <a:off x="2024863" y="5059069"/>
            <a:ext cx="413658" cy="5430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339089C7-9A87-1A83-6DA2-B56763AB5BE8}"/>
              </a:ext>
            </a:extLst>
          </p:cNvPr>
          <p:cNvCxnSpPr>
            <a:cxnSpLocks/>
            <a:stCxn id="5" idx="3"/>
            <a:endCxn id="15" idx="1"/>
          </p:cNvCxnSpPr>
          <p:nvPr/>
        </p:nvCxnSpPr>
        <p:spPr>
          <a:xfrm>
            <a:off x="2024863" y="5059069"/>
            <a:ext cx="413658" cy="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Rounded Rectangle 22">
            <a:extLst>
              <a:ext uri="{FF2B5EF4-FFF2-40B4-BE49-F238E27FC236}">
                <a16:creationId xmlns:a16="http://schemas.microsoft.com/office/drawing/2014/main" id="{F535DE03-15C9-9039-8AAB-78FAEC4D73AB}"/>
              </a:ext>
            </a:extLst>
          </p:cNvPr>
          <p:cNvSpPr/>
          <p:nvPr/>
        </p:nvSpPr>
        <p:spPr>
          <a:xfrm>
            <a:off x="4801160" y="3194738"/>
            <a:ext cx="2110951" cy="576943"/>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Tags: VIIRS_L1, CRIS_L1, ATMS_L1, L1</a:t>
            </a:r>
          </a:p>
        </p:txBody>
      </p:sp>
      <p:sp>
        <p:nvSpPr>
          <p:cNvPr id="25" name="Rectangle 24">
            <a:extLst>
              <a:ext uri="{FF2B5EF4-FFF2-40B4-BE49-F238E27FC236}">
                <a16:creationId xmlns:a16="http://schemas.microsoft.com/office/drawing/2014/main" id="{AD410A77-546A-CED8-0C76-C3F6BB1A1AD6}"/>
              </a:ext>
            </a:extLst>
          </p:cNvPr>
          <p:cNvSpPr/>
          <p:nvPr/>
        </p:nvSpPr>
        <p:spPr>
          <a:xfrm>
            <a:off x="7437719" y="3739023"/>
            <a:ext cx="1709058" cy="468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VIIRS Flood</a:t>
            </a:r>
          </a:p>
        </p:txBody>
      </p:sp>
      <p:sp>
        <p:nvSpPr>
          <p:cNvPr id="26" name="Rectangle 25">
            <a:extLst>
              <a:ext uri="{FF2B5EF4-FFF2-40B4-BE49-F238E27FC236}">
                <a16:creationId xmlns:a16="http://schemas.microsoft.com/office/drawing/2014/main" id="{25C3AEBF-B9C7-4F70-39B8-8475584C543B}"/>
              </a:ext>
            </a:extLst>
          </p:cNvPr>
          <p:cNvSpPr/>
          <p:nvPr/>
        </p:nvSpPr>
        <p:spPr>
          <a:xfrm>
            <a:off x="7437719" y="4275767"/>
            <a:ext cx="1709058" cy="468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VIIRS Fire</a:t>
            </a:r>
          </a:p>
        </p:txBody>
      </p:sp>
      <p:sp>
        <p:nvSpPr>
          <p:cNvPr id="27" name="Rectangle 26">
            <a:extLst>
              <a:ext uri="{FF2B5EF4-FFF2-40B4-BE49-F238E27FC236}">
                <a16:creationId xmlns:a16="http://schemas.microsoft.com/office/drawing/2014/main" id="{0F697266-F18A-57A1-52ED-B5F059C0786A}"/>
              </a:ext>
            </a:extLst>
          </p:cNvPr>
          <p:cNvSpPr/>
          <p:nvPr/>
        </p:nvSpPr>
        <p:spPr>
          <a:xfrm>
            <a:off x="7437719" y="4812511"/>
            <a:ext cx="1709058" cy="468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VIIRS True Color</a:t>
            </a:r>
          </a:p>
        </p:txBody>
      </p:sp>
      <p:cxnSp>
        <p:nvCxnSpPr>
          <p:cNvPr id="28" name="Straight Arrow Connector 27">
            <a:extLst>
              <a:ext uri="{FF2B5EF4-FFF2-40B4-BE49-F238E27FC236}">
                <a16:creationId xmlns:a16="http://schemas.microsoft.com/office/drawing/2014/main" id="{D9BFBA65-2643-04AA-9426-4E9F971FA5BD}"/>
              </a:ext>
            </a:extLst>
          </p:cNvPr>
          <p:cNvCxnSpPr>
            <a:cxnSpLocks/>
            <a:stCxn id="8" idx="3"/>
            <a:endCxn id="25" idx="1"/>
          </p:cNvCxnSpPr>
          <p:nvPr/>
        </p:nvCxnSpPr>
        <p:spPr>
          <a:xfrm flipV="1">
            <a:off x="6858122" y="3973066"/>
            <a:ext cx="579597" cy="4875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9917DB4-3F75-F3C5-5770-D4730D23D6CE}"/>
              </a:ext>
            </a:extLst>
          </p:cNvPr>
          <p:cNvCxnSpPr>
            <a:cxnSpLocks/>
            <a:stCxn id="8" idx="3"/>
            <a:endCxn id="26" idx="1"/>
          </p:cNvCxnSpPr>
          <p:nvPr/>
        </p:nvCxnSpPr>
        <p:spPr>
          <a:xfrm>
            <a:off x="6858122" y="4460598"/>
            <a:ext cx="579597" cy="492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1F785E9A-7309-7196-8CEA-68FF96DA015D}"/>
              </a:ext>
            </a:extLst>
          </p:cNvPr>
          <p:cNvCxnSpPr>
            <a:cxnSpLocks/>
            <a:stCxn id="8" idx="3"/>
            <a:endCxn id="27" idx="1"/>
          </p:cNvCxnSpPr>
          <p:nvPr/>
        </p:nvCxnSpPr>
        <p:spPr>
          <a:xfrm>
            <a:off x="6858122" y="4460598"/>
            <a:ext cx="579597" cy="5859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1A2330BB-C073-9F56-229A-E15FBDFB4368}"/>
              </a:ext>
            </a:extLst>
          </p:cNvPr>
          <p:cNvCxnSpPr>
            <a:cxnSpLocks/>
            <a:stCxn id="25" idx="3"/>
            <a:endCxn id="32" idx="1"/>
          </p:cNvCxnSpPr>
          <p:nvPr/>
        </p:nvCxnSpPr>
        <p:spPr>
          <a:xfrm flipV="1">
            <a:off x="9146777" y="3553708"/>
            <a:ext cx="385656" cy="4193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Rounded Rectangle 31">
            <a:extLst>
              <a:ext uri="{FF2B5EF4-FFF2-40B4-BE49-F238E27FC236}">
                <a16:creationId xmlns:a16="http://schemas.microsoft.com/office/drawing/2014/main" id="{0233FA4A-5EE2-9D4C-B133-3B8EDFAFFA31}"/>
              </a:ext>
            </a:extLst>
          </p:cNvPr>
          <p:cNvSpPr/>
          <p:nvPr/>
        </p:nvSpPr>
        <p:spPr>
          <a:xfrm>
            <a:off x="9532433" y="3319665"/>
            <a:ext cx="2420100" cy="468085"/>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Tags: VIIRS_L2_FLOOD_HDF, VIIRS_L2_FLOOD_TIF</a:t>
            </a:r>
          </a:p>
        </p:txBody>
      </p:sp>
      <p:sp>
        <p:nvSpPr>
          <p:cNvPr id="33" name="Rounded Rectangle 32">
            <a:extLst>
              <a:ext uri="{FF2B5EF4-FFF2-40B4-BE49-F238E27FC236}">
                <a16:creationId xmlns:a16="http://schemas.microsoft.com/office/drawing/2014/main" id="{CCAB9BAC-CBA4-1E8F-5C4A-484B0E54643E}"/>
              </a:ext>
            </a:extLst>
          </p:cNvPr>
          <p:cNvSpPr/>
          <p:nvPr/>
        </p:nvSpPr>
        <p:spPr>
          <a:xfrm>
            <a:off x="9525077" y="3849701"/>
            <a:ext cx="2420100" cy="474793"/>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Tags: VIIRS_L2_FIRE_HDF, VIIRS_L2_FIRE_TIF</a:t>
            </a:r>
          </a:p>
        </p:txBody>
      </p:sp>
      <p:cxnSp>
        <p:nvCxnSpPr>
          <p:cNvPr id="34" name="Straight Arrow Connector 33">
            <a:extLst>
              <a:ext uri="{FF2B5EF4-FFF2-40B4-BE49-F238E27FC236}">
                <a16:creationId xmlns:a16="http://schemas.microsoft.com/office/drawing/2014/main" id="{13DC4984-2D79-6E2F-54CF-1C22AC6AEB26}"/>
              </a:ext>
            </a:extLst>
          </p:cNvPr>
          <p:cNvCxnSpPr>
            <a:cxnSpLocks/>
            <a:stCxn id="26" idx="3"/>
            <a:endCxn id="33" idx="1"/>
          </p:cNvCxnSpPr>
          <p:nvPr/>
        </p:nvCxnSpPr>
        <p:spPr>
          <a:xfrm flipV="1">
            <a:off x="9146777" y="4087098"/>
            <a:ext cx="378300" cy="4227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Rounded Rectangle 34">
            <a:extLst>
              <a:ext uri="{FF2B5EF4-FFF2-40B4-BE49-F238E27FC236}">
                <a16:creationId xmlns:a16="http://schemas.microsoft.com/office/drawing/2014/main" id="{6C13467E-277E-DB2C-B685-0CEBF0E71526}"/>
              </a:ext>
            </a:extLst>
          </p:cNvPr>
          <p:cNvSpPr/>
          <p:nvPr/>
        </p:nvSpPr>
        <p:spPr>
          <a:xfrm>
            <a:off x="9532434" y="4393152"/>
            <a:ext cx="2420100" cy="404031"/>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Tags: VIIRS_TRUE_COLOR_TIF</a:t>
            </a:r>
          </a:p>
        </p:txBody>
      </p:sp>
      <p:cxnSp>
        <p:nvCxnSpPr>
          <p:cNvPr id="36" name="Straight Arrow Connector 35">
            <a:extLst>
              <a:ext uri="{FF2B5EF4-FFF2-40B4-BE49-F238E27FC236}">
                <a16:creationId xmlns:a16="http://schemas.microsoft.com/office/drawing/2014/main" id="{083D8FE7-A0BB-E6A9-8891-4DEA04904BD1}"/>
              </a:ext>
            </a:extLst>
          </p:cNvPr>
          <p:cNvCxnSpPr>
            <a:cxnSpLocks/>
            <a:stCxn id="27" idx="3"/>
            <a:endCxn id="35" idx="1"/>
          </p:cNvCxnSpPr>
          <p:nvPr/>
        </p:nvCxnSpPr>
        <p:spPr>
          <a:xfrm flipV="1">
            <a:off x="9146777" y="4595168"/>
            <a:ext cx="385657" cy="4513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4" name="Content Placeholder 2">
            <a:extLst>
              <a:ext uri="{FF2B5EF4-FFF2-40B4-BE49-F238E27FC236}">
                <a16:creationId xmlns:a16="http://schemas.microsoft.com/office/drawing/2014/main" id="{32B31D29-8F16-4198-4944-D5B8B1F643B7}"/>
              </a:ext>
            </a:extLst>
          </p:cNvPr>
          <p:cNvSpPr txBox="1">
            <a:spLocks/>
          </p:cNvSpPr>
          <p:nvPr/>
        </p:nvSpPr>
        <p:spPr>
          <a:xfrm>
            <a:off x="3407588" y="1957557"/>
            <a:ext cx="2799319" cy="10222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dirty="0"/>
              <a:t>State tags - just the names of each step</a:t>
            </a:r>
          </a:p>
          <a:p>
            <a:endParaRPr lang="en-US" sz="2200" dirty="0"/>
          </a:p>
          <a:p>
            <a:endParaRPr lang="en-US" sz="2200" dirty="0"/>
          </a:p>
        </p:txBody>
      </p:sp>
      <p:sp>
        <p:nvSpPr>
          <p:cNvPr id="105" name="Content Placeholder 2">
            <a:extLst>
              <a:ext uri="{FF2B5EF4-FFF2-40B4-BE49-F238E27FC236}">
                <a16:creationId xmlns:a16="http://schemas.microsoft.com/office/drawing/2014/main" id="{2D982527-D723-631F-2078-79034EC62F8C}"/>
              </a:ext>
            </a:extLst>
          </p:cNvPr>
          <p:cNvSpPr txBox="1">
            <a:spLocks/>
          </p:cNvSpPr>
          <p:nvPr/>
        </p:nvSpPr>
        <p:spPr>
          <a:xfrm>
            <a:off x="9097246" y="1931528"/>
            <a:ext cx="2666662" cy="11960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dirty="0"/>
              <a:t>Additional state tags, defined by the step</a:t>
            </a:r>
          </a:p>
        </p:txBody>
      </p:sp>
      <p:sp>
        <p:nvSpPr>
          <p:cNvPr id="106" name="Content Placeholder 2">
            <a:extLst>
              <a:ext uri="{FF2B5EF4-FFF2-40B4-BE49-F238E27FC236}">
                <a16:creationId xmlns:a16="http://schemas.microsoft.com/office/drawing/2014/main" id="{01460275-EC29-A977-A1FA-009D6B5BAEE0}"/>
              </a:ext>
            </a:extLst>
          </p:cNvPr>
          <p:cNvSpPr txBox="1">
            <a:spLocks/>
          </p:cNvSpPr>
          <p:nvPr/>
        </p:nvSpPr>
        <p:spPr>
          <a:xfrm>
            <a:off x="4228650" y="6291488"/>
            <a:ext cx="2693589" cy="4027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dirty="0"/>
              <a:t>Processing Steps</a:t>
            </a:r>
          </a:p>
        </p:txBody>
      </p:sp>
      <p:sp>
        <p:nvSpPr>
          <p:cNvPr id="107" name="Down Arrow 106">
            <a:extLst>
              <a:ext uri="{FF2B5EF4-FFF2-40B4-BE49-F238E27FC236}">
                <a16:creationId xmlns:a16="http://schemas.microsoft.com/office/drawing/2014/main" id="{4D7AB481-086A-6F2B-6F1B-0C76D7746E5B}"/>
              </a:ext>
            </a:extLst>
          </p:cNvPr>
          <p:cNvSpPr/>
          <p:nvPr/>
        </p:nvSpPr>
        <p:spPr>
          <a:xfrm>
            <a:off x="1020587" y="2722016"/>
            <a:ext cx="178947" cy="428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Down Arrow 107">
            <a:extLst>
              <a:ext uri="{FF2B5EF4-FFF2-40B4-BE49-F238E27FC236}">
                <a16:creationId xmlns:a16="http://schemas.microsoft.com/office/drawing/2014/main" id="{3BD41110-F9FB-016D-8927-C8EC3E8189E8}"/>
              </a:ext>
            </a:extLst>
          </p:cNvPr>
          <p:cNvSpPr/>
          <p:nvPr/>
        </p:nvSpPr>
        <p:spPr>
          <a:xfrm rot="19835930">
            <a:off x="5485970" y="2651647"/>
            <a:ext cx="178947" cy="428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Down Arrow 108">
            <a:extLst>
              <a:ext uri="{FF2B5EF4-FFF2-40B4-BE49-F238E27FC236}">
                <a16:creationId xmlns:a16="http://schemas.microsoft.com/office/drawing/2014/main" id="{1E2CFB91-7326-9C4B-8A4F-9CA79C397496}"/>
              </a:ext>
            </a:extLst>
          </p:cNvPr>
          <p:cNvSpPr/>
          <p:nvPr/>
        </p:nvSpPr>
        <p:spPr>
          <a:xfrm rot="1836070">
            <a:off x="3814303" y="2665202"/>
            <a:ext cx="178947" cy="428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Down Arrow 109">
            <a:extLst>
              <a:ext uri="{FF2B5EF4-FFF2-40B4-BE49-F238E27FC236}">
                <a16:creationId xmlns:a16="http://schemas.microsoft.com/office/drawing/2014/main" id="{89D4493D-9D00-BF96-E563-9B91F522DBE9}"/>
              </a:ext>
            </a:extLst>
          </p:cNvPr>
          <p:cNvSpPr/>
          <p:nvPr/>
        </p:nvSpPr>
        <p:spPr>
          <a:xfrm>
            <a:off x="10402840" y="2722016"/>
            <a:ext cx="178947" cy="428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Down Arrow 110">
            <a:extLst>
              <a:ext uri="{FF2B5EF4-FFF2-40B4-BE49-F238E27FC236}">
                <a16:creationId xmlns:a16="http://schemas.microsoft.com/office/drawing/2014/main" id="{63E11323-1E04-F862-191F-B868E6C9EBC9}"/>
              </a:ext>
            </a:extLst>
          </p:cNvPr>
          <p:cNvSpPr/>
          <p:nvPr/>
        </p:nvSpPr>
        <p:spPr>
          <a:xfrm rot="10800000">
            <a:off x="5615353" y="5862917"/>
            <a:ext cx="139036" cy="4285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Down Arrow 111">
            <a:extLst>
              <a:ext uri="{FF2B5EF4-FFF2-40B4-BE49-F238E27FC236}">
                <a16:creationId xmlns:a16="http://schemas.microsoft.com/office/drawing/2014/main" id="{2D9D439B-EF66-6F91-7FA3-399A3F251972}"/>
              </a:ext>
            </a:extLst>
          </p:cNvPr>
          <p:cNvSpPr/>
          <p:nvPr/>
        </p:nvSpPr>
        <p:spPr>
          <a:xfrm rot="8042378" flipH="1">
            <a:off x="4021521" y="5822775"/>
            <a:ext cx="136701" cy="58572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8" name="Curved Connector 117">
            <a:extLst>
              <a:ext uri="{FF2B5EF4-FFF2-40B4-BE49-F238E27FC236}">
                <a16:creationId xmlns:a16="http://schemas.microsoft.com/office/drawing/2014/main" id="{6A68D407-E833-A15C-5E94-64716FEAF7D5}"/>
              </a:ext>
            </a:extLst>
          </p:cNvPr>
          <p:cNvCxnSpPr>
            <a:cxnSpLocks/>
          </p:cNvCxnSpPr>
          <p:nvPr/>
        </p:nvCxnSpPr>
        <p:spPr>
          <a:xfrm rot="10800000">
            <a:off x="1110061" y="5412437"/>
            <a:ext cx="3107725" cy="1092958"/>
          </a:xfrm>
          <a:prstGeom prst="curvedConnector3">
            <a:avLst>
              <a:gd name="adj1" fmla="val 9998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3" name="Curved Connector 122">
            <a:extLst>
              <a:ext uri="{FF2B5EF4-FFF2-40B4-BE49-F238E27FC236}">
                <a16:creationId xmlns:a16="http://schemas.microsoft.com/office/drawing/2014/main" id="{31110083-D9E8-228D-714D-A4AACD4C7804}"/>
              </a:ext>
            </a:extLst>
          </p:cNvPr>
          <p:cNvCxnSpPr>
            <a:cxnSpLocks/>
          </p:cNvCxnSpPr>
          <p:nvPr/>
        </p:nvCxnSpPr>
        <p:spPr>
          <a:xfrm flipV="1">
            <a:off x="6375748" y="5384114"/>
            <a:ext cx="2066794" cy="1108760"/>
          </a:xfrm>
          <a:prstGeom prst="curvedConnector3">
            <a:avLst>
              <a:gd name="adj1" fmla="val 9909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324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3D3220-A578-1C2B-10CE-A012C52C1C26}"/>
              </a:ext>
            </a:extLst>
          </p:cNvPr>
          <p:cNvSpPr>
            <a:spLocks noGrp="1"/>
          </p:cNvSpPr>
          <p:nvPr>
            <p:ph idx="1"/>
          </p:nvPr>
        </p:nvSpPr>
        <p:spPr>
          <a:xfrm>
            <a:off x="838200" y="1944699"/>
            <a:ext cx="10515600" cy="4806830"/>
          </a:xfrm>
        </p:spPr>
        <p:txBody>
          <a:bodyPr>
            <a:normAutofit fontScale="92500" lnSpcReduction="20000"/>
          </a:bodyPr>
          <a:lstStyle/>
          <a:p>
            <a:r>
              <a:rPr lang="en-US" dirty="0"/>
              <a:t>Parallelism:  Speed</a:t>
            </a:r>
          </a:p>
          <a:p>
            <a:pPr lvl="1"/>
            <a:r>
              <a:rPr lang="en-US" dirty="0"/>
              <a:t> Notifications happen immediately, L0, L1, L2 as soon as files are available on s3</a:t>
            </a:r>
          </a:p>
          <a:p>
            <a:pPr lvl="1"/>
            <a:r>
              <a:rPr lang="en-US" dirty="0"/>
              <a:t>All instruments and Levels are processed simultaneously</a:t>
            </a:r>
          </a:p>
          <a:p>
            <a:r>
              <a:rPr lang="en-US" dirty="0"/>
              <a:t>Modularity:  Flexibility</a:t>
            </a:r>
          </a:p>
          <a:p>
            <a:pPr lvl="1"/>
            <a:r>
              <a:rPr lang="en-US" dirty="0"/>
              <a:t>Processing steps can be easily swapped in or out by modifying the JSON meta-data</a:t>
            </a:r>
          </a:p>
          <a:p>
            <a:pPr lvl="1"/>
            <a:r>
              <a:rPr lang="en-US" dirty="0"/>
              <a:t>Ease of debugging or prototyping – Changing JSON meta-data to linear script</a:t>
            </a:r>
          </a:p>
          <a:p>
            <a:r>
              <a:rPr lang="en-US" dirty="0"/>
              <a:t>Complexity:  With error handling, the linear execution script was very large with multiple scripts for each satellite or sensor.  The state engine reduced the code complexity by 70%</a:t>
            </a:r>
          </a:p>
          <a:p>
            <a:r>
              <a:rPr lang="en-US" dirty="0"/>
              <a:t>Simple debugging:  Change the start tag allows one to test specific parts of the processing individually</a:t>
            </a:r>
          </a:p>
          <a:p>
            <a:r>
              <a:rPr lang="en-US" dirty="0"/>
              <a:t>Allows us to run CSPP science algorithm on multiple satellites/instruments by only modifying meta-data, not code.  You can run serial or parallel depending on your situation.</a:t>
            </a:r>
          </a:p>
        </p:txBody>
      </p:sp>
      <p:sp>
        <p:nvSpPr>
          <p:cNvPr id="6" name="Title 1">
            <a:extLst>
              <a:ext uri="{FF2B5EF4-FFF2-40B4-BE49-F238E27FC236}">
                <a16:creationId xmlns:a16="http://schemas.microsoft.com/office/drawing/2014/main" id="{50F8F112-A4D4-ECDC-5CA2-9C9E71B5D3C4}"/>
              </a:ext>
            </a:extLst>
          </p:cNvPr>
          <p:cNvSpPr txBox="1">
            <a:spLocks/>
          </p:cNvSpPr>
          <p:nvPr/>
        </p:nvSpPr>
        <p:spPr>
          <a:xfrm>
            <a:off x="838200" y="365126"/>
            <a:ext cx="10515600" cy="7602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2500" b="1" i="1">
                <a:solidFill>
                  <a:srgbClr val="0070C0"/>
                </a:solidFill>
              </a:rPr>
              <a:t>Leveraging CSPP: Building a cloud based direct broadcast processing system</a:t>
            </a:r>
            <a:endParaRPr lang="en-US" sz="2500" b="1" i="1" dirty="0">
              <a:solidFill>
                <a:srgbClr val="0070C0"/>
              </a:solidFill>
            </a:endParaRPr>
          </a:p>
        </p:txBody>
      </p:sp>
      <p:sp>
        <p:nvSpPr>
          <p:cNvPr id="2" name="TextBox 1">
            <a:extLst>
              <a:ext uri="{FF2B5EF4-FFF2-40B4-BE49-F238E27FC236}">
                <a16:creationId xmlns:a16="http://schemas.microsoft.com/office/drawing/2014/main" id="{5FA02E44-2907-E144-1AF3-3FD86609E5F7}"/>
              </a:ext>
            </a:extLst>
          </p:cNvPr>
          <p:cNvSpPr txBox="1"/>
          <p:nvPr/>
        </p:nvSpPr>
        <p:spPr>
          <a:xfrm>
            <a:off x="674074" y="1273448"/>
            <a:ext cx="5855679" cy="523220"/>
          </a:xfrm>
          <a:prstGeom prst="rect">
            <a:avLst/>
          </a:prstGeom>
          <a:noFill/>
        </p:spPr>
        <p:txBody>
          <a:bodyPr wrap="square" rtlCol="0">
            <a:spAutoFit/>
          </a:bodyPr>
          <a:lstStyle/>
          <a:p>
            <a:r>
              <a:rPr lang="en-US" sz="2800" dirty="0">
                <a:solidFill>
                  <a:schemeClr val="accent6"/>
                </a:solidFill>
              </a:rPr>
              <a:t>Benefits of a state driven engine:</a:t>
            </a:r>
          </a:p>
        </p:txBody>
      </p:sp>
    </p:spTree>
    <p:extLst>
      <p:ext uri="{BB962C8B-B14F-4D97-AF65-F5344CB8AC3E}">
        <p14:creationId xmlns:p14="http://schemas.microsoft.com/office/powerpoint/2010/main" val="4253210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3D3220-A578-1C2B-10CE-A012C52C1C26}"/>
              </a:ext>
            </a:extLst>
          </p:cNvPr>
          <p:cNvSpPr>
            <a:spLocks noGrp="1"/>
          </p:cNvSpPr>
          <p:nvPr>
            <p:ph idx="1"/>
          </p:nvPr>
        </p:nvSpPr>
        <p:spPr>
          <a:xfrm>
            <a:off x="838200" y="1825625"/>
            <a:ext cx="10515600" cy="4537597"/>
          </a:xfrm>
        </p:spPr>
        <p:txBody>
          <a:bodyPr>
            <a:normAutofit lnSpcReduction="10000"/>
          </a:bodyPr>
          <a:lstStyle/>
          <a:p>
            <a:r>
              <a:rPr lang="en-US" dirty="0"/>
              <a:t>Additional input sources: Azure and other Direct Broadcast Receivers</a:t>
            </a:r>
          </a:p>
          <a:p>
            <a:r>
              <a:rPr lang="en-US" dirty="0"/>
              <a:t>Increases in capability:</a:t>
            </a:r>
          </a:p>
          <a:p>
            <a:pPr lvl="1"/>
            <a:r>
              <a:rPr lang="en-US" dirty="0"/>
              <a:t>More options for user steps</a:t>
            </a:r>
          </a:p>
          <a:p>
            <a:pPr lvl="1"/>
            <a:r>
              <a:rPr lang="en-US" dirty="0"/>
              <a:t>Adding capability to the step processing</a:t>
            </a:r>
          </a:p>
          <a:p>
            <a:r>
              <a:rPr lang="en-US" dirty="0"/>
              <a:t>Increases in speed:</a:t>
            </a:r>
          </a:p>
          <a:p>
            <a:pPr lvl="1"/>
            <a:r>
              <a:rPr lang="en-US" dirty="0"/>
              <a:t>Starting earlier</a:t>
            </a:r>
          </a:p>
          <a:p>
            <a:pPr lvl="1"/>
            <a:r>
              <a:rPr lang="en-US" dirty="0"/>
              <a:t>Processing the CRDD granules as they arrive</a:t>
            </a:r>
          </a:p>
          <a:p>
            <a:pPr lvl="1"/>
            <a:r>
              <a:rPr lang="en-US" dirty="0"/>
              <a:t>Parallelizing: Processing 1 granule per CSPP run instead of all</a:t>
            </a:r>
          </a:p>
          <a:p>
            <a:pPr lvl="2"/>
            <a:r>
              <a:rPr lang="en-US" dirty="0"/>
              <a:t>Minimal benefits anticipated from Fire algorithm – it is already internally parallelized</a:t>
            </a:r>
          </a:p>
          <a:p>
            <a:pPr lvl="2"/>
            <a:r>
              <a:rPr lang="en-US" dirty="0"/>
              <a:t>Expect to see flood algorithm speed gains but need to merge </a:t>
            </a:r>
            <a:r>
              <a:rPr lang="en-US" dirty="0" err="1"/>
              <a:t>netcdf’s</a:t>
            </a:r>
            <a:r>
              <a:rPr lang="en-US" dirty="0"/>
              <a:t> afterwards (currently about 20 minutes to run)</a:t>
            </a:r>
          </a:p>
          <a:p>
            <a:r>
              <a:rPr lang="en-US" dirty="0"/>
              <a:t>User defined monitoring in addition to MQTT</a:t>
            </a:r>
          </a:p>
          <a:p>
            <a:pPr marL="457200" lvl="1" indent="0">
              <a:buNone/>
            </a:pPr>
            <a:endParaRPr lang="en-US" dirty="0"/>
          </a:p>
        </p:txBody>
      </p:sp>
      <p:sp>
        <p:nvSpPr>
          <p:cNvPr id="6" name="Title 1">
            <a:extLst>
              <a:ext uri="{FF2B5EF4-FFF2-40B4-BE49-F238E27FC236}">
                <a16:creationId xmlns:a16="http://schemas.microsoft.com/office/drawing/2014/main" id="{50F8F112-A4D4-ECDC-5CA2-9C9E71B5D3C4}"/>
              </a:ext>
            </a:extLst>
          </p:cNvPr>
          <p:cNvSpPr txBox="1">
            <a:spLocks/>
          </p:cNvSpPr>
          <p:nvPr/>
        </p:nvSpPr>
        <p:spPr>
          <a:xfrm>
            <a:off x="838200" y="365126"/>
            <a:ext cx="10515600" cy="7602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2500" b="1" i="1">
                <a:solidFill>
                  <a:srgbClr val="0070C0"/>
                </a:solidFill>
              </a:rPr>
              <a:t>Leveraging CSPP: Building a cloud based direct broadcast processing system</a:t>
            </a:r>
            <a:endParaRPr lang="en-US" sz="2500" b="1" i="1" dirty="0">
              <a:solidFill>
                <a:srgbClr val="0070C0"/>
              </a:solidFill>
            </a:endParaRPr>
          </a:p>
        </p:txBody>
      </p:sp>
      <p:sp>
        <p:nvSpPr>
          <p:cNvPr id="4" name="TextBox 3">
            <a:extLst>
              <a:ext uri="{FF2B5EF4-FFF2-40B4-BE49-F238E27FC236}">
                <a16:creationId xmlns:a16="http://schemas.microsoft.com/office/drawing/2014/main" id="{E1590217-C727-0869-298E-F5051A78D72B}"/>
              </a:ext>
            </a:extLst>
          </p:cNvPr>
          <p:cNvSpPr txBox="1"/>
          <p:nvPr/>
        </p:nvSpPr>
        <p:spPr>
          <a:xfrm>
            <a:off x="565638" y="1147789"/>
            <a:ext cx="5855679" cy="523220"/>
          </a:xfrm>
          <a:prstGeom prst="rect">
            <a:avLst/>
          </a:prstGeom>
          <a:noFill/>
        </p:spPr>
        <p:txBody>
          <a:bodyPr wrap="square" rtlCol="0">
            <a:spAutoFit/>
          </a:bodyPr>
          <a:lstStyle/>
          <a:p>
            <a:r>
              <a:rPr lang="en-US" sz="2800" dirty="0">
                <a:solidFill>
                  <a:schemeClr val="accent6"/>
                </a:solidFill>
              </a:rPr>
              <a:t>Going Forward:</a:t>
            </a:r>
          </a:p>
        </p:txBody>
      </p:sp>
    </p:spTree>
    <p:extLst>
      <p:ext uri="{BB962C8B-B14F-4D97-AF65-F5344CB8AC3E}">
        <p14:creationId xmlns:p14="http://schemas.microsoft.com/office/powerpoint/2010/main" val="2814197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D3734-67F8-708D-2F83-53D96214A96C}"/>
              </a:ext>
            </a:extLst>
          </p:cNvPr>
          <p:cNvSpPr>
            <a:spLocks noGrp="1"/>
          </p:cNvSpPr>
          <p:nvPr>
            <p:ph type="title"/>
          </p:nvPr>
        </p:nvSpPr>
        <p:spPr>
          <a:xfrm>
            <a:off x="4104361" y="2356763"/>
            <a:ext cx="3983277" cy="1989769"/>
          </a:xfrm>
        </p:spPr>
        <p:txBody>
          <a:bodyPr>
            <a:normAutofit/>
          </a:bodyPr>
          <a:lstStyle/>
          <a:p>
            <a:pPr algn="ctr"/>
            <a:r>
              <a:rPr lang="en-US" dirty="0"/>
              <a:t>Thank you!</a:t>
            </a:r>
            <a:br>
              <a:rPr lang="en-US" dirty="0"/>
            </a:br>
            <a:br>
              <a:rPr lang="en-US" dirty="0"/>
            </a:br>
            <a:r>
              <a:rPr lang="en-US" dirty="0"/>
              <a:t>Questions?</a:t>
            </a:r>
          </a:p>
        </p:txBody>
      </p:sp>
      <p:sp>
        <p:nvSpPr>
          <p:cNvPr id="4" name="TextBox 3">
            <a:extLst>
              <a:ext uri="{FF2B5EF4-FFF2-40B4-BE49-F238E27FC236}">
                <a16:creationId xmlns:a16="http://schemas.microsoft.com/office/drawing/2014/main" id="{FCD8F44A-CA92-7C8E-E8D8-B3073B604036}"/>
              </a:ext>
            </a:extLst>
          </p:cNvPr>
          <p:cNvSpPr txBox="1"/>
          <p:nvPr/>
        </p:nvSpPr>
        <p:spPr>
          <a:xfrm>
            <a:off x="199372" y="5976000"/>
            <a:ext cx="11793254" cy="646331"/>
          </a:xfrm>
          <a:prstGeom prst="rect">
            <a:avLst/>
          </a:prstGeom>
          <a:noFill/>
        </p:spPr>
        <p:txBody>
          <a:bodyPr wrap="square">
            <a:spAutoFit/>
          </a:bodyPr>
          <a:lstStyle/>
          <a:p>
            <a:r>
              <a:rPr lang="en-US" b="0" i="1" u="none" strike="noStrike" dirty="0">
                <a:solidFill>
                  <a:schemeClr val="bg1"/>
                </a:solidFill>
                <a:effectLst/>
                <a:latin typeface="Calibri" panose="020F0502020204030204" pitchFamily="34" charset="0"/>
              </a:rPr>
              <a:t>Trade names and trademarks are used in this report for identification only. Their usage does not constitute an official endorsement, either expressed or implied, by the National Aeronautics and Space Administration.</a:t>
            </a:r>
            <a:endParaRPr lang="en-US" dirty="0">
              <a:solidFill>
                <a:schemeClr val="bg1"/>
              </a:solidFill>
            </a:endParaRPr>
          </a:p>
        </p:txBody>
      </p:sp>
    </p:spTree>
    <p:extLst>
      <p:ext uri="{BB962C8B-B14F-4D97-AF65-F5344CB8AC3E}">
        <p14:creationId xmlns:p14="http://schemas.microsoft.com/office/powerpoint/2010/main" val="16242720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3293</TotalTime>
  <Words>2018</Words>
  <Application>Microsoft Macintosh PowerPoint</Application>
  <PresentationFormat>Widescreen</PresentationFormat>
  <Paragraphs>187</Paragraphs>
  <Slides>12</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Leveraging CSPP: Building a cloud based direct broadcast processing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GSON System – The State Driven Engine</vt:lpstr>
      <vt:lpstr>PowerPoint Presentation</vt:lpstr>
      <vt:lpstr>PowerPoint Presentation</vt:lpstr>
      <vt:lpstr>Thank you!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Leveraging CSPP: Building a cloud based direct broadcast processing system</dc:title>
  <dc:creator>Chee, Thad L. (LARC-E302)[Science Systems &amp; Applications, Inc.]</dc:creator>
  <cp:lastModifiedBy>Chee, Thad L. (LARC-E302)[Science Systems &amp; Applications, Inc.]</cp:lastModifiedBy>
  <cp:revision>44</cp:revision>
  <dcterms:created xsi:type="dcterms:W3CDTF">2022-06-13T12:48:05Z</dcterms:created>
  <dcterms:modified xsi:type="dcterms:W3CDTF">2022-06-21T17:06:32Z</dcterms:modified>
</cp:coreProperties>
</file>