
<file path=[Content_Types].xml><?xml version="1.0" encoding="utf-8"?>
<Types xmlns="http://schemas.openxmlformats.org/package/2006/content-types">
  <Default Extension="fntdata" ContentType="application/x-fontdata"/>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embeddedFontLst>
    <p:embeddedFont>
      <p:font typeface="Arial Narrow" panose="020B0604020202020204" pitchFamily="34" charset="0"/>
      <p:regular r:id="rId18"/>
      <p:bold r:id="rId19"/>
      <p:italic r:id="rId20"/>
      <p:boldItalic r:id="rId21"/>
    </p:embeddedFont>
    <p:embeddedFont>
      <p:font typeface="Calibri" panose="020F050202020403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jM3uIqUJs3+Nm2/gsjduuNmPlT5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8872F7D-F744-4B0F-8B68-DFBC967910A2}">
  <a:tblStyle styleId="{28872F7D-F744-4B0F-8B68-DFBC967910A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68"/>
    <p:restoredTop sz="84059"/>
  </p:normalViewPr>
  <p:slideViewPr>
    <p:cSldViewPr snapToGrid="0" snapToObjects="1">
      <p:cViewPr varScale="1">
        <p:scale>
          <a:sx n="145" d="100"/>
          <a:sy n="145" d="100"/>
        </p:scale>
        <p:origin x="8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 name="Google Shape;3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chemeClr val="dk1"/>
                </a:solidFill>
                <a:latin typeface="Calibri"/>
                <a:ea typeface="Calibri"/>
                <a:cs typeface="Calibri"/>
                <a:sym typeface="Calibri"/>
              </a:rPr>
              <a:t>Virtual Session 16: Assessing the Value of Modern Field Geology Tools for Artemis</a:t>
            </a:r>
            <a:br>
              <a:rPr lang="en-US" sz="1200" b="1" i="0" u="none" strike="noStrike" dirty="0">
                <a:solidFill>
                  <a:schemeClr val="dk1"/>
                </a:solidFill>
                <a:latin typeface="Calibri"/>
                <a:ea typeface="Calibri"/>
                <a:cs typeface="Calibri"/>
                <a:sym typeface="Calibri"/>
              </a:rPr>
            </a:br>
            <a:r>
              <a:rPr lang="en-US" sz="1200" b="1" i="0" u="none" strike="noStrike" dirty="0">
                <a:solidFill>
                  <a:schemeClr val="dk1"/>
                </a:solidFill>
                <a:latin typeface="Calibri"/>
                <a:ea typeface="Calibri"/>
                <a:cs typeface="Calibri"/>
                <a:sym typeface="Calibri"/>
              </a:rPr>
              <a:t>June 16, 2022 </a:t>
            </a:r>
            <a:endParaRPr sz="1200" b="0" i="0" u="none" strike="noStrike"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A key theme of the Artemis campaign is evolving the lessons of Apollo to move into the next bold era of human planetary exploration. This workshop will focus on a key question that has emerged in previous LSSW virtual sessions: Can we leverage 21</a:t>
            </a:r>
            <a:r>
              <a:rPr lang="en-US" sz="1200" b="0" i="0" u="none" strike="noStrike" baseline="30000" dirty="0">
                <a:solidFill>
                  <a:schemeClr val="dk1"/>
                </a:solidFill>
                <a:latin typeface="Calibri"/>
                <a:ea typeface="Calibri"/>
                <a:cs typeface="Calibri"/>
                <a:sym typeface="Calibri"/>
              </a:rPr>
              <a:t>st</a:t>
            </a:r>
            <a:r>
              <a:rPr lang="en-US" sz="1200" b="0" i="0" u="none" strike="noStrike" dirty="0">
                <a:solidFill>
                  <a:schemeClr val="dk1"/>
                </a:solidFill>
                <a:latin typeface="Calibri"/>
                <a:ea typeface="Calibri"/>
                <a:cs typeface="Calibri"/>
                <a:sym typeface="Calibri"/>
              </a:rPr>
              <a:t>–century advances in field geology tools and practices to improve the science return from Artemis missions?</a:t>
            </a:r>
            <a:endParaRPr dirty="0"/>
          </a:p>
          <a:p>
            <a:pPr marL="0" lvl="0" indent="0" algn="l" rtl="0">
              <a:spcBef>
                <a:spcPts val="0"/>
              </a:spcBef>
              <a:spcAft>
                <a:spcPts val="0"/>
              </a:spcAft>
              <a:buNone/>
            </a:pPr>
            <a:r>
              <a:rPr lang="en-US" sz="1200" b="1" i="0" u="none" strike="noStrike" dirty="0">
                <a:solidFill>
                  <a:schemeClr val="dk1"/>
                </a:solidFill>
                <a:latin typeface="Calibri"/>
                <a:ea typeface="Calibri"/>
                <a:cs typeface="Calibri"/>
                <a:sym typeface="Calibri"/>
              </a:rPr>
              <a:t>Focusing Questions</a:t>
            </a:r>
            <a:br>
              <a:rPr lang="en-US" sz="1200" b="0" i="0" u="none" strike="noStrike" dirty="0">
                <a:solidFill>
                  <a:schemeClr val="dk1"/>
                </a:solidFill>
                <a:latin typeface="Calibri"/>
                <a:ea typeface="Calibri"/>
                <a:cs typeface="Calibri"/>
                <a:sym typeface="Calibri"/>
              </a:rPr>
            </a:br>
            <a:r>
              <a:rPr lang="en-US" sz="1200" b="0" i="0" u="none" strike="noStrike" dirty="0">
                <a:solidFill>
                  <a:schemeClr val="dk1"/>
                </a:solidFill>
                <a:latin typeface="Calibri"/>
                <a:ea typeface="Calibri"/>
                <a:cs typeface="Calibri"/>
                <a:sym typeface="Calibri"/>
              </a:rPr>
              <a:t>LSSW 16: Assessing the Value of Modern Field Geology Tools for Artemis, the first of two planned workshops, will start this community conversation by considering several key questions:</a:t>
            </a:r>
            <a:endParaRPr dirty="0"/>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Should astronauts focus on traditional field geology or making in-situ measurements while on the surface of the Moon?</a:t>
            </a:r>
            <a:endParaRPr dirty="0"/>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How would fieldwork on the Moon compare to modern fieldwork in other remote or extreme locations on Earth?</a:t>
            </a:r>
            <a:endParaRPr dirty="0"/>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What types of measurements should be done in-situ during astronaut surface EVAs, and what specifically needs to be brought back to Earth for analyses? What equipment should astronauts have available to make those measurements?</a:t>
            </a:r>
            <a:endParaRPr dirty="0"/>
          </a:p>
          <a:p>
            <a:pPr marL="0" lvl="0" indent="0" algn="l" rtl="0">
              <a:spcBef>
                <a:spcPts val="0"/>
              </a:spcBef>
              <a:spcAft>
                <a:spcPts val="0"/>
              </a:spcAft>
              <a:buNone/>
            </a:pPr>
            <a:r>
              <a:rPr lang="en-US" sz="1200" b="0" i="0" u="none" strike="noStrike" dirty="0">
                <a:solidFill>
                  <a:schemeClr val="dk1"/>
                </a:solidFill>
                <a:latin typeface="Calibri"/>
                <a:ea typeface="Calibri"/>
                <a:cs typeface="Calibri"/>
                <a:sym typeface="Calibri"/>
              </a:rPr>
              <a:t>What role would handheld or “field laboratory” instruments have in high-grading and in-situ sample analysis, particularly in the context of potential long-duration operations at the Artemis Base Camp?</a:t>
            </a:r>
            <a:endParaRPr dirty="0"/>
          </a:p>
          <a:p>
            <a:pPr marL="0" lvl="0" indent="0" algn="l" rtl="0">
              <a:spcBef>
                <a:spcPts val="0"/>
              </a:spcBef>
              <a:spcAft>
                <a:spcPts val="0"/>
              </a:spcAft>
              <a:buNone/>
            </a:pPr>
            <a:br>
              <a:rPr lang="en-US" sz="1200" b="0" i="0" u="none" strike="noStrike" dirty="0">
                <a:solidFill>
                  <a:schemeClr val="dk1"/>
                </a:solidFill>
                <a:latin typeface="Calibri"/>
                <a:ea typeface="Calibri"/>
                <a:cs typeface="Calibri"/>
                <a:sym typeface="Calibri"/>
              </a:rPr>
            </a:br>
            <a:r>
              <a:rPr lang="en-US" sz="1200" b="0" i="0" u="none" strike="noStrike" dirty="0">
                <a:solidFill>
                  <a:schemeClr val="dk1"/>
                </a:solidFill>
                <a:latin typeface="Calibri"/>
                <a:ea typeface="Calibri"/>
                <a:cs typeface="Calibri"/>
                <a:sym typeface="Calibri"/>
              </a:rPr>
              <a:t>The first session, LSSW 16, will consist of invited speakers and focused breakout sessions designed to promote conversations on these important questions.</a:t>
            </a:r>
            <a:endParaRPr dirty="0"/>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
        <p:nvSpPr>
          <p:cNvPr id="31" name="Google Shape;3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left: NASA/SP-20205009602</a:t>
            </a:r>
            <a:endParaRPr sz="900"/>
          </a:p>
        </p:txBody>
      </p:sp>
      <p:sp>
        <p:nvSpPr>
          <p:cNvPr id="38" name="Google Shape;3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 name="Google Shape;4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 name="Google Shape;4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13426a3c885_1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g13426a3c885_1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Left images: IRIS.edu</a:t>
            </a:r>
            <a:endParaRPr/>
          </a:p>
          <a:p>
            <a:pPr marL="0" lvl="0" indent="0" algn="l" rtl="0">
              <a:spcBef>
                <a:spcPts val="0"/>
              </a:spcBef>
              <a:spcAft>
                <a:spcPts val="0"/>
              </a:spcAft>
              <a:buNone/>
            </a:pPr>
            <a:r>
              <a:rPr lang="en-US"/>
              <a:t>Right images: author personal photos</a:t>
            </a:r>
            <a:endParaRPr/>
          </a:p>
        </p:txBody>
      </p:sp>
      <p:sp>
        <p:nvSpPr>
          <p:cNvPr id="54" name="Google Shape;54;g13426a3c885_1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a:latin typeface="Arial"/>
                <a:ea typeface="Arial"/>
                <a:cs typeface="Arial"/>
                <a:sym typeface="Arial"/>
              </a:rPr>
              <a:t>Left: NASA, Apollo 11 image AS11-40-5947</a:t>
            </a:r>
            <a:endParaRPr sz="1100">
              <a:latin typeface="Arial"/>
              <a:ea typeface="Arial"/>
              <a:cs typeface="Arial"/>
              <a:sym typeface="Arial"/>
            </a:endParaRPr>
          </a:p>
          <a:p>
            <a:pPr marL="0" lvl="0" indent="0" algn="l" rtl="0">
              <a:spcBef>
                <a:spcPts val="0"/>
              </a:spcBef>
              <a:spcAft>
                <a:spcPts val="0"/>
              </a:spcAft>
              <a:buNone/>
            </a:pPr>
            <a:r>
              <a:rPr lang="en-US" sz="1100">
                <a:latin typeface="Arial"/>
                <a:ea typeface="Arial"/>
                <a:cs typeface="Arial"/>
                <a:sym typeface="Arial"/>
              </a:rPr>
              <a:t>Right: Apollo 11 EASEP Familiarization Course Handout</a:t>
            </a:r>
            <a:endParaRPr sz="1100">
              <a:latin typeface="Arial"/>
              <a:ea typeface="Arial"/>
              <a:cs typeface="Arial"/>
              <a:sym typeface="Arial"/>
            </a:endParaRPr>
          </a:p>
        </p:txBody>
      </p:sp>
      <p:sp>
        <p:nvSpPr>
          <p:cNvPr id="72" name="Google Shape;7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13426a3c885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13426a3c885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left: Apollo 16 image AS16-113-18347</a:t>
            </a:r>
            <a:endParaRPr>
              <a:latin typeface="Arial"/>
              <a:ea typeface="Arial"/>
              <a:cs typeface="Arial"/>
              <a:sym typeface="Arial"/>
            </a:endParaRPr>
          </a:p>
          <a:p>
            <a:pPr marL="0" lvl="0" indent="0" algn="l" rtl="0">
              <a:spcBef>
                <a:spcPts val="0"/>
              </a:spcBef>
              <a:spcAft>
                <a:spcPts val="0"/>
              </a:spcAft>
              <a:buNone/>
            </a:pPr>
            <a:r>
              <a:rPr lang="en-US">
                <a:latin typeface="Arial"/>
                <a:ea typeface="Arial"/>
                <a:cs typeface="Arial"/>
                <a:sym typeface="Arial"/>
              </a:rPr>
              <a:t>right: Wieczorek et al. (2006) </a:t>
            </a:r>
            <a:r>
              <a:rPr lang="en-US" i="1">
                <a:latin typeface="Arial"/>
                <a:ea typeface="Arial"/>
                <a:cs typeface="Arial"/>
                <a:sym typeface="Arial"/>
              </a:rPr>
              <a:t>Rev. Mineral. Geochem. </a:t>
            </a:r>
            <a:r>
              <a:rPr lang="en-US">
                <a:latin typeface="Arial"/>
                <a:ea typeface="Arial"/>
                <a:cs typeface="Arial"/>
                <a:sym typeface="Arial"/>
              </a:rPr>
              <a:t>60, 221 – 364.</a:t>
            </a:r>
            <a:endParaRPr>
              <a:latin typeface="Arial"/>
              <a:ea typeface="Arial"/>
              <a:cs typeface="Arial"/>
              <a:sym typeface="Arial"/>
            </a:endParaRPr>
          </a:p>
          <a:p>
            <a:pPr marL="0" lvl="0" indent="0" algn="l" rtl="0">
              <a:spcBef>
                <a:spcPts val="0"/>
              </a:spcBef>
              <a:spcAft>
                <a:spcPts val="0"/>
              </a:spcAft>
              <a:buNone/>
            </a:pPr>
            <a:endParaRPr/>
          </a:p>
        </p:txBody>
      </p:sp>
      <p:sp>
        <p:nvSpPr>
          <p:cNvPr id="81" name="Google Shape;81;g13426a3c885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3426a3c885_2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g13426a3c885_2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left: Apollo 15 Mission Science Planning Document</a:t>
            </a:r>
            <a:endParaRPr/>
          </a:p>
          <a:p>
            <a:pPr marL="0" lvl="0" indent="0" algn="l" rtl="0">
              <a:spcBef>
                <a:spcPts val="0"/>
              </a:spcBef>
              <a:spcAft>
                <a:spcPts val="0"/>
              </a:spcAft>
              <a:buNone/>
            </a:pPr>
            <a:r>
              <a:rPr lang="en-US"/>
              <a:t>right: Bulow et al., 2005, JGR VOL. 110, E10003, doi:10.1029/2005JE002414</a:t>
            </a:r>
            <a:endParaRPr/>
          </a:p>
        </p:txBody>
      </p:sp>
      <p:sp>
        <p:nvSpPr>
          <p:cNvPr id="93" name="Google Shape;93;g13426a3c885_2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Left: Heffels et al., 2017. Planetary and Space Science 135 (2017) 43–54</a:t>
            </a:r>
            <a:endParaRPr/>
          </a:p>
          <a:p>
            <a:pPr marL="0" lvl="0" indent="0" algn="l" rtl="0">
              <a:spcBef>
                <a:spcPts val="0"/>
              </a:spcBef>
              <a:spcAft>
                <a:spcPts val="0"/>
              </a:spcAft>
              <a:buNone/>
            </a:pPr>
            <a:r>
              <a:rPr lang="en-US"/>
              <a:t>middle: NASA reference publication 1317: Catalog of Apollo Experiment Observations</a:t>
            </a:r>
            <a:endParaRPr/>
          </a:p>
          <a:p>
            <a:pPr marL="0" lvl="0" indent="0" algn="l" rtl="0">
              <a:spcBef>
                <a:spcPts val="0"/>
              </a:spcBef>
              <a:spcAft>
                <a:spcPts val="0"/>
              </a:spcAft>
              <a:buNone/>
            </a:pPr>
            <a:r>
              <a:rPr lang="en-US"/>
              <a:t>upper right: Apollo 17 image</a:t>
            </a:r>
            <a:endParaRPr/>
          </a:p>
          <a:p>
            <a:pPr marL="0" lvl="0" indent="0" algn="l" rtl="0">
              <a:spcBef>
                <a:spcPts val="0"/>
              </a:spcBef>
              <a:spcAft>
                <a:spcPts val="0"/>
              </a:spcAft>
              <a:buNone/>
            </a:pPr>
            <a:r>
              <a:rPr lang="en-US"/>
              <a:t>lower right: Apollo 17 preliminary science report</a:t>
            </a:r>
            <a:endParaRPr/>
          </a:p>
        </p:txBody>
      </p:sp>
      <p:sp>
        <p:nvSpPr>
          <p:cNvPr id="104" name="Google Shape;10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Left: Laneuville, M., Taylor, J., &amp; Wieczorek, M. A. (2018). Distribution of radioactive heat sources and thermal history of the Moon. JGR Planets, 123. https://doi.org/10.1029/2018JE005742</a:t>
            </a:r>
            <a:endParaRPr/>
          </a:p>
          <a:p>
            <a:pPr marL="0" lvl="0" indent="0" algn="l" rtl="0">
              <a:spcBef>
                <a:spcPts val="0"/>
              </a:spcBef>
              <a:spcAft>
                <a:spcPts val="0"/>
              </a:spcAft>
              <a:buNone/>
            </a:pPr>
            <a:r>
              <a:rPr lang="en-US"/>
              <a:t>Center: https://www.hq.nasa.gov/alsj/a17/AS17-134-20493.jpg</a:t>
            </a:r>
            <a:endParaRPr/>
          </a:p>
          <a:p>
            <a:pPr marL="0" lvl="0" indent="0" algn="l" rtl="0">
              <a:spcBef>
                <a:spcPts val="0"/>
              </a:spcBef>
              <a:spcAft>
                <a:spcPts val="0"/>
              </a:spcAft>
              <a:buNone/>
            </a:pPr>
            <a:r>
              <a:rPr lang="en-US"/>
              <a:t>Right: https://www.hq.nasa.gov/alsj/a15/AS15-92-12416.jpg</a:t>
            </a:r>
            <a:endParaRPr/>
          </a:p>
        </p:txBody>
      </p:sp>
      <p:sp>
        <p:nvSpPr>
          <p:cNvPr id="117" name="Google Shape;11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3452ae602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g13452ae602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left: NASA Apollo lunar surface journal</a:t>
            </a:r>
            <a:endParaRPr>
              <a:latin typeface="Arial"/>
              <a:ea typeface="Arial"/>
              <a:cs typeface="Arial"/>
              <a:sym typeface="Arial"/>
            </a:endParaRPr>
          </a:p>
          <a:p>
            <a:pPr marL="0" lvl="0" indent="0" algn="l" rtl="0">
              <a:spcBef>
                <a:spcPts val="0"/>
              </a:spcBef>
              <a:spcAft>
                <a:spcPts val="0"/>
              </a:spcAft>
              <a:buNone/>
            </a:pPr>
            <a:r>
              <a:rPr lang="en-US">
                <a:latin typeface="Arial"/>
                <a:ea typeface="Arial"/>
                <a:cs typeface="Arial"/>
                <a:sym typeface="Arial"/>
              </a:rPr>
              <a:t>right: Apollo 16 footage (NASA) (John Young accidentally tripping over the heat flow cable on Apollo 16)</a:t>
            </a:r>
            <a:endParaRPr>
              <a:latin typeface="Arial"/>
              <a:ea typeface="Arial"/>
              <a:cs typeface="Arial"/>
              <a:sym typeface="Arial"/>
            </a:endParaRPr>
          </a:p>
        </p:txBody>
      </p:sp>
      <p:sp>
        <p:nvSpPr>
          <p:cNvPr id="135" name="Google Shape;135;g13452ae6024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3452ae6024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g13452ae6024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both images from Nagihara, S., Kiefer, W. S., Taylor, P. T., Williams, D. R., &amp; Nakamura, Y. (2018). Examination of the long-term subsurface warming observed at the Apollo 15 and 17 sites utilizing the newly restored heat flow experiment data from 1975 to 1977. Journal of Geophysical Research: Planets, 123, 1125–1139. https://doi.org/10.1029/ 2018JE005579</a:t>
            </a:r>
            <a:endParaRPr/>
          </a:p>
        </p:txBody>
      </p:sp>
      <p:sp>
        <p:nvSpPr>
          <p:cNvPr id="145" name="Google Shape;145;g13452ae6024_0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left: NASA</a:t>
            </a:r>
            <a:endParaRPr/>
          </a:p>
          <a:p>
            <a:pPr marL="0" lvl="0" indent="0" algn="l" rtl="0">
              <a:spcBef>
                <a:spcPts val="0"/>
              </a:spcBef>
              <a:spcAft>
                <a:spcPts val="0"/>
              </a:spcAft>
              <a:buNone/>
            </a:pPr>
            <a:r>
              <a:rPr lang="en-US"/>
              <a:t>center: Apollo 14 image AS14-67-09386</a:t>
            </a:r>
            <a:endParaRPr/>
          </a:p>
          <a:p>
            <a:pPr marL="0" lvl="0" indent="0" algn="l" rtl="0">
              <a:spcBef>
                <a:spcPts val="0"/>
              </a:spcBef>
              <a:spcAft>
                <a:spcPts val="0"/>
              </a:spcAft>
              <a:buNone/>
            </a:pPr>
            <a:r>
              <a:rPr lang="en-US"/>
              <a:t>right: NASA</a:t>
            </a:r>
            <a:endParaRPr/>
          </a:p>
        </p:txBody>
      </p:sp>
      <p:sp>
        <p:nvSpPr>
          <p:cNvPr id="156" name="Google Shape;15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Arial"/>
                <a:ea typeface="Arial"/>
                <a:cs typeface="Arial"/>
                <a:sym typeface="Arial"/>
              </a:rPr>
              <a:t>left: Apollo 17 photo AS17-142-21730</a:t>
            </a:r>
            <a:endParaRPr>
              <a:latin typeface="Arial"/>
              <a:ea typeface="Arial"/>
              <a:cs typeface="Arial"/>
              <a:sym typeface="Arial"/>
            </a:endParaRPr>
          </a:p>
          <a:p>
            <a:pPr marL="0" lvl="0" indent="0" algn="l" rtl="0">
              <a:spcBef>
                <a:spcPts val="0"/>
              </a:spcBef>
              <a:spcAft>
                <a:spcPts val="0"/>
              </a:spcAft>
              <a:buNone/>
            </a:pPr>
            <a:r>
              <a:rPr lang="en-US">
                <a:latin typeface="Arial"/>
                <a:ea typeface="Arial"/>
                <a:cs typeface="Arial"/>
                <a:sym typeface="Arial"/>
              </a:rPr>
              <a:t>right: Apollo 17 photo AS17-137-20979</a:t>
            </a:r>
            <a:endParaRPr>
              <a:latin typeface="Arial"/>
              <a:ea typeface="Arial"/>
              <a:cs typeface="Arial"/>
              <a:sym typeface="Arial"/>
            </a:endParaRPr>
          </a:p>
        </p:txBody>
      </p:sp>
      <p:sp>
        <p:nvSpPr>
          <p:cNvPr id="166" name="Google Shape;16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F2E5"/>
              </a:buClr>
              <a:buSzPts val="1800"/>
              <a:buFont typeface="Arial"/>
              <a:buNone/>
            </a:pPr>
            <a:r>
              <a:rPr lang="en-US" sz="1400" dirty="0">
                <a:latin typeface="Arial"/>
                <a:ea typeface="Arial"/>
                <a:cs typeface="Arial"/>
                <a:sym typeface="Arial"/>
              </a:rPr>
              <a:t>Image: NASA</a:t>
            </a:r>
          </a:p>
          <a:p>
            <a:pPr marL="0" lvl="0" indent="0" algn="l" rtl="0">
              <a:spcBef>
                <a:spcPts val="0"/>
              </a:spcBef>
              <a:spcAft>
                <a:spcPts val="0"/>
              </a:spcAft>
              <a:buClr>
                <a:srgbClr val="FFF2E5"/>
              </a:buClr>
              <a:buSzPts val="1800"/>
              <a:buFont typeface="Arial"/>
              <a:buNone/>
            </a:pPr>
            <a:r>
              <a:rPr lang="en-US" sz="1400" dirty="0">
                <a:latin typeface="Arial"/>
                <a:ea typeface="Arial"/>
                <a:cs typeface="Arial"/>
                <a:sym typeface="Arial"/>
              </a:rPr>
              <a:t>Note: There were many other ALSEP experiments that are relevant to geophysical objectives, but I did not have time to cover here</a:t>
            </a:r>
            <a:endParaRPr sz="800" dirty="0"/>
          </a:p>
        </p:txBody>
      </p:sp>
      <p:sp>
        <p:nvSpPr>
          <p:cNvPr id="176" name="Google Shape;17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676894" y="3524002"/>
            <a:ext cx="9256321" cy="82614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F1F0EE"/>
              </a:buClr>
              <a:buSzPts val="3600"/>
              <a:buFont typeface="Arial Narrow"/>
              <a:buNone/>
              <a:defRPr sz="3600" b="1" i="0">
                <a:solidFill>
                  <a:srgbClr val="F1F0EE"/>
                </a:solidFill>
                <a:latin typeface="Arial Narrow"/>
                <a:ea typeface="Arial Narrow"/>
                <a:cs typeface="Arial Narrow"/>
                <a:sym typeface="Arial Narrow"/>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6"/>
          <p:cNvSpPr txBox="1">
            <a:spLocks noGrp="1"/>
          </p:cNvSpPr>
          <p:nvPr>
            <p:ph type="subTitle" idx="1"/>
          </p:nvPr>
        </p:nvSpPr>
        <p:spPr>
          <a:xfrm>
            <a:off x="676894" y="4299717"/>
            <a:ext cx="9599221" cy="165576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600"/>
              </a:spcBef>
              <a:spcAft>
                <a:spcPts val="0"/>
              </a:spcAft>
              <a:buClr>
                <a:srgbClr val="F1F0EE"/>
              </a:buClr>
              <a:buSzPts val="1800"/>
              <a:buNone/>
              <a:defRPr sz="1800">
                <a:solidFill>
                  <a:srgbClr val="F1F0EE"/>
                </a:solidFill>
              </a:defRPr>
            </a:lvl1pPr>
            <a:lvl2pPr lvl="1" algn="ctr">
              <a:lnSpc>
                <a:spcPct val="100000"/>
              </a:lnSpc>
              <a:spcBef>
                <a:spcPts val="600"/>
              </a:spcBef>
              <a:spcAft>
                <a:spcPts val="0"/>
              </a:spcAft>
              <a:buClr>
                <a:srgbClr val="F1F0EE"/>
              </a:buClr>
              <a:buSzPts val="2000"/>
              <a:buNone/>
              <a:defRPr sz="2000"/>
            </a:lvl2pPr>
            <a:lvl3pPr lvl="2" algn="ctr">
              <a:lnSpc>
                <a:spcPct val="100000"/>
              </a:lnSpc>
              <a:spcBef>
                <a:spcPts val="600"/>
              </a:spcBef>
              <a:spcAft>
                <a:spcPts val="0"/>
              </a:spcAft>
              <a:buClr>
                <a:srgbClr val="FFF8ED"/>
              </a:buClr>
              <a:buSzPts val="1800"/>
              <a:buNone/>
              <a:defRPr sz="1800"/>
            </a:lvl3pPr>
            <a:lvl4pPr lvl="3" algn="ctr">
              <a:lnSpc>
                <a:spcPct val="100000"/>
              </a:lnSpc>
              <a:spcBef>
                <a:spcPts val="600"/>
              </a:spcBef>
              <a:spcAft>
                <a:spcPts val="0"/>
              </a:spcAft>
              <a:buClr>
                <a:srgbClr val="FFF8ED"/>
              </a:buClr>
              <a:buSzPts val="1600"/>
              <a:buNone/>
              <a:defRPr sz="1600"/>
            </a:lvl4pPr>
            <a:lvl5pPr lvl="4" algn="ctr">
              <a:lnSpc>
                <a:spcPct val="100000"/>
              </a:lnSpc>
              <a:spcBef>
                <a:spcPts val="600"/>
              </a:spcBef>
              <a:spcAft>
                <a:spcPts val="0"/>
              </a:spcAft>
              <a:buClr>
                <a:srgbClr val="FFF8ED"/>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6"/>
          <p:cNvSpPr txBox="1">
            <a:spLocks noGrp="1"/>
          </p:cNvSpPr>
          <p:nvPr>
            <p:ph type="dt" idx="10"/>
          </p:nvPr>
        </p:nvSpPr>
        <p:spPr>
          <a:xfrm>
            <a:off x="296092"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9152708"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D8D8D8"/>
                </a:solidFill>
                <a:latin typeface="Arial"/>
                <a:ea typeface="Arial"/>
                <a:cs typeface="Arial"/>
                <a:sym typeface="Arial"/>
              </a:defRPr>
            </a:lvl1pPr>
            <a:lvl2pPr marL="0" lvl="1" indent="0" algn="r">
              <a:spcBef>
                <a:spcPts val="0"/>
              </a:spcBef>
              <a:buNone/>
              <a:defRPr sz="1000" b="0" i="0" u="none" strike="noStrike" cap="none">
                <a:solidFill>
                  <a:srgbClr val="D8D8D8"/>
                </a:solidFill>
                <a:latin typeface="Arial"/>
                <a:ea typeface="Arial"/>
                <a:cs typeface="Arial"/>
                <a:sym typeface="Arial"/>
              </a:defRPr>
            </a:lvl2pPr>
            <a:lvl3pPr marL="0" lvl="2" indent="0" algn="r">
              <a:spcBef>
                <a:spcPts val="0"/>
              </a:spcBef>
              <a:buNone/>
              <a:defRPr sz="1000" b="0" i="0" u="none" strike="noStrike" cap="none">
                <a:solidFill>
                  <a:srgbClr val="D8D8D8"/>
                </a:solidFill>
                <a:latin typeface="Arial"/>
                <a:ea typeface="Arial"/>
                <a:cs typeface="Arial"/>
                <a:sym typeface="Arial"/>
              </a:defRPr>
            </a:lvl3pPr>
            <a:lvl4pPr marL="0" lvl="3" indent="0" algn="r">
              <a:spcBef>
                <a:spcPts val="0"/>
              </a:spcBef>
              <a:buNone/>
              <a:defRPr sz="1000" b="0" i="0" u="none" strike="noStrike" cap="none">
                <a:solidFill>
                  <a:srgbClr val="D8D8D8"/>
                </a:solidFill>
                <a:latin typeface="Arial"/>
                <a:ea typeface="Arial"/>
                <a:cs typeface="Arial"/>
                <a:sym typeface="Arial"/>
              </a:defRPr>
            </a:lvl4pPr>
            <a:lvl5pPr marL="0" lvl="4" indent="0" algn="r">
              <a:spcBef>
                <a:spcPts val="0"/>
              </a:spcBef>
              <a:buNone/>
              <a:defRPr sz="1000" b="0" i="0" u="none" strike="noStrike" cap="none">
                <a:solidFill>
                  <a:srgbClr val="D8D8D8"/>
                </a:solidFill>
                <a:latin typeface="Arial"/>
                <a:ea typeface="Arial"/>
                <a:cs typeface="Arial"/>
                <a:sym typeface="Arial"/>
              </a:defRPr>
            </a:lvl5pPr>
            <a:lvl6pPr marL="0" lvl="5" indent="0" algn="r">
              <a:spcBef>
                <a:spcPts val="0"/>
              </a:spcBef>
              <a:buNone/>
              <a:defRPr sz="1000" b="0" i="0" u="none" strike="noStrike" cap="none">
                <a:solidFill>
                  <a:srgbClr val="D8D8D8"/>
                </a:solidFill>
                <a:latin typeface="Arial"/>
                <a:ea typeface="Arial"/>
                <a:cs typeface="Arial"/>
                <a:sym typeface="Arial"/>
              </a:defRPr>
            </a:lvl6pPr>
            <a:lvl7pPr marL="0" lvl="6" indent="0" algn="r">
              <a:spcBef>
                <a:spcPts val="0"/>
              </a:spcBef>
              <a:buNone/>
              <a:defRPr sz="1000" b="0" i="0" u="none" strike="noStrike" cap="none">
                <a:solidFill>
                  <a:srgbClr val="D8D8D8"/>
                </a:solidFill>
                <a:latin typeface="Arial"/>
                <a:ea typeface="Arial"/>
                <a:cs typeface="Arial"/>
                <a:sym typeface="Arial"/>
              </a:defRPr>
            </a:lvl7pPr>
            <a:lvl8pPr marL="0" lvl="7" indent="0" algn="r">
              <a:spcBef>
                <a:spcPts val="0"/>
              </a:spcBef>
              <a:buNone/>
              <a:defRPr sz="1000" b="0" i="0" u="none" strike="noStrike" cap="none">
                <a:solidFill>
                  <a:srgbClr val="D8D8D8"/>
                </a:solidFill>
                <a:latin typeface="Arial"/>
                <a:ea typeface="Arial"/>
                <a:cs typeface="Arial"/>
                <a:sym typeface="Arial"/>
              </a:defRPr>
            </a:lvl8pPr>
            <a:lvl9pPr marL="0" lvl="8" indent="0" algn="r">
              <a:spcBef>
                <a:spcPts val="0"/>
              </a:spcBef>
              <a:buNone/>
              <a:defRPr sz="1000" b="0" i="0" u="none" strike="noStrike" cap="none">
                <a:solidFill>
                  <a:srgbClr val="D8D8D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1" name="Google Shape;21;p16"/>
          <p:cNvPicPr preferRelativeResize="0"/>
          <p:nvPr/>
        </p:nvPicPr>
        <p:blipFill rotWithShape="1">
          <a:blip r:embed="rId3">
            <a:alphaModFix/>
          </a:blip>
          <a:srcRect/>
          <a:stretch/>
        </p:blipFill>
        <p:spPr>
          <a:xfrm>
            <a:off x="442156" y="316511"/>
            <a:ext cx="3185844" cy="103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17"/>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F9F9F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7"/>
          <p:cNvSpPr txBox="1">
            <a:spLocks noGrp="1"/>
          </p:cNvSpPr>
          <p:nvPr>
            <p:ph type="body" idx="1"/>
          </p:nvPr>
        </p:nvSpPr>
        <p:spPr>
          <a:xfrm>
            <a:off x="307701" y="2464904"/>
            <a:ext cx="11588207" cy="3754921"/>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Clr>
                <a:srgbClr val="FFF8ED"/>
              </a:buClr>
              <a:buSzPts val="1800"/>
              <a:buChar char="•"/>
              <a:defRPr/>
            </a:lvl1pPr>
            <a:lvl2pPr marL="914400" lvl="1" indent="-342900" algn="l">
              <a:lnSpc>
                <a:spcPct val="100000"/>
              </a:lnSpc>
              <a:spcBef>
                <a:spcPts val="600"/>
              </a:spcBef>
              <a:spcAft>
                <a:spcPts val="0"/>
              </a:spcAft>
              <a:buClr>
                <a:srgbClr val="F1F0EE"/>
              </a:buClr>
              <a:buSzPts val="1800"/>
              <a:buChar char="•"/>
              <a:defRPr/>
            </a:lvl2pPr>
            <a:lvl3pPr marL="1371600" lvl="2" indent="-342900" algn="l">
              <a:lnSpc>
                <a:spcPct val="100000"/>
              </a:lnSpc>
              <a:spcBef>
                <a:spcPts val="600"/>
              </a:spcBef>
              <a:spcAft>
                <a:spcPts val="0"/>
              </a:spcAft>
              <a:buClr>
                <a:srgbClr val="FFF8ED"/>
              </a:buClr>
              <a:buSzPts val="1800"/>
              <a:buChar char="•"/>
              <a:defRPr/>
            </a:lvl3pPr>
            <a:lvl4pPr marL="1828800" lvl="3" indent="-342900" algn="l">
              <a:lnSpc>
                <a:spcPct val="100000"/>
              </a:lnSpc>
              <a:spcBef>
                <a:spcPts val="600"/>
              </a:spcBef>
              <a:spcAft>
                <a:spcPts val="0"/>
              </a:spcAft>
              <a:buClr>
                <a:srgbClr val="FFF8ED"/>
              </a:buClr>
              <a:buSzPts val="1800"/>
              <a:buChar char="•"/>
              <a:defRPr/>
            </a:lvl4pPr>
            <a:lvl5pPr marL="2286000" lvl="4" indent="-342900" algn="l">
              <a:lnSpc>
                <a:spcPct val="100000"/>
              </a:lnSpc>
              <a:spcBef>
                <a:spcPts val="600"/>
              </a:spcBef>
              <a:spcAft>
                <a:spcPts val="0"/>
              </a:spcAft>
              <a:buClr>
                <a:srgbClr val="FFF8ED"/>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7"/>
          <p:cNvSpPr txBox="1">
            <a:spLocks noGrp="1"/>
          </p:cNvSpPr>
          <p:nvPr>
            <p:ph type="dt" idx="10"/>
          </p:nvPr>
        </p:nvSpPr>
        <p:spPr>
          <a:xfrm>
            <a:off x="296092"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D8D8D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7"/>
          <p:cNvSpPr txBox="1">
            <a:spLocks noGrp="1"/>
          </p:cNvSpPr>
          <p:nvPr>
            <p:ph type="sldNum" idx="12"/>
          </p:nvPr>
        </p:nvSpPr>
        <p:spPr>
          <a:xfrm>
            <a:off x="9152708"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D8D8D8"/>
                </a:solidFill>
                <a:latin typeface="Arial"/>
                <a:ea typeface="Arial"/>
                <a:cs typeface="Arial"/>
                <a:sym typeface="Arial"/>
              </a:defRPr>
            </a:lvl1pPr>
            <a:lvl2pPr marL="0" lvl="1" indent="0" algn="r">
              <a:spcBef>
                <a:spcPts val="0"/>
              </a:spcBef>
              <a:buNone/>
              <a:defRPr sz="1000" b="0" i="0" u="none" strike="noStrike" cap="none">
                <a:solidFill>
                  <a:srgbClr val="D8D8D8"/>
                </a:solidFill>
                <a:latin typeface="Arial"/>
                <a:ea typeface="Arial"/>
                <a:cs typeface="Arial"/>
                <a:sym typeface="Arial"/>
              </a:defRPr>
            </a:lvl2pPr>
            <a:lvl3pPr marL="0" lvl="2" indent="0" algn="r">
              <a:spcBef>
                <a:spcPts val="0"/>
              </a:spcBef>
              <a:buNone/>
              <a:defRPr sz="1000" b="0" i="0" u="none" strike="noStrike" cap="none">
                <a:solidFill>
                  <a:srgbClr val="D8D8D8"/>
                </a:solidFill>
                <a:latin typeface="Arial"/>
                <a:ea typeface="Arial"/>
                <a:cs typeface="Arial"/>
                <a:sym typeface="Arial"/>
              </a:defRPr>
            </a:lvl3pPr>
            <a:lvl4pPr marL="0" lvl="3" indent="0" algn="r">
              <a:spcBef>
                <a:spcPts val="0"/>
              </a:spcBef>
              <a:buNone/>
              <a:defRPr sz="1000" b="0" i="0" u="none" strike="noStrike" cap="none">
                <a:solidFill>
                  <a:srgbClr val="D8D8D8"/>
                </a:solidFill>
                <a:latin typeface="Arial"/>
                <a:ea typeface="Arial"/>
                <a:cs typeface="Arial"/>
                <a:sym typeface="Arial"/>
              </a:defRPr>
            </a:lvl4pPr>
            <a:lvl5pPr marL="0" lvl="4" indent="0" algn="r">
              <a:spcBef>
                <a:spcPts val="0"/>
              </a:spcBef>
              <a:buNone/>
              <a:defRPr sz="1000" b="0" i="0" u="none" strike="noStrike" cap="none">
                <a:solidFill>
                  <a:srgbClr val="D8D8D8"/>
                </a:solidFill>
                <a:latin typeface="Arial"/>
                <a:ea typeface="Arial"/>
                <a:cs typeface="Arial"/>
                <a:sym typeface="Arial"/>
              </a:defRPr>
            </a:lvl5pPr>
            <a:lvl6pPr marL="0" lvl="5" indent="0" algn="r">
              <a:spcBef>
                <a:spcPts val="0"/>
              </a:spcBef>
              <a:buNone/>
              <a:defRPr sz="1000" b="0" i="0" u="none" strike="noStrike" cap="none">
                <a:solidFill>
                  <a:srgbClr val="D8D8D8"/>
                </a:solidFill>
                <a:latin typeface="Arial"/>
                <a:ea typeface="Arial"/>
                <a:cs typeface="Arial"/>
                <a:sym typeface="Arial"/>
              </a:defRPr>
            </a:lvl6pPr>
            <a:lvl7pPr marL="0" lvl="6" indent="0" algn="r">
              <a:spcBef>
                <a:spcPts val="0"/>
              </a:spcBef>
              <a:buNone/>
              <a:defRPr sz="1000" b="0" i="0" u="none" strike="noStrike" cap="none">
                <a:solidFill>
                  <a:srgbClr val="D8D8D8"/>
                </a:solidFill>
                <a:latin typeface="Arial"/>
                <a:ea typeface="Arial"/>
                <a:cs typeface="Arial"/>
                <a:sym typeface="Arial"/>
              </a:defRPr>
            </a:lvl7pPr>
            <a:lvl8pPr marL="0" lvl="7" indent="0" algn="r">
              <a:spcBef>
                <a:spcPts val="0"/>
              </a:spcBef>
              <a:buNone/>
              <a:defRPr sz="1000" b="0" i="0" u="none" strike="noStrike" cap="none">
                <a:solidFill>
                  <a:srgbClr val="D8D8D8"/>
                </a:solidFill>
                <a:latin typeface="Arial"/>
                <a:ea typeface="Arial"/>
                <a:cs typeface="Arial"/>
                <a:sym typeface="Arial"/>
              </a:defRPr>
            </a:lvl8pPr>
            <a:lvl9pPr marL="0" lvl="8" indent="0" algn="r">
              <a:spcBef>
                <a:spcPts val="0"/>
              </a:spcBef>
              <a:buNone/>
              <a:defRPr sz="1000" b="0" i="0" u="none" strike="noStrike" cap="none">
                <a:solidFill>
                  <a:srgbClr val="D8D8D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rgbClr val="F9F9F5"/>
              </a:buClr>
              <a:buSzPts val="2400"/>
              <a:buFont typeface="Arial"/>
              <a:buNone/>
              <a:defRPr sz="2400" b="1" i="0" u="none" strike="noStrike" cap="none">
                <a:solidFill>
                  <a:srgbClr val="F9F9F5"/>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307701" y="2464904"/>
            <a:ext cx="11588207" cy="3754921"/>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600"/>
              </a:spcBef>
              <a:spcAft>
                <a:spcPts val="0"/>
              </a:spcAft>
              <a:buClr>
                <a:srgbClr val="FFF8ED"/>
              </a:buClr>
              <a:buSzPts val="1800"/>
              <a:buFont typeface="Arial"/>
              <a:buChar char="•"/>
              <a:defRPr sz="1800" b="0" i="0" u="none" strike="noStrike" cap="none">
                <a:solidFill>
                  <a:srgbClr val="FFF8ED"/>
                </a:solidFill>
                <a:latin typeface="Arial"/>
                <a:ea typeface="Arial"/>
                <a:cs typeface="Arial"/>
                <a:sym typeface="Arial"/>
              </a:defRPr>
            </a:lvl1pPr>
            <a:lvl2pPr marL="914400" marR="0" lvl="1" indent="-330200" algn="l" rtl="0">
              <a:lnSpc>
                <a:spcPct val="100000"/>
              </a:lnSpc>
              <a:spcBef>
                <a:spcPts val="600"/>
              </a:spcBef>
              <a:spcAft>
                <a:spcPts val="0"/>
              </a:spcAft>
              <a:buClr>
                <a:srgbClr val="F1F0EE"/>
              </a:buClr>
              <a:buSzPts val="1600"/>
              <a:buFont typeface="Arial"/>
              <a:buChar char="•"/>
              <a:defRPr sz="1600" b="0" i="0" u="none" strike="noStrike" cap="none">
                <a:solidFill>
                  <a:srgbClr val="F1F0EE"/>
                </a:solidFill>
                <a:latin typeface="Arial"/>
                <a:ea typeface="Arial"/>
                <a:cs typeface="Arial"/>
                <a:sym typeface="Arial"/>
              </a:defRPr>
            </a:lvl2pPr>
            <a:lvl3pPr marL="1371600" marR="0" lvl="2" indent="-330200" algn="l" rtl="0">
              <a:lnSpc>
                <a:spcPct val="100000"/>
              </a:lnSpc>
              <a:spcBef>
                <a:spcPts val="600"/>
              </a:spcBef>
              <a:spcAft>
                <a:spcPts val="0"/>
              </a:spcAft>
              <a:buClr>
                <a:srgbClr val="FFF8ED"/>
              </a:buClr>
              <a:buSzPts val="1600"/>
              <a:buFont typeface="Arial"/>
              <a:buChar char="•"/>
              <a:defRPr sz="1600" b="0" i="0" u="none" strike="noStrike" cap="none">
                <a:solidFill>
                  <a:srgbClr val="FFF8ED"/>
                </a:solidFill>
                <a:latin typeface="Arial"/>
                <a:ea typeface="Arial"/>
                <a:cs typeface="Arial"/>
                <a:sym typeface="Arial"/>
              </a:defRPr>
            </a:lvl3pPr>
            <a:lvl4pPr marL="1828800" marR="0" lvl="3" indent="-330200" algn="l" rtl="0">
              <a:lnSpc>
                <a:spcPct val="100000"/>
              </a:lnSpc>
              <a:spcBef>
                <a:spcPts val="600"/>
              </a:spcBef>
              <a:spcAft>
                <a:spcPts val="0"/>
              </a:spcAft>
              <a:buClr>
                <a:srgbClr val="FFF8ED"/>
              </a:buClr>
              <a:buSzPts val="1600"/>
              <a:buFont typeface="Arial"/>
              <a:buChar char="•"/>
              <a:defRPr sz="1600" b="0" i="0" u="none" strike="noStrike" cap="none">
                <a:solidFill>
                  <a:srgbClr val="FFF8ED"/>
                </a:solidFill>
                <a:latin typeface="Arial"/>
                <a:ea typeface="Arial"/>
                <a:cs typeface="Arial"/>
                <a:sym typeface="Arial"/>
              </a:defRPr>
            </a:lvl4pPr>
            <a:lvl5pPr marL="2286000" marR="0" lvl="4" indent="-330200" algn="l" rtl="0">
              <a:lnSpc>
                <a:spcPct val="100000"/>
              </a:lnSpc>
              <a:spcBef>
                <a:spcPts val="600"/>
              </a:spcBef>
              <a:spcAft>
                <a:spcPts val="0"/>
              </a:spcAft>
              <a:buClr>
                <a:srgbClr val="FFF8ED"/>
              </a:buClr>
              <a:buSzPts val="1600"/>
              <a:buFont typeface="Arial"/>
              <a:buChar char="•"/>
              <a:defRPr sz="1600" b="0" i="0" u="none" strike="noStrike" cap="none">
                <a:solidFill>
                  <a:srgbClr val="FFF8ED"/>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5"/>
          <p:cNvSpPr txBox="1">
            <a:spLocks noGrp="1"/>
          </p:cNvSpPr>
          <p:nvPr>
            <p:ph type="dt" idx="10"/>
          </p:nvPr>
        </p:nvSpPr>
        <p:spPr>
          <a:xfrm>
            <a:off x="296092"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D8D8D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00" b="0" i="0" u="none" strike="noStrike" cap="none">
                <a:solidFill>
                  <a:srgbClr val="D8D8D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5"/>
          <p:cNvSpPr txBox="1">
            <a:spLocks noGrp="1"/>
          </p:cNvSpPr>
          <p:nvPr>
            <p:ph type="sldNum" idx="12"/>
          </p:nvPr>
        </p:nvSpPr>
        <p:spPr>
          <a:xfrm>
            <a:off x="9152708"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D8D8D8"/>
                </a:solidFill>
                <a:latin typeface="Arial"/>
                <a:ea typeface="Arial"/>
                <a:cs typeface="Arial"/>
                <a:sym typeface="Arial"/>
              </a:defRPr>
            </a:lvl1pPr>
            <a:lvl2pPr marL="0" marR="0" lvl="1" indent="0" algn="r" rtl="0">
              <a:spcBef>
                <a:spcPts val="0"/>
              </a:spcBef>
              <a:buNone/>
              <a:defRPr sz="1000" b="0" i="0" u="none" strike="noStrike" cap="none">
                <a:solidFill>
                  <a:srgbClr val="D8D8D8"/>
                </a:solidFill>
                <a:latin typeface="Arial"/>
                <a:ea typeface="Arial"/>
                <a:cs typeface="Arial"/>
                <a:sym typeface="Arial"/>
              </a:defRPr>
            </a:lvl2pPr>
            <a:lvl3pPr marL="0" marR="0" lvl="2" indent="0" algn="r" rtl="0">
              <a:spcBef>
                <a:spcPts val="0"/>
              </a:spcBef>
              <a:buNone/>
              <a:defRPr sz="1000" b="0" i="0" u="none" strike="noStrike" cap="none">
                <a:solidFill>
                  <a:srgbClr val="D8D8D8"/>
                </a:solidFill>
                <a:latin typeface="Arial"/>
                <a:ea typeface="Arial"/>
                <a:cs typeface="Arial"/>
                <a:sym typeface="Arial"/>
              </a:defRPr>
            </a:lvl3pPr>
            <a:lvl4pPr marL="0" marR="0" lvl="3" indent="0" algn="r" rtl="0">
              <a:spcBef>
                <a:spcPts val="0"/>
              </a:spcBef>
              <a:buNone/>
              <a:defRPr sz="1000" b="0" i="0" u="none" strike="noStrike" cap="none">
                <a:solidFill>
                  <a:srgbClr val="D8D8D8"/>
                </a:solidFill>
                <a:latin typeface="Arial"/>
                <a:ea typeface="Arial"/>
                <a:cs typeface="Arial"/>
                <a:sym typeface="Arial"/>
              </a:defRPr>
            </a:lvl4pPr>
            <a:lvl5pPr marL="0" marR="0" lvl="4" indent="0" algn="r" rtl="0">
              <a:spcBef>
                <a:spcPts val="0"/>
              </a:spcBef>
              <a:buNone/>
              <a:defRPr sz="1000" b="0" i="0" u="none" strike="noStrike" cap="none">
                <a:solidFill>
                  <a:srgbClr val="D8D8D8"/>
                </a:solidFill>
                <a:latin typeface="Arial"/>
                <a:ea typeface="Arial"/>
                <a:cs typeface="Arial"/>
                <a:sym typeface="Arial"/>
              </a:defRPr>
            </a:lvl5pPr>
            <a:lvl6pPr marL="0" marR="0" lvl="5" indent="0" algn="r" rtl="0">
              <a:spcBef>
                <a:spcPts val="0"/>
              </a:spcBef>
              <a:buNone/>
              <a:defRPr sz="1000" b="0" i="0" u="none" strike="noStrike" cap="none">
                <a:solidFill>
                  <a:srgbClr val="D8D8D8"/>
                </a:solidFill>
                <a:latin typeface="Arial"/>
                <a:ea typeface="Arial"/>
                <a:cs typeface="Arial"/>
                <a:sym typeface="Arial"/>
              </a:defRPr>
            </a:lvl6pPr>
            <a:lvl7pPr marL="0" marR="0" lvl="6" indent="0" algn="r" rtl="0">
              <a:spcBef>
                <a:spcPts val="0"/>
              </a:spcBef>
              <a:buNone/>
              <a:defRPr sz="1000" b="0" i="0" u="none" strike="noStrike" cap="none">
                <a:solidFill>
                  <a:srgbClr val="D8D8D8"/>
                </a:solidFill>
                <a:latin typeface="Arial"/>
                <a:ea typeface="Arial"/>
                <a:cs typeface="Arial"/>
                <a:sym typeface="Arial"/>
              </a:defRPr>
            </a:lvl7pPr>
            <a:lvl8pPr marL="0" marR="0" lvl="7" indent="0" algn="r" rtl="0">
              <a:spcBef>
                <a:spcPts val="0"/>
              </a:spcBef>
              <a:buNone/>
              <a:defRPr sz="1000" b="0" i="0" u="none" strike="noStrike" cap="none">
                <a:solidFill>
                  <a:srgbClr val="D8D8D8"/>
                </a:solidFill>
                <a:latin typeface="Arial"/>
                <a:ea typeface="Arial"/>
                <a:cs typeface="Arial"/>
                <a:sym typeface="Arial"/>
              </a:defRPr>
            </a:lvl8pPr>
            <a:lvl9pPr marL="0" marR="0" lvl="8" indent="0" algn="r" rtl="0">
              <a:spcBef>
                <a:spcPts val="0"/>
              </a:spcBef>
              <a:buNone/>
              <a:defRPr sz="1000" b="0" i="0" u="none" strike="noStrike" cap="none">
                <a:solidFill>
                  <a:srgbClr val="D8D8D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40">
          <p15:clr>
            <a:srgbClr val="F26B43"/>
          </p15:clr>
        </p15:guide>
        <p15:guide id="2" pos="744">
          <p15:clr>
            <a:srgbClr val="F26B43"/>
          </p15:clr>
        </p15:guide>
        <p15:guide id="3" pos="2376">
          <p15:clr>
            <a:srgbClr val="F26B43"/>
          </p15:clr>
        </p15:guide>
        <p15:guide id="4" pos="26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
        <p:cNvGrpSpPr/>
        <p:nvPr/>
      </p:nvGrpSpPr>
      <p:grpSpPr>
        <a:xfrm>
          <a:off x="0" y="0"/>
          <a:ext cx="0" cy="0"/>
          <a:chOff x="0" y="0"/>
          <a:chExt cx="0" cy="0"/>
        </a:xfrm>
      </p:grpSpPr>
      <p:sp>
        <p:nvSpPr>
          <p:cNvPr id="33" name="Google Shape;33;p1"/>
          <p:cNvSpPr txBox="1">
            <a:spLocks noGrp="1"/>
          </p:cNvSpPr>
          <p:nvPr>
            <p:ph type="ctrTitle"/>
          </p:nvPr>
        </p:nvSpPr>
        <p:spPr>
          <a:xfrm>
            <a:off x="676894" y="3739486"/>
            <a:ext cx="9256321" cy="61065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1F0EE"/>
              </a:buClr>
              <a:buSzPts val="3240"/>
              <a:buFont typeface="Arial Narrow"/>
              <a:buNone/>
            </a:pPr>
            <a:r>
              <a:rPr lang="en-US" sz="3140"/>
              <a:t>Understanding the Geophysical Environment in the Field</a:t>
            </a:r>
            <a:endParaRPr sz="2690"/>
          </a:p>
        </p:txBody>
      </p:sp>
      <p:sp>
        <p:nvSpPr>
          <p:cNvPr id="34" name="Google Shape;34;p1"/>
          <p:cNvSpPr txBox="1">
            <a:spLocks noGrp="1"/>
          </p:cNvSpPr>
          <p:nvPr>
            <p:ph type="subTitle" idx="1"/>
          </p:nvPr>
        </p:nvSpPr>
        <p:spPr>
          <a:xfrm>
            <a:off x="676894" y="4632959"/>
            <a:ext cx="9599221" cy="132251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8ED"/>
              </a:buClr>
              <a:buSzPts val="1800"/>
              <a:buNone/>
            </a:pPr>
            <a:r>
              <a:rPr lang="en-US">
                <a:solidFill>
                  <a:srgbClr val="FFF8ED"/>
                </a:solidFill>
              </a:rPr>
              <a:t>Renee Weber, Nick Schmerr, Ernie Bell, Matt Siegler, Noah Petro, Taichi Kawamura</a:t>
            </a:r>
            <a:endParaRPr/>
          </a:p>
          <a:p>
            <a:pPr marL="0" lvl="0" indent="0" algn="l" rtl="0">
              <a:lnSpc>
                <a:spcPct val="100000"/>
              </a:lnSpc>
              <a:spcBef>
                <a:spcPts val="600"/>
              </a:spcBef>
              <a:spcAft>
                <a:spcPts val="0"/>
              </a:spcAft>
              <a:buClr>
                <a:srgbClr val="F1F0EE"/>
              </a:buClr>
              <a:buSzPts val="1800"/>
              <a:buNone/>
            </a:pPr>
            <a:endParaRPr sz="1600"/>
          </a:p>
          <a:p>
            <a:pPr marL="0" lvl="0" indent="0" algn="l" rtl="0">
              <a:lnSpc>
                <a:spcPct val="100000"/>
              </a:lnSpc>
              <a:spcBef>
                <a:spcPts val="600"/>
              </a:spcBef>
              <a:spcAft>
                <a:spcPts val="0"/>
              </a:spcAft>
              <a:buClr>
                <a:srgbClr val="F1F0EE"/>
              </a:buClr>
              <a:buSzPts val="1800"/>
              <a:buNone/>
            </a:pPr>
            <a:r>
              <a:rPr lang="en-US" sz="1600"/>
              <a:t>LSSW 16: Assessing the Value of Modern Field Geology Tools for Artemis</a:t>
            </a:r>
            <a:endParaRPr sz="1600"/>
          </a:p>
          <a:p>
            <a:pPr marL="0" lvl="0" indent="0" algn="l" rtl="0">
              <a:lnSpc>
                <a:spcPct val="100000"/>
              </a:lnSpc>
              <a:spcBef>
                <a:spcPts val="600"/>
              </a:spcBef>
              <a:spcAft>
                <a:spcPts val="0"/>
              </a:spcAft>
              <a:buClr>
                <a:srgbClr val="FFF8ED"/>
              </a:buClr>
              <a:buSzPts val="1800"/>
              <a:buNone/>
            </a:pPr>
            <a:r>
              <a:rPr lang="en-US" sz="1600">
                <a:solidFill>
                  <a:srgbClr val="FFF8ED"/>
                </a:solidFill>
              </a:rPr>
              <a:t>June 16, 2022</a:t>
            </a:r>
            <a:endParaRPr sz="1600"/>
          </a:p>
          <a:p>
            <a:pPr marL="0" lvl="0" indent="0" algn="l" rtl="0">
              <a:lnSpc>
                <a:spcPct val="100000"/>
              </a:lnSpc>
              <a:spcBef>
                <a:spcPts val="600"/>
              </a:spcBef>
              <a:spcAft>
                <a:spcPts val="0"/>
              </a:spcAft>
              <a:buClr>
                <a:srgbClr val="FFF8ED"/>
              </a:buClr>
              <a:buSzPts val="1800"/>
              <a:buNone/>
            </a:pPr>
            <a:br>
              <a:rPr lang="en-US">
                <a:solidFill>
                  <a:srgbClr val="FFF8ED"/>
                </a:solidFill>
              </a:rPr>
            </a:br>
            <a:endParaRPr>
              <a:solidFill>
                <a:srgbClr val="FFF8E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2"/>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Science drivers for geophysical measurements</a:t>
            </a:r>
            <a:endParaRPr>
              <a:solidFill>
                <a:srgbClr val="FFF2E5"/>
              </a:solidFill>
            </a:endParaRPr>
          </a:p>
        </p:txBody>
      </p:sp>
      <p:sp>
        <p:nvSpPr>
          <p:cNvPr id="41" name="Google Shape;41;p2"/>
          <p:cNvSpPr txBox="1">
            <a:spLocks noGrp="1"/>
          </p:cNvSpPr>
          <p:nvPr>
            <p:ph type="body" idx="1"/>
          </p:nvPr>
        </p:nvSpPr>
        <p:spPr>
          <a:xfrm>
            <a:off x="4541550" y="1724225"/>
            <a:ext cx="7342800" cy="4464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Clr>
                <a:schemeClr val="dk1"/>
              </a:buClr>
              <a:buSzPts val="1100"/>
              <a:buNone/>
            </a:pPr>
            <a:r>
              <a:rPr lang="en-US" sz="1627" u="sng">
                <a:solidFill>
                  <a:srgbClr val="FFF2E5"/>
                </a:solidFill>
              </a:rPr>
              <a:t>NASA’s Artemis Plan</a:t>
            </a:r>
            <a:r>
              <a:rPr lang="en-US" sz="1627">
                <a:solidFill>
                  <a:srgbClr val="FFF2E5"/>
                </a:solidFill>
              </a:rPr>
              <a:t> Science Objectives </a:t>
            </a:r>
            <a:endParaRPr sz="1627">
              <a:solidFill>
                <a:srgbClr val="FFF2E5"/>
              </a:solidFill>
            </a:endParaRPr>
          </a:p>
          <a:p>
            <a:pPr marL="457200" lvl="0" indent="457200" algn="l" rtl="0">
              <a:lnSpc>
                <a:spcPct val="100000"/>
              </a:lnSpc>
              <a:spcBef>
                <a:spcPts val="600"/>
              </a:spcBef>
              <a:spcAft>
                <a:spcPts val="0"/>
              </a:spcAft>
              <a:buClr>
                <a:schemeClr val="dk1"/>
              </a:buClr>
              <a:buSzPts val="1100"/>
              <a:buFont typeface="Arial"/>
              <a:buNone/>
            </a:pPr>
            <a:r>
              <a:rPr lang="en-US" sz="1427">
                <a:solidFill>
                  <a:srgbClr val="FFF2E5"/>
                </a:solidFill>
              </a:rPr>
              <a:t>(AIII SDT Deployed &amp; In-Situ Experiments):</a:t>
            </a:r>
            <a:endParaRPr sz="1427">
              <a:solidFill>
                <a:srgbClr val="FFF2E5"/>
              </a:solidFill>
            </a:endParaRPr>
          </a:p>
          <a:p>
            <a:pPr marL="0" lvl="0" indent="0" algn="l" rtl="0">
              <a:lnSpc>
                <a:spcPct val="100000"/>
              </a:lnSpc>
              <a:spcBef>
                <a:spcPts val="600"/>
              </a:spcBef>
              <a:spcAft>
                <a:spcPts val="0"/>
              </a:spcAft>
              <a:buClr>
                <a:schemeClr val="dk1"/>
              </a:buClr>
              <a:buSzPts val="1100"/>
              <a:buNone/>
            </a:pPr>
            <a:r>
              <a:rPr lang="en-US" sz="1227">
                <a:solidFill>
                  <a:schemeClr val="accent6"/>
                </a:solidFill>
              </a:rPr>
              <a:t> 1: Understanding Planetary Processes</a:t>
            </a:r>
            <a:endParaRPr sz="1227">
              <a:solidFill>
                <a:schemeClr val="accent6"/>
              </a:solidFill>
            </a:endParaRPr>
          </a:p>
          <a:p>
            <a:pPr marL="457200" lvl="0" indent="-306550" algn="l" rtl="0">
              <a:lnSpc>
                <a:spcPct val="100000"/>
              </a:lnSpc>
              <a:spcBef>
                <a:spcPts val="600"/>
              </a:spcBef>
              <a:spcAft>
                <a:spcPts val="0"/>
              </a:spcAft>
              <a:buClr>
                <a:schemeClr val="accent6"/>
              </a:buClr>
              <a:buSzPts val="1228"/>
              <a:buChar char="-"/>
            </a:pPr>
            <a:r>
              <a:rPr lang="en-US" sz="1227">
                <a:solidFill>
                  <a:schemeClr val="accent6"/>
                </a:solidFill>
              </a:rPr>
              <a:t>Formation of the Earth-Moon system</a:t>
            </a:r>
            <a:endParaRPr sz="1227">
              <a:solidFill>
                <a:schemeClr val="accent6"/>
              </a:solidFill>
            </a:endParaRPr>
          </a:p>
          <a:p>
            <a:pPr marL="457200" lvl="0" indent="-306550" algn="l" rtl="0">
              <a:lnSpc>
                <a:spcPct val="100000"/>
              </a:lnSpc>
              <a:spcBef>
                <a:spcPts val="0"/>
              </a:spcBef>
              <a:spcAft>
                <a:spcPts val="0"/>
              </a:spcAft>
              <a:buClr>
                <a:schemeClr val="accent6"/>
              </a:buClr>
              <a:buSzPts val="1228"/>
              <a:buChar char="-"/>
            </a:pPr>
            <a:r>
              <a:rPr lang="en-US" sz="1227">
                <a:solidFill>
                  <a:schemeClr val="accent6"/>
                </a:solidFill>
              </a:rPr>
              <a:t>Planetary differentiation and evolution: formation of a magma ocean, crust, mantle, and core</a:t>
            </a:r>
            <a:endParaRPr sz="1227">
              <a:solidFill>
                <a:schemeClr val="accent6"/>
              </a:solidFill>
            </a:endParaRPr>
          </a:p>
          <a:p>
            <a:pPr marL="0" lvl="0" indent="0" algn="l" rtl="0">
              <a:lnSpc>
                <a:spcPct val="100000"/>
              </a:lnSpc>
              <a:spcBef>
                <a:spcPts val="600"/>
              </a:spcBef>
              <a:spcAft>
                <a:spcPts val="0"/>
              </a:spcAft>
              <a:buClr>
                <a:schemeClr val="dk1"/>
              </a:buClr>
              <a:buSzPts val="1100"/>
              <a:buNone/>
            </a:pPr>
            <a:r>
              <a:rPr lang="en-US" sz="1227">
                <a:solidFill>
                  <a:schemeClr val="accent6"/>
                </a:solidFill>
              </a:rPr>
              <a:t> 2: Understanding the Character and Origin of Lunar Volatiles</a:t>
            </a:r>
            <a:endParaRPr sz="1227">
              <a:solidFill>
                <a:schemeClr val="accent6"/>
              </a:solidFill>
            </a:endParaRPr>
          </a:p>
          <a:p>
            <a:pPr marL="457200" lvl="0" indent="-306550" algn="l" rtl="0">
              <a:lnSpc>
                <a:spcPct val="100000"/>
              </a:lnSpc>
              <a:spcBef>
                <a:spcPts val="600"/>
              </a:spcBef>
              <a:spcAft>
                <a:spcPts val="0"/>
              </a:spcAft>
              <a:buClr>
                <a:schemeClr val="accent6"/>
              </a:buClr>
              <a:buSzPts val="1228"/>
              <a:buChar char="-"/>
            </a:pPr>
            <a:r>
              <a:rPr lang="en-US" sz="1227">
                <a:solidFill>
                  <a:schemeClr val="accent6"/>
                </a:solidFill>
              </a:rPr>
              <a:t>Understand the transport, retention, alteration, and loss processes that operate on volatile materials near and at permanently shaded lunar regions</a:t>
            </a:r>
            <a:endParaRPr sz="1227">
              <a:solidFill>
                <a:schemeClr val="accent6"/>
              </a:solidFill>
            </a:endParaRPr>
          </a:p>
          <a:p>
            <a:pPr marL="0" lvl="0" indent="0" algn="l" rtl="0">
              <a:lnSpc>
                <a:spcPct val="100000"/>
              </a:lnSpc>
              <a:spcBef>
                <a:spcPts val="600"/>
              </a:spcBef>
              <a:spcAft>
                <a:spcPts val="0"/>
              </a:spcAft>
              <a:buClr>
                <a:schemeClr val="dk1"/>
              </a:buClr>
              <a:buSzPts val="1100"/>
              <a:buNone/>
            </a:pPr>
            <a:r>
              <a:rPr lang="en-US" sz="1227">
                <a:solidFill>
                  <a:srgbClr val="FFF2E5"/>
                </a:solidFill>
              </a:rPr>
              <a:t> </a:t>
            </a:r>
            <a:r>
              <a:rPr lang="en-US" sz="1227">
                <a:solidFill>
                  <a:schemeClr val="accent5"/>
                </a:solidFill>
              </a:rPr>
              <a:t>3: Interpreting the Impact History of the Earth-Moon system</a:t>
            </a:r>
            <a:endParaRPr sz="1227">
              <a:solidFill>
                <a:schemeClr val="accent5"/>
              </a:solidFill>
            </a:endParaRPr>
          </a:p>
          <a:p>
            <a:pPr marL="0" lvl="0" indent="0" algn="l" rtl="0">
              <a:lnSpc>
                <a:spcPct val="100000"/>
              </a:lnSpc>
              <a:spcBef>
                <a:spcPts val="600"/>
              </a:spcBef>
              <a:spcAft>
                <a:spcPts val="0"/>
              </a:spcAft>
              <a:buClr>
                <a:schemeClr val="dk1"/>
              </a:buClr>
              <a:buSzPts val="1100"/>
              <a:buNone/>
            </a:pPr>
            <a:r>
              <a:rPr lang="en-US" sz="1227">
                <a:solidFill>
                  <a:srgbClr val="FFF2E5"/>
                </a:solidFill>
              </a:rPr>
              <a:t> 4: Revealing the Record of the Ancient Sun and Our Astronomical Environment</a:t>
            </a:r>
            <a:endParaRPr sz="1227">
              <a:solidFill>
                <a:srgbClr val="FFF2E5"/>
              </a:solidFill>
            </a:endParaRPr>
          </a:p>
          <a:p>
            <a:pPr marL="0" lvl="0" indent="0" algn="l" rtl="0">
              <a:lnSpc>
                <a:spcPct val="100000"/>
              </a:lnSpc>
              <a:spcBef>
                <a:spcPts val="600"/>
              </a:spcBef>
              <a:spcAft>
                <a:spcPts val="0"/>
              </a:spcAft>
              <a:buClr>
                <a:schemeClr val="dk1"/>
              </a:buClr>
              <a:buSzPts val="1100"/>
              <a:buNone/>
            </a:pPr>
            <a:r>
              <a:rPr lang="en-US" sz="1227">
                <a:solidFill>
                  <a:schemeClr val="accent5"/>
                </a:solidFill>
              </a:rPr>
              <a:t> 5: Observing the Universe and the Local Space Environment from a Unique Location</a:t>
            </a:r>
            <a:endParaRPr sz="1227">
              <a:solidFill>
                <a:schemeClr val="accent5"/>
              </a:solidFill>
            </a:endParaRPr>
          </a:p>
          <a:p>
            <a:pPr marL="0" lvl="0" indent="0" algn="l" rtl="0">
              <a:lnSpc>
                <a:spcPct val="100000"/>
              </a:lnSpc>
              <a:spcBef>
                <a:spcPts val="600"/>
              </a:spcBef>
              <a:spcAft>
                <a:spcPts val="0"/>
              </a:spcAft>
              <a:buClr>
                <a:schemeClr val="dk1"/>
              </a:buClr>
              <a:buSzPts val="1100"/>
              <a:buNone/>
            </a:pPr>
            <a:r>
              <a:rPr lang="en-US" sz="1227">
                <a:solidFill>
                  <a:srgbClr val="FFF2E5"/>
                </a:solidFill>
              </a:rPr>
              <a:t> 6: Conducting Experimental Science in the Lunar Environment</a:t>
            </a:r>
            <a:endParaRPr sz="1227">
              <a:solidFill>
                <a:srgbClr val="FFF2E5"/>
              </a:solidFill>
            </a:endParaRPr>
          </a:p>
          <a:p>
            <a:pPr marL="0" lvl="0" indent="0" algn="l" rtl="0">
              <a:lnSpc>
                <a:spcPct val="100000"/>
              </a:lnSpc>
              <a:spcBef>
                <a:spcPts val="600"/>
              </a:spcBef>
              <a:spcAft>
                <a:spcPts val="0"/>
              </a:spcAft>
              <a:buClr>
                <a:schemeClr val="dk1"/>
              </a:buClr>
              <a:buSzPts val="1100"/>
              <a:buNone/>
            </a:pPr>
            <a:r>
              <a:rPr lang="en-US" sz="1227">
                <a:solidFill>
                  <a:schemeClr val="accent5"/>
                </a:solidFill>
              </a:rPr>
              <a:t> 7: Investigating and Mitigating Exploration Risks</a:t>
            </a:r>
            <a:endParaRPr sz="1227">
              <a:solidFill>
                <a:schemeClr val="accent5"/>
              </a:solidFill>
            </a:endParaRPr>
          </a:p>
          <a:p>
            <a:pPr marL="0" lvl="0" indent="0" algn="l" rtl="0">
              <a:lnSpc>
                <a:spcPct val="100000"/>
              </a:lnSpc>
              <a:spcBef>
                <a:spcPts val="0"/>
              </a:spcBef>
              <a:spcAft>
                <a:spcPts val="0"/>
              </a:spcAft>
              <a:buClr>
                <a:srgbClr val="FFF2E5"/>
              </a:buClr>
              <a:buSzPts val="1800"/>
              <a:buNone/>
            </a:pPr>
            <a:endParaRPr>
              <a:solidFill>
                <a:srgbClr val="FFF2E5"/>
              </a:solidFill>
            </a:endParaRPr>
          </a:p>
          <a:p>
            <a:pPr marL="0" lvl="0" indent="0" algn="l" rtl="0">
              <a:lnSpc>
                <a:spcPct val="100000"/>
              </a:lnSpc>
              <a:spcBef>
                <a:spcPts val="0"/>
              </a:spcBef>
              <a:spcAft>
                <a:spcPts val="0"/>
              </a:spcAft>
              <a:buClr>
                <a:srgbClr val="FFF2E5"/>
              </a:buClr>
              <a:buSzPts val="1800"/>
              <a:buNone/>
            </a:pPr>
            <a:endParaRPr>
              <a:solidFill>
                <a:srgbClr val="FFF2E5"/>
              </a:solidFill>
            </a:endParaRPr>
          </a:p>
          <a:p>
            <a:pPr marL="0" lvl="0" indent="0" algn="l" rtl="0">
              <a:lnSpc>
                <a:spcPct val="100000"/>
              </a:lnSpc>
              <a:spcBef>
                <a:spcPts val="0"/>
              </a:spcBef>
              <a:spcAft>
                <a:spcPts val="0"/>
              </a:spcAft>
              <a:buClr>
                <a:srgbClr val="FFF2E5"/>
              </a:buClr>
              <a:buSzPts val="1800"/>
              <a:buNone/>
            </a:pPr>
            <a:r>
              <a:rPr lang="en-US" sz="1600" u="sng">
                <a:solidFill>
                  <a:srgbClr val="FFF2E5"/>
                </a:solidFill>
              </a:rPr>
              <a:t>The Planetary Decadal Survey</a:t>
            </a:r>
            <a:r>
              <a:rPr lang="en-US" sz="1600">
                <a:solidFill>
                  <a:srgbClr val="FFF2E5"/>
                </a:solidFill>
              </a:rPr>
              <a:t> recommends a Lunar Geophysical Network among its highest priority robotic missions, with the additional recommendation that conducting decadal-level science should be a central requirement of the overall human exploration program.</a:t>
            </a:r>
            <a:endParaRPr>
              <a:solidFill>
                <a:srgbClr val="FFF2E5"/>
              </a:solidFill>
            </a:endParaRPr>
          </a:p>
        </p:txBody>
      </p:sp>
      <p:pic>
        <p:nvPicPr>
          <p:cNvPr id="42" name="Google Shape;42;p2"/>
          <p:cNvPicPr preferRelativeResize="0"/>
          <p:nvPr/>
        </p:nvPicPr>
        <p:blipFill>
          <a:blip r:embed="rId3">
            <a:alphaModFix/>
          </a:blip>
          <a:stretch>
            <a:fillRect/>
          </a:stretch>
        </p:blipFill>
        <p:spPr>
          <a:xfrm>
            <a:off x="201125" y="1150000"/>
            <a:ext cx="4157450" cy="5371450"/>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3"/>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Field geophysics: Types of investigations and measurements</a:t>
            </a:r>
            <a:endParaRPr/>
          </a:p>
        </p:txBody>
      </p:sp>
      <p:graphicFrame>
        <p:nvGraphicFramePr>
          <p:cNvPr id="49" name="Google Shape;49;p3"/>
          <p:cNvGraphicFramePr/>
          <p:nvPr/>
        </p:nvGraphicFramePr>
        <p:xfrm>
          <a:off x="552750" y="1533825"/>
          <a:ext cx="11291100" cy="4956200"/>
        </p:xfrm>
        <a:graphic>
          <a:graphicData uri="http://schemas.openxmlformats.org/drawingml/2006/table">
            <a:tbl>
              <a:tblPr>
                <a:noFill/>
                <a:tableStyleId>{28872F7D-F744-4B0F-8B68-DFBC967910A2}</a:tableStyleId>
              </a:tblPr>
              <a:tblGrid>
                <a:gridCol w="3427950">
                  <a:extLst>
                    <a:ext uri="{9D8B030D-6E8A-4147-A177-3AD203B41FA5}">
                      <a16:colId xmlns:a16="http://schemas.microsoft.com/office/drawing/2014/main" val="20000"/>
                    </a:ext>
                  </a:extLst>
                </a:gridCol>
                <a:gridCol w="7863150">
                  <a:extLst>
                    <a:ext uri="{9D8B030D-6E8A-4147-A177-3AD203B41FA5}">
                      <a16:colId xmlns:a16="http://schemas.microsoft.com/office/drawing/2014/main" val="20001"/>
                    </a:ext>
                  </a:extLst>
                </a:gridCol>
              </a:tblGrid>
              <a:tr h="619525">
                <a:tc>
                  <a:txBody>
                    <a:bodyPr/>
                    <a:lstStyle/>
                    <a:p>
                      <a:pPr marL="0" lvl="0" indent="0" algn="l" rtl="0">
                        <a:spcBef>
                          <a:spcPts val="0"/>
                        </a:spcBef>
                        <a:spcAft>
                          <a:spcPts val="0"/>
                        </a:spcAft>
                        <a:buNone/>
                      </a:pPr>
                      <a:r>
                        <a:rPr lang="en-US"/>
                        <a:t>Deployed</a:t>
                      </a:r>
                      <a:endParaRPr/>
                    </a:p>
                  </a:txBody>
                  <a:tcPr marL="91425" marR="91425" marT="91425" marB="91425" anchor="ctr">
                    <a:solidFill>
                      <a:srgbClr val="999999"/>
                    </a:solidFill>
                  </a:tcPr>
                </a:tc>
                <a:tc>
                  <a:txBody>
                    <a:bodyPr/>
                    <a:lstStyle/>
                    <a:p>
                      <a:pPr marL="0" lvl="0" indent="0" algn="l" rtl="0">
                        <a:spcBef>
                          <a:spcPts val="0"/>
                        </a:spcBef>
                        <a:spcAft>
                          <a:spcPts val="0"/>
                        </a:spcAft>
                        <a:buNone/>
                      </a:pPr>
                      <a:endParaRPr/>
                    </a:p>
                  </a:txBody>
                  <a:tcPr marL="91425" marR="91425" marT="91425" marB="91425" anchor="ctr">
                    <a:solidFill>
                      <a:srgbClr val="999999"/>
                    </a:solidFill>
                  </a:tcPr>
                </a:tc>
                <a:extLst>
                  <a:ext uri="{0D108BD9-81ED-4DB2-BD59-A6C34878D82A}">
                    <a16:rowId xmlns:a16="http://schemas.microsoft.com/office/drawing/2014/main" val="10000"/>
                  </a:ext>
                </a:extLst>
              </a:tr>
              <a:tr h="619525">
                <a:tc>
                  <a:txBody>
                    <a:bodyPr/>
                    <a:lstStyle/>
                    <a:p>
                      <a:pPr marL="0" lvl="0" indent="0" algn="l" rtl="0">
                        <a:spcBef>
                          <a:spcPts val="0"/>
                        </a:spcBef>
                        <a:spcAft>
                          <a:spcPts val="0"/>
                        </a:spcAft>
                        <a:buNone/>
                      </a:pPr>
                      <a:r>
                        <a:rPr lang="en-US"/>
                        <a:t>Seismic properties</a:t>
                      </a:r>
                      <a:endParaRPr/>
                    </a:p>
                  </a:txBody>
                  <a:tcPr marL="91425" marR="91425" marT="91425" marB="91425" anchor="ctr">
                    <a:solidFill>
                      <a:schemeClr val="lt2"/>
                    </a:solidFill>
                  </a:tcPr>
                </a:tc>
                <a:tc>
                  <a:txBody>
                    <a:bodyPr/>
                    <a:lstStyle/>
                    <a:p>
                      <a:pPr marL="0" lvl="0" indent="0" algn="l" rtl="0">
                        <a:spcBef>
                          <a:spcPts val="0"/>
                        </a:spcBef>
                        <a:spcAft>
                          <a:spcPts val="0"/>
                        </a:spcAft>
                        <a:buClr>
                          <a:schemeClr val="dk1"/>
                        </a:buClr>
                        <a:buSzPts val="1100"/>
                        <a:buFont typeface="Arial"/>
                        <a:buNone/>
                      </a:pPr>
                      <a:r>
                        <a:rPr lang="en-US">
                          <a:solidFill>
                            <a:schemeClr val="dk1"/>
                          </a:solidFill>
                        </a:rPr>
                        <a:t>Subsurface layering, seismic velocities, seismicity</a:t>
                      </a:r>
                      <a:endParaRPr/>
                    </a:p>
                  </a:txBody>
                  <a:tcPr marL="91425" marR="91425" marT="91425" marB="91425" anchor="ctr">
                    <a:solidFill>
                      <a:schemeClr val="lt2"/>
                    </a:solidFill>
                  </a:tcPr>
                </a:tc>
                <a:extLst>
                  <a:ext uri="{0D108BD9-81ED-4DB2-BD59-A6C34878D82A}">
                    <a16:rowId xmlns:a16="http://schemas.microsoft.com/office/drawing/2014/main" val="10001"/>
                  </a:ext>
                </a:extLst>
              </a:tr>
              <a:tr h="619525">
                <a:tc>
                  <a:txBody>
                    <a:bodyPr/>
                    <a:lstStyle/>
                    <a:p>
                      <a:pPr marL="0" lvl="0" indent="0" algn="l" rtl="0">
                        <a:spcBef>
                          <a:spcPts val="0"/>
                        </a:spcBef>
                        <a:spcAft>
                          <a:spcPts val="0"/>
                        </a:spcAft>
                        <a:buClr>
                          <a:schemeClr val="dk1"/>
                        </a:buClr>
                        <a:buSzPts val="1100"/>
                        <a:buFont typeface="Arial"/>
                        <a:buNone/>
                      </a:pPr>
                      <a:r>
                        <a:rPr lang="en-US">
                          <a:solidFill>
                            <a:schemeClr val="dk1"/>
                          </a:solidFill>
                        </a:rPr>
                        <a:t>Heat flow</a:t>
                      </a:r>
                      <a:endParaRPr/>
                    </a:p>
                  </a:txBody>
                  <a:tcPr marL="91425" marR="91425" marT="91425" marB="91425" anchor="ctr">
                    <a:solidFill>
                      <a:schemeClr val="lt2"/>
                    </a:solidFill>
                  </a:tcPr>
                </a:tc>
                <a:tc>
                  <a:txBody>
                    <a:bodyPr/>
                    <a:lstStyle/>
                    <a:p>
                      <a:pPr marL="0" lvl="0" indent="0" algn="l" rtl="0">
                        <a:spcBef>
                          <a:spcPts val="0"/>
                        </a:spcBef>
                        <a:spcAft>
                          <a:spcPts val="0"/>
                        </a:spcAft>
                        <a:buNone/>
                      </a:pPr>
                      <a:r>
                        <a:rPr lang="en-US">
                          <a:solidFill>
                            <a:schemeClr val="dk1"/>
                          </a:solidFill>
                        </a:rPr>
                        <a:t>Heat flux, temperature gradient, thermal conductivity</a:t>
                      </a:r>
                      <a:endParaRPr/>
                    </a:p>
                  </a:txBody>
                  <a:tcPr marL="91425" marR="91425" marT="91425" marB="91425" anchor="ctr">
                    <a:solidFill>
                      <a:schemeClr val="lt2"/>
                    </a:solidFill>
                  </a:tcPr>
                </a:tc>
                <a:extLst>
                  <a:ext uri="{0D108BD9-81ED-4DB2-BD59-A6C34878D82A}">
                    <a16:rowId xmlns:a16="http://schemas.microsoft.com/office/drawing/2014/main" val="10002"/>
                  </a:ext>
                </a:extLst>
              </a:tr>
              <a:tr h="619525">
                <a:tc>
                  <a:txBody>
                    <a:bodyPr/>
                    <a:lstStyle/>
                    <a:p>
                      <a:pPr marL="0" lvl="0" indent="0" algn="l" rtl="0">
                        <a:spcBef>
                          <a:spcPts val="0"/>
                        </a:spcBef>
                        <a:spcAft>
                          <a:spcPts val="0"/>
                        </a:spcAft>
                        <a:buClr>
                          <a:schemeClr val="dk1"/>
                        </a:buClr>
                        <a:buSzPts val="1100"/>
                        <a:buFont typeface="Arial"/>
                        <a:buNone/>
                      </a:pPr>
                      <a:r>
                        <a:rPr lang="en-US">
                          <a:solidFill>
                            <a:schemeClr val="dk1"/>
                          </a:solidFill>
                        </a:rPr>
                        <a:t>Electromagnetic properties</a:t>
                      </a:r>
                      <a:endParaRPr/>
                    </a:p>
                  </a:txBody>
                  <a:tcPr marL="91425" marR="91425" marT="91425" marB="91425" anchor="ctr">
                    <a:solidFill>
                      <a:schemeClr val="lt2"/>
                    </a:solidFill>
                  </a:tcPr>
                </a:tc>
                <a:tc>
                  <a:txBody>
                    <a:bodyPr/>
                    <a:lstStyle/>
                    <a:p>
                      <a:pPr marL="0" lvl="0" indent="0" algn="l" rtl="0">
                        <a:spcBef>
                          <a:spcPts val="0"/>
                        </a:spcBef>
                        <a:spcAft>
                          <a:spcPts val="0"/>
                        </a:spcAft>
                        <a:buNone/>
                      </a:pPr>
                      <a:r>
                        <a:rPr lang="en-US">
                          <a:solidFill>
                            <a:schemeClr val="dk1"/>
                          </a:solidFill>
                        </a:rPr>
                        <a:t>Electrical conductivity, layering, subsurface heterogeneity</a:t>
                      </a:r>
                      <a:endParaRPr/>
                    </a:p>
                  </a:txBody>
                  <a:tcPr marL="91425" marR="91425" marT="91425" marB="91425" anchor="ctr">
                    <a:solidFill>
                      <a:schemeClr val="lt2"/>
                    </a:solidFill>
                  </a:tcPr>
                </a:tc>
                <a:extLst>
                  <a:ext uri="{0D108BD9-81ED-4DB2-BD59-A6C34878D82A}">
                    <a16:rowId xmlns:a16="http://schemas.microsoft.com/office/drawing/2014/main" val="10003"/>
                  </a:ext>
                </a:extLst>
              </a:tr>
              <a:tr h="619525">
                <a:tc>
                  <a:txBody>
                    <a:bodyPr/>
                    <a:lstStyle/>
                    <a:p>
                      <a:pPr marL="0" lvl="0" indent="0" algn="l" rtl="0">
                        <a:spcBef>
                          <a:spcPts val="0"/>
                        </a:spcBef>
                        <a:spcAft>
                          <a:spcPts val="0"/>
                        </a:spcAft>
                        <a:buClr>
                          <a:schemeClr val="dk1"/>
                        </a:buClr>
                        <a:buSzPts val="1100"/>
                        <a:buFont typeface="Arial"/>
                        <a:buNone/>
                      </a:pPr>
                      <a:r>
                        <a:rPr lang="en-US">
                          <a:solidFill>
                            <a:schemeClr val="dk1"/>
                          </a:solidFill>
                        </a:rPr>
                        <a:t>Geodetic monitoring</a:t>
                      </a:r>
                      <a:endParaRPr/>
                    </a:p>
                  </a:txBody>
                  <a:tcPr marL="91425" marR="91425" marT="91425" marB="91425" anchor="ctr">
                    <a:solidFill>
                      <a:schemeClr val="lt2"/>
                    </a:solidFill>
                  </a:tcPr>
                </a:tc>
                <a:tc>
                  <a:txBody>
                    <a:bodyPr/>
                    <a:lstStyle/>
                    <a:p>
                      <a:pPr marL="0" lvl="0" indent="0" algn="l" rtl="0">
                        <a:spcBef>
                          <a:spcPts val="0"/>
                        </a:spcBef>
                        <a:spcAft>
                          <a:spcPts val="0"/>
                        </a:spcAft>
                        <a:buNone/>
                      </a:pPr>
                      <a:r>
                        <a:rPr lang="en-US">
                          <a:solidFill>
                            <a:schemeClr val="dk1"/>
                          </a:solidFill>
                        </a:rPr>
                        <a:t>Moment of inertia, Love numbers, core eccentricity</a:t>
                      </a:r>
                      <a:endParaRPr/>
                    </a:p>
                  </a:txBody>
                  <a:tcPr marL="91425" marR="91425" marT="91425" marB="91425" anchor="ctr">
                    <a:solidFill>
                      <a:schemeClr val="lt2"/>
                    </a:solidFill>
                  </a:tcPr>
                </a:tc>
                <a:extLst>
                  <a:ext uri="{0D108BD9-81ED-4DB2-BD59-A6C34878D82A}">
                    <a16:rowId xmlns:a16="http://schemas.microsoft.com/office/drawing/2014/main" val="10004"/>
                  </a:ext>
                </a:extLst>
              </a:tr>
              <a:tr h="619525">
                <a:tc>
                  <a:txBody>
                    <a:bodyPr/>
                    <a:lstStyle/>
                    <a:p>
                      <a:pPr marL="0" lvl="0" indent="0" algn="l" rtl="0">
                        <a:spcBef>
                          <a:spcPts val="0"/>
                        </a:spcBef>
                        <a:spcAft>
                          <a:spcPts val="0"/>
                        </a:spcAft>
                        <a:buNone/>
                      </a:pPr>
                      <a:r>
                        <a:rPr lang="en-US"/>
                        <a:t>In-situ</a:t>
                      </a:r>
                      <a:endParaRPr/>
                    </a:p>
                  </a:txBody>
                  <a:tcPr marL="91425" marR="91425" marT="91425" marB="91425" anchor="ctr">
                    <a:solidFill>
                      <a:srgbClr val="999999"/>
                    </a:solidFill>
                  </a:tcPr>
                </a:tc>
                <a:tc>
                  <a:txBody>
                    <a:bodyPr/>
                    <a:lstStyle/>
                    <a:p>
                      <a:pPr marL="0" lvl="0" indent="0" algn="l" rtl="0">
                        <a:spcBef>
                          <a:spcPts val="0"/>
                        </a:spcBef>
                        <a:spcAft>
                          <a:spcPts val="0"/>
                        </a:spcAft>
                        <a:buNone/>
                      </a:pPr>
                      <a:endParaRPr/>
                    </a:p>
                  </a:txBody>
                  <a:tcPr marL="91425" marR="91425" marT="91425" marB="91425" anchor="ctr">
                    <a:solidFill>
                      <a:srgbClr val="999999"/>
                    </a:solidFill>
                  </a:tcPr>
                </a:tc>
                <a:extLst>
                  <a:ext uri="{0D108BD9-81ED-4DB2-BD59-A6C34878D82A}">
                    <a16:rowId xmlns:a16="http://schemas.microsoft.com/office/drawing/2014/main" val="10005"/>
                  </a:ext>
                </a:extLst>
              </a:tr>
              <a:tr h="619525">
                <a:tc>
                  <a:txBody>
                    <a:bodyPr/>
                    <a:lstStyle/>
                    <a:p>
                      <a:pPr marL="0" lvl="0" indent="0" algn="l" rtl="0">
                        <a:spcBef>
                          <a:spcPts val="0"/>
                        </a:spcBef>
                        <a:spcAft>
                          <a:spcPts val="0"/>
                        </a:spcAft>
                        <a:buNone/>
                      </a:pPr>
                      <a:r>
                        <a:rPr lang="en-US"/>
                        <a:t>Traverse measurements</a:t>
                      </a:r>
                      <a:endParaRPr/>
                    </a:p>
                  </a:txBody>
                  <a:tcPr marL="91425" marR="91425" marT="91425" marB="91425" anchor="ctr">
                    <a:solidFill>
                      <a:schemeClr val="lt2"/>
                    </a:solidFill>
                  </a:tcPr>
                </a:tc>
                <a:tc>
                  <a:txBody>
                    <a:bodyPr/>
                    <a:lstStyle/>
                    <a:p>
                      <a:pPr marL="0" lvl="0" indent="0" algn="l" rtl="0">
                        <a:spcBef>
                          <a:spcPts val="0"/>
                        </a:spcBef>
                        <a:spcAft>
                          <a:spcPts val="0"/>
                        </a:spcAft>
                        <a:buNone/>
                      </a:pPr>
                      <a:r>
                        <a:rPr lang="en-US"/>
                        <a:t>Gravimetry, magnetometry, ground penetrating radar</a:t>
                      </a:r>
                      <a:endParaRPr/>
                    </a:p>
                  </a:txBody>
                  <a:tcPr marL="91425" marR="91425" marT="91425" marB="91425" anchor="ctr">
                    <a:solidFill>
                      <a:schemeClr val="lt2"/>
                    </a:solidFill>
                  </a:tcPr>
                </a:tc>
                <a:extLst>
                  <a:ext uri="{0D108BD9-81ED-4DB2-BD59-A6C34878D82A}">
                    <a16:rowId xmlns:a16="http://schemas.microsoft.com/office/drawing/2014/main" val="10006"/>
                  </a:ext>
                </a:extLst>
              </a:tr>
              <a:tr h="619525">
                <a:tc>
                  <a:txBody>
                    <a:bodyPr/>
                    <a:lstStyle/>
                    <a:p>
                      <a:pPr marL="0" lvl="0" indent="0" algn="l" rtl="0">
                        <a:spcBef>
                          <a:spcPts val="0"/>
                        </a:spcBef>
                        <a:spcAft>
                          <a:spcPts val="0"/>
                        </a:spcAft>
                        <a:buNone/>
                      </a:pPr>
                      <a:r>
                        <a:rPr lang="en-US"/>
                        <a:t>Regolith geotechnical properties</a:t>
                      </a:r>
                      <a:endParaRPr/>
                    </a:p>
                  </a:txBody>
                  <a:tcPr marL="91425" marR="91425" marT="91425" marB="91425" anchor="ctr">
                    <a:solidFill>
                      <a:schemeClr val="lt2"/>
                    </a:solidFill>
                  </a:tcPr>
                </a:tc>
                <a:tc>
                  <a:txBody>
                    <a:bodyPr/>
                    <a:lstStyle/>
                    <a:p>
                      <a:pPr marL="0" lvl="0" indent="0" algn="l" rtl="0">
                        <a:spcBef>
                          <a:spcPts val="0"/>
                        </a:spcBef>
                        <a:spcAft>
                          <a:spcPts val="0"/>
                        </a:spcAft>
                        <a:buNone/>
                      </a:pPr>
                      <a:r>
                        <a:rPr lang="en-US"/>
                        <a:t>Bulk density and porosity, relative density, compressibility, shear strength, permeability</a:t>
                      </a:r>
                      <a:endParaRPr/>
                    </a:p>
                  </a:txBody>
                  <a:tcPr marL="91425" marR="91425" marT="91425" marB="91425" anchor="ctr">
                    <a:solidFill>
                      <a:schemeClr val="lt2"/>
                    </a:solidFill>
                  </a:tcPr>
                </a:tc>
                <a:extLst>
                  <a:ext uri="{0D108BD9-81ED-4DB2-BD59-A6C34878D82A}">
                    <a16:rowId xmlns:a16="http://schemas.microsoft.com/office/drawing/2014/main" val="10007"/>
                  </a:ext>
                </a:extLst>
              </a:tr>
            </a:tbl>
          </a:graphicData>
        </a:graphic>
      </p:graphicFrame>
      <p:sp>
        <p:nvSpPr>
          <p:cNvPr id="50" name="Google Shape;50;p3"/>
          <p:cNvSpPr txBox="1"/>
          <p:nvPr/>
        </p:nvSpPr>
        <p:spPr>
          <a:xfrm>
            <a:off x="1885225" y="846425"/>
            <a:ext cx="8801100" cy="461700"/>
          </a:xfrm>
          <a:prstGeom prst="rect">
            <a:avLst/>
          </a:prstGeom>
          <a:solidFill>
            <a:srgbClr val="D9D9D9"/>
          </a:solid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US" sz="1800" b="1">
                <a:solidFill>
                  <a:schemeClr val="dk1"/>
                </a:solidFill>
              </a:rPr>
              <a:t>Geophysics is the only direct way to probe the interior of a planet</a:t>
            </a:r>
            <a:endParaRPr b="1">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g13426a3c885_1_2"/>
          <p:cNvSpPr txBox="1">
            <a:spLocks noGrp="1"/>
          </p:cNvSpPr>
          <p:nvPr>
            <p:ph type="title"/>
          </p:nvPr>
        </p:nvSpPr>
        <p:spPr>
          <a:xfrm>
            <a:off x="296092" y="136525"/>
            <a:ext cx="11588100" cy="6384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Lunar structure: global vs. regional</a:t>
            </a:r>
            <a:endParaRPr/>
          </a:p>
        </p:txBody>
      </p:sp>
      <p:pic>
        <p:nvPicPr>
          <p:cNvPr id="57" name="Google Shape;57;g13426a3c885_1_2"/>
          <p:cNvPicPr preferRelativeResize="0"/>
          <p:nvPr/>
        </p:nvPicPr>
        <p:blipFill>
          <a:blip r:embed="rId3">
            <a:alphaModFix/>
          </a:blip>
          <a:stretch>
            <a:fillRect/>
          </a:stretch>
        </p:blipFill>
        <p:spPr>
          <a:xfrm>
            <a:off x="152375" y="820975"/>
            <a:ext cx="3944200" cy="2710050"/>
          </a:xfrm>
          <a:prstGeom prst="rect">
            <a:avLst/>
          </a:prstGeom>
          <a:noFill/>
          <a:ln>
            <a:noFill/>
          </a:ln>
        </p:spPr>
      </p:pic>
      <p:pic>
        <p:nvPicPr>
          <p:cNvPr id="58" name="Google Shape;58;g13426a3c885_1_2"/>
          <p:cNvPicPr preferRelativeResize="0"/>
          <p:nvPr/>
        </p:nvPicPr>
        <p:blipFill>
          <a:blip r:embed="rId4">
            <a:alphaModFix/>
          </a:blip>
          <a:stretch>
            <a:fillRect/>
          </a:stretch>
        </p:blipFill>
        <p:spPr>
          <a:xfrm>
            <a:off x="152375" y="3712608"/>
            <a:ext cx="3920650" cy="2944192"/>
          </a:xfrm>
          <a:prstGeom prst="rect">
            <a:avLst/>
          </a:prstGeom>
          <a:noFill/>
          <a:ln>
            <a:noFill/>
          </a:ln>
        </p:spPr>
      </p:pic>
      <p:sp>
        <p:nvSpPr>
          <p:cNvPr id="59" name="Google Shape;59;g13426a3c885_1_2"/>
          <p:cNvSpPr txBox="1"/>
          <p:nvPr/>
        </p:nvSpPr>
        <p:spPr>
          <a:xfrm>
            <a:off x="4282925" y="1694125"/>
            <a:ext cx="3293100" cy="4771500"/>
          </a:xfrm>
          <a:prstGeom prst="rect">
            <a:avLst/>
          </a:prstGeom>
          <a:noFill/>
          <a:ln w="9525" cap="flat" cmpd="sng">
            <a:solidFill>
              <a:srgbClr val="FFF8ED"/>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US" sz="1800" i="1">
                <a:solidFill>
                  <a:srgbClr val="FFF8ED"/>
                </a:solidFill>
              </a:rPr>
              <a:t>Seismology example:</a:t>
            </a:r>
            <a:br>
              <a:rPr lang="en-US" sz="1800" i="1">
                <a:solidFill>
                  <a:srgbClr val="FFF8ED"/>
                </a:solidFill>
              </a:rPr>
            </a:br>
            <a:endParaRPr>
              <a:solidFill>
                <a:srgbClr val="FFF8ED"/>
              </a:solidFill>
            </a:endParaRPr>
          </a:p>
          <a:p>
            <a:pPr marL="0" lvl="0" indent="0" algn="l" rtl="0">
              <a:spcBef>
                <a:spcPts val="0"/>
              </a:spcBef>
              <a:spcAft>
                <a:spcPts val="0"/>
              </a:spcAft>
              <a:buNone/>
            </a:pPr>
            <a:r>
              <a:rPr lang="en-US">
                <a:solidFill>
                  <a:srgbClr val="FFF8ED"/>
                </a:solidFill>
              </a:rPr>
              <a:t>Global structure:</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Requires globally distributed stations</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Stations are typically deployed in permanent vaults with direct coupling to the ground, where noise sources are minimized or mitigated</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Records natural seismicity</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Constrains global structure (1-D)</a:t>
            </a:r>
            <a:endParaRPr>
              <a:solidFill>
                <a:srgbClr val="FFF8ED"/>
              </a:solidFill>
            </a:endParaRPr>
          </a:p>
          <a:p>
            <a:pPr marL="0" lvl="0" indent="0" algn="l" rtl="0">
              <a:spcBef>
                <a:spcPts val="0"/>
              </a:spcBef>
              <a:spcAft>
                <a:spcPts val="0"/>
              </a:spcAft>
              <a:buNone/>
            </a:pPr>
            <a:endParaRPr>
              <a:solidFill>
                <a:srgbClr val="FFF8ED"/>
              </a:solidFill>
            </a:endParaRPr>
          </a:p>
          <a:p>
            <a:pPr marL="0" lvl="0" indent="0" algn="l" rtl="0">
              <a:spcBef>
                <a:spcPts val="0"/>
              </a:spcBef>
              <a:spcAft>
                <a:spcPts val="0"/>
              </a:spcAft>
              <a:buNone/>
            </a:pPr>
            <a:r>
              <a:rPr lang="en-US">
                <a:solidFill>
                  <a:srgbClr val="FFF8ED"/>
                </a:solidFill>
              </a:rPr>
              <a:t>Regional structure:</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Uses “survey” style deployment</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Stations are temporary and easily installed/removed</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Records artificially induced seismicity</a:t>
            </a:r>
            <a:endParaRPr>
              <a:solidFill>
                <a:srgbClr val="FFF8ED"/>
              </a:solidFill>
            </a:endParaRPr>
          </a:p>
          <a:p>
            <a:pPr marL="457200" lvl="0" indent="-317500" algn="l" rtl="0">
              <a:spcBef>
                <a:spcPts val="0"/>
              </a:spcBef>
              <a:spcAft>
                <a:spcPts val="0"/>
              </a:spcAft>
              <a:buClr>
                <a:srgbClr val="FFF8ED"/>
              </a:buClr>
              <a:buSzPts val="1400"/>
              <a:buChar char="●"/>
            </a:pPr>
            <a:r>
              <a:rPr lang="en-US">
                <a:solidFill>
                  <a:srgbClr val="FFF8ED"/>
                </a:solidFill>
              </a:rPr>
              <a:t>Constrains regional structure (2-D &amp; 3-D)</a:t>
            </a:r>
            <a:endParaRPr>
              <a:solidFill>
                <a:srgbClr val="FFF8ED"/>
              </a:solidFill>
            </a:endParaRPr>
          </a:p>
        </p:txBody>
      </p:sp>
      <p:pic>
        <p:nvPicPr>
          <p:cNvPr id="60" name="Google Shape;60;g13426a3c885_1_2"/>
          <p:cNvPicPr preferRelativeResize="0"/>
          <p:nvPr/>
        </p:nvPicPr>
        <p:blipFill>
          <a:blip r:embed="rId5">
            <a:alphaModFix/>
          </a:blip>
          <a:stretch>
            <a:fillRect/>
          </a:stretch>
        </p:blipFill>
        <p:spPr>
          <a:xfrm>
            <a:off x="7842575" y="175450"/>
            <a:ext cx="4225577" cy="4118287"/>
          </a:xfrm>
          <a:prstGeom prst="rect">
            <a:avLst/>
          </a:prstGeom>
          <a:noFill/>
          <a:ln>
            <a:noFill/>
          </a:ln>
        </p:spPr>
      </p:pic>
      <p:pic>
        <p:nvPicPr>
          <p:cNvPr id="61" name="Google Shape;61;g13426a3c885_1_2"/>
          <p:cNvPicPr preferRelativeResize="0"/>
          <p:nvPr/>
        </p:nvPicPr>
        <p:blipFill rotWithShape="1">
          <a:blip r:embed="rId6">
            <a:alphaModFix/>
          </a:blip>
          <a:srcRect t="34976"/>
          <a:stretch/>
        </p:blipFill>
        <p:spPr>
          <a:xfrm>
            <a:off x="7785924" y="4492223"/>
            <a:ext cx="4282225" cy="20883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5"/>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Factors that influence geophysical data quality</a:t>
            </a:r>
            <a:endParaRPr/>
          </a:p>
        </p:txBody>
      </p:sp>
      <p:sp>
        <p:nvSpPr>
          <p:cNvPr id="68" name="Google Shape;68;p5"/>
          <p:cNvSpPr txBox="1">
            <a:spLocks noGrp="1"/>
          </p:cNvSpPr>
          <p:nvPr>
            <p:ph type="body" idx="1"/>
          </p:nvPr>
        </p:nvSpPr>
        <p:spPr>
          <a:xfrm>
            <a:off x="296150" y="2039125"/>
            <a:ext cx="11588100" cy="4610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F2E5"/>
              </a:buClr>
              <a:buSzPts val="1800"/>
              <a:buNone/>
            </a:pPr>
            <a:r>
              <a:rPr lang="en-US">
                <a:solidFill>
                  <a:srgbClr val="FFF2E5"/>
                </a:solidFill>
              </a:rPr>
              <a:t>Landing site:</a:t>
            </a:r>
            <a:endParaRPr>
              <a:solidFill>
                <a:srgbClr val="FFF2E5"/>
              </a:solidFill>
            </a:endParaRPr>
          </a:p>
          <a:p>
            <a:pPr marL="457200" lvl="0" indent="-342900" algn="l" rtl="0">
              <a:spcBef>
                <a:spcPts val="0"/>
              </a:spcBef>
              <a:spcAft>
                <a:spcPts val="0"/>
              </a:spcAft>
              <a:buClr>
                <a:srgbClr val="FFF2E5"/>
              </a:buClr>
              <a:buSzPts val="1800"/>
              <a:buChar char="•"/>
            </a:pPr>
            <a:r>
              <a:rPr lang="en-US">
                <a:solidFill>
                  <a:srgbClr val="FFF2E5"/>
                </a:solidFill>
              </a:rPr>
              <a:t>Safety is primary driver for both robotic and human missions: may not be most scientifically interesting</a:t>
            </a:r>
            <a:endParaRPr>
              <a:solidFill>
                <a:srgbClr val="FFF2E5"/>
              </a:solidFill>
            </a:endParaRPr>
          </a:p>
          <a:p>
            <a:pPr marL="457200" lvl="0" indent="-342900" algn="l" rtl="0">
              <a:spcBef>
                <a:spcPts val="0"/>
              </a:spcBef>
              <a:spcAft>
                <a:spcPts val="0"/>
              </a:spcAft>
              <a:buClr>
                <a:srgbClr val="FFF2E5"/>
              </a:buClr>
              <a:buSzPts val="1800"/>
              <a:buChar char="•"/>
            </a:pPr>
            <a:r>
              <a:rPr lang="en-US">
                <a:solidFill>
                  <a:srgbClr val="FFF2E5"/>
                </a:solidFill>
              </a:rPr>
              <a:t>Proximity to sources of noise or signal contamination</a:t>
            </a:r>
            <a:endParaRPr>
              <a:solidFill>
                <a:srgbClr val="FFF2E5"/>
              </a:solidFill>
            </a:endParaRPr>
          </a:p>
          <a:p>
            <a:pPr marL="457200" lvl="0" indent="-342900" algn="l" rtl="0">
              <a:spcBef>
                <a:spcPts val="0"/>
              </a:spcBef>
              <a:spcAft>
                <a:spcPts val="0"/>
              </a:spcAft>
              <a:buClr>
                <a:srgbClr val="FFF2E5"/>
              </a:buClr>
              <a:buSzPts val="1800"/>
              <a:buChar char="•"/>
            </a:pPr>
            <a:r>
              <a:rPr lang="en-US">
                <a:solidFill>
                  <a:srgbClr val="FFF2E5"/>
                </a:solidFill>
              </a:rPr>
              <a:t>Distribution of measurements: multiple diverse/dispersed sites vs. repeat visits to same site</a:t>
            </a:r>
            <a:endParaRPr>
              <a:solidFill>
                <a:srgbClr val="FFF2E5"/>
              </a:solidFill>
            </a:endParaRPr>
          </a:p>
          <a:p>
            <a:pPr marL="0" lvl="0" indent="0" algn="l" rtl="0">
              <a:lnSpc>
                <a:spcPct val="100000"/>
              </a:lnSpc>
              <a:spcBef>
                <a:spcPts val="0"/>
              </a:spcBef>
              <a:spcAft>
                <a:spcPts val="0"/>
              </a:spcAft>
              <a:buClr>
                <a:srgbClr val="FFF2E5"/>
              </a:buClr>
              <a:buSzPts val="1800"/>
              <a:buNone/>
            </a:pPr>
            <a:endParaRPr>
              <a:solidFill>
                <a:srgbClr val="FFF2E5"/>
              </a:solidFill>
            </a:endParaRPr>
          </a:p>
          <a:p>
            <a:pPr marL="0" lvl="0" indent="0" algn="l" rtl="0">
              <a:lnSpc>
                <a:spcPct val="100000"/>
              </a:lnSpc>
              <a:spcBef>
                <a:spcPts val="0"/>
              </a:spcBef>
              <a:spcAft>
                <a:spcPts val="0"/>
              </a:spcAft>
              <a:buClr>
                <a:srgbClr val="FFF2E5"/>
              </a:buClr>
              <a:buSzPts val="1800"/>
              <a:buNone/>
            </a:pPr>
            <a:r>
              <a:rPr lang="en-US">
                <a:solidFill>
                  <a:srgbClr val="FFF2E5"/>
                </a:solidFill>
              </a:rPr>
              <a:t>Illumination: </a:t>
            </a:r>
            <a:endParaRPr>
              <a:solidFill>
                <a:srgbClr val="FFF2E5"/>
              </a:solidFill>
            </a:endParaRPr>
          </a:p>
          <a:p>
            <a:pPr marL="457200" lvl="0" indent="-342900" algn="l" rtl="0">
              <a:lnSpc>
                <a:spcPct val="100000"/>
              </a:lnSpc>
              <a:spcBef>
                <a:spcPts val="0"/>
              </a:spcBef>
              <a:spcAft>
                <a:spcPts val="0"/>
              </a:spcAft>
              <a:buClr>
                <a:srgbClr val="FFF2E5"/>
              </a:buClr>
              <a:buSzPts val="1800"/>
              <a:buChar char="•"/>
            </a:pPr>
            <a:r>
              <a:rPr lang="en-US">
                <a:solidFill>
                  <a:srgbClr val="FFF2E5"/>
                </a:solidFill>
              </a:rPr>
              <a:t>Sufficient for solar-powered instruments? </a:t>
            </a:r>
            <a:endParaRPr>
              <a:solidFill>
                <a:srgbClr val="FFF2E5"/>
              </a:solidFill>
            </a:endParaRPr>
          </a:p>
          <a:p>
            <a:pPr marL="457200" lvl="0" indent="-342900" algn="l" rtl="0">
              <a:lnSpc>
                <a:spcPct val="100000"/>
              </a:lnSpc>
              <a:spcBef>
                <a:spcPts val="0"/>
              </a:spcBef>
              <a:spcAft>
                <a:spcPts val="0"/>
              </a:spcAft>
              <a:buClr>
                <a:srgbClr val="FFF2E5"/>
              </a:buClr>
              <a:buSzPts val="1800"/>
              <a:buChar char="•"/>
            </a:pPr>
            <a:r>
              <a:rPr lang="en-US">
                <a:solidFill>
                  <a:srgbClr val="FFF2E5"/>
                </a:solidFill>
              </a:rPr>
              <a:t>Large diurnal thermal cycle can introduce trends and/or noise</a:t>
            </a:r>
            <a:endParaRPr>
              <a:solidFill>
                <a:srgbClr val="FFF2E5"/>
              </a:solidFill>
            </a:endParaRPr>
          </a:p>
          <a:p>
            <a:pPr marL="0" lvl="0" indent="0" algn="l" rtl="0">
              <a:lnSpc>
                <a:spcPct val="100000"/>
              </a:lnSpc>
              <a:spcBef>
                <a:spcPts val="0"/>
              </a:spcBef>
              <a:spcAft>
                <a:spcPts val="0"/>
              </a:spcAft>
              <a:buClr>
                <a:srgbClr val="FFF2E5"/>
              </a:buClr>
              <a:buSzPts val="1800"/>
              <a:buNone/>
            </a:pPr>
            <a:endParaRPr>
              <a:solidFill>
                <a:srgbClr val="FFF2E5"/>
              </a:solidFill>
            </a:endParaRPr>
          </a:p>
          <a:p>
            <a:pPr marL="0" lvl="0" indent="0" algn="l" rtl="0">
              <a:lnSpc>
                <a:spcPct val="100000"/>
              </a:lnSpc>
              <a:spcBef>
                <a:spcPts val="0"/>
              </a:spcBef>
              <a:spcAft>
                <a:spcPts val="0"/>
              </a:spcAft>
              <a:buClr>
                <a:srgbClr val="FFF2E5"/>
              </a:buClr>
              <a:buSzPts val="1800"/>
              <a:buNone/>
            </a:pPr>
            <a:r>
              <a:rPr lang="en-US">
                <a:solidFill>
                  <a:srgbClr val="FFF2E5"/>
                </a:solidFill>
              </a:rPr>
              <a:t>Regolith geotechnical properties: </a:t>
            </a:r>
            <a:endParaRPr>
              <a:solidFill>
                <a:srgbClr val="FFF2E5"/>
              </a:solidFill>
            </a:endParaRPr>
          </a:p>
          <a:p>
            <a:pPr marL="457200" lvl="0" indent="-342900" algn="l" rtl="0">
              <a:spcBef>
                <a:spcPts val="0"/>
              </a:spcBef>
              <a:spcAft>
                <a:spcPts val="0"/>
              </a:spcAft>
              <a:buClr>
                <a:srgbClr val="FFF2E5"/>
              </a:buClr>
              <a:buSzPts val="1800"/>
              <a:buChar char="•"/>
            </a:pPr>
            <a:r>
              <a:rPr lang="en-US">
                <a:solidFill>
                  <a:srgbClr val="FFF2E5"/>
                </a:solidFill>
              </a:rPr>
              <a:t>Regolith can cause seismic reverberations and scattering that contaminate seismic data</a:t>
            </a:r>
            <a:endParaRPr>
              <a:solidFill>
                <a:srgbClr val="FFF2E5"/>
              </a:solidFill>
            </a:endParaRPr>
          </a:p>
          <a:p>
            <a:pPr marL="457200" lvl="0" indent="-342900" algn="l" rtl="0">
              <a:lnSpc>
                <a:spcPct val="100000"/>
              </a:lnSpc>
              <a:spcBef>
                <a:spcPts val="0"/>
              </a:spcBef>
              <a:spcAft>
                <a:spcPts val="0"/>
              </a:spcAft>
              <a:buClr>
                <a:srgbClr val="FFF2E5"/>
              </a:buClr>
              <a:buSzPts val="1800"/>
              <a:buChar char="•"/>
            </a:pPr>
            <a:r>
              <a:rPr lang="en-US">
                <a:solidFill>
                  <a:srgbClr val="FFF2E5"/>
                </a:solidFill>
              </a:rPr>
              <a:t>Some instruments require burial, and are sensitive to human-induced albedo and surface changes</a:t>
            </a:r>
            <a:endParaRPr>
              <a:solidFill>
                <a:srgbClr val="FFF2E5"/>
              </a:solidFill>
            </a:endParaRPr>
          </a:p>
          <a:p>
            <a:pPr marL="0" lvl="0" indent="0" algn="l" rtl="0">
              <a:lnSpc>
                <a:spcPct val="100000"/>
              </a:lnSpc>
              <a:spcBef>
                <a:spcPts val="0"/>
              </a:spcBef>
              <a:spcAft>
                <a:spcPts val="0"/>
              </a:spcAft>
              <a:buNone/>
            </a:pPr>
            <a:endParaRPr>
              <a:solidFill>
                <a:srgbClr val="FFF2E5"/>
              </a:solidFill>
            </a:endParaRPr>
          </a:p>
          <a:p>
            <a:pPr marL="0" lvl="0" indent="0" algn="l" rtl="0">
              <a:lnSpc>
                <a:spcPct val="100000"/>
              </a:lnSpc>
              <a:spcBef>
                <a:spcPts val="0"/>
              </a:spcBef>
              <a:spcAft>
                <a:spcPts val="0"/>
              </a:spcAft>
              <a:buNone/>
            </a:pPr>
            <a:r>
              <a:rPr lang="en-US">
                <a:solidFill>
                  <a:srgbClr val="FFF2E5"/>
                </a:solidFill>
              </a:rPr>
              <a:t>Deployment &amp; ground preparation:</a:t>
            </a:r>
            <a:endParaRPr>
              <a:solidFill>
                <a:srgbClr val="FFF2E5"/>
              </a:solidFill>
            </a:endParaRPr>
          </a:p>
          <a:p>
            <a:pPr marL="457200" lvl="0" indent="-342900" algn="l" rtl="0">
              <a:spcBef>
                <a:spcPts val="0"/>
              </a:spcBef>
              <a:spcAft>
                <a:spcPts val="0"/>
              </a:spcAft>
              <a:buClr>
                <a:srgbClr val="FFF2E5"/>
              </a:buClr>
              <a:buSzPts val="1800"/>
              <a:buChar char="•"/>
            </a:pPr>
            <a:r>
              <a:rPr lang="en-US">
                <a:solidFill>
                  <a:srgbClr val="FFF2E5"/>
                </a:solidFill>
              </a:rPr>
              <a:t>Most instruments require moderately level ground with navigable rocks and debris</a:t>
            </a:r>
            <a:endParaRPr>
              <a:solidFill>
                <a:srgbClr val="FFF2E5"/>
              </a:solidFill>
            </a:endParaRPr>
          </a:p>
          <a:p>
            <a:pPr marL="457200" lvl="0" indent="-342900" algn="l" rtl="0">
              <a:spcBef>
                <a:spcPts val="0"/>
              </a:spcBef>
              <a:spcAft>
                <a:spcPts val="0"/>
              </a:spcAft>
              <a:buClr>
                <a:srgbClr val="FFF2E5"/>
              </a:buClr>
              <a:buSzPts val="1800"/>
              <a:buChar char="•"/>
            </a:pPr>
            <a:r>
              <a:rPr lang="en-US">
                <a:solidFill>
                  <a:srgbClr val="FFF2E5"/>
                </a:solidFill>
              </a:rPr>
              <a:t>Many instrument &amp; measurement-specific factors</a:t>
            </a:r>
            <a:endParaRPr>
              <a:solidFill>
                <a:srgbClr val="FFF2E5"/>
              </a:solidFill>
            </a:endParaRPr>
          </a:p>
          <a:p>
            <a:pPr marL="0" lvl="0" indent="0" algn="l" rtl="0">
              <a:lnSpc>
                <a:spcPct val="100000"/>
              </a:lnSpc>
              <a:spcBef>
                <a:spcPts val="0"/>
              </a:spcBef>
              <a:spcAft>
                <a:spcPts val="0"/>
              </a:spcAft>
              <a:buClr>
                <a:srgbClr val="FFF2E5"/>
              </a:buClr>
              <a:buSzPts val="1800"/>
              <a:buNone/>
            </a:pPr>
            <a:endParaRPr>
              <a:solidFill>
                <a:srgbClr val="FFF2E5"/>
              </a:solidFill>
            </a:endParaRPr>
          </a:p>
          <a:p>
            <a:pPr marL="228600" lvl="0" indent="-114300" algn="l" rtl="0">
              <a:lnSpc>
                <a:spcPct val="100000"/>
              </a:lnSpc>
              <a:spcBef>
                <a:spcPts val="600"/>
              </a:spcBef>
              <a:spcAft>
                <a:spcPts val="0"/>
              </a:spcAft>
              <a:buClr>
                <a:srgbClr val="FFF8ED"/>
              </a:buClr>
              <a:buSzPts val="1800"/>
              <a:buNone/>
            </a:pPr>
            <a:endParaRPr>
              <a:solidFill>
                <a:srgbClr val="FFF2E5"/>
              </a:solidFill>
            </a:endParaRPr>
          </a:p>
          <a:p>
            <a:pPr marL="228600" lvl="0" indent="-114300" algn="l" rtl="0">
              <a:lnSpc>
                <a:spcPct val="100000"/>
              </a:lnSpc>
              <a:spcBef>
                <a:spcPts val="600"/>
              </a:spcBef>
              <a:spcAft>
                <a:spcPts val="0"/>
              </a:spcAft>
              <a:buClr>
                <a:srgbClr val="FFF8ED"/>
              </a:buClr>
              <a:buSzPts val="1800"/>
              <a:buNone/>
            </a:pPr>
            <a:endParaRPr>
              <a:solidFill>
                <a:srgbClr val="FFF2E5"/>
              </a:solidFill>
            </a:endParaRPr>
          </a:p>
          <a:p>
            <a:pPr marL="228600" lvl="0" indent="-114300" algn="l" rtl="0">
              <a:lnSpc>
                <a:spcPct val="100000"/>
              </a:lnSpc>
              <a:spcBef>
                <a:spcPts val="600"/>
              </a:spcBef>
              <a:spcAft>
                <a:spcPts val="0"/>
              </a:spcAft>
              <a:buClr>
                <a:srgbClr val="FFF8ED"/>
              </a:buClr>
              <a:buSzPts val="1800"/>
              <a:buNone/>
            </a:pPr>
            <a:endParaRPr>
              <a:solidFill>
                <a:srgbClr val="FFF2E5"/>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7"/>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Deployment: Seismometer</a:t>
            </a:r>
            <a:endParaRPr/>
          </a:p>
        </p:txBody>
      </p:sp>
      <p:sp>
        <p:nvSpPr>
          <p:cNvPr id="75" name="Google Shape;75;p7"/>
          <p:cNvSpPr txBox="1">
            <a:spLocks noGrp="1"/>
          </p:cNvSpPr>
          <p:nvPr>
            <p:ph type="body" idx="1"/>
          </p:nvPr>
        </p:nvSpPr>
        <p:spPr>
          <a:xfrm>
            <a:off x="6013175" y="4625551"/>
            <a:ext cx="6045600" cy="2141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None/>
            </a:pPr>
            <a:r>
              <a:rPr lang="en-US" sz="1600">
                <a:solidFill>
                  <a:srgbClr val="FFF2E5"/>
                </a:solidFill>
              </a:rPr>
              <a:t>Apollo 11 deployment influence on data:</a:t>
            </a:r>
            <a:endParaRPr sz="1600">
              <a:solidFill>
                <a:srgbClr val="FFF2E5"/>
              </a:solidFill>
            </a:endParaRPr>
          </a:p>
          <a:p>
            <a:pPr marL="457200" lvl="0" indent="-330200" algn="l" rtl="0">
              <a:lnSpc>
                <a:spcPct val="100000"/>
              </a:lnSpc>
              <a:spcBef>
                <a:spcPts val="0"/>
              </a:spcBef>
              <a:spcAft>
                <a:spcPts val="0"/>
              </a:spcAft>
              <a:buClr>
                <a:srgbClr val="FFF2E5"/>
              </a:buClr>
              <a:buSzPts val="1600"/>
              <a:buChar char="•"/>
            </a:pPr>
            <a:r>
              <a:rPr lang="en-US" sz="1600">
                <a:solidFill>
                  <a:srgbClr val="FFF2E5"/>
                </a:solidFill>
              </a:rPr>
              <a:t>Proximity to the LM: it became a source of noise. Seismic signals generated by the LM include venting of gasses, circulating fluids, &amp; inelastic deformation of the LM structure in response to thermoelastic stress. </a:t>
            </a:r>
            <a:endParaRPr sz="1600">
              <a:solidFill>
                <a:srgbClr val="FFF2E5"/>
              </a:solidFill>
            </a:endParaRPr>
          </a:p>
          <a:p>
            <a:pPr marL="457200" lvl="0" indent="-330200" algn="l" rtl="0">
              <a:lnSpc>
                <a:spcPct val="100000"/>
              </a:lnSpc>
              <a:spcBef>
                <a:spcPts val="0"/>
              </a:spcBef>
              <a:spcAft>
                <a:spcPts val="0"/>
              </a:spcAft>
              <a:buClr>
                <a:srgbClr val="FFF2E5"/>
              </a:buClr>
              <a:buSzPts val="1600"/>
              <a:buChar char="•"/>
            </a:pPr>
            <a:r>
              <a:rPr lang="en-US" sz="1600">
                <a:solidFill>
                  <a:srgbClr val="FFF2E5"/>
                </a:solidFill>
              </a:rPr>
              <a:t>Low efficiency for thermal insulation: Unable to detect changes in gravity associated tilt on the lunar surface.</a:t>
            </a:r>
            <a:endParaRPr sz="1600">
              <a:solidFill>
                <a:srgbClr val="FFF2E5"/>
              </a:solidFill>
            </a:endParaRPr>
          </a:p>
        </p:txBody>
      </p:sp>
      <p:pic>
        <p:nvPicPr>
          <p:cNvPr id="76" name="Google Shape;76;p7"/>
          <p:cNvPicPr preferRelativeResize="0"/>
          <p:nvPr/>
        </p:nvPicPr>
        <p:blipFill>
          <a:blip r:embed="rId3">
            <a:alphaModFix/>
          </a:blip>
          <a:stretch>
            <a:fillRect/>
          </a:stretch>
        </p:blipFill>
        <p:spPr>
          <a:xfrm>
            <a:off x="142875" y="1098775"/>
            <a:ext cx="5736949" cy="5582552"/>
          </a:xfrm>
          <a:prstGeom prst="rect">
            <a:avLst/>
          </a:prstGeom>
          <a:noFill/>
          <a:ln w="19050" cap="flat" cmpd="sng">
            <a:solidFill>
              <a:schemeClr val="lt1"/>
            </a:solidFill>
            <a:prstDash val="solid"/>
            <a:round/>
            <a:headEnd type="none" w="sm" len="sm"/>
            <a:tailEnd type="none" w="sm" len="sm"/>
          </a:ln>
        </p:spPr>
      </p:pic>
      <p:pic>
        <p:nvPicPr>
          <p:cNvPr id="77" name="Google Shape;77;p7"/>
          <p:cNvPicPr preferRelativeResize="0"/>
          <p:nvPr/>
        </p:nvPicPr>
        <p:blipFill>
          <a:blip r:embed="rId4">
            <a:alphaModFix/>
          </a:blip>
          <a:stretch>
            <a:fillRect/>
          </a:stretch>
        </p:blipFill>
        <p:spPr>
          <a:xfrm>
            <a:off x="6013174" y="1098763"/>
            <a:ext cx="6007378" cy="3343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13426a3c885_2_5"/>
          <p:cNvSpPr txBox="1">
            <a:spLocks noGrp="1"/>
          </p:cNvSpPr>
          <p:nvPr>
            <p:ph type="title"/>
          </p:nvPr>
        </p:nvSpPr>
        <p:spPr>
          <a:xfrm>
            <a:off x="296092" y="136525"/>
            <a:ext cx="11588100" cy="638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Deployment: Seismometer</a:t>
            </a:r>
            <a:endParaRPr/>
          </a:p>
        </p:txBody>
      </p:sp>
      <p:sp>
        <p:nvSpPr>
          <p:cNvPr id="84" name="Google Shape;84;g13426a3c885_2_5"/>
          <p:cNvSpPr txBox="1">
            <a:spLocks noGrp="1"/>
          </p:cNvSpPr>
          <p:nvPr>
            <p:ph type="body" idx="1"/>
          </p:nvPr>
        </p:nvSpPr>
        <p:spPr>
          <a:xfrm>
            <a:off x="6079800" y="3674275"/>
            <a:ext cx="5804400" cy="2939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2E5"/>
              </a:buClr>
              <a:buSzPts val="1800"/>
              <a:buNone/>
            </a:pPr>
            <a:r>
              <a:rPr lang="en-US" sz="1500">
                <a:solidFill>
                  <a:srgbClr val="FFF2E5"/>
                </a:solidFill>
              </a:rPr>
              <a:t>Apollo 12-16 deployment influence on data: </a:t>
            </a:r>
            <a:endParaRPr sz="1500">
              <a:solidFill>
                <a:srgbClr val="FFF2E5"/>
              </a:solidFill>
            </a:endParaRPr>
          </a:p>
          <a:p>
            <a:pPr marL="457200" lvl="0" indent="-323850" algn="l" rtl="0">
              <a:lnSpc>
                <a:spcPct val="100000"/>
              </a:lnSpc>
              <a:spcBef>
                <a:spcPts val="1000"/>
              </a:spcBef>
              <a:spcAft>
                <a:spcPts val="0"/>
              </a:spcAft>
              <a:buClr>
                <a:srgbClr val="FFF2E5"/>
              </a:buClr>
              <a:buSzPts val="1500"/>
              <a:buChar char="•"/>
            </a:pPr>
            <a:r>
              <a:rPr lang="en-US" sz="1500">
                <a:solidFill>
                  <a:srgbClr val="FFF2E5"/>
                </a:solidFill>
              </a:rPr>
              <a:t>The instruments were wrapped with an aluminized Mylar skirt for thermal insulation. It was found that spreading the skirt smoothly over the surface was difficult. In addition, seismic disturbances were observed on the LP seismometers that were assumed to result from thermal contraction and expansion of the skirt.</a:t>
            </a:r>
            <a:endParaRPr sz="1500">
              <a:solidFill>
                <a:srgbClr val="FFF2E5"/>
              </a:solidFill>
            </a:endParaRPr>
          </a:p>
          <a:p>
            <a:pPr marL="457200" lvl="0" indent="-323850" algn="l" rtl="0">
              <a:lnSpc>
                <a:spcPct val="100000"/>
              </a:lnSpc>
              <a:spcBef>
                <a:spcPts val="1000"/>
              </a:spcBef>
              <a:spcAft>
                <a:spcPts val="1000"/>
              </a:spcAft>
              <a:buClr>
                <a:srgbClr val="FFF2E5"/>
              </a:buClr>
              <a:buSzPts val="1500"/>
              <a:buChar char="•"/>
            </a:pPr>
            <a:r>
              <a:rPr lang="en-US" sz="1500">
                <a:solidFill>
                  <a:srgbClr val="FFF2E5"/>
                </a:solidFill>
              </a:rPr>
              <a:t>For Apollo 12 and 15, the crew tried to prepare the surface for experiment emplacement by tamping the surface with the ribbed sole of their boots. This did not seem to be effective. The total compaction achieved was reported to be small.</a:t>
            </a:r>
            <a:endParaRPr sz="1500">
              <a:solidFill>
                <a:srgbClr val="FFF2E5"/>
              </a:solidFill>
            </a:endParaRPr>
          </a:p>
        </p:txBody>
      </p:sp>
      <p:pic>
        <p:nvPicPr>
          <p:cNvPr id="85" name="Google Shape;85;g13426a3c885_2_5"/>
          <p:cNvPicPr preferRelativeResize="0"/>
          <p:nvPr/>
        </p:nvPicPr>
        <p:blipFill>
          <a:blip r:embed="rId3">
            <a:alphaModFix/>
          </a:blip>
          <a:stretch>
            <a:fillRect/>
          </a:stretch>
        </p:blipFill>
        <p:spPr>
          <a:xfrm>
            <a:off x="152400" y="927325"/>
            <a:ext cx="5712300" cy="5759640"/>
          </a:xfrm>
          <a:prstGeom prst="rect">
            <a:avLst/>
          </a:prstGeom>
          <a:noFill/>
          <a:ln w="19050" cap="flat" cmpd="sng">
            <a:solidFill>
              <a:schemeClr val="lt1"/>
            </a:solidFill>
            <a:prstDash val="solid"/>
            <a:round/>
            <a:headEnd type="none" w="sm" len="sm"/>
            <a:tailEnd type="none" w="sm" len="sm"/>
          </a:ln>
        </p:spPr>
      </p:pic>
      <p:sp>
        <p:nvSpPr>
          <p:cNvPr id="86" name="Google Shape;86;g13426a3c885_2_5"/>
          <p:cNvSpPr/>
          <p:nvPr/>
        </p:nvSpPr>
        <p:spPr>
          <a:xfrm>
            <a:off x="6232800" y="125050"/>
            <a:ext cx="5472900" cy="3429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 name="Google Shape;87;g13426a3c885_2_5"/>
          <p:cNvPicPr preferRelativeResize="0"/>
          <p:nvPr/>
        </p:nvPicPr>
        <p:blipFill>
          <a:blip r:embed="rId4">
            <a:alphaModFix/>
          </a:blip>
          <a:stretch>
            <a:fillRect/>
          </a:stretch>
        </p:blipFill>
        <p:spPr>
          <a:xfrm>
            <a:off x="6732949" y="244400"/>
            <a:ext cx="4491650" cy="3115375"/>
          </a:xfrm>
          <a:prstGeom prst="rect">
            <a:avLst/>
          </a:prstGeom>
          <a:noFill/>
          <a:ln>
            <a:noFill/>
          </a:ln>
        </p:spPr>
      </p:pic>
      <p:sp>
        <p:nvSpPr>
          <p:cNvPr id="88" name="Google Shape;88;g13426a3c885_2_5"/>
          <p:cNvSpPr txBox="1"/>
          <p:nvPr/>
        </p:nvSpPr>
        <p:spPr>
          <a:xfrm>
            <a:off x="9907075" y="3185575"/>
            <a:ext cx="21039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1"/>
                </a:solidFill>
              </a:rPr>
              <a:t>Wieczorek et al., 2006</a:t>
            </a:r>
            <a:endParaRPr sz="1000"/>
          </a:p>
        </p:txBody>
      </p:sp>
      <p:sp>
        <p:nvSpPr>
          <p:cNvPr id="89" name="Google Shape;89;g13426a3c885_2_5"/>
          <p:cNvSpPr txBox="1"/>
          <p:nvPr/>
        </p:nvSpPr>
        <p:spPr>
          <a:xfrm>
            <a:off x="307800" y="1058025"/>
            <a:ext cx="1837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lt1"/>
                </a:solidFill>
              </a:rPr>
              <a:t>Apollo 16</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13426a3c885_2_20"/>
          <p:cNvSpPr txBox="1">
            <a:spLocks noGrp="1"/>
          </p:cNvSpPr>
          <p:nvPr>
            <p:ph type="title"/>
          </p:nvPr>
        </p:nvSpPr>
        <p:spPr>
          <a:xfrm>
            <a:off x="296092" y="136525"/>
            <a:ext cx="11588100" cy="638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Deployment: Seismometer</a:t>
            </a:r>
            <a:endParaRPr/>
          </a:p>
        </p:txBody>
      </p:sp>
      <p:sp>
        <p:nvSpPr>
          <p:cNvPr id="96" name="Google Shape;96;g13426a3c885_2_20"/>
          <p:cNvSpPr txBox="1">
            <a:spLocks noGrp="1"/>
          </p:cNvSpPr>
          <p:nvPr>
            <p:ph type="body" idx="1"/>
          </p:nvPr>
        </p:nvSpPr>
        <p:spPr>
          <a:xfrm>
            <a:off x="7642600" y="3616675"/>
            <a:ext cx="4149600" cy="3073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2E5"/>
              </a:buClr>
              <a:buSzPts val="1800"/>
              <a:buNone/>
            </a:pPr>
            <a:r>
              <a:rPr lang="en-US" sz="1600">
                <a:solidFill>
                  <a:srgbClr val="FFF2E5"/>
                </a:solidFill>
              </a:rPr>
              <a:t>Apollo 12-16 deployment influence on data: </a:t>
            </a:r>
            <a:endParaRPr sz="1600">
              <a:solidFill>
                <a:srgbClr val="FFF2E5"/>
              </a:solidFill>
            </a:endParaRPr>
          </a:p>
          <a:p>
            <a:pPr marL="457200" lvl="0" indent="-330200" algn="l" rtl="0">
              <a:lnSpc>
                <a:spcPct val="100000"/>
              </a:lnSpc>
              <a:spcBef>
                <a:spcPts val="1000"/>
              </a:spcBef>
              <a:spcAft>
                <a:spcPts val="0"/>
              </a:spcAft>
              <a:buClr>
                <a:srgbClr val="FFF2E5"/>
              </a:buClr>
              <a:buSzPts val="1600"/>
              <a:buChar char="•"/>
            </a:pPr>
            <a:r>
              <a:rPr lang="en-US" sz="1600">
                <a:solidFill>
                  <a:srgbClr val="FFF2E5"/>
                </a:solidFill>
              </a:rPr>
              <a:t>There was a requirement to “orient PSE cable exit toward central station”</a:t>
            </a:r>
            <a:endParaRPr sz="1600">
              <a:solidFill>
                <a:srgbClr val="FFF2E5"/>
              </a:solidFill>
            </a:endParaRPr>
          </a:p>
          <a:p>
            <a:pPr marL="457200" lvl="0" indent="-330200" algn="l" rtl="0">
              <a:lnSpc>
                <a:spcPct val="100000"/>
              </a:lnSpc>
              <a:spcBef>
                <a:spcPts val="1000"/>
              </a:spcBef>
              <a:spcAft>
                <a:spcPts val="1000"/>
              </a:spcAft>
              <a:buClr>
                <a:srgbClr val="FFF2E5"/>
              </a:buClr>
              <a:buSzPts val="1600"/>
              <a:buChar char="•"/>
            </a:pPr>
            <a:r>
              <a:rPr lang="en-US" sz="1600">
                <a:solidFill>
                  <a:srgbClr val="FFF2E5"/>
                </a:solidFill>
              </a:rPr>
              <a:t>Relatively large amplitude of the LPY components with respect to the LPX or LPZ components were observed for Apollo 14, 15, and 16. It is believed that this is a result of a stiff connecting cable that exits from the sensor unit along the Y axis.</a:t>
            </a:r>
            <a:endParaRPr sz="1600">
              <a:solidFill>
                <a:srgbClr val="FFF2E5"/>
              </a:solidFill>
            </a:endParaRPr>
          </a:p>
        </p:txBody>
      </p:sp>
      <p:pic>
        <p:nvPicPr>
          <p:cNvPr id="97" name="Google Shape;97;g13426a3c885_2_20"/>
          <p:cNvPicPr preferRelativeResize="0"/>
          <p:nvPr/>
        </p:nvPicPr>
        <p:blipFill>
          <a:blip r:embed="rId3">
            <a:alphaModFix/>
          </a:blip>
          <a:stretch>
            <a:fillRect/>
          </a:stretch>
        </p:blipFill>
        <p:spPr>
          <a:xfrm>
            <a:off x="152400" y="3220075"/>
            <a:ext cx="7348649" cy="3469799"/>
          </a:xfrm>
          <a:prstGeom prst="rect">
            <a:avLst/>
          </a:prstGeom>
          <a:noFill/>
          <a:ln>
            <a:noFill/>
          </a:ln>
        </p:spPr>
      </p:pic>
      <p:pic>
        <p:nvPicPr>
          <p:cNvPr id="98" name="Google Shape;98;g13426a3c885_2_20"/>
          <p:cNvPicPr preferRelativeResize="0"/>
          <p:nvPr/>
        </p:nvPicPr>
        <p:blipFill>
          <a:blip r:embed="rId4">
            <a:alphaModFix/>
          </a:blip>
          <a:stretch>
            <a:fillRect/>
          </a:stretch>
        </p:blipFill>
        <p:spPr>
          <a:xfrm>
            <a:off x="7936750" y="532471"/>
            <a:ext cx="3561295" cy="2899105"/>
          </a:xfrm>
          <a:prstGeom prst="rect">
            <a:avLst/>
          </a:prstGeom>
          <a:noFill/>
          <a:ln>
            <a:noFill/>
          </a:ln>
        </p:spPr>
      </p:pic>
      <p:sp>
        <p:nvSpPr>
          <p:cNvPr id="99" name="Google Shape;99;g13426a3c885_2_20"/>
          <p:cNvSpPr txBox="1"/>
          <p:nvPr/>
        </p:nvSpPr>
        <p:spPr>
          <a:xfrm>
            <a:off x="9517550" y="3093125"/>
            <a:ext cx="1589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lpx</a:t>
            </a:r>
            <a:endParaRPr/>
          </a:p>
        </p:txBody>
      </p:sp>
      <p:sp>
        <p:nvSpPr>
          <p:cNvPr id="100" name="Google Shape;100;g13426a3c885_2_20"/>
          <p:cNvSpPr txBox="1"/>
          <p:nvPr/>
        </p:nvSpPr>
        <p:spPr>
          <a:xfrm>
            <a:off x="9844000" y="970075"/>
            <a:ext cx="1851900" cy="36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US" sz="1200">
                <a:solidFill>
                  <a:schemeClr val="dk1"/>
                </a:solidFill>
                <a:latin typeface="Calibri"/>
                <a:ea typeface="Calibri"/>
                <a:cs typeface="Calibri"/>
                <a:sym typeface="Calibri"/>
              </a:rPr>
              <a:t>Bulow et al., 2005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1"/>
          <p:cNvSpPr/>
          <p:nvPr/>
        </p:nvSpPr>
        <p:spPr>
          <a:xfrm>
            <a:off x="9637750" y="67325"/>
            <a:ext cx="2554200" cy="21642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1"/>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Deployment: Active seismic experiments</a:t>
            </a:r>
            <a:endParaRPr/>
          </a:p>
        </p:txBody>
      </p:sp>
      <p:sp>
        <p:nvSpPr>
          <p:cNvPr id="108" name="Google Shape;108;p11"/>
          <p:cNvSpPr txBox="1">
            <a:spLocks noGrp="1"/>
          </p:cNvSpPr>
          <p:nvPr>
            <p:ph type="body" idx="1"/>
          </p:nvPr>
        </p:nvSpPr>
        <p:spPr>
          <a:xfrm>
            <a:off x="370348" y="4939550"/>
            <a:ext cx="6075900" cy="1280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2E5"/>
              </a:buClr>
              <a:buSzPts val="1800"/>
              <a:buNone/>
            </a:pPr>
            <a:r>
              <a:rPr lang="en-US" sz="1500">
                <a:solidFill>
                  <a:srgbClr val="FFF2E5"/>
                </a:solidFill>
              </a:rPr>
              <a:t>Apollo 17 Lunar Seismic Profiling Experiment</a:t>
            </a:r>
            <a:endParaRPr sz="1500">
              <a:solidFill>
                <a:srgbClr val="FFF2E5"/>
              </a:solidFill>
            </a:endParaRPr>
          </a:p>
          <a:p>
            <a:pPr marL="457200" lvl="0" indent="-323850" algn="l" rtl="0">
              <a:lnSpc>
                <a:spcPct val="100000"/>
              </a:lnSpc>
              <a:spcBef>
                <a:spcPts val="0"/>
              </a:spcBef>
              <a:spcAft>
                <a:spcPts val="0"/>
              </a:spcAft>
              <a:buClr>
                <a:srgbClr val="FFF2E5"/>
              </a:buClr>
              <a:buSzPts val="1500"/>
              <a:buChar char="•"/>
            </a:pPr>
            <a:r>
              <a:rPr lang="en-US" sz="1500">
                <a:solidFill>
                  <a:srgbClr val="FFF2E5"/>
                </a:solidFill>
              </a:rPr>
              <a:t>Triangular array of 4 geophones deployed to the west of the LM</a:t>
            </a:r>
            <a:endParaRPr sz="1500">
              <a:solidFill>
                <a:srgbClr val="FFF2E5"/>
              </a:solidFill>
            </a:endParaRPr>
          </a:p>
          <a:p>
            <a:pPr marL="457200" lvl="0" indent="-323850" algn="l" rtl="0">
              <a:lnSpc>
                <a:spcPct val="100000"/>
              </a:lnSpc>
              <a:spcBef>
                <a:spcPts val="0"/>
              </a:spcBef>
              <a:spcAft>
                <a:spcPts val="0"/>
              </a:spcAft>
              <a:buClr>
                <a:srgbClr val="FFF2E5"/>
              </a:buClr>
              <a:buSzPts val="1500"/>
              <a:buChar char="•"/>
            </a:pPr>
            <a:r>
              <a:rPr lang="en-US" sz="1500">
                <a:solidFill>
                  <a:srgbClr val="FFF2E5"/>
                </a:solidFill>
              </a:rPr>
              <a:t>(active) Series of 8 explosive packages deployed during EVA and detonated post departure</a:t>
            </a:r>
            <a:endParaRPr sz="1500">
              <a:solidFill>
                <a:srgbClr val="FFF2E5"/>
              </a:solidFill>
            </a:endParaRPr>
          </a:p>
          <a:p>
            <a:pPr marL="457200" lvl="0" indent="-323850" algn="l" rtl="0">
              <a:lnSpc>
                <a:spcPct val="100000"/>
              </a:lnSpc>
              <a:spcBef>
                <a:spcPts val="0"/>
              </a:spcBef>
              <a:spcAft>
                <a:spcPts val="0"/>
              </a:spcAft>
              <a:buClr>
                <a:srgbClr val="FFF2E5"/>
              </a:buClr>
              <a:buSzPts val="1500"/>
              <a:buChar char="•"/>
            </a:pPr>
            <a:r>
              <a:rPr lang="en-US" sz="1500">
                <a:solidFill>
                  <a:srgbClr val="FFF2E5"/>
                </a:solidFill>
              </a:rPr>
              <a:t>(passive) Instruments were also operated in “listening mode” and detected thermal moonquakes</a:t>
            </a:r>
            <a:endParaRPr sz="1500">
              <a:solidFill>
                <a:srgbClr val="FFF2E5"/>
              </a:solidFill>
            </a:endParaRPr>
          </a:p>
          <a:p>
            <a:pPr marL="457200" lvl="0" indent="-323850" algn="l" rtl="0">
              <a:lnSpc>
                <a:spcPct val="100000"/>
              </a:lnSpc>
              <a:spcBef>
                <a:spcPts val="0"/>
              </a:spcBef>
              <a:spcAft>
                <a:spcPts val="0"/>
              </a:spcAft>
              <a:buClr>
                <a:srgbClr val="FFF2E5"/>
              </a:buClr>
              <a:buSzPts val="1500"/>
              <a:buChar char="•"/>
            </a:pPr>
            <a:r>
              <a:rPr lang="en-US" sz="1500">
                <a:solidFill>
                  <a:srgbClr val="FFF2E5"/>
                </a:solidFill>
              </a:rPr>
              <a:t>Lunar module still evident as a source of contaminating signal </a:t>
            </a:r>
            <a:endParaRPr sz="1500">
              <a:solidFill>
                <a:srgbClr val="FFF2E5"/>
              </a:solidFill>
            </a:endParaRPr>
          </a:p>
          <a:p>
            <a:pPr marL="228600" lvl="0" indent="-114300" algn="l" rtl="0">
              <a:lnSpc>
                <a:spcPct val="100000"/>
              </a:lnSpc>
              <a:spcBef>
                <a:spcPts val="600"/>
              </a:spcBef>
              <a:spcAft>
                <a:spcPts val="0"/>
              </a:spcAft>
              <a:buClr>
                <a:srgbClr val="FFF8ED"/>
              </a:buClr>
              <a:buSzPts val="1800"/>
              <a:buNone/>
            </a:pPr>
            <a:endParaRPr sz="1500">
              <a:solidFill>
                <a:srgbClr val="FFF2E5"/>
              </a:solidFill>
            </a:endParaRPr>
          </a:p>
        </p:txBody>
      </p:sp>
      <p:pic>
        <p:nvPicPr>
          <p:cNvPr id="109" name="Google Shape;109;p11"/>
          <p:cNvPicPr preferRelativeResize="0"/>
          <p:nvPr/>
        </p:nvPicPr>
        <p:blipFill>
          <a:blip r:embed="rId3">
            <a:alphaModFix/>
          </a:blip>
          <a:stretch>
            <a:fillRect/>
          </a:stretch>
        </p:blipFill>
        <p:spPr>
          <a:xfrm>
            <a:off x="152400" y="927463"/>
            <a:ext cx="6137178" cy="3859688"/>
          </a:xfrm>
          <a:prstGeom prst="rect">
            <a:avLst/>
          </a:prstGeom>
          <a:noFill/>
          <a:ln>
            <a:noFill/>
          </a:ln>
        </p:spPr>
      </p:pic>
      <p:pic>
        <p:nvPicPr>
          <p:cNvPr id="110" name="Google Shape;110;p11"/>
          <p:cNvPicPr preferRelativeResize="0"/>
          <p:nvPr/>
        </p:nvPicPr>
        <p:blipFill>
          <a:blip r:embed="rId4">
            <a:alphaModFix/>
          </a:blip>
          <a:stretch>
            <a:fillRect/>
          </a:stretch>
        </p:blipFill>
        <p:spPr>
          <a:xfrm>
            <a:off x="6536975" y="444625"/>
            <a:ext cx="4060100" cy="3221725"/>
          </a:xfrm>
          <a:prstGeom prst="rect">
            <a:avLst/>
          </a:prstGeom>
          <a:noFill/>
          <a:ln>
            <a:noFill/>
          </a:ln>
        </p:spPr>
      </p:pic>
      <p:pic>
        <p:nvPicPr>
          <p:cNvPr id="111" name="Google Shape;111;p11"/>
          <p:cNvPicPr preferRelativeResize="0"/>
          <p:nvPr/>
        </p:nvPicPr>
        <p:blipFill>
          <a:blip r:embed="rId5">
            <a:alphaModFix/>
          </a:blip>
          <a:stretch>
            <a:fillRect/>
          </a:stretch>
        </p:blipFill>
        <p:spPr>
          <a:xfrm>
            <a:off x="9715438" y="136525"/>
            <a:ext cx="2398825" cy="2017300"/>
          </a:xfrm>
          <a:prstGeom prst="rect">
            <a:avLst/>
          </a:prstGeom>
          <a:noFill/>
          <a:ln w="9525" cap="flat" cmpd="sng">
            <a:solidFill>
              <a:srgbClr val="000000"/>
            </a:solidFill>
            <a:prstDash val="solid"/>
            <a:round/>
            <a:headEnd type="none" w="sm" len="sm"/>
            <a:tailEnd type="none" w="sm" len="sm"/>
          </a:ln>
        </p:spPr>
      </p:pic>
      <p:sp>
        <p:nvSpPr>
          <p:cNvPr id="112" name="Google Shape;112;p11"/>
          <p:cNvSpPr txBox="1"/>
          <p:nvPr/>
        </p:nvSpPr>
        <p:spPr>
          <a:xfrm>
            <a:off x="226250" y="4362150"/>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Heffels et al., 2017</a:t>
            </a:r>
            <a:endParaRPr/>
          </a:p>
        </p:txBody>
      </p:sp>
      <p:pic>
        <p:nvPicPr>
          <p:cNvPr id="113" name="Google Shape;113;p11"/>
          <p:cNvPicPr preferRelativeResize="0"/>
          <p:nvPr/>
        </p:nvPicPr>
        <p:blipFill>
          <a:blip r:embed="rId6">
            <a:alphaModFix/>
          </a:blip>
          <a:stretch>
            <a:fillRect/>
          </a:stretch>
        </p:blipFill>
        <p:spPr>
          <a:xfrm>
            <a:off x="6837775" y="3797700"/>
            <a:ext cx="5171776" cy="2911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8"/>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Deployment: Heat flow</a:t>
            </a:r>
            <a:endParaRPr/>
          </a:p>
        </p:txBody>
      </p:sp>
      <p:sp>
        <p:nvSpPr>
          <p:cNvPr id="120" name="Google Shape;120;p8"/>
          <p:cNvSpPr txBox="1">
            <a:spLocks noGrp="1"/>
          </p:cNvSpPr>
          <p:nvPr>
            <p:ph type="body" idx="1"/>
          </p:nvPr>
        </p:nvSpPr>
        <p:spPr>
          <a:xfrm>
            <a:off x="4372400" y="4871275"/>
            <a:ext cx="6933000" cy="1292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2E5"/>
              </a:buClr>
              <a:buSzPts val="1800"/>
              <a:buNone/>
            </a:pPr>
            <a:r>
              <a:rPr lang="en-US" sz="1600">
                <a:solidFill>
                  <a:srgbClr val="FFF2E5"/>
                </a:solidFill>
              </a:rPr>
              <a:t>Deployment:</a:t>
            </a:r>
            <a:endParaRPr sz="1600">
              <a:solidFill>
                <a:srgbClr val="FFF2E5"/>
              </a:solidFill>
            </a:endParaRPr>
          </a:p>
          <a:p>
            <a:pPr marL="457200" lvl="0" indent="-330200" algn="l" rtl="0">
              <a:lnSpc>
                <a:spcPct val="100000"/>
              </a:lnSpc>
              <a:spcBef>
                <a:spcPts val="1000"/>
              </a:spcBef>
              <a:spcAft>
                <a:spcPts val="0"/>
              </a:spcAft>
              <a:buClr>
                <a:srgbClr val="FFF2E5"/>
              </a:buClr>
              <a:buSzPts val="1600"/>
              <a:buChar char="•"/>
            </a:pPr>
            <a:r>
              <a:rPr lang="en-US" sz="1600">
                <a:solidFill>
                  <a:srgbClr val="FFF2E5"/>
                </a:solidFill>
              </a:rPr>
              <a:t>Holes were drilled using hollow drill stems, with a closed bit on the bottom stem to keep the string open. </a:t>
            </a:r>
            <a:endParaRPr sz="1600">
              <a:solidFill>
                <a:srgbClr val="FFF2E5"/>
              </a:solidFill>
            </a:endParaRPr>
          </a:p>
          <a:p>
            <a:pPr marL="457200" lvl="0" indent="-330200" algn="l" rtl="0">
              <a:lnSpc>
                <a:spcPct val="100000"/>
              </a:lnSpc>
              <a:spcBef>
                <a:spcPts val="1000"/>
              </a:spcBef>
              <a:spcAft>
                <a:spcPts val="1000"/>
              </a:spcAft>
              <a:buClr>
                <a:srgbClr val="FFF2E5"/>
              </a:buClr>
              <a:buSzPts val="1600"/>
              <a:buChar char="•"/>
            </a:pPr>
            <a:r>
              <a:rPr lang="en-US" sz="1600">
                <a:solidFill>
                  <a:srgbClr val="FFF2E5"/>
                </a:solidFill>
              </a:rPr>
              <a:t>Once a hole was drilled to the desired depth, a multi-sensor probe was inserted and a thermal cap emplaced around the cable that connected the probe to the HFE electronics package.</a:t>
            </a:r>
            <a:endParaRPr sz="1600">
              <a:solidFill>
                <a:srgbClr val="FFF2E5"/>
              </a:solidFill>
            </a:endParaRPr>
          </a:p>
        </p:txBody>
      </p:sp>
      <p:pic>
        <p:nvPicPr>
          <p:cNvPr id="121" name="Google Shape;121;p8"/>
          <p:cNvPicPr preferRelativeResize="0"/>
          <p:nvPr/>
        </p:nvPicPr>
        <p:blipFill>
          <a:blip r:embed="rId3">
            <a:alphaModFix/>
          </a:blip>
          <a:stretch>
            <a:fillRect/>
          </a:stretch>
        </p:blipFill>
        <p:spPr>
          <a:xfrm>
            <a:off x="4191000" y="702650"/>
            <a:ext cx="3770201" cy="3784975"/>
          </a:xfrm>
          <a:prstGeom prst="rect">
            <a:avLst/>
          </a:prstGeom>
          <a:noFill/>
          <a:ln w="19050" cap="flat" cmpd="sng">
            <a:solidFill>
              <a:schemeClr val="lt1"/>
            </a:solidFill>
            <a:prstDash val="solid"/>
            <a:round/>
            <a:headEnd type="none" w="sm" len="sm"/>
            <a:tailEnd type="none" w="sm" len="sm"/>
          </a:ln>
        </p:spPr>
      </p:pic>
      <p:pic>
        <p:nvPicPr>
          <p:cNvPr id="122" name="Google Shape;122;p8"/>
          <p:cNvPicPr preferRelativeResize="0"/>
          <p:nvPr/>
        </p:nvPicPr>
        <p:blipFill>
          <a:blip r:embed="rId4">
            <a:alphaModFix/>
          </a:blip>
          <a:stretch>
            <a:fillRect/>
          </a:stretch>
        </p:blipFill>
        <p:spPr>
          <a:xfrm>
            <a:off x="8105350" y="703775"/>
            <a:ext cx="3770200" cy="3782721"/>
          </a:xfrm>
          <a:prstGeom prst="rect">
            <a:avLst/>
          </a:prstGeom>
          <a:noFill/>
          <a:ln w="19050" cap="flat" cmpd="sng">
            <a:solidFill>
              <a:schemeClr val="lt1"/>
            </a:solidFill>
            <a:prstDash val="solid"/>
            <a:round/>
            <a:headEnd type="none" w="sm" len="sm"/>
            <a:tailEnd type="none" w="sm" len="sm"/>
          </a:ln>
        </p:spPr>
      </p:pic>
      <p:sp>
        <p:nvSpPr>
          <p:cNvPr id="123" name="Google Shape;123;p8"/>
          <p:cNvSpPr/>
          <p:nvPr/>
        </p:nvSpPr>
        <p:spPr>
          <a:xfrm>
            <a:off x="228150" y="703788"/>
            <a:ext cx="3818700" cy="3782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4" name="Google Shape;124;p8"/>
          <p:cNvPicPr preferRelativeResize="0"/>
          <p:nvPr/>
        </p:nvPicPr>
        <p:blipFill rotWithShape="1">
          <a:blip r:embed="rId5">
            <a:alphaModFix/>
          </a:blip>
          <a:srcRect t="-1358" r="-1358"/>
          <a:stretch/>
        </p:blipFill>
        <p:spPr>
          <a:xfrm>
            <a:off x="287200" y="830150"/>
            <a:ext cx="3696000" cy="3315425"/>
          </a:xfrm>
          <a:prstGeom prst="rect">
            <a:avLst/>
          </a:prstGeom>
          <a:noFill/>
          <a:ln w="19050" cap="flat" cmpd="sng">
            <a:solidFill>
              <a:schemeClr val="lt1"/>
            </a:solidFill>
            <a:prstDash val="solid"/>
            <a:round/>
            <a:headEnd type="none" w="sm" len="sm"/>
            <a:tailEnd type="none" w="sm" len="sm"/>
          </a:ln>
        </p:spPr>
      </p:pic>
      <p:sp>
        <p:nvSpPr>
          <p:cNvPr id="125" name="Google Shape;125;p8"/>
          <p:cNvSpPr txBox="1"/>
          <p:nvPr/>
        </p:nvSpPr>
        <p:spPr>
          <a:xfrm>
            <a:off x="370425" y="4078688"/>
            <a:ext cx="3336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t>Laneuville et al., 2018</a:t>
            </a:r>
            <a:endParaRPr sz="1300"/>
          </a:p>
        </p:txBody>
      </p:sp>
      <p:sp>
        <p:nvSpPr>
          <p:cNvPr id="126" name="Google Shape;126;p8"/>
          <p:cNvSpPr txBox="1"/>
          <p:nvPr/>
        </p:nvSpPr>
        <p:spPr>
          <a:xfrm>
            <a:off x="228150" y="4732300"/>
            <a:ext cx="3000000" cy="1280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FFF2E5"/>
                </a:solidFill>
              </a:rPr>
              <a:t>Geothermal measurements track heat production and interior temperature distribution.</a:t>
            </a:r>
            <a:endParaRPr sz="1600">
              <a:solidFill>
                <a:srgbClr val="FFF2E5"/>
              </a:solidFill>
            </a:endParaRPr>
          </a:p>
        </p:txBody>
      </p:sp>
      <p:sp>
        <p:nvSpPr>
          <p:cNvPr id="127" name="Google Shape;127;p8"/>
          <p:cNvSpPr txBox="1"/>
          <p:nvPr/>
        </p:nvSpPr>
        <p:spPr>
          <a:xfrm>
            <a:off x="6901450" y="4528850"/>
            <a:ext cx="12039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a:solidFill>
                  <a:srgbClr val="FFF2E5"/>
                </a:solidFill>
              </a:rPr>
              <a:t>Apollo 15</a:t>
            </a:r>
            <a:endParaRPr sz="1200"/>
          </a:p>
        </p:txBody>
      </p:sp>
      <p:sp>
        <p:nvSpPr>
          <p:cNvPr id="128" name="Google Shape;128;p8"/>
          <p:cNvSpPr txBox="1"/>
          <p:nvPr/>
        </p:nvSpPr>
        <p:spPr>
          <a:xfrm>
            <a:off x="10671650" y="4528850"/>
            <a:ext cx="12039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a:solidFill>
                  <a:srgbClr val="FFF2E5"/>
                </a:solidFill>
              </a:rPr>
              <a:t>Apollo 17</a:t>
            </a:r>
            <a:endParaRPr sz="1200"/>
          </a:p>
        </p:txBody>
      </p:sp>
      <p:sp>
        <p:nvSpPr>
          <p:cNvPr id="129" name="Google Shape;129;p8"/>
          <p:cNvSpPr txBox="1"/>
          <p:nvPr/>
        </p:nvSpPr>
        <p:spPr>
          <a:xfrm>
            <a:off x="993600" y="2481575"/>
            <a:ext cx="375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t>15</a:t>
            </a:r>
            <a:endParaRPr sz="1300"/>
          </a:p>
        </p:txBody>
      </p:sp>
      <p:sp>
        <p:nvSpPr>
          <p:cNvPr id="130" name="Google Shape;130;p8"/>
          <p:cNvSpPr txBox="1"/>
          <p:nvPr/>
        </p:nvSpPr>
        <p:spPr>
          <a:xfrm>
            <a:off x="1950000" y="2402688"/>
            <a:ext cx="3750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t>17</a:t>
            </a:r>
            <a:endParaRPr sz="1300"/>
          </a:p>
        </p:txBody>
      </p:sp>
      <p:sp>
        <p:nvSpPr>
          <p:cNvPr id="131" name="Google Shape;131;p8"/>
          <p:cNvSpPr txBox="1"/>
          <p:nvPr/>
        </p:nvSpPr>
        <p:spPr>
          <a:xfrm>
            <a:off x="2471850" y="2998000"/>
            <a:ext cx="1471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300"/>
              <a:t>Diviner</a:t>
            </a:r>
            <a:endParaRPr sz="13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13452ae6024_0_0"/>
          <p:cNvSpPr txBox="1">
            <a:spLocks noGrp="1"/>
          </p:cNvSpPr>
          <p:nvPr>
            <p:ph type="title"/>
          </p:nvPr>
        </p:nvSpPr>
        <p:spPr>
          <a:xfrm>
            <a:off x="296092" y="136525"/>
            <a:ext cx="11588100" cy="638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Deployment: Heat flow</a:t>
            </a:r>
            <a:endParaRPr/>
          </a:p>
        </p:txBody>
      </p:sp>
      <p:sp>
        <p:nvSpPr>
          <p:cNvPr id="138" name="Google Shape;138;g13452ae6024_0_0"/>
          <p:cNvSpPr txBox="1">
            <a:spLocks noGrp="1"/>
          </p:cNvSpPr>
          <p:nvPr>
            <p:ph type="body" idx="1"/>
          </p:nvPr>
        </p:nvSpPr>
        <p:spPr>
          <a:xfrm>
            <a:off x="7111200" y="4159025"/>
            <a:ext cx="4773000" cy="2551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600">
                <a:solidFill>
                  <a:srgbClr val="FFF2E5"/>
                </a:solidFill>
              </a:rPr>
              <a:t>A re-design of the stem joints eliminated the problem of binding on Apollo 16 and 17. </a:t>
            </a:r>
            <a:endParaRPr sz="1600">
              <a:solidFill>
                <a:srgbClr val="FFF2E5"/>
              </a:solidFill>
            </a:endParaRPr>
          </a:p>
          <a:p>
            <a:pPr marL="0" lvl="0" indent="0" algn="l" rtl="0">
              <a:lnSpc>
                <a:spcPct val="100000"/>
              </a:lnSpc>
              <a:spcBef>
                <a:spcPts val="0"/>
              </a:spcBef>
              <a:spcAft>
                <a:spcPts val="0"/>
              </a:spcAft>
              <a:buNone/>
            </a:pPr>
            <a:endParaRPr sz="1600">
              <a:solidFill>
                <a:srgbClr val="FFF2E5"/>
              </a:solidFill>
            </a:endParaRPr>
          </a:p>
          <a:p>
            <a:pPr marL="0" lvl="0" indent="0" algn="l" rtl="0">
              <a:lnSpc>
                <a:spcPct val="100000"/>
              </a:lnSpc>
              <a:spcBef>
                <a:spcPts val="0"/>
              </a:spcBef>
              <a:spcAft>
                <a:spcPts val="0"/>
              </a:spcAft>
              <a:buNone/>
            </a:pPr>
            <a:r>
              <a:rPr lang="en-US" sz="1600">
                <a:solidFill>
                  <a:srgbClr val="FFF2E5"/>
                </a:solidFill>
              </a:rPr>
              <a:t>Unfortunately, no data were returned from Apollo 16 after the heat flow experiment’s ribbon cable was accidentally sheared off at the base of the Central Station.  </a:t>
            </a:r>
            <a:endParaRPr sz="1600">
              <a:solidFill>
                <a:srgbClr val="FFF2E5"/>
              </a:solidFill>
            </a:endParaRPr>
          </a:p>
        </p:txBody>
      </p:sp>
      <p:pic>
        <p:nvPicPr>
          <p:cNvPr id="139" name="Google Shape;139;g13452ae6024_0_0"/>
          <p:cNvPicPr preferRelativeResize="0"/>
          <p:nvPr/>
        </p:nvPicPr>
        <p:blipFill>
          <a:blip r:embed="rId5">
            <a:alphaModFix/>
          </a:blip>
          <a:stretch>
            <a:fillRect/>
          </a:stretch>
        </p:blipFill>
        <p:spPr>
          <a:xfrm>
            <a:off x="296100" y="996100"/>
            <a:ext cx="6500402" cy="3847476"/>
          </a:xfrm>
          <a:prstGeom prst="rect">
            <a:avLst/>
          </a:prstGeom>
          <a:noFill/>
          <a:ln>
            <a:noFill/>
          </a:ln>
        </p:spPr>
      </p:pic>
      <p:sp>
        <p:nvSpPr>
          <p:cNvPr id="141" name="Google Shape;141;g13452ae6024_0_0"/>
          <p:cNvSpPr txBox="1"/>
          <p:nvPr/>
        </p:nvSpPr>
        <p:spPr>
          <a:xfrm>
            <a:off x="296100" y="5064750"/>
            <a:ext cx="57933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FFF2E5"/>
                </a:solidFill>
              </a:rPr>
              <a:t>Only one of the two Apollo 15 heat flow probes was successfully emplaced to full depth. There was evidently an obstruction in the drill string in Hole No. 2, believed to be due to separation of two stems that occurred when the astronauts tried to overcome binding of the stems in the hole. </a:t>
            </a:r>
            <a:endParaRPr/>
          </a:p>
        </p:txBody>
      </p:sp>
      <p:pic>
        <p:nvPicPr>
          <p:cNvPr id="2" name="A16HFE.mov" descr="A16HFE.mov">
            <a:hlinkClick r:id="" action="ppaction://media"/>
            <a:extLst>
              <a:ext uri="{FF2B5EF4-FFF2-40B4-BE49-F238E27FC236}">
                <a16:creationId xmlns:a16="http://schemas.microsoft.com/office/drawing/2014/main" id="{A286CDC6-C5F7-E534-F154-BDB3E801213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851801" y="219808"/>
            <a:ext cx="5274213" cy="35960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13452ae6024_0_25"/>
          <p:cNvSpPr txBox="1">
            <a:spLocks noGrp="1"/>
          </p:cNvSpPr>
          <p:nvPr>
            <p:ph type="title"/>
          </p:nvPr>
        </p:nvSpPr>
        <p:spPr>
          <a:xfrm>
            <a:off x="296092" y="136525"/>
            <a:ext cx="11588100" cy="638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Deployment: Heat flow</a:t>
            </a:r>
            <a:endParaRPr/>
          </a:p>
        </p:txBody>
      </p:sp>
      <p:sp>
        <p:nvSpPr>
          <p:cNvPr id="148" name="Google Shape;148;g13452ae6024_0_25"/>
          <p:cNvSpPr txBox="1">
            <a:spLocks noGrp="1"/>
          </p:cNvSpPr>
          <p:nvPr>
            <p:ph type="body" idx="1"/>
          </p:nvPr>
        </p:nvSpPr>
        <p:spPr>
          <a:xfrm>
            <a:off x="296100" y="4713075"/>
            <a:ext cx="11642400" cy="2041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400">
                <a:solidFill>
                  <a:srgbClr val="FFF2E5"/>
                </a:solidFill>
              </a:rPr>
              <a:t>Surface thermal properties are very important in recovering subsurface temperature</a:t>
            </a:r>
            <a:endParaRPr sz="1400">
              <a:solidFill>
                <a:srgbClr val="FFF2E5"/>
              </a:solidFill>
            </a:endParaRPr>
          </a:p>
          <a:p>
            <a:pPr marL="457200" lvl="0" indent="-317500" algn="l" rtl="0">
              <a:spcBef>
                <a:spcPts val="0"/>
              </a:spcBef>
              <a:spcAft>
                <a:spcPts val="0"/>
              </a:spcAft>
              <a:buClr>
                <a:srgbClr val="FFF2E5"/>
              </a:buClr>
              <a:buSzPts val="1400"/>
              <a:buChar char="•"/>
            </a:pPr>
            <a:r>
              <a:rPr lang="en-US" sz="1400">
                <a:solidFill>
                  <a:srgbClr val="FFF2E5"/>
                </a:solidFill>
              </a:rPr>
              <a:t>The regolith on the footpaths of the astronauts turned darker, lowering the albedo. </a:t>
            </a:r>
            <a:endParaRPr sz="1400">
              <a:solidFill>
                <a:srgbClr val="FFF2E5"/>
              </a:solidFill>
            </a:endParaRPr>
          </a:p>
          <a:p>
            <a:pPr marL="457200" lvl="0" indent="-317500" algn="l" rtl="0">
              <a:spcBef>
                <a:spcPts val="0"/>
              </a:spcBef>
              <a:spcAft>
                <a:spcPts val="0"/>
              </a:spcAft>
              <a:buClr>
                <a:srgbClr val="FFF2E5"/>
              </a:buClr>
              <a:buSzPts val="1400"/>
              <a:buChar char="•"/>
            </a:pPr>
            <a:r>
              <a:rPr lang="en-US" sz="1400">
                <a:solidFill>
                  <a:srgbClr val="FFF2E5"/>
                </a:solidFill>
              </a:rPr>
              <a:t>As a result of the astronauts’ activities, solar heat intake by the regolith increased slightly on average, resulting in a warming trend</a:t>
            </a:r>
            <a:endParaRPr sz="1400">
              <a:solidFill>
                <a:srgbClr val="FFF2E5"/>
              </a:solidFill>
            </a:endParaRPr>
          </a:p>
          <a:p>
            <a:pPr marL="0" lvl="0" indent="0" algn="l" rtl="0">
              <a:spcBef>
                <a:spcPts val="0"/>
              </a:spcBef>
              <a:spcAft>
                <a:spcPts val="0"/>
              </a:spcAft>
              <a:buClr>
                <a:schemeClr val="dk1"/>
              </a:buClr>
              <a:buSzPts val="1100"/>
              <a:buFont typeface="Arial"/>
              <a:buNone/>
            </a:pPr>
            <a:endParaRPr sz="1400">
              <a:solidFill>
                <a:srgbClr val="FFF2E5"/>
              </a:solidFill>
            </a:endParaRPr>
          </a:p>
          <a:p>
            <a:pPr marL="0" lvl="0" indent="0" algn="l" rtl="0">
              <a:lnSpc>
                <a:spcPct val="115000"/>
              </a:lnSpc>
              <a:spcBef>
                <a:spcPts val="0"/>
              </a:spcBef>
              <a:spcAft>
                <a:spcPts val="0"/>
              </a:spcAft>
              <a:buClr>
                <a:schemeClr val="dk1"/>
              </a:buClr>
              <a:buSzPts val="1100"/>
              <a:buFont typeface="Arial"/>
              <a:buNone/>
            </a:pPr>
            <a:r>
              <a:rPr lang="en-US" sz="1400">
                <a:solidFill>
                  <a:srgbClr val="FFF2E5"/>
                </a:solidFill>
              </a:rPr>
              <a:t>Thermal conductivity of lunar materials is incredibly low</a:t>
            </a:r>
            <a:endParaRPr sz="1400">
              <a:solidFill>
                <a:srgbClr val="FFF2E5"/>
              </a:solidFill>
            </a:endParaRPr>
          </a:p>
          <a:p>
            <a:pPr marL="457200" lvl="0" indent="-317500" algn="l" rtl="0">
              <a:lnSpc>
                <a:spcPct val="115000"/>
              </a:lnSpc>
              <a:spcBef>
                <a:spcPts val="0"/>
              </a:spcBef>
              <a:spcAft>
                <a:spcPts val="0"/>
              </a:spcAft>
              <a:buClr>
                <a:srgbClr val="FFF2E5"/>
              </a:buClr>
              <a:buSzPts val="1400"/>
              <a:buChar char="•"/>
            </a:pPr>
            <a:r>
              <a:rPr lang="en-US" sz="1400">
                <a:solidFill>
                  <a:srgbClr val="FFF2E5"/>
                </a:solidFill>
              </a:rPr>
              <a:t>Heat can conduct down the drill and take a long time (~1 month) to cool down to the background temperature</a:t>
            </a:r>
            <a:endParaRPr sz="1400">
              <a:solidFill>
                <a:srgbClr val="FFF2E5"/>
              </a:solidFill>
            </a:endParaRPr>
          </a:p>
          <a:p>
            <a:pPr marL="457200" lvl="0" indent="-317500" algn="l" rtl="0">
              <a:spcBef>
                <a:spcPts val="0"/>
              </a:spcBef>
              <a:spcAft>
                <a:spcPts val="0"/>
              </a:spcAft>
              <a:buClr>
                <a:srgbClr val="FFF2E5"/>
              </a:buClr>
              <a:buSzPts val="1400"/>
              <a:buChar char="•"/>
            </a:pPr>
            <a:r>
              <a:rPr lang="en-US" sz="1400">
                <a:solidFill>
                  <a:srgbClr val="FFF2E5"/>
                </a:solidFill>
              </a:rPr>
              <a:t>Future instruments either need to get deep without delivering any heat and measure quickly (before the thermal wave hits) or not disturb the surface at all</a:t>
            </a:r>
            <a:endParaRPr sz="1400">
              <a:solidFill>
                <a:srgbClr val="FFF2E5"/>
              </a:solidFill>
            </a:endParaRPr>
          </a:p>
        </p:txBody>
      </p:sp>
      <p:pic>
        <p:nvPicPr>
          <p:cNvPr id="149" name="Google Shape;149;g13452ae6024_0_25"/>
          <p:cNvPicPr preferRelativeResize="0"/>
          <p:nvPr/>
        </p:nvPicPr>
        <p:blipFill>
          <a:blip r:embed="rId3">
            <a:alphaModFix/>
          </a:blip>
          <a:stretch>
            <a:fillRect/>
          </a:stretch>
        </p:blipFill>
        <p:spPr>
          <a:xfrm>
            <a:off x="174450" y="774925"/>
            <a:ext cx="3727875" cy="3773825"/>
          </a:xfrm>
          <a:prstGeom prst="rect">
            <a:avLst/>
          </a:prstGeom>
          <a:noFill/>
          <a:ln>
            <a:noFill/>
          </a:ln>
        </p:spPr>
      </p:pic>
      <p:pic>
        <p:nvPicPr>
          <p:cNvPr id="150" name="Google Shape;150;g13452ae6024_0_25"/>
          <p:cNvPicPr preferRelativeResize="0"/>
          <p:nvPr/>
        </p:nvPicPr>
        <p:blipFill>
          <a:blip r:embed="rId4">
            <a:alphaModFix/>
          </a:blip>
          <a:stretch>
            <a:fillRect/>
          </a:stretch>
        </p:blipFill>
        <p:spPr>
          <a:xfrm>
            <a:off x="4190997" y="283672"/>
            <a:ext cx="4474525" cy="4265075"/>
          </a:xfrm>
          <a:prstGeom prst="rect">
            <a:avLst/>
          </a:prstGeom>
          <a:noFill/>
          <a:ln>
            <a:noFill/>
          </a:ln>
        </p:spPr>
      </p:pic>
      <p:sp>
        <p:nvSpPr>
          <p:cNvPr id="151" name="Google Shape;151;g13452ae6024_0_25"/>
          <p:cNvSpPr txBox="1"/>
          <p:nvPr/>
        </p:nvSpPr>
        <p:spPr>
          <a:xfrm>
            <a:off x="6338525" y="462975"/>
            <a:ext cx="2149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Nagihara et al., 2018</a:t>
            </a:r>
            <a:endParaRPr/>
          </a:p>
        </p:txBody>
      </p:sp>
      <p:sp>
        <p:nvSpPr>
          <p:cNvPr id="152" name="Google Shape;152;g13452ae6024_0_25"/>
          <p:cNvSpPr txBox="1"/>
          <p:nvPr/>
        </p:nvSpPr>
        <p:spPr>
          <a:xfrm>
            <a:off x="8954200" y="2169150"/>
            <a:ext cx="3000000" cy="2519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a:solidFill>
                  <a:srgbClr val="FFF2E5"/>
                </a:solidFill>
              </a:rPr>
              <a:t>Other considerations: </a:t>
            </a:r>
            <a:endParaRPr>
              <a:solidFill>
                <a:srgbClr val="FFF2E5"/>
              </a:solidFill>
            </a:endParaRPr>
          </a:p>
          <a:p>
            <a:pPr marL="457200" lvl="0" indent="-317500" algn="l" rtl="0">
              <a:lnSpc>
                <a:spcPct val="115000"/>
              </a:lnSpc>
              <a:spcBef>
                <a:spcPts val="1000"/>
              </a:spcBef>
              <a:spcAft>
                <a:spcPts val="0"/>
              </a:spcAft>
              <a:buClr>
                <a:srgbClr val="FFF2E5"/>
              </a:buClr>
              <a:buSzPts val="1400"/>
              <a:buChar char="•"/>
            </a:pPr>
            <a:r>
              <a:rPr lang="en-US">
                <a:solidFill>
                  <a:srgbClr val="FFF2E5"/>
                </a:solidFill>
              </a:rPr>
              <a:t>Lander jets will disturb the surface properties and albedo </a:t>
            </a:r>
            <a:endParaRPr>
              <a:solidFill>
                <a:srgbClr val="FFF2E5"/>
              </a:solidFill>
            </a:endParaRPr>
          </a:p>
          <a:p>
            <a:pPr marL="457200" lvl="0" indent="-317500" algn="l" rtl="0">
              <a:lnSpc>
                <a:spcPct val="115000"/>
              </a:lnSpc>
              <a:spcBef>
                <a:spcPts val="1000"/>
              </a:spcBef>
              <a:spcAft>
                <a:spcPts val="0"/>
              </a:spcAft>
              <a:buClr>
                <a:srgbClr val="FFF2E5"/>
              </a:buClr>
              <a:buSzPts val="1400"/>
              <a:buChar char="•"/>
            </a:pPr>
            <a:r>
              <a:rPr lang="en-US">
                <a:solidFill>
                  <a:srgbClr val="FFF2E5"/>
                </a:solidFill>
              </a:rPr>
              <a:t>The regolith is really compact at &gt;1m depth and was very hard to drill through</a:t>
            </a:r>
            <a:endParaRPr>
              <a:solidFill>
                <a:srgbClr val="FFF2E5"/>
              </a:solidFill>
            </a:endParaRPr>
          </a:p>
          <a:p>
            <a:pPr marL="457200" lvl="0" indent="-317500" algn="l" rtl="0">
              <a:lnSpc>
                <a:spcPct val="115000"/>
              </a:lnSpc>
              <a:spcBef>
                <a:spcPts val="1000"/>
              </a:spcBef>
              <a:spcAft>
                <a:spcPts val="1000"/>
              </a:spcAft>
              <a:buClr>
                <a:srgbClr val="FFF2E5"/>
              </a:buClr>
              <a:buSzPts val="1400"/>
              <a:buChar char="•"/>
            </a:pPr>
            <a:r>
              <a:rPr lang="en-US">
                <a:solidFill>
                  <a:srgbClr val="FFF2E5"/>
                </a:solidFill>
              </a:rPr>
              <a:t>Subsurface rocks are always a potential threat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0"/>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Deployment: Laser retroreflectors</a:t>
            </a:r>
            <a:endParaRPr/>
          </a:p>
        </p:txBody>
      </p:sp>
      <p:sp>
        <p:nvSpPr>
          <p:cNvPr id="159" name="Google Shape;159;p10"/>
          <p:cNvSpPr txBox="1">
            <a:spLocks noGrp="1"/>
          </p:cNvSpPr>
          <p:nvPr>
            <p:ph type="body" idx="1"/>
          </p:nvPr>
        </p:nvSpPr>
        <p:spPr>
          <a:xfrm>
            <a:off x="307700" y="4693825"/>
            <a:ext cx="11588100" cy="2029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FFF2E5"/>
              </a:buClr>
              <a:buSzPts val="1800"/>
              <a:buNone/>
            </a:pPr>
            <a:r>
              <a:rPr lang="en-US" sz="1600">
                <a:solidFill>
                  <a:srgbClr val="FFF2E5"/>
                </a:solidFill>
              </a:rPr>
              <a:t>The only Apollo science payload still operating!</a:t>
            </a:r>
            <a:endParaRPr sz="1600">
              <a:solidFill>
                <a:srgbClr val="FFF2E5"/>
              </a:solidFill>
            </a:endParaRPr>
          </a:p>
          <a:p>
            <a:pPr marL="457200" lvl="0" indent="-330200" algn="l" rtl="0">
              <a:lnSpc>
                <a:spcPct val="100000"/>
              </a:lnSpc>
              <a:spcBef>
                <a:spcPts val="0"/>
              </a:spcBef>
              <a:spcAft>
                <a:spcPts val="0"/>
              </a:spcAft>
              <a:buClr>
                <a:srgbClr val="FFF2E5"/>
              </a:buClr>
              <a:buSzPts val="1600"/>
              <a:buChar char="•"/>
            </a:pPr>
            <a:r>
              <a:rPr lang="en-US" sz="1600">
                <a:solidFill>
                  <a:srgbClr val="FFF2E5"/>
                </a:solidFill>
              </a:rPr>
              <a:t>The magnitude of the return signal has decreased by a factor of ~10-100 since the arrays were deployed (does not decrease the ranging accuracy from which the science is derived)</a:t>
            </a:r>
            <a:endParaRPr sz="1600">
              <a:solidFill>
                <a:srgbClr val="FFF2E5"/>
              </a:solidFill>
            </a:endParaRPr>
          </a:p>
          <a:p>
            <a:pPr marL="457200" lvl="0" indent="-330200" algn="l" rtl="0">
              <a:lnSpc>
                <a:spcPct val="100000"/>
              </a:lnSpc>
              <a:spcBef>
                <a:spcPts val="0"/>
              </a:spcBef>
              <a:spcAft>
                <a:spcPts val="0"/>
              </a:spcAft>
              <a:buClr>
                <a:srgbClr val="FFF2E5"/>
              </a:buClr>
              <a:buSzPts val="1600"/>
              <a:buChar char="•"/>
            </a:pPr>
            <a:r>
              <a:rPr lang="en-US" sz="1600">
                <a:solidFill>
                  <a:srgbClr val="FFF2E5"/>
                </a:solidFill>
              </a:rPr>
              <a:t>Postulated causes include deposit of lunar dust on the front faces of the Cube Corner Reflectors, darkening due to UV and/or particle exposure, micrometeorite bombardment, or other changes in the properties of the thermal coating. The dust may be due to secondary ejecta from micrometeorite impacts in the near vicinity, electrically levitated dust and/or dust from the LEM liftoff.</a:t>
            </a:r>
            <a:endParaRPr sz="1600">
              <a:solidFill>
                <a:srgbClr val="FFF2E5"/>
              </a:solidFill>
            </a:endParaRPr>
          </a:p>
          <a:p>
            <a:pPr marL="457200" lvl="0" indent="-330200" algn="l" rtl="0">
              <a:lnSpc>
                <a:spcPct val="100000"/>
              </a:lnSpc>
              <a:spcBef>
                <a:spcPts val="0"/>
              </a:spcBef>
              <a:spcAft>
                <a:spcPts val="0"/>
              </a:spcAft>
              <a:buClr>
                <a:srgbClr val="FFF2E5"/>
              </a:buClr>
              <a:buSzPts val="1600"/>
              <a:buChar char="•"/>
            </a:pPr>
            <a:r>
              <a:rPr lang="en-US" sz="1600">
                <a:solidFill>
                  <a:srgbClr val="FFF2E5"/>
                </a:solidFill>
              </a:rPr>
              <a:t>Factors to consider for future instrument design</a:t>
            </a:r>
            <a:endParaRPr sz="1600">
              <a:solidFill>
                <a:srgbClr val="FFF2E5"/>
              </a:solidFill>
            </a:endParaRPr>
          </a:p>
        </p:txBody>
      </p:sp>
      <p:pic>
        <p:nvPicPr>
          <p:cNvPr id="160" name="Google Shape;160;p10"/>
          <p:cNvPicPr preferRelativeResize="0"/>
          <p:nvPr/>
        </p:nvPicPr>
        <p:blipFill>
          <a:blip r:embed="rId3">
            <a:alphaModFix/>
          </a:blip>
          <a:stretch>
            <a:fillRect/>
          </a:stretch>
        </p:blipFill>
        <p:spPr>
          <a:xfrm>
            <a:off x="3944853" y="1078997"/>
            <a:ext cx="4352168" cy="3265875"/>
          </a:xfrm>
          <a:prstGeom prst="rect">
            <a:avLst/>
          </a:prstGeom>
          <a:noFill/>
          <a:ln w="19050" cap="flat" cmpd="sng">
            <a:solidFill>
              <a:schemeClr val="lt1"/>
            </a:solidFill>
            <a:prstDash val="solid"/>
            <a:round/>
            <a:headEnd type="none" w="sm" len="sm"/>
            <a:tailEnd type="none" w="sm" len="sm"/>
          </a:ln>
        </p:spPr>
      </p:pic>
      <p:pic>
        <p:nvPicPr>
          <p:cNvPr id="161" name="Google Shape;161;p10"/>
          <p:cNvPicPr preferRelativeResize="0"/>
          <p:nvPr/>
        </p:nvPicPr>
        <p:blipFill>
          <a:blip r:embed="rId4">
            <a:alphaModFix/>
          </a:blip>
          <a:stretch>
            <a:fillRect/>
          </a:stretch>
        </p:blipFill>
        <p:spPr>
          <a:xfrm>
            <a:off x="8629925" y="1078997"/>
            <a:ext cx="3265875" cy="3265875"/>
          </a:xfrm>
          <a:prstGeom prst="rect">
            <a:avLst/>
          </a:prstGeom>
          <a:noFill/>
          <a:ln w="19050" cap="flat" cmpd="sng">
            <a:solidFill>
              <a:schemeClr val="lt1"/>
            </a:solidFill>
            <a:prstDash val="solid"/>
            <a:round/>
            <a:headEnd type="none" w="sm" len="sm"/>
            <a:tailEnd type="none" w="sm" len="sm"/>
          </a:ln>
        </p:spPr>
      </p:pic>
      <p:pic>
        <p:nvPicPr>
          <p:cNvPr id="162" name="Google Shape;162;p10"/>
          <p:cNvPicPr preferRelativeResize="0"/>
          <p:nvPr/>
        </p:nvPicPr>
        <p:blipFill>
          <a:blip r:embed="rId5">
            <a:alphaModFix/>
          </a:blip>
          <a:stretch>
            <a:fillRect/>
          </a:stretch>
        </p:blipFill>
        <p:spPr>
          <a:xfrm>
            <a:off x="346075" y="1078997"/>
            <a:ext cx="3265875" cy="3271753"/>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2"/>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Mobile measurements: human vs. LTV</a:t>
            </a:r>
            <a:endParaRPr/>
          </a:p>
        </p:txBody>
      </p:sp>
      <p:sp>
        <p:nvSpPr>
          <p:cNvPr id="169" name="Google Shape;169;p12"/>
          <p:cNvSpPr txBox="1">
            <a:spLocks noGrp="1"/>
          </p:cNvSpPr>
          <p:nvPr>
            <p:ph type="body" idx="1"/>
          </p:nvPr>
        </p:nvSpPr>
        <p:spPr>
          <a:xfrm>
            <a:off x="307700" y="4396850"/>
            <a:ext cx="6461700" cy="2279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None/>
            </a:pPr>
            <a:r>
              <a:rPr lang="en-US" sz="1700">
                <a:solidFill>
                  <a:srgbClr val="FFF2E5"/>
                </a:solidFill>
              </a:rPr>
              <a:t>Mobility increases science capability by:</a:t>
            </a:r>
            <a:endParaRPr sz="1700">
              <a:solidFill>
                <a:srgbClr val="FFF2E5"/>
              </a:solidFill>
            </a:endParaRPr>
          </a:p>
          <a:p>
            <a:pPr marL="457200" lvl="0" indent="-336550" algn="l" rtl="0">
              <a:lnSpc>
                <a:spcPct val="100000"/>
              </a:lnSpc>
              <a:spcBef>
                <a:spcPts val="0"/>
              </a:spcBef>
              <a:spcAft>
                <a:spcPts val="0"/>
              </a:spcAft>
              <a:buClr>
                <a:srgbClr val="FFF2E5"/>
              </a:buClr>
              <a:buSzPts val="1700"/>
              <a:buChar char="•"/>
            </a:pPr>
            <a:r>
              <a:rPr lang="en-US" sz="1700">
                <a:solidFill>
                  <a:srgbClr val="FFF2E5"/>
                </a:solidFill>
              </a:rPr>
              <a:t>Providing access to a diverse sample of geologic units</a:t>
            </a:r>
            <a:endParaRPr sz="1700">
              <a:solidFill>
                <a:srgbClr val="FFF2E5"/>
              </a:solidFill>
            </a:endParaRPr>
          </a:p>
          <a:p>
            <a:pPr marL="457200" lvl="0" indent="-336550" algn="l" rtl="0">
              <a:lnSpc>
                <a:spcPct val="100000"/>
              </a:lnSpc>
              <a:spcBef>
                <a:spcPts val="0"/>
              </a:spcBef>
              <a:spcAft>
                <a:spcPts val="0"/>
              </a:spcAft>
              <a:buClr>
                <a:srgbClr val="FFF2E5"/>
              </a:buClr>
              <a:buSzPts val="1700"/>
              <a:buChar char="•"/>
            </a:pPr>
            <a:r>
              <a:rPr lang="en-US" sz="1700">
                <a:solidFill>
                  <a:srgbClr val="FFF2E5"/>
                </a:solidFill>
              </a:rPr>
              <a:t>Facilitating deployment of </a:t>
            </a:r>
            <a:r>
              <a:rPr lang="en-US" sz="1700">
                <a:solidFill>
                  <a:srgbClr val="FFF2E5"/>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experiments</a:t>
            </a:r>
            <a:r>
              <a:rPr lang="en-US" sz="1700">
                <a:solidFill>
                  <a:srgbClr val="FFF2E5"/>
                </a:solidFill>
              </a:rPr>
              <a:t> over a broader area than can be accessed on foot during a single EVA</a:t>
            </a:r>
            <a:endParaRPr sz="1700">
              <a:solidFill>
                <a:srgbClr val="FFF2E5"/>
              </a:solidFill>
            </a:endParaRPr>
          </a:p>
          <a:p>
            <a:pPr marL="457200" lvl="0" indent="-336550" algn="l" rtl="0">
              <a:lnSpc>
                <a:spcPct val="100000"/>
              </a:lnSpc>
              <a:spcBef>
                <a:spcPts val="0"/>
              </a:spcBef>
              <a:spcAft>
                <a:spcPts val="0"/>
              </a:spcAft>
              <a:buClr>
                <a:srgbClr val="FFF2E5"/>
              </a:buClr>
              <a:buSzPts val="1700"/>
              <a:buChar char="•"/>
            </a:pPr>
            <a:r>
              <a:rPr lang="en-US" sz="1700">
                <a:solidFill>
                  <a:srgbClr val="FFF2E5"/>
                </a:solidFill>
              </a:rPr>
              <a:t>Permitting a greater amount of field equipment/instruments to be carried on a traverse</a:t>
            </a:r>
            <a:endParaRPr sz="1700">
              <a:solidFill>
                <a:srgbClr val="FFF2E5"/>
              </a:solidFill>
            </a:endParaRPr>
          </a:p>
          <a:p>
            <a:pPr marL="457200" lvl="0" indent="-336550" algn="l" rtl="0">
              <a:lnSpc>
                <a:spcPct val="100000"/>
              </a:lnSpc>
              <a:spcBef>
                <a:spcPts val="0"/>
              </a:spcBef>
              <a:spcAft>
                <a:spcPts val="0"/>
              </a:spcAft>
              <a:buClr>
                <a:srgbClr val="FFF2E5"/>
              </a:buClr>
              <a:buSzPts val="1700"/>
              <a:buChar char="•"/>
            </a:pPr>
            <a:r>
              <a:rPr lang="en-US" sz="1700">
                <a:solidFill>
                  <a:srgbClr val="FFF2E5"/>
                </a:solidFill>
              </a:rPr>
              <a:t>Examples include gravimetry, magnetic surveys, GPR, deploying active seismic sources </a:t>
            </a:r>
            <a:endParaRPr sz="1700">
              <a:solidFill>
                <a:srgbClr val="FFF2E5"/>
              </a:solidFill>
            </a:endParaRPr>
          </a:p>
        </p:txBody>
      </p:sp>
      <p:pic>
        <p:nvPicPr>
          <p:cNvPr id="170" name="Google Shape;170;p12"/>
          <p:cNvPicPr preferRelativeResize="0"/>
          <p:nvPr/>
        </p:nvPicPr>
        <p:blipFill>
          <a:blip r:embed="rId3">
            <a:alphaModFix/>
          </a:blip>
          <a:stretch>
            <a:fillRect/>
          </a:stretch>
        </p:blipFill>
        <p:spPr>
          <a:xfrm>
            <a:off x="217200" y="684388"/>
            <a:ext cx="6461584" cy="3545587"/>
          </a:xfrm>
          <a:prstGeom prst="rect">
            <a:avLst/>
          </a:prstGeom>
          <a:noFill/>
          <a:ln w="19050" cap="flat" cmpd="sng">
            <a:solidFill>
              <a:schemeClr val="lt1"/>
            </a:solidFill>
            <a:prstDash val="solid"/>
            <a:round/>
            <a:headEnd type="none" w="sm" len="sm"/>
            <a:tailEnd type="none" w="sm" len="sm"/>
          </a:ln>
        </p:spPr>
      </p:pic>
      <p:pic>
        <p:nvPicPr>
          <p:cNvPr id="171" name="Google Shape;171;p12"/>
          <p:cNvPicPr preferRelativeResize="0"/>
          <p:nvPr/>
        </p:nvPicPr>
        <p:blipFill>
          <a:blip r:embed="rId4">
            <a:alphaModFix/>
          </a:blip>
          <a:stretch>
            <a:fillRect/>
          </a:stretch>
        </p:blipFill>
        <p:spPr>
          <a:xfrm>
            <a:off x="6957600" y="201930"/>
            <a:ext cx="5041600" cy="5093300"/>
          </a:xfrm>
          <a:prstGeom prst="rect">
            <a:avLst/>
          </a:prstGeom>
          <a:noFill/>
          <a:ln w="19050" cap="flat" cmpd="sng">
            <a:solidFill>
              <a:schemeClr val="lt1"/>
            </a:solidFill>
            <a:prstDash val="solid"/>
            <a:round/>
            <a:headEnd type="none" w="sm" len="sm"/>
            <a:tailEnd type="none" w="sm" len="sm"/>
          </a:ln>
        </p:spPr>
      </p:pic>
      <p:sp>
        <p:nvSpPr>
          <p:cNvPr id="172" name="Google Shape;172;p12"/>
          <p:cNvSpPr txBox="1">
            <a:spLocks noGrp="1"/>
          </p:cNvSpPr>
          <p:nvPr>
            <p:ph type="body" idx="1"/>
          </p:nvPr>
        </p:nvSpPr>
        <p:spPr>
          <a:xfrm>
            <a:off x="6957600" y="5395550"/>
            <a:ext cx="5041500" cy="1367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700">
                <a:solidFill>
                  <a:srgbClr val="FFF2E5"/>
                </a:solidFill>
              </a:rPr>
              <a:t>Apollo 17 LTV fender repair:</a:t>
            </a:r>
            <a:endParaRPr sz="1700">
              <a:solidFill>
                <a:srgbClr val="FFF2E5"/>
              </a:solidFill>
            </a:endParaRPr>
          </a:p>
          <a:p>
            <a:pPr marL="457200" lvl="0" indent="-336550" algn="l" rtl="0">
              <a:lnSpc>
                <a:spcPct val="100000"/>
              </a:lnSpc>
              <a:spcBef>
                <a:spcPts val="0"/>
              </a:spcBef>
              <a:spcAft>
                <a:spcPts val="0"/>
              </a:spcAft>
              <a:buClr>
                <a:srgbClr val="FFF2E5"/>
              </a:buClr>
              <a:buSzPts val="1700"/>
              <a:buChar char="•"/>
            </a:pPr>
            <a:r>
              <a:rPr lang="en-US" sz="1700">
                <a:solidFill>
                  <a:srgbClr val="FFF2E5"/>
                </a:solidFill>
              </a:rPr>
              <a:t>Example of how the ability to troubleshoot issues in real-time enables more science</a:t>
            </a:r>
            <a:endParaRPr sz="1700">
              <a:solidFill>
                <a:srgbClr val="FFF2E5"/>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4"/>
          <p:cNvSpPr txBox="1">
            <a:spLocks noGrp="1"/>
          </p:cNvSpPr>
          <p:nvPr>
            <p:ph type="title"/>
          </p:nvPr>
        </p:nvSpPr>
        <p:spPr>
          <a:xfrm>
            <a:off x="296092" y="136525"/>
            <a:ext cx="11588207" cy="6385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Field geophysics: types of instruments and investigations</a:t>
            </a:r>
            <a:endParaRPr/>
          </a:p>
        </p:txBody>
      </p:sp>
      <p:sp>
        <p:nvSpPr>
          <p:cNvPr id="179" name="Google Shape;179;p14"/>
          <p:cNvSpPr txBox="1">
            <a:spLocks noGrp="1"/>
          </p:cNvSpPr>
          <p:nvPr>
            <p:ph type="body" idx="1"/>
          </p:nvPr>
        </p:nvSpPr>
        <p:spPr>
          <a:xfrm>
            <a:off x="307701" y="2464904"/>
            <a:ext cx="11588207" cy="375492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FFF2E5"/>
              </a:buClr>
              <a:buSzPts val="1800"/>
              <a:buNone/>
            </a:pPr>
            <a:r>
              <a:rPr lang="en-US">
                <a:solidFill>
                  <a:srgbClr val="FFF2E5"/>
                </a:solidFill>
              </a:rPr>
              <a:t>Text</a:t>
            </a:r>
            <a:endParaRPr/>
          </a:p>
          <a:p>
            <a:pPr marL="228600" lvl="0" indent="-114300" algn="l" rtl="0">
              <a:lnSpc>
                <a:spcPct val="100000"/>
              </a:lnSpc>
              <a:spcBef>
                <a:spcPts val="600"/>
              </a:spcBef>
              <a:spcAft>
                <a:spcPts val="0"/>
              </a:spcAft>
              <a:buClr>
                <a:srgbClr val="FFF8ED"/>
              </a:buClr>
              <a:buSzPts val="1800"/>
              <a:buNone/>
            </a:pPr>
            <a:endParaRPr>
              <a:solidFill>
                <a:srgbClr val="FFF2E5"/>
              </a:solidFill>
            </a:endParaRPr>
          </a:p>
          <a:p>
            <a:pPr marL="228600" lvl="0" indent="-114300" algn="l" rtl="0">
              <a:lnSpc>
                <a:spcPct val="100000"/>
              </a:lnSpc>
              <a:spcBef>
                <a:spcPts val="600"/>
              </a:spcBef>
              <a:spcAft>
                <a:spcPts val="0"/>
              </a:spcAft>
              <a:buClr>
                <a:srgbClr val="FFF8ED"/>
              </a:buClr>
              <a:buSzPts val="1800"/>
              <a:buNone/>
            </a:pPr>
            <a:endParaRPr>
              <a:solidFill>
                <a:srgbClr val="FFF2E5"/>
              </a:solidFill>
            </a:endParaRPr>
          </a:p>
          <a:p>
            <a:pPr marL="228600" lvl="0" indent="-114300" algn="l" rtl="0">
              <a:lnSpc>
                <a:spcPct val="100000"/>
              </a:lnSpc>
              <a:spcBef>
                <a:spcPts val="600"/>
              </a:spcBef>
              <a:spcAft>
                <a:spcPts val="0"/>
              </a:spcAft>
              <a:buClr>
                <a:srgbClr val="FFF8ED"/>
              </a:buClr>
              <a:buSzPts val="1800"/>
              <a:buNone/>
            </a:pPr>
            <a:endParaRPr>
              <a:solidFill>
                <a:srgbClr val="FFF2E5"/>
              </a:solidFill>
            </a:endParaRPr>
          </a:p>
        </p:txBody>
      </p:sp>
      <p:pic>
        <p:nvPicPr>
          <p:cNvPr id="180" name="Google Shape;180;p14"/>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1" name="Google Shape;181;p14"/>
          <p:cNvSpPr txBox="1">
            <a:spLocks noGrp="1"/>
          </p:cNvSpPr>
          <p:nvPr>
            <p:ph type="body" idx="1"/>
          </p:nvPr>
        </p:nvSpPr>
        <p:spPr>
          <a:xfrm>
            <a:off x="7781375" y="254700"/>
            <a:ext cx="4182000" cy="3754800"/>
          </a:xfrm>
          <a:prstGeom prst="rect">
            <a:avLst/>
          </a:prstGeom>
          <a:noFill/>
          <a:ln>
            <a:noFill/>
          </a:ln>
        </p:spPr>
        <p:txBody>
          <a:bodyPr spcFirstLastPara="1" wrap="square" lIns="91425" tIns="45700" rIns="91425" bIns="45700" anchor="t" anchorCtr="0">
            <a:normAutofit/>
          </a:bodyPr>
          <a:lstStyle/>
          <a:p>
            <a:pPr marL="457200" lvl="0" indent="-342900" algn="l" rtl="0">
              <a:lnSpc>
                <a:spcPct val="100000"/>
              </a:lnSpc>
              <a:spcBef>
                <a:spcPts val="0"/>
              </a:spcBef>
              <a:spcAft>
                <a:spcPts val="0"/>
              </a:spcAft>
              <a:buClr>
                <a:srgbClr val="FFF2E5"/>
              </a:buClr>
              <a:buSzPts val="1800"/>
              <a:buChar char="•"/>
            </a:pPr>
            <a:r>
              <a:rPr lang="en-US">
                <a:solidFill>
                  <a:srgbClr val="FFF2E5"/>
                </a:solidFill>
              </a:rPr>
              <a:t>Geophysics is the only direct way to probe the interior of a planet</a:t>
            </a:r>
            <a:endParaRPr>
              <a:solidFill>
                <a:srgbClr val="FFF2E5"/>
              </a:solidFill>
            </a:endParaRPr>
          </a:p>
          <a:p>
            <a:pPr marL="457200" lvl="0" indent="-342900" algn="l" rtl="0">
              <a:spcBef>
                <a:spcPts val="1000"/>
              </a:spcBef>
              <a:spcAft>
                <a:spcPts val="0"/>
              </a:spcAft>
              <a:buClr>
                <a:srgbClr val="FFF2E5"/>
              </a:buClr>
              <a:buSzPts val="1800"/>
              <a:buChar char="•"/>
            </a:pPr>
            <a:r>
              <a:rPr lang="en-US">
                <a:solidFill>
                  <a:srgbClr val="FFF2E5"/>
                </a:solidFill>
              </a:rPr>
              <a:t>Key geophysical investigations are enabled by humans on the Moon</a:t>
            </a:r>
            <a:endParaRPr>
              <a:solidFill>
                <a:srgbClr val="FFF2E5"/>
              </a:solidFill>
            </a:endParaRPr>
          </a:p>
          <a:p>
            <a:pPr marL="457200" lvl="0" indent="-342900" algn="l" rtl="0">
              <a:spcBef>
                <a:spcPts val="1000"/>
              </a:spcBef>
              <a:spcAft>
                <a:spcPts val="0"/>
              </a:spcAft>
              <a:buClr>
                <a:srgbClr val="FFF2E5"/>
              </a:buClr>
              <a:buSzPts val="1800"/>
              <a:buChar char="•"/>
            </a:pPr>
            <a:r>
              <a:rPr lang="en-US">
                <a:solidFill>
                  <a:srgbClr val="FFF2E5"/>
                </a:solidFill>
              </a:rPr>
              <a:t>Many lessons from Apollo valuable for future instrument design and conops</a:t>
            </a:r>
            <a:endParaRPr>
              <a:solidFill>
                <a:srgbClr val="FFF2E5"/>
              </a:solidFill>
            </a:endParaRPr>
          </a:p>
          <a:p>
            <a:pPr marL="0" lvl="0" indent="0" algn="l" rtl="0">
              <a:lnSpc>
                <a:spcPct val="100000"/>
              </a:lnSpc>
              <a:spcBef>
                <a:spcPts val="1000"/>
              </a:spcBef>
              <a:spcAft>
                <a:spcPts val="0"/>
              </a:spcAft>
              <a:buClr>
                <a:srgbClr val="FFF2E5"/>
              </a:buClr>
              <a:buSzPts val="1800"/>
              <a:buNone/>
            </a:pPr>
            <a:endParaRPr>
              <a:solidFill>
                <a:srgbClr val="FFF2E5"/>
              </a:solidFill>
            </a:endParaRPr>
          </a:p>
          <a:p>
            <a:pPr marL="228600" lvl="0" indent="-114300" algn="l" rtl="0">
              <a:lnSpc>
                <a:spcPct val="100000"/>
              </a:lnSpc>
              <a:spcBef>
                <a:spcPts val="1000"/>
              </a:spcBef>
              <a:spcAft>
                <a:spcPts val="0"/>
              </a:spcAft>
              <a:buClr>
                <a:srgbClr val="FFF8ED"/>
              </a:buClr>
              <a:buSzPts val="1800"/>
              <a:buNone/>
            </a:pPr>
            <a:endParaRPr>
              <a:solidFill>
                <a:srgbClr val="FFF2E5"/>
              </a:solidFill>
            </a:endParaRPr>
          </a:p>
          <a:p>
            <a:pPr marL="228600" lvl="0" indent="-114300" algn="l" rtl="0">
              <a:lnSpc>
                <a:spcPct val="100000"/>
              </a:lnSpc>
              <a:spcBef>
                <a:spcPts val="1000"/>
              </a:spcBef>
              <a:spcAft>
                <a:spcPts val="1000"/>
              </a:spcAft>
              <a:buClr>
                <a:srgbClr val="FFF8ED"/>
              </a:buClr>
              <a:buSzPts val="1800"/>
              <a:buNone/>
            </a:pPr>
            <a:endParaRPr>
              <a:solidFill>
                <a:srgbClr val="FFF2E5"/>
              </a:solidFill>
            </a:endParaRPr>
          </a:p>
        </p:txBody>
      </p:sp>
      <p:sp>
        <p:nvSpPr>
          <p:cNvPr id="182" name="Google Shape;182;p14"/>
          <p:cNvSpPr txBox="1">
            <a:spLocks noGrp="1"/>
          </p:cNvSpPr>
          <p:nvPr>
            <p:ph type="title"/>
          </p:nvPr>
        </p:nvSpPr>
        <p:spPr>
          <a:xfrm>
            <a:off x="307746" y="136600"/>
            <a:ext cx="6290700" cy="6384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2E5"/>
              </a:buClr>
              <a:buSzPts val="2400"/>
              <a:buFont typeface="Arial"/>
              <a:buNone/>
            </a:pPr>
            <a:r>
              <a:rPr lang="en-US">
                <a:solidFill>
                  <a:srgbClr val="FFF2E5"/>
                </a:solidFill>
              </a:rPr>
              <a:t>Conclusions</a:t>
            </a:r>
            <a:endParaRPr/>
          </a:p>
        </p:txBody>
      </p:sp>
    </p:spTree>
  </p:cSld>
  <p:clrMapOvr>
    <a:masterClrMapping/>
  </p:clrMapOvr>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2061</Words>
  <Application>Microsoft Macintosh PowerPoint</Application>
  <PresentationFormat>Widescreen</PresentationFormat>
  <Paragraphs>192</Paragraphs>
  <Slides>15</Slides>
  <Notes>15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 Narrow</vt:lpstr>
      <vt:lpstr>Calibri</vt:lpstr>
      <vt:lpstr>Arial</vt:lpstr>
      <vt:lpstr>2_Office Theme</vt:lpstr>
      <vt:lpstr>Understanding the Geophysical Environment in the Field</vt:lpstr>
      <vt:lpstr>Science drivers for geophysical measurements</vt:lpstr>
      <vt:lpstr>Field geophysics: Types of investigations and measurements</vt:lpstr>
      <vt:lpstr>Lunar structure: global vs. regional</vt:lpstr>
      <vt:lpstr>Factors that influence geophysical data quality</vt:lpstr>
      <vt:lpstr>Deployment: Seismometer</vt:lpstr>
      <vt:lpstr>Deployment: Seismometer</vt:lpstr>
      <vt:lpstr>Deployment: Seismometer</vt:lpstr>
      <vt:lpstr>Deployment: Active seismic experiments</vt:lpstr>
      <vt:lpstr>Deployment: Heat flow</vt:lpstr>
      <vt:lpstr>Deployment: Heat flow</vt:lpstr>
      <vt:lpstr>Deployment: Heat flow</vt:lpstr>
      <vt:lpstr>Deployment: Laser retroreflectors</vt:lpstr>
      <vt:lpstr>Mobile measurements: human vs. LTV</vt:lpstr>
      <vt:lpstr>Field geophysics: types of instruments and investigations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Geophysical Environment in the Field</dc:title>
  <dc:creator>Weber, Renee C. (MSFC-ST01)</dc:creator>
  <cp:lastModifiedBy>Weber, Renee C. (MSFC-ST01)</cp:lastModifiedBy>
  <cp:revision>2</cp:revision>
  <dcterms:created xsi:type="dcterms:W3CDTF">2022-06-06T17:29:31Z</dcterms:created>
  <dcterms:modified xsi:type="dcterms:W3CDTF">2022-06-15T19:09:51Z</dcterms:modified>
</cp:coreProperties>
</file>