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1" r:id="rId4"/>
  </p:sldMasterIdLst>
  <p:notesMasterIdLst>
    <p:notesMasterId r:id="rId37"/>
  </p:notesMasterIdLst>
  <p:handoutMasterIdLst>
    <p:handoutMasterId r:id="rId38"/>
  </p:handoutMasterIdLst>
  <p:sldIdLst>
    <p:sldId id="29126" r:id="rId5"/>
    <p:sldId id="29113" r:id="rId6"/>
    <p:sldId id="29014" r:id="rId7"/>
    <p:sldId id="29128" r:id="rId8"/>
    <p:sldId id="29129" r:id="rId9"/>
    <p:sldId id="296" r:id="rId10"/>
    <p:sldId id="290" r:id="rId11"/>
    <p:sldId id="29104" r:id="rId12"/>
    <p:sldId id="29078" r:id="rId13"/>
    <p:sldId id="4795" r:id="rId14"/>
    <p:sldId id="29133" r:id="rId15"/>
    <p:sldId id="4802" r:id="rId16"/>
    <p:sldId id="4801" r:id="rId17"/>
    <p:sldId id="4803" r:id="rId18"/>
    <p:sldId id="4794" r:id="rId19"/>
    <p:sldId id="29003" r:id="rId20"/>
    <p:sldId id="29009" r:id="rId21"/>
    <p:sldId id="4809" r:id="rId22"/>
    <p:sldId id="4778" r:id="rId23"/>
    <p:sldId id="29013" r:id="rId24"/>
    <p:sldId id="29130" r:id="rId25"/>
    <p:sldId id="4779" r:id="rId26"/>
    <p:sldId id="29132" r:id="rId27"/>
    <p:sldId id="29004" r:id="rId28"/>
    <p:sldId id="29005" r:id="rId29"/>
    <p:sldId id="4796" r:id="rId30"/>
    <p:sldId id="29006" r:id="rId31"/>
    <p:sldId id="4797" r:id="rId32"/>
    <p:sldId id="348" r:id="rId33"/>
    <p:sldId id="4804" r:id="rId34"/>
    <p:sldId id="29123" r:id="rId35"/>
    <p:sldId id="2913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40" userDrawn="1">
          <p15:clr>
            <a:srgbClr val="A4A3A4"/>
          </p15:clr>
        </p15:guide>
        <p15:guide id="3" pos="6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B798D2"/>
    <a:srgbClr val="FFF2CD"/>
    <a:srgbClr val="C5E0B4"/>
    <a:srgbClr val="FFFFFF"/>
    <a:srgbClr val="A6A2A2"/>
    <a:srgbClr val="D5E5F6"/>
    <a:srgbClr val="8FAADC"/>
    <a:srgbClr val="516994"/>
    <a:srgbClr val="6279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07" autoAdjust="0"/>
    <p:restoredTop sz="96327" autoAdjust="0"/>
  </p:normalViewPr>
  <p:slideViewPr>
    <p:cSldViewPr snapToGrid="0" snapToObjects="1" showGuides="1">
      <p:cViewPr varScale="1">
        <p:scale>
          <a:sx n="102" d="100"/>
          <a:sy n="102" d="100"/>
        </p:scale>
        <p:origin x="208" y="640"/>
      </p:cViewPr>
      <p:guideLst>
        <p:guide orient="horz" pos="840"/>
        <p:guide pos="648"/>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C2BB7D1-62E5-1946-81ED-D21467A4AAA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7C3AACF-B509-CB44-BB2D-D14CF1AED4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27DDDBE-3C83-4843-B88D-49722AE874DB}" type="datetimeFigureOut">
              <a:rPr lang="en-US" smtClean="0"/>
              <a:t>6/17/22</a:t>
            </a:fld>
            <a:endParaRPr lang="en-US"/>
          </a:p>
        </p:txBody>
      </p:sp>
      <p:sp>
        <p:nvSpPr>
          <p:cNvPr id="4" name="Footer Placeholder 3">
            <a:extLst>
              <a:ext uri="{FF2B5EF4-FFF2-40B4-BE49-F238E27FC236}">
                <a16:creationId xmlns:a16="http://schemas.microsoft.com/office/drawing/2014/main" id="{56AA4C72-FB3E-1B4E-A25E-55A3D5FB5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E76ECC1-C8BE-D54D-B66B-924DBFD15D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BBC576-64D4-FC47-9E8B-0FBA259C409C}" type="slidenum">
              <a:rPr lang="en-US" smtClean="0"/>
              <a:t>‹#›</a:t>
            </a:fld>
            <a:endParaRPr lang="en-US"/>
          </a:p>
        </p:txBody>
      </p:sp>
    </p:spTree>
    <p:extLst>
      <p:ext uri="{BB962C8B-B14F-4D97-AF65-F5344CB8AC3E}">
        <p14:creationId xmlns:p14="http://schemas.microsoft.com/office/powerpoint/2010/main" val="420988275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65"/>
    </inkml:context>
    <inkml:brush xml:id="br0">
      <inkml:brushProperty name="width" value="0.1" units="cm"/>
      <inkml:brushProperty name="height" value="0.1" units="cm"/>
      <inkml:brushProperty name="color" value="#00A0D7"/>
    </inkml:brush>
  </inkml:definitions>
  <inkml:trace contextRef="#ctx0" brushRef="#br0">13996 370 0 0 0,'0'0'0'0'0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66"/>
    </inkml:context>
    <inkml:brush xml:id="br0">
      <inkml:brushProperty name="width" value="0.1" units="cm"/>
      <inkml:brushProperty name="height" value="0.1" units="cm"/>
      <inkml:brushProperty name="color" value="#00A0D7"/>
    </inkml:brush>
  </inkml:definitions>
  <inkml:trace contextRef="#ctx0" brushRef="#br0">13705 10319 0 0 0,'0'0'0'0'0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67"/>
    </inkml:context>
    <inkml:brush xml:id="br0">
      <inkml:brushProperty name="width" value="0.1" units="cm"/>
      <inkml:brushProperty name="height" value="0.1" units="cm"/>
      <inkml:brushProperty name="color" value="#00A0D7"/>
    </inkml:brush>
  </inkml:definitions>
  <inkml:trace contextRef="#ctx0" brushRef="#br0">13732 10398 0 0 0,'0'0'0'0'0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68"/>
    </inkml:context>
    <inkml:brush xml:id="br0">
      <inkml:brushProperty name="width" value="0.1" units="cm"/>
      <inkml:brushProperty name="height" value="0.1" units="cm"/>
      <inkml:brushProperty name="color" value="#00A0D7"/>
    </inkml:brush>
  </inkml:definitions>
  <inkml:trace contextRef="#ctx0" brushRef="#br0">15372 10372 0 0 0,'0'0'0'0'0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69"/>
    </inkml:context>
    <inkml:brush xml:id="br0">
      <inkml:brushProperty name="width" value="0.1" units="cm"/>
      <inkml:brushProperty name="height" value="0.1" units="cm"/>
      <inkml:brushProperty name="color" value="#00A0D7"/>
    </inkml:brush>
  </inkml:definitions>
  <inkml:trace contextRef="#ctx0" brushRef="#br0">15372 10372 0 0 0,'0'0'0'0'0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70"/>
    </inkml:context>
    <inkml:brush xml:id="br0">
      <inkml:brushProperty name="width" value="0.1" units="cm"/>
      <inkml:brushProperty name="height" value="0.1" units="cm"/>
      <inkml:brushProperty name="color" value="#00A0D7"/>
    </inkml:brush>
  </inkml:definitions>
  <inkml:trace contextRef="#ctx0" brushRef="#br0">15372 10372 0 0 0,'0'0'0'0'0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71"/>
    </inkml:context>
    <inkml:brush xml:id="br0">
      <inkml:brushProperty name="width" value="0.1" units="cm"/>
      <inkml:brushProperty name="height" value="0.1" units="cm"/>
      <inkml:brushProperty name="color" value="#00A0D7"/>
    </inkml:brush>
  </inkml:definitions>
  <inkml:trace contextRef="#ctx0" brushRef="#br0">13494 10372 0 0 0,'0'0'0'0'0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72"/>
    </inkml:context>
    <inkml:brush xml:id="br0">
      <inkml:brushProperty name="width" value="0.1" units="cm"/>
      <inkml:brushProperty name="height" value="0.1" units="cm"/>
      <inkml:brushProperty name="color" value="#00A0D7"/>
    </inkml:brush>
  </inkml:definitions>
  <inkml:trace contextRef="#ctx0" brushRef="#br0">14843 10478 0 0 0,'0'0'0'0'0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73"/>
    </inkml:context>
    <inkml:brush xml:id="br0">
      <inkml:brushProperty name="width" value="0.1" units="cm"/>
      <inkml:brushProperty name="height" value="0.1" units="cm"/>
      <inkml:brushProperty name="color" value="#00A0D7"/>
    </inkml:brush>
  </inkml:definitions>
  <inkml:trace contextRef="#ctx0" brushRef="#br0">14288 10292 0 0 0,'0'0'0'0'0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74"/>
    </inkml:context>
    <inkml:brush xml:id="br0">
      <inkml:brushProperty name="width" value="0.1" units="cm"/>
      <inkml:brushProperty name="height" value="0.1" units="cm"/>
      <inkml:brushProperty name="color" value="#00A0D7"/>
    </inkml:brush>
  </inkml:definitions>
  <inkml:trace contextRef="#ctx0" brushRef="#br0">16087 10530 0 0 0,'0'0'0'0'0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75"/>
    </inkml:context>
    <inkml:brush xml:id="br0">
      <inkml:brushProperty name="width" value="0.1" units="cm"/>
      <inkml:brushProperty name="height" value="0.1" units="cm"/>
      <inkml:brushProperty name="color" value="#00A0D7"/>
    </inkml:brush>
  </inkml:definitions>
  <inkml:trace contextRef="#ctx0" brushRef="#br0">15478 10266 0 0 0,'0'0'0'0'0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76"/>
    </inkml:context>
    <inkml:brush xml:id="br0">
      <inkml:brushProperty name="width" value="0.1" units="cm"/>
      <inkml:brushProperty name="height" value="0.1" units="cm"/>
      <inkml:brushProperty name="color" value="#00A0D7"/>
    </inkml:brush>
  </inkml:definitions>
  <inkml:trace contextRef="#ctx0" brushRef="#br0">4366 7514 0 0 0,'0'0'0'0'0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77"/>
    </inkml:context>
    <inkml:brush xml:id="br0">
      <inkml:brushProperty name="width" value="0.1" units="cm"/>
      <inkml:brushProperty name="height" value="0.1" units="cm"/>
      <inkml:brushProperty name="color" value="#00A0D7"/>
    </inkml:brush>
  </inkml:definitions>
  <inkml:trace contextRef="#ctx0" brushRef="#br0">14552 10795 0 0 0,'0'0'0'0'0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78"/>
    </inkml:context>
    <inkml:brush xml:id="br0">
      <inkml:brushProperty name="width" value="0.1" units="cm"/>
      <inkml:brushProperty name="height" value="0.1" units="cm"/>
      <inkml:brushProperty name="color" value="#00A0D7"/>
    </inkml:brush>
  </inkml:definitions>
  <inkml:trace contextRef="#ctx0" brushRef="#br0">14605 10821 0 0 0,'0'0'0'0'0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79"/>
    </inkml:context>
    <inkml:brush xml:id="br0">
      <inkml:brushProperty name="width" value="0.1" units="cm"/>
      <inkml:brushProperty name="height" value="0.1" units="cm"/>
      <inkml:brushProperty name="color" value="#00A0D7"/>
    </inkml:brush>
  </inkml:definitions>
  <inkml:trace contextRef="#ctx0" brushRef="#br0">14208 8546 0 0 0,'0'0'0'0'0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80"/>
    </inkml:context>
    <inkml:brush xml:id="br0">
      <inkml:brushProperty name="width" value="0.1" units="cm"/>
      <inkml:brushProperty name="height" value="0.1" units="cm"/>
      <inkml:brushProperty name="color" value="#00A0D7"/>
    </inkml:brush>
  </inkml:definitions>
  <inkml:trace contextRef="#ctx0" brushRef="#br0">14208 8546 0 0 0,'0'0'0'0'0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81"/>
    </inkml:context>
    <inkml:brush xml:id="br0">
      <inkml:brushProperty name="width" value="0.1" units="cm"/>
      <inkml:brushProperty name="height" value="0.1" units="cm"/>
      <inkml:brushProperty name="color" value="#00A0D7"/>
    </inkml:brush>
  </inkml:definitions>
  <inkml:trace contextRef="#ctx0" brushRef="#br0">14420 7567 0 0 0,'0'0'0'0'0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82"/>
    </inkml:context>
    <inkml:brush xml:id="br0">
      <inkml:brushProperty name="width" value="0.1" units="cm"/>
      <inkml:brushProperty name="height" value="0.1" units="cm"/>
      <inkml:brushProperty name="color" value="#00A0D7"/>
    </inkml:brush>
  </inkml:definitions>
  <inkml:trace contextRef="#ctx0" brushRef="#br0">17171 10927 0 0 0,'0'0'0'0'0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83"/>
    </inkml:context>
    <inkml:brush xml:id="br0">
      <inkml:brushProperty name="width" value="0.1" units="cm"/>
      <inkml:brushProperty name="height" value="0.1" units="cm"/>
      <inkml:brushProperty name="color" value="#00A0D7"/>
    </inkml:brush>
  </inkml:definitions>
  <inkml:trace contextRef="#ctx0" brushRef="#br0">16854 10821 0 0 0,'0'0'0'0'0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84"/>
    </inkml:context>
    <inkml:brush xml:id="br0">
      <inkml:brushProperty name="width" value="0.1" units="cm"/>
      <inkml:brushProperty name="height" value="0.1" units="cm"/>
      <inkml:brushProperty name="color" value="#00A0D7"/>
    </inkml:brush>
  </inkml:definitions>
  <inkml:trace contextRef="#ctx0" brushRef="#br0">16854 10821 0 0 0,'0'0'0'0'0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85"/>
    </inkml:context>
    <inkml:brush xml:id="br0">
      <inkml:brushProperty name="width" value="0.1" units="cm"/>
      <inkml:brushProperty name="height" value="0.1" units="cm"/>
      <inkml:brushProperty name="color" value="#00A0D7"/>
    </inkml:brush>
  </inkml:definitions>
  <inkml:trace contextRef="#ctx0" brushRef="#br0">16695 10372 0 0 0,'0'0'0'0'0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86"/>
    </inkml:context>
    <inkml:brush xml:id="br0">
      <inkml:brushProperty name="width" value="0.1" units="cm"/>
      <inkml:brushProperty name="height" value="0.1" units="cm"/>
      <inkml:brushProperty name="color" value="#00A0D7"/>
    </inkml:brush>
  </inkml:definitions>
  <inkml:trace contextRef="#ctx0" brushRef="#br0">16775 8043 0 0 0,'0'0'0'0'0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87"/>
    </inkml:context>
    <inkml:brush xml:id="br0">
      <inkml:brushProperty name="width" value="0.1" units="cm"/>
      <inkml:brushProperty name="height" value="0.1" units="cm"/>
      <inkml:brushProperty name="color" value="#00A0D7"/>
    </inkml:brush>
  </inkml:definitions>
  <inkml:trace contextRef="#ctx0" brushRef="#br0">16775 8043 0 0 0,'0'0'0'0'0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88"/>
    </inkml:context>
    <inkml:brush xml:id="br0">
      <inkml:brushProperty name="width" value="0.1" units="cm"/>
      <inkml:brushProperty name="height" value="0.1" units="cm"/>
      <inkml:brushProperty name="color" value="#00A0D7"/>
    </inkml:brush>
  </inkml:definitions>
  <inkml:trace contextRef="#ctx0" brushRef="#br0">14843 10821 0 0 0,'0'0'0'0'0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89"/>
    </inkml:context>
    <inkml:brush xml:id="br0">
      <inkml:brushProperty name="width" value="0.1" units="cm"/>
      <inkml:brushProperty name="height" value="0.1" units="cm"/>
      <inkml:brushProperty name="color" value="#00A0D7"/>
    </inkml:brush>
  </inkml:definitions>
  <inkml:trace contextRef="#ctx0" brushRef="#br0">13917 10398 0 0 0,'0'0'0'0'0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90"/>
    </inkml:context>
    <inkml:brush xml:id="br0">
      <inkml:brushProperty name="width" value="0.1" units="cm"/>
      <inkml:brushProperty name="height" value="0.1" units="cm"/>
      <inkml:brushProperty name="color" value="#00A0D7"/>
    </inkml:brush>
  </inkml:definitions>
  <inkml:trace contextRef="#ctx0" brushRef="#br0">14076 10848 0 0 0,'0'0'0'0'0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91"/>
    </inkml:context>
    <inkml:brush xml:id="br0">
      <inkml:brushProperty name="width" value="0.1" units="cm"/>
      <inkml:brushProperty name="height" value="0.1" units="cm"/>
      <inkml:brushProperty name="color" value="#00A0D7"/>
    </inkml:brush>
  </inkml:definitions>
  <inkml:trace contextRef="#ctx0" brushRef="#br0">14208 10557 0 0 0,'0'0'0'0'0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92"/>
    </inkml:context>
    <inkml:brush xml:id="br0">
      <inkml:brushProperty name="width" value="0.1" units="cm"/>
      <inkml:brushProperty name="height" value="0.1" units="cm"/>
      <inkml:brushProperty name="color" value="#00A0D7"/>
    </inkml:brush>
  </inkml:definitions>
  <inkml:trace contextRef="#ctx0" brushRef="#br0">15954 10821 0 0 0,'0'0'0'0'0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93"/>
    </inkml:context>
    <inkml:brush xml:id="br0">
      <inkml:brushProperty name="width" value="0.1" units="cm"/>
      <inkml:brushProperty name="height" value="0.1" units="cm"/>
      <inkml:brushProperty name="color" value="#00A0D7"/>
    </inkml:brush>
  </inkml:definitions>
  <inkml:trace contextRef="#ctx0" brushRef="#br0">15425 10769 0 0 0,'0'0'0'0'0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94"/>
    </inkml:context>
    <inkml:brush xml:id="br0">
      <inkml:brushProperty name="width" value="0.1" units="cm"/>
      <inkml:brushProperty name="height" value="0.1" units="cm"/>
      <inkml:brushProperty name="color" value="#00A0D7"/>
    </inkml:brush>
  </inkml:definitions>
  <inkml:trace contextRef="#ctx0" brushRef="#br0">15981 10292 0 0 0,'0'0'0'0'0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95"/>
    </inkml:context>
    <inkml:brush xml:id="br0">
      <inkml:brushProperty name="width" value="0.1" units="cm"/>
      <inkml:brushProperty name="height" value="0.1" units="cm"/>
      <inkml:brushProperty name="color" value="#00A0D7"/>
    </inkml:brush>
  </inkml:definitions>
  <inkml:trace contextRef="#ctx0" brushRef="#br0">14631 10821 0 0 0,'0'0'0'0'0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96"/>
    </inkml:context>
    <inkml:brush xml:id="br0">
      <inkml:brushProperty name="width" value="0.1" units="cm"/>
      <inkml:brushProperty name="height" value="0.1" units="cm"/>
      <inkml:brushProperty name="color" value="#00A0D7"/>
    </inkml:brush>
  </inkml:definitions>
  <inkml:trace contextRef="#ctx0" brushRef="#br0">14208 10742 0 0 0,'0'0'0'0'0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97"/>
    </inkml:context>
    <inkml:brush xml:id="br0">
      <inkml:brushProperty name="width" value="0.1" units="cm"/>
      <inkml:brushProperty name="height" value="0.1" units="cm"/>
      <inkml:brushProperty name="color" value="#00A0D7"/>
    </inkml:brush>
  </inkml:definitions>
  <inkml:trace contextRef="#ctx0" brushRef="#br0">14817 10451 0 0 0,'0'0'0'0'0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98"/>
    </inkml:context>
    <inkml:brush xml:id="br0">
      <inkml:brushProperty name="width" value="0.1" units="cm"/>
      <inkml:brushProperty name="height" value="0.1" units="cm"/>
      <inkml:brushProperty name="color" value="#00A0D7"/>
    </inkml:brush>
  </inkml:definitions>
  <inkml:trace contextRef="#ctx0" brushRef="#br0">14340 10689 0 0 0,'0'0'0'0'0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399"/>
    </inkml:context>
    <inkml:brush xml:id="br0">
      <inkml:brushProperty name="width" value="0.1" units="cm"/>
      <inkml:brushProperty name="height" value="0.1" units="cm"/>
      <inkml:brushProperty name="color" value="#00A0D7"/>
    </inkml:brush>
  </inkml:definitions>
  <inkml:trace contextRef="#ctx0" brushRef="#br0">15293 10954 0 0 0,'0'0'0'0'0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06T17:09:07.400"/>
    </inkml:context>
    <inkml:brush xml:id="br0">
      <inkml:brushProperty name="width" value="0.1" units="cm"/>
      <inkml:brushProperty name="height" value="0.1" units="cm"/>
      <inkml:brushProperty name="color" value="#00A0D7"/>
    </inkml:brush>
  </inkml:definitions>
  <inkml:trace contextRef="#ctx0" brushRef="#br0">14790 10636 0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DFA88B-B832-8147-B14A-5563715CA7E2}" type="datetimeFigureOut">
              <a:rPr lang="en-US" smtClean="0"/>
              <a:t>6/17/22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BCF8E5-FB63-FE4A-8B1A-1C0A4349C33D}" type="slidenum">
              <a:rPr lang="en-US" smtClean="0"/>
              <a:t>‹#›</a:t>
            </a:fld>
            <a:endParaRPr lang="en-US"/>
          </a:p>
        </p:txBody>
      </p:sp>
    </p:spTree>
    <p:extLst>
      <p:ext uri="{BB962C8B-B14F-4D97-AF65-F5344CB8AC3E}">
        <p14:creationId xmlns:p14="http://schemas.microsoft.com/office/powerpoint/2010/main" val="1854520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5"/>
          </p:nvPr>
        </p:nvSpPr>
        <p:spPr/>
        <p:txBody>
          <a:bodyPr/>
          <a:lstStyle/>
          <a:p>
            <a:fld id="{BABCF8E5-FB63-FE4A-8B1A-1C0A4349C33D}" type="slidenum">
              <a:rPr lang="en-US" smtClean="0"/>
              <a:t>1</a:t>
            </a:fld>
            <a:endParaRPr lang="en-US"/>
          </a:p>
        </p:txBody>
      </p:sp>
    </p:spTree>
    <p:extLst>
      <p:ext uri="{BB962C8B-B14F-4D97-AF65-F5344CB8AC3E}">
        <p14:creationId xmlns:p14="http://schemas.microsoft.com/office/powerpoint/2010/main" val="838729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 am showing the baseline architecture of AOS coming into the concept study phase of the mission. It’s an ambitious architecture with both polar- and inclined-orbiting projects. The inclined mission, slated to launch in 2028, is designed to measure sub-daily variability of clouds, precipitation, and aerosols, with a particular emphasis on convective storms and high clouds. It includes two spacecraft carrying a W-band radar, and Ku-band Doppler radar, a backscatter lidar, microwave imager, and polarimeter, and a tandem set of stereo cameras. The polar project, expected to launch up to two years later, is designed to better address climate-related processes and determine coupled cloud, aerosol, and radiation processes. It features W- and Ka-band Doppler radars, a microwave radiometer, an HSRL lidar, polarimeter and shortwave and longwave spectrometers. In addition to the orbital component, we also plan for a suborbital element designed to do science that cannot readily be done from space, such as needs for in-situ sampling or sustained ground-based measurements. AOS is a cost-capped mission. Cost assessments of all of the components of the mission are being evaluated during the study phase, including instruments and spacecraft, ground systems for operations and data processing, and science and applications. If those costs rise relative to our initial cost estimates, some elements of this architecture may need to be removed.</a:t>
            </a:r>
          </a:p>
        </p:txBody>
      </p:sp>
      <p:sp>
        <p:nvSpPr>
          <p:cNvPr id="4" name="Slide Number Placeholder 3"/>
          <p:cNvSpPr>
            <a:spLocks noGrp="1"/>
          </p:cNvSpPr>
          <p:nvPr>
            <p:ph type="sldNum" sz="quarter" idx="5"/>
          </p:nvPr>
        </p:nvSpPr>
        <p:spPr/>
        <p:txBody>
          <a:bodyPr/>
          <a:lstStyle/>
          <a:p>
            <a:fld id="{BABCF8E5-FB63-FE4A-8B1A-1C0A4349C33D}" type="slidenum">
              <a:rPr lang="en-US" smtClean="0"/>
              <a:t>2</a:t>
            </a:fld>
            <a:endParaRPr lang="en-US"/>
          </a:p>
        </p:txBody>
      </p:sp>
    </p:spTree>
    <p:extLst>
      <p:ext uri="{BB962C8B-B14F-4D97-AF65-F5344CB8AC3E}">
        <p14:creationId xmlns:p14="http://schemas.microsoft.com/office/powerpoint/2010/main" val="3035834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BCF8E5-FB63-FE4A-8B1A-1C0A4349C33D}" type="slidenum">
              <a:rPr lang="en-US" smtClean="0"/>
              <a:t>3</a:t>
            </a:fld>
            <a:endParaRPr lang="en-US"/>
          </a:p>
        </p:txBody>
      </p:sp>
    </p:spTree>
    <p:extLst>
      <p:ext uri="{BB962C8B-B14F-4D97-AF65-F5344CB8AC3E}">
        <p14:creationId xmlns:p14="http://schemas.microsoft.com/office/powerpoint/2010/main" val="42513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visual view of the AOS-Polar measurements. </a:t>
            </a:r>
          </a:p>
          <a:p>
            <a:r>
              <a:rPr lang="en-US" dirty="0"/>
              <a:t>Upper-left: Doppler velocity fields from Ka (middle panel) and W (lower panel) band Doppler radars compared to the model truth (simulated Doppler velocity field from a simulation of an intense squall line). Both frequencies suffer from attenuation in the deep convection, but most precipitation will be lighter and less prone to attenuation at Ka band. </a:t>
            </a:r>
          </a:p>
          <a:p>
            <a:r>
              <a:rPr lang="en-US" dirty="0"/>
              <a:t>Upper middle: Aerosol and low cloud measurements of total backscatter and extinction from the HSRL lidar. Although not shown in the image, the lidar will be capable of characterizing properties of thin ice clouds. </a:t>
            </a:r>
          </a:p>
          <a:p>
            <a:r>
              <a:rPr lang="en-US" dirty="0"/>
              <a:t>Upper right: Aerosol optical depth from polarimeter. The polarimeter can also characterize cloud-top properties using the cloud bow technique.</a:t>
            </a:r>
          </a:p>
          <a:p>
            <a:r>
              <a:rPr lang="en-US" dirty="0"/>
              <a:t>Lower left: Simulated 315 GHz brightness temperatures from PMW radiometer. Channels likely to be included are 183, 325, and 650-700 GHz. Additional channels might include 89, 118, 150-182, and 800-900 GHz depending on industry availability. </a:t>
            </a:r>
          </a:p>
          <a:p>
            <a:r>
              <a:rPr lang="en-US" dirty="0"/>
              <a:t>Lower middle: Spectral bands from the longwave spectrometer to provide cloud phase, cloud top height &amp; temperature, cloud optical depth, ice particle effective diameter, ice water path. </a:t>
            </a:r>
          </a:p>
          <a:p>
            <a:r>
              <a:rPr lang="en-US" dirty="0"/>
              <a:t>Lower right: Upper tropospheric/lower </a:t>
            </a:r>
            <a:r>
              <a:rPr lang="en-US"/>
              <a:t>stratospheric aerosol and cloud </a:t>
            </a:r>
            <a:r>
              <a:rPr lang="en-US" dirty="0"/>
              <a:t>image from OMPS and  CALIPSO, used as a proxy for the lidar and aerosol limb sounder. Moisture not shown.</a:t>
            </a:r>
          </a:p>
        </p:txBody>
      </p:sp>
      <p:sp>
        <p:nvSpPr>
          <p:cNvPr id="4" name="Slide Number Placeholder 3"/>
          <p:cNvSpPr>
            <a:spLocks noGrp="1"/>
          </p:cNvSpPr>
          <p:nvPr>
            <p:ph type="sldNum" sz="quarter" idx="5"/>
          </p:nvPr>
        </p:nvSpPr>
        <p:spPr/>
        <p:txBody>
          <a:bodyPr/>
          <a:lstStyle/>
          <a:p>
            <a:fld id="{BABCF8E5-FB63-FE4A-8B1A-1C0A4349C33D}" type="slidenum">
              <a:rPr lang="en-US" smtClean="0"/>
              <a:t>5</a:t>
            </a:fld>
            <a:endParaRPr lang="en-US"/>
          </a:p>
        </p:txBody>
      </p:sp>
    </p:spTree>
    <p:extLst>
      <p:ext uri="{BB962C8B-B14F-4D97-AF65-F5344CB8AC3E}">
        <p14:creationId xmlns:p14="http://schemas.microsoft.com/office/powerpoint/2010/main" val="2278313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BCF8E5-FB63-FE4A-8B1A-1C0A4349C33D}" type="slidenum">
              <a:rPr lang="en-US" smtClean="0"/>
              <a:t>8</a:t>
            </a:fld>
            <a:endParaRPr lang="en-US"/>
          </a:p>
        </p:txBody>
      </p:sp>
    </p:spTree>
    <p:extLst>
      <p:ext uri="{BB962C8B-B14F-4D97-AF65-F5344CB8AC3E}">
        <p14:creationId xmlns:p14="http://schemas.microsoft.com/office/powerpoint/2010/main" val="3619230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C-2 touches upon almost all ACCP objectives and essentially represents the DS question most addressed by ACCP. Questions W-4 and W-5 highlight the most significant advancements of ACCP over prior missions with a focus on Doppler motions and HSRL measurements.</a:t>
            </a:r>
          </a:p>
        </p:txBody>
      </p:sp>
      <p:sp>
        <p:nvSpPr>
          <p:cNvPr id="4" name="Slide Number Placeholder 3"/>
          <p:cNvSpPr>
            <a:spLocks noGrp="1"/>
          </p:cNvSpPr>
          <p:nvPr>
            <p:ph type="sldNum" sz="quarter" idx="5"/>
          </p:nvPr>
        </p:nvSpPr>
        <p:spPr/>
        <p:txBody>
          <a:bodyPr/>
          <a:lstStyle/>
          <a:p>
            <a:fld id="{C1052DEA-D19A-FD4B-83E0-27B65997E6C2}" type="slidenum">
              <a:rPr lang="en-US" smtClean="0"/>
              <a:t>9</a:t>
            </a:fld>
            <a:endParaRPr lang="en-US"/>
          </a:p>
        </p:txBody>
      </p:sp>
    </p:spTree>
    <p:extLst>
      <p:ext uri="{BB962C8B-B14F-4D97-AF65-F5344CB8AC3E}">
        <p14:creationId xmlns:p14="http://schemas.microsoft.com/office/powerpoint/2010/main" val="2782855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BCF8E5-FB63-FE4A-8B1A-1C0A4349C33D}" type="slidenum">
              <a:rPr lang="en-US" smtClean="0"/>
              <a:t>10</a:t>
            </a:fld>
            <a:endParaRPr lang="en-US"/>
          </a:p>
        </p:txBody>
      </p:sp>
    </p:spTree>
    <p:extLst>
      <p:ext uri="{BB962C8B-B14F-4D97-AF65-F5344CB8AC3E}">
        <p14:creationId xmlns:p14="http://schemas.microsoft.com/office/powerpoint/2010/main" val="1797183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 intro here, before the cartoon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BCF8E5-FB63-FE4A-8B1A-1C0A4349C3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035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 intro here, before the cartoon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BCF8E5-FB63-FE4A-8B1A-1C0A4349C3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5427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 intro here, before the cartoon</a:t>
            </a:r>
          </a:p>
        </p:txBody>
      </p:sp>
      <p:sp>
        <p:nvSpPr>
          <p:cNvPr id="4" name="Slide Number Placeholder 3"/>
          <p:cNvSpPr>
            <a:spLocks noGrp="1"/>
          </p:cNvSpPr>
          <p:nvPr>
            <p:ph type="sldNum" sz="quarter" idx="5"/>
          </p:nvPr>
        </p:nvSpPr>
        <p:spPr/>
        <p:txBody>
          <a:bodyPr/>
          <a:lstStyle/>
          <a:p>
            <a:fld id="{BABCF8E5-FB63-FE4A-8B1A-1C0A4349C33D}" type="slidenum">
              <a:rPr lang="en-US" smtClean="0"/>
              <a:t>25</a:t>
            </a:fld>
            <a:endParaRPr lang="en-US"/>
          </a:p>
        </p:txBody>
      </p:sp>
    </p:spTree>
    <p:extLst>
      <p:ext uri="{BB962C8B-B14F-4D97-AF65-F5344CB8AC3E}">
        <p14:creationId xmlns:p14="http://schemas.microsoft.com/office/powerpoint/2010/main" val="3761540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 intro here, before the cartoon</a:t>
            </a:r>
          </a:p>
        </p:txBody>
      </p:sp>
      <p:sp>
        <p:nvSpPr>
          <p:cNvPr id="4" name="Slide Number Placeholder 3"/>
          <p:cNvSpPr>
            <a:spLocks noGrp="1"/>
          </p:cNvSpPr>
          <p:nvPr>
            <p:ph type="sldNum" sz="quarter" idx="5"/>
          </p:nvPr>
        </p:nvSpPr>
        <p:spPr/>
        <p:txBody>
          <a:bodyPr/>
          <a:lstStyle/>
          <a:p>
            <a:fld id="{BABCF8E5-FB63-FE4A-8B1A-1C0A4349C33D}" type="slidenum">
              <a:rPr lang="en-US" smtClean="0"/>
              <a:t>27</a:t>
            </a:fld>
            <a:endParaRPr lang="en-US"/>
          </a:p>
        </p:txBody>
      </p:sp>
    </p:spTree>
    <p:extLst>
      <p:ext uri="{BB962C8B-B14F-4D97-AF65-F5344CB8AC3E}">
        <p14:creationId xmlns:p14="http://schemas.microsoft.com/office/powerpoint/2010/main" val="3081974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User-friendly, on demand data tools especially in the cloud will make it possible to expand the use and application of AOS-Suborbital  observations.  Example tools include Field Campaign Explorer and </a:t>
            </a:r>
            <a:r>
              <a:rPr lang="en-US" dirty="0" err="1"/>
              <a:t>CAPRi</a:t>
            </a:r>
            <a:r>
              <a:rPr lang="en-US" dirty="0"/>
              <a:t> as well as NASA’s Mission Tools Suite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Application of Suborbital observations requires intentional stakeholder engagement and training prior to the flights, user-friendly data accessibility/formats, and potentially near-real time data dissemination as opposed to collection-only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4 examples are presented above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Also consider: </a:t>
            </a:r>
            <a:r>
              <a:rPr lang="en-GB" sz="1200" i="1" dirty="0">
                <a:solidFill>
                  <a:srgbClr val="000000"/>
                </a:solidFill>
                <a:cs typeface="Arial" charset="0"/>
              </a:rPr>
              <a:t>AOS spaced-based data can enhance other field campaigns when data are provided and flights are coordinated with overpasses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0FDD06F2-9D9B-8440-8B29-F911EB1AE80B}" type="slidenum">
              <a:rPr lang="en-US" smtClean="0"/>
              <a:t>29</a:t>
            </a:fld>
            <a:endParaRPr lang="en-US"/>
          </a:p>
        </p:txBody>
      </p:sp>
    </p:spTree>
    <p:extLst>
      <p:ext uri="{BB962C8B-B14F-4D97-AF65-F5344CB8AC3E}">
        <p14:creationId xmlns:p14="http://schemas.microsoft.com/office/powerpoint/2010/main" val="24167844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bg1">
            <a:alpha val="65118"/>
          </a:schemeClr>
        </a:solidFill>
        <a:effectLst/>
      </p:bgPr>
    </p:bg>
    <p:spTree>
      <p:nvGrpSpPr>
        <p:cNvPr id="1" name=""/>
        <p:cNvGrpSpPr/>
        <p:nvPr/>
      </p:nvGrpSpPr>
      <p:grpSpPr>
        <a:xfrm>
          <a:off x="0" y="0"/>
          <a:ext cx="0" cy="0"/>
          <a:chOff x="0" y="0"/>
          <a:chExt cx="0" cy="0"/>
        </a:xfrm>
      </p:grpSpPr>
      <p:pic>
        <p:nvPicPr>
          <p:cNvPr id="11" name="Picture 10" descr="Shape&#10;&#10;Description automatically generated">
            <a:extLst>
              <a:ext uri="{FF2B5EF4-FFF2-40B4-BE49-F238E27FC236}">
                <a16:creationId xmlns:a16="http://schemas.microsoft.com/office/drawing/2014/main" id="{7444BEA3-30A2-7644-B7DC-56A862598DCE}"/>
              </a:ext>
            </a:extLst>
          </p:cNvPr>
          <p:cNvPicPr>
            <a:picLocks noChangeAspect="1"/>
          </p:cNvPicPr>
          <p:nvPr userDrawn="1"/>
        </p:nvPicPr>
        <p:blipFill>
          <a:blip r:embed="rId2" cstate="print">
            <a:alphaModFix amt="80000"/>
            <a:extLst>
              <a:ext uri="{28A0092B-C50C-407E-A947-70E740481C1C}">
                <a14:useLocalDpi xmlns:a14="http://schemas.microsoft.com/office/drawing/2010/main"/>
              </a:ext>
            </a:extLst>
          </a:blip>
          <a:stretch>
            <a:fillRect/>
          </a:stretch>
        </p:blipFill>
        <p:spPr>
          <a:xfrm>
            <a:off x="1043553" y="0"/>
            <a:ext cx="8597900" cy="6858000"/>
          </a:xfrm>
          <a:prstGeom prst="rect">
            <a:avLst/>
          </a:prstGeom>
        </p:spPr>
      </p:pic>
      <p:sp>
        <p:nvSpPr>
          <p:cNvPr id="2" name="Title 1">
            <a:extLst>
              <a:ext uri="{FF2B5EF4-FFF2-40B4-BE49-F238E27FC236}">
                <a16:creationId xmlns:a16="http://schemas.microsoft.com/office/drawing/2014/main" id="{B60F2BAF-D58D-3D40-BDAF-EDF77B0F068F}"/>
              </a:ext>
            </a:extLst>
          </p:cNvPr>
          <p:cNvSpPr>
            <a:spLocks noGrp="1"/>
          </p:cNvSpPr>
          <p:nvPr>
            <p:ph type="title"/>
          </p:nvPr>
        </p:nvSpPr>
        <p:spPr>
          <a:xfrm>
            <a:off x="1423687" y="2048721"/>
            <a:ext cx="5828014" cy="578735"/>
          </a:xfrm>
        </p:spPr>
        <p:txBody>
          <a:bodyPr>
            <a:noAutofit/>
          </a:bodyPr>
          <a:lstStyle>
            <a:lvl1pPr>
              <a:defRPr sz="3200" b="1">
                <a:solidFill>
                  <a:srgbClr val="0070C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28E12A87-0E06-E44B-9305-695270104C1D}"/>
              </a:ext>
            </a:extLst>
          </p:cNvPr>
          <p:cNvSpPr>
            <a:spLocks noGrp="1"/>
          </p:cNvSpPr>
          <p:nvPr>
            <p:ph idx="1"/>
          </p:nvPr>
        </p:nvSpPr>
        <p:spPr>
          <a:xfrm>
            <a:off x="1423687" y="2592725"/>
            <a:ext cx="5828014" cy="3321934"/>
          </a:xfrm>
        </p:spPr>
        <p:txBody>
          <a:bodyPr>
            <a:noAutofit/>
          </a:bodyPr>
          <a:lstStyle>
            <a:lvl1pPr marL="0" indent="0">
              <a:lnSpc>
                <a:spcPts val="2760"/>
              </a:lnSpc>
              <a:buNone/>
              <a:defRPr sz="1800">
                <a:solidFill>
                  <a:schemeClr val="tx1"/>
                </a:solidFill>
                <a:latin typeface="Arial" panose="020B0604020202020204" pitchFamily="34" charset="0"/>
                <a:cs typeface="Arial" panose="020B0604020202020204" pitchFamily="34" charset="0"/>
              </a:defRPr>
            </a:lvl1pPr>
            <a:lvl2pPr marL="457200" indent="0">
              <a:buNone/>
              <a:defRPr sz="1800">
                <a:solidFill>
                  <a:schemeClr val="bg1"/>
                </a:solidFill>
                <a:latin typeface="Arial" panose="020B0604020202020204" pitchFamily="34" charset="0"/>
                <a:cs typeface="Arial" panose="020B0604020202020204" pitchFamily="34" charset="0"/>
              </a:defRPr>
            </a:lvl2pPr>
            <a:lvl3pPr marL="914400" indent="0">
              <a:buNone/>
              <a:defRPr sz="1800">
                <a:solidFill>
                  <a:schemeClr val="bg1"/>
                </a:solidFill>
                <a:latin typeface="Arial" panose="020B0604020202020204" pitchFamily="34" charset="0"/>
                <a:cs typeface="Arial" panose="020B0604020202020204" pitchFamily="34" charset="0"/>
              </a:defRPr>
            </a:lvl3pPr>
            <a:lvl4pPr marL="1371600" indent="0">
              <a:buNone/>
              <a:defRPr sz="1800">
                <a:solidFill>
                  <a:schemeClr val="bg1"/>
                </a:solidFill>
                <a:latin typeface="Arial" panose="020B0604020202020204" pitchFamily="34" charset="0"/>
                <a:cs typeface="Arial" panose="020B0604020202020204" pitchFamily="34" charset="0"/>
              </a:defRPr>
            </a:lvl4pPr>
            <a:lvl5pPr marL="1828800" indent="0">
              <a:buNone/>
              <a:defRPr sz="1800">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6" name="Slide Number Placeholder 5">
            <a:extLst>
              <a:ext uri="{FF2B5EF4-FFF2-40B4-BE49-F238E27FC236}">
                <a16:creationId xmlns:a16="http://schemas.microsoft.com/office/drawing/2014/main" id="{18CFF9C8-8B09-2D4F-BD3D-5966A5A38ACD}"/>
              </a:ext>
            </a:extLst>
          </p:cNvPr>
          <p:cNvSpPr>
            <a:spLocks noGrp="1"/>
          </p:cNvSpPr>
          <p:nvPr>
            <p:ph type="sldNum" sz="quarter" idx="12"/>
          </p:nvPr>
        </p:nvSpPr>
        <p:spPr>
          <a:xfrm>
            <a:off x="9448800" y="6492875"/>
            <a:ext cx="2743200" cy="365125"/>
          </a:xfrm>
        </p:spPr>
        <p:txBody>
          <a:bodyPr/>
          <a:lstStyle>
            <a:lvl1pPr>
              <a:defRPr>
                <a:solidFill>
                  <a:srgbClr val="0070C0"/>
                </a:solidFill>
              </a:defRPr>
            </a:lvl1pPr>
          </a:lstStyle>
          <a:p>
            <a:fld id="{6CBF3D6B-7512-DC4E-9AD6-900204DF0DDD}" type="slidenum">
              <a:rPr lang="en-US" smtClean="0"/>
              <a:pPr/>
              <a:t>‹#›</a:t>
            </a:fld>
            <a:endParaRPr lang="en-US" dirty="0"/>
          </a:p>
        </p:txBody>
      </p:sp>
      <p:sp>
        <p:nvSpPr>
          <p:cNvPr id="10" name="Slide Number Placeholder 5">
            <a:extLst>
              <a:ext uri="{FF2B5EF4-FFF2-40B4-BE49-F238E27FC236}">
                <a16:creationId xmlns:a16="http://schemas.microsoft.com/office/drawing/2014/main" id="{CD8E2749-E23A-45E4-A2DF-62F4439F735C}"/>
              </a:ext>
            </a:extLst>
          </p:cNvPr>
          <p:cNvSpPr txBox="1">
            <a:spLocks/>
          </p:cNvSpPr>
          <p:nvPr userDrawn="1"/>
        </p:nvSpPr>
        <p:spPr>
          <a:xfrm>
            <a:off x="0" y="6492875"/>
            <a:ext cx="1741054"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F6FC18A0-9B30-4A53-820A-D9733724211B}" type="datetime1">
              <a:rPr lang="en-US" smtClean="0">
                <a:solidFill>
                  <a:srgbClr val="0070C0"/>
                </a:solidFill>
              </a:rPr>
              <a:pPr algn="l"/>
              <a:t>6/17/22</a:t>
            </a:fld>
            <a:endParaRPr lang="en-US" dirty="0">
              <a:solidFill>
                <a:srgbClr val="0070C0"/>
              </a:solidFill>
            </a:endParaRPr>
          </a:p>
        </p:txBody>
      </p:sp>
      <p:sp>
        <p:nvSpPr>
          <p:cNvPr id="14" name="Rectangle 13">
            <a:extLst>
              <a:ext uri="{FF2B5EF4-FFF2-40B4-BE49-F238E27FC236}">
                <a16:creationId xmlns:a16="http://schemas.microsoft.com/office/drawing/2014/main" id="{8CA1B801-0862-964B-9FB3-08D9721FA9FA}"/>
              </a:ext>
            </a:extLst>
          </p:cNvPr>
          <p:cNvSpPr/>
          <p:nvPr userDrawn="1"/>
        </p:nvSpPr>
        <p:spPr>
          <a:xfrm>
            <a:off x="0" y="0"/>
            <a:ext cx="925975" cy="6858000"/>
          </a:xfrm>
          <a:prstGeom prst="rect">
            <a:avLst/>
          </a:prstGeom>
          <a:solidFill>
            <a:srgbClr val="29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5E9FF142-1F06-A44E-B409-E51F02FB8087}"/>
              </a:ext>
            </a:extLst>
          </p:cNvPr>
          <p:cNvSpPr txBox="1"/>
          <p:nvPr userDrawn="1"/>
        </p:nvSpPr>
        <p:spPr>
          <a:xfrm rot="16200000">
            <a:off x="-2602947" y="2921495"/>
            <a:ext cx="6158260" cy="754053"/>
          </a:xfrm>
          <a:prstGeom prst="rect">
            <a:avLst/>
          </a:prstGeom>
          <a:noFill/>
        </p:spPr>
        <p:txBody>
          <a:bodyPr wrap="square" rtlCol="0">
            <a:spAutoFit/>
          </a:bodyPr>
          <a:lstStyle/>
          <a:p>
            <a:pPr algn="r"/>
            <a:r>
              <a:rPr lang="en-US" sz="2300" dirty="0">
                <a:solidFill>
                  <a:schemeClr val="bg1"/>
                </a:solidFill>
                <a:latin typeface="Arial" panose="020B0604020202020204" pitchFamily="34" charset="0"/>
                <a:cs typeface="Arial" panose="020B0604020202020204" pitchFamily="34" charset="0"/>
              </a:rPr>
              <a:t>ATMOSPHERE</a:t>
            </a:r>
          </a:p>
          <a:p>
            <a:pPr algn="r"/>
            <a:r>
              <a:rPr lang="en-US" sz="2000" dirty="0">
                <a:solidFill>
                  <a:schemeClr val="bg1"/>
                </a:solidFill>
                <a:latin typeface="Arial" panose="020B0604020202020204" pitchFamily="34" charset="0"/>
                <a:cs typeface="Arial" panose="020B0604020202020204" pitchFamily="34" charset="0"/>
              </a:rPr>
              <a:t>Observing System</a:t>
            </a:r>
          </a:p>
        </p:txBody>
      </p:sp>
      <p:sp>
        <p:nvSpPr>
          <p:cNvPr id="13" name="Oval 12">
            <a:extLst>
              <a:ext uri="{FF2B5EF4-FFF2-40B4-BE49-F238E27FC236}">
                <a16:creationId xmlns:a16="http://schemas.microsoft.com/office/drawing/2014/main" id="{FDE7D864-EF34-0149-91C4-A7B2B1AA045A}"/>
              </a:ext>
            </a:extLst>
          </p:cNvPr>
          <p:cNvSpPr/>
          <p:nvPr userDrawn="1"/>
        </p:nvSpPr>
        <p:spPr>
          <a:xfrm>
            <a:off x="7335749" y="1637017"/>
            <a:ext cx="4003496" cy="4003496"/>
          </a:xfrm>
          <a:prstGeom prst="ellipse">
            <a:avLst/>
          </a:prstGeom>
          <a:solidFill>
            <a:srgbClr val="414B5A"/>
          </a:solidFill>
          <a:ln w="57150">
            <a:solidFill>
              <a:srgbClr val="8289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rgbClr val="697082"/>
                </a:solidFill>
              </a:rPr>
              <a:t>SHAPE FILL</a:t>
            </a:r>
          </a:p>
          <a:p>
            <a:pPr algn="ctr">
              <a:spcBef>
                <a:spcPts val="0"/>
              </a:spcBef>
            </a:pPr>
            <a:r>
              <a:rPr lang="en-US" sz="2400" dirty="0">
                <a:solidFill>
                  <a:srgbClr val="697082"/>
                </a:solidFill>
              </a:rPr>
              <a:t>WITH IMAGE</a:t>
            </a:r>
          </a:p>
        </p:txBody>
      </p:sp>
      <p:pic>
        <p:nvPicPr>
          <p:cNvPr id="17" name="Picture 16" descr="A black and white logo&#10;&#10;Description automatically generated with low confidence">
            <a:extLst>
              <a:ext uri="{FF2B5EF4-FFF2-40B4-BE49-F238E27FC236}">
                <a16:creationId xmlns:a16="http://schemas.microsoft.com/office/drawing/2014/main" id="{7AEC465F-F37A-8F4B-8EA3-DA930E92049C}"/>
              </a:ext>
            </a:extLst>
          </p:cNvPr>
          <p:cNvPicPr>
            <a:picLocks noChangeAspect="1"/>
          </p:cNvPicPr>
          <p:nvPr userDrawn="1"/>
        </p:nvPicPr>
        <p:blipFill>
          <a:blip r:embed="rId3">
            <a:alphaModFix/>
            <a:biLevel thresh="75000"/>
            <a:extLst>
              <a:ext uri="{BEBA8EAE-BF5A-486C-A8C5-ECC9F3942E4B}">
                <a14:imgProps xmlns:a14="http://schemas.microsoft.com/office/drawing/2010/main">
                  <a14:imgLayer r:embed="rId4">
                    <a14:imgEffect>
                      <a14:colorTemperature colorTemp="8484"/>
                    </a14:imgEffect>
                    <a14:imgEffect>
                      <a14:saturation sat="205000"/>
                    </a14:imgEffect>
                    <a14:imgEffect>
                      <a14:brightnessContrast bright="-40000" contrast="-40000"/>
                    </a14:imgEffect>
                  </a14:imgLayer>
                </a14:imgProps>
              </a:ext>
            </a:extLst>
          </a:blip>
          <a:stretch>
            <a:fillRect/>
          </a:stretch>
        </p:blipFill>
        <p:spPr>
          <a:xfrm>
            <a:off x="10243336" y="358025"/>
            <a:ext cx="1585644" cy="930464"/>
          </a:xfrm>
          <a:prstGeom prst="rect">
            <a:avLst/>
          </a:prstGeom>
        </p:spPr>
      </p:pic>
      <p:pic>
        <p:nvPicPr>
          <p:cNvPr id="18" name="Picture 17" descr="A picture containing text&#10;&#10;Description automatically generated">
            <a:extLst>
              <a:ext uri="{FF2B5EF4-FFF2-40B4-BE49-F238E27FC236}">
                <a16:creationId xmlns:a16="http://schemas.microsoft.com/office/drawing/2014/main" id="{A765EF2E-44AC-834D-B5BC-D9BA8A84A56F}"/>
              </a:ext>
            </a:extLst>
          </p:cNvPr>
          <p:cNvPicPr>
            <a:picLocks noChangeAspect="1"/>
          </p:cNvPicPr>
          <p:nvPr userDrawn="1"/>
        </p:nvPicPr>
        <p:blipFill>
          <a:blip r:embed="rId5">
            <a:biLevel thresh="75000"/>
            <a:extLst>
              <a:ext uri="{BEBA8EAE-BF5A-486C-A8C5-ECC9F3942E4B}">
                <a14:imgProps xmlns:a14="http://schemas.microsoft.com/office/drawing/2010/main">
                  <a14:imgLayer r:embed="rId6">
                    <a14:imgEffect>
                      <a14:brightnessContrast bright="-20000" contrast="-40000"/>
                    </a14:imgEffect>
                  </a14:imgLayer>
                </a14:imgProps>
              </a:ext>
            </a:extLst>
          </a:blip>
          <a:stretch>
            <a:fillRect/>
          </a:stretch>
        </p:blipFill>
        <p:spPr>
          <a:xfrm>
            <a:off x="1281571" y="219391"/>
            <a:ext cx="2603500" cy="850900"/>
          </a:xfrm>
          <a:prstGeom prst="rect">
            <a:avLst/>
          </a:prstGeom>
        </p:spPr>
      </p:pic>
    </p:spTree>
    <p:extLst>
      <p:ext uri="{BB962C8B-B14F-4D97-AF65-F5344CB8AC3E}">
        <p14:creationId xmlns:p14="http://schemas.microsoft.com/office/powerpoint/2010/main" val="444634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E90C-640E-CD4F-8523-4D3DCAE35FB1}"/>
              </a:ext>
            </a:extLst>
          </p:cNvPr>
          <p:cNvSpPr>
            <a:spLocks noGrp="1"/>
          </p:cNvSpPr>
          <p:nvPr>
            <p:ph type="title"/>
          </p:nvPr>
        </p:nvSpPr>
        <p:spPr>
          <a:xfrm>
            <a:off x="1076960" y="365125"/>
            <a:ext cx="8961120" cy="832525"/>
          </a:xfrm>
        </p:spPr>
        <p:txBody>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59B32945-B964-1647-8393-8C84415002B9}"/>
              </a:ext>
            </a:extLst>
          </p:cNvPr>
          <p:cNvSpPr>
            <a:spLocks noGrp="1"/>
          </p:cNvSpPr>
          <p:nvPr>
            <p:ph idx="1"/>
          </p:nvPr>
        </p:nvSpPr>
        <p:spPr>
          <a:xfrm>
            <a:off x="1076960" y="1342768"/>
            <a:ext cx="10850880" cy="48341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8AD3311-8990-0946-8F5B-0664B6C1B8EE}"/>
              </a:ext>
            </a:extLst>
          </p:cNvPr>
          <p:cNvSpPr>
            <a:spLocks noGrp="1"/>
          </p:cNvSpPr>
          <p:nvPr>
            <p:ph type="sldNum" sz="quarter" idx="12"/>
          </p:nvPr>
        </p:nvSpPr>
        <p:spPr/>
        <p:txBody>
          <a:bodyPr/>
          <a:lstStyle/>
          <a:p>
            <a:fld id="{275EB351-DF63-7543-95D4-9E11F92EACC3}" type="slidenum">
              <a:rPr lang="en-US" smtClean="0"/>
              <a:t>‹#›</a:t>
            </a:fld>
            <a:endParaRPr lang="en-US"/>
          </a:p>
        </p:txBody>
      </p:sp>
      <p:sp>
        <p:nvSpPr>
          <p:cNvPr id="9" name="Rectangle 8">
            <a:extLst>
              <a:ext uri="{FF2B5EF4-FFF2-40B4-BE49-F238E27FC236}">
                <a16:creationId xmlns:a16="http://schemas.microsoft.com/office/drawing/2014/main" id="{1C0243EA-4377-FA4C-8D14-5B2932B9E36E}"/>
              </a:ext>
            </a:extLst>
          </p:cNvPr>
          <p:cNvSpPr/>
          <p:nvPr userDrawn="1"/>
        </p:nvSpPr>
        <p:spPr>
          <a:xfrm>
            <a:off x="0" y="0"/>
            <a:ext cx="925975" cy="6858000"/>
          </a:xfrm>
          <a:prstGeom prst="rect">
            <a:avLst/>
          </a:prstGeom>
          <a:solidFill>
            <a:srgbClr val="29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289117F-D489-7C47-BED6-91242ED34DBB}"/>
              </a:ext>
            </a:extLst>
          </p:cNvPr>
          <p:cNvSpPr txBox="1"/>
          <p:nvPr userDrawn="1"/>
        </p:nvSpPr>
        <p:spPr>
          <a:xfrm rot="16200000">
            <a:off x="-2602947" y="2921495"/>
            <a:ext cx="6158260" cy="754053"/>
          </a:xfrm>
          <a:prstGeom prst="rect">
            <a:avLst/>
          </a:prstGeom>
          <a:noFill/>
        </p:spPr>
        <p:txBody>
          <a:bodyPr wrap="square" rtlCol="0">
            <a:spAutoFit/>
          </a:bodyPr>
          <a:lstStyle/>
          <a:p>
            <a:pPr algn="r"/>
            <a:r>
              <a:rPr lang="en-US" sz="2300" dirty="0">
                <a:solidFill>
                  <a:schemeClr val="bg1"/>
                </a:solidFill>
                <a:latin typeface="Arial" panose="020B0604020202020204" pitchFamily="34" charset="0"/>
                <a:cs typeface="Arial" panose="020B0604020202020204" pitchFamily="34" charset="0"/>
              </a:rPr>
              <a:t>ATMOSPHERE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Observing System</a:t>
            </a:r>
          </a:p>
        </p:txBody>
      </p:sp>
      <p:pic>
        <p:nvPicPr>
          <p:cNvPr id="8" name="Picture 7" descr="A black and white logo&#10;&#10;Description automatically generated with low confidence">
            <a:extLst>
              <a:ext uri="{FF2B5EF4-FFF2-40B4-BE49-F238E27FC236}">
                <a16:creationId xmlns:a16="http://schemas.microsoft.com/office/drawing/2014/main" id="{250B8319-0F37-CB43-AC2E-BAD8791C0D91}"/>
              </a:ext>
            </a:extLst>
          </p:cNvPr>
          <p:cNvPicPr>
            <a:picLocks noChangeAspect="1"/>
          </p:cNvPicPr>
          <p:nvPr userDrawn="1"/>
        </p:nvPicPr>
        <p:blipFill>
          <a:blip r:embed="rId2">
            <a:alphaModFix/>
            <a:biLevel thresh="75000"/>
            <a:extLst>
              <a:ext uri="{BEBA8EAE-BF5A-486C-A8C5-ECC9F3942E4B}">
                <a14:imgProps xmlns:a14="http://schemas.microsoft.com/office/drawing/2010/main">
                  <a14:imgLayer r:embed="rId3">
                    <a14:imgEffect>
                      <a14:colorTemperature colorTemp="8484"/>
                    </a14:imgEffect>
                    <a14:imgEffect>
                      <a14:saturation sat="205000"/>
                    </a14:imgEffect>
                    <a14:imgEffect>
                      <a14:brightnessContrast bright="-40000" contrast="-40000"/>
                    </a14:imgEffect>
                  </a14:imgLayer>
                </a14:imgProps>
              </a:ext>
            </a:extLst>
          </a:blip>
          <a:stretch>
            <a:fillRect/>
          </a:stretch>
        </p:blipFill>
        <p:spPr>
          <a:xfrm>
            <a:off x="10696754" y="511850"/>
            <a:ext cx="1168703" cy="685800"/>
          </a:xfrm>
          <a:prstGeom prst="rect">
            <a:avLst/>
          </a:prstGeom>
        </p:spPr>
      </p:pic>
    </p:spTree>
    <p:extLst>
      <p:ext uri="{BB962C8B-B14F-4D97-AF65-F5344CB8AC3E}">
        <p14:creationId xmlns:p14="http://schemas.microsoft.com/office/powerpoint/2010/main" val="3271360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F69AB-C9C7-DC47-BDCC-709203D77CBC}"/>
              </a:ext>
            </a:extLst>
          </p:cNvPr>
          <p:cNvSpPr>
            <a:spLocks noGrp="1"/>
          </p:cNvSpPr>
          <p:nvPr>
            <p:ph type="title"/>
          </p:nvPr>
        </p:nvSpPr>
        <p:spPr>
          <a:xfrm>
            <a:off x="1016000" y="356659"/>
            <a:ext cx="8779933" cy="840991"/>
          </a:xfrm>
        </p:spPr>
        <p:txBody>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3F236822-AC3A-AF45-9C84-4E1CD9776891}"/>
              </a:ext>
            </a:extLst>
          </p:cNvPr>
          <p:cNvSpPr>
            <a:spLocks noGrp="1"/>
          </p:cNvSpPr>
          <p:nvPr>
            <p:ph sz="half" idx="1"/>
          </p:nvPr>
        </p:nvSpPr>
        <p:spPr>
          <a:xfrm>
            <a:off x="1016002" y="1416908"/>
            <a:ext cx="5181600" cy="476005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F909E16-C0FF-A447-914C-52416784370D}"/>
              </a:ext>
            </a:extLst>
          </p:cNvPr>
          <p:cNvSpPr>
            <a:spLocks noGrp="1"/>
          </p:cNvSpPr>
          <p:nvPr>
            <p:ph sz="half" idx="2"/>
          </p:nvPr>
        </p:nvSpPr>
        <p:spPr>
          <a:xfrm>
            <a:off x="6350002" y="1416908"/>
            <a:ext cx="5181600" cy="47600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D270AFF-A6A8-E648-8BF9-222173E569B0}"/>
              </a:ext>
            </a:extLst>
          </p:cNvPr>
          <p:cNvSpPr>
            <a:spLocks noGrp="1"/>
          </p:cNvSpPr>
          <p:nvPr>
            <p:ph type="sldNum" sz="quarter" idx="12"/>
          </p:nvPr>
        </p:nvSpPr>
        <p:spPr/>
        <p:txBody>
          <a:bodyPr/>
          <a:lstStyle/>
          <a:p>
            <a:fld id="{275EB351-DF63-7543-95D4-9E11F92EACC3}" type="slidenum">
              <a:rPr lang="en-US" smtClean="0"/>
              <a:t>‹#›</a:t>
            </a:fld>
            <a:endParaRPr lang="en-US"/>
          </a:p>
        </p:txBody>
      </p:sp>
      <p:sp>
        <p:nvSpPr>
          <p:cNvPr id="8" name="Rectangle 7">
            <a:extLst>
              <a:ext uri="{FF2B5EF4-FFF2-40B4-BE49-F238E27FC236}">
                <a16:creationId xmlns:a16="http://schemas.microsoft.com/office/drawing/2014/main" id="{D8A977F0-5BE1-8042-808B-08580AA6D452}"/>
              </a:ext>
            </a:extLst>
          </p:cNvPr>
          <p:cNvSpPr/>
          <p:nvPr userDrawn="1"/>
        </p:nvSpPr>
        <p:spPr>
          <a:xfrm>
            <a:off x="0" y="0"/>
            <a:ext cx="925975" cy="6858000"/>
          </a:xfrm>
          <a:prstGeom prst="rect">
            <a:avLst/>
          </a:prstGeom>
          <a:solidFill>
            <a:srgbClr val="29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669AA15-95DD-DD49-B544-BF133EFD4BBB}"/>
              </a:ext>
            </a:extLst>
          </p:cNvPr>
          <p:cNvSpPr txBox="1"/>
          <p:nvPr userDrawn="1"/>
        </p:nvSpPr>
        <p:spPr>
          <a:xfrm rot="16200000">
            <a:off x="-2602947" y="2921495"/>
            <a:ext cx="6158260" cy="754053"/>
          </a:xfrm>
          <a:prstGeom prst="rect">
            <a:avLst/>
          </a:prstGeom>
          <a:noFill/>
        </p:spPr>
        <p:txBody>
          <a:bodyPr wrap="square" rtlCol="0">
            <a:spAutoFit/>
          </a:bodyPr>
          <a:lstStyle/>
          <a:p>
            <a:pPr algn="r"/>
            <a:r>
              <a:rPr lang="en-US" sz="2300" dirty="0">
                <a:solidFill>
                  <a:schemeClr val="bg1"/>
                </a:solidFill>
                <a:latin typeface="Arial" panose="020B0604020202020204" pitchFamily="34" charset="0"/>
                <a:cs typeface="Arial" panose="020B0604020202020204" pitchFamily="34" charset="0"/>
              </a:rPr>
              <a:t>ATMOSPHERE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Observing System</a:t>
            </a:r>
          </a:p>
        </p:txBody>
      </p:sp>
      <p:pic>
        <p:nvPicPr>
          <p:cNvPr id="10" name="Picture 9" descr="A black and white logo&#10;&#10;Description automatically generated with low confidence">
            <a:extLst>
              <a:ext uri="{FF2B5EF4-FFF2-40B4-BE49-F238E27FC236}">
                <a16:creationId xmlns:a16="http://schemas.microsoft.com/office/drawing/2014/main" id="{08DFA81D-A4A1-0444-B55E-71154453889E}"/>
              </a:ext>
            </a:extLst>
          </p:cNvPr>
          <p:cNvPicPr>
            <a:picLocks noChangeAspect="1"/>
          </p:cNvPicPr>
          <p:nvPr userDrawn="1"/>
        </p:nvPicPr>
        <p:blipFill>
          <a:blip r:embed="rId2">
            <a:alphaModFix/>
            <a:biLevel thresh="75000"/>
            <a:extLst>
              <a:ext uri="{BEBA8EAE-BF5A-486C-A8C5-ECC9F3942E4B}">
                <a14:imgProps xmlns:a14="http://schemas.microsoft.com/office/drawing/2010/main">
                  <a14:imgLayer r:embed="rId3">
                    <a14:imgEffect>
                      <a14:colorTemperature colorTemp="8484"/>
                    </a14:imgEffect>
                    <a14:imgEffect>
                      <a14:saturation sat="205000"/>
                    </a14:imgEffect>
                    <a14:imgEffect>
                      <a14:brightnessContrast bright="-40000" contrast="-40000"/>
                    </a14:imgEffect>
                  </a14:imgLayer>
                </a14:imgProps>
              </a:ext>
            </a:extLst>
          </a:blip>
          <a:stretch>
            <a:fillRect/>
          </a:stretch>
        </p:blipFill>
        <p:spPr>
          <a:xfrm>
            <a:off x="10696754" y="511850"/>
            <a:ext cx="1168703" cy="685800"/>
          </a:xfrm>
          <a:prstGeom prst="rect">
            <a:avLst/>
          </a:prstGeom>
        </p:spPr>
      </p:pic>
    </p:spTree>
    <p:extLst>
      <p:ext uri="{BB962C8B-B14F-4D97-AF65-F5344CB8AC3E}">
        <p14:creationId xmlns:p14="http://schemas.microsoft.com/office/powerpoint/2010/main" val="3775285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F69AB-C9C7-DC47-BDCC-709203D77CBC}"/>
              </a:ext>
            </a:extLst>
          </p:cNvPr>
          <p:cNvSpPr>
            <a:spLocks noGrp="1"/>
          </p:cNvSpPr>
          <p:nvPr>
            <p:ph type="title"/>
          </p:nvPr>
        </p:nvSpPr>
        <p:spPr>
          <a:xfrm>
            <a:off x="838200" y="365126"/>
            <a:ext cx="8929643" cy="685800"/>
          </a:xfrm>
        </p:spPr>
        <p:txBody>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3F236822-AC3A-AF45-9C84-4E1CD9776891}"/>
              </a:ext>
            </a:extLst>
          </p:cNvPr>
          <p:cNvSpPr>
            <a:spLocks noGrp="1"/>
          </p:cNvSpPr>
          <p:nvPr>
            <p:ph sz="half" idx="1"/>
          </p:nvPr>
        </p:nvSpPr>
        <p:spPr>
          <a:xfrm>
            <a:off x="838200" y="1260389"/>
            <a:ext cx="10668000" cy="49165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AD270AFF-A6A8-E648-8BF9-222173E569B0}"/>
              </a:ext>
            </a:extLst>
          </p:cNvPr>
          <p:cNvSpPr>
            <a:spLocks noGrp="1"/>
          </p:cNvSpPr>
          <p:nvPr>
            <p:ph type="sldNum" sz="quarter" idx="12"/>
          </p:nvPr>
        </p:nvSpPr>
        <p:spPr/>
        <p:txBody>
          <a:bodyPr/>
          <a:lstStyle/>
          <a:p>
            <a:fld id="{275EB351-DF63-7543-95D4-9E11F92EACC3}" type="slidenum">
              <a:rPr lang="en-US" smtClean="0"/>
              <a:t>‹#›</a:t>
            </a:fld>
            <a:endParaRPr lang="en-US"/>
          </a:p>
        </p:txBody>
      </p:sp>
      <p:pic>
        <p:nvPicPr>
          <p:cNvPr id="6" name="Picture 5" descr="A black and white logo&#10;&#10;Description automatically generated with low confidence">
            <a:extLst>
              <a:ext uri="{FF2B5EF4-FFF2-40B4-BE49-F238E27FC236}">
                <a16:creationId xmlns:a16="http://schemas.microsoft.com/office/drawing/2014/main" id="{BF8538F6-344B-114A-B64A-43BAEE01D52F}"/>
              </a:ext>
            </a:extLst>
          </p:cNvPr>
          <p:cNvPicPr>
            <a:picLocks noChangeAspect="1"/>
          </p:cNvPicPr>
          <p:nvPr userDrawn="1"/>
        </p:nvPicPr>
        <p:blipFill>
          <a:blip r:embed="rId2">
            <a:alphaModFix/>
            <a:biLevel thresh="75000"/>
            <a:extLst>
              <a:ext uri="{BEBA8EAE-BF5A-486C-A8C5-ECC9F3942E4B}">
                <a14:imgProps xmlns:a14="http://schemas.microsoft.com/office/drawing/2010/main">
                  <a14:imgLayer r:embed="rId3">
                    <a14:imgEffect>
                      <a14:colorTemperature colorTemp="8484"/>
                    </a14:imgEffect>
                    <a14:imgEffect>
                      <a14:saturation sat="205000"/>
                    </a14:imgEffect>
                    <a14:imgEffect>
                      <a14:brightnessContrast bright="-40000" contrast="-40000"/>
                    </a14:imgEffect>
                  </a14:imgLayer>
                </a14:imgProps>
              </a:ext>
            </a:extLst>
          </a:blip>
          <a:stretch>
            <a:fillRect/>
          </a:stretch>
        </p:blipFill>
        <p:spPr>
          <a:xfrm>
            <a:off x="10696754" y="511850"/>
            <a:ext cx="1168703" cy="685800"/>
          </a:xfrm>
          <a:prstGeom prst="rect">
            <a:avLst/>
          </a:prstGeom>
        </p:spPr>
      </p:pic>
    </p:spTree>
    <p:extLst>
      <p:ext uri="{BB962C8B-B14F-4D97-AF65-F5344CB8AC3E}">
        <p14:creationId xmlns:p14="http://schemas.microsoft.com/office/powerpoint/2010/main" val="2473575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F69AB-C9C7-DC47-BDCC-709203D77CBC}"/>
              </a:ext>
            </a:extLst>
          </p:cNvPr>
          <p:cNvSpPr>
            <a:spLocks noGrp="1"/>
          </p:cNvSpPr>
          <p:nvPr>
            <p:ph type="title"/>
          </p:nvPr>
        </p:nvSpPr>
        <p:spPr>
          <a:xfrm>
            <a:off x="838200" y="365125"/>
            <a:ext cx="8929643" cy="832525"/>
          </a:xfrm>
        </p:spPr>
        <p:txBody>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3F236822-AC3A-AF45-9C84-4E1CD9776891}"/>
              </a:ext>
            </a:extLst>
          </p:cNvPr>
          <p:cNvSpPr>
            <a:spLocks noGrp="1"/>
          </p:cNvSpPr>
          <p:nvPr>
            <p:ph sz="half" idx="1"/>
          </p:nvPr>
        </p:nvSpPr>
        <p:spPr>
          <a:xfrm>
            <a:off x="838200" y="1342768"/>
            <a:ext cx="5181600" cy="48341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F909E16-C0FF-A447-914C-52416784370D}"/>
              </a:ext>
            </a:extLst>
          </p:cNvPr>
          <p:cNvSpPr>
            <a:spLocks noGrp="1"/>
          </p:cNvSpPr>
          <p:nvPr>
            <p:ph sz="half" idx="2"/>
          </p:nvPr>
        </p:nvSpPr>
        <p:spPr>
          <a:xfrm>
            <a:off x="6172200" y="1342768"/>
            <a:ext cx="5181600" cy="48341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D270AFF-A6A8-E648-8BF9-222173E569B0}"/>
              </a:ext>
            </a:extLst>
          </p:cNvPr>
          <p:cNvSpPr>
            <a:spLocks noGrp="1"/>
          </p:cNvSpPr>
          <p:nvPr>
            <p:ph type="sldNum" sz="quarter" idx="12"/>
          </p:nvPr>
        </p:nvSpPr>
        <p:spPr/>
        <p:txBody>
          <a:bodyPr/>
          <a:lstStyle/>
          <a:p>
            <a:fld id="{275EB351-DF63-7543-95D4-9E11F92EACC3}" type="slidenum">
              <a:rPr lang="en-US" smtClean="0"/>
              <a:t>‹#›</a:t>
            </a:fld>
            <a:endParaRPr lang="en-US"/>
          </a:p>
        </p:txBody>
      </p:sp>
      <p:pic>
        <p:nvPicPr>
          <p:cNvPr id="9" name="Picture 8" descr="A black and white logo&#10;&#10;Description automatically generated with low confidence">
            <a:extLst>
              <a:ext uri="{FF2B5EF4-FFF2-40B4-BE49-F238E27FC236}">
                <a16:creationId xmlns:a16="http://schemas.microsoft.com/office/drawing/2014/main" id="{EA90B6B3-C3F7-F64D-A647-2F386715B1BB}"/>
              </a:ext>
            </a:extLst>
          </p:cNvPr>
          <p:cNvPicPr>
            <a:picLocks noChangeAspect="1"/>
          </p:cNvPicPr>
          <p:nvPr userDrawn="1"/>
        </p:nvPicPr>
        <p:blipFill>
          <a:blip r:embed="rId2">
            <a:alphaModFix/>
            <a:biLevel thresh="75000"/>
            <a:extLst>
              <a:ext uri="{BEBA8EAE-BF5A-486C-A8C5-ECC9F3942E4B}">
                <a14:imgProps xmlns:a14="http://schemas.microsoft.com/office/drawing/2010/main">
                  <a14:imgLayer r:embed="rId3">
                    <a14:imgEffect>
                      <a14:colorTemperature colorTemp="8484"/>
                    </a14:imgEffect>
                    <a14:imgEffect>
                      <a14:saturation sat="205000"/>
                    </a14:imgEffect>
                    <a14:imgEffect>
                      <a14:brightnessContrast bright="-40000" contrast="-40000"/>
                    </a14:imgEffect>
                  </a14:imgLayer>
                </a14:imgProps>
              </a:ext>
            </a:extLst>
          </a:blip>
          <a:stretch>
            <a:fillRect/>
          </a:stretch>
        </p:blipFill>
        <p:spPr>
          <a:xfrm>
            <a:off x="10696754" y="511850"/>
            <a:ext cx="1168703" cy="685800"/>
          </a:xfrm>
          <a:prstGeom prst="rect">
            <a:avLst/>
          </a:prstGeom>
        </p:spPr>
      </p:pic>
    </p:spTree>
    <p:extLst>
      <p:ext uri="{BB962C8B-B14F-4D97-AF65-F5344CB8AC3E}">
        <p14:creationId xmlns:p14="http://schemas.microsoft.com/office/powerpoint/2010/main" val="4118414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00B6A-E43B-CA44-8AE0-08760487CC8F}"/>
              </a:ext>
            </a:extLst>
          </p:cNvPr>
          <p:cNvSpPr>
            <a:spLocks noGrp="1"/>
          </p:cNvSpPr>
          <p:nvPr>
            <p:ph type="title"/>
          </p:nvPr>
        </p:nvSpPr>
        <p:spPr>
          <a:xfrm>
            <a:off x="839788" y="365125"/>
            <a:ext cx="9269887" cy="763459"/>
          </a:xfrm>
        </p:spPr>
        <p:txBody>
          <a:bodyPr/>
          <a:lstStyle>
            <a:lvl1pPr>
              <a:defRPr sz="3600"/>
            </a:lvl1pPr>
          </a:lstStyle>
          <a:p>
            <a:r>
              <a:rPr lang="en-US" dirty="0"/>
              <a:t>Click to edit Master title style</a:t>
            </a:r>
          </a:p>
        </p:txBody>
      </p:sp>
      <p:sp>
        <p:nvSpPr>
          <p:cNvPr id="3" name="Text Placeholder 2">
            <a:extLst>
              <a:ext uri="{FF2B5EF4-FFF2-40B4-BE49-F238E27FC236}">
                <a16:creationId xmlns:a16="http://schemas.microsoft.com/office/drawing/2014/main" id="{A4F5B121-A8BC-6A4E-8EE2-41A81C251D32}"/>
              </a:ext>
            </a:extLst>
          </p:cNvPr>
          <p:cNvSpPr>
            <a:spLocks noGrp="1"/>
          </p:cNvSpPr>
          <p:nvPr>
            <p:ph type="body" idx="1"/>
          </p:nvPr>
        </p:nvSpPr>
        <p:spPr>
          <a:xfrm>
            <a:off x="839788" y="1326932"/>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88C4F73-9C62-474A-BFB1-0D52E3039215}"/>
              </a:ext>
            </a:extLst>
          </p:cNvPr>
          <p:cNvSpPr>
            <a:spLocks noGrp="1"/>
          </p:cNvSpPr>
          <p:nvPr>
            <p:ph sz="half" idx="2"/>
          </p:nvPr>
        </p:nvSpPr>
        <p:spPr>
          <a:xfrm>
            <a:off x="839788" y="2215978"/>
            <a:ext cx="5157787" cy="39736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592E8A3-D36F-354B-8580-E713D3834A4E}"/>
              </a:ext>
            </a:extLst>
          </p:cNvPr>
          <p:cNvSpPr>
            <a:spLocks noGrp="1"/>
          </p:cNvSpPr>
          <p:nvPr>
            <p:ph type="body" sz="quarter" idx="3"/>
          </p:nvPr>
        </p:nvSpPr>
        <p:spPr>
          <a:xfrm>
            <a:off x="6172200" y="1326932"/>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4759AC-63AD-1641-81A2-945D45251306}"/>
              </a:ext>
            </a:extLst>
          </p:cNvPr>
          <p:cNvSpPr>
            <a:spLocks noGrp="1"/>
          </p:cNvSpPr>
          <p:nvPr>
            <p:ph sz="quarter" idx="4"/>
          </p:nvPr>
        </p:nvSpPr>
        <p:spPr>
          <a:xfrm>
            <a:off x="6172200" y="2215978"/>
            <a:ext cx="5183188" cy="3973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4D31DE2-6A32-5742-A5CB-F94A1CFE1A31}"/>
              </a:ext>
            </a:extLst>
          </p:cNvPr>
          <p:cNvSpPr>
            <a:spLocks noGrp="1"/>
          </p:cNvSpPr>
          <p:nvPr>
            <p:ph type="sldNum" sz="quarter" idx="12"/>
          </p:nvPr>
        </p:nvSpPr>
        <p:spPr/>
        <p:txBody>
          <a:bodyPr/>
          <a:lstStyle/>
          <a:p>
            <a:fld id="{275EB351-DF63-7543-95D4-9E11F92EACC3}" type="slidenum">
              <a:rPr lang="en-US" smtClean="0"/>
              <a:t>‹#›</a:t>
            </a:fld>
            <a:endParaRPr lang="en-US"/>
          </a:p>
        </p:txBody>
      </p:sp>
      <p:pic>
        <p:nvPicPr>
          <p:cNvPr id="10" name="Picture 9" descr="A black and white logo&#10;&#10;Description automatically generated with low confidence">
            <a:extLst>
              <a:ext uri="{FF2B5EF4-FFF2-40B4-BE49-F238E27FC236}">
                <a16:creationId xmlns:a16="http://schemas.microsoft.com/office/drawing/2014/main" id="{CA7BA884-C62C-7A45-A3CC-3BC7FC4DFDFC}"/>
              </a:ext>
            </a:extLst>
          </p:cNvPr>
          <p:cNvPicPr>
            <a:picLocks noChangeAspect="1"/>
          </p:cNvPicPr>
          <p:nvPr userDrawn="1"/>
        </p:nvPicPr>
        <p:blipFill>
          <a:blip r:embed="rId2">
            <a:alphaModFix/>
            <a:biLevel thresh="75000"/>
            <a:extLst>
              <a:ext uri="{BEBA8EAE-BF5A-486C-A8C5-ECC9F3942E4B}">
                <a14:imgProps xmlns:a14="http://schemas.microsoft.com/office/drawing/2010/main">
                  <a14:imgLayer r:embed="rId3">
                    <a14:imgEffect>
                      <a14:colorTemperature colorTemp="8484"/>
                    </a14:imgEffect>
                    <a14:imgEffect>
                      <a14:saturation sat="205000"/>
                    </a14:imgEffect>
                    <a14:imgEffect>
                      <a14:brightnessContrast bright="-40000" contrast="-40000"/>
                    </a14:imgEffect>
                  </a14:imgLayer>
                </a14:imgProps>
              </a:ext>
            </a:extLst>
          </a:blip>
          <a:stretch>
            <a:fillRect/>
          </a:stretch>
        </p:blipFill>
        <p:spPr>
          <a:xfrm>
            <a:off x="10696754" y="511850"/>
            <a:ext cx="1168703" cy="685800"/>
          </a:xfrm>
          <a:prstGeom prst="rect">
            <a:avLst/>
          </a:prstGeom>
        </p:spPr>
      </p:pic>
    </p:spTree>
    <p:extLst>
      <p:ext uri="{BB962C8B-B14F-4D97-AF65-F5344CB8AC3E}">
        <p14:creationId xmlns:p14="http://schemas.microsoft.com/office/powerpoint/2010/main" val="1483932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1993EE38-47D2-4D2F-83EF-828EC4201BA7}"/>
              </a:ext>
            </a:extLst>
          </p:cNvPr>
          <p:cNvSpPr txBox="1">
            <a:spLocks/>
          </p:cNvSpPr>
          <p:nvPr userDrawn="1"/>
        </p:nvSpPr>
        <p:spPr>
          <a:xfrm>
            <a:off x="9448800" y="648805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CBF3D6B-7512-DC4E-9AD6-900204DF0DDD}" type="slidenum">
              <a:rPr lang="en-US" smtClean="0">
                <a:solidFill>
                  <a:srgbClr val="0070C0"/>
                </a:solidFill>
              </a:rPr>
              <a:pPr/>
              <a:t>‹#›</a:t>
            </a:fld>
            <a:endParaRPr lang="en-US" dirty="0">
              <a:solidFill>
                <a:srgbClr val="0070C0"/>
              </a:solidFill>
            </a:endParaRPr>
          </a:p>
        </p:txBody>
      </p:sp>
    </p:spTree>
    <p:extLst>
      <p:ext uri="{BB962C8B-B14F-4D97-AF65-F5344CB8AC3E}">
        <p14:creationId xmlns:p14="http://schemas.microsoft.com/office/powerpoint/2010/main" val="90707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03B90C6-5F03-FE4C-8D59-CCC602C5ED3B}"/>
              </a:ext>
            </a:extLst>
          </p:cNvPr>
          <p:cNvSpPr/>
          <p:nvPr userDrawn="1"/>
        </p:nvSpPr>
        <p:spPr>
          <a:xfrm>
            <a:off x="0" y="0"/>
            <a:ext cx="925975" cy="6858000"/>
          </a:xfrm>
          <a:prstGeom prst="rect">
            <a:avLst/>
          </a:prstGeom>
          <a:solidFill>
            <a:srgbClr val="29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4088BD1-7D82-5741-8BDE-170FCC792172}"/>
              </a:ext>
            </a:extLst>
          </p:cNvPr>
          <p:cNvSpPr txBox="1"/>
          <p:nvPr userDrawn="1"/>
        </p:nvSpPr>
        <p:spPr>
          <a:xfrm rot="16200000">
            <a:off x="-2602947" y="2921495"/>
            <a:ext cx="6158260" cy="754053"/>
          </a:xfrm>
          <a:prstGeom prst="rect">
            <a:avLst/>
          </a:prstGeom>
          <a:noFill/>
        </p:spPr>
        <p:txBody>
          <a:bodyPr wrap="square" rtlCol="0">
            <a:spAutoFit/>
          </a:bodyPr>
          <a:lstStyle/>
          <a:p>
            <a:pPr algn="r"/>
            <a:r>
              <a:rPr lang="en-US" sz="2300" dirty="0">
                <a:solidFill>
                  <a:schemeClr val="bg1"/>
                </a:solidFill>
                <a:latin typeface="Arial" panose="020B0604020202020204" pitchFamily="34" charset="0"/>
                <a:cs typeface="Arial" panose="020B0604020202020204" pitchFamily="34" charset="0"/>
              </a:rPr>
              <a:t>ATMOSPHERE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Observing System</a:t>
            </a:r>
          </a:p>
        </p:txBody>
      </p:sp>
      <p:sp>
        <p:nvSpPr>
          <p:cNvPr id="5" name="Slide Number Placeholder 5">
            <a:extLst>
              <a:ext uri="{FF2B5EF4-FFF2-40B4-BE49-F238E27FC236}">
                <a16:creationId xmlns:a16="http://schemas.microsoft.com/office/drawing/2014/main" id="{1BA54510-0708-A044-8476-E9CDF73C4F79}"/>
              </a:ext>
            </a:extLst>
          </p:cNvPr>
          <p:cNvSpPr>
            <a:spLocks noGrp="1"/>
          </p:cNvSpPr>
          <p:nvPr>
            <p:ph type="sldNum" sz="quarter" idx="4"/>
          </p:nvPr>
        </p:nvSpPr>
        <p:spPr>
          <a:xfrm>
            <a:off x="10157791" y="6492875"/>
            <a:ext cx="2034209" cy="365125"/>
          </a:xfrm>
          <a:prstGeom prst="rect">
            <a:avLst/>
          </a:prstGeom>
        </p:spPr>
        <p:txBody>
          <a:bodyPr vert="horz" lIns="91440" tIns="45720" rIns="91440" bIns="45720" rtlCol="0" anchor="ctr"/>
          <a:lstStyle>
            <a:lvl1pPr algn="r">
              <a:defRPr sz="1200">
                <a:solidFill>
                  <a:srgbClr val="0070C0"/>
                </a:solidFill>
              </a:defRPr>
            </a:lvl1pPr>
          </a:lstStyle>
          <a:p>
            <a:fld id="{6CBF3D6B-7512-DC4E-9AD6-900204DF0DDD}" type="slidenum">
              <a:rPr lang="en-US" smtClean="0"/>
              <a:pPr/>
              <a:t>‹#›</a:t>
            </a:fld>
            <a:endParaRPr lang="en-US" dirty="0"/>
          </a:p>
        </p:txBody>
      </p:sp>
    </p:spTree>
    <p:extLst>
      <p:ext uri="{BB962C8B-B14F-4D97-AF65-F5344CB8AC3E}">
        <p14:creationId xmlns:p14="http://schemas.microsoft.com/office/powerpoint/2010/main" val="3044037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E90C-640E-CD4F-8523-4D3DCAE35FB1}"/>
              </a:ext>
            </a:extLst>
          </p:cNvPr>
          <p:cNvSpPr>
            <a:spLocks noGrp="1"/>
          </p:cNvSpPr>
          <p:nvPr>
            <p:ph type="title"/>
          </p:nvPr>
        </p:nvSpPr>
        <p:spPr>
          <a:xfrm>
            <a:off x="1076960" y="365125"/>
            <a:ext cx="8961120" cy="685801"/>
          </a:xfrm>
        </p:spPr>
        <p:txBody>
          <a:bodyPr/>
          <a:lstStyle>
            <a:lvl1pPr>
              <a:defRPr sz="3200" b="1"/>
            </a:lvl1pPr>
          </a:lstStyle>
          <a:p>
            <a:r>
              <a:rPr lang="en-US" dirty="0"/>
              <a:t>Click to edit Master title style</a:t>
            </a:r>
          </a:p>
        </p:txBody>
      </p:sp>
      <p:sp>
        <p:nvSpPr>
          <p:cNvPr id="6" name="Slide Number Placeholder 5">
            <a:extLst>
              <a:ext uri="{FF2B5EF4-FFF2-40B4-BE49-F238E27FC236}">
                <a16:creationId xmlns:a16="http://schemas.microsoft.com/office/drawing/2014/main" id="{78AD3311-8990-0946-8F5B-0664B6C1B8EE}"/>
              </a:ext>
            </a:extLst>
          </p:cNvPr>
          <p:cNvSpPr>
            <a:spLocks noGrp="1"/>
          </p:cNvSpPr>
          <p:nvPr>
            <p:ph type="sldNum" sz="quarter" idx="12"/>
          </p:nvPr>
        </p:nvSpPr>
        <p:spPr>
          <a:xfrm>
            <a:off x="10157791" y="6492875"/>
            <a:ext cx="2034209" cy="365125"/>
          </a:xfrm>
          <a:prstGeom prst="rect">
            <a:avLst/>
          </a:prstGeom>
        </p:spPr>
        <p:txBody>
          <a:bodyPr/>
          <a:lstStyle/>
          <a:p>
            <a:fld id="{275EB351-DF63-7543-95D4-9E11F92EACC3}" type="slidenum">
              <a:rPr lang="en-US" smtClean="0"/>
              <a:t>‹#›</a:t>
            </a:fld>
            <a:endParaRPr lang="en-US"/>
          </a:p>
        </p:txBody>
      </p:sp>
      <p:sp>
        <p:nvSpPr>
          <p:cNvPr id="9" name="Rectangle 8">
            <a:extLst>
              <a:ext uri="{FF2B5EF4-FFF2-40B4-BE49-F238E27FC236}">
                <a16:creationId xmlns:a16="http://schemas.microsoft.com/office/drawing/2014/main" id="{1C0243EA-4377-FA4C-8D14-5B2932B9E36E}"/>
              </a:ext>
            </a:extLst>
          </p:cNvPr>
          <p:cNvSpPr/>
          <p:nvPr userDrawn="1"/>
        </p:nvSpPr>
        <p:spPr>
          <a:xfrm>
            <a:off x="0" y="0"/>
            <a:ext cx="925975" cy="6858000"/>
          </a:xfrm>
          <a:prstGeom prst="rect">
            <a:avLst/>
          </a:prstGeom>
          <a:solidFill>
            <a:srgbClr val="29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289117F-D489-7C47-BED6-91242ED34DBB}"/>
              </a:ext>
            </a:extLst>
          </p:cNvPr>
          <p:cNvSpPr txBox="1"/>
          <p:nvPr userDrawn="1"/>
        </p:nvSpPr>
        <p:spPr>
          <a:xfrm rot="16200000">
            <a:off x="-2602947" y="2921495"/>
            <a:ext cx="6158260" cy="754053"/>
          </a:xfrm>
          <a:prstGeom prst="rect">
            <a:avLst/>
          </a:prstGeom>
          <a:noFill/>
        </p:spPr>
        <p:txBody>
          <a:bodyPr wrap="square" rtlCol="0">
            <a:spAutoFit/>
          </a:bodyPr>
          <a:lstStyle/>
          <a:p>
            <a:pPr algn="r"/>
            <a:r>
              <a:rPr lang="en-US" sz="2300" dirty="0">
                <a:solidFill>
                  <a:schemeClr val="bg1"/>
                </a:solidFill>
                <a:latin typeface="Arial" panose="020B0604020202020204" pitchFamily="34" charset="0"/>
                <a:cs typeface="Arial" panose="020B0604020202020204" pitchFamily="34" charset="0"/>
              </a:rPr>
              <a:t>ATMOSPHERE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Observing System</a:t>
            </a:r>
          </a:p>
        </p:txBody>
      </p:sp>
      <p:pic>
        <p:nvPicPr>
          <p:cNvPr id="13" name="Picture 12" descr="A black and white logo&#10;&#10;Description automatically generated with low confidence">
            <a:extLst>
              <a:ext uri="{FF2B5EF4-FFF2-40B4-BE49-F238E27FC236}">
                <a16:creationId xmlns:a16="http://schemas.microsoft.com/office/drawing/2014/main" id="{3F49C1CA-0D51-2C48-BF7A-DF8C2A0C405C}"/>
              </a:ext>
            </a:extLst>
          </p:cNvPr>
          <p:cNvPicPr>
            <a:picLocks noChangeAspect="1"/>
          </p:cNvPicPr>
          <p:nvPr userDrawn="1"/>
        </p:nvPicPr>
        <p:blipFill>
          <a:blip r:embed="rId2">
            <a:alphaModFix/>
            <a:biLevel thresh="75000"/>
            <a:extLst>
              <a:ext uri="{BEBA8EAE-BF5A-486C-A8C5-ECC9F3942E4B}">
                <a14:imgProps xmlns:a14="http://schemas.microsoft.com/office/drawing/2010/main">
                  <a14:imgLayer r:embed="rId3">
                    <a14:imgEffect>
                      <a14:colorTemperature colorTemp="8484"/>
                    </a14:imgEffect>
                    <a14:imgEffect>
                      <a14:saturation sat="205000"/>
                    </a14:imgEffect>
                    <a14:imgEffect>
                      <a14:brightnessContrast bright="-40000" contrast="-40000"/>
                    </a14:imgEffect>
                  </a14:imgLayer>
                </a14:imgProps>
              </a:ext>
            </a:extLst>
          </a:blip>
          <a:stretch>
            <a:fillRect/>
          </a:stretch>
        </p:blipFill>
        <p:spPr>
          <a:xfrm>
            <a:off x="10696754" y="511850"/>
            <a:ext cx="1168703" cy="685800"/>
          </a:xfrm>
          <a:prstGeom prst="rect">
            <a:avLst/>
          </a:prstGeom>
        </p:spPr>
      </p:pic>
    </p:spTree>
    <p:extLst>
      <p:ext uri="{BB962C8B-B14F-4D97-AF65-F5344CB8AC3E}">
        <p14:creationId xmlns:p14="http://schemas.microsoft.com/office/powerpoint/2010/main" val="1026729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B893CC5-CEA3-7D4F-AD33-6C642CC95ED5}"/>
              </a:ext>
            </a:extLst>
          </p:cNvPr>
          <p:cNvPicPr>
            <a:picLocks noChangeAspect="1"/>
          </p:cNvPicPr>
          <p:nvPr userDrawn="1"/>
        </p:nvPicPr>
        <p:blipFill>
          <a:blip r:embed="rId11"/>
          <a:src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A84BC3DC-8AA7-F241-8F6A-1A474C8B72EF}"/>
              </a:ext>
            </a:extLst>
          </p:cNvPr>
          <p:cNvSpPr/>
          <p:nvPr userDrawn="1"/>
        </p:nvSpPr>
        <p:spPr>
          <a:xfrm flipV="1">
            <a:off x="0" y="0"/>
            <a:ext cx="12192000" cy="685800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C8256335-A6AC-9240-8C10-F67DAE84D9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FA2DE9C0-8C33-8D4D-AD35-791829AF3BD6}"/>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3CCF7D7-D42B-9A4C-B678-096154954999}"/>
              </a:ext>
            </a:extLst>
          </p:cNvPr>
          <p:cNvSpPr>
            <a:spLocks noGrp="1"/>
          </p:cNvSpPr>
          <p:nvPr>
            <p:ph type="sldNum" sz="quarter" idx="4"/>
          </p:nvPr>
        </p:nvSpPr>
        <p:spPr>
          <a:xfrm>
            <a:off x="10157791" y="6492875"/>
            <a:ext cx="2034209" cy="365125"/>
          </a:xfrm>
          <a:prstGeom prst="rect">
            <a:avLst/>
          </a:prstGeom>
        </p:spPr>
        <p:txBody>
          <a:bodyPr vert="horz" lIns="91440" tIns="45720" rIns="91440" bIns="45720" rtlCol="0" anchor="ctr"/>
          <a:lstStyle>
            <a:lvl1pPr algn="r">
              <a:defRPr sz="1200">
                <a:solidFill>
                  <a:srgbClr val="0070C0"/>
                </a:solidFill>
              </a:defRPr>
            </a:lvl1pPr>
          </a:lstStyle>
          <a:p>
            <a:fld id="{6CBF3D6B-7512-DC4E-9AD6-900204DF0DDD}" type="slidenum">
              <a:rPr lang="en-US" smtClean="0"/>
              <a:pPr/>
              <a:t>‹#›</a:t>
            </a:fld>
            <a:endParaRPr lang="en-US" dirty="0"/>
          </a:p>
        </p:txBody>
      </p:sp>
    </p:spTree>
    <p:extLst>
      <p:ext uri="{BB962C8B-B14F-4D97-AF65-F5344CB8AC3E}">
        <p14:creationId xmlns:p14="http://schemas.microsoft.com/office/powerpoint/2010/main" val="35125467"/>
      </p:ext>
    </p:extLst>
  </p:cSld>
  <p:clrMap bg1="lt1" tx1="dk1" bg2="lt2" tx2="dk2" accent1="accent1" accent2="accent2" accent3="accent3" accent4="accent4" accent5="accent5" accent6="accent6" hlink="hlink" folHlink="folHlink"/>
  <p:sldLayoutIdLst>
    <p:sldLayoutId id="2147483684" r:id="rId1"/>
    <p:sldLayoutId id="2147483683" r:id="rId2"/>
    <p:sldLayoutId id="2147483686" r:id="rId3"/>
    <p:sldLayoutId id="2147483678" r:id="rId4"/>
    <p:sldLayoutId id="2147483685" r:id="rId5"/>
    <p:sldLayoutId id="2147483679" r:id="rId6"/>
    <p:sldLayoutId id="2147483662" r:id="rId7"/>
    <p:sldLayoutId id="2147483689" r:id="rId8"/>
    <p:sldLayoutId id="2147483690" r:id="rId9"/>
  </p:sldLayoutIdLst>
  <p:hf hdr="0"/>
  <p:txStyles>
    <p:titleStyle>
      <a:lvl1pPr algn="l" defTabSz="914400" rtl="0" eaLnBrk="1" latinLnBrk="0" hangingPunct="1">
        <a:lnSpc>
          <a:spcPct val="90000"/>
        </a:lnSpc>
        <a:spcBef>
          <a:spcPct val="0"/>
        </a:spcBef>
        <a:buNone/>
        <a:defRPr sz="4400" kern="1200">
          <a:solidFill>
            <a:srgbClr val="0070C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microsoft.com/office/2007/relationships/hdphoto" Target="../media/hdphoto3.wdp"/><Relationship Id="rId5" Type="http://schemas.openxmlformats.org/officeDocument/2006/relationships/image" Target="../media/image3.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23.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7.png"/><Relationship Id="rId11" Type="http://schemas.openxmlformats.org/officeDocument/2006/relationships/image" Target="../media/image21.jpeg"/><Relationship Id="rId5" Type="http://schemas.openxmlformats.org/officeDocument/2006/relationships/image" Target="../media/image16.png"/><Relationship Id="rId10" Type="http://schemas.openxmlformats.org/officeDocument/2006/relationships/image" Target="../media/image20.jpeg"/><Relationship Id="rId4" Type="http://schemas.openxmlformats.org/officeDocument/2006/relationships/image" Target="../media/image15.png"/><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9.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0.svg"/><Relationship Id="rId7"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9.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png"/><Relationship Id="rId9" Type="http://schemas.openxmlformats.org/officeDocument/2006/relationships/image" Target="../media/image43.png"/></Relationships>
</file>

<file path=ppt/slides/_rels/slide14.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svg"/><Relationship Id="rId7" Type="http://schemas.openxmlformats.org/officeDocument/2006/relationships/image" Target="../media/image44.emf"/><Relationship Id="rId2" Type="http://schemas.openxmlformats.org/officeDocument/2006/relationships/image" Target="../media/image39.png"/><Relationship Id="rId1" Type="http://schemas.openxmlformats.org/officeDocument/2006/relationships/slideLayout" Target="../slideLayouts/slideLayout9.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sv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9.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8.png"/><Relationship Id="rId1" Type="http://schemas.openxmlformats.org/officeDocument/2006/relationships/slideLayout" Target="../slideLayouts/slideLayout9.xml"/><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38.png"/><Relationship Id="rId1" Type="http://schemas.openxmlformats.org/officeDocument/2006/relationships/slideLayout" Target="../slideLayouts/slideLayout9.xml"/><Relationship Id="rId5" Type="http://schemas.openxmlformats.org/officeDocument/2006/relationships/image" Target="../media/image50.jpg"/><Relationship Id="rId4" Type="http://schemas.openxmlformats.org/officeDocument/2006/relationships/image" Target="../media/image4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8" Type="http://schemas.openxmlformats.org/officeDocument/2006/relationships/image" Target="../media/image57.jp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8" Type="http://schemas.openxmlformats.org/officeDocument/2006/relationships/image" Target="../media/image57.jp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13" Type="http://schemas.openxmlformats.org/officeDocument/2006/relationships/customXml" Target="../ink/ink11.xml"/><Relationship Id="rId18" Type="http://schemas.openxmlformats.org/officeDocument/2006/relationships/customXml" Target="../ink/ink16.xml"/><Relationship Id="rId26" Type="http://schemas.openxmlformats.org/officeDocument/2006/relationships/customXml" Target="../ink/ink24.xml"/><Relationship Id="rId39" Type="http://schemas.openxmlformats.org/officeDocument/2006/relationships/image" Target="../media/image58.png"/><Relationship Id="rId21" Type="http://schemas.openxmlformats.org/officeDocument/2006/relationships/customXml" Target="../ink/ink19.xml"/><Relationship Id="rId34" Type="http://schemas.openxmlformats.org/officeDocument/2006/relationships/customXml" Target="../ink/ink32.xml"/><Relationship Id="rId7" Type="http://schemas.openxmlformats.org/officeDocument/2006/relationships/customXml" Target="../ink/ink5.xml"/><Relationship Id="rId12" Type="http://schemas.openxmlformats.org/officeDocument/2006/relationships/customXml" Target="../ink/ink10.xml"/><Relationship Id="rId17" Type="http://schemas.openxmlformats.org/officeDocument/2006/relationships/customXml" Target="../ink/ink15.xml"/><Relationship Id="rId25" Type="http://schemas.openxmlformats.org/officeDocument/2006/relationships/customXml" Target="../ink/ink23.xml"/><Relationship Id="rId33" Type="http://schemas.openxmlformats.org/officeDocument/2006/relationships/customXml" Target="../ink/ink31.xml"/><Relationship Id="rId38" Type="http://schemas.openxmlformats.org/officeDocument/2006/relationships/customXml" Target="../ink/ink36.xml"/><Relationship Id="rId2" Type="http://schemas.openxmlformats.org/officeDocument/2006/relationships/customXml" Target="../ink/ink1.xml"/><Relationship Id="rId16" Type="http://schemas.openxmlformats.org/officeDocument/2006/relationships/customXml" Target="../ink/ink14.xml"/><Relationship Id="rId20" Type="http://schemas.openxmlformats.org/officeDocument/2006/relationships/customXml" Target="../ink/ink18.xml"/><Relationship Id="rId29" Type="http://schemas.openxmlformats.org/officeDocument/2006/relationships/customXml" Target="../ink/ink27.xml"/><Relationship Id="rId1" Type="http://schemas.openxmlformats.org/officeDocument/2006/relationships/slideLayout" Target="../slideLayouts/slideLayout9.xml"/><Relationship Id="rId6" Type="http://schemas.openxmlformats.org/officeDocument/2006/relationships/customXml" Target="../ink/ink4.xml"/><Relationship Id="rId11" Type="http://schemas.openxmlformats.org/officeDocument/2006/relationships/customXml" Target="../ink/ink9.xml"/><Relationship Id="rId24" Type="http://schemas.openxmlformats.org/officeDocument/2006/relationships/customXml" Target="../ink/ink22.xml"/><Relationship Id="rId32" Type="http://schemas.openxmlformats.org/officeDocument/2006/relationships/customXml" Target="../ink/ink30.xml"/><Relationship Id="rId37" Type="http://schemas.openxmlformats.org/officeDocument/2006/relationships/customXml" Target="../ink/ink35.xml"/><Relationship Id="rId5" Type="http://schemas.openxmlformats.org/officeDocument/2006/relationships/customXml" Target="../ink/ink3.xml"/><Relationship Id="rId15" Type="http://schemas.openxmlformats.org/officeDocument/2006/relationships/customXml" Target="../ink/ink13.xml"/><Relationship Id="rId23" Type="http://schemas.openxmlformats.org/officeDocument/2006/relationships/customXml" Target="../ink/ink21.xml"/><Relationship Id="rId28" Type="http://schemas.openxmlformats.org/officeDocument/2006/relationships/customXml" Target="../ink/ink26.xml"/><Relationship Id="rId36" Type="http://schemas.openxmlformats.org/officeDocument/2006/relationships/customXml" Target="../ink/ink34.xml"/><Relationship Id="rId10" Type="http://schemas.openxmlformats.org/officeDocument/2006/relationships/customXml" Target="../ink/ink8.xml"/><Relationship Id="rId19" Type="http://schemas.openxmlformats.org/officeDocument/2006/relationships/customXml" Target="../ink/ink17.xml"/><Relationship Id="rId31" Type="http://schemas.openxmlformats.org/officeDocument/2006/relationships/customXml" Target="../ink/ink29.xml"/><Relationship Id="rId4" Type="http://schemas.openxmlformats.org/officeDocument/2006/relationships/customXml" Target="../ink/ink2.xml"/><Relationship Id="rId9" Type="http://schemas.openxmlformats.org/officeDocument/2006/relationships/customXml" Target="../ink/ink7.xml"/><Relationship Id="rId14" Type="http://schemas.openxmlformats.org/officeDocument/2006/relationships/customXml" Target="../ink/ink12.xml"/><Relationship Id="rId22" Type="http://schemas.openxmlformats.org/officeDocument/2006/relationships/customXml" Target="../ink/ink20.xml"/><Relationship Id="rId27" Type="http://schemas.openxmlformats.org/officeDocument/2006/relationships/customXml" Target="../ink/ink25.xml"/><Relationship Id="rId30" Type="http://schemas.openxmlformats.org/officeDocument/2006/relationships/customXml" Target="../ink/ink28.xml"/><Relationship Id="rId35" Type="http://schemas.openxmlformats.org/officeDocument/2006/relationships/customXml" Target="../ink/ink33.xml"/><Relationship Id="rId8" Type="http://schemas.openxmlformats.org/officeDocument/2006/relationships/customXml" Target="../ink/ink6.xml"/><Relationship Id="rId3" Type="http://schemas.openxmlformats.org/officeDocument/2006/relationships/image" Target="../media/image35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333780-A09A-9C4A-BC42-1E34E82E8D36}"/>
              </a:ext>
            </a:extLst>
          </p:cNvPr>
          <p:cNvSpPr>
            <a:spLocks noGrp="1"/>
          </p:cNvSpPr>
          <p:nvPr>
            <p:ph type="sldNum" sz="quarter" idx="12"/>
          </p:nvPr>
        </p:nvSpPr>
        <p:spPr/>
        <p:txBody>
          <a:bodyPr/>
          <a:lstStyle/>
          <a:p>
            <a:fld id="{6CBF3D6B-7512-DC4E-9AD6-900204DF0DDD}" type="slidenum">
              <a:rPr lang="en-US" smtClean="0"/>
              <a:pPr/>
              <a:t>1</a:t>
            </a:fld>
            <a:endParaRPr lang="en-US" dirty="0"/>
          </a:p>
        </p:txBody>
      </p:sp>
      <p:sp>
        <p:nvSpPr>
          <p:cNvPr id="10" name="TextBox 9">
            <a:extLst>
              <a:ext uri="{FF2B5EF4-FFF2-40B4-BE49-F238E27FC236}">
                <a16:creationId xmlns:a16="http://schemas.microsoft.com/office/drawing/2014/main" id="{F6A4A749-8A6C-B847-96EC-9D2AB29A7101}"/>
              </a:ext>
            </a:extLst>
          </p:cNvPr>
          <p:cNvSpPr txBox="1"/>
          <p:nvPr/>
        </p:nvSpPr>
        <p:spPr>
          <a:xfrm>
            <a:off x="1037231" y="1321865"/>
            <a:ext cx="6041240" cy="2308324"/>
          </a:xfrm>
          <a:prstGeom prst="rect">
            <a:avLst/>
          </a:prstGeom>
          <a:noFill/>
        </p:spPr>
        <p:txBody>
          <a:bodyPr wrap="square" rtlCol="0">
            <a:spAutoFit/>
          </a:bodyPr>
          <a:lstStyle/>
          <a:p>
            <a:pPr algn="ctr"/>
            <a:r>
              <a:rPr lang="en-US" sz="3600" b="1" dirty="0"/>
              <a:t>NASA’s Earth System Observatory Atmosphere Observing System (AOS)</a:t>
            </a:r>
          </a:p>
          <a:p>
            <a:pPr algn="ctr"/>
            <a:r>
              <a:rPr lang="en-US" sz="3600" b="1" dirty="0">
                <a:solidFill>
                  <a:schemeClr val="accent1"/>
                </a:solidFill>
              </a:rPr>
              <a:t>Suborbital Program</a:t>
            </a:r>
            <a:endParaRPr lang="en-US" sz="3200" b="1" dirty="0">
              <a:solidFill>
                <a:schemeClr val="accent1"/>
              </a:solidFill>
            </a:endParaRPr>
          </a:p>
        </p:txBody>
      </p:sp>
      <p:pic>
        <p:nvPicPr>
          <p:cNvPr id="21" name="Picture 20">
            <a:extLst>
              <a:ext uri="{FF2B5EF4-FFF2-40B4-BE49-F238E27FC236}">
                <a16:creationId xmlns:a16="http://schemas.microsoft.com/office/drawing/2014/main" id="{8E656AB9-82C6-6242-8BBB-84A16FF7E54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359972" y="1656706"/>
            <a:ext cx="3958542" cy="3946967"/>
          </a:xfrm>
          <a:prstGeom prst="ellipse">
            <a:avLst/>
          </a:prstGeom>
        </p:spPr>
      </p:pic>
      <p:sp>
        <p:nvSpPr>
          <p:cNvPr id="4" name="TextBox 3">
            <a:extLst>
              <a:ext uri="{FF2B5EF4-FFF2-40B4-BE49-F238E27FC236}">
                <a16:creationId xmlns:a16="http://schemas.microsoft.com/office/drawing/2014/main" id="{93898580-EAB1-CF4F-99EE-13BB9150A93F}"/>
              </a:ext>
            </a:extLst>
          </p:cNvPr>
          <p:cNvSpPr txBox="1"/>
          <p:nvPr/>
        </p:nvSpPr>
        <p:spPr>
          <a:xfrm>
            <a:off x="1326750" y="3866873"/>
            <a:ext cx="5462201" cy="1815882"/>
          </a:xfrm>
          <a:prstGeom prst="rect">
            <a:avLst/>
          </a:prstGeom>
          <a:noFill/>
        </p:spPr>
        <p:txBody>
          <a:bodyPr wrap="square" rtlCol="0">
            <a:spAutoFit/>
          </a:bodyPr>
          <a:lstStyle/>
          <a:p>
            <a:pPr algn="ctr"/>
            <a:r>
              <a:rPr lang="en-US" sz="2800" dirty="0"/>
              <a:t>Dr. Daniel J. Cecil</a:t>
            </a:r>
          </a:p>
          <a:p>
            <a:pPr algn="ctr"/>
            <a:r>
              <a:rPr lang="en-US" sz="2800" dirty="0"/>
              <a:t>AOS Deputy Project Scientist / Suborbital</a:t>
            </a:r>
          </a:p>
          <a:p>
            <a:pPr algn="ctr"/>
            <a:r>
              <a:rPr lang="en-US" sz="2800" dirty="0"/>
              <a:t>NASA Marshall Space Flight Center</a:t>
            </a:r>
          </a:p>
        </p:txBody>
      </p:sp>
      <p:sp>
        <p:nvSpPr>
          <p:cNvPr id="8" name="TextBox 7">
            <a:extLst>
              <a:ext uri="{FF2B5EF4-FFF2-40B4-BE49-F238E27FC236}">
                <a16:creationId xmlns:a16="http://schemas.microsoft.com/office/drawing/2014/main" id="{6A6B7738-2043-7F4B-8C95-42BE937206C1}"/>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
        <p:nvSpPr>
          <p:cNvPr id="3" name="TextBox 2">
            <a:extLst>
              <a:ext uri="{FF2B5EF4-FFF2-40B4-BE49-F238E27FC236}">
                <a16:creationId xmlns:a16="http://schemas.microsoft.com/office/drawing/2014/main" id="{47D15EEC-FE43-2F42-A293-D08CA658033A}"/>
              </a:ext>
            </a:extLst>
          </p:cNvPr>
          <p:cNvSpPr txBox="1"/>
          <p:nvPr/>
        </p:nvSpPr>
        <p:spPr>
          <a:xfrm>
            <a:off x="1750802" y="5594601"/>
            <a:ext cx="4614099" cy="830997"/>
          </a:xfrm>
          <a:prstGeom prst="rect">
            <a:avLst/>
          </a:prstGeom>
          <a:noFill/>
        </p:spPr>
        <p:txBody>
          <a:bodyPr wrap="square" rtlCol="0">
            <a:spAutoFit/>
          </a:bodyPr>
          <a:lstStyle/>
          <a:p>
            <a:pPr algn="ctr"/>
            <a:r>
              <a:rPr lang="en-US" sz="1600" dirty="0">
                <a:solidFill>
                  <a:srgbClr val="C00000"/>
                </a:solidFill>
              </a:rPr>
              <a:t>Workshop on Atmospheric Water Cycle</a:t>
            </a:r>
          </a:p>
          <a:p>
            <a:pPr algn="ctr"/>
            <a:r>
              <a:rPr lang="en-US" sz="1600" dirty="0">
                <a:solidFill>
                  <a:srgbClr val="C00000"/>
                </a:solidFill>
              </a:rPr>
              <a:t> </a:t>
            </a:r>
            <a:r>
              <a:rPr lang="en-US" sz="1600" dirty="0" err="1">
                <a:solidFill>
                  <a:srgbClr val="C00000"/>
                </a:solidFill>
              </a:rPr>
              <a:t>Institut</a:t>
            </a:r>
            <a:r>
              <a:rPr lang="en-US" sz="1600" dirty="0">
                <a:solidFill>
                  <a:srgbClr val="C00000"/>
                </a:solidFill>
              </a:rPr>
              <a:t> Pascal, University of Paris-</a:t>
            </a:r>
            <a:r>
              <a:rPr lang="en-US" sz="1600" dirty="0" err="1">
                <a:solidFill>
                  <a:srgbClr val="C00000"/>
                </a:solidFill>
              </a:rPr>
              <a:t>Saclay</a:t>
            </a:r>
            <a:endParaRPr lang="en-US" sz="1600" dirty="0">
              <a:solidFill>
                <a:srgbClr val="C00000"/>
              </a:solidFill>
            </a:endParaRPr>
          </a:p>
          <a:p>
            <a:pPr algn="ctr"/>
            <a:r>
              <a:rPr lang="en-US" sz="1600" dirty="0">
                <a:solidFill>
                  <a:srgbClr val="C00000"/>
                </a:solidFill>
              </a:rPr>
              <a:t>30 June 2022</a:t>
            </a:r>
          </a:p>
        </p:txBody>
      </p:sp>
    </p:spTree>
    <p:extLst>
      <p:ext uri="{BB962C8B-B14F-4D97-AF65-F5344CB8AC3E}">
        <p14:creationId xmlns:p14="http://schemas.microsoft.com/office/powerpoint/2010/main" val="1732581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929CD-ADED-4E35-9231-2D7AAB6F3105}"/>
              </a:ext>
            </a:extLst>
          </p:cNvPr>
          <p:cNvSpPr>
            <a:spLocks noGrp="1"/>
          </p:cNvSpPr>
          <p:nvPr>
            <p:ph type="title" idx="4294967295"/>
          </p:nvPr>
        </p:nvSpPr>
        <p:spPr>
          <a:xfrm>
            <a:off x="310054" y="211114"/>
            <a:ext cx="11993526" cy="585787"/>
          </a:xfrm>
        </p:spPr>
        <p:txBody>
          <a:bodyPr>
            <a:noAutofit/>
          </a:bodyPr>
          <a:lstStyle/>
          <a:p>
            <a:r>
              <a:rPr lang="en-US" sz="3600" dirty="0"/>
              <a:t>The Atmosphere Observing System (AOS) Architecture (Pending HQ Reviews, Decisions) </a:t>
            </a:r>
          </a:p>
        </p:txBody>
      </p:sp>
      <p:sp>
        <p:nvSpPr>
          <p:cNvPr id="14" name="Content Placeholder 2">
            <a:extLst>
              <a:ext uri="{FF2B5EF4-FFF2-40B4-BE49-F238E27FC236}">
                <a16:creationId xmlns:a16="http://schemas.microsoft.com/office/drawing/2014/main" id="{92F4C3F8-B159-4144-AC1A-6C8B0687DB0F}"/>
              </a:ext>
            </a:extLst>
          </p:cNvPr>
          <p:cNvSpPr>
            <a:spLocks noGrp="1"/>
          </p:cNvSpPr>
          <p:nvPr>
            <p:ph idx="4294967295"/>
          </p:nvPr>
        </p:nvSpPr>
        <p:spPr>
          <a:xfrm>
            <a:off x="265814" y="1099456"/>
            <a:ext cx="5144386" cy="5302955"/>
          </a:xfrm>
        </p:spPr>
        <p:txBody>
          <a:bodyPr>
            <a:normAutofit/>
          </a:bodyPr>
          <a:lstStyle/>
          <a:p>
            <a:pPr marL="346075" indent="-336550">
              <a:spcBef>
                <a:spcPts val="1600"/>
              </a:spcBef>
            </a:pPr>
            <a:r>
              <a:rPr lang="en-US" sz="2400" dirty="0"/>
              <a:t>ACCP Study, Oct 2018 – February 2021</a:t>
            </a:r>
          </a:p>
          <a:p>
            <a:pPr marL="346075" indent="-336550">
              <a:spcBef>
                <a:spcPts val="1600"/>
              </a:spcBef>
            </a:pPr>
            <a:r>
              <a:rPr lang="en-US" sz="2400" dirty="0"/>
              <a:t>Pre-Phase A, Mission Concept Development, June 2021 – current</a:t>
            </a:r>
          </a:p>
          <a:p>
            <a:pPr marL="346075" indent="-336550">
              <a:spcBef>
                <a:spcPts val="1600"/>
              </a:spcBef>
            </a:pPr>
            <a:r>
              <a:rPr lang="en-US" sz="2400" dirty="0"/>
              <a:t>Successful Mission Concept Review, May 16-20, 2022</a:t>
            </a:r>
          </a:p>
          <a:p>
            <a:pPr marL="346075" indent="-336550">
              <a:spcBef>
                <a:spcPts val="1600"/>
              </a:spcBef>
            </a:pPr>
            <a:r>
              <a:rPr lang="en-US" sz="2400" dirty="0"/>
              <a:t>Key Decision Point–A Review likely in September or October (may result in architecture changes)</a:t>
            </a:r>
          </a:p>
        </p:txBody>
      </p:sp>
      <p:pic>
        <p:nvPicPr>
          <p:cNvPr id="9" name="Picture 8" descr="Map&#10;&#10;Description automatically generated">
            <a:extLst>
              <a:ext uri="{FF2B5EF4-FFF2-40B4-BE49-F238E27FC236}">
                <a16:creationId xmlns:a16="http://schemas.microsoft.com/office/drawing/2014/main" id="{8323A6D6-C072-7E43-B00A-82303D1EAE6E}"/>
              </a:ext>
            </a:extLst>
          </p:cNvPr>
          <p:cNvPicPr>
            <a:picLocks noChangeAspect="1"/>
          </p:cNvPicPr>
          <p:nvPr/>
        </p:nvPicPr>
        <p:blipFill>
          <a:blip r:embed="rId3"/>
          <a:stretch>
            <a:fillRect/>
          </a:stretch>
        </p:blipFill>
        <p:spPr>
          <a:xfrm>
            <a:off x="5508922" y="959949"/>
            <a:ext cx="6334735" cy="5494848"/>
          </a:xfrm>
          <a:prstGeom prst="rect">
            <a:avLst/>
          </a:prstGeom>
        </p:spPr>
      </p:pic>
      <p:sp>
        <p:nvSpPr>
          <p:cNvPr id="6" name="TextBox 5">
            <a:extLst>
              <a:ext uri="{FF2B5EF4-FFF2-40B4-BE49-F238E27FC236}">
                <a16:creationId xmlns:a16="http://schemas.microsoft.com/office/drawing/2014/main" id="{CBAF70A6-64B5-9743-9392-6547432BA91C}"/>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24508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smoke&#10;&#10;Description automatically generated">
            <a:extLst>
              <a:ext uri="{FF2B5EF4-FFF2-40B4-BE49-F238E27FC236}">
                <a16:creationId xmlns:a16="http://schemas.microsoft.com/office/drawing/2014/main" id="{F00FAE78-D68C-5644-91F2-8A7D4CBC54BA}"/>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901700" y="479"/>
            <a:ext cx="11290299" cy="6857999"/>
          </a:xfrm>
          <a:prstGeom prst="rect">
            <a:avLst/>
          </a:prstGeom>
        </p:spPr>
      </p:pic>
      <p:pic>
        <p:nvPicPr>
          <p:cNvPr id="4" name="Picture 2" descr="image">
            <a:extLst>
              <a:ext uri="{FF2B5EF4-FFF2-40B4-BE49-F238E27FC236}">
                <a16:creationId xmlns:a16="http://schemas.microsoft.com/office/drawing/2014/main" id="{D1D8952C-6F0F-0742-8AAD-17AB9235C7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4416" y="4453129"/>
            <a:ext cx="2738341" cy="236829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3D566B9-A2EB-2D46-9421-072D0407B5EE}"/>
              </a:ext>
            </a:extLst>
          </p:cNvPr>
          <p:cNvSpPr/>
          <p:nvPr/>
        </p:nvSpPr>
        <p:spPr>
          <a:xfrm rot="1297527">
            <a:off x="10123251" y="5323929"/>
            <a:ext cx="914400" cy="398124"/>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6">
            <a:extLst>
              <a:ext uri="{FF2B5EF4-FFF2-40B4-BE49-F238E27FC236}">
                <a16:creationId xmlns:a16="http://schemas.microsoft.com/office/drawing/2014/main" id="{3A294FB4-3E23-9745-9CE3-22255A3FD72B}"/>
              </a:ext>
            </a:extLst>
          </p:cNvPr>
          <p:cNvSpPr txBox="1">
            <a:spLocks/>
          </p:cNvSpPr>
          <p:nvPr/>
        </p:nvSpPr>
        <p:spPr>
          <a:xfrm>
            <a:off x="896586" y="108750"/>
            <a:ext cx="7597705" cy="980198"/>
          </a:xfrm>
          <a:prstGeom prst="rect">
            <a:avLst/>
          </a:prstGeom>
          <a:solidFill>
            <a:schemeClr val="tx1">
              <a:lumMod val="75000"/>
              <a:lumOff val="25000"/>
              <a:alpha val="6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1" i="1" u="none" strike="noStrike" kern="1200" cap="none" spc="0" normalizeH="0" baseline="0" noProof="0" dirty="0">
                <a:ln>
                  <a:noFill/>
                </a:ln>
                <a:solidFill>
                  <a:srgbClr val="00B0F0"/>
                </a:solidFill>
                <a:effectLst/>
                <a:uLnTx/>
                <a:uFillTx/>
                <a:latin typeface="Arial" panose="020B0604020202020204" pitchFamily="34" charset="0"/>
                <a:ea typeface="+mj-ea"/>
                <a:cs typeface="Arial" panose="020B0604020202020204" pitchFamily="34" charset="0"/>
              </a:rPr>
              <a:t>AOS Suborbital Program –</a:t>
            </a:r>
          </a:p>
          <a:p>
            <a:pPr marL="0" marR="0" lvl="0" indent="0" algn="l" defTabSz="914400" rtl="0" eaLnBrk="1" fontAlgn="auto" latinLnBrk="0" hangingPunct="1">
              <a:lnSpc>
                <a:spcPct val="90000"/>
              </a:lnSpc>
              <a:spcBef>
                <a:spcPct val="0"/>
              </a:spcBef>
              <a:spcAft>
                <a:spcPts val="0"/>
              </a:spcAft>
              <a:buClrTx/>
              <a:buSzTx/>
              <a:buFontTx/>
              <a:buNone/>
              <a:tabLst/>
              <a:defRPr/>
            </a:pPr>
            <a:r>
              <a:rPr lang="en-US" i="1" dirty="0">
                <a:solidFill>
                  <a:srgbClr val="00B0F0"/>
                </a:solidFill>
              </a:rPr>
              <a:t>A complement to the orbital missions</a:t>
            </a:r>
            <a:endParaRPr kumimoji="0" lang="en-US" b="0" i="0" u="none" strike="noStrike" kern="1200" cap="none" spc="0" normalizeH="0" baseline="0" noProof="0" dirty="0">
              <a:ln>
                <a:noFill/>
              </a:ln>
              <a:solidFill>
                <a:srgbClr val="00B0F0"/>
              </a:solidFill>
              <a:effectLst/>
              <a:uLnTx/>
              <a:uFillTx/>
              <a:latin typeface="Arial" panose="020B0604020202020204" pitchFamily="34" charset="0"/>
              <a:ea typeface="+mj-ea"/>
              <a:cs typeface="Arial" panose="020B0604020202020204" pitchFamily="34" charset="0"/>
            </a:endParaRPr>
          </a:p>
        </p:txBody>
      </p:sp>
      <p:cxnSp>
        <p:nvCxnSpPr>
          <p:cNvPr id="8" name="Straight Arrow Connector 7">
            <a:extLst>
              <a:ext uri="{FF2B5EF4-FFF2-40B4-BE49-F238E27FC236}">
                <a16:creationId xmlns:a16="http://schemas.microsoft.com/office/drawing/2014/main" id="{D432D98E-157D-224D-84B0-45BF6E467BCC}"/>
              </a:ext>
            </a:extLst>
          </p:cNvPr>
          <p:cNvCxnSpPr>
            <a:cxnSpLocks/>
          </p:cNvCxnSpPr>
          <p:nvPr/>
        </p:nvCxnSpPr>
        <p:spPr>
          <a:xfrm flipH="1" flipV="1">
            <a:off x="9215174" y="4687614"/>
            <a:ext cx="866896" cy="817888"/>
          </a:xfrm>
          <a:prstGeom prst="straightConnector1">
            <a:avLst/>
          </a:prstGeom>
          <a:ln w="381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50FC836-F8AD-4A45-BDF1-287CB3342196}"/>
              </a:ext>
            </a:extLst>
          </p:cNvPr>
          <p:cNvSpPr/>
          <p:nvPr/>
        </p:nvSpPr>
        <p:spPr>
          <a:xfrm>
            <a:off x="901700" y="1070991"/>
            <a:ext cx="2758297" cy="5478423"/>
          </a:xfrm>
          <a:prstGeom prst="rect">
            <a:avLst/>
          </a:prstGeom>
          <a:solidFill>
            <a:schemeClr val="tx1">
              <a:lumMod val="75000"/>
              <a:lumOff val="25000"/>
              <a:alpha val="65000"/>
            </a:schemeClr>
          </a:solidFill>
        </p:spPr>
        <p:txBody>
          <a:bodyPr wrap="square">
            <a:spAutoFit/>
          </a:bodyPr>
          <a:lstStyle/>
          <a:p>
            <a:pPr fontAlgn="base"/>
            <a:r>
              <a:rPr lang="en-US" sz="2000" b="1" dirty="0">
                <a:solidFill>
                  <a:srgbClr val="00B0F0"/>
                </a:solidFill>
                <a:latin typeface="Arial" panose="020B0604020202020204" pitchFamily="34" charset="0"/>
                <a:cs typeface="Arial" panose="020B0604020202020204" pitchFamily="34" charset="0"/>
              </a:rPr>
              <a:t>Measuring Temporal Evolution</a:t>
            </a:r>
          </a:p>
          <a:p>
            <a:pPr marL="285750" indent="-285750" fontAlgn="base">
              <a:buFont typeface="Arial" panose="020B0604020202020204" pitchFamily="34" charset="0"/>
              <a:buChar char="•"/>
            </a:pPr>
            <a:r>
              <a:rPr lang="en-US" sz="1400" dirty="0" err="1">
                <a:solidFill>
                  <a:srgbClr val="00B0F0"/>
                </a:solidFill>
                <a:latin typeface="Arial" panose="020B0604020202020204" pitchFamily="34" charset="0"/>
                <a:cs typeface="Arial" panose="020B0604020202020204" pitchFamily="34" charset="0"/>
              </a:rPr>
              <a:t>precip</a:t>
            </a:r>
            <a:r>
              <a:rPr lang="en-US" sz="1400" dirty="0">
                <a:solidFill>
                  <a:srgbClr val="00B0F0"/>
                </a:solidFill>
                <a:latin typeface="Arial" panose="020B0604020202020204" pitchFamily="34" charset="0"/>
                <a:cs typeface="Arial" panose="020B0604020202020204" pitchFamily="34" charset="0"/>
              </a:rPr>
              <a:t> initiation, cloud nucleation, aerosol aqueous processing</a:t>
            </a:r>
          </a:p>
          <a:p>
            <a:pPr marL="285750" indent="-285750" fontAlgn="base">
              <a:buFont typeface="Arial" panose="020B0604020202020204" pitchFamily="34" charset="0"/>
              <a:buChar char="•"/>
            </a:pPr>
            <a:r>
              <a:rPr lang="en-US" sz="1400" dirty="0" err="1">
                <a:solidFill>
                  <a:srgbClr val="00B0F0"/>
                </a:solidFill>
                <a:latin typeface="Arial" panose="020B0604020202020204" pitchFamily="34" charset="0"/>
                <a:cs typeface="Arial" panose="020B0604020202020204" pitchFamily="34" charset="0"/>
              </a:rPr>
              <a:t>Lagrangian</a:t>
            </a:r>
            <a:r>
              <a:rPr lang="en-US" sz="1400" dirty="0">
                <a:solidFill>
                  <a:srgbClr val="00B0F0"/>
                </a:solidFill>
                <a:latin typeface="Arial" panose="020B0604020202020204" pitchFamily="34" charset="0"/>
                <a:cs typeface="Arial" panose="020B0604020202020204" pitchFamily="34" charset="0"/>
              </a:rPr>
              <a:t> sampling, airmass evolution and interactions</a:t>
            </a:r>
          </a:p>
          <a:p>
            <a:pPr fontAlgn="base"/>
            <a:endParaRPr lang="en-US" sz="1600" dirty="0">
              <a:solidFill>
                <a:srgbClr val="00B0F0"/>
              </a:solidFill>
              <a:latin typeface="Arial" panose="020B0604020202020204" pitchFamily="34" charset="0"/>
              <a:cs typeface="Arial" panose="020B0604020202020204" pitchFamily="34" charset="0"/>
            </a:endParaRPr>
          </a:p>
          <a:p>
            <a:pPr fontAlgn="base"/>
            <a:r>
              <a:rPr lang="en-US" sz="2000" b="1" dirty="0">
                <a:solidFill>
                  <a:srgbClr val="00B0F0"/>
                </a:solidFill>
                <a:latin typeface="Arial" panose="020B0604020202020204" pitchFamily="34" charset="0"/>
                <a:cs typeface="Arial" panose="020B0604020202020204" pitchFamily="34" charset="0"/>
              </a:rPr>
              <a:t>Advanced Measurements Suites:  Going Beyond the Orbital Architectures (adding depth and breadth)</a:t>
            </a:r>
            <a:r>
              <a:rPr lang="en-US" sz="1600" dirty="0">
                <a:solidFill>
                  <a:srgbClr val="00B0F0"/>
                </a:solidFill>
                <a:latin typeface="Arial" panose="020B0604020202020204" pitchFamily="34" charset="0"/>
                <a:cs typeface="Arial" panose="020B0604020202020204" pitchFamily="34" charset="0"/>
              </a:rPr>
              <a:t>  </a:t>
            </a:r>
          </a:p>
          <a:p>
            <a:pPr marL="285750" indent="-285750" fontAlgn="base">
              <a:buFont typeface="Arial" panose="020B0604020202020204" pitchFamily="34" charset="0"/>
              <a:buChar char="•"/>
            </a:pPr>
            <a:r>
              <a:rPr lang="en-US" sz="1400" dirty="0">
                <a:solidFill>
                  <a:srgbClr val="00B0F0"/>
                </a:solidFill>
                <a:latin typeface="Arial" panose="020B0604020202020204" pitchFamily="34" charset="0"/>
                <a:cs typeface="Arial" panose="020B0604020202020204" pitchFamily="34" charset="0"/>
              </a:rPr>
              <a:t>High spatial + temporal resolutions</a:t>
            </a:r>
          </a:p>
          <a:p>
            <a:pPr marL="285750" indent="-285750" fontAlgn="base">
              <a:buFont typeface="Arial" panose="020B0604020202020204" pitchFamily="34" charset="0"/>
              <a:buChar char="•"/>
            </a:pPr>
            <a:r>
              <a:rPr lang="en-US" sz="1400" dirty="0">
                <a:solidFill>
                  <a:srgbClr val="00B0F0"/>
                </a:solidFill>
                <a:latin typeface="Arial" panose="020B0604020202020204" pitchFamily="34" charset="0"/>
                <a:cs typeface="Arial" panose="020B0604020202020204" pitchFamily="34" charset="0"/>
              </a:rPr>
              <a:t>In situ measurements</a:t>
            </a:r>
          </a:p>
          <a:p>
            <a:pPr marL="285750" indent="-285750" fontAlgn="base">
              <a:buFont typeface="Arial" panose="020B0604020202020204" pitchFamily="34" charset="0"/>
              <a:buChar char="•"/>
            </a:pPr>
            <a:r>
              <a:rPr lang="en-US" sz="1400" dirty="0">
                <a:solidFill>
                  <a:srgbClr val="00B0F0"/>
                </a:solidFill>
                <a:latin typeface="Arial" panose="020B0604020202020204" pitchFamily="34" charset="0"/>
                <a:cs typeface="Arial" panose="020B0604020202020204" pitchFamily="34" charset="0"/>
              </a:rPr>
              <a:t>Frequencies going beyond those in orbit</a:t>
            </a:r>
          </a:p>
        </p:txBody>
      </p:sp>
      <p:pic>
        <p:nvPicPr>
          <p:cNvPr id="10" name="Picture 9" descr="A black and white logo&#10;&#10;Description automatically generated with low confidence">
            <a:extLst>
              <a:ext uri="{FF2B5EF4-FFF2-40B4-BE49-F238E27FC236}">
                <a16:creationId xmlns:a16="http://schemas.microsoft.com/office/drawing/2014/main" id="{2DF4AF40-EECD-F843-80AE-7A071CB4FE96}"/>
              </a:ext>
            </a:extLst>
          </p:cNvPr>
          <p:cNvPicPr>
            <a:picLocks noChangeAspect="1"/>
          </p:cNvPicPr>
          <p:nvPr/>
        </p:nvPicPr>
        <p:blipFill>
          <a:blip r:embed="rId5">
            <a:alphaModFix/>
            <a:biLevel thresh="75000"/>
            <a:extLst>
              <a:ext uri="{BEBA8EAE-BF5A-486C-A8C5-ECC9F3942E4B}">
                <a14:imgProps xmlns:a14="http://schemas.microsoft.com/office/drawing/2010/main">
                  <a14:imgLayer r:embed="rId6">
                    <a14:imgEffect>
                      <a14:colorTemperature colorTemp="8484"/>
                    </a14:imgEffect>
                    <a14:imgEffect>
                      <a14:saturation sat="205000"/>
                    </a14:imgEffect>
                    <a14:imgEffect>
                      <a14:brightnessContrast bright="-40000" contrast="-40000"/>
                    </a14:imgEffect>
                  </a14:imgLayer>
                </a14:imgProps>
              </a:ext>
            </a:extLst>
          </a:blip>
          <a:stretch>
            <a:fillRect/>
          </a:stretch>
        </p:blipFill>
        <p:spPr>
          <a:xfrm>
            <a:off x="10696754" y="511850"/>
            <a:ext cx="1168703" cy="685800"/>
          </a:xfrm>
          <a:prstGeom prst="rect">
            <a:avLst/>
          </a:prstGeom>
        </p:spPr>
      </p:pic>
      <p:sp>
        <p:nvSpPr>
          <p:cNvPr id="7" name="Slide Number Placeholder 6">
            <a:extLst>
              <a:ext uri="{FF2B5EF4-FFF2-40B4-BE49-F238E27FC236}">
                <a16:creationId xmlns:a16="http://schemas.microsoft.com/office/drawing/2014/main" id="{33F86FB0-9273-5445-BC5F-5D2FCC91D074}"/>
              </a:ext>
            </a:extLst>
          </p:cNvPr>
          <p:cNvSpPr>
            <a:spLocks noGrp="1"/>
          </p:cNvSpPr>
          <p:nvPr>
            <p:ph type="sldNum" sz="quarter" idx="12"/>
          </p:nvPr>
        </p:nvSpPr>
        <p:spPr/>
        <p:txBody>
          <a:bodyPr/>
          <a:lstStyle/>
          <a:p>
            <a:fld id="{275EB351-DF63-7543-95D4-9E11F92EACC3}" type="slidenum">
              <a:rPr lang="en-US" smtClean="0"/>
              <a:t>3</a:t>
            </a:fld>
            <a:endParaRPr lang="en-US"/>
          </a:p>
        </p:txBody>
      </p:sp>
      <p:sp>
        <p:nvSpPr>
          <p:cNvPr id="12" name="Slide Number Placeholder 5">
            <a:extLst>
              <a:ext uri="{FF2B5EF4-FFF2-40B4-BE49-F238E27FC236}">
                <a16:creationId xmlns:a16="http://schemas.microsoft.com/office/drawing/2014/main" id="{E54CB51E-F639-4E2A-8640-0B2059650B7A}"/>
              </a:ext>
            </a:extLst>
          </p:cNvPr>
          <p:cNvSpPr txBox="1">
            <a:spLocks/>
          </p:cNvSpPr>
          <p:nvPr/>
        </p:nvSpPr>
        <p:spPr>
          <a:xfrm>
            <a:off x="10157791" y="6492875"/>
            <a:ext cx="20342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CBF3D6B-7512-DC4E-9AD6-900204DF0DDD}" type="slidenum">
              <a:rPr lang="en-US" smtClean="0">
                <a:solidFill>
                  <a:schemeClr val="bg1"/>
                </a:solidFill>
              </a:rPr>
              <a:pPr/>
              <a:t>3</a:t>
            </a:fld>
            <a:endParaRPr lang="en-US">
              <a:solidFill>
                <a:schemeClr val="bg1"/>
              </a:solidFill>
            </a:endParaRPr>
          </a:p>
        </p:txBody>
      </p:sp>
      <p:sp>
        <p:nvSpPr>
          <p:cNvPr id="14" name="Slide Number Placeholder 5">
            <a:extLst>
              <a:ext uri="{FF2B5EF4-FFF2-40B4-BE49-F238E27FC236}">
                <a16:creationId xmlns:a16="http://schemas.microsoft.com/office/drawing/2014/main" id="{CD70B06E-599D-4416-95F8-D68BB4D347ED}"/>
              </a:ext>
            </a:extLst>
          </p:cNvPr>
          <p:cNvSpPr txBox="1">
            <a:spLocks/>
          </p:cNvSpPr>
          <p:nvPr/>
        </p:nvSpPr>
        <p:spPr>
          <a:xfrm>
            <a:off x="952632" y="6489269"/>
            <a:ext cx="7869250" cy="34432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Pre-Decisional – AOS is in Pre-Phase A and NASA makes no commitments on the final design of the mission or instruments</a:t>
            </a:r>
            <a:endParaRPr lang="en-US" sz="1600" dirty="0"/>
          </a:p>
        </p:txBody>
      </p:sp>
    </p:spTree>
    <p:extLst>
      <p:ext uri="{BB962C8B-B14F-4D97-AF65-F5344CB8AC3E}">
        <p14:creationId xmlns:p14="http://schemas.microsoft.com/office/powerpoint/2010/main" val="3793724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160482F-84A7-1741-8707-1A80519B6ED8}"/>
              </a:ext>
            </a:extLst>
          </p:cNvPr>
          <p:cNvSpPr/>
          <p:nvPr/>
        </p:nvSpPr>
        <p:spPr>
          <a:xfrm>
            <a:off x="913064" y="0"/>
            <a:ext cx="11278935" cy="68408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4" name="Slide Number Placeholder 3">
            <a:extLst>
              <a:ext uri="{FF2B5EF4-FFF2-40B4-BE49-F238E27FC236}">
                <a16:creationId xmlns:a16="http://schemas.microsoft.com/office/drawing/2014/main" id="{B3FC1B44-55DF-414B-B7E5-B4CEDDFD400E}"/>
              </a:ext>
            </a:extLst>
          </p:cNvPr>
          <p:cNvSpPr>
            <a:spLocks noGrp="1"/>
          </p:cNvSpPr>
          <p:nvPr>
            <p:ph type="sldNum" sz="quarter" idx="4"/>
          </p:nvPr>
        </p:nvSpPr>
        <p:spPr>
          <a:xfrm>
            <a:off x="9448800" y="6492875"/>
            <a:ext cx="2743200" cy="365125"/>
          </a:xfrm>
        </p:spPr>
        <p:txBody>
          <a:bodyPr/>
          <a:lstStyle/>
          <a:p>
            <a:fld id="{6CBF3D6B-7512-DC4E-9AD6-900204DF0DDD}" type="slidenum">
              <a:rPr lang="en-US" smtClean="0">
                <a:solidFill>
                  <a:schemeClr val="accent1"/>
                </a:solidFill>
              </a:rPr>
              <a:pPr/>
              <a:t>4</a:t>
            </a:fld>
            <a:endParaRPr lang="en-US" dirty="0">
              <a:solidFill>
                <a:schemeClr val="accent1"/>
              </a:solidFill>
            </a:endParaRPr>
          </a:p>
        </p:txBody>
      </p:sp>
      <p:sp>
        <p:nvSpPr>
          <p:cNvPr id="2" name="Title 1">
            <a:extLst>
              <a:ext uri="{FF2B5EF4-FFF2-40B4-BE49-F238E27FC236}">
                <a16:creationId xmlns:a16="http://schemas.microsoft.com/office/drawing/2014/main" id="{48E8BA9E-7E8D-48B3-BE83-586B2CBFAA4B}"/>
              </a:ext>
            </a:extLst>
          </p:cNvPr>
          <p:cNvSpPr>
            <a:spLocks noGrp="1"/>
          </p:cNvSpPr>
          <p:nvPr>
            <p:ph type="title" idx="4294967295"/>
          </p:nvPr>
        </p:nvSpPr>
        <p:spPr>
          <a:xfrm>
            <a:off x="1060663" y="187807"/>
            <a:ext cx="10737014" cy="579438"/>
          </a:xfrm>
        </p:spPr>
        <p:txBody>
          <a:bodyPr/>
          <a:lstStyle/>
          <a:p>
            <a:r>
              <a:rPr lang="en-US" sz="3600" b="0" dirty="0">
                <a:latin typeface="Arial"/>
                <a:cs typeface="Arial"/>
              </a:rPr>
              <a:t>A Visual View of AOS-Inclined</a:t>
            </a:r>
            <a:endParaRPr lang="en-US" sz="3600" b="0" dirty="0"/>
          </a:p>
        </p:txBody>
      </p:sp>
      <p:pic>
        <p:nvPicPr>
          <p:cNvPr id="9" name="Picture 9">
            <a:extLst>
              <a:ext uri="{FF2B5EF4-FFF2-40B4-BE49-F238E27FC236}">
                <a16:creationId xmlns:a16="http://schemas.microsoft.com/office/drawing/2014/main" id="{97E022AF-CF80-4D94-BE5B-67CC67A9C7D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16912" y="1290190"/>
            <a:ext cx="5216939" cy="2875099"/>
          </a:xfrm>
          <a:prstGeom prst="rect">
            <a:avLst/>
          </a:prstGeom>
        </p:spPr>
      </p:pic>
      <p:pic>
        <p:nvPicPr>
          <p:cNvPr id="10" name="Picture 10">
            <a:extLst>
              <a:ext uri="{FF2B5EF4-FFF2-40B4-BE49-F238E27FC236}">
                <a16:creationId xmlns:a16="http://schemas.microsoft.com/office/drawing/2014/main" id="{2EDE90DA-E015-4ED9-B4D9-EE64F9FA3C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4467"/>
          <a:stretch/>
        </p:blipFill>
        <p:spPr>
          <a:xfrm>
            <a:off x="6097503" y="4646152"/>
            <a:ext cx="5515113" cy="1495980"/>
          </a:xfrm>
          <a:prstGeom prst="rect">
            <a:avLst/>
          </a:prstGeom>
        </p:spPr>
      </p:pic>
      <p:sp>
        <p:nvSpPr>
          <p:cNvPr id="11" name="TextBox 10">
            <a:extLst>
              <a:ext uri="{FF2B5EF4-FFF2-40B4-BE49-F238E27FC236}">
                <a16:creationId xmlns:a16="http://schemas.microsoft.com/office/drawing/2014/main" id="{B2A9BE09-F424-4733-B582-EC334CA0860F}"/>
              </a:ext>
            </a:extLst>
          </p:cNvPr>
          <p:cNvSpPr txBox="1"/>
          <p:nvPr/>
        </p:nvSpPr>
        <p:spPr>
          <a:xfrm>
            <a:off x="1227094" y="692129"/>
            <a:ext cx="4488068"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300" dirty="0"/>
              <a:t>JAXA Wide Swath Ku Doppler Radar</a:t>
            </a:r>
            <a:endParaRPr lang="en-US" dirty="0"/>
          </a:p>
        </p:txBody>
      </p:sp>
      <p:sp>
        <p:nvSpPr>
          <p:cNvPr id="13" name="TextBox 12">
            <a:extLst>
              <a:ext uri="{FF2B5EF4-FFF2-40B4-BE49-F238E27FC236}">
                <a16:creationId xmlns:a16="http://schemas.microsoft.com/office/drawing/2014/main" id="{DDDEAB04-0C7F-4393-BFA3-D9910FC0F116}"/>
              </a:ext>
            </a:extLst>
          </p:cNvPr>
          <p:cNvSpPr txBox="1"/>
          <p:nvPr/>
        </p:nvSpPr>
        <p:spPr>
          <a:xfrm>
            <a:off x="6269312" y="888077"/>
            <a:ext cx="5051831"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300" dirty="0">
                <a:cs typeface="Calibri"/>
              </a:rPr>
              <a:t>ALICAT 532-, 1064-nm Backscatter Lidar</a:t>
            </a:r>
          </a:p>
        </p:txBody>
      </p:sp>
      <p:sp>
        <p:nvSpPr>
          <p:cNvPr id="14" name="TextBox 13">
            <a:extLst>
              <a:ext uri="{FF2B5EF4-FFF2-40B4-BE49-F238E27FC236}">
                <a16:creationId xmlns:a16="http://schemas.microsoft.com/office/drawing/2014/main" id="{DBAE4A65-26D7-411D-BD2B-CCB262417148}"/>
              </a:ext>
            </a:extLst>
          </p:cNvPr>
          <p:cNvSpPr txBox="1"/>
          <p:nvPr/>
        </p:nvSpPr>
        <p:spPr>
          <a:xfrm>
            <a:off x="5878000" y="4239273"/>
            <a:ext cx="6082515"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300" dirty="0"/>
              <a:t>CNES Microwave Radiometers (89, 183, 325 GHz)</a:t>
            </a:r>
            <a:endParaRPr lang="en-US" dirty="0"/>
          </a:p>
        </p:txBody>
      </p:sp>
      <p:grpSp>
        <p:nvGrpSpPr>
          <p:cNvPr id="8" name="Group 7">
            <a:extLst>
              <a:ext uri="{FF2B5EF4-FFF2-40B4-BE49-F238E27FC236}">
                <a16:creationId xmlns:a16="http://schemas.microsoft.com/office/drawing/2014/main" id="{D04643CD-7AF6-BB48-92CE-3F181DB5A3D9}"/>
              </a:ext>
            </a:extLst>
          </p:cNvPr>
          <p:cNvGrpSpPr/>
          <p:nvPr/>
        </p:nvGrpSpPr>
        <p:grpSpPr>
          <a:xfrm>
            <a:off x="1424397" y="1129969"/>
            <a:ext cx="3910565" cy="2418902"/>
            <a:chOff x="1279868" y="1643062"/>
            <a:chExt cx="4289286" cy="2801099"/>
          </a:xfrm>
        </p:grpSpPr>
        <p:pic>
          <p:nvPicPr>
            <p:cNvPr id="5" name="Picture 5">
              <a:extLst>
                <a:ext uri="{FF2B5EF4-FFF2-40B4-BE49-F238E27FC236}">
                  <a16:creationId xmlns:a16="http://schemas.microsoft.com/office/drawing/2014/main" id="{3438FE01-F07F-4883-AA11-9A9B3A79C10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79868" y="1651839"/>
              <a:ext cx="4289286" cy="2792322"/>
            </a:xfrm>
            <a:prstGeom prst="rect">
              <a:avLst/>
            </a:prstGeom>
          </p:spPr>
        </p:pic>
        <p:grpSp>
          <p:nvGrpSpPr>
            <p:cNvPr id="3" name="Group 2">
              <a:extLst>
                <a:ext uri="{FF2B5EF4-FFF2-40B4-BE49-F238E27FC236}">
                  <a16:creationId xmlns:a16="http://schemas.microsoft.com/office/drawing/2014/main" id="{6633766F-B3F2-A94C-849D-96E98FAAEC57}"/>
                </a:ext>
              </a:extLst>
            </p:cNvPr>
            <p:cNvGrpSpPr/>
            <p:nvPr/>
          </p:nvGrpSpPr>
          <p:grpSpPr>
            <a:xfrm>
              <a:off x="2239441" y="1643062"/>
              <a:ext cx="2191008" cy="2100263"/>
              <a:chOff x="2239441" y="1643062"/>
              <a:chExt cx="2191008" cy="2100263"/>
            </a:xfrm>
          </p:grpSpPr>
          <p:cxnSp>
            <p:nvCxnSpPr>
              <p:cNvPr id="15" name="Straight Arrow Connector 14">
                <a:extLst>
                  <a:ext uri="{FF2B5EF4-FFF2-40B4-BE49-F238E27FC236}">
                    <a16:creationId xmlns:a16="http://schemas.microsoft.com/office/drawing/2014/main" id="{45463F36-98B1-4639-927E-4B63B4D50A37}"/>
                  </a:ext>
                </a:extLst>
              </p:cNvPr>
              <p:cNvCxnSpPr/>
              <p:nvPr/>
            </p:nvCxnSpPr>
            <p:spPr>
              <a:xfrm>
                <a:off x="4406638" y="2576513"/>
                <a:ext cx="0" cy="1166812"/>
              </a:xfrm>
              <a:prstGeom prst="straightConnector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2D98F3E-F584-4D11-A8AD-B462EC0DF7B2}"/>
                  </a:ext>
                </a:extLst>
              </p:cNvPr>
              <p:cNvCxnSpPr>
                <a:cxnSpLocks/>
              </p:cNvCxnSpPr>
              <p:nvPr/>
            </p:nvCxnSpPr>
            <p:spPr>
              <a:xfrm>
                <a:off x="2247464" y="1651839"/>
                <a:ext cx="0" cy="490838"/>
              </a:xfrm>
              <a:prstGeom prst="straightConnector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3F4E146-7F15-44D9-B9FD-CB16B192C324}"/>
                  </a:ext>
                </a:extLst>
              </p:cNvPr>
              <p:cNvCxnSpPr>
                <a:cxnSpLocks/>
              </p:cNvCxnSpPr>
              <p:nvPr/>
            </p:nvCxnSpPr>
            <p:spPr>
              <a:xfrm>
                <a:off x="2239441" y="2129425"/>
                <a:ext cx="2176722" cy="1613899"/>
              </a:xfrm>
              <a:prstGeom prst="straightConnector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05E2FF4-A8D4-4165-8C56-73AB1E597D70}"/>
                  </a:ext>
                </a:extLst>
              </p:cNvPr>
              <p:cNvCxnSpPr>
                <a:cxnSpLocks/>
              </p:cNvCxnSpPr>
              <p:nvPr/>
            </p:nvCxnSpPr>
            <p:spPr>
              <a:xfrm>
                <a:off x="3139811" y="1643062"/>
                <a:ext cx="1290638" cy="947737"/>
              </a:xfrm>
              <a:prstGeom prst="straightConnector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grpSp>
      <p:sp>
        <p:nvSpPr>
          <p:cNvPr id="20" name="Arrow: Down 19">
            <a:extLst>
              <a:ext uri="{FF2B5EF4-FFF2-40B4-BE49-F238E27FC236}">
                <a16:creationId xmlns:a16="http://schemas.microsoft.com/office/drawing/2014/main" id="{2DC065C3-BA58-4B25-8996-94D26AC834CD}"/>
              </a:ext>
            </a:extLst>
          </p:cNvPr>
          <p:cNvSpPr/>
          <p:nvPr/>
        </p:nvSpPr>
        <p:spPr>
          <a:xfrm>
            <a:off x="3185455" y="2106556"/>
            <a:ext cx="488022" cy="1613899"/>
          </a:xfrm>
          <a:prstGeom prst="downArrow">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52DF195-C333-DE4B-9207-B26D95F2A5DF}"/>
              </a:ext>
            </a:extLst>
          </p:cNvPr>
          <p:cNvSpPr txBox="1"/>
          <p:nvPr/>
        </p:nvSpPr>
        <p:spPr>
          <a:xfrm>
            <a:off x="8338458" y="268184"/>
            <a:ext cx="3081287" cy="461665"/>
          </a:xfrm>
          <a:prstGeom prst="rect">
            <a:avLst/>
          </a:prstGeom>
          <a:solidFill>
            <a:schemeClr val="accent1"/>
          </a:solidFill>
          <a:scene3d>
            <a:camera prst="orthographicFront"/>
            <a:lightRig rig="threePt" dir="t"/>
          </a:scene3d>
          <a:sp3d extrusionH="19050">
            <a:bevelT prst="relaxedInset"/>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chemeClr val="bg1"/>
                </a:solidFill>
              </a:rPr>
              <a:t>Launch NET July 2028</a:t>
            </a:r>
            <a:endParaRPr lang="en-US" dirty="0">
              <a:solidFill>
                <a:schemeClr val="bg1"/>
              </a:solidFill>
            </a:endParaRPr>
          </a:p>
        </p:txBody>
      </p:sp>
      <p:sp>
        <p:nvSpPr>
          <p:cNvPr id="22" name="TextBox 21">
            <a:extLst>
              <a:ext uri="{FF2B5EF4-FFF2-40B4-BE49-F238E27FC236}">
                <a16:creationId xmlns:a16="http://schemas.microsoft.com/office/drawing/2014/main" id="{07449B6E-A027-FE45-8FBB-5FD60BF74D7F}"/>
              </a:ext>
            </a:extLst>
          </p:cNvPr>
          <p:cNvSpPr txBox="1"/>
          <p:nvPr/>
        </p:nvSpPr>
        <p:spPr>
          <a:xfrm>
            <a:off x="5932714" y="6208528"/>
            <a:ext cx="6117772" cy="400110"/>
          </a:xfrm>
          <a:prstGeom prst="rect">
            <a:avLst/>
          </a:prstGeom>
          <a:solidFill>
            <a:schemeClr val="accent1"/>
          </a:solidFill>
          <a:scene3d>
            <a:camera prst="orthographicFront"/>
            <a:lightRig rig="threePt" dir="t"/>
          </a:scene3d>
          <a:sp3d extrusionH="19050">
            <a:bevelT prst="relaxedInset"/>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solidFill>
              </a:rPr>
              <a:t>55° Inclination: Compromise between NASA, JAXA, CNES</a:t>
            </a:r>
            <a:endParaRPr lang="en-US" sz="1600" dirty="0">
              <a:solidFill>
                <a:schemeClr val="bg1"/>
              </a:solidFill>
            </a:endParaRPr>
          </a:p>
        </p:txBody>
      </p:sp>
      <p:grpSp>
        <p:nvGrpSpPr>
          <p:cNvPr id="25" name="Group 24">
            <a:extLst>
              <a:ext uri="{FF2B5EF4-FFF2-40B4-BE49-F238E27FC236}">
                <a16:creationId xmlns:a16="http://schemas.microsoft.com/office/drawing/2014/main" id="{99BFAE29-760C-4944-A439-4E240D6A3BB3}"/>
              </a:ext>
            </a:extLst>
          </p:cNvPr>
          <p:cNvGrpSpPr/>
          <p:nvPr/>
        </p:nvGrpSpPr>
        <p:grpSpPr>
          <a:xfrm>
            <a:off x="919148" y="5401117"/>
            <a:ext cx="4654499" cy="1207522"/>
            <a:chOff x="877328" y="4761875"/>
            <a:chExt cx="5177183" cy="1223089"/>
          </a:xfrm>
        </p:grpSpPr>
        <p:pic>
          <p:nvPicPr>
            <p:cNvPr id="23" name="Picture 22">
              <a:extLst>
                <a:ext uri="{FF2B5EF4-FFF2-40B4-BE49-F238E27FC236}">
                  <a16:creationId xmlns:a16="http://schemas.microsoft.com/office/drawing/2014/main" id="{E97EDBE9-FFDB-D048-86FC-62593DD6D03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162460" y="4761875"/>
              <a:ext cx="4892051" cy="1223089"/>
            </a:xfrm>
            <a:prstGeom prst="rect">
              <a:avLst/>
            </a:prstGeom>
          </p:spPr>
        </p:pic>
        <p:sp>
          <p:nvSpPr>
            <p:cNvPr id="12" name="TextBox 11">
              <a:extLst>
                <a:ext uri="{FF2B5EF4-FFF2-40B4-BE49-F238E27FC236}">
                  <a16:creationId xmlns:a16="http://schemas.microsoft.com/office/drawing/2014/main" id="{E198E5EB-E906-874E-A4F2-1428462D02D9}"/>
                </a:ext>
              </a:extLst>
            </p:cNvPr>
            <p:cNvSpPr txBox="1"/>
            <p:nvPr/>
          </p:nvSpPr>
          <p:spPr>
            <a:xfrm rot="16200000">
              <a:off x="466318" y="5196290"/>
              <a:ext cx="1160574" cy="338554"/>
            </a:xfrm>
            <a:prstGeom prst="rect">
              <a:avLst/>
            </a:prstGeom>
            <a:noFill/>
          </p:spPr>
          <p:txBody>
            <a:bodyPr wrap="none" rtlCol="0">
              <a:spAutoFit/>
            </a:bodyPr>
            <a:lstStyle/>
            <a:p>
              <a:pPr algn="r"/>
              <a:r>
                <a:rPr lang="en-US" sz="1600" dirty="0"/>
                <a:t>Height (km)</a:t>
              </a:r>
            </a:p>
          </p:txBody>
        </p:sp>
      </p:grpSp>
      <p:pic>
        <p:nvPicPr>
          <p:cNvPr id="26" name="Picture 25">
            <a:extLst>
              <a:ext uri="{FF2B5EF4-FFF2-40B4-BE49-F238E27FC236}">
                <a16:creationId xmlns:a16="http://schemas.microsoft.com/office/drawing/2014/main" id="{E85633E6-C963-934B-A99A-B177744F3C36}"/>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193691" y="3721329"/>
            <a:ext cx="4384578" cy="1318262"/>
          </a:xfrm>
          <a:prstGeom prst="rect">
            <a:avLst/>
          </a:prstGeom>
        </p:spPr>
      </p:pic>
      <p:sp>
        <p:nvSpPr>
          <p:cNvPr id="24" name="TextBox 23">
            <a:extLst>
              <a:ext uri="{FF2B5EF4-FFF2-40B4-BE49-F238E27FC236}">
                <a16:creationId xmlns:a16="http://schemas.microsoft.com/office/drawing/2014/main" id="{A1FAD586-78D5-0243-842A-AE9ECCF99192}"/>
              </a:ext>
            </a:extLst>
          </p:cNvPr>
          <p:cNvSpPr txBox="1"/>
          <p:nvPr/>
        </p:nvSpPr>
        <p:spPr>
          <a:xfrm>
            <a:off x="1424397" y="5038392"/>
            <a:ext cx="4488068"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300" dirty="0"/>
              <a:t>Ku Doppler Velocity</a:t>
            </a:r>
            <a:endParaRPr lang="en-US" dirty="0"/>
          </a:p>
        </p:txBody>
      </p:sp>
      <p:sp>
        <p:nvSpPr>
          <p:cNvPr id="27" name="TextBox 26">
            <a:extLst>
              <a:ext uri="{FF2B5EF4-FFF2-40B4-BE49-F238E27FC236}">
                <a16:creationId xmlns:a16="http://schemas.microsoft.com/office/drawing/2014/main" id="{AF9438E2-840B-D840-BE91-3D1104BF1D40}"/>
              </a:ext>
            </a:extLst>
          </p:cNvPr>
          <p:cNvSpPr txBox="1"/>
          <p:nvPr/>
        </p:nvSpPr>
        <p:spPr>
          <a:xfrm>
            <a:off x="1424397" y="3892434"/>
            <a:ext cx="739434" cy="400110"/>
          </a:xfrm>
          <a:prstGeom prst="rect">
            <a:avLst/>
          </a:prstGeom>
          <a:noFill/>
        </p:spPr>
        <p:txBody>
          <a:bodyPr wrap="none" rtlCol="0">
            <a:spAutoFit/>
          </a:bodyPr>
          <a:lstStyle/>
          <a:p>
            <a:pPr algn="r"/>
            <a:r>
              <a:rPr lang="en-US" sz="2000" dirty="0"/>
              <a:t>Truth</a:t>
            </a:r>
          </a:p>
        </p:txBody>
      </p:sp>
      <p:sp>
        <p:nvSpPr>
          <p:cNvPr id="28" name="TextBox 27">
            <a:extLst>
              <a:ext uri="{FF2B5EF4-FFF2-40B4-BE49-F238E27FC236}">
                <a16:creationId xmlns:a16="http://schemas.microsoft.com/office/drawing/2014/main" id="{DFE6D5C3-09B2-7A1C-8DFE-4E77613F4CE8}"/>
              </a:ext>
            </a:extLst>
          </p:cNvPr>
          <p:cNvSpPr txBox="1"/>
          <p:nvPr/>
        </p:nvSpPr>
        <p:spPr>
          <a:xfrm>
            <a:off x="1219773" y="6542979"/>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1326387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7C4072C-3263-2144-BB14-0DE24387F3D9}"/>
              </a:ext>
            </a:extLst>
          </p:cNvPr>
          <p:cNvSpPr/>
          <p:nvPr/>
        </p:nvSpPr>
        <p:spPr>
          <a:xfrm>
            <a:off x="913064" y="0"/>
            <a:ext cx="11278935" cy="68408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grpSp>
        <p:nvGrpSpPr>
          <p:cNvPr id="12" name="Group 11">
            <a:extLst>
              <a:ext uri="{FF2B5EF4-FFF2-40B4-BE49-F238E27FC236}">
                <a16:creationId xmlns:a16="http://schemas.microsoft.com/office/drawing/2014/main" id="{5BEE0E08-18B9-D141-81BB-8B15EBCDD13A}"/>
              </a:ext>
            </a:extLst>
          </p:cNvPr>
          <p:cNvGrpSpPr/>
          <p:nvPr/>
        </p:nvGrpSpPr>
        <p:grpSpPr>
          <a:xfrm>
            <a:off x="5576012" y="1007525"/>
            <a:ext cx="3469127" cy="3692789"/>
            <a:chOff x="5576012" y="1054314"/>
            <a:chExt cx="3469127" cy="3689906"/>
          </a:xfrm>
        </p:grpSpPr>
        <p:sp>
          <p:nvSpPr>
            <p:cNvPr id="7" name="Rectangle 6">
              <a:extLst>
                <a:ext uri="{FF2B5EF4-FFF2-40B4-BE49-F238E27FC236}">
                  <a16:creationId xmlns:a16="http://schemas.microsoft.com/office/drawing/2014/main" id="{EFC8476D-C858-4146-A08F-034BAC319B67}"/>
                </a:ext>
              </a:extLst>
            </p:cNvPr>
            <p:cNvSpPr/>
            <p:nvPr/>
          </p:nvSpPr>
          <p:spPr>
            <a:xfrm>
              <a:off x="5576012" y="1054314"/>
              <a:ext cx="3469127" cy="36899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24640C54-0CE4-B640-A608-139E29720924}"/>
                </a:ext>
              </a:extLst>
            </p:cNvPr>
            <p:cNvGrpSpPr/>
            <p:nvPr/>
          </p:nvGrpSpPr>
          <p:grpSpPr>
            <a:xfrm>
              <a:off x="5576012" y="1054314"/>
              <a:ext cx="3469127" cy="1811846"/>
              <a:chOff x="134945" y="4309036"/>
              <a:chExt cx="5840400" cy="2531461"/>
            </a:xfrm>
          </p:grpSpPr>
          <p:pic>
            <p:nvPicPr>
              <p:cNvPr id="33" name="Picture 32">
                <a:extLst>
                  <a:ext uri="{FF2B5EF4-FFF2-40B4-BE49-F238E27FC236}">
                    <a16:creationId xmlns:a16="http://schemas.microsoft.com/office/drawing/2014/main" id="{6CD4CB4A-92E0-514D-BD37-82C4405C493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3536" b="11853"/>
              <a:stretch/>
            </p:blipFill>
            <p:spPr>
              <a:xfrm>
                <a:off x="134945" y="4309036"/>
                <a:ext cx="5840400" cy="2531461"/>
              </a:xfrm>
              <a:prstGeom prst="rect">
                <a:avLst/>
              </a:prstGeom>
            </p:spPr>
          </p:pic>
          <p:sp>
            <p:nvSpPr>
              <p:cNvPr id="34" name="TextBox 33">
                <a:extLst>
                  <a:ext uri="{FF2B5EF4-FFF2-40B4-BE49-F238E27FC236}">
                    <a16:creationId xmlns:a16="http://schemas.microsoft.com/office/drawing/2014/main" id="{EDE4D255-4CA8-9A4D-9BC4-5513C44591B5}"/>
                  </a:ext>
                </a:extLst>
              </p:cNvPr>
              <p:cNvSpPr txBox="1"/>
              <p:nvPr/>
            </p:nvSpPr>
            <p:spPr>
              <a:xfrm>
                <a:off x="791046" y="4352091"/>
                <a:ext cx="3699154" cy="816393"/>
              </a:xfrm>
              <a:prstGeom prst="rect">
                <a:avLst/>
              </a:prstGeom>
              <a:noFill/>
            </p:spPr>
            <p:txBody>
              <a:bodyPr wrap="square" rtlCol="0">
                <a:spAutoFit/>
              </a:bodyPr>
              <a:lstStyle/>
              <a:p>
                <a:r>
                  <a:rPr lang="en-US" sz="1600" b="1" dirty="0">
                    <a:solidFill>
                      <a:schemeClr val="bg1"/>
                    </a:solidFill>
                  </a:rPr>
                  <a:t>Aerosol &amp; cloud backscatter coefficient</a:t>
                </a:r>
              </a:p>
            </p:txBody>
          </p:sp>
        </p:grpSp>
        <p:grpSp>
          <p:nvGrpSpPr>
            <p:cNvPr id="35" name="Group 34">
              <a:extLst>
                <a:ext uri="{FF2B5EF4-FFF2-40B4-BE49-F238E27FC236}">
                  <a16:creationId xmlns:a16="http://schemas.microsoft.com/office/drawing/2014/main" id="{4601BBC8-8AB4-5641-B0F4-2CEB81066CE2}"/>
                </a:ext>
              </a:extLst>
            </p:cNvPr>
            <p:cNvGrpSpPr/>
            <p:nvPr/>
          </p:nvGrpSpPr>
          <p:grpSpPr>
            <a:xfrm>
              <a:off x="5576012" y="2874629"/>
              <a:ext cx="3320419" cy="1869591"/>
              <a:chOff x="6042945" y="4294613"/>
              <a:chExt cx="5428614" cy="2542285"/>
            </a:xfrm>
          </p:grpSpPr>
          <p:pic>
            <p:nvPicPr>
              <p:cNvPr id="36" name="Picture 35">
                <a:extLst>
                  <a:ext uri="{FF2B5EF4-FFF2-40B4-BE49-F238E27FC236}">
                    <a16:creationId xmlns:a16="http://schemas.microsoft.com/office/drawing/2014/main" id="{781A9092-E776-8F4D-8EDE-8688F313DAC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4386" b="11434"/>
              <a:stretch/>
            </p:blipFill>
            <p:spPr>
              <a:xfrm>
                <a:off x="6042945" y="4294613"/>
                <a:ext cx="5428614" cy="2542285"/>
              </a:xfrm>
              <a:prstGeom prst="rect">
                <a:avLst/>
              </a:prstGeom>
            </p:spPr>
          </p:pic>
          <p:sp>
            <p:nvSpPr>
              <p:cNvPr id="37" name="TextBox 36">
                <a:extLst>
                  <a:ext uri="{FF2B5EF4-FFF2-40B4-BE49-F238E27FC236}">
                    <a16:creationId xmlns:a16="http://schemas.microsoft.com/office/drawing/2014/main" id="{DC2A9C14-9F04-C24B-A9EC-7567D2FD8FB5}"/>
                  </a:ext>
                </a:extLst>
              </p:cNvPr>
              <p:cNvSpPr txBox="1"/>
              <p:nvPr/>
            </p:nvSpPr>
            <p:spPr>
              <a:xfrm>
                <a:off x="6656649" y="4366913"/>
                <a:ext cx="3381780" cy="794561"/>
              </a:xfrm>
              <a:prstGeom prst="rect">
                <a:avLst/>
              </a:prstGeom>
              <a:noFill/>
            </p:spPr>
            <p:txBody>
              <a:bodyPr wrap="square" rtlCol="0">
                <a:spAutoFit/>
              </a:bodyPr>
              <a:lstStyle/>
              <a:p>
                <a:r>
                  <a:rPr lang="en-US" sz="1600" b="1" dirty="0">
                    <a:solidFill>
                      <a:schemeClr val="bg1"/>
                    </a:solidFill>
                  </a:rPr>
                  <a:t>Aerosol &amp; cloud extinction coefficient</a:t>
                </a:r>
              </a:p>
            </p:txBody>
          </p:sp>
        </p:grpSp>
      </p:grpSp>
      <p:grpSp>
        <p:nvGrpSpPr>
          <p:cNvPr id="47" name="Group 46">
            <a:extLst>
              <a:ext uri="{FF2B5EF4-FFF2-40B4-BE49-F238E27FC236}">
                <a16:creationId xmlns:a16="http://schemas.microsoft.com/office/drawing/2014/main" id="{501B040D-0FC2-A542-84FE-871723853812}"/>
              </a:ext>
            </a:extLst>
          </p:cNvPr>
          <p:cNvGrpSpPr/>
          <p:nvPr/>
        </p:nvGrpSpPr>
        <p:grpSpPr>
          <a:xfrm>
            <a:off x="8969936" y="1234104"/>
            <a:ext cx="3222063" cy="3186678"/>
            <a:chOff x="6574419" y="2222850"/>
            <a:chExt cx="3519637" cy="3418109"/>
          </a:xfrm>
        </p:grpSpPr>
        <p:grpSp>
          <p:nvGrpSpPr>
            <p:cNvPr id="48" name="Group 47">
              <a:extLst>
                <a:ext uri="{FF2B5EF4-FFF2-40B4-BE49-F238E27FC236}">
                  <a16:creationId xmlns:a16="http://schemas.microsoft.com/office/drawing/2014/main" id="{8348F499-3C1C-974C-9C1F-C23E352B7D26}"/>
                </a:ext>
              </a:extLst>
            </p:cNvPr>
            <p:cNvGrpSpPr/>
            <p:nvPr/>
          </p:nvGrpSpPr>
          <p:grpSpPr>
            <a:xfrm>
              <a:off x="6574419" y="2222850"/>
              <a:ext cx="3519637" cy="3418109"/>
              <a:chOff x="3627032" y="1362540"/>
              <a:chExt cx="3519637" cy="3418109"/>
            </a:xfrm>
          </p:grpSpPr>
          <p:pic>
            <p:nvPicPr>
              <p:cNvPr id="50" name="Picture 49">
                <a:extLst>
                  <a:ext uri="{FF2B5EF4-FFF2-40B4-BE49-F238E27FC236}">
                    <a16:creationId xmlns:a16="http://schemas.microsoft.com/office/drawing/2014/main" id="{A91E20C6-20C2-B443-96CB-BC4A5C8B32C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627032" y="1362540"/>
                <a:ext cx="2871421" cy="3234613"/>
              </a:xfrm>
              <a:prstGeom prst="rect">
                <a:avLst/>
              </a:prstGeom>
            </p:spPr>
          </p:pic>
          <p:pic>
            <p:nvPicPr>
              <p:cNvPr id="51" name="Picture 50">
                <a:extLst>
                  <a:ext uri="{FF2B5EF4-FFF2-40B4-BE49-F238E27FC236}">
                    <a16:creationId xmlns:a16="http://schemas.microsoft.com/office/drawing/2014/main" id="{90D2566B-1D15-3E4D-9045-77258269AC89}"/>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556929" y="1362541"/>
                <a:ext cx="589740" cy="3418108"/>
              </a:xfrm>
              <a:prstGeom prst="rect">
                <a:avLst/>
              </a:prstGeom>
            </p:spPr>
          </p:pic>
        </p:grpSp>
        <p:sp>
          <p:nvSpPr>
            <p:cNvPr id="49" name="TextBox 48">
              <a:extLst>
                <a:ext uri="{FF2B5EF4-FFF2-40B4-BE49-F238E27FC236}">
                  <a16:creationId xmlns:a16="http://schemas.microsoft.com/office/drawing/2014/main" id="{C0C3ECEA-ABB8-6E48-A32E-33553A3D518F}"/>
                </a:ext>
              </a:extLst>
            </p:cNvPr>
            <p:cNvSpPr txBox="1"/>
            <p:nvPr/>
          </p:nvSpPr>
          <p:spPr>
            <a:xfrm>
              <a:off x="6835877" y="2362351"/>
              <a:ext cx="1789632" cy="693270"/>
            </a:xfrm>
            <a:prstGeom prst="rect">
              <a:avLst/>
            </a:prstGeom>
            <a:noFill/>
          </p:spPr>
          <p:txBody>
            <a:bodyPr wrap="square" rtlCol="0">
              <a:spAutoFit/>
            </a:bodyPr>
            <a:lstStyle/>
            <a:p>
              <a:r>
                <a:rPr lang="en-US" sz="1200" dirty="0">
                  <a:solidFill>
                    <a:schemeClr val="bg1"/>
                  </a:solidFill>
                </a:rPr>
                <a:t>AOD from HARP</a:t>
              </a:r>
            </a:p>
            <a:p>
              <a:r>
                <a:rPr lang="en-US" sz="1200" dirty="0">
                  <a:solidFill>
                    <a:schemeClr val="bg1"/>
                  </a:solidFill>
                </a:rPr>
                <a:t>Cloud-top properties available also</a:t>
              </a:r>
            </a:p>
          </p:txBody>
        </p:sp>
      </p:grpSp>
      <p:sp>
        <p:nvSpPr>
          <p:cNvPr id="4" name="Slide Number Placeholder 3">
            <a:extLst>
              <a:ext uri="{FF2B5EF4-FFF2-40B4-BE49-F238E27FC236}">
                <a16:creationId xmlns:a16="http://schemas.microsoft.com/office/drawing/2014/main" id="{B3FC1B44-55DF-414B-B7E5-B4CEDDFD400E}"/>
              </a:ext>
            </a:extLst>
          </p:cNvPr>
          <p:cNvSpPr>
            <a:spLocks noGrp="1"/>
          </p:cNvSpPr>
          <p:nvPr>
            <p:ph type="sldNum" sz="quarter" idx="4"/>
          </p:nvPr>
        </p:nvSpPr>
        <p:spPr>
          <a:xfrm>
            <a:off x="9448800" y="6492875"/>
            <a:ext cx="2743200" cy="365125"/>
          </a:xfrm>
        </p:spPr>
        <p:txBody>
          <a:bodyPr/>
          <a:lstStyle/>
          <a:p>
            <a:fld id="{6CBF3D6B-7512-DC4E-9AD6-900204DF0DDD}" type="slidenum">
              <a:rPr lang="en-US" smtClean="0">
                <a:solidFill>
                  <a:schemeClr val="accent1"/>
                </a:solidFill>
              </a:rPr>
              <a:pPr/>
              <a:t>5</a:t>
            </a:fld>
            <a:endParaRPr lang="en-US" dirty="0">
              <a:solidFill>
                <a:schemeClr val="accent1"/>
              </a:solidFill>
            </a:endParaRPr>
          </a:p>
        </p:txBody>
      </p:sp>
      <p:sp>
        <p:nvSpPr>
          <p:cNvPr id="2" name="Title 1">
            <a:extLst>
              <a:ext uri="{FF2B5EF4-FFF2-40B4-BE49-F238E27FC236}">
                <a16:creationId xmlns:a16="http://schemas.microsoft.com/office/drawing/2014/main" id="{48E8BA9E-7E8D-48B3-BE83-586B2CBFAA4B}"/>
              </a:ext>
            </a:extLst>
          </p:cNvPr>
          <p:cNvSpPr>
            <a:spLocks noGrp="1"/>
          </p:cNvSpPr>
          <p:nvPr>
            <p:ph type="title" idx="4294967295"/>
          </p:nvPr>
        </p:nvSpPr>
        <p:spPr>
          <a:xfrm>
            <a:off x="1060663" y="87853"/>
            <a:ext cx="10737014" cy="579438"/>
          </a:xfrm>
        </p:spPr>
        <p:txBody>
          <a:bodyPr/>
          <a:lstStyle/>
          <a:p>
            <a:r>
              <a:rPr lang="en-US" sz="3600" b="0" dirty="0">
                <a:latin typeface="Arial"/>
                <a:cs typeface="Arial"/>
              </a:rPr>
              <a:t>A Visual View of AOS-Polar</a:t>
            </a:r>
            <a:endParaRPr lang="en-US" sz="3600" b="0" dirty="0"/>
          </a:p>
        </p:txBody>
      </p:sp>
      <p:pic>
        <p:nvPicPr>
          <p:cNvPr id="10" name="Picture 10">
            <a:extLst>
              <a:ext uri="{FF2B5EF4-FFF2-40B4-BE49-F238E27FC236}">
                <a16:creationId xmlns:a16="http://schemas.microsoft.com/office/drawing/2014/main" id="{2EDE90DA-E015-4ED9-B4D9-EE64F9FA3C1C}"/>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1000153" y="5234261"/>
            <a:ext cx="2546701" cy="1594416"/>
          </a:xfrm>
          <a:prstGeom prst="rect">
            <a:avLst/>
          </a:prstGeom>
        </p:spPr>
      </p:pic>
      <p:sp>
        <p:nvSpPr>
          <p:cNvPr id="14" name="TextBox 13">
            <a:extLst>
              <a:ext uri="{FF2B5EF4-FFF2-40B4-BE49-F238E27FC236}">
                <a16:creationId xmlns:a16="http://schemas.microsoft.com/office/drawing/2014/main" id="{DBAE4A65-26D7-411D-BD2B-CCB262417148}"/>
              </a:ext>
            </a:extLst>
          </p:cNvPr>
          <p:cNvSpPr txBox="1"/>
          <p:nvPr/>
        </p:nvSpPr>
        <p:spPr>
          <a:xfrm>
            <a:off x="1028805" y="4679549"/>
            <a:ext cx="272880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Microwave Radiometer: 89-700 GHz</a:t>
            </a:r>
            <a:endParaRPr lang="en-US" sz="1400" dirty="0"/>
          </a:p>
        </p:txBody>
      </p:sp>
      <p:grpSp>
        <p:nvGrpSpPr>
          <p:cNvPr id="21" name="Group 20">
            <a:extLst>
              <a:ext uri="{FF2B5EF4-FFF2-40B4-BE49-F238E27FC236}">
                <a16:creationId xmlns:a16="http://schemas.microsoft.com/office/drawing/2014/main" id="{0675F023-00E0-A943-A342-CCC67A884417}"/>
              </a:ext>
            </a:extLst>
          </p:cNvPr>
          <p:cNvGrpSpPr/>
          <p:nvPr/>
        </p:nvGrpSpPr>
        <p:grpSpPr>
          <a:xfrm>
            <a:off x="1060663" y="945438"/>
            <a:ext cx="4416009" cy="3754877"/>
            <a:chOff x="1076960" y="1112793"/>
            <a:chExt cx="5019040" cy="4984249"/>
          </a:xfrm>
        </p:grpSpPr>
        <p:grpSp>
          <p:nvGrpSpPr>
            <p:cNvPr id="22" name="Group 21">
              <a:extLst>
                <a:ext uri="{FF2B5EF4-FFF2-40B4-BE49-F238E27FC236}">
                  <a16:creationId xmlns:a16="http://schemas.microsoft.com/office/drawing/2014/main" id="{994F5A4F-25DD-8F43-BD71-179CDD37075E}"/>
                </a:ext>
              </a:extLst>
            </p:cNvPr>
            <p:cNvGrpSpPr/>
            <p:nvPr/>
          </p:nvGrpSpPr>
          <p:grpSpPr>
            <a:xfrm>
              <a:off x="1076960" y="1112793"/>
              <a:ext cx="5019040" cy="4984249"/>
              <a:chOff x="5719008" y="1323474"/>
              <a:chExt cx="5891466" cy="4984249"/>
            </a:xfrm>
          </p:grpSpPr>
          <p:sp>
            <p:nvSpPr>
              <p:cNvPr id="25" name="Rectangle 24">
                <a:extLst>
                  <a:ext uri="{FF2B5EF4-FFF2-40B4-BE49-F238E27FC236}">
                    <a16:creationId xmlns:a16="http://schemas.microsoft.com/office/drawing/2014/main" id="{1319BC43-E62B-C94D-BB61-FE843DDF9DE9}"/>
                  </a:ext>
                </a:extLst>
              </p:cNvPr>
              <p:cNvSpPr/>
              <p:nvPr/>
            </p:nvSpPr>
            <p:spPr>
              <a:xfrm>
                <a:off x="5719008" y="1323474"/>
                <a:ext cx="5891466" cy="49842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2C3507E3-BA62-7D4E-988D-69D25B397664}"/>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6097529" y="1393769"/>
                <a:ext cx="4892051" cy="1463442"/>
              </a:xfrm>
              <a:prstGeom prst="rect">
                <a:avLst/>
              </a:prstGeom>
            </p:spPr>
          </p:pic>
          <p:pic>
            <p:nvPicPr>
              <p:cNvPr id="27" name="Picture 26">
                <a:extLst>
                  <a:ext uri="{FF2B5EF4-FFF2-40B4-BE49-F238E27FC236}">
                    <a16:creationId xmlns:a16="http://schemas.microsoft.com/office/drawing/2014/main" id="{24D7B9E2-E72F-B049-9C5A-0D4A17A6A781}"/>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5719008" y="2867168"/>
                <a:ext cx="5249943" cy="3440555"/>
              </a:xfrm>
              <a:prstGeom prst="rect">
                <a:avLst/>
              </a:prstGeom>
            </p:spPr>
          </p:pic>
          <p:pic>
            <p:nvPicPr>
              <p:cNvPr id="28" name="Picture 27">
                <a:extLst>
                  <a:ext uri="{FF2B5EF4-FFF2-40B4-BE49-F238E27FC236}">
                    <a16:creationId xmlns:a16="http://schemas.microsoft.com/office/drawing/2014/main" id="{DEF0FC50-C876-A043-9E36-F3E55CAC9BBB}"/>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5733590" y="2118664"/>
                <a:ext cx="301459" cy="2975080"/>
              </a:xfrm>
              <a:prstGeom prst="rect">
                <a:avLst/>
              </a:prstGeom>
            </p:spPr>
          </p:pic>
          <p:sp>
            <p:nvSpPr>
              <p:cNvPr id="29" name="TextBox 28">
                <a:extLst>
                  <a:ext uri="{FF2B5EF4-FFF2-40B4-BE49-F238E27FC236}">
                    <a16:creationId xmlns:a16="http://schemas.microsoft.com/office/drawing/2014/main" id="{34473889-D1C8-0642-BB10-CC6F55EAE355}"/>
                  </a:ext>
                </a:extLst>
              </p:cNvPr>
              <p:cNvSpPr txBox="1"/>
              <p:nvPr/>
            </p:nvSpPr>
            <p:spPr>
              <a:xfrm>
                <a:off x="6377259" y="1561597"/>
                <a:ext cx="986490" cy="531109"/>
              </a:xfrm>
              <a:prstGeom prst="rect">
                <a:avLst/>
              </a:prstGeom>
              <a:noFill/>
            </p:spPr>
            <p:txBody>
              <a:bodyPr wrap="none" rtlCol="0">
                <a:spAutoFit/>
              </a:bodyPr>
              <a:lstStyle/>
              <a:p>
                <a:pPr algn="r"/>
                <a:r>
                  <a:rPr lang="en-US" sz="2000" dirty="0"/>
                  <a:t>Truth</a:t>
                </a:r>
              </a:p>
            </p:txBody>
          </p:sp>
          <p:pic>
            <p:nvPicPr>
              <p:cNvPr id="30" name="Picture 29">
                <a:extLst>
                  <a:ext uri="{FF2B5EF4-FFF2-40B4-BE49-F238E27FC236}">
                    <a16:creationId xmlns:a16="http://schemas.microsoft.com/office/drawing/2014/main" id="{77DF0641-D23B-E445-B615-AB2922588F34}"/>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r="-15747"/>
              <a:stretch/>
            </p:blipFill>
            <p:spPr>
              <a:xfrm>
                <a:off x="11051382" y="2704191"/>
                <a:ext cx="495924" cy="2001356"/>
              </a:xfrm>
              <a:prstGeom prst="rect">
                <a:avLst/>
              </a:prstGeom>
            </p:spPr>
          </p:pic>
        </p:grpSp>
        <p:sp>
          <p:nvSpPr>
            <p:cNvPr id="23" name="Rectangle 22">
              <a:extLst>
                <a:ext uri="{FF2B5EF4-FFF2-40B4-BE49-F238E27FC236}">
                  <a16:creationId xmlns:a16="http://schemas.microsoft.com/office/drawing/2014/main" id="{D50EE220-373D-814C-AF78-43A51DA93076}"/>
                </a:ext>
              </a:extLst>
            </p:cNvPr>
            <p:cNvSpPr/>
            <p:nvPr/>
          </p:nvSpPr>
          <p:spPr>
            <a:xfrm>
              <a:off x="1649411" y="2610811"/>
              <a:ext cx="3993329" cy="276999"/>
            </a:xfrm>
            <a:prstGeom prst="rect">
              <a:avLst/>
            </a:prstGeom>
            <a:solidFill>
              <a:schemeClr val="bg1"/>
            </a:solidFill>
          </p:spPr>
          <p:txBody>
            <a:bodyPr wrap="square">
              <a:spAutoFit/>
            </a:bodyPr>
            <a:lstStyle/>
            <a:p>
              <a:pPr algn="ctr"/>
              <a:r>
                <a:rPr lang="en-US" sz="1200" b="1" dirty="0">
                  <a:latin typeface="Arial" panose="020B0604020202020204" pitchFamily="34" charset="0"/>
                  <a:cs typeface="Arial" panose="020B0604020202020204" pitchFamily="34" charset="0"/>
                </a:rPr>
                <a:t>Ka-band Radar (35-GHz, FOV: 2.2 km, DPCA)</a:t>
              </a:r>
            </a:p>
          </p:txBody>
        </p:sp>
        <p:sp>
          <p:nvSpPr>
            <p:cNvPr id="24" name="Rectangle 23">
              <a:extLst>
                <a:ext uri="{FF2B5EF4-FFF2-40B4-BE49-F238E27FC236}">
                  <a16:creationId xmlns:a16="http://schemas.microsoft.com/office/drawing/2014/main" id="{D1C1CEDB-E2FF-9946-9659-229DB65BC54E}"/>
                </a:ext>
              </a:extLst>
            </p:cNvPr>
            <p:cNvSpPr/>
            <p:nvPr/>
          </p:nvSpPr>
          <p:spPr>
            <a:xfrm>
              <a:off x="1654031" y="4077503"/>
              <a:ext cx="3993329" cy="276999"/>
            </a:xfrm>
            <a:prstGeom prst="rect">
              <a:avLst/>
            </a:prstGeom>
            <a:solidFill>
              <a:schemeClr val="bg1"/>
            </a:solidFill>
          </p:spPr>
          <p:txBody>
            <a:bodyPr wrap="square">
              <a:spAutoFit/>
            </a:bodyPr>
            <a:lstStyle/>
            <a:p>
              <a:pPr algn="ctr"/>
              <a:r>
                <a:rPr lang="en-US" sz="1200" b="1" dirty="0">
                  <a:latin typeface="Arial" panose="020B0604020202020204" pitchFamily="34" charset="0"/>
                  <a:cs typeface="Arial" panose="020B0604020202020204" pitchFamily="34" charset="0"/>
                </a:rPr>
                <a:t>W-band Radar (94-GHz, FOV: 1 km, DPCA)</a:t>
              </a:r>
            </a:p>
          </p:txBody>
        </p:sp>
      </p:grpSp>
      <p:sp>
        <p:nvSpPr>
          <p:cNvPr id="38" name="TextBox 37">
            <a:extLst>
              <a:ext uri="{FF2B5EF4-FFF2-40B4-BE49-F238E27FC236}">
                <a16:creationId xmlns:a16="http://schemas.microsoft.com/office/drawing/2014/main" id="{53B4E367-09E0-9740-801A-4B8796F3E07F}"/>
              </a:ext>
            </a:extLst>
          </p:cNvPr>
          <p:cNvSpPr txBox="1"/>
          <p:nvPr/>
        </p:nvSpPr>
        <p:spPr>
          <a:xfrm>
            <a:off x="1581929" y="610756"/>
            <a:ext cx="331664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W-, Ka-band Doppler Radars</a:t>
            </a:r>
            <a:endParaRPr lang="en-US" sz="1600" dirty="0"/>
          </a:p>
        </p:txBody>
      </p:sp>
      <p:sp>
        <p:nvSpPr>
          <p:cNvPr id="39" name="TextBox 38">
            <a:extLst>
              <a:ext uri="{FF2B5EF4-FFF2-40B4-BE49-F238E27FC236}">
                <a16:creationId xmlns:a16="http://schemas.microsoft.com/office/drawing/2014/main" id="{507C4F14-E22B-F94E-9448-A8DB2FB9B392}"/>
              </a:ext>
            </a:extLst>
          </p:cNvPr>
          <p:cNvSpPr txBox="1"/>
          <p:nvPr/>
        </p:nvSpPr>
        <p:spPr>
          <a:xfrm>
            <a:off x="5227772" y="604005"/>
            <a:ext cx="400191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532 nm HSRL, 1064 Backscatter Lidar</a:t>
            </a:r>
            <a:endParaRPr lang="en-US" sz="1600" dirty="0"/>
          </a:p>
        </p:txBody>
      </p:sp>
      <p:sp>
        <p:nvSpPr>
          <p:cNvPr id="40" name="TextBox 39">
            <a:extLst>
              <a:ext uri="{FF2B5EF4-FFF2-40B4-BE49-F238E27FC236}">
                <a16:creationId xmlns:a16="http://schemas.microsoft.com/office/drawing/2014/main" id="{2F0433B2-9761-6945-B004-2D907984CBE4}"/>
              </a:ext>
            </a:extLst>
          </p:cNvPr>
          <p:cNvSpPr txBox="1"/>
          <p:nvPr/>
        </p:nvSpPr>
        <p:spPr>
          <a:xfrm>
            <a:off x="9331902" y="598980"/>
            <a:ext cx="272662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UV-VIS-NIR-SWIR </a:t>
            </a:r>
          </a:p>
          <a:p>
            <a:r>
              <a:rPr lang="en-US" sz="2000" dirty="0"/>
              <a:t>Multi-angle Polarimeter</a:t>
            </a:r>
            <a:endParaRPr lang="en-US" sz="1600" dirty="0"/>
          </a:p>
        </p:txBody>
      </p:sp>
      <p:pic>
        <p:nvPicPr>
          <p:cNvPr id="41" name="Picture 40">
            <a:extLst>
              <a:ext uri="{FF2B5EF4-FFF2-40B4-BE49-F238E27FC236}">
                <a16:creationId xmlns:a16="http://schemas.microsoft.com/office/drawing/2014/main" id="{15136835-FF0E-6A40-9D87-D924D9729EA3}"/>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3912712" y="5248894"/>
            <a:ext cx="3827035" cy="1522875"/>
          </a:xfrm>
          <a:prstGeom prst="rect">
            <a:avLst/>
          </a:prstGeom>
        </p:spPr>
      </p:pic>
      <p:sp>
        <p:nvSpPr>
          <p:cNvPr id="42" name="TextBox 41">
            <a:extLst>
              <a:ext uri="{FF2B5EF4-FFF2-40B4-BE49-F238E27FC236}">
                <a16:creationId xmlns:a16="http://schemas.microsoft.com/office/drawing/2014/main" id="{71C07E4E-EE68-1842-BD61-A299FD55B4A7}"/>
              </a:ext>
            </a:extLst>
          </p:cNvPr>
          <p:cNvSpPr txBox="1"/>
          <p:nvPr/>
        </p:nvSpPr>
        <p:spPr>
          <a:xfrm>
            <a:off x="3725506" y="4708125"/>
            <a:ext cx="416495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CSA-Contributed LWIR-FIR Spectrometer</a:t>
            </a:r>
          </a:p>
          <a:p>
            <a:pPr algn="ctr"/>
            <a:r>
              <a:rPr lang="en-US" dirty="0"/>
              <a:t>4-73 </a:t>
            </a:r>
            <a:r>
              <a:rPr lang="en-US" dirty="0">
                <a:latin typeface="Symbol" pitchFamily="2" charset="2"/>
              </a:rPr>
              <a:t>m</a:t>
            </a:r>
            <a:r>
              <a:rPr lang="en-US" dirty="0"/>
              <a:t>m </a:t>
            </a:r>
            <a:endParaRPr lang="en-US" sz="1400" dirty="0"/>
          </a:p>
        </p:txBody>
      </p:sp>
      <p:sp>
        <p:nvSpPr>
          <p:cNvPr id="44" name="TextBox 43">
            <a:extLst>
              <a:ext uri="{FF2B5EF4-FFF2-40B4-BE49-F238E27FC236}">
                <a16:creationId xmlns:a16="http://schemas.microsoft.com/office/drawing/2014/main" id="{E2C55D6C-46DE-4A40-A8E5-81FBB59DF758}"/>
              </a:ext>
            </a:extLst>
          </p:cNvPr>
          <p:cNvSpPr txBox="1"/>
          <p:nvPr/>
        </p:nvSpPr>
        <p:spPr>
          <a:xfrm>
            <a:off x="7480275" y="81423"/>
            <a:ext cx="4001915" cy="461665"/>
          </a:xfrm>
          <a:prstGeom prst="rect">
            <a:avLst/>
          </a:prstGeom>
          <a:solidFill>
            <a:schemeClr val="accent1"/>
          </a:solidFill>
          <a:scene3d>
            <a:camera prst="orthographicFront"/>
            <a:lightRig rig="threePt" dir="t"/>
          </a:scene3d>
          <a:sp3d extrusionH="19050">
            <a:bevelT prst="relaxedInset"/>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chemeClr val="bg1"/>
                </a:solidFill>
              </a:rPr>
              <a:t>Launch NET December 2030</a:t>
            </a:r>
            <a:endParaRPr lang="en-US" dirty="0">
              <a:solidFill>
                <a:schemeClr val="bg1"/>
              </a:solidFill>
            </a:endParaRPr>
          </a:p>
        </p:txBody>
      </p:sp>
      <p:pic>
        <p:nvPicPr>
          <p:cNvPr id="43" name="Picture 42" descr="Chart, surface chart&#10;&#10;Description automatically generated">
            <a:extLst>
              <a:ext uri="{FF2B5EF4-FFF2-40B4-BE49-F238E27FC236}">
                <a16:creationId xmlns:a16="http://schemas.microsoft.com/office/drawing/2014/main" id="{CDE7FF31-506E-E349-8952-2FF008F5582A}"/>
              </a:ext>
            </a:extLst>
          </p:cNvPr>
          <p:cNvPicPr>
            <a:picLocks noChangeAspect="1"/>
          </p:cNvPicPr>
          <p:nvPr/>
        </p:nvPicPr>
        <p:blipFill>
          <a:blip r:embed="rId13"/>
          <a:stretch>
            <a:fillRect/>
          </a:stretch>
        </p:blipFill>
        <p:spPr>
          <a:xfrm>
            <a:off x="8226780" y="5070329"/>
            <a:ext cx="3331612" cy="1770517"/>
          </a:xfrm>
          <a:prstGeom prst="rect">
            <a:avLst/>
          </a:prstGeom>
        </p:spPr>
      </p:pic>
      <p:sp>
        <p:nvSpPr>
          <p:cNvPr id="45" name="TextBox 44">
            <a:extLst>
              <a:ext uri="{FF2B5EF4-FFF2-40B4-BE49-F238E27FC236}">
                <a16:creationId xmlns:a16="http://schemas.microsoft.com/office/drawing/2014/main" id="{222701E3-CDA2-9448-A21C-82C908E888D8}"/>
              </a:ext>
            </a:extLst>
          </p:cNvPr>
          <p:cNvSpPr txBox="1"/>
          <p:nvPr/>
        </p:nvSpPr>
        <p:spPr>
          <a:xfrm>
            <a:off x="8067236" y="4706970"/>
            <a:ext cx="416495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CSA Aerosol/Moisture Limb Sounding</a:t>
            </a:r>
            <a:endParaRPr lang="en-US" sz="1400" dirty="0"/>
          </a:p>
        </p:txBody>
      </p:sp>
      <p:sp>
        <p:nvSpPr>
          <p:cNvPr id="46" name="TextBox 45">
            <a:extLst>
              <a:ext uri="{FF2B5EF4-FFF2-40B4-BE49-F238E27FC236}">
                <a16:creationId xmlns:a16="http://schemas.microsoft.com/office/drawing/2014/main" id="{4DA7C208-0C98-DA7E-4535-F266DE2D34EA}"/>
              </a:ext>
            </a:extLst>
          </p:cNvPr>
          <p:cNvSpPr txBox="1"/>
          <p:nvPr/>
        </p:nvSpPr>
        <p:spPr>
          <a:xfrm>
            <a:off x="1219773" y="6580557"/>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49365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509AAAD8-83EF-CC46-BCAD-5E346FAA7ACB}"/>
              </a:ext>
            </a:extLst>
          </p:cNvPr>
          <p:cNvSpPr>
            <a:spLocks noGrp="1"/>
          </p:cNvSpPr>
          <p:nvPr>
            <p:ph type="title"/>
          </p:nvPr>
        </p:nvSpPr>
        <p:spPr/>
        <p:txBody>
          <a:bodyPr/>
          <a:lstStyle/>
          <a:p>
            <a:r>
              <a:rPr lang="en-US" dirty="0"/>
              <a:t>Suborbital Program Scope / Motivation</a:t>
            </a:r>
          </a:p>
        </p:txBody>
      </p:sp>
      <p:sp>
        <p:nvSpPr>
          <p:cNvPr id="4" name="Content Placeholder 3">
            <a:extLst>
              <a:ext uri="{FF2B5EF4-FFF2-40B4-BE49-F238E27FC236}">
                <a16:creationId xmlns:a16="http://schemas.microsoft.com/office/drawing/2014/main" id="{60811667-7B90-9946-B8AE-D4881F13865D}"/>
              </a:ext>
            </a:extLst>
          </p:cNvPr>
          <p:cNvSpPr>
            <a:spLocks noGrp="1"/>
          </p:cNvSpPr>
          <p:nvPr>
            <p:ph idx="1"/>
          </p:nvPr>
        </p:nvSpPr>
        <p:spPr/>
        <p:txBody>
          <a:bodyPr vert="horz" lIns="91440" tIns="45720" rIns="91440" bIns="45720" rtlCol="0" anchor="t">
            <a:noAutofit/>
          </a:bodyPr>
          <a:lstStyle/>
          <a:p>
            <a:r>
              <a:rPr lang="en-US" sz="2400" b="1" dirty="0">
                <a:latin typeface="Arial"/>
                <a:cs typeface="Arial"/>
              </a:rPr>
              <a:t>Collect data for AOS science investigations that:</a:t>
            </a:r>
          </a:p>
          <a:p>
            <a:pPr>
              <a:spcBef>
                <a:spcPts val="0"/>
              </a:spcBef>
            </a:pPr>
            <a:endParaRPr lang="en-US" sz="1000" b="1" dirty="0">
              <a:latin typeface="Arial"/>
              <a:cs typeface="Arial"/>
            </a:endParaRPr>
          </a:p>
          <a:p>
            <a:pPr>
              <a:spcBef>
                <a:spcPts val="0"/>
              </a:spcBef>
            </a:pPr>
            <a:r>
              <a:rPr lang="en-US" sz="2800" b="1" dirty="0">
                <a:latin typeface="Arial"/>
                <a:cs typeface="Arial"/>
              </a:rPr>
              <a:t>Are </a:t>
            </a:r>
            <a:r>
              <a:rPr lang="en-US" sz="2800" b="1" i="1" dirty="0">
                <a:latin typeface="Arial"/>
                <a:cs typeface="Arial"/>
              </a:rPr>
              <a:t>only</a:t>
            </a:r>
            <a:r>
              <a:rPr lang="en-US" sz="2800" b="1" dirty="0">
                <a:latin typeface="Arial"/>
                <a:cs typeface="Arial"/>
              </a:rPr>
              <a:t> done, or </a:t>
            </a:r>
            <a:r>
              <a:rPr lang="en-US" sz="2800" b="1" i="1" dirty="0">
                <a:latin typeface="Arial"/>
                <a:cs typeface="Arial"/>
              </a:rPr>
              <a:t>better</a:t>
            </a:r>
            <a:r>
              <a:rPr lang="en-US" sz="2800" b="1" dirty="0">
                <a:latin typeface="Arial"/>
                <a:cs typeface="Arial"/>
              </a:rPr>
              <a:t> done, from Suborbital </a:t>
            </a:r>
          </a:p>
          <a:p>
            <a:pPr marL="457200" lvl="1" indent="0">
              <a:buNone/>
            </a:pPr>
            <a:r>
              <a:rPr lang="en-US" sz="2800" i="1" dirty="0">
                <a:latin typeface="Arial"/>
                <a:cs typeface="Arial"/>
              </a:rPr>
              <a:t>- </a:t>
            </a:r>
            <a:r>
              <a:rPr lang="en-US" sz="2400" b="1" dirty="0">
                <a:latin typeface="Arial"/>
                <a:cs typeface="Arial"/>
              </a:rPr>
              <a:t>e.g., involving temporal evolution, satellite-blind zones, direct measurements, (partially) mitigate descopes from orbital</a:t>
            </a:r>
            <a:endParaRPr lang="en-US" sz="2400" i="1" dirty="0">
              <a:latin typeface="Arial"/>
              <a:cs typeface="Arial"/>
            </a:endParaRPr>
          </a:p>
          <a:p>
            <a:pPr marL="457200" lvl="1" indent="0">
              <a:buNone/>
            </a:pPr>
            <a:r>
              <a:rPr lang="en-US" sz="2400" i="1" dirty="0">
                <a:latin typeface="Arial"/>
                <a:cs typeface="Arial"/>
              </a:rPr>
              <a:t>- Emphasis on those aspects of AOS objectives that are least suitable for observation / investigation from satellite measurements and </a:t>
            </a:r>
            <a:r>
              <a:rPr lang="en-US" sz="2400" i="1" dirty="0" err="1">
                <a:latin typeface="Arial"/>
                <a:cs typeface="Arial"/>
              </a:rPr>
              <a:t>PoR</a:t>
            </a:r>
            <a:r>
              <a:rPr lang="en-US" sz="2400" i="1" dirty="0">
                <a:latin typeface="Arial"/>
                <a:cs typeface="Arial"/>
              </a:rPr>
              <a:t> alone</a:t>
            </a:r>
          </a:p>
          <a:p>
            <a:r>
              <a:rPr lang="en-US" sz="2400" dirty="0">
                <a:latin typeface="Arial"/>
                <a:cs typeface="Arial"/>
              </a:rPr>
              <a:t>Support algorithm / model needs</a:t>
            </a:r>
            <a:endParaRPr lang="en-US" sz="2400" dirty="0"/>
          </a:p>
          <a:p>
            <a:r>
              <a:rPr lang="en-US" sz="2400" dirty="0"/>
              <a:t>Provide synergies with calibration / validation</a:t>
            </a:r>
          </a:p>
          <a:p>
            <a:pPr marL="457200" lvl="1" indent="0">
              <a:buNone/>
            </a:pPr>
            <a:r>
              <a:rPr lang="en-US" sz="2400" b="1" i="1" dirty="0">
                <a:latin typeface="Arial"/>
                <a:cs typeface="Arial"/>
              </a:rPr>
              <a:t>- Cal/</a:t>
            </a:r>
            <a:r>
              <a:rPr lang="en-US" sz="2400" b="1" i="1" dirty="0" err="1">
                <a:latin typeface="Arial"/>
                <a:cs typeface="Arial"/>
              </a:rPr>
              <a:t>val</a:t>
            </a:r>
            <a:r>
              <a:rPr lang="en-US" sz="2400" b="1" i="1" dirty="0">
                <a:latin typeface="Arial"/>
                <a:cs typeface="Arial"/>
              </a:rPr>
              <a:t> is distinct from suborbital science program</a:t>
            </a:r>
          </a:p>
        </p:txBody>
      </p:sp>
      <p:sp>
        <p:nvSpPr>
          <p:cNvPr id="2" name="Slide Number Placeholder 1">
            <a:extLst>
              <a:ext uri="{FF2B5EF4-FFF2-40B4-BE49-F238E27FC236}">
                <a16:creationId xmlns:a16="http://schemas.microsoft.com/office/drawing/2014/main" id="{5871EED7-CE48-F049-98D9-05B70261D85C}"/>
              </a:ext>
            </a:extLst>
          </p:cNvPr>
          <p:cNvSpPr>
            <a:spLocks noGrp="1"/>
          </p:cNvSpPr>
          <p:nvPr>
            <p:ph type="sldNum" sz="quarter" idx="12"/>
          </p:nvPr>
        </p:nvSpPr>
        <p:spPr/>
        <p:txBody>
          <a:bodyPr/>
          <a:lstStyle/>
          <a:p>
            <a:fld id="{6CBF3D6B-7512-DC4E-9AD6-900204DF0DDD}" type="slidenum">
              <a:rPr lang="en-US" smtClean="0"/>
              <a:pPr/>
              <a:t>6</a:t>
            </a:fld>
            <a:endParaRPr lang="en-US" dirty="0"/>
          </a:p>
        </p:txBody>
      </p:sp>
      <p:sp>
        <p:nvSpPr>
          <p:cNvPr id="5" name="TextBox 4">
            <a:extLst>
              <a:ext uri="{FF2B5EF4-FFF2-40B4-BE49-F238E27FC236}">
                <a16:creationId xmlns:a16="http://schemas.microsoft.com/office/drawing/2014/main" id="{1C802681-935D-C390-39BB-C45255D185FB}"/>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2464267834"/>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5FCBE-84CA-0143-83E4-E7E5CCCB1E8E}"/>
              </a:ext>
            </a:extLst>
          </p:cNvPr>
          <p:cNvSpPr>
            <a:spLocks noGrp="1"/>
          </p:cNvSpPr>
          <p:nvPr>
            <p:ph type="title"/>
          </p:nvPr>
        </p:nvSpPr>
        <p:spPr>
          <a:xfrm>
            <a:off x="1308027" y="108817"/>
            <a:ext cx="8779933" cy="926231"/>
          </a:xfrm>
        </p:spPr>
        <p:txBody>
          <a:bodyPr/>
          <a:lstStyle/>
          <a:p>
            <a:r>
              <a:rPr lang="en-US" sz="3600" dirty="0"/>
              <a:t>AOS Timeline</a:t>
            </a:r>
          </a:p>
        </p:txBody>
      </p:sp>
      <p:sp>
        <p:nvSpPr>
          <p:cNvPr id="5" name="Slide Number Placeholder 4">
            <a:extLst>
              <a:ext uri="{FF2B5EF4-FFF2-40B4-BE49-F238E27FC236}">
                <a16:creationId xmlns:a16="http://schemas.microsoft.com/office/drawing/2014/main" id="{E45A5A6C-3AB6-41BD-B174-F2951F11A1AB}"/>
              </a:ext>
            </a:extLst>
          </p:cNvPr>
          <p:cNvSpPr>
            <a:spLocks noGrp="1"/>
          </p:cNvSpPr>
          <p:nvPr>
            <p:ph type="sldNum" sz="quarter" idx="12"/>
          </p:nvPr>
        </p:nvSpPr>
        <p:spPr/>
        <p:txBody>
          <a:bodyPr/>
          <a:lstStyle/>
          <a:p>
            <a:fld id="{275EB351-DF63-7543-95D4-9E11F92EACC3}" type="slidenum">
              <a:rPr lang="en-US" smtClean="0"/>
              <a:t>7</a:t>
            </a:fld>
            <a:endParaRPr lang="en-US"/>
          </a:p>
        </p:txBody>
      </p:sp>
      <p:cxnSp>
        <p:nvCxnSpPr>
          <p:cNvPr id="7" name="Straight Connector 6">
            <a:extLst>
              <a:ext uri="{FF2B5EF4-FFF2-40B4-BE49-F238E27FC236}">
                <a16:creationId xmlns:a16="http://schemas.microsoft.com/office/drawing/2014/main" id="{9D144856-0B18-57AB-3731-1CD5335E1620}"/>
              </a:ext>
            </a:extLst>
          </p:cNvPr>
          <p:cNvCxnSpPr>
            <a:cxnSpLocks/>
          </p:cNvCxnSpPr>
          <p:nvPr/>
        </p:nvCxnSpPr>
        <p:spPr>
          <a:xfrm flipV="1">
            <a:off x="1089977" y="2260758"/>
            <a:ext cx="11037889" cy="18113"/>
          </a:xfrm>
          <a:prstGeom prst="line">
            <a:avLst/>
          </a:prstGeom>
          <a:ln w="317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2633DC29-285C-0D2B-BB10-DD21537158E0}"/>
              </a:ext>
            </a:extLst>
          </p:cNvPr>
          <p:cNvCxnSpPr>
            <a:cxnSpLocks/>
          </p:cNvCxnSpPr>
          <p:nvPr/>
        </p:nvCxnSpPr>
        <p:spPr>
          <a:xfrm flipH="1">
            <a:off x="1088391" y="1975659"/>
            <a:ext cx="3175" cy="609600"/>
          </a:xfrm>
          <a:prstGeom prst="line">
            <a:avLst/>
          </a:prstGeom>
          <a:ln w="31750">
            <a:solidFill>
              <a:srgbClr val="FF0000"/>
            </a:solidFill>
          </a:ln>
        </p:spPr>
        <p:style>
          <a:lnRef idx="2">
            <a:schemeClr val="accent1"/>
          </a:lnRef>
          <a:fillRef idx="0">
            <a:schemeClr val="accent1"/>
          </a:fillRef>
          <a:effectRef idx="1">
            <a:schemeClr val="accent1"/>
          </a:effectRef>
          <a:fontRef idx="minor">
            <a:schemeClr val="tx1"/>
          </a:fontRef>
        </p:style>
      </p:cxnSp>
      <p:sp>
        <p:nvSpPr>
          <p:cNvPr id="9" name="TextBox 25">
            <a:extLst>
              <a:ext uri="{FF2B5EF4-FFF2-40B4-BE49-F238E27FC236}">
                <a16:creationId xmlns:a16="http://schemas.microsoft.com/office/drawing/2014/main" id="{07A2C274-A2B5-F6D9-8BA0-7EEDE15A1367}"/>
              </a:ext>
            </a:extLst>
          </p:cNvPr>
          <p:cNvSpPr txBox="1">
            <a:spLocks noChangeArrowheads="1"/>
          </p:cNvSpPr>
          <p:nvPr/>
        </p:nvSpPr>
        <p:spPr bwMode="auto">
          <a:xfrm>
            <a:off x="1100031" y="1913949"/>
            <a:ext cx="69762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b="1" dirty="0">
                <a:solidFill>
                  <a:srgbClr val="FF0000"/>
                </a:solidFill>
              </a:rPr>
              <a:t>2019</a:t>
            </a:r>
          </a:p>
        </p:txBody>
      </p:sp>
      <p:cxnSp>
        <p:nvCxnSpPr>
          <p:cNvPr id="10" name="Straight Connector 9">
            <a:extLst>
              <a:ext uri="{FF2B5EF4-FFF2-40B4-BE49-F238E27FC236}">
                <a16:creationId xmlns:a16="http://schemas.microsoft.com/office/drawing/2014/main" id="{EC238D17-B675-CF0D-4336-AAFA0769E5B3}"/>
              </a:ext>
            </a:extLst>
          </p:cNvPr>
          <p:cNvCxnSpPr/>
          <p:nvPr/>
        </p:nvCxnSpPr>
        <p:spPr>
          <a:xfrm rot="5400000">
            <a:off x="9096386" y="2286241"/>
            <a:ext cx="609600" cy="1588"/>
          </a:xfrm>
          <a:prstGeom prst="line">
            <a:avLst/>
          </a:prstGeom>
          <a:ln w="317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0D3C6CD-6465-DABD-EF58-C06EE6B6A2B1}"/>
              </a:ext>
            </a:extLst>
          </p:cNvPr>
          <p:cNvCxnSpPr/>
          <p:nvPr/>
        </p:nvCxnSpPr>
        <p:spPr>
          <a:xfrm rot="5400000">
            <a:off x="3556886" y="2286241"/>
            <a:ext cx="609600" cy="1588"/>
          </a:xfrm>
          <a:prstGeom prst="line">
            <a:avLst/>
          </a:prstGeom>
          <a:ln w="31750">
            <a:solidFill>
              <a:srgbClr val="FF0000"/>
            </a:solidFill>
          </a:ln>
        </p:spPr>
        <p:style>
          <a:lnRef idx="2">
            <a:schemeClr val="accent1"/>
          </a:lnRef>
          <a:fillRef idx="0">
            <a:schemeClr val="accent1"/>
          </a:fillRef>
          <a:effectRef idx="1">
            <a:schemeClr val="accent1"/>
          </a:effectRef>
          <a:fontRef idx="minor">
            <a:schemeClr val="tx1"/>
          </a:fontRef>
        </p:style>
      </p:cxnSp>
      <p:sp>
        <p:nvSpPr>
          <p:cNvPr id="12" name="TextBox 28">
            <a:extLst>
              <a:ext uri="{FF2B5EF4-FFF2-40B4-BE49-F238E27FC236}">
                <a16:creationId xmlns:a16="http://schemas.microsoft.com/office/drawing/2014/main" id="{BB1189DF-F722-C125-4382-BB8DC8150B00}"/>
              </a:ext>
            </a:extLst>
          </p:cNvPr>
          <p:cNvSpPr txBox="1">
            <a:spLocks noChangeArrowheads="1"/>
          </p:cNvSpPr>
          <p:nvPr/>
        </p:nvSpPr>
        <p:spPr bwMode="auto">
          <a:xfrm>
            <a:off x="9390333" y="1881248"/>
            <a:ext cx="69762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b="1" dirty="0">
                <a:solidFill>
                  <a:srgbClr val="FF0000"/>
                </a:solidFill>
              </a:rPr>
              <a:t>2031</a:t>
            </a:r>
          </a:p>
        </p:txBody>
      </p:sp>
      <p:cxnSp>
        <p:nvCxnSpPr>
          <p:cNvPr id="13" name="Straight Connector 12">
            <a:extLst>
              <a:ext uri="{FF2B5EF4-FFF2-40B4-BE49-F238E27FC236}">
                <a16:creationId xmlns:a16="http://schemas.microsoft.com/office/drawing/2014/main" id="{0D46E384-A269-7D35-FE64-E2C50E4415AE}"/>
              </a:ext>
            </a:extLst>
          </p:cNvPr>
          <p:cNvCxnSpPr/>
          <p:nvPr/>
        </p:nvCxnSpPr>
        <p:spPr>
          <a:xfrm rot="5400000">
            <a:off x="6324092" y="2286241"/>
            <a:ext cx="609600" cy="1588"/>
          </a:xfrm>
          <a:prstGeom prst="line">
            <a:avLst/>
          </a:prstGeom>
          <a:ln w="31750">
            <a:solidFill>
              <a:srgbClr val="FF0000"/>
            </a:solidFill>
          </a:ln>
        </p:spPr>
        <p:style>
          <a:lnRef idx="2">
            <a:schemeClr val="accent1"/>
          </a:lnRef>
          <a:fillRef idx="0">
            <a:schemeClr val="accent1"/>
          </a:fillRef>
          <a:effectRef idx="1">
            <a:schemeClr val="accent1"/>
          </a:effectRef>
          <a:fontRef idx="minor">
            <a:schemeClr val="tx1"/>
          </a:fontRef>
        </p:style>
      </p:cxnSp>
      <p:sp>
        <p:nvSpPr>
          <p:cNvPr id="14" name="TextBox 30">
            <a:extLst>
              <a:ext uri="{FF2B5EF4-FFF2-40B4-BE49-F238E27FC236}">
                <a16:creationId xmlns:a16="http://schemas.microsoft.com/office/drawing/2014/main" id="{E0ED18AE-CC91-1415-D7A8-EE0292379080}"/>
              </a:ext>
            </a:extLst>
          </p:cNvPr>
          <p:cNvSpPr txBox="1">
            <a:spLocks noChangeArrowheads="1"/>
          </p:cNvSpPr>
          <p:nvPr/>
        </p:nvSpPr>
        <p:spPr bwMode="auto">
          <a:xfrm>
            <a:off x="6616837" y="1897362"/>
            <a:ext cx="69762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b="1" dirty="0">
                <a:solidFill>
                  <a:srgbClr val="FF0000"/>
                </a:solidFill>
              </a:rPr>
              <a:t>2027</a:t>
            </a:r>
          </a:p>
        </p:txBody>
      </p:sp>
      <p:sp>
        <p:nvSpPr>
          <p:cNvPr id="15" name="TextBox 32">
            <a:extLst>
              <a:ext uri="{FF2B5EF4-FFF2-40B4-BE49-F238E27FC236}">
                <a16:creationId xmlns:a16="http://schemas.microsoft.com/office/drawing/2014/main" id="{C373A6CA-7870-A217-D56D-928EBCF67C30}"/>
              </a:ext>
            </a:extLst>
          </p:cNvPr>
          <p:cNvSpPr txBox="1">
            <a:spLocks noChangeArrowheads="1"/>
          </p:cNvSpPr>
          <p:nvPr/>
        </p:nvSpPr>
        <p:spPr bwMode="auto">
          <a:xfrm>
            <a:off x="3861166" y="1887621"/>
            <a:ext cx="69762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b="1" dirty="0">
                <a:solidFill>
                  <a:srgbClr val="FF0000"/>
                </a:solidFill>
              </a:rPr>
              <a:t>2023</a:t>
            </a:r>
          </a:p>
        </p:txBody>
      </p:sp>
      <p:sp>
        <p:nvSpPr>
          <p:cNvPr id="16" name="Rectangle 15">
            <a:extLst>
              <a:ext uri="{FF2B5EF4-FFF2-40B4-BE49-F238E27FC236}">
                <a16:creationId xmlns:a16="http://schemas.microsoft.com/office/drawing/2014/main" id="{708EEF42-1674-98A8-76BC-748E27812119}"/>
              </a:ext>
            </a:extLst>
          </p:cNvPr>
          <p:cNvSpPr/>
          <p:nvPr/>
        </p:nvSpPr>
        <p:spPr>
          <a:xfrm>
            <a:off x="1090640" y="3066424"/>
            <a:ext cx="3302374" cy="744733"/>
          </a:xfrm>
          <a:prstGeom prst="rect">
            <a:avLst/>
          </a:prstGeom>
          <a:gradFill flip="none" rotWithShape="1">
            <a:gsLst>
              <a:gs pos="0">
                <a:schemeClr val="accent1">
                  <a:lumMod val="5000"/>
                  <a:lumOff val="95000"/>
                  <a:alpha val="35965"/>
                </a:schemeClr>
              </a:gs>
              <a:gs pos="15000">
                <a:schemeClr val="bg1">
                  <a:lumMod val="85000"/>
                  <a:alpha val="73000"/>
                </a:schemeClr>
              </a:gs>
              <a:gs pos="51000">
                <a:schemeClr val="bg1">
                  <a:lumMod val="75000"/>
                </a:schemeClr>
              </a:gs>
              <a:gs pos="100000">
                <a:schemeClr val="bg1">
                  <a:lumMod val="65000"/>
                </a:schemeClr>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b="1" dirty="0" err="1">
                <a:solidFill>
                  <a:schemeClr val="tx1"/>
                </a:solidFill>
              </a:rPr>
              <a:t>CloudSat</a:t>
            </a:r>
            <a:r>
              <a:rPr lang="en-US" b="1" dirty="0">
                <a:solidFill>
                  <a:schemeClr val="tx1"/>
                </a:solidFill>
              </a:rPr>
              <a:t>/CALIPSO</a:t>
            </a:r>
          </a:p>
        </p:txBody>
      </p:sp>
      <p:sp>
        <p:nvSpPr>
          <p:cNvPr id="17" name="Rectangle 16">
            <a:extLst>
              <a:ext uri="{FF2B5EF4-FFF2-40B4-BE49-F238E27FC236}">
                <a16:creationId xmlns:a16="http://schemas.microsoft.com/office/drawing/2014/main" id="{147261BC-9B0F-6D66-D59E-68E3AA7811A9}"/>
              </a:ext>
            </a:extLst>
          </p:cNvPr>
          <p:cNvSpPr/>
          <p:nvPr/>
        </p:nvSpPr>
        <p:spPr>
          <a:xfrm>
            <a:off x="4397783" y="3071662"/>
            <a:ext cx="2117587" cy="744732"/>
          </a:xfrm>
          <a:prstGeom prst="rect">
            <a:avLst/>
          </a:prstGeom>
          <a:gradFill flip="none" rotWithShape="1">
            <a:gsLst>
              <a:gs pos="0">
                <a:schemeClr val="accent1">
                  <a:lumMod val="5000"/>
                  <a:lumOff val="95000"/>
                  <a:alpha val="58818"/>
                </a:schemeClr>
              </a:gs>
              <a:gs pos="21000">
                <a:schemeClr val="accent5">
                  <a:lumMod val="40000"/>
                  <a:lumOff val="60000"/>
                </a:schemeClr>
              </a:gs>
              <a:gs pos="69000">
                <a:schemeClr val="accent5">
                  <a:lumMod val="60000"/>
                  <a:lumOff val="40000"/>
                </a:schemeClr>
              </a:gs>
              <a:gs pos="100000">
                <a:schemeClr val="accent5">
                  <a:lumMod val="75000"/>
                </a:schemeClr>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8" name="Rectangle 17">
            <a:extLst>
              <a:ext uri="{FF2B5EF4-FFF2-40B4-BE49-F238E27FC236}">
                <a16:creationId xmlns:a16="http://schemas.microsoft.com/office/drawing/2014/main" id="{01E01801-3B49-BFFA-240A-D9C09BF6B201}"/>
              </a:ext>
            </a:extLst>
          </p:cNvPr>
          <p:cNvSpPr/>
          <p:nvPr/>
        </p:nvSpPr>
        <p:spPr>
          <a:xfrm>
            <a:off x="1100030" y="4428243"/>
            <a:ext cx="7387961" cy="695752"/>
          </a:xfrm>
          <a:prstGeom prst="rect">
            <a:avLst/>
          </a:prstGeom>
          <a:gradFill flip="none" rotWithShape="1">
            <a:gsLst>
              <a:gs pos="0">
                <a:schemeClr val="accent6">
                  <a:lumMod val="40000"/>
                  <a:lumOff val="60000"/>
                </a:schemeClr>
              </a:gs>
              <a:gs pos="0">
                <a:schemeClr val="accent1">
                  <a:lumMod val="5000"/>
                  <a:lumOff val="95000"/>
                  <a:alpha val="44000"/>
                </a:schemeClr>
              </a:gs>
              <a:gs pos="54000">
                <a:schemeClr val="accent6">
                  <a:lumMod val="40000"/>
                  <a:lumOff val="60000"/>
                </a:schemeClr>
              </a:gs>
              <a:gs pos="71000">
                <a:schemeClr val="accent6">
                  <a:lumMod val="60000"/>
                  <a:lumOff val="40000"/>
                </a:schemeClr>
              </a:gs>
              <a:gs pos="100000">
                <a:schemeClr val="accent6">
                  <a:lumMod val="75000"/>
                </a:schemeClr>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b="1" dirty="0">
                <a:solidFill>
                  <a:schemeClr val="accent6">
                    <a:lumMod val="50000"/>
                  </a:schemeClr>
                </a:solidFill>
              </a:rPr>
              <a:t>GPM</a:t>
            </a:r>
          </a:p>
        </p:txBody>
      </p:sp>
      <p:pic>
        <p:nvPicPr>
          <p:cNvPr id="19" name="Picture 18">
            <a:extLst>
              <a:ext uri="{FF2B5EF4-FFF2-40B4-BE49-F238E27FC236}">
                <a16:creationId xmlns:a16="http://schemas.microsoft.com/office/drawing/2014/main" id="{DAB3103B-150C-FB20-C4C8-0AAA375DBC1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337697" y="4443868"/>
            <a:ext cx="1212602" cy="648742"/>
          </a:xfrm>
          <a:prstGeom prst="rect">
            <a:avLst/>
          </a:prstGeom>
        </p:spPr>
      </p:pic>
      <p:pic>
        <p:nvPicPr>
          <p:cNvPr id="20" name="Picture 19">
            <a:extLst>
              <a:ext uri="{FF2B5EF4-FFF2-40B4-BE49-F238E27FC236}">
                <a16:creationId xmlns:a16="http://schemas.microsoft.com/office/drawing/2014/main" id="{ACD19E06-6BF3-127C-1F12-E9670855787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15273" y="3115032"/>
            <a:ext cx="995666" cy="652991"/>
          </a:xfrm>
          <a:prstGeom prst="rect">
            <a:avLst/>
          </a:prstGeom>
        </p:spPr>
      </p:pic>
      <p:pic>
        <p:nvPicPr>
          <p:cNvPr id="21" name="Picture 20">
            <a:extLst>
              <a:ext uri="{FF2B5EF4-FFF2-40B4-BE49-F238E27FC236}">
                <a16:creationId xmlns:a16="http://schemas.microsoft.com/office/drawing/2014/main" id="{3199AD87-42E8-9597-38DF-244A0966F4F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481075" y="3195102"/>
            <a:ext cx="1951001" cy="516184"/>
          </a:xfrm>
          <a:prstGeom prst="rect">
            <a:avLst/>
          </a:prstGeom>
        </p:spPr>
      </p:pic>
      <p:sp>
        <p:nvSpPr>
          <p:cNvPr id="22" name="Rectangle 21">
            <a:extLst>
              <a:ext uri="{FF2B5EF4-FFF2-40B4-BE49-F238E27FC236}">
                <a16:creationId xmlns:a16="http://schemas.microsoft.com/office/drawing/2014/main" id="{2C05302F-B49B-CE19-60E7-9BB0AD0DFA19}"/>
              </a:ext>
            </a:extLst>
          </p:cNvPr>
          <p:cNvSpPr/>
          <p:nvPr/>
        </p:nvSpPr>
        <p:spPr>
          <a:xfrm>
            <a:off x="7710434" y="5013988"/>
            <a:ext cx="1378592" cy="695752"/>
          </a:xfrm>
          <a:prstGeom prst="rect">
            <a:avLst/>
          </a:prstGeom>
          <a:gradFill flip="none" rotWithShape="1">
            <a:gsLst>
              <a:gs pos="0">
                <a:schemeClr val="accent1">
                  <a:lumMod val="5000"/>
                  <a:lumOff val="95000"/>
                  <a:alpha val="50916"/>
                </a:schemeClr>
              </a:gs>
              <a:gs pos="45000">
                <a:schemeClr val="accent2">
                  <a:lumMod val="40000"/>
                  <a:lumOff val="60000"/>
                </a:schemeClr>
              </a:gs>
              <a:gs pos="70000">
                <a:schemeClr val="accent2">
                  <a:lumMod val="60000"/>
                  <a:lumOff val="40000"/>
                </a:schemeClr>
              </a:gs>
              <a:gs pos="100000">
                <a:schemeClr val="accent2">
                  <a:lumMod val="75000"/>
                </a:schemeClr>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b="1" dirty="0">
                <a:solidFill>
                  <a:schemeClr val="accent2">
                    <a:lumMod val="50000"/>
                  </a:schemeClr>
                </a:solidFill>
              </a:rPr>
              <a:t>AOS-I</a:t>
            </a:r>
          </a:p>
        </p:txBody>
      </p:sp>
      <p:sp>
        <p:nvSpPr>
          <p:cNvPr id="23" name="Rectangle 22">
            <a:extLst>
              <a:ext uri="{FF2B5EF4-FFF2-40B4-BE49-F238E27FC236}">
                <a16:creationId xmlns:a16="http://schemas.microsoft.com/office/drawing/2014/main" id="{72533C32-042B-D67B-0548-55F426BCFF0E}"/>
              </a:ext>
            </a:extLst>
          </p:cNvPr>
          <p:cNvSpPr/>
          <p:nvPr/>
        </p:nvSpPr>
        <p:spPr>
          <a:xfrm>
            <a:off x="9363234" y="3072269"/>
            <a:ext cx="2139649" cy="744732"/>
          </a:xfrm>
          <a:prstGeom prst="rect">
            <a:avLst/>
          </a:prstGeom>
          <a:gradFill flip="none" rotWithShape="1">
            <a:gsLst>
              <a:gs pos="0">
                <a:schemeClr val="accent1">
                  <a:lumMod val="5000"/>
                  <a:lumOff val="95000"/>
                  <a:alpha val="70012"/>
                </a:schemeClr>
              </a:gs>
              <a:gs pos="42000">
                <a:schemeClr val="accent4">
                  <a:lumMod val="40000"/>
                  <a:lumOff val="60000"/>
                </a:schemeClr>
              </a:gs>
              <a:gs pos="72000">
                <a:schemeClr val="accent4">
                  <a:lumMod val="60000"/>
                  <a:lumOff val="40000"/>
                </a:schemeClr>
              </a:gs>
              <a:gs pos="100000">
                <a:schemeClr val="accent4">
                  <a:lumMod val="75000"/>
                </a:schemeClr>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b="1" dirty="0">
                <a:solidFill>
                  <a:schemeClr val="accent4">
                    <a:lumMod val="50000"/>
                  </a:schemeClr>
                </a:solidFill>
              </a:rPr>
              <a:t>AOS-P</a:t>
            </a:r>
          </a:p>
        </p:txBody>
      </p:sp>
      <p:pic>
        <p:nvPicPr>
          <p:cNvPr id="26" name="Picture 25">
            <a:extLst>
              <a:ext uri="{FF2B5EF4-FFF2-40B4-BE49-F238E27FC236}">
                <a16:creationId xmlns:a16="http://schemas.microsoft.com/office/drawing/2014/main" id="{3EC8F040-8BE2-CAE7-9654-43306BFBFCB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101860" y="5097579"/>
            <a:ext cx="862010" cy="535883"/>
          </a:xfrm>
          <a:prstGeom prst="rect">
            <a:avLst/>
          </a:prstGeom>
        </p:spPr>
      </p:pic>
      <p:pic>
        <p:nvPicPr>
          <p:cNvPr id="27" name="Picture 26">
            <a:extLst>
              <a:ext uri="{FF2B5EF4-FFF2-40B4-BE49-F238E27FC236}">
                <a16:creationId xmlns:a16="http://schemas.microsoft.com/office/drawing/2014/main" id="{1D7FC108-3ADC-2F7F-0A4A-EA3A2A0B691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054035" y="5097579"/>
            <a:ext cx="661888" cy="558468"/>
          </a:xfrm>
          <a:prstGeom prst="rect">
            <a:avLst/>
          </a:prstGeom>
        </p:spPr>
      </p:pic>
      <p:sp>
        <p:nvSpPr>
          <p:cNvPr id="30" name="Rectangle 29">
            <a:extLst>
              <a:ext uri="{FF2B5EF4-FFF2-40B4-BE49-F238E27FC236}">
                <a16:creationId xmlns:a16="http://schemas.microsoft.com/office/drawing/2014/main" id="{82CE0999-29ED-28A0-987E-88DBEFB943F2}"/>
              </a:ext>
            </a:extLst>
          </p:cNvPr>
          <p:cNvSpPr/>
          <p:nvPr/>
        </p:nvSpPr>
        <p:spPr>
          <a:xfrm>
            <a:off x="6534463" y="4731319"/>
            <a:ext cx="1364380" cy="695752"/>
          </a:xfrm>
          <a:prstGeom prst="rect">
            <a:avLst/>
          </a:prstGeom>
          <a:gradFill flip="none" rotWithShape="1">
            <a:gsLst>
              <a:gs pos="0">
                <a:schemeClr val="accent1">
                  <a:lumMod val="5000"/>
                  <a:lumOff val="95000"/>
                  <a:alpha val="37000"/>
                </a:schemeClr>
              </a:gs>
              <a:gs pos="53000">
                <a:srgbClr val="7030A0">
                  <a:alpha val="33917"/>
                </a:srgbClr>
              </a:gs>
              <a:gs pos="71000">
                <a:srgbClr val="7030A0">
                  <a:alpha val="67281"/>
                </a:srgbClr>
              </a:gs>
              <a:gs pos="100000">
                <a:srgbClr val="7030A0"/>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b="1" dirty="0">
                <a:solidFill>
                  <a:srgbClr val="7030A0"/>
                </a:solidFill>
              </a:rPr>
              <a:t>INCUS</a:t>
            </a:r>
          </a:p>
        </p:txBody>
      </p:sp>
      <p:pic>
        <p:nvPicPr>
          <p:cNvPr id="31" name="Graphic 30">
            <a:extLst>
              <a:ext uri="{FF2B5EF4-FFF2-40B4-BE49-F238E27FC236}">
                <a16:creationId xmlns:a16="http://schemas.microsoft.com/office/drawing/2014/main" id="{89C4B5AF-90DE-AA4A-A32A-1CADAC5D91AD}"/>
              </a:ext>
            </a:extLst>
          </p:cNvPr>
          <p:cNvPicPr>
            <a:picLocks noChangeAspect="1"/>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1484381" y="3195102"/>
            <a:ext cx="521263" cy="521263"/>
          </a:xfrm>
          <a:prstGeom prst="rect">
            <a:avLst/>
          </a:prstGeom>
        </p:spPr>
      </p:pic>
      <p:sp>
        <p:nvSpPr>
          <p:cNvPr id="34" name="TextBox 33">
            <a:extLst>
              <a:ext uri="{FF2B5EF4-FFF2-40B4-BE49-F238E27FC236}">
                <a16:creationId xmlns:a16="http://schemas.microsoft.com/office/drawing/2014/main" id="{AA09DA9F-3FCC-5D47-BC92-A2C5998A9E4F}"/>
              </a:ext>
            </a:extLst>
          </p:cNvPr>
          <p:cNvSpPr txBox="1"/>
          <p:nvPr/>
        </p:nvSpPr>
        <p:spPr>
          <a:xfrm>
            <a:off x="1074397" y="2668756"/>
            <a:ext cx="797526" cy="446276"/>
          </a:xfrm>
          <a:prstGeom prst="rect">
            <a:avLst/>
          </a:prstGeom>
          <a:noFill/>
        </p:spPr>
        <p:txBody>
          <a:bodyPr wrap="none" rtlCol="0">
            <a:spAutoFit/>
          </a:bodyPr>
          <a:lstStyle/>
          <a:p>
            <a:pPr algn="r"/>
            <a:r>
              <a:rPr lang="en-US" sz="2300" dirty="0"/>
              <a:t>Polar</a:t>
            </a:r>
          </a:p>
        </p:txBody>
      </p:sp>
      <p:sp>
        <p:nvSpPr>
          <p:cNvPr id="36" name="TextBox 35">
            <a:extLst>
              <a:ext uri="{FF2B5EF4-FFF2-40B4-BE49-F238E27FC236}">
                <a16:creationId xmlns:a16="http://schemas.microsoft.com/office/drawing/2014/main" id="{417F2202-9550-6E4B-9F8D-B684C3A90A60}"/>
              </a:ext>
            </a:extLst>
          </p:cNvPr>
          <p:cNvSpPr txBox="1"/>
          <p:nvPr/>
        </p:nvSpPr>
        <p:spPr>
          <a:xfrm>
            <a:off x="1100031" y="4030901"/>
            <a:ext cx="1132041" cy="446276"/>
          </a:xfrm>
          <a:prstGeom prst="rect">
            <a:avLst/>
          </a:prstGeom>
          <a:noFill/>
        </p:spPr>
        <p:txBody>
          <a:bodyPr wrap="none" rtlCol="0">
            <a:spAutoFit/>
          </a:bodyPr>
          <a:lstStyle/>
          <a:p>
            <a:pPr algn="r"/>
            <a:r>
              <a:rPr lang="en-US" sz="2300" dirty="0"/>
              <a:t>Inclined</a:t>
            </a:r>
          </a:p>
        </p:txBody>
      </p:sp>
      <p:sp>
        <p:nvSpPr>
          <p:cNvPr id="40" name="TextBox 39">
            <a:extLst>
              <a:ext uri="{FF2B5EF4-FFF2-40B4-BE49-F238E27FC236}">
                <a16:creationId xmlns:a16="http://schemas.microsoft.com/office/drawing/2014/main" id="{1C018FEC-BA0B-CA42-ADD7-3DECDE9B495F}"/>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
        <p:nvSpPr>
          <p:cNvPr id="39" name="Right Brace 38">
            <a:extLst>
              <a:ext uri="{FF2B5EF4-FFF2-40B4-BE49-F238E27FC236}">
                <a16:creationId xmlns:a16="http://schemas.microsoft.com/office/drawing/2014/main" id="{D74677BD-B18F-7345-94C1-32757AAA0C39}"/>
              </a:ext>
            </a:extLst>
          </p:cNvPr>
          <p:cNvSpPr/>
          <p:nvPr/>
        </p:nvSpPr>
        <p:spPr>
          <a:xfrm rot="16200000">
            <a:off x="1722558" y="883871"/>
            <a:ext cx="346930" cy="18658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TextBox 42">
            <a:extLst>
              <a:ext uri="{FF2B5EF4-FFF2-40B4-BE49-F238E27FC236}">
                <a16:creationId xmlns:a16="http://schemas.microsoft.com/office/drawing/2014/main" id="{A0426F76-7F0B-9C48-86DC-5D226BB0EF11}"/>
              </a:ext>
            </a:extLst>
          </p:cNvPr>
          <p:cNvSpPr txBox="1"/>
          <p:nvPr/>
        </p:nvSpPr>
        <p:spPr>
          <a:xfrm>
            <a:off x="1439772" y="942666"/>
            <a:ext cx="912781" cy="707886"/>
          </a:xfrm>
          <a:prstGeom prst="rect">
            <a:avLst/>
          </a:prstGeom>
          <a:noFill/>
        </p:spPr>
        <p:txBody>
          <a:bodyPr wrap="square" rtlCol="0">
            <a:spAutoFit/>
          </a:bodyPr>
          <a:lstStyle/>
          <a:p>
            <a:pPr algn="ctr"/>
            <a:r>
              <a:rPr lang="en-US" sz="2000" dirty="0"/>
              <a:t>ACCP Study</a:t>
            </a:r>
          </a:p>
        </p:txBody>
      </p:sp>
      <p:sp>
        <p:nvSpPr>
          <p:cNvPr id="48" name="Right Brace 47">
            <a:extLst>
              <a:ext uri="{FF2B5EF4-FFF2-40B4-BE49-F238E27FC236}">
                <a16:creationId xmlns:a16="http://schemas.microsoft.com/office/drawing/2014/main" id="{18D92EAC-CF77-1643-9BDB-AD4CBE58DBB3}"/>
              </a:ext>
            </a:extLst>
          </p:cNvPr>
          <p:cNvSpPr/>
          <p:nvPr/>
        </p:nvSpPr>
        <p:spPr>
          <a:xfrm rot="16200000">
            <a:off x="3089903" y="1387620"/>
            <a:ext cx="346930" cy="85830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TextBox 48">
            <a:extLst>
              <a:ext uri="{FF2B5EF4-FFF2-40B4-BE49-F238E27FC236}">
                <a16:creationId xmlns:a16="http://schemas.microsoft.com/office/drawing/2014/main" id="{1E072A6C-79C5-0A43-B5CB-831324B9BEF6}"/>
              </a:ext>
            </a:extLst>
          </p:cNvPr>
          <p:cNvSpPr txBox="1"/>
          <p:nvPr/>
        </p:nvSpPr>
        <p:spPr>
          <a:xfrm>
            <a:off x="2442067" y="942666"/>
            <a:ext cx="1646427" cy="707886"/>
          </a:xfrm>
          <a:prstGeom prst="rect">
            <a:avLst/>
          </a:prstGeom>
          <a:noFill/>
        </p:spPr>
        <p:txBody>
          <a:bodyPr wrap="square" rtlCol="0">
            <a:spAutoFit/>
          </a:bodyPr>
          <a:lstStyle/>
          <a:p>
            <a:pPr algn="ctr"/>
            <a:r>
              <a:rPr lang="en-US" sz="2000" dirty="0"/>
              <a:t>Pre-</a:t>
            </a:r>
          </a:p>
          <a:p>
            <a:pPr algn="ctr"/>
            <a:r>
              <a:rPr lang="en-US" sz="2000" dirty="0"/>
              <a:t>formulation</a:t>
            </a:r>
          </a:p>
        </p:txBody>
      </p:sp>
      <p:sp>
        <p:nvSpPr>
          <p:cNvPr id="37" name="Rectangle 36">
            <a:extLst>
              <a:ext uri="{FF2B5EF4-FFF2-40B4-BE49-F238E27FC236}">
                <a16:creationId xmlns:a16="http://schemas.microsoft.com/office/drawing/2014/main" id="{5D5EB13B-889F-350B-C024-A14B08AF7226}"/>
              </a:ext>
            </a:extLst>
          </p:cNvPr>
          <p:cNvSpPr/>
          <p:nvPr/>
        </p:nvSpPr>
        <p:spPr>
          <a:xfrm>
            <a:off x="8065614" y="5791570"/>
            <a:ext cx="1378592" cy="695752"/>
          </a:xfrm>
          <a:prstGeom prst="rect">
            <a:avLst/>
          </a:prstGeom>
          <a:gradFill flip="none" rotWithShape="1">
            <a:gsLst>
              <a:gs pos="0">
                <a:srgbClr val="FF0000">
                  <a:alpha val="9804"/>
                </a:srgbClr>
              </a:gs>
              <a:gs pos="45000">
                <a:srgbClr val="FF0000">
                  <a:alpha val="40000"/>
                </a:srgbClr>
              </a:gs>
              <a:gs pos="70000">
                <a:srgbClr val="FF0000">
                  <a:alpha val="69804"/>
                </a:srgbClr>
              </a:gs>
              <a:gs pos="100000">
                <a:srgbClr val="FF0000"/>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b="1" dirty="0">
                <a:solidFill>
                  <a:schemeClr val="accent2">
                    <a:lumMod val="50000"/>
                  </a:schemeClr>
                </a:solidFill>
              </a:rPr>
              <a:t>AOS-SO</a:t>
            </a:r>
          </a:p>
        </p:txBody>
      </p:sp>
      <p:sp>
        <p:nvSpPr>
          <p:cNvPr id="42" name="Rectangle 41">
            <a:extLst>
              <a:ext uri="{FF2B5EF4-FFF2-40B4-BE49-F238E27FC236}">
                <a16:creationId xmlns:a16="http://schemas.microsoft.com/office/drawing/2014/main" id="{C512D04F-45A9-E822-6F38-A5965634F070}"/>
              </a:ext>
            </a:extLst>
          </p:cNvPr>
          <p:cNvSpPr/>
          <p:nvPr/>
        </p:nvSpPr>
        <p:spPr>
          <a:xfrm>
            <a:off x="9607238" y="5791570"/>
            <a:ext cx="1378592" cy="695752"/>
          </a:xfrm>
          <a:prstGeom prst="rect">
            <a:avLst/>
          </a:prstGeom>
          <a:gradFill flip="none" rotWithShape="1">
            <a:gsLst>
              <a:gs pos="0">
                <a:srgbClr val="FF0000">
                  <a:alpha val="9804"/>
                </a:srgbClr>
              </a:gs>
              <a:gs pos="45000">
                <a:srgbClr val="FF0000">
                  <a:alpha val="40000"/>
                </a:srgbClr>
              </a:gs>
              <a:gs pos="70000">
                <a:srgbClr val="FF0000">
                  <a:alpha val="69804"/>
                </a:srgbClr>
              </a:gs>
              <a:gs pos="100000">
                <a:srgbClr val="FF0000"/>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b="1" dirty="0">
                <a:solidFill>
                  <a:schemeClr val="accent2">
                    <a:lumMod val="50000"/>
                  </a:schemeClr>
                </a:solidFill>
              </a:rPr>
              <a:t>AOS-SO</a:t>
            </a:r>
          </a:p>
        </p:txBody>
      </p:sp>
      <p:sp>
        <p:nvSpPr>
          <p:cNvPr id="44" name="Rectangle 43">
            <a:extLst>
              <a:ext uri="{FF2B5EF4-FFF2-40B4-BE49-F238E27FC236}">
                <a16:creationId xmlns:a16="http://schemas.microsoft.com/office/drawing/2014/main" id="{5649F4CE-D7F0-519D-85F7-97C0151CD9AC}"/>
              </a:ext>
            </a:extLst>
          </p:cNvPr>
          <p:cNvSpPr/>
          <p:nvPr/>
        </p:nvSpPr>
        <p:spPr>
          <a:xfrm>
            <a:off x="10847087" y="5784322"/>
            <a:ext cx="1378592" cy="695752"/>
          </a:xfrm>
          <a:prstGeom prst="rect">
            <a:avLst/>
          </a:prstGeom>
          <a:gradFill flip="none" rotWithShape="1">
            <a:gsLst>
              <a:gs pos="0">
                <a:srgbClr val="FF0000">
                  <a:alpha val="9804"/>
                </a:srgbClr>
              </a:gs>
              <a:gs pos="45000">
                <a:srgbClr val="FF0000">
                  <a:alpha val="40000"/>
                </a:srgbClr>
              </a:gs>
              <a:gs pos="70000">
                <a:srgbClr val="FF0000">
                  <a:alpha val="69804"/>
                </a:srgbClr>
              </a:gs>
              <a:gs pos="100000">
                <a:srgbClr val="FF0000"/>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b="1" dirty="0">
                <a:solidFill>
                  <a:schemeClr val="accent2">
                    <a:lumMod val="50000"/>
                  </a:schemeClr>
                </a:solidFill>
              </a:rPr>
              <a:t>AOS-SO</a:t>
            </a:r>
          </a:p>
        </p:txBody>
      </p:sp>
      <p:sp>
        <p:nvSpPr>
          <p:cNvPr id="45" name="TextBox 44">
            <a:extLst>
              <a:ext uri="{FF2B5EF4-FFF2-40B4-BE49-F238E27FC236}">
                <a16:creationId xmlns:a16="http://schemas.microsoft.com/office/drawing/2014/main" id="{D05C1536-B792-DAE5-8D39-D8A34AC6012C}"/>
              </a:ext>
            </a:extLst>
          </p:cNvPr>
          <p:cNvSpPr txBox="1"/>
          <p:nvPr/>
        </p:nvSpPr>
        <p:spPr>
          <a:xfrm>
            <a:off x="1100030" y="5930020"/>
            <a:ext cx="1416991" cy="446276"/>
          </a:xfrm>
          <a:prstGeom prst="rect">
            <a:avLst/>
          </a:prstGeom>
          <a:noFill/>
        </p:spPr>
        <p:txBody>
          <a:bodyPr wrap="none" rtlCol="0">
            <a:spAutoFit/>
          </a:bodyPr>
          <a:lstStyle/>
          <a:p>
            <a:pPr algn="r"/>
            <a:r>
              <a:rPr lang="en-US" sz="2300" dirty="0"/>
              <a:t>Suborbital</a:t>
            </a:r>
          </a:p>
        </p:txBody>
      </p:sp>
      <p:sp>
        <p:nvSpPr>
          <p:cNvPr id="3" name="Rounded Rectangle 2">
            <a:extLst>
              <a:ext uri="{FF2B5EF4-FFF2-40B4-BE49-F238E27FC236}">
                <a16:creationId xmlns:a16="http://schemas.microsoft.com/office/drawing/2014/main" id="{13AF1C56-1986-4798-64C6-FD413985E2A3}"/>
              </a:ext>
            </a:extLst>
          </p:cNvPr>
          <p:cNvSpPr/>
          <p:nvPr/>
        </p:nvSpPr>
        <p:spPr>
          <a:xfrm>
            <a:off x="7515616" y="1643307"/>
            <a:ext cx="4710063" cy="5214693"/>
          </a:xfrm>
          <a:prstGeom prst="roundRect">
            <a:avLst/>
          </a:prstGeom>
          <a:noFill/>
          <a:ln w="635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5271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28E83-F27B-0444-ACCD-09B772386BAC}"/>
              </a:ext>
            </a:extLst>
          </p:cNvPr>
          <p:cNvSpPr>
            <a:spLocks noGrp="1"/>
          </p:cNvSpPr>
          <p:nvPr>
            <p:ph type="title"/>
          </p:nvPr>
        </p:nvSpPr>
        <p:spPr>
          <a:xfrm>
            <a:off x="829056" y="510345"/>
            <a:ext cx="8929643" cy="685800"/>
          </a:xfrm>
        </p:spPr>
        <p:txBody>
          <a:bodyPr/>
          <a:lstStyle/>
          <a:p>
            <a:r>
              <a:rPr lang="en-US" sz="3600" dirty="0">
                <a:latin typeface="Arial"/>
                <a:cs typeface="Arial"/>
              </a:rPr>
              <a:t>AOS Derives From Decadal Survey Recommendations</a:t>
            </a:r>
            <a:endParaRPr lang="en-US" sz="3600" dirty="0"/>
          </a:p>
        </p:txBody>
      </p:sp>
      <p:pic>
        <p:nvPicPr>
          <p:cNvPr id="14" name="Picture 14" descr="Screen Shot 2022-02-18 at 9.19.41 AM.png">
            <a:extLst>
              <a:ext uri="{FF2B5EF4-FFF2-40B4-BE49-F238E27FC236}">
                <a16:creationId xmlns:a16="http://schemas.microsoft.com/office/drawing/2014/main" id="{0CB857A2-2D67-4AC7-BE5A-BD5F2511097D}"/>
              </a:ext>
            </a:extLst>
          </p:cNvPr>
          <p:cNvPicPr>
            <a:picLocks noChangeAspect="1"/>
          </p:cNvPicPr>
          <p:nvPr/>
        </p:nvPicPr>
        <p:blipFill>
          <a:blip r:embed="rId3"/>
          <a:stretch>
            <a:fillRect/>
          </a:stretch>
        </p:blipFill>
        <p:spPr>
          <a:xfrm>
            <a:off x="338478" y="2433171"/>
            <a:ext cx="8210988" cy="2703263"/>
          </a:xfrm>
          <a:prstGeom prst="rect">
            <a:avLst/>
          </a:prstGeom>
          <a:ln w="57150">
            <a:solidFill>
              <a:schemeClr val="tx1"/>
            </a:solidFill>
          </a:ln>
        </p:spPr>
      </p:pic>
      <p:pic>
        <p:nvPicPr>
          <p:cNvPr id="7" name="Picture 2">
            <a:extLst>
              <a:ext uri="{FF2B5EF4-FFF2-40B4-BE49-F238E27FC236}">
                <a16:creationId xmlns:a16="http://schemas.microsoft.com/office/drawing/2014/main" id="{BCCCD95D-2FBA-8A43-9A61-971129B01CB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868212" y="1866786"/>
            <a:ext cx="2956056" cy="383603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2AAB07F-6343-0042-90DF-CE2EE8ED2864}"/>
              </a:ext>
            </a:extLst>
          </p:cNvPr>
          <p:cNvSpPr txBox="1"/>
          <p:nvPr/>
        </p:nvSpPr>
        <p:spPr>
          <a:xfrm>
            <a:off x="8771466" y="5747245"/>
            <a:ext cx="3361267" cy="646331"/>
          </a:xfrm>
          <a:prstGeom prst="rect">
            <a:avLst/>
          </a:prstGeom>
          <a:noFill/>
        </p:spPr>
        <p:txBody>
          <a:bodyPr wrap="square" rtlCol="0">
            <a:spAutoFit/>
          </a:bodyPr>
          <a:lstStyle/>
          <a:p>
            <a:r>
              <a:rPr lang="en-US" dirty="0"/>
              <a:t>National Academies of Sciences, Engineering, and Medicine 2018</a:t>
            </a:r>
          </a:p>
        </p:txBody>
      </p:sp>
      <p:sp>
        <p:nvSpPr>
          <p:cNvPr id="8" name="TextBox 7">
            <a:extLst>
              <a:ext uri="{FF2B5EF4-FFF2-40B4-BE49-F238E27FC236}">
                <a16:creationId xmlns:a16="http://schemas.microsoft.com/office/drawing/2014/main" id="{24859807-5E9A-654E-A693-07C69CFA6B9E}"/>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541656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8208F-5083-9744-8789-2310DDE8505B}"/>
              </a:ext>
            </a:extLst>
          </p:cNvPr>
          <p:cNvSpPr>
            <a:spLocks noGrp="1"/>
          </p:cNvSpPr>
          <p:nvPr>
            <p:ph type="title"/>
          </p:nvPr>
        </p:nvSpPr>
        <p:spPr>
          <a:xfrm>
            <a:off x="1267312" y="198738"/>
            <a:ext cx="4238876" cy="832525"/>
          </a:xfrm>
        </p:spPr>
        <p:txBody>
          <a:bodyPr>
            <a:normAutofit fontScale="90000"/>
          </a:bodyPr>
          <a:lstStyle/>
          <a:p>
            <a:r>
              <a:rPr lang="en-US" sz="3600" b="0" dirty="0"/>
              <a:t>Traceability to the Decadal Survey</a:t>
            </a:r>
          </a:p>
        </p:txBody>
      </p:sp>
      <p:sp>
        <p:nvSpPr>
          <p:cNvPr id="4" name="Snip and Round Single Corner Rectangle 3">
            <a:extLst>
              <a:ext uri="{FF2B5EF4-FFF2-40B4-BE49-F238E27FC236}">
                <a16:creationId xmlns:a16="http://schemas.microsoft.com/office/drawing/2014/main" id="{8930050C-A435-4846-A67E-1EE6B1A24254}"/>
              </a:ext>
            </a:extLst>
          </p:cNvPr>
          <p:cNvSpPr/>
          <p:nvPr/>
        </p:nvSpPr>
        <p:spPr>
          <a:xfrm>
            <a:off x="1569366" y="2724903"/>
            <a:ext cx="2712683" cy="997339"/>
          </a:xfrm>
          <a:prstGeom prst="snipRoundRect">
            <a:avLst/>
          </a:prstGeom>
          <a:solidFill>
            <a:srgbClr val="B798D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rPr>
              <a:t>W-4 (MI): Convective Storm Formation Processes.</a:t>
            </a:r>
            <a:r>
              <a:rPr lang="en-US" sz="2000">
                <a:solidFill>
                  <a:schemeClr val="tx1"/>
                </a:solidFill>
              </a:rPr>
              <a:t> </a:t>
            </a:r>
          </a:p>
        </p:txBody>
      </p:sp>
      <p:sp>
        <p:nvSpPr>
          <p:cNvPr id="5" name="Snip and Round Single Corner Rectangle 4">
            <a:extLst>
              <a:ext uri="{FF2B5EF4-FFF2-40B4-BE49-F238E27FC236}">
                <a16:creationId xmlns:a16="http://schemas.microsoft.com/office/drawing/2014/main" id="{70B648FD-3E84-1C48-94C2-458983D87DC0}"/>
              </a:ext>
            </a:extLst>
          </p:cNvPr>
          <p:cNvSpPr/>
          <p:nvPr/>
        </p:nvSpPr>
        <p:spPr>
          <a:xfrm>
            <a:off x="1573263" y="3918309"/>
            <a:ext cx="2666561" cy="1044536"/>
          </a:xfrm>
          <a:prstGeom prst="snipRoundRect">
            <a:avLst/>
          </a:prstGeom>
          <a:solidFill>
            <a:srgbClr val="FFF2C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rPr>
              <a:t>W-5 (MI): Air Pollution Processes and Distribution. </a:t>
            </a:r>
            <a:endParaRPr lang="en-US" sz="2000">
              <a:solidFill>
                <a:schemeClr val="tx1"/>
              </a:solidFill>
            </a:endParaRPr>
          </a:p>
        </p:txBody>
      </p:sp>
      <p:sp>
        <p:nvSpPr>
          <p:cNvPr id="6" name="Snip and Round Single Corner Rectangle 5">
            <a:extLst>
              <a:ext uri="{FF2B5EF4-FFF2-40B4-BE49-F238E27FC236}">
                <a16:creationId xmlns:a16="http://schemas.microsoft.com/office/drawing/2014/main" id="{B2C0ABC5-1C69-3A41-B93D-A2BB8B689D73}"/>
              </a:ext>
            </a:extLst>
          </p:cNvPr>
          <p:cNvSpPr/>
          <p:nvPr/>
        </p:nvSpPr>
        <p:spPr>
          <a:xfrm>
            <a:off x="1565964" y="1553293"/>
            <a:ext cx="2673858" cy="997349"/>
          </a:xfrm>
          <a:prstGeom prst="snipRoundRect">
            <a:avLst/>
          </a:prstGeom>
          <a:solidFill>
            <a:srgbClr val="C5E0B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rPr>
              <a:t>C-2 (I-MI): Climate Feedback and Sensitivity.</a:t>
            </a:r>
            <a:r>
              <a:rPr lang="en-US" sz="2000">
                <a:solidFill>
                  <a:schemeClr val="tx1"/>
                </a:solidFill>
              </a:rPr>
              <a:t> </a:t>
            </a:r>
          </a:p>
        </p:txBody>
      </p:sp>
      <p:sp>
        <p:nvSpPr>
          <p:cNvPr id="10" name="Rounded Rectangle 9">
            <a:extLst>
              <a:ext uri="{FF2B5EF4-FFF2-40B4-BE49-F238E27FC236}">
                <a16:creationId xmlns:a16="http://schemas.microsoft.com/office/drawing/2014/main" id="{A55D66CE-A8D1-0B49-B3F5-5BBA434B6AE4}"/>
              </a:ext>
            </a:extLst>
          </p:cNvPr>
          <p:cNvSpPr/>
          <p:nvPr/>
        </p:nvSpPr>
        <p:spPr>
          <a:xfrm>
            <a:off x="6051331" y="4434550"/>
            <a:ext cx="5670231" cy="1015968"/>
          </a:xfrm>
          <a:prstGeom prst="roundRect">
            <a:avLst/>
          </a:prstGeom>
          <a:solidFill>
            <a:srgbClr val="B798D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a:solidFill>
                  <a:schemeClr val="tx1"/>
                </a:solidFill>
              </a:rPr>
              <a:t>G2</a:t>
            </a:r>
            <a:r>
              <a:rPr lang="en-US" sz="1600">
                <a:solidFill>
                  <a:schemeClr val="tx1"/>
                </a:solidFill>
              </a:rPr>
              <a:t> </a:t>
            </a:r>
            <a:r>
              <a:rPr lang="en-US" sz="1600">
                <a:solidFill>
                  <a:schemeClr val="tx1"/>
                </a:solidFill>
                <a:hlinkClick r:id="" action="ppaction://noaction">
                  <a:extLst>
                    <a:ext uri="{A12FA001-AC4F-418D-AE19-62706E023703}">
                      <ahyp:hlinkClr xmlns:ahyp="http://schemas.microsoft.com/office/drawing/2018/hyperlinkcolor" val="tx"/>
                    </a:ext>
                  </a:extLst>
                </a:hlinkClick>
              </a:rPr>
              <a:t>Storm Dynamics</a:t>
            </a:r>
            <a:endParaRPr lang="en-US" sz="1600">
              <a:solidFill>
                <a:schemeClr val="tx1"/>
              </a:solidFill>
            </a:endParaRPr>
          </a:p>
          <a:p>
            <a:pPr>
              <a:spcAft>
                <a:spcPts val="600"/>
              </a:spcAft>
            </a:pPr>
            <a:r>
              <a:rPr lang="en-US" sz="1600" i="1">
                <a:solidFill>
                  <a:schemeClr val="tx1"/>
                </a:solidFill>
              </a:rPr>
              <a:t>Improve our physical understanding and model representations of cloud, precipitation and dynamical processes within convective storms</a:t>
            </a:r>
            <a:endParaRPr lang="en-US" sz="1600">
              <a:solidFill>
                <a:schemeClr val="tx1"/>
              </a:solidFill>
            </a:endParaRPr>
          </a:p>
        </p:txBody>
      </p:sp>
      <p:sp>
        <p:nvSpPr>
          <p:cNvPr id="11" name="Rounded Rectangle 10">
            <a:extLst>
              <a:ext uri="{FF2B5EF4-FFF2-40B4-BE49-F238E27FC236}">
                <a16:creationId xmlns:a16="http://schemas.microsoft.com/office/drawing/2014/main" id="{C020E762-D2F7-AF47-BBA7-399AC69AC14D}"/>
              </a:ext>
            </a:extLst>
          </p:cNvPr>
          <p:cNvSpPr/>
          <p:nvPr/>
        </p:nvSpPr>
        <p:spPr>
          <a:xfrm>
            <a:off x="6051330" y="5576274"/>
            <a:ext cx="5683469" cy="898157"/>
          </a:xfrm>
          <a:prstGeom prst="roundRect">
            <a:avLst/>
          </a:prstGeom>
          <a:solidFill>
            <a:srgbClr val="FFF2C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a:solidFill>
                  <a:schemeClr val="tx1"/>
                </a:solidFill>
              </a:rPr>
              <a:t>G4</a:t>
            </a:r>
            <a:r>
              <a:rPr lang="en-US" sz="1600">
                <a:solidFill>
                  <a:schemeClr val="tx1"/>
                </a:solidFill>
              </a:rPr>
              <a:t> </a:t>
            </a:r>
            <a:r>
              <a:rPr lang="en-US" sz="1600">
                <a:solidFill>
                  <a:schemeClr val="tx1"/>
                </a:solidFill>
                <a:hlinkClick r:id="" action="ppaction://noaction">
                  <a:extLst>
                    <a:ext uri="{A12FA001-AC4F-418D-AE19-62706E023703}">
                      <ahyp:hlinkClr xmlns:ahyp="http://schemas.microsoft.com/office/drawing/2018/hyperlinkcolor" val="tx"/>
                    </a:ext>
                  </a:extLst>
                </a:hlinkClick>
              </a:rPr>
              <a:t>Aerosol Processes</a:t>
            </a:r>
            <a:r>
              <a:rPr lang="en-US" sz="1600">
                <a:solidFill>
                  <a:schemeClr val="tx1"/>
                </a:solidFill>
              </a:rPr>
              <a:t> </a:t>
            </a:r>
          </a:p>
          <a:p>
            <a:pPr>
              <a:spcAft>
                <a:spcPts val="600"/>
              </a:spcAft>
            </a:pPr>
            <a:r>
              <a:rPr lang="en-US" sz="1600" i="1">
                <a:solidFill>
                  <a:schemeClr val="tx1"/>
                </a:solidFill>
              </a:rPr>
              <a:t>Reduce uncertainty in key processes that link aerosols to weather, climate and air quality related impacts.</a:t>
            </a:r>
            <a:r>
              <a:rPr lang="en-US" sz="1600">
                <a:solidFill>
                  <a:schemeClr val="tx1"/>
                </a:solidFill>
              </a:rPr>
              <a:t> </a:t>
            </a:r>
          </a:p>
        </p:txBody>
      </p:sp>
      <p:sp>
        <p:nvSpPr>
          <p:cNvPr id="12" name="Rounded Rectangle 11">
            <a:extLst>
              <a:ext uri="{FF2B5EF4-FFF2-40B4-BE49-F238E27FC236}">
                <a16:creationId xmlns:a16="http://schemas.microsoft.com/office/drawing/2014/main" id="{ACB72125-D4B9-334A-AAB3-A7FC1EC9EED8}"/>
              </a:ext>
            </a:extLst>
          </p:cNvPr>
          <p:cNvSpPr/>
          <p:nvPr/>
        </p:nvSpPr>
        <p:spPr>
          <a:xfrm>
            <a:off x="6051330" y="1337517"/>
            <a:ext cx="5683469" cy="2986164"/>
          </a:xfrm>
          <a:prstGeom prst="roundRect">
            <a:avLst/>
          </a:prstGeom>
          <a:solidFill>
            <a:srgbClr val="C5E0B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a:solidFill>
                  <a:schemeClr val="tx1"/>
                </a:solidFill>
              </a:rPr>
              <a:t>G1</a:t>
            </a:r>
            <a:r>
              <a:rPr lang="en-US" sz="1600">
                <a:solidFill>
                  <a:schemeClr val="tx1"/>
                </a:solidFill>
              </a:rPr>
              <a:t> </a:t>
            </a:r>
            <a:r>
              <a:rPr lang="en-US" sz="1600">
                <a:solidFill>
                  <a:schemeClr val="tx1"/>
                </a:solidFill>
                <a:hlinkClick r:id="" action="ppaction://noaction">
                  <a:extLst>
                    <a:ext uri="{A12FA001-AC4F-418D-AE19-62706E023703}">
                      <ahyp:hlinkClr xmlns:ahyp="http://schemas.microsoft.com/office/drawing/2018/hyperlinkcolor" val="tx"/>
                    </a:ext>
                  </a:extLst>
                </a:hlinkClick>
              </a:rPr>
              <a:t>Cloud Feedbacks</a:t>
            </a:r>
            <a:endParaRPr lang="en-US" sz="1600">
              <a:solidFill>
                <a:schemeClr val="tx1"/>
              </a:solidFill>
            </a:endParaRPr>
          </a:p>
          <a:p>
            <a:pPr>
              <a:spcAft>
                <a:spcPts val="600"/>
              </a:spcAft>
            </a:pPr>
            <a:r>
              <a:rPr lang="en-US" sz="1600" i="1">
                <a:solidFill>
                  <a:schemeClr val="tx1"/>
                </a:solidFill>
              </a:rPr>
              <a:t>Reduce the uncertainty in low- and high-cloud climate feedbacks</a:t>
            </a:r>
          </a:p>
          <a:p>
            <a:pPr>
              <a:spcAft>
                <a:spcPts val="600"/>
              </a:spcAft>
            </a:pPr>
            <a:r>
              <a:rPr lang="en-US" sz="1600" b="1">
                <a:solidFill>
                  <a:schemeClr val="tx1"/>
                </a:solidFill>
              </a:rPr>
              <a:t>[G2</a:t>
            </a:r>
            <a:r>
              <a:rPr lang="en-US" sz="1600">
                <a:solidFill>
                  <a:schemeClr val="tx1"/>
                </a:solidFill>
              </a:rPr>
              <a:t> </a:t>
            </a:r>
            <a:r>
              <a:rPr lang="en-US" sz="1600">
                <a:solidFill>
                  <a:schemeClr val="tx1"/>
                </a:solidFill>
                <a:hlinkClick r:id="" action="ppaction://noaction">
                  <a:extLst>
                    <a:ext uri="{A12FA001-AC4F-418D-AE19-62706E023703}">
                      <ahyp:hlinkClr xmlns:ahyp="http://schemas.microsoft.com/office/drawing/2018/hyperlinkcolor" val="tx"/>
                    </a:ext>
                  </a:extLst>
                </a:hlinkClick>
              </a:rPr>
              <a:t>Storm Dynamics</a:t>
            </a:r>
            <a:r>
              <a:rPr lang="en-US" sz="1600">
                <a:solidFill>
                  <a:schemeClr val="tx1"/>
                </a:solidFill>
              </a:rPr>
              <a:t>]</a:t>
            </a:r>
            <a:endParaRPr lang="en-US" sz="1600" i="1">
              <a:solidFill>
                <a:schemeClr val="tx1"/>
              </a:solidFill>
            </a:endParaRPr>
          </a:p>
          <a:p>
            <a:pPr marL="228591" indent="-228591"/>
            <a:r>
              <a:rPr lang="en-US" sz="1600" b="1">
                <a:solidFill>
                  <a:schemeClr val="tx1"/>
                </a:solidFill>
              </a:rPr>
              <a:t>G3</a:t>
            </a:r>
            <a:r>
              <a:rPr lang="en-US" sz="1600">
                <a:solidFill>
                  <a:schemeClr val="tx1"/>
                </a:solidFill>
              </a:rPr>
              <a:t> </a:t>
            </a:r>
            <a:r>
              <a:rPr lang="en-US" sz="1600">
                <a:solidFill>
                  <a:schemeClr val="tx1"/>
                </a:solidFill>
                <a:hlinkClick r:id="" action="ppaction://noaction">
                  <a:extLst>
                    <a:ext uri="{A12FA001-AC4F-418D-AE19-62706E023703}">
                      <ahyp:hlinkClr xmlns:ahyp="http://schemas.microsoft.com/office/drawing/2018/hyperlinkcolor" val="tx"/>
                    </a:ext>
                  </a:extLst>
                </a:hlinkClick>
              </a:rPr>
              <a:t>Cold Cloud and Precipitation</a:t>
            </a:r>
            <a:endParaRPr lang="en-US" sz="1600">
              <a:solidFill>
                <a:schemeClr val="tx1"/>
              </a:solidFill>
              <a:latin typeface="Arial Narrow" panose="020B0604020202020204" pitchFamily="34" charset="0"/>
              <a:cs typeface="Arial Narrow" panose="020B0604020202020204" pitchFamily="34" charset="0"/>
            </a:endParaRPr>
          </a:p>
          <a:p>
            <a:pPr>
              <a:spcAft>
                <a:spcPts val="600"/>
              </a:spcAft>
            </a:pPr>
            <a:r>
              <a:rPr lang="en-US" sz="1600" i="1">
                <a:solidFill>
                  <a:schemeClr val="tx1"/>
                </a:solidFill>
                <a:cs typeface="Arial Narrow" panose="020B0604020202020204" pitchFamily="34" charset="0"/>
              </a:rPr>
              <a:t>Improve understanding of cold cloud processes and associated precipitation and their coupling to the water and energy cycles</a:t>
            </a:r>
            <a:endParaRPr lang="en-US" sz="1600" i="1">
              <a:solidFill>
                <a:schemeClr val="tx1"/>
              </a:solidFill>
            </a:endParaRPr>
          </a:p>
          <a:p>
            <a:pPr marL="228591" indent="-228591"/>
            <a:r>
              <a:rPr lang="en-US" sz="1600" b="1">
                <a:solidFill>
                  <a:schemeClr val="tx1"/>
                </a:solidFill>
              </a:rPr>
              <a:t>G5</a:t>
            </a:r>
            <a:r>
              <a:rPr lang="en-US" sz="1600">
                <a:solidFill>
                  <a:schemeClr val="tx1"/>
                </a:solidFill>
              </a:rPr>
              <a:t> </a:t>
            </a:r>
            <a:r>
              <a:rPr lang="en-US" sz="1600">
                <a:solidFill>
                  <a:schemeClr val="tx1"/>
                </a:solidFill>
                <a:hlinkClick r:id="" action="ppaction://noaction">
                  <a:extLst>
                    <a:ext uri="{A12FA001-AC4F-418D-AE19-62706E023703}">
                      <ahyp:hlinkClr xmlns:ahyp="http://schemas.microsoft.com/office/drawing/2018/hyperlinkcolor" val="tx"/>
                    </a:ext>
                  </a:extLst>
                </a:hlinkClick>
              </a:rPr>
              <a:t>Aerosol Impacts on Radiation</a:t>
            </a:r>
            <a:endParaRPr lang="en-US" sz="1600">
              <a:solidFill>
                <a:schemeClr val="tx1"/>
              </a:solidFill>
            </a:endParaRPr>
          </a:p>
          <a:p>
            <a:r>
              <a:rPr lang="en-US" sz="1600" i="1">
                <a:solidFill>
                  <a:schemeClr val="tx1"/>
                </a:solidFill>
              </a:rPr>
              <a:t>Reduce the uncertainty in Direct and Indirect aerosol-related radiative forcing of the climate system</a:t>
            </a:r>
            <a:r>
              <a:rPr lang="en-US" sz="1600">
                <a:solidFill>
                  <a:schemeClr val="tx1"/>
                </a:solidFill>
              </a:rPr>
              <a:t>. </a:t>
            </a:r>
          </a:p>
        </p:txBody>
      </p:sp>
      <p:sp>
        <p:nvSpPr>
          <p:cNvPr id="3" name="TextBox 2">
            <a:extLst>
              <a:ext uri="{FF2B5EF4-FFF2-40B4-BE49-F238E27FC236}">
                <a16:creationId xmlns:a16="http://schemas.microsoft.com/office/drawing/2014/main" id="{2E71FE63-6C1F-6742-911E-146223A74532}"/>
              </a:ext>
            </a:extLst>
          </p:cNvPr>
          <p:cNvSpPr txBox="1"/>
          <p:nvPr/>
        </p:nvSpPr>
        <p:spPr>
          <a:xfrm>
            <a:off x="1374802" y="1068545"/>
            <a:ext cx="3127138" cy="500137"/>
          </a:xfrm>
          <a:prstGeom prst="rect">
            <a:avLst/>
          </a:prstGeom>
          <a:noFill/>
        </p:spPr>
        <p:txBody>
          <a:bodyPr wrap="none" rtlCol="0">
            <a:spAutoFit/>
          </a:bodyPr>
          <a:lstStyle/>
          <a:p>
            <a:r>
              <a:rPr lang="en-US" sz="2650"/>
              <a:t>DS Science Questions</a:t>
            </a:r>
          </a:p>
        </p:txBody>
      </p:sp>
      <p:sp>
        <p:nvSpPr>
          <p:cNvPr id="25" name="TextBox 24">
            <a:extLst>
              <a:ext uri="{FF2B5EF4-FFF2-40B4-BE49-F238E27FC236}">
                <a16:creationId xmlns:a16="http://schemas.microsoft.com/office/drawing/2014/main" id="{11C7A141-A2C8-8D4E-A434-84CF2FB308F9}"/>
              </a:ext>
            </a:extLst>
          </p:cNvPr>
          <p:cNvSpPr txBox="1"/>
          <p:nvPr/>
        </p:nvSpPr>
        <p:spPr>
          <a:xfrm>
            <a:off x="7552783" y="824783"/>
            <a:ext cx="2878417" cy="500137"/>
          </a:xfrm>
          <a:prstGeom prst="rect">
            <a:avLst/>
          </a:prstGeom>
          <a:noFill/>
        </p:spPr>
        <p:txBody>
          <a:bodyPr wrap="none" rtlCol="0">
            <a:spAutoFit/>
          </a:bodyPr>
          <a:lstStyle/>
          <a:p>
            <a:r>
              <a:rPr lang="en-US" sz="2650"/>
              <a:t>ACCP Science Goals</a:t>
            </a:r>
          </a:p>
        </p:txBody>
      </p:sp>
      <p:sp>
        <p:nvSpPr>
          <p:cNvPr id="26" name="Snip and Round Single Corner Rectangle 25">
            <a:extLst>
              <a:ext uri="{FF2B5EF4-FFF2-40B4-BE49-F238E27FC236}">
                <a16:creationId xmlns:a16="http://schemas.microsoft.com/office/drawing/2014/main" id="{BAF78B8C-1AC6-6942-BF6C-6E7345432EA7}"/>
              </a:ext>
            </a:extLst>
          </p:cNvPr>
          <p:cNvSpPr/>
          <p:nvPr/>
        </p:nvSpPr>
        <p:spPr>
          <a:xfrm>
            <a:off x="1565964" y="6123787"/>
            <a:ext cx="2660698" cy="540922"/>
          </a:xfrm>
          <a:prstGeom prst="snip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en-US" sz="1600" b="1">
                <a:solidFill>
                  <a:schemeClr val="tx1"/>
                </a:solidFill>
                <a:latin typeface="Calibri" panose="020F0502020204030204" pitchFamily="34" charset="0"/>
                <a:cs typeface="Calibri" panose="020F0502020204030204" pitchFamily="34" charset="0"/>
              </a:rPr>
              <a:t>H-1 (MI): Coupling the Water and Energy Cycles. </a:t>
            </a:r>
          </a:p>
        </p:txBody>
      </p:sp>
      <p:sp>
        <p:nvSpPr>
          <p:cNvPr id="27" name="Snip and Round Single Corner Rectangle 26">
            <a:extLst>
              <a:ext uri="{FF2B5EF4-FFF2-40B4-BE49-F238E27FC236}">
                <a16:creationId xmlns:a16="http://schemas.microsoft.com/office/drawing/2014/main" id="{F64F48BB-946E-4A4D-A305-523ECC2470F3}"/>
              </a:ext>
            </a:extLst>
          </p:cNvPr>
          <p:cNvSpPr/>
          <p:nvPr/>
        </p:nvSpPr>
        <p:spPr>
          <a:xfrm>
            <a:off x="1573263" y="5497183"/>
            <a:ext cx="2660698" cy="540922"/>
          </a:xfrm>
          <a:prstGeom prst="snip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en-US" sz="1600" b="1">
                <a:solidFill>
                  <a:schemeClr val="tx1"/>
                </a:solidFill>
                <a:latin typeface="Calibri" panose="020F0502020204030204" pitchFamily="34" charset="0"/>
                <a:cs typeface="Calibri" panose="020F0502020204030204" pitchFamily="34" charset="0"/>
              </a:rPr>
              <a:t>W-2 (MI): Larger Range Environmental Predictions. </a:t>
            </a:r>
          </a:p>
        </p:txBody>
      </p:sp>
      <p:sp>
        <p:nvSpPr>
          <p:cNvPr id="28" name="Snip and Round Single Corner Rectangle 27">
            <a:extLst>
              <a:ext uri="{FF2B5EF4-FFF2-40B4-BE49-F238E27FC236}">
                <a16:creationId xmlns:a16="http://schemas.microsoft.com/office/drawing/2014/main" id="{575DB760-1B32-2149-B339-F38B70B45CAC}"/>
              </a:ext>
            </a:extLst>
          </p:cNvPr>
          <p:cNvSpPr/>
          <p:nvPr/>
        </p:nvSpPr>
        <p:spPr>
          <a:xfrm>
            <a:off x="1573263" y="5108492"/>
            <a:ext cx="2660698" cy="303009"/>
          </a:xfrm>
          <a:prstGeom prst="snip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en-US" sz="1600" b="1">
                <a:solidFill>
                  <a:schemeClr val="tx1"/>
                </a:solidFill>
                <a:latin typeface="Calibri" panose="020F0502020204030204" pitchFamily="34" charset="0"/>
                <a:cs typeface="Calibri" panose="020F0502020204030204" pitchFamily="34" charset="0"/>
              </a:rPr>
              <a:t>W-1 (MI): PBL Dynamics. </a:t>
            </a:r>
          </a:p>
        </p:txBody>
      </p:sp>
      <p:sp>
        <p:nvSpPr>
          <p:cNvPr id="17" name="Slide Number Placeholder 1">
            <a:extLst>
              <a:ext uri="{FF2B5EF4-FFF2-40B4-BE49-F238E27FC236}">
                <a16:creationId xmlns:a16="http://schemas.microsoft.com/office/drawing/2014/main" id="{543A86E1-5D94-E241-8993-E150FC73A043}"/>
              </a:ext>
            </a:extLst>
          </p:cNvPr>
          <p:cNvSpPr txBox="1">
            <a:spLocks/>
          </p:cNvSpPr>
          <p:nvPr/>
        </p:nvSpPr>
        <p:spPr>
          <a:xfrm>
            <a:off x="9448800" y="64801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CBF3D6B-7512-DC4E-9AD6-900204DF0DDD}" type="slidenum">
              <a:rPr lang="en-US" smtClean="0"/>
              <a:pPr/>
              <a:t>9</a:t>
            </a:fld>
            <a:endParaRPr lang="en-US"/>
          </a:p>
        </p:txBody>
      </p:sp>
      <p:sp>
        <p:nvSpPr>
          <p:cNvPr id="8" name="Slide Number Placeholder 7">
            <a:extLst>
              <a:ext uri="{FF2B5EF4-FFF2-40B4-BE49-F238E27FC236}">
                <a16:creationId xmlns:a16="http://schemas.microsoft.com/office/drawing/2014/main" id="{E2E4B6B3-A4E2-4EF1-86BA-0211E581DAF6}"/>
              </a:ext>
            </a:extLst>
          </p:cNvPr>
          <p:cNvSpPr>
            <a:spLocks noGrp="1"/>
          </p:cNvSpPr>
          <p:nvPr>
            <p:ph type="sldNum" sz="quarter" idx="12"/>
          </p:nvPr>
        </p:nvSpPr>
        <p:spPr/>
        <p:txBody>
          <a:bodyPr/>
          <a:lstStyle/>
          <a:p>
            <a:fld id="{275EB351-DF63-7543-95D4-9E11F92EACC3}" type="slidenum">
              <a:rPr lang="en-US" smtClean="0"/>
              <a:t>9</a:t>
            </a:fld>
            <a:endParaRPr lang="en-US"/>
          </a:p>
        </p:txBody>
      </p:sp>
      <p:graphicFrame>
        <p:nvGraphicFramePr>
          <p:cNvPr id="21" name="Table 3">
            <a:extLst>
              <a:ext uri="{FF2B5EF4-FFF2-40B4-BE49-F238E27FC236}">
                <a16:creationId xmlns:a16="http://schemas.microsoft.com/office/drawing/2014/main" id="{EF142ED9-64B9-C94C-A26B-CB02FCA76CF1}"/>
              </a:ext>
            </a:extLst>
          </p:cNvPr>
          <p:cNvGraphicFramePr>
            <a:graphicFrameLocks noGrp="1"/>
          </p:cNvGraphicFramePr>
          <p:nvPr>
            <p:extLst>
              <p:ext uri="{D42A27DB-BD31-4B8C-83A1-F6EECF244321}">
                <p14:modId xmlns:p14="http://schemas.microsoft.com/office/powerpoint/2010/main" val="1010563960"/>
              </p:ext>
            </p:extLst>
          </p:nvPr>
        </p:nvGraphicFramePr>
        <p:xfrm>
          <a:off x="4991041" y="184857"/>
          <a:ext cx="7131736" cy="6522720"/>
        </p:xfrm>
        <a:graphic>
          <a:graphicData uri="http://schemas.openxmlformats.org/drawingml/2006/table">
            <a:tbl>
              <a:tblPr firstRow="1" bandRow="1">
                <a:tableStyleId>{5C22544A-7EE6-4342-B048-85BDC9FD1C3A}</a:tableStyleId>
              </a:tblPr>
              <a:tblGrid>
                <a:gridCol w="437861">
                  <a:extLst>
                    <a:ext uri="{9D8B030D-6E8A-4147-A177-3AD203B41FA5}">
                      <a16:colId xmlns:a16="http://schemas.microsoft.com/office/drawing/2014/main" val="833356430"/>
                    </a:ext>
                  </a:extLst>
                </a:gridCol>
                <a:gridCol w="1551810">
                  <a:extLst>
                    <a:ext uri="{9D8B030D-6E8A-4147-A177-3AD203B41FA5}">
                      <a16:colId xmlns:a16="http://schemas.microsoft.com/office/drawing/2014/main" val="616731495"/>
                    </a:ext>
                  </a:extLst>
                </a:gridCol>
                <a:gridCol w="5142065">
                  <a:extLst>
                    <a:ext uri="{9D8B030D-6E8A-4147-A177-3AD203B41FA5}">
                      <a16:colId xmlns:a16="http://schemas.microsoft.com/office/drawing/2014/main" val="259958781"/>
                    </a:ext>
                  </a:extLst>
                </a:gridCol>
              </a:tblGrid>
              <a:tr h="276963">
                <a:tc gridSpan="2">
                  <a:txBody>
                    <a:bodyPr/>
                    <a:lstStyle/>
                    <a:p>
                      <a:r>
                        <a:rPr lang="en-US" sz="1700" b="0" i="0" dirty="0">
                          <a:latin typeface="+mn-lt"/>
                          <a:cs typeface="Arial Narrow" panose="020B0604020202020204" pitchFamily="34" charset="0"/>
                        </a:rPr>
                        <a:t>AOS Science Objectives</a:t>
                      </a:r>
                    </a:p>
                  </a:txBody>
                  <a:tcPr anchor="ctr"/>
                </a:tc>
                <a:tc hMerge="1">
                  <a:txBody>
                    <a:bodyPr/>
                    <a:lstStyle/>
                    <a:p>
                      <a:endParaRPr lang="en-US"/>
                    </a:p>
                  </a:txBody>
                  <a:tcPr/>
                </a:tc>
                <a:tc>
                  <a:txBody>
                    <a:bodyPr/>
                    <a:lstStyle/>
                    <a:p>
                      <a:r>
                        <a:rPr lang="en-US" sz="1700" b="0" i="0">
                          <a:latin typeface="+mn-lt"/>
                          <a:cs typeface="Arial Narrow" panose="020B0604020202020204" pitchFamily="34" charset="0"/>
                        </a:rPr>
                        <a:t>Key Science Focuses</a:t>
                      </a:r>
                    </a:p>
                  </a:txBody>
                  <a:tcPr anchor="ctr"/>
                </a:tc>
                <a:extLst>
                  <a:ext uri="{0D108BD9-81ED-4DB2-BD59-A6C34878D82A}">
                    <a16:rowId xmlns:a16="http://schemas.microsoft.com/office/drawing/2014/main" val="1803034510"/>
                  </a:ext>
                </a:extLst>
              </a:tr>
              <a:tr h="478391">
                <a:tc>
                  <a:txBody>
                    <a:bodyPr/>
                    <a:lstStyle/>
                    <a:p>
                      <a:pPr algn="ctr"/>
                      <a:r>
                        <a:rPr lang="en-US" sz="1400" b="1" dirty="0"/>
                        <a:t>O1</a:t>
                      </a:r>
                    </a:p>
                  </a:txBody>
                  <a:tcPr anchor="ctr">
                    <a:solidFill>
                      <a:schemeClr val="accent6">
                        <a:lumMod val="40000"/>
                        <a:lumOff val="60000"/>
                      </a:schemeClr>
                    </a:solidFill>
                  </a:tcPr>
                </a:tc>
                <a:tc>
                  <a:txBody>
                    <a:bodyPr/>
                    <a:lstStyle/>
                    <a:p>
                      <a:r>
                        <a:rPr lang="en-US" sz="1700" b="1"/>
                        <a:t>Low Clouds</a:t>
                      </a:r>
                    </a:p>
                  </a:txBody>
                  <a:tcPr anchor="ctr">
                    <a:solidFill>
                      <a:schemeClr val="accent6">
                        <a:lumMod val="40000"/>
                        <a:lumOff val="60000"/>
                      </a:schemeClr>
                    </a:solidFill>
                  </a:tcPr>
                </a:tc>
                <a:tc>
                  <a:txBody>
                    <a:bodyPr/>
                    <a:lstStyle/>
                    <a:p>
                      <a:r>
                        <a:rPr lang="en-US" sz="1700" dirty="0"/>
                        <a:t>Sensitivity of low clouds to environmental factors; solar radiative climate feedbacks</a:t>
                      </a:r>
                    </a:p>
                  </a:txBody>
                  <a:tcPr anchor="ctr">
                    <a:solidFill>
                      <a:schemeClr val="accent6">
                        <a:lumMod val="40000"/>
                        <a:lumOff val="60000"/>
                      </a:schemeClr>
                    </a:solidFill>
                  </a:tcPr>
                </a:tc>
                <a:extLst>
                  <a:ext uri="{0D108BD9-81ED-4DB2-BD59-A6C34878D82A}">
                    <a16:rowId xmlns:a16="http://schemas.microsoft.com/office/drawing/2014/main" val="1461550975"/>
                  </a:ext>
                </a:extLst>
              </a:tr>
              <a:tr h="478391">
                <a:tc>
                  <a:txBody>
                    <a:bodyPr/>
                    <a:lstStyle/>
                    <a:p>
                      <a:pPr algn="ctr"/>
                      <a:r>
                        <a:rPr lang="en-US" sz="1400" b="1" dirty="0"/>
                        <a:t>O2</a:t>
                      </a:r>
                    </a:p>
                  </a:txBody>
                  <a:tcPr anchor="ctr">
                    <a:solidFill>
                      <a:schemeClr val="accent6">
                        <a:lumMod val="40000"/>
                        <a:lumOff val="60000"/>
                      </a:schemeClr>
                    </a:solidFill>
                  </a:tcPr>
                </a:tc>
                <a:tc>
                  <a:txBody>
                    <a:bodyPr/>
                    <a:lstStyle/>
                    <a:p>
                      <a:r>
                        <a:rPr lang="en-US" sz="1700" b="1"/>
                        <a:t>High Clouds </a:t>
                      </a:r>
                    </a:p>
                  </a:txBody>
                  <a:tcPr anchor="ctr">
                    <a:solidFill>
                      <a:schemeClr val="accent6">
                        <a:lumMod val="40000"/>
                        <a:lumOff val="60000"/>
                      </a:schemeClr>
                    </a:solidFill>
                  </a:tcPr>
                </a:tc>
                <a:tc>
                  <a:txBody>
                    <a:bodyPr/>
                    <a:lstStyle/>
                    <a:p>
                      <a:r>
                        <a:rPr lang="en-US" sz="1700" dirty="0"/>
                        <a:t>Relationship of high cloud properties to deep convection, environment; radiative climate feedbacks</a:t>
                      </a:r>
                    </a:p>
                  </a:txBody>
                  <a:tcPr anchor="ctr">
                    <a:solidFill>
                      <a:schemeClr val="accent6">
                        <a:lumMod val="40000"/>
                        <a:lumOff val="60000"/>
                      </a:schemeClr>
                    </a:solidFill>
                  </a:tcPr>
                </a:tc>
                <a:extLst>
                  <a:ext uri="{0D108BD9-81ED-4DB2-BD59-A6C34878D82A}">
                    <a16:rowId xmlns:a16="http://schemas.microsoft.com/office/drawing/2014/main" val="331033368"/>
                  </a:ext>
                </a:extLst>
              </a:tr>
              <a:tr h="276963">
                <a:tc>
                  <a:txBody>
                    <a:bodyPr/>
                    <a:lstStyle/>
                    <a:p>
                      <a:pPr algn="ctr"/>
                      <a:r>
                        <a:rPr lang="en-US" sz="1400" b="1" dirty="0"/>
                        <a:t>O3</a:t>
                      </a:r>
                    </a:p>
                  </a:txBody>
                  <a:tcPr anchor="ctr">
                    <a:solidFill>
                      <a:srgbClr val="B798D1"/>
                    </a:solidFill>
                  </a:tcPr>
                </a:tc>
                <a:tc>
                  <a:txBody>
                    <a:bodyPr/>
                    <a:lstStyle/>
                    <a:p>
                      <a:r>
                        <a:rPr lang="en-US" sz="1700" b="1"/>
                        <a:t>Convective Storms</a:t>
                      </a:r>
                    </a:p>
                  </a:txBody>
                  <a:tcPr anchor="ctr">
                    <a:solidFill>
                      <a:srgbClr val="B798D1"/>
                    </a:solidFill>
                  </a:tcPr>
                </a:tc>
                <a:tc>
                  <a:txBody>
                    <a:bodyPr/>
                    <a:lstStyle/>
                    <a:p>
                      <a:r>
                        <a:rPr lang="en-US" sz="1700"/>
                        <a:t>Relationship between storm vertical motions and microphysics</a:t>
                      </a:r>
                    </a:p>
                  </a:txBody>
                  <a:tcPr anchor="ctr">
                    <a:solidFill>
                      <a:srgbClr val="B798D1"/>
                    </a:solidFill>
                  </a:tcPr>
                </a:tc>
                <a:extLst>
                  <a:ext uri="{0D108BD9-81ED-4DB2-BD59-A6C34878D82A}">
                    <a16:rowId xmlns:a16="http://schemas.microsoft.com/office/drawing/2014/main" val="2659405201"/>
                  </a:ext>
                </a:extLst>
              </a:tr>
              <a:tr h="478391">
                <a:tc>
                  <a:txBody>
                    <a:bodyPr/>
                    <a:lstStyle/>
                    <a:p>
                      <a:pPr algn="ctr"/>
                      <a:r>
                        <a:rPr lang="en-US" sz="1400" b="1" dirty="0"/>
                        <a:t>O4</a:t>
                      </a:r>
                    </a:p>
                  </a:txBody>
                  <a:tcPr anchor="ctr">
                    <a:solidFill>
                      <a:schemeClr val="accent6">
                        <a:lumMod val="40000"/>
                        <a:lumOff val="60000"/>
                      </a:schemeClr>
                    </a:solidFill>
                  </a:tcPr>
                </a:tc>
                <a:tc>
                  <a:txBody>
                    <a:bodyPr/>
                    <a:lstStyle/>
                    <a:p>
                      <a:r>
                        <a:rPr lang="en-US" sz="1700" b="1" dirty="0"/>
                        <a:t>Cold Clouds and Precipitation</a:t>
                      </a:r>
                    </a:p>
                  </a:txBody>
                  <a:tcPr anchor="ctr">
                    <a:solidFill>
                      <a:schemeClr val="accent6">
                        <a:lumMod val="40000"/>
                        <a:lumOff val="60000"/>
                      </a:schemeClr>
                    </a:solidFill>
                  </a:tcPr>
                </a:tc>
                <a:tc>
                  <a:txBody>
                    <a:bodyPr/>
                    <a:lstStyle/>
                    <a:p>
                      <a:r>
                        <a:rPr lang="en-US" sz="1700"/>
                        <a:t>Processes that govern phase partitioning and precipitation formation in cold clouds; key drivers of climate feedbacks at high latitudes</a:t>
                      </a:r>
                    </a:p>
                  </a:txBody>
                  <a:tcPr anchor="ctr">
                    <a:solidFill>
                      <a:schemeClr val="accent6">
                        <a:lumMod val="40000"/>
                        <a:lumOff val="60000"/>
                      </a:schemeClr>
                    </a:solidFill>
                  </a:tcPr>
                </a:tc>
                <a:extLst>
                  <a:ext uri="{0D108BD9-81ED-4DB2-BD59-A6C34878D82A}">
                    <a16:rowId xmlns:a16="http://schemas.microsoft.com/office/drawing/2014/main" val="650174457"/>
                  </a:ext>
                </a:extLst>
              </a:tr>
              <a:tr h="478391">
                <a:tc>
                  <a:txBody>
                    <a:bodyPr/>
                    <a:lstStyle/>
                    <a:p>
                      <a:pPr algn="ctr"/>
                      <a:r>
                        <a:rPr lang="en-US" sz="1400" b="1" dirty="0"/>
                        <a:t>O5</a:t>
                      </a:r>
                    </a:p>
                  </a:txBody>
                  <a:tcPr anchor="ctr">
                    <a:solidFill>
                      <a:schemeClr val="accent4">
                        <a:lumMod val="20000"/>
                        <a:lumOff val="80000"/>
                      </a:schemeClr>
                    </a:solidFill>
                  </a:tcPr>
                </a:tc>
                <a:tc>
                  <a:txBody>
                    <a:bodyPr/>
                    <a:lstStyle/>
                    <a:p>
                      <a:r>
                        <a:rPr lang="en-US" sz="1700" b="1"/>
                        <a:t>Air Quality and Aerosol Attribution</a:t>
                      </a:r>
                    </a:p>
                  </a:txBody>
                  <a:tcPr anchor="ctr">
                    <a:solidFill>
                      <a:schemeClr val="accent4">
                        <a:lumMod val="20000"/>
                        <a:lumOff val="80000"/>
                      </a:schemeClr>
                    </a:solidFill>
                  </a:tcPr>
                </a:tc>
                <a:tc>
                  <a:txBody>
                    <a:bodyPr/>
                    <a:lstStyle/>
                    <a:p>
                      <a:r>
                        <a:rPr lang="en-US" sz="1700" dirty="0"/>
                        <a:t>Identifying major sources of aerosols and their type; factors that relate aerosol microphysical/optical properties to near-surface air quality</a:t>
                      </a:r>
                    </a:p>
                  </a:txBody>
                  <a:tcPr anchor="ctr">
                    <a:solidFill>
                      <a:schemeClr val="accent4">
                        <a:lumMod val="20000"/>
                        <a:lumOff val="80000"/>
                      </a:schemeClr>
                    </a:solidFill>
                  </a:tcPr>
                </a:tc>
                <a:extLst>
                  <a:ext uri="{0D108BD9-81ED-4DB2-BD59-A6C34878D82A}">
                    <a16:rowId xmlns:a16="http://schemas.microsoft.com/office/drawing/2014/main" val="3184910161"/>
                  </a:ext>
                </a:extLst>
              </a:tr>
              <a:tr h="392331">
                <a:tc>
                  <a:txBody>
                    <a:bodyPr/>
                    <a:lstStyle/>
                    <a:p>
                      <a:pPr algn="ctr"/>
                      <a:r>
                        <a:rPr lang="en-US" sz="1400" b="1" dirty="0"/>
                        <a:t>O6</a:t>
                      </a:r>
                    </a:p>
                  </a:txBody>
                  <a:tcPr anchor="ctr">
                    <a:solidFill>
                      <a:schemeClr val="accent4">
                        <a:lumMod val="20000"/>
                        <a:lumOff val="80000"/>
                      </a:schemeClr>
                    </a:solidFill>
                  </a:tcPr>
                </a:tc>
                <a:tc>
                  <a:txBody>
                    <a:bodyPr/>
                    <a:lstStyle/>
                    <a:p>
                      <a:r>
                        <a:rPr lang="en-US" sz="1700" b="1" dirty="0"/>
                        <a:t>Aerosol Redistribution &amp; Processing</a:t>
                      </a:r>
                    </a:p>
                  </a:txBody>
                  <a:tcPr anchor="ctr">
                    <a:solidFill>
                      <a:schemeClr val="accent4">
                        <a:lumMod val="20000"/>
                        <a:lumOff val="80000"/>
                      </a:schemeClr>
                    </a:solidFill>
                  </a:tcPr>
                </a:tc>
                <a:tc>
                  <a:txBody>
                    <a:bodyPr/>
                    <a:lstStyle/>
                    <a:p>
                      <a:r>
                        <a:rPr lang="en-US" sz="1700" dirty="0"/>
                        <a:t>Wet removal and processing of aerosol by clouds and precipitation; impacts of vertical and long-range transport of aerosol</a:t>
                      </a:r>
                    </a:p>
                  </a:txBody>
                  <a:tcPr anchor="ctr">
                    <a:solidFill>
                      <a:schemeClr val="accent4">
                        <a:lumMod val="20000"/>
                        <a:lumOff val="80000"/>
                      </a:schemeClr>
                    </a:solidFill>
                  </a:tcPr>
                </a:tc>
                <a:extLst>
                  <a:ext uri="{0D108BD9-81ED-4DB2-BD59-A6C34878D82A}">
                    <a16:rowId xmlns:a16="http://schemas.microsoft.com/office/drawing/2014/main" val="1274389091"/>
                  </a:ext>
                </a:extLst>
              </a:tr>
              <a:tr h="276963">
                <a:tc>
                  <a:txBody>
                    <a:bodyPr/>
                    <a:lstStyle/>
                    <a:p>
                      <a:pPr algn="ctr"/>
                      <a:r>
                        <a:rPr lang="en-US" sz="1400" b="1" dirty="0"/>
                        <a:t>O7</a:t>
                      </a:r>
                    </a:p>
                  </a:txBody>
                  <a:tcPr anchor="ctr">
                    <a:solidFill>
                      <a:schemeClr val="accent6">
                        <a:lumMod val="40000"/>
                        <a:lumOff val="60000"/>
                      </a:schemeClr>
                    </a:solidFill>
                  </a:tcPr>
                </a:tc>
                <a:tc>
                  <a:txBody>
                    <a:bodyPr/>
                    <a:lstStyle/>
                    <a:p>
                      <a:r>
                        <a:rPr lang="en-US" sz="1700" b="1"/>
                        <a:t>Aerosol Direct Effects</a:t>
                      </a:r>
                    </a:p>
                  </a:txBody>
                  <a:tcPr anchor="ctr">
                    <a:solidFill>
                      <a:schemeClr val="accent6">
                        <a:lumMod val="40000"/>
                        <a:lumOff val="60000"/>
                      </a:schemeClr>
                    </a:solidFill>
                  </a:tcPr>
                </a:tc>
                <a:tc>
                  <a:txBody>
                    <a:bodyPr/>
                    <a:lstStyle/>
                    <a:p>
                      <a:r>
                        <a:rPr lang="en-US" sz="1700"/>
                        <a:t>Role of aerosols in the Earth’s energy budget; impact of absorbing aerosols on climate</a:t>
                      </a:r>
                    </a:p>
                  </a:txBody>
                  <a:tcPr anchor="ctr">
                    <a:solidFill>
                      <a:schemeClr val="accent6">
                        <a:lumMod val="40000"/>
                        <a:lumOff val="60000"/>
                      </a:schemeClr>
                    </a:solidFill>
                  </a:tcPr>
                </a:tc>
                <a:extLst>
                  <a:ext uri="{0D108BD9-81ED-4DB2-BD59-A6C34878D82A}">
                    <a16:rowId xmlns:a16="http://schemas.microsoft.com/office/drawing/2014/main" val="3145186467"/>
                  </a:ext>
                </a:extLst>
              </a:tr>
              <a:tr h="276963">
                <a:tc>
                  <a:txBody>
                    <a:bodyPr/>
                    <a:lstStyle/>
                    <a:p>
                      <a:pPr algn="ctr"/>
                      <a:r>
                        <a:rPr lang="en-US" sz="1400" b="1" dirty="0"/>
                        <a:t>O8</a:t>
                      </a:r>
                    </a:p>
                  </a:txBody>
                  <a:tcPr anchor="ctr">
                    <a:solidFill>
                      <a:schemeClr val="accent6">
                        <a:lumMod val="40000"/>
                        <a:lumOff val="60000"/>
                      </a:schemeClr>
                    </a:solidFill>
                  </a:tcPr>
                </a:tc>
                <a:tc>
                  <a:txBody>
                    <a:bodyPr/>
                    <a:lstStyle/>
                    <a:p>
                      <a:r>
                        <a:rPr lang="en-US" sz="1700" b="1"/>
                        <a:t>Aerosol Indirect Effects</a:t>
                      </a:r>
                    </a:p>
                  </a:txBody>
                  <a:tcPr anchor="ctr">
                    <a:solidFill>
                      <a:schemeClr val="accent6">
                        <a:lumMod val="40000"/>
                        <a:lumOff val="60000"/>
                      </a:schemeClr>
                    </a:solidFill>
                  </a:tcPr>
                </a:tc>
                <a:tc>
                  <a:txBody>
                    <a:bodyPr/>
                    <a:lstStyle/>
                    <a:p>
                      <a:r>
                        <a:rPr lang="en-US" sz="1700" dirty="0"/>
                        <a:t>Aerosol impacts on clouds and precipitation systems; modulation of climate forcing due to changes in cloud radiative properties</a:t>
                      </a:r>
                    </a:p>
                  </a:txBody>
                  <a:tcPr anchor="ctr">
                    <a:solidFill>
                      <a:schemeClr val="accent6">
                        <a:lumMod val="40000"/>
                        <a:lumOff val="60000"/>
                      </a:schemeClr>
                    </a:solidFill>
                  </a:tcPr>
                </a:tc>
                <a:extLst>
                  <a:ext uri="{0D108BD9-81ED-4DB2-BD59-A6C34878D82A}">
                    <a16:rowId xmlns:a16="http://schemas.microsoft.com/office/drawing/2014/main" val="3180454269"/>
                  </a:ext>
                </a:extLst>
              </a:tr>
            </a:tbl>
          </a:graphicData>
        </a:graphic>
      </p:graphicFrame>
      <p:sp>
        <p:nvSpPr>
          <p:cNvPr id="18" name="TextBox 17">
            <a:extLst>
              <a:ext uri="{FF2B5EF4-FFF2-40B4-BE49-F238E27FC236}">
                <a16:creationId xmlns:a16="http://schemas.microsoft.com/office/drawing/2014/main" id="{099A454D-656C-1893-25EE-7548732BBBF2}"/>
              </a:ext>
            </a:extLst>
          </p:cNvPr>
          <p:cNvSpPr txBox="1"/>
          <p:nvPr/>
        </p:nvSpPr>
        <p:spPr>
          <a:xfrm>
            <a:off x="1219773" y="6593083"/>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1009117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6CE0CA27-6DE9-E34E-9AB0-C710E37FBAE0}"/>
              </a:ext>
            </a:extLst>
          </p:cNvPr>
          <p:cNvGraphicFramePr>
            <a:graphicFrameLocks noGrp="1"/>
          </p:cNvGraphicFramePr>
          <p:nvPr/>
        </p:nvGraphicFramePr>
        <p:xfrm>
          <a:off x="8705463" y="1271463"/>
          <a:ext cx="3510986" cy="5586537"/>
        </p:xfrm>
        <a:graphic>
          <a:graphicData uri="http://schemas.openxmlformats.org/drawingml/2006/table">
            <a:tbl>
              <a:tblPr/>
              <a:tblGrid>
                <a:gridCol w="349414">
                  <a:extLst>
                    <a:ext uri="{9D8B030D-6E8A-4147-A177-3AD203B41FA5}">
                      <a16:colId xmlns:a16="http://schemas.microsoft.com/office/drawing/2014/main" val="1217251847"/>
                    </a:ext>
                  </a:extLst>
                </a:gridCol>
                <a:gridCol w="1490960">
                  <a:extLst>
                    <a:ext uri="{9D8B030D-6E8A-4147-A177-3AD203B41FA5}">
                      <a16:colId xmlns:a16="http://schemas.microsoft.com/office/drawing/2014/main" val="883705781"/>
                    </a:ext>
                  </a:extLst>
                </a:gridCol>
                <a:gridCol w="1670612">
                  <a:extLst>
                    <a:ext uri="{9D8B030D-6E8A-4147-A177-3AD203B41FA5}">
                      <a16:colId xmlns:a16="http://schemas.microsoft.com/office/drawing/2014/main" val="61268326"/>
                    </a:ext>
                  </a:extLst>
                </a:gridCol>
              </a:tblGrid>
              <a:tr h="659226">
                <a:tc gridSpan="2">
                  <a:txBody>
                    <a:bodyPr/>
                    <a:lstStyle/>
                    <a:p>
                      <a:pPr algn="l" fontAlgn="base"/>
                      <a:r>
                        <a:rPr lang="en-US" sz="1400" b="0" i="0" dirty="0">
                          <a:solidFill>
                            <a:srgbClr val="FFFFFF"/>
                          </a:solidFill>
                          <a:effectLst/>
                          <a:latin typeface="Calibri" panose="020F0502020204030204" pitchFamily="34" charset="0"/>
                        </a:rPr>
                        <a:t>ACCP Science Objectives</a:t>
                      </a:r>
                      <a:r>
                        <a:rPr lang="en-US" sz="1400" b="1" i="0" dirty="0">
                          <a:solidFill>
                            <a:srgbClr val="FFFFFF"/>
                          </a:solidFill>
                          <a:effectLst/>
                          <a:latin typeface="Calibri" panose="020F0502020204030204" pitchFamily="34" charset="0"/>
                        </a:rPr>
                        <a:t>​</a:t>
                      </a:r>
                      <a:endParaRPr lang="en-US" sz="1400" b="1" i="0" dirty="0">
                        <a:solidFill>
                          <a:srgbClr val="FFFFFF"/>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7623" cap="flat" cmpd="sng" algn="ctr">
                      <a:solidFill>
                        <a:srgbClr val="FFFFFF"/>
                      </a:solidFill>
                      <a:prstDash val="solid"/>
                      <a:round/>
                      <a:headEnd type="none" w="med" len="med"/>
                      <a:tailEnd type="none" w="med" len="med"/>
                    </a:lnB>
                    <a:solidFill>
                      <a:srgbClr val="4472C4"/>
                    </a:solidFill>
                  </a:tcPr>
                </a:tc>
                <a:tc hMerge="1">
                  <a:txBody>
                    <a:bodyPr/>
                    <a:lstStyle/>
                    <a:p>
                      <a:endParaRPr lang="en-US"/>
                    </a:p>
                  </a:txBody>
                  <a:tcPr/>
                </a:tc>
                <a:tc>
                  <a:txBody>
                    <a:bodyPr/>
                    <a:lstStyle/>
                    <a:p>
                      <a:pPr algn="l" fontAlgn="base"/>
                      <a:r>
                        <a:rPr lang="en-US" sz="1400" b="0" i="0">
                          <a:solidFill>
                            <a:srgbClr val="FFFFFF"/>
                          </a:solidFill>
                          <a:effectLst/>
                          <a:latin typeface="Calibri" panose="020F0502020204030204" pitchFamily="34" charset="0"/>
                        </a:rPr>
                        <a:t>Key Science Focuses</a:t>
                      </a:r>
                      <a:r>
                        <a:rPr lang="en-US" sz="1400" b="1" i="0">
                          <a:solidFill>
                            <a:srgbClr val="FFFFFF"/>
                          </a:solidFill>
                          <a:effectLst/>
                          <a:latin typeface="Calibri" panose="020F0502020204030204" pitchFamily="34" charset="0"/>
                        </a:rPr>
                        <a:t>​</a:t>
                      </a:r>
                      <a:endParaRPr lang="en-US" sz="1400" b="1" i="0">
                        <a:solidFill>
                          <a:srgbClr val="FFFFFF"/>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7623"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3110255219"/>
                  </a:ext>
                </a:extLst>
              </a:tr>
              <a:tr h="674727">
                <a:tc>
                  <a:txBody>
                    <a:bodyPr/>
                    <a:lstStyle/>
                    <a:p>
                      <a:pPr algn="ctr" fontAlgn="base"/>
                      <a:r>
                        <a:rPr lang="en-US" sz="1400" b="1" i="0">
                          <a:solidFill>
                            <a:srgbClr val="000000"/>
                          </a:solidFill>
                          <a:effectLst/>
                          <a:latin typeface="Calibri" panose="020F0502020204030204" pitchFamily="34" charset="0"/>
                        </a:rPr>
                        <a:t>O1</a:t>
                      </a:r>
                      <a:r>
                        <a:rPr lang="en-US" sz="1400" b="0" i="0">
                          <a:solidFill>
                            <a:srgbClr val="000000"/>
                          </a:solidFill>
                          <a:effectLst/>
                          <a:latin typeface="Calibri" panose="020F0502020204030204" pitchFamily="34" charset="0"/>
                        </a:rPr>
                        <a:t>​</a:t>
                      </a:r>
                      <a:endParaRPr lang="en-US" sz="1400" b="0" i="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7623"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5E0B4"/>
                    </a:solidFill>
                  </a:tcPr>
                </a:tc>
                <a:tc>
                  <a:txBody>
                    <a:bodyPr/>
                    <a:lstStyle/>
                    <a:p>
                      <a:pPr algn="l" fontAlgn="base"/>
                      <a:r>
                        <a:rPr lang="en-US" sz="1400" b="1" i="0" dirty="0">
                          <a:solidFill>
                            <a:srgbClr val="000000"/>
                          </a:solidFill>
                          <a:effectLst/>
                          <a:latin typeface="Calibri" panose="020F0502020204030204" pitchFamily="34" charset="0"/>
                        </a:rPr>
                        <a:t>Low Clouds</a:t>
                      </a:r>
                      <a:r>
                        <a:rPr lang="en-US" sz="1400" b="0" i="0" dirty="0">
                          <a:solidFill>
                            <a:srgbClr val="000000"/>
                          </a:solidFill>
                          <a:effectLst/>
                          <a:latin typeface="Calibri" panose="020F0502020204030204" pitchFamily="34" charset="0"/>
                        </a:rPr>
                        <a:t>​</a:t>
                      </a:r>
                      <a:endParaRPr lang="en-US" sz="1400" b="0" i="0" dirty="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7623"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5E0B4"/>
                    </a:solidFill>
                  </a:tcPr>
                </a:tc>
                <a:tc>
                  <a:txBody>
                    <a:bodyPr/>
                    <a:lstStyle/>
                    <a:p>
                      <a:pPr algn="l" fontAlgn="base"/>
                      <a:r>
                        <a:rPr lang="en-US" sz="800" b="0" i="0" dirty="0">
                          <a:solidFill>
                            <a:srgbClr val="000000"/>
                          </a:solidFill>
                          <a:effectLst/>
                          <a:latin typeface="Calibri" panose="020F0502020204030204" pitchFamily="34" charset="0"/>
                        </a:rPr>
                        <a:t>Sensitivity of low clouds to environmental factors (thermodynamics/dynamics); solar radiative climate feedbacks​</a:t>
                      </a:r>
                      <a:endParaRPr lang="en-US" sz="800" b="0" i="0" dirty="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7623"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5E0B4"/>
                    </a:solidFill>
                  </a:tcPr>
                </a:tc>
                <a:extLst>
                  <a:ext uri="{0D108BD9-81ED-4DB2-BD59-A6C34878D82A}">
                    <a16:rowId xmlns:a16="http://schemas.microsoft.com/office/drawing/2014/main" val="2345099220"/>
                  </a:ext>
                </a:extLst>
              </a:tr>
              <a:tr h="674727">
                <a:tc>
                  <a:txBody>
                    <a:bodyPr/>
                    <a:lstStyle/>
                    <a:p>
                      <a:pPr algn="ctr" fontAlgn="base"/>
                      <a:r>
                        <a:rPr lang="en-US" sz="1400" b="1" i="0">
                          <a:solidFill>
                            <a:srgbClr val="000000"/>
                          </a:solidFill>
                          <a:effectLst/>
                          <a:latin typeface="Calibri" panose="020F0502020204030204" pitchFamily="34" charset="0"/>
                        </a:rPr>
                        <a:t>O2</a:t>
                      </a:r>
                      <a:r>
                        <a:rPr lang="en-US" sz="1400" b="0" i="0">
                          <a:solidFill>
                            <a:srgbClr val="000000"/>
                          </a:solidFill>
                          <a:effectLst/>
                          <a:latin typeface="Calibri" panose="020F0502020204030204" pitchFamily="34" charset="0"/>
                        </a:rPr>
                        <a:t>​</a:t>
                      </a:r>
                      <a:endParaRPr lang="en-US" sz="1400" b="0" i="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5E0B4"/>
                    </a:solidFill>
                  </a:tcPr>
                </a:tc>
                <a:tc>
                  <a:txBody>
                    <a:bodyPr/>
                    <a:lstStyle/>
                    <a:p>
                      <a:pPr algn="l" fontAlgn="base"/>
                      <a:r>
                        <a:rPr lang="en-US" sz="1400" b="1" i="0">
                          <a:solidFill>
                            <a:srgbClr val="000000"/>
                          </a:solidFill>
                          <a:effectLst/>
                          <a:latin typeface="Calibri" panose="020F0502020204030204" pitchFamily="34" charset="0"/>
                        </a:rPr>
                        <a:t>High Clouds </a:t>
                      </a:r>
                      <a:r>
                        <a:rPr lang="en-US" sz="1400" b="0" i="0">
                          <a:solidFill>
                            <a:srgbClr val="000000"/>
                          </a:solidFill>
                          <a:effectLst/>
                          <a:latin typeface="Calibri" panose="020F0502020204030204" pitchFamily="34" charset="0"/>
                        </a:rPr>
                        <a:t>​</a:t>
                      </a:r>
                      <a:endParaRPr lang="en-US" sz="1400" b="0" i="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5E0B4"/>
                    </a:solidFill>
                  </a:tcPr>
                </a:tc>
                <a:tc>
                  <a:txBody>
                    <a:bodyPr/>
                    <a:lstStyle/>
                    <a:p>
                      <a:pPr algn="l" fontAlgn="base"/>
                      <a:r>
                        <a:rPr lang="en-US" sz="800" b="0" i="0" dirty="0">
                          <a:solidFill>
                            <a:srgbClr val="000000"/>
                          </a:solidFill>
                          <a:effectLst/>
                          <a:latin typeface="Calibri" panose="020F0502020204030204" pitchFamily="34" charset="0"/>
                        </a:rPr>
                        <a:t>Relationship of high cloud formation/properties to deep convection, large-scale environment; infrared radiative climate feedbacks​</a:t>
                      </a:r>
                      <a:endParaRPr lang="en-US" sz="800" b="0" i="0" dirty="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5E0B4"/>
                    </a:solidFill>
                  </a:tcPr>
                </a:tc>
                <a:extLst>
                  <a:ext uri="{0D108BD9-81ED-4DB2-BD59-A6C34878D82A}">
                    <a16:rowId xmlns:a16="http://schemas.microsoft.com/office/drawing/2014/main" val="390854849"/>
                  </a:ext>
                </a:extLst>
              </a:tr>
              <a:tr h="473362">
                <a:tc>
                  <a:txBody>
                    <a:bodyPr/>
                    <a:lstStyle/>
                    <a:p>
                      <a:pPr algn="ctr" fontAlgn="base"/>
                      <a:r>
                        <a:rPr lang="en-US" sz="1400" b="1" i="0">
                          <a:solidFill>
                            <a:srgbClr val="000000"/>
                          </a:solidFill>
                          <a:effectLst/>
                          <a:latin typeface="Calibri" panose="020F0502020204030204" pitchFamily="34" charset="0"/>
                        </a:rPr>
                        <a:t>O3</a:t>
                      </a:r>
                      <a:r>
                        <a:rPr lang="en-US" sz="1400" b="0" i="0">
                          <a:solidFill>
                            <a:srgbClr val="000000"/>
                          </a:solidFill>
                          <a:effectLst/>
                          <a:latin typeface="Calibri" panose="020F0502020204030204" pitchFamily="34" charset="0"/>
                        </a:rPr>
                        <a:t>​</a:t>
                      </a:r>
                      <a:endParaRPr lang="en-US" sz="1400" b="0" i="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B798D1"/>
                    </a:solidFill>
                  </a:tcPr>
                </a:tc>
                <a:tc>
                  <a:txBody>
                    <a:bodyPr/>
                    <a:lstStyle/>
                    <a:p>
                      <a:pPr algn="l" fontAlgn="base"/>
                      <a:r>
                        <a:rPr lang="en-US" sz="1400" b="1" i="0">
                          <a:solidFill>
                            <a:srgbClr val="000000"/>
                          </a:solidFill>
                          <a:effectLst/>
                          <a:latin typeface="Calibri" panose="020F0502020204030204" pitchFamily="34" charset="0"/>
                        </a:rPr>
                        <a:t>Convective Storms</a:t>
                      </a:r>
                      <a:r>
                        <a:rPr lang="en-US" sz="1400" b="0" i="0">
                          <a:solidFill>
                            <a:srgbClr val="000000"/>
                          </a:solidFill>
                          <a:effectLst/>
                          <a:latin typeface="Calibri" panose="020F0502020204030204" pitchFamily="34" charset="0"/>
                        </a:rPr>
                        <a:t>​</a:t>
                      </a:r>
                      <a:endParaRPr lang="en-US" sz="1400" b="0" i="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B798D1"/>
                    </a:solidFill>
                  </a:tcPr>
                </a:tc>
                <a:tc>
                  <a:txBody>
                    <a:bodyPr/>
                    <a:lstStyle/>
                    <a:p>
                      <a:pPr algn="l" fontAlgn="base"/>
                      <a:r>
                        <a:rPr lang="en-US" sz="800" b="0" i="0" dirty="0">
                          <a:solidFill>
                            <a:srgbClr val="000000"/>
                          </a:solidFill>
                          <a:effectLst/>
                          <a:latin typeface="Calibri" panose="020F0502020204030204" pitchFamily="34" charset="0"/>
                        </a:rPr>
                        <a:t>Relationship between storm vertical motions and microphysics​</a:t>
                      </a:r>
                      <a:endParaRPr lang="en-US" sz="800" b="0" i="0" dirty="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B798D1"/>
                    </a:solidFill>
                  </a:tcPr>
                </a:tc>
                <a:extLst>
                  <a:ext uri="{0D108BD9-81ED-4DB2-BD59-A6C34878D82A}">
                    <a16:rowId xmlns:a16="http://schemas.microsoft.com/office/drawing/2014/main" val="582450087"/>
                  </a:ext>
                </a:extLst>
              </a:tr>
              <a:tr h="674727">
                <a:tc>
                  <a:txBody>
                    <a:bodyPr/>
                    <a:lstStyle/>
                    <a:p>
                      <a:pPr algn="ctr" fontAlgn="base"/>
                      <a:r>
                        <a:rPr lang="en-US" sz="1400" b="1" i="0">
                          <a:solidFill>
                            <a:srgbClr val="000000"/>
                          </a:solidFill>
                          <a:effectLst/>
                          <a:latin typeface="Calibri" panose="020F0502020204030204" pitchFamily="34" charset="0"/>
                        </a:rPr>
                        <a:t>O4</a:t>
                      </a:r>
                      <a:r>
                        <a:rPr lang="en-US" sz="1400" b="0" i="0">
                          <a:solidFill>
                            <a:srgbClr val="000000"/>
                          </a:solidFill>
                          <a:effectLst/>
                          <a:latin typeface="Calibri" panose="020F0502020204030204" pitchFamily="34" charset="0"/>
                        </a:rPr>
                        <a:t>​</a:t>
                      </a:r>
                      <a:endParaRPr lang="en-US" sz="1400" b="0" i="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5E0B4"/>
                    </a:solidFill>
                  </a:tcPr>
                </a:tc>
                <a:tc>
                  <a:txBody>
                    <a:bodyPr/>
                    <a:lstStyle/>
                    <a:p>
                      <a:pPr algn="l" fontAlgn="base"/>
                      <a:r>
                        <a:rPr lang="en-US" sz="1400" b="1" i="0" dirty="0">
                          <a:solidFill>
                            <a:srgbClr val="000000"/>
                          </a:solidFill>
                          <a:effectLst/>
                          <a:latin typeface="Calibri" panose="020F0502020204030204" pitchFamily="34" charset="0"/>
                        </a:rPr>
                        <a:t>Cold Clouds and </a:t>
                      </a:r>
                      <a:r>
                        <a:rPr lang="en-US" sz="1800" b="0" i="0" kern="1200" dirty="0">
                          <a:solidFill>
                            <a:schemeClr val="tx1"/>
                          </a:solidFill>
                          <a:effectLst/>
                          <a:latin typeface="+mn-lt"/>
                          <a:ea typeface="+mn-ea"/>
                          <a:cs typeface="+mn-cs"/>
                        </a:rPr>
                        <a:t> </a:t>
                      </a:r>
                      <a:r>
                        <a:rPr lang="en-US" sz="1400" b="1" i="0" dirty="0">
                          <a:solidFill>
                            <a:srgbClr val="000000"/>
                          </a:solidFill>
                          <a:effectLst/>
                          <a:latin typeface="Calibri" panose="020F0502020204030204" pitchFamily="34" charset="0"/>
                        </a:rPr>
                        <a:t>Precipitation</a:t>
                      </a:r>
                      <a:r>
                        <a:rPr lang="en-US" sz="1400" b="0" i="0" dirty="0">
                          <a:solidFill>
                            <a:srgbClr val="000000"/>
                          </a:solidFill>
                          <a:effectLst/>
                          <a:latin typeface="Calibri" panose="020F0502020204030204" pitchFamily="34" charset="0"/>
                        </a:rPr>
                        <a:t>​</a:t>
                      </a:r>
                      <a:endParaRPr lang="en-US" sz="1400" b="0" i="0" dirty="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5E0B4"/>
                    </a:solidFill>
                  </a:tcPr>
                </a:tc>
                <a:tc>
                  <a:txBody>
                    <a:bodyPr/>
                    <a:lstStyle/>
                    <a:p>
                      <a:pPr algn="l" fontAlgn="base"/>
                      <a:r>
                        <a:rPr lang="en-US" sz="800" b="0" i="0" dirty="0">
                          <a:solidFill>
                            <a:srgbClr val="000000"/>
                          </a:solidFill>
                          <a:effectLst/>
                          <a:latin typeface="Calibri" panose="020F0502020204030204" pitchFamily="34" charset="0"/>
                        </a:rPr>
                        <a:t>Processes that govern phase partitioning and precipitation formation in cold clouds; key drivers of climate feedbacks at </a:t>
                      </a:r>
                      <a:r>
                        <a:rPr lang="en-US" sz="800" b="0" i="0" dirty="0" err="1">
                          <a:solidFill>
                            <a:srgbClr val="000000"/>
                          </a:solidFill>
                          <a:effectLst/>
                          <a:latin typeface="Calibri" panose="020F0502020204030204" pitchFamily="34" charset="0"/>
                        </a:rPr>
                        <a:t>highlatitudes</a:t>
                      </a:r>
                      <a:r>
                        <a:rPr lang="en-US" sz="800" b="0" i="0" dirty="0">
                          <a:solidFill>
                            <a:srgbClr val="000000"/>
                          </a:solidFill>
                          <a:effectLst/>
                          <a:latin typeface="Calibri" panose="020F0502020204030204" pitchFamily="34" charset="0"/>
                        </a:rPr>
                        <a:t>​</a:t>
                      </a:r>
                      <a:endParaRPr lang="en-US" sz="800" b="0" i="0" dirty="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5E0B4"/>
                    </a:solidFill>
                  </a:tcPr>
                </a:tc>
                <a:extLst>
                  <a:ext uri="{0D108BD9-81ED-4DB2-BD59-A6C34878D82A}">
                    <a16:rowId xmlns:a16="http://schemas.microsoft.com/office/drawing/2014/main" val="1912327090"/>
                  </a:ext>
                </a:extLst>
              </a:tr>
              <a:tr h="674727">
                <a:tc>
                  <a:txBody>
                    <a:bodyPr/>
                    <a:lstStyle/>
                    <a:p>
                      <a:pPr algn="ctr" fontAlgn="base"/>
                      <a:r>
                        <a:rPr lang="en-US" sz="1400" b="1" i="0">
                          <a:solidFill>
                            <a:srgbClr val="000000"/>
                          </a:solidFill>
                          <a:effectLst/>
                          <a:latin typeface="Calibri" panose="020F0502020204030204" pitchFamily="34" charset="0"/>
                        </a:rPr>
                        <a:t>O5</a:t>
                      </a:r>
                      <a:r>
                        <a:rPr lang="en-US" sz="1400" b="0" i="0">
                          <a:solidFill>
                            <a:srgbClr val="000000"/>
                          </a:solidFill>
                          <a:effectLst/>
                          <a:latin typeface="Calibri" panose="020F0502020204030204" pitchFamily="34" charset="0"/>
                        </a:rPr>
                        <a:t>​</a:t>
                      </a:r>
                      <a:endParaRPr lang="en-US" sz="1400" b="0" i="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2CC"/>
                    </a:solidFill>
                  </a:tcPr>
                </a:tc>
                <a:tc>
                  <a:txBody>
                    <a:bodyPr/>
                    <a:lstStyle/>
                    <a:p>
                      <a:pPr algn="l" fontAlgn="base"/>
                      <a:r>
                        <a:rPr lang="en-US" sz="1400" b="1" i="0" dirty="0">
                          <a:solidFill>
                            <a:srgbClr val="000000"/>
                          </a:solidFill>
                          <a:effectLst/>
                          <a:latin typeface="Calibri" panose="020F0502020204030204" pitchFamily="34" charset="0"/>
                        </a:rPr>
                        <a:t>Air Quality and Aerosol Attribution</a:t>
                      </a:r>
                      <a:r>
                        <a:rPr lang="en-US" sz="1400" b="0" i="0" dirty="0">
                          <a:solidFill>
                            <a:srgbClr val="000000"/>
                          </a:solidFill>
                          <a:effectLst/>
                          <a:latin typeface="Calibri" panose="020F0502020204030204" pitchFamily="34" charset="0"/>
                        </a:rPr>
                        <a:t>​</a:t>
                      </a:r>
                      <a:endParaRPr lang="en-US" sz="1400" b="0" i="0" dirty="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2CC"/>
                    </a:solidFill>
                  </a:tcPr>
                </a:tc>
                <a:tc>
                  <a:txBody>
                    <a:bodyPr/>
                    <a:lstStyle/>
                    <a:p>
                      <a:pPr algn="l" fontAlgn="base"/>
                      <a:r>
                        <a:rPr lang="en-US" sz="800" b="0" i="0" dirty="0">
                          <a:solidFill>
                            <a:srgbClr val="000000"/>
                          </a:solidFill>
                          <a:effectLst/>
                          <a:latin typeface="Calibri" panose="020F0502020204030204" pitchFamily="34" charset="0"/>
                        </a:rPr>
                        <a:t>Identifying major sources of aerosols and their type/species; factors that relate aerosol microphysical/optical properties to near-</a:t>
                      </a:r>
                      <a:r>
                        <a:rPr lang="en-US" sz="800" b="0" i="0" dirty="0" err="1">
                          <a:solidFill>
                            <a:srgbClr val="000000"/>
                          </a:solidFill>
                          <a:effectLst/>
                          <a:latin typeface="Calibri" panose="020F0502020204030204" pitchFamily="34" charset="0"/>
                        </a:rPr>
                        <a:t>surfaceair</a:t>
                      </a:r>
                      <a:r>
                        <a:rPr lang="en-US" sz="800" b="0" i="0" dirty="0">
                          <a:solidFill>
                            <a:srgbClr val="000000"/>
                          </a:solidFill>
                          <a:effectLst/>
                          <a:latin typeface="Calibri" panose="020F0502020204030204" pitchFamily="34" charset="0"/>
                        </a:rPr>
                        <a:t> quality​</a:t>
                      </a:r>
                      <a:endParaRPr lang="en-US" sz="800" b="0" i="0" dirty="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2CC"/>
                    </a:solidFill>
                  </a:tcPr>
                </a:tc>
                <a:extLst>
                  <a:ext uri="{0D108BD9-81ED-4DB2-BD59-A6C34878D82A}">
                    <a16:rowId xmlns:a16="http://schemas.microsoft.com/office/drawing/2014/main" val="4243360824"/>
                  </a:ext>
                </a:extLst>
              </a:tr>
              <a:tr h="674727">
                <a:tc>
                  <a:txBody>
                    <a:bodyPr/>
                    <a:lstStyle/>
                    <a:p>
                      <a:pPr algn="ctr" fontAlgn="base"/>
                      <a:r>
                        <a:rPr lang="en-US" sz="1400" b="1" i="0">
                          <a:solidFill>
                            <a:srgbClr val="000000"/>
                          </a:solidFill>
                          <a:effectLst/>
                          <a:latin typeface="Calibri" panose="020F0502020204030204" pitchFamily="34" charset="0"/>
                        </a:rPr>
                        <a:t>O6</a:t>
                      </a:r>
                      <a:r>
                        <a:rPr lang="en-US" sz="1400" b="0" i="0">
                          <a:solidFill>
                            <a:srgbClr val="000000"/>
                          </a:solidFill>
                          <a:effectLst/>
                          <a:latin typeface="Calibri" panose="020F0502020204030204" pitchFamily="34" charset="0"/>
                        </a:rPr>
                        <a:t>​</a:t>
                      </a:r>
                      <a:endParaRPr lang="en-US" sz="1400" b="0" i="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2CC"/>
                    </a:solidFill>
                  </a:tcPr>
                </a:tc>
                <a:tc>
                  <a:txBody>
                    <a:bodyPr/>
                    <a:lstStyle/>
                    <a:p>
                      <a:pPr algn="l" fontAlgn="base"/>
                      <a:r>
                        <a:rPr lang="en-US" sz="1400" b="1" i="0" dirty="0">
                          <a:solidFill>
                            <a:srgbClr val="000000"/>
                          </a:solidFill>
                          <a:effectLst/>
                          <a:latin typeface="Calibri" panose="020F0502020204030204" pitchFamily="34" charset="0"/>
                        </a:rPr>
                        <a:t>Aerosol Redistribution and Processing</a:t>
                      </a:r>
                      <a:r>
                        <a:rPr lang="en-US" sz="1400" b="0" i="0" dirty="0">
                          <a:solidFill>
                            <a:srgbClr val="000000"/>
                          </a:solidFill>
                          <a:effectLst/>
                          <a:latin typeface="Calibri" panose="020F0502020204030204" pitchFamily="34" charset="0"/>
                        </a:rPr>
                        <a:t>​</a:t>
                      </a:r>
                      <a:endParaRPr lang="en-US" sz="1400" b="0" i="0" dirty="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2CC"/>
                    </a:solidFill>
                  </a:tcPr>
                </a:tc>
                <a:tc>
                  <a:txBody>
                    <a:bodyPr/>
                    <a:lstStyle/>
                    <a:p>
                      <a:pPr algn="l" fontAlgn="base"/>
                      <a:r>
                        <a:rPr lang="en-US" sz="800" b="0" i="0" dirty="0">
                          <a:solidFill>
                            <a:srgbClr val="000000"/>
                          </a:solidFill>
                          <a:effectLst/>
                          <a:latin typeface="Calibri" panose="020F0502020204030204" pitchFamily="34" charset="0"/>
                        </a:rPr>
                        <a:t>Wet removal and processing of aerosol by clouds and precipitation;​</a:t>
                      </a:r>
                      <a:endParaRPr lang="en-US" sz="800" b="0" i="0" dirty="0">
                        <a:solidFill>
                          <a:srgbClr val="000000"/>
                        </a:solidFill>
                        <a:effectLst/>
                      </a:endParaRPr>
                    </a:p>
                    <a:p>
                      <a:pPr algn="l" fontAlgn="base"/>
                      <a:r>
                        <a:rPr lang="en-US" sz="800" b="0" i="0" dirty="0">
                          <a:solidFill>
                            <a:srgbClr val="000000"/>
                          </a:solidFill>
                          <a:effectLst/>
                          <a:latin typeface="Calibri" panose="020F0502020204030204" pitchFamily="34" charset="0"/>
                        </a:rPr>
                        <a:t>impacts of vertical and long-range transport of aerosol​</a:t>
                      </a:r>
                      <a:endParaRPr lang="en-US" sz="800" b="0" i="0" dirty="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2CC"/>
                    </a:solidFill>
                  </a:tcPr>
                </a:tc>
                <a:extLst>
                  <a:ext uri="{0D108BD9-81ED-4DB2-BD59-A6C34878D82A}">
                    <a16:rowId xmlns:a16="http://schemas.microsoft.com/office/drawing/2014/main" val="4229030313"/>
                  </a:ext>
                </a:extLst>
              </a:tr>
              <a:tr h="473362">
                <a:tc>
                  <a:txBody>
                    <a:bodyPr/>
                    <a:lstStyle/>
                    <a:p>
                      <a:pPr algn="ctr" fontAlgn="base"/>
                      <a:r>
                        <a:rPr lang="en-US" sz="1400" b="1" i="0">
                          <a:solidFill>
                            <a:srgbClr val="000000"/>
                          </a:solidFill>
                          <a:effectLst/>
                          <a:latin typeface="Calibri" panose="020F0502020204030204" pitchFamily="34" charset="0"/>
                        </a:rPr>
                        <a:t>O7</a:t>
                      </a:r>
                      <a:r>
                        <a:rPr lang="en-US" sz="1400" b="0" i="0">
                          <a:solidFill>
                            <a:srgbClr val="000000"/>
                          </a:solidFill>
                          <a:effectLst/>
                          <a:latin typeface="Calibri" panose="020F0502020204030204" pitchFamily="34" charset="0"/>
                        </a:rPr>
                        <a:t>​</a:t>
                      </a:r>
                      <a:endParaRPr lang="en-US" sz="1400" b="0" i="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5E0B4"/>
                    </a:solidFill>
                  </a:tcPr>
                </a:tc>
                <a:tc>
                  <a:txBody>
                    <a:bodyPr/>
                    <a:lstStyle/>
                    <a:p>
                      <a:pPr algn="l" fontAlgn="base"/>
                      <a:r>
                        <a:rPr lang="en-US" sz="1400" b="1" i="0">
                          <a:solidFill>
                            <a:srgbClr val="000000"/>
                          </a:solidFill>
                          <a:effectLst/>
                          <a:latin typeface="Calibri" panose="020F0502020204030204" pitchFamily="34" charset="0"/>
                        </a:rPr>
                        <a:t>Aerosol Direct Effects</a:t>
                      </a:r>
                      <a:r>
                        <a:rPr lang="en-US" sz="1400" b="0" i="0">
                          <a:solidFill>
                            <a:srgbClr val="000000"/>
                          </a:solidFill>
                          <a:effectLst/>
                          <a:latin typeface="Calibri" panose="020F0502020204030204" pitchFamily="34" charset="0"/>
                        </a:rPr>
                        <a:t>​</a:t>
                      </a:r>
                      <a:endParaRPr lang="en-US" sz="1400" b="0" i="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5E0B4"/>
                    </a:solidFill>
                  </a:tcPr>
                </a:tc>
                <a:tc>
                  <a:txBody>
                    <a:bodyPr/>
                    <a:lstStyle/>
                    <a:p>
                      <a:pPr algn="l" fontAlgn="base"/>
                      <a:r>
                        <a:rPr lang="en-US" sz="800" b="0" i="0" dirty="0">
                          <a:solidFill>
                            <a:srgbClr val="000000"/>
                          </a:solidFill>
                          <a:effectLst/>
                          <a:latin typeface="Calibri" panose="020F0502020204030204" pitchFamily="34" charset="0"/>
                        </a:rPr>
                        <a:t>Role of aerosols in the Earth’s energy budget; impact of absorbing aerosols on climate​</a:t>
                      </a:r>
                      <a:endParaRPr lang="en-US" sz="800" b="0" i="0" dirty="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5E0B4"/>
                    </a:solidFill>
                  </a:tcPr>
                </a:tc>
                <a:extLst>
                  <a:ext uri="{0D108BD9-81ED-4DB2-BD59-A6C34878D82A}">
                    <a16:rowId xmlns:a16="http://schemas.microsoft.com/office/drawing/2014/main" val="2573947007"/>
                  </a:ext>
                </a:extLst>
              </a:tr>
              <a:tr h="473362">
                <a:tc>
                  <a:txBody>
                    <a:bodyPr/>
                    <a:lstStyle/>
                    <a:p>
                      <a:pPr algn="ctr" fontAlgn="base"/>
                      <a:r>
                        <a:rPr lang="en-US" sz="1400" b="1" i="0" dirty="0">
                          <a:solidFill>
                            <a:srgbClr val="000000"/>
                          </a:solidFill>
                          <a:effectLst/>
                          <a:latin typeface="Calibri" panose="020F0502020204030204" pitchFamily="34" charset="0"/>
                        </a:rPr>
                        <a:t>O8</a:t>
                      </a:r>
                      <a:r>
                        <a:rPr lang="en-US" sz="1400" b="0" i="0" dirty="0">
                          <a:solidFill>
                            <a:srgbClr val="000000"/>
                          </a:solidFill>
                          <a:effectLst/>
                          <a:latin typeface="Calibri" panose="020F0502020204030204" pitchFamily="34" charset="0"/>
                        </a:rPr>
                        <a:t>​</a:t>
                      </a:r>
                      <a:endParaRPr lang="en-US" sz="1400" b="0" i="0" dirty="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5E0B4"/>
                    </a:solidFill>
                  </a:tcPr>
                </a:tc>
                <a:tc>
                  <a:txBody>
                    <a:bodyPr/>
                    <a:lstStyle/>
                    <a:p>
                      <a:pPr algn="l" fontAlgn="base"/>
                      <a:r>
                        <a:rPr lang="en-US" sz="1400" b="1" i="0" dirty="0">
                          <a:solidFill>
                            <a:srgbClr val="000000"/>
                          </a:solidFill>
                          <a:effectLst/>
                          <a:latin typeface="Calibri" panose="020F0502020204030204" pitchFamily="34" charset="0"/>
                        </a:rPr>
                        <a:t>Aerosol Indirect Effects</a:t>
                      </a:r>
                      <a:r>
                        <a:rPr lang="en-US" sz="1400" b="0" i="0" dirty="0">
                          <a:solidFill>
                            <a:srgbClr val="000000"/>
                          </a:solidFill>
                          <a:effectLst/>
                          <a:latin typeface="Calibri" panose="020F0502020204030204" pitchFamily="34" charset="0"/>
                        </a:rPr>
                        <a:t>​</a:t>
                      </a:r>
                      <a:endParaRPr lang="en-US" sz="1400" b="0" i="0" dirty="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5E0B4"/>
                    </a:solidFill>
                  </a:tcPr>
                </a:tc>
                <a:tc>
                  <a:txBody>
                    <a:bodyPr/>
                    <a:lstStyle/>
                    <a:p>
                      <a:pPr algn="l" fontAlgn="base"/>
                      <a:r>
                        <a:rPr lang="en-US" sz="800" b="0" i="0" dirty="0">
                          <a:solidFill>
                            <a:srgbClr val="000000"/>
                          </a:solidFill>
                          <a:effectLst/>
                          <a:latin typeface="Calibri" panose="020F0502020204030204" pitchFamily="34" charset="0"/>
                        </a:rPr>
                        <a:t>Aerosol impacts on clouds and precipitation systems; modulation of climate forcing due to changes in cloud radiative properties​</a:t>
                      </a:r>
                      <a:endParaRPr lang="en-US" sz="800" b="0" i="0" dirty="0">
                        <a:solidFill>
                          <a:srgbClr val="000000"/>
                        </a:solidFill>
                        <a:effectLst/>
                      </a:endParaRPr>
                    </a:p>
                  </a:txBody>
                  <a:tcPr marL="58802" marR="58802" marT="29401" marB="29401"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5E0B4"/>
                    </a:solidFill>
                  </a:tcPr>
                </a:tc>
                <a:extLst>
                  <a:ext uri="{0D108BD9-81ED-4DB2-BD59-A6C34878D82A}">
                    <a16:rowId xmlns:a16="http://schemas.microsoft.com/office/drawing/2014/main" val="1667877161"/>
                  </a:ext>
                </a:extLst>
              </a:tr>
            </a:tbl>
          </a:graphicData>
        </a:graphic>
      </p:graphicFrame>
      <p:sp>
        <p:nvSpPr>
          <p:cNvPr id="17" name="Title 16">
            <a:extLst>
              <a:ext uri="{FF2B5EF4-FFF2-40B4-BE49-F238E27FC236}">
                <a16:creationId xmlns:a16="http://schemas.microsoft.com/office/drawing/2014/main" id="{509AAAD8-83EF-CC46-BCAD-5E346FAA7ACB}"/>
              </a:ext>
            </a:extLst>
          </p:cNvPr>
          <p:cNvSpPr>
            <a:spLocks noGrp="1"/>
          </p:cNvSpPr>
          <p:nvPr>
            <p:ph type="title"/>
          </p:nvPr>
        </p:nvSpPr>
        <p:spPr>
          <a:xfrm>
            <a:off x="1076960" y="461381"/>
            <a:ext cx="8961120" cy="685801"/>
          </a:xfrm>
        </p:spPr>
        <p:txBody>
          <a:bodyPr/>
          <a:lstStyle/>
          <a:p>
            <a:r>
              <a:rPr lang="en-US" sz="3200" b="1" dirty="0">
                <a:latin typeface="Arial"/>
                <a:cs typeface="Arial"/>
              </a:rPr>
              <a:t>Science Objectives flow down from overall AOS objectives to inter-related suborbital themes:</a:t>
            </a:r>
          </a:p>
        </p:txBody>
      </p:sp>
      <p:sp>
        <p:nvSpPr>
          <p:cNvPr id="2" name="Slide Number Placeholder 1">
            <a:extLst>
              <a:ext uri="{FF2B5EF4-FFF2-40B4-BE49-F238E27FC236}">
                <a16:creationId xmlns:a16="http://schemas.microsoft.com/office/drawing/2014/main" id="{5871EED7-CE48-F049-98D9-05B70261D85C}"/>
              </a:ext>
            </a:extLst>
          </p:cNvPr>
          <p:cNvSpPr>
            <a:spLocks noGrp="1"/>
          </p:cNvSpPr>
          <p:nvPr>
            <p:ph type="sldNum" sz="quarter" idx="12"/>
          </p:nvPr>
        </p:nvSpPr>
        <p:spPr/>
        <p:txBody>
          <a:bodyPr/>
          <a:lstStyle/>
          <a:p>
            <a:fld id="{6CBF3D6B-7512-DC4E-9AD6-900204DF0DDD}" type="slidenum">
              <a:rPr lang="en-US" smtClean="0"/>
              <a:pPr/>
              <a:t>10</a:t>
            </a:fld>
            <a:endParaRPr lang="en-US" dirty="0"/>
          </a:p>
        </p:txBody>
      </p:sp>
      <p:sp>
        <p:nvSpPr>
          <p:cNvPr id="3" name="TextBox 2">
            <a:extLst>
              <a:ext uri="{FF2B5EF4-FFF2-40B4-BE49-F238E27FC236}">
                <a16:creationId xmlns:a16="http://schemas.microsoft.com/office/drawing/2014/main" id="{42D4D6A2-E837-AC4E-A35D-863CB5B6004E}"/>
              </a:ext>
            </a:extLst>
          </p:cNvPr>
          <p:cNvSpPr txBox="1"/>
          <p:nvPr/>
        </p:nvSpPr>
        <p:spPr>
          <a:xfrm>
            <a:off x="856794" y="1440970"/>
            <a:ext cx="7725735" cy="5016758"/>
          </a:xfrm>
          <a:prstGeom prst="rect">
            <a:avLst/>
          </a:prstGeom>
          <a:noFill/>
        </p:spPr>
        <p:txBody>
          <a:bodyPr wrap="square" lIns="91440" tIns="45720" rIns="91440" bIns="45720" rtlCol="0" anchor="t">
            <a:spAutoFit/>
          </a:bodyPr>
          <a:lstStyle/>
          <a:p>
            <a:r>
              <a:rPr lang="en-US" sz="2800" b="1" dirty="0">
                <a:solidFill>
                  <a:schemeClr val="accent6">
                    <a:lumMod val="75000"/>
                  </a:schemeClr>
                </a:solidFill>
              </a:rPr>
              <a:t>O1, O4, O6, O8: Low Clouds</a:t>
            </a:r>
          </a:p>
          <a:p>
            <a:r>
              <a:rPr lang="en-US" sz="2400" i="1" dirty="0"/>
              <a:t>Characterize processes associated with cloud droplet, ice crystal, and precipitation initiation, and precipitation phase.</a:t>
            </a:r>
            <a:endParaRPr lang="en-US" sz="2400" i="1" dirty="0">
              <a:cs typeface="Calibri"/>
            </a:endParaRPr>
          </a:p>
          <a:p>
            <a:pPr marL="0" algn="l" defTabSz="914400" rtl="0" eaLnBrk="1" latinLnBrk="0" hangingPunct="1"/>
            <a:endParaRPr lang="en-US" sz="2000" dirty="0">
              <a:solidFill>
                <a:schemeClr val="bg1"/>
              </a:solidFill>
            </a:endParaRPr>
          </a:p>
          <a:p>
            <a:r>
              <a:rPr lang="en-US" sz="2800" b="1" dirty="0">
                <a:solidFill>
                  <a:srgbClr val="7030A0"/>
                </a:solidFill>
              </a:rPr>
              <a:t>O2, O3, O6: Convection and High Clouds </a:t>
            </a:r>
            <a:endParaRPr lang="en-US" sz="2400" i="1" dirty="0">
              <a:solidFill>
                <a:srgbClr val="7030A0"/>
              </a:solidFill>
            </a:endParaRPr>
          </a:p>
          <a:p>
            <a:r>
              <a:rPr lang="en-US" sz="2400" i="1" dirty="0"/>
              <a:t>Understand controls on convective storm processes and lifecycle, and anvil cirrus lifecycle.</a:t>
            </a:r>
            <a:endParaRPr lang="en-US" sz="2400" i="1" dirty="0">
              <a:cs typeface="Calibri"/>
            </a:endParaRPr>
          </a:p>
          <a:p>
            <a:pPr marL="0" algn="l" defTabSz="914400" rtl="0" eaLnBrk="1" latinLnBrk="0" hangingPunct="1"/>
            <a:endParaRPr lang="en-US" sz="2000" dirty="0">
              <a:solidFill>
                <a:schemeClr val="bg1"/>
              </a:solidFill>
            </a:endParaRPr>
          </a:p>
          <a:p>
            <a:r>
              <a:rPr lang="en-US" sz="2800" b="1" dirty="0">
                <a:solidFill>
                  <a:schemeClr val="accent4">
                    <a:lumMod val="75000"/>
                  </a:schemeClr>
                </a:solidFill>
              </a:rPr>
              <a:t>O5, O6, O7, O8: Aerosol-Cloud-Radiation Interaction, Aerosol Attribution and Redistribution </a:t>
            </a:r>
            <a:endParaRPr lang="en-US" sz="2800" b="1" dirty="0">
              <a:solidFill>
                <a:schemeClr val="accent4">
                  <a:lumMod val="75000"/>
                </a:schemeClr>
              </a:solidFill>
              <a:cs typeface="Calibri"/>
            </a:endParaRPr>
          </a:p>
          <a:p>
            <a:r>
              <a:rPr lang="en-US" sz="2400" i="1" dirty="0"/>
              <a:t>Quantify vertically-resolved aerosol-cloud-radiation interaction processes, coupled with aerosol attribution and lifecycle.</a:t>
            </a:r>
            <a:endParaRPr lang="en-US" sz="2400" i="1" dirty="0">
              <a:cs typeface="Calibri"/>
            </a:endParaRPr>
          </a:p>
        </p:txBody>
      </p:sp>
      <p:cxnSp>
        <p:nvCxnSpPr>
          <p:cNvPr id="10" name="Straight Connector 9">
            <a:extLst>
              <a:ext uri="{FF2B5EF4-FFF2-40B4-BE49-F238E27FC236}">
                <a16:creationId xmlns:a16="http://schemas.microsoft.com/office/drawing/2014/main" id="{F399C960-F100-D142-AEF0-C19FB1B32A21}"/>
              </a:ext>
            </a:extLst>
          </p:cNvPr>
          <p:cNvCxnSpPr>
            <a:cxnSpLocks/>
          </p:cNvCxnSpPr>
          <p:nvPr/>
        </p:nvCxnSpPr>
        <p:spPr>
          <a:xfrm flipV="1">
            <a:off x="7979950" y="2481943"/>
            <a:ext cx="654073" cy="172708"/>
          </a:xfrm>
          <a:prstGeom prst="line">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071588C-F2A0-664F-957A-19CA12F3E871}"/>
              </a:ext>
            </a:extLst>
          </p:cNvPr>
          <p:cNvCxnSpPr>
            <a:cxnSpLocks/>
          </p:cNvCxnSpPr>
          <p:nvPr/>
        </p:nvCxnSpPr>
        <p:spPr>
          <a:xfrm>
            <a:off x="7991064" y="2654651"/>
            <a:ext cx="544491" cy="1168584"/>
          </a:xfrm>
          <a:prstGeom prst="line">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91EF1B-DC20-B340-8A73-ACF494D52849}"/>
              </a:ext>
            </a:extLst>
          </p:cNvPr>
          <p:cNvCxnSpPr>
            <a:cxnSpLocks/>
          </p:cNvCxnSpPr>
          <p:nvPr/>
        </p:nvCxnSpPr>
        <p:spPr>
          <a:xfrm>
            <a:off x="7979950" y="2654651"/>
            <a:ext cx="654073" cy="2708086"/>
          </a:xfrm>
          <a:prstGeom prst="line">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818440E-DEE0-644F-9812-1E13248AF7EB}"/>
              </a:ext>
            </a:extLst>
          </p:cNvPr>
          <p:cNvCxnSpPr>
            <a:cxnSpLocks/>
          </p:cNvCxnSpPr>
          <p:nvPr/>
        </p:nvCxnSpPr>
        <p:spPr>
          <a:xfrm>
            <a:off x="7991064" y="2654651"/>
            <a:ext cx="615529" cy="3824941"/>
          </a:xfrm>
          <a:prstGeom prst="line">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F9A014E-D39B-1F45-AF27-6BF6D4DAD021}"/>
              </a:ext>
            </a:extLst>
          </p:cNvPr>
          <p:cNvCxnSpPr>
            <a:cxnSpLocks/>
          </p:cNvCxnSpPr>
          <p:nvPr/>
        </p:nvCxnSpPr>
        <p:spPr>
          <a:xfrm flipV="1">
            <a:off x="7706157" y="3070587"/>
            <a:ext cx="877576" cy="778147"/>
          </a:xfrm>
          <a:prstGeom prst="line">
            <a:avLst/>
          </a:prstGeom>
          <a:ln w="28575">
            <a:solidFill>
              <a:srgbClr val="AF52DE"/>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5E178D2-8D3E-8547-996A-2E30EBF8BE0B}"/>
              </a:ext>
            </a:extLst>
          </p:cNvPr>
          <p:cNvCxnSpPr>
            <a:cxnSpLocks/>
          </p:cNvCxnSpPr>
          <p:nvPr/>
        </p:nvCxnSpPr>
        <p:spPr>
          <a:xfrm>
            <a:off x="7718423" y="3848734"/>
            <a:ext cx="960362" cy="1637917"/>
          </a:xfrm>
          <a:prstGeom prst="line">
            <a:avLst/>
          </a:prstGeom>
          <a:ln w="28575">
            <a:solidFill>
              <a:srgbClr val="AF52DE"/>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C8188E8-BA1A-0848-BBD1-4EAEE5865D35}"/>
              </a:ext>
            </a:extLst>
          </p:cNvPr>
          <p:cNvCxnSpPr>
            <a:cxnSpLocks/>
          </p:cNvCxnSpPr>
          <p:nvPr/>
        </p:nvCxnSpPr>
        <p:spPr>
          <a:xfrm flipV="1">
            <a:off x="7718423" y="3514300"/>
            <a:ext cx="888170" cy="308935"/>
          </a:xfrm>
          <a:prstGeom prst="line">
            <a:avLst/>
          </a:prstGeom>
          <a:ln w="28575">
            <a:solidFill>
              <a:srgbClr val="AF52DE"/>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EDA5433-7EAF-9242-A645-0AF479171559}"/>
              </a:ext>
            </a:extLst>
          </p:cNvPr>
          <p:cNvCxnSpPr>
            <a:cxnSpLocks/>
          </p:cNvCxnSpPr>
          <p:nvPr/>
        </p:nvCxnSpPr>
        <p:spPr>
          <a:xfrm flipV="1">
            <a:off x="8116456" y="4860904"/>
            <a:ext cx="524862" cy="556126"/>
          </a:xfrm>
          <a:prstGeom prst="line">
            <a:avLst/>
          </a:prstGeom>
          <a:ln w="28575">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B48C384-6EB7-CE42-9E02-06D662B968DA}"/>
              </a:ext>
            </a:extLst>
          </p:cNvPr>
          <p:cNvCxnSpPr>
            <a:cxnSpLocks/>
          </p:cNvCxnSpPr>
          <p:nvPr/>
        </p:nvCxnSpPr>
        <p:spPr>
          <a:xfrm>
            <a:off x="8085345" y="5417030"/>
            <a:ext cx="590698" cy="127244"/>
          </a:xfrm>
          <a:prstGeom prst="line">
            <a:avLst/>
          </a:prstGeom>
          <a:ln w="28575">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85D6653-B095-404E-8FB5-4C12C0CA59AB}"/>
              </a:ext>
            </a:extLst>
          </p:cNvPr>
          <p:cNvCxnSpPr>
            <a:cxnSpLocks/>
          </p:cNvCxnSpPr>
          <p:nvPr/>
        </p:nvCxnSpPr>
        <p:spPr>
          <a:xfrm>
            <a:off x="8111485" y="5417030"/>
            <a:ext cx="534804" cy="614913"/>
          </a:xfrm>
          <a:prstGeom prst="line">
            <a:avLst/>
          </a:prstGeom>
          <a:ln w="28575">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931EE39-C682-CF4B-9F65-7FF7AB7B9723}"/>
              </a:ext>
            </a:extLst>
          </p:cNvPr>
          <p:cNvCxnSpPr>
            <a:cxnSpLocks/>
          </p:cNvCxnSpPr>
          <p:nvPr/>
        </p:nvCxnSpPr>
        <p:spPr>
          <a:xfrm>
            <a:off x="8111485" y="5417030"/>
            <a:ext cx="510630" cy="1224493"/>
          </a:xfrm>
          <a:prstGeom prst="line">
            <a:avLst/>
          </a:prstGeom>
          <a:ln w="28575">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74B4B040-1C33-5CD9-F952-8944CED196C3}"/>
              </a:ext>
            </a:extLst>
          </p:cNvPr>
          <p:cNvSpPr txBox="1"/>
          <p:nvPr/>
        </p:nvSpPr>
        <p:spPr>
          <a:xfrm>
            <a:off x="855590" y="6354801"/>
            <a:ext cx="7679965" cy="584775"/>
          </a:xfrm>
          <a:prstGeom prst="rect">
            <a:avLst/>
          </a:prstGeom>
          <a:noFill/>
        </p:spPr>
        <p:txBody>
          <a:bodyPr wrap="squar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74906004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BBA1A9-8844-9843-92D3-3C0FCA9F8433}"/>
              </a:ext>
            </a:extLst>
          </p:cNvPr>
          <p:cNvSpPr>
            <a:spLocks noGrp="1"/>
          </p:cNvSpPr>
          <p:nvPr>
            <p:ph type="title"/>
          </p:nvPr>
        </p:nvSpPr>
        <p:spPr/>
        <p:txBody>
          <a:bodyPr/>
          <a:lstStyle/>
          <a:p>
            <a:r>
              <a:rPr lang="en-US" dirty="0"/>
              <a:t>Airborne Campaigns concept</a:t>
            </a:r>
          </a:p>
        </p:txBody>
      </p:sp>
      <p:sp>
        <p:nvSpPr>
          <p:cNvPr id="2" name="Slide Number Placeholder 1">
            <a:extLst>
              <a:ext uri="{FF2B5EF4-FFF2-40B4-BE49-F238E27FC236}">
                <a16:creationId xmlns:a16="http://schemas.microsoft.com/office/drawing/2014/main" id="{8BD6DD37-91BE-9340-89EE-EDB4513F15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F3D6B-7512-DC4E-9AD6-900204DF0DDD}" type="slidenum">
              <a:rPr kumimoji="0" lang="en-US" sz="1200" b="0" i="0" u="none" strike="noStrike" kern="1200" cap="none" spc="0" normalizeH="0" baseline="0" noProof="0" smtClean="0">
                <a:ln>
                  <a:noFill/>
                </a:ln>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effectLst/>
              <a:uLnTx/>
              <a:uFillTx/>
              <a:latin typeface="Calibri" panose="020F0502020204030204"/>
              <a:ea typeface="+mn-ea"/>
              <a:cs typeface="+mn-cs"/>
            </a:endParaRPr>
          </a:p>
        </p:txBody>
      </p:sp>
      <p:cxnSp>
        <p:nvCxnSpPr>
          <p:cNvPr id="7" name="Straight Arrow Connector 6">
            <a:extLst>
              <a:ext uri="{FF2B5EF4-FFF2-40B4-BE49-F238E27FC236}">
                <a16:creationId xmlns:a16="http://schemas.microsoft.com/office/drawing/2014/main" id="{F7129582-C535-8346-8F57-810AB3B2B215}"/>
              </a:ext>
            </a:extLst>
          </p:cNvPr>
          <p:cNvCxnSpPr>
            <a:cxnSpLocks/>
          </p:cNvCxnSpPr>
          <p:nvPr/>
        </p:nvCxnSpPr>
        <p:spPr>
          <a:xfrm>
            <a:off x="4873309" y="4940431"/>
            <a:ext cx="1650412" cy="555588"/>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BC3B4C78-B778-4B9B-B517-9DD30C300BD9}"/>
              </a:ext>
            </a:extLst>
          </p:cNvPr>
          <p:cNvGrpSpPr/>
          <p:nvPr/>
        </p:nvGrpSpPr>
        <p:grpSpPr>
          <a:xfrm>
            <a:off x="6760452" y="4606445"/>
            <a:ext cx="3506430" cy="1784425"/>
            <a:chOff x="7226861" y="1704867"/>
            <a:chExt cx="3506430" cy="1784425"/>
          </a:xfrm>
        </p:grpSpPr>
        <p:pic>
          <p:nvPicPr>
            <p:cNvPr id="8" name="Picture 7">
              <a:extLst>
                <a:ext uri="{FF2B5EF4-FFF2-40B4-BE49-F238E27FC236}">
                  <a16:creationId xmlns:a16="http://schemas.microsoft.com/office/drawing/2014/main" id="{97B904B0-E3B8-AF48-B812-CA11C63CB8FF}"/>
                </a:ext>
              </a:extLst>
            </p:cNvPr>
            <p:cNvPicPr>
              <a:picLocks noChangeAspect="1"/>
            </p:cNvPicPr>
            <p:nvPr/>
          </p:nvPicPr>
          <p:blipFill rotWithShape="1">
            <a:blip r:embed="rId3"/>
            <a:srcRect l="4761" t="14974" r="4761" b="14944"/>
            <a:stretch/>
          </p:blipFill>
          <p:spPr>
            <a:xfrm>
              <a:off x="7252340" y="1704867"/>
              <a:ext cx="3454242" cy="1780092"/>
            </a:xfrm>
            <a:prstGeom prst="rect">
              <a:avLst/>
            </a:prstGeom>
          </p:spPr>
        </p:pic>
        <p:sp>
          <p:nvSpPr>
            <p:cNvPr id="33" name="TextBox 32">
              <a:extLst>
                <a:ext uri="{FF2B5EF4-FFF2-40B4-BE49-F238E27FC236}">
                  <a16:creationId xmlns:a16="http://schemas.microsoft.com/office/drawing/2014/main" id="{FC9F451F-B4F2-7741-9436-A1D32D2B3230}"/>
                </a:ext>
              </a:extLst>
            </p:cNvPr>
            <p:cNvSpPr txBox="1"/>
            <p:nvPr/>
          </p:nvSpPr>
          <p:spPr>
            <a:xfrm>
              <a:off x="7802179" y="3150738"/>
              <a:ext cx="741555" cy="338554"/>
            </a:xfrm>
            <a:prstGeom prst="rect">
              <a:avLst/>
            </a:prstGeom>
            <a:solidFill>
              <a:schemeClr val="bg1">
                <a:alpha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Calibri" panose="020F0502020204030204"/>
                  <a:ea typeface="+mn-ea"/>
                  <a:cs typeface="+mn-cs"/>
                </a:rPr>
                <a:t>Radar</a:t>
              </a:r>
            </a:p>
          </p:txBody>
        </p:sp>
        <p:sp>
          <p:nvSpPr>
            <p:cNvPr id="35" name="TextBox 34">
              <a:extLst>
                <a:ext uri="{FF2B5EF4-FFF2-40B4-BE49-F238E27FC236}">
                  <a16:creationId xmlns:a16="http://schemas.microsoft.com/office/drawing/2014/main" id="{E7A738B1-2B9B-9247-AC1E-09F96ADEA07F}"/>
                </a:ext>
              </a:extLst>
            </p:cNvPr>
            <p:cNvSpPr txBox="1"/>
            <p:nvPr/>
          </p:nvSpPr>
          <p:spPr>
            <a:xfrm>
              <a:off x="8756052" y="3146406"/>
              <a:ext cx="1977239" cy="338554"/>
            </a:xfrm>
            <a:prstGeom prst="rect">
              <a:avLst/>
            </a:prstGeom>
            <a:solidFill>
              <a:schemeClr val="bg1">
                <a:alpha val="40000"/>
              </a:schemeClr>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Calibri" panose="020F0502020204030204"/>
                  <a:ea typeface="+mn-ea"/>
                  <a:cs typeface="+mn-cs"/>
                </a:rPr>
                <a:t>Notional P-3 payload</a:t>
              </a:r>
            </a:p>
          </p:txBody>
        </p:sp>
        <p:sp>
          <p:nvSpPr>
            <p:cNvPr id="41" name="TextBox 40">
              <a:extLst>
                <a:ext uri="{FF2B5EF4-FFF2-40B4-BE49-F238E27FC236}">
                  <a16:creationId xmlns:a16="http://schemas.microsoft.com/office/drawing/2014/main" id="{27186F2B-71BC-4F4B-A41B-F53B407EA92B}"/>
                </a:ext>
              </a:extLst>
            </p:cNvPr>
            <p:cNvSpPr txBox="1"/>
            <p:nvPr/>
          </p:nvSpPr>
          <p:spPr>
            <a:xfrm>
              <a:off x="7226861" y="1927934"/>
              <a:ext cx="1977239" cy="307777"/>
            </a:xfrm>
            <a:prstGeom prst="rect">
              <a:avLst/>
            </a:prstGeom>
            <a:solidFill>
              <a:schemeClr val="bg1">
                <a:alpha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Calibri" panose="020F0502020204030204"/>
                  <a:ea typeface="+mn-ea"/>
                  <a:cs typeface="+mn-cs"/>
                </a:rPr>
                <a:t>Cloud + Aerosol probes</a:t>
              </a:r>
            </a:p>
          </p:txBody>
        </p:sp>
        <p:cxnSp>
          <p:nvCxnSpPr>
            <p:cNvPr id="44" name="Straight Arrow Connector 43">
              <a:extLst>
                <a:ext uri="{FF2B5EF4-FFF2-40B4-BE49-F238E27FC236}">
                  <a16:creationId xmlns:a16="http://schemas.microsoft.com/office/drawing/2014/main" id="{249EA343-7FDE-264A-A0C9-2882C81C5C8E}"/>
                </a:ext>
              </a:extLst>
            </p:cNvPr>
            <p:cNvCxnSpPr>
              <a:cxnSpLocks/>
            </p:cNvCxnSpPr>
            <p:nvPr/>
          </p:nvCxnSpPr>
          <p:spPr>
            <a:xfrm flipV="1">
              <a:off x="8422183" y="2945033"/>
              <a:ext cx="316125" cy="2645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3BB4BE73-4894-490A-B435-99BC8D2373B5}"/>
                </a:ext>
              </a:extLst>
            </p:cNvPr>
            <p:cNvCxnSpPr>
              <a:cxnSpLocks/>
              <a:stCxn id="41" idx="2"/>
            </p:cNvCxnSpPr>
            <p:nvPr/>
          </p:nvCxnSpPr>
          <p:spPr>
            <a:xfrm>
              <a:off x="8215481" y="2235711"/>
              <a:ext cx="465321" cy="35873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5E4397B8-FE54-4DB3-A48F-31B3EB9EDC00}"/>
                </a:ext>
              </a:extLst>
            </p:cNvPr>
            <p:cNvCxnSpPr>
              <a:cxnSpLocks/>
            </p:cNvCxnSpPr>
            <p:nvPr/>
          </p:nvCxnSpPr>
          <p:spPr>
            <a:xfrm>
              <a:off x="9139912" y="2038853"/>
              <a:ext cx="636601" cy="27682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pic>
        <p:nvPicPr>
          <p:cNvPr id="20" name="Picture 19">
            <a:extLst>
              <a:ext uri="{FF2B5EF4-FFF2-40B4-BE49-F238E27FC236}">
                <a16:creationId xmlns:a16="http://schemas.microsoft.com/office/drawing/2014/main" id="{86756806-4D76-400F-91A2-C78BFA00319A}"/>
              </a:ext>
            </a:extLst>
          </p:cNvPr>
          <p:cNvPicPr>
            <a:picLocks noChangeAspect="1"/>
          </p:cNvPicPr>
          <p:nvPr/>
        </p:nvPicPr>
        <p:blipFill>
          <a:blip r:embed="rId4"/>
          <a:stretch>
            <a:fillRect/>
          </a:stretch>
        </p:blipFill>
        <p:spPr>
          <a:xfrm>
            <a:off x="7807678" y="3370731"/>
            <a:ext cx="4345117" cy="1540179"/>
          </a:xfrm>
          <a:prstGeom prst="rect">
            <a:avLst/>
          </a:prstGeom>
        </p:spPr>
      </p:pic>
      <p:sp>
        <p:nvSpPr>
          <p:cNvPr id="23" name="Freeform: Shape 22">
            <a:extLst>
              <a:ext uri="{FF2B5EF4-FFF2-40B4-BE49-F238E27FC236}">
                <a16:creationId xmlns:a16="http://schemas.microsoft.com/office/drawing/2014/main" id="{372EF3AF-F119-43FD-ABDE-D398C38EDB3A}"/>
              </a:ext>
            </a:extLst>
          </p:cNvPr>
          <p:cNvSpPr/>
          <p:nvPr/>
        </p:nvSpPr>
        <p:spPr>
          <a:xfrm>
            <a:off x="5198302" y="3735774"/>
            <a:ext cx="2352936" cy="408942"/>
          </a:xfrm>
          <a:custGeom>
            <a:avLst/>
            <a:gdLst>
              <a:gd name="connsiteX0" fmla="*/ 0 w 2488019"/>
              <a:gd name="connsiteY0" fmla="*/ 645042 h 661597"/>
              <a:gd name="connsiteX1" fmla="*/ 241005 w 2488019"/>
              <a:gd name="connsiteY1" fmla="*/ 595423 h 661597"/>
              <a:gd name="connsiteX2" fmla="*/ 382773 w 2488019"/>
              <a:gd name="connsiteY2" fmla="*/ 113414 h 661597"/>
              <a:gd name="connsiteX3" fmla="*/ 2488019 w 2488019"/>
              <a:gd name="connsiteY3" fmla="*/ 0 h 661597"/>
            </a:gdLst>
            <a:ahLst/>
            <a:cxnLst>
              <a:cxn ang="0">
                <a:pos x="connsiteX0" y="connsiteY0"/>
              </a:cxn>
              <a:cxn ang="0">
                <a:pos x="connsiteX1" y="connsiteY1"/>
              </a:cxn>
              <a:cxn ang="0">
                <a:pos x="connsiteX2" y="connsiteY2"/>
              </a:cxn>
              <a:cxn ang="0">
                <a:pos x="connsiteX3" y="connsiteY3"/>
              </a:cxn>
            </a:cxnLst>
            <a:rect l="l" t="t" r="r" b="b"/>
            <a:pathLst>
              <a:path w="2488019" h="661597">
                <a:moveTo>
                  <a:pt x="0" y="645042"/>
                </a:moveTo>
                <a:cubicBezTo>
                  <a:pt x="88605" y="664535"/>
                  <a:pt x="177210" y="684028"/>
                  <a:pt x="241005" y="595423"/>
                </a:cubicBezTo>
                <a:cubicBezTo>
                  <a:pt x="304801" y="506818"/>
                  <a:pt x="8271" y="212651"/>
                  <a:pt x="382773" y="113414"/>
                </a:cubicBezTo>
                <a:cubicBezTo>
                  <a:pt x="757275" y="14177"/>
                  <a:pt x="1622647" y="7088"/>
                  <a:pt x="2488019" y="0"/>
                </a:cubicBezTo>
              </a:path>
            </a:pathLst>
          </a:custGeom>
          <a:noFill/>
          <a:ln w="28575">
            <a:solidFill>
              <a:srgbClr val="00B0F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TextBox 33">
            <a:extLst>
              <a:ext uri="{FF2B5EF4-FFF2-40B4-BE49-F238E27FC236}">
                <a16:creationId xmlns:a16="http://schemas.microsoft.com/office/drawing/2014/main" id="{75162E33-FA28-CB4E-9998-AB6B75945EC6}"/>
              </a:ext>
            </a:extLst>
          </p:cNvPr>
          <p:cNvSpPr txBox="1"/>
          <p:nvPr/>
        </p:nvSpPr>
        <p:spPr>
          <a:xfrm>
            <a:off x="10703532" y="1354726"/>
            <a:ext cx="1449263" cy="2062103"/>
          </a:xfrm>
          <a:prstGeom prst="rect">
            <a:avLst/>
          </a:prstGeom>
          <a:noFill/>
        </p:spPr>
        <p:txBody>
          <a:bodyPr wrap="square" rtlCol="0">
            <a:spAutoFit/>
          </a:bodyPr>
          <a:lstStyle/>
          <a:p>
            <a:pPr marL="0" algn="l" defTabSz="914400" rtl="0" eaLnBrk="1" latinLnBrk="0" hangingPunct="1"/>
            <a:r>
              <a:rPr lang="en-US" sz="1600" b="1" i="1" dirty="0">
                <a:solidFill>
                  <a:srgbClr val="FF0000"/>
                </a:solidFill>
              </a:rPr>
              <a:t>Payloads depicted are notional… instruments to be prioritized / deconflicted for each campaign</a:t>
            </a:r>
          </a:p>
        </p:txBody>
      </p:sp>
      <p:sp>
        <p:nvSpPr>
          <p:cNvPr id="9" name="Content Placeholder 17">
            <a:extLst>
              <a:ext uri="{FF2B5EF4-FFF2-40B4-BE49-F238E27FC236}">
                <a16:creationId xmlns:a16="http://schemas.microsoft.com/office/drawing/2014/main" id="{EC285598-2152-E04E-8066-B54C25C287F6}"/>
              </a:ext>
            </a:extLst>
          </p:cNvPr>
          <p:cNvSpPr txBox="1">
            <a:spLocks/>
          </p:cNvSpPr>
          <p:nvPr/>
        </p:nvSpPr>
        <p:spPr>
          <a:xfrm>
            <a:off x="1298448" y="937353"/>
            <a:ext cx="4889410" cy="3105357"/>
          </a:xfrm>
          <a:prstGeom prst="rect">
            <a:avLst/>
          </a:prstGeom>
        </p:spPr>
        <p:txBody>
          <a:bodyPr vert="horz" lIns="91440" tIns="45720" rIns="91440" bIns="45720" rtlCol="0" anchor="t">
            <a:noAutofit/>
          </a:bodyPr>
          <a:lstStyle>
            <a:lvl1pPr marL="0" indent="0" algn="l" defTabSz="914400" rtl="0" eaLnBrk="1" latinLnBrk="0" hangingPunct="1">
              <a:lnSpc>
                <a:spcPts val="276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tx1"/>
                </a:solidFill>
                <a:effectLst/>
                <a:uLnTx/>
                <a:uFillTx/>
                <a:latin typeface="Arial"/>
                <a:ea typeface="+mn-ea"/>
                <a:cs typeface="Arial"/>
              </a:rPr>
              <a:t>Two-Three aircraft</a:t>
            </a:r>
            <a:r>
              <a:rPr kumimoji="0" lang="en-US" sz="2000" b="0" i="0" u="none" strike="noStrike" kern="1200" cap="none" spc="0" normalizeH="0" baseline="0" noProof="0" dirty="0">
                <a:ln>
                  <a:noFill/>
                </a:ln>
                <a:solidFill>
                  <a:schemeClr val="tx1"/>
                </a:solidFill>
                <a:effectLst/>
                <a:uLnTx/>
                <a:uFillTx/>
                <a:latin typeface="Arial"/>
                <a:ea typeface="+mn-ea"/>
                <a:cs typeface="Arial"/>
              </a:rPr>
              <a:t>, one is over-cloud top cloud/</a:t>
            </a:r>
            <a:r>
              <a:rPr kumimoji="0" lang="en-US" sz="2000" b="0" i="0" u="none" strike="noStrike" kern="1200" cap="none" spc="0" normalizeH="0" baseline="0" noProof="0" dirty="0" err="1">
                <a:ln>
                  <a:noFill/>
                </a:ln>
                <a:solidFill>
                  <a:schemeClr val="tx1"/>
                </a:solidFill>
                <a:effectLst/>
                <a:uLnTx/>
                <a:uFillTx/>
                <a:latin typeface="Arial"/>
                <a:ea typeface="+mn-ea"/>
                <a:cs typeface="Arial"/>
              </a:rPr>
              <a:t>precip</a:t>
            </a:r>
            <a:r>
              <a:rPr kumimoji="0" lang="en-US" sz="2000" b="0" i="0" u="none" strike="noStrike" kern="1200" cap="none" spc="0" normalizeH="0" baseline="0" noProof="0" dirty="0">
                <a:ln>
                  <a:noFill/>
                </a:ln>
                <a:solidFill>
                  <a:schemeClr val="tx1"/>
                </a:solidFill>
                <a:effectLst/>
                <a:uLnTx/>
                <a:uFillTx/>
                <a:latin typeface="Arial"/>
                <a:ea typeface="+mn-ea"/>
                <a:cs typeface="Arial"/>
              </a:rPr>
              <a:t>/aerosol/radiation remote sensors. One is mid-high remote sensor for aerosol and low cloud, with in situ probes.  One is low-altitude in situ with radiation.  Heritage instruments available for key needs.</a:t>
            </a:r>
            <a:endParaRPr kumimoji="0" lang="en-US" sz="2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ts val="2760"/>
              </a:lnSpc>
              <a:spcBef>
                <a:spcPts val="1000"/>
              </a:spcBef>
              <a:spcAft>
                <a:spcPts val="0"/>
              </a:spcAft>
              <a:buClrTx/>
              <a:buSzTx/>
              <a:buFont typeface="Arial" panose="020B0604020202020204" pitchFamily="34" charset="0"/>
              <a:buAutoNum type="arabicParenR"/>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High-altitude aircraft (~ER-2)</a:t>
            </a:r>
          </a:p>
          <a:p>
            <a:pPr marL="0" marR="0" lvl="0" indent="0" algn="l" defTabSz="914400" rtl="0" eaLnBrk="1" fontAlgn="auto" latinLnBrk="0" hangingPunct="1">
              <a:lnSpc>
                <a:spcPts val="276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2)  Mid-High-altitude (~DC-8, G5, Falcon or similar)</a:t>
            </a:r>
          </a:p>
          <a:p>
            <a:pPr marL="0" marR="0" lvl="0" indent="0" algn="l" defTabSz="914400" rtl="0" eaLnBrk="1" fontAlgn="auto" latinLnBrk="0" hangingPunct="1">
              <a:lnSpc>
                <a:spcPts val="276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3)  Low-altitude (~P-3, C130, Challenger 850 or similar)</a:t>
            </a:r>
          </a:p>
          <a:p>
            <a:pPr marL="0" marR="0" lvl="0" indent="0" algn="l" defTabSz="914400" rtl="0" eaLnBrk="1" fontAlgn="auto" latinLnBrk="0" hangingPunct="1">
              <a:lnSpc>
                <a:spcPts val="276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Surface-based instrumentation, small UAS?</a:t>
            </a:r>
            <a:endParaRPr kumimoji="0" lang="en-US" sz="2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ts val="276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81A8680F-3CC5-DF3A-F5CA-4CB8EF459143}"/>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grpSp>
        <p:nvGrpSpPr>
          <p:cNvPr id="39" name="Group 38">
            <a:extLst>
              <a:ext uri="{FF2B5EF4-FFF2-40B4-BE49-F238E27FC236}">
                <a16:creationId xmlns:a16="http://schemas.microsoft.com/office/drawing/2014/main" id="{495970AB-FEF3-B40D-DC41-DCDAFAB17A17}"/>
              </a:ext>
            </a:extLst>
          </p:cNvPr>
          <p:cNvGrpSpPr/>
          <p:nvPr/>
        </p:nvGrpSpPr>
        <p:grpSpPr>
          <a:xfrm>
            <a:off x="7001670" y="842331"/>
            <a:ext cx="3653295" cy="2492916"/>
            <a:chOff x="8342181" y="1377388"/>
            <a:chExt cx="3653295" cy="2492916"/>
          </a:xfrm>
        </p:grpSpPr>
        <p:pic>
          <p:nvPicPr>
            <p:cNvPr id="40" name="Picture 39">
              <a:extLst>
                <a:ext uri="{FF2B5EF4-FFF2-40B4-BE49-F238E27FC236}">
                  <a16:creationId xmlns:a16="http://schemas.microsoft.com/office/drawing/2014/main" id="{3EEF12CD-B721-5D5A-78C5-D372C9165A3B}"/>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8342181" y="1377388"/>
              <a:ext cx="3653295" cy="2487168"/>
            </a:xfrm>
            <a:prstGeom prst="rect">
              <a:avLst/>
            </a:prstGeom>
          </p:spPr>
        </p:pic>
        <p:sp>
          <p:nvSpPr>
            <p:cNvPr id="42" name="TextBox 41">
              <a:extLst>
                <a:ext uri="{FF2B5EF4-FFF2-40B4-BE49-F238E27FC236}">
                  <a16:creationId xmlns:a16="http://schemas.microsoft.com/office/drawing/2014/main" id="{82CD32A9-C46E-F9DD-CB30-FC3A9AB51B76}"/>
                </a:ext>
              </a:extLst>
            </p:cNvPr>
            <p:cNvSpPr txBox="1"/>
            <p:nvPr/>
          </p:nvSpPr>
          <p:spPr>
            <a:xfrm>
              <a:off x="10595595" y="3285529"/>
              <a:ext cx="1399881" cy="584775"/>
            </a:xfrm>
            <a:prstGeom prst="rect">
              <a:avLst/>
            </a:prstGeom>
            <a:solidFill>
              <a:schemeClr val="bg1"/>
            </a:solidFill>
          </p:spPr>
          <p:txBody>
            <a:bodyPr wrap="square" rtlCol="0">
              <a:spAutoFit/>
            </a:bodyPr>
            <a:lstStyle/>
            <a:p>
              <a:pPr algn="r"/>
              <a:r>
                <a:rPr lang="en-US" sz="1600" b="1" dirty="0"/>
                <a:t>Notional ER-2 payload</a:t>
              </a:r>
            </a:p>
          </p:txBody>
        </p:sp>
        <p:sp>
          <p:nvSpPr>
            <p:cNvPr id="43" name="TextBox 42">
              <a:extLst>
                <a:ext uri="{FF2B5EF4-FFF2-40B4-BE49-F238E27FC236}">
                  <a16:creationId xmlns:a16="http://schemas.microsoft.com/office/drawing/2014/main" id="{3DCC5D53-BD3C-1717-AEDD-15EFFCECE0FA}"/>
                </a:ext>
              </a:extLst>
            </p:cNvPr>
            <p:cNvSpPr txBox="1"/>
            <p:nvPr/>
          </p:nvSpPr>
          <p:spPr>
            <a:xfrm>
              <a:off x="8488228" y="1451377"/>
              <a:ext cx="736381" cy="338554"/>
            </a:xfrm>
            <a:prstGeom prst="rect">
              <a:avLst/>
            </a:prstGeom>
            <a:solidFill>
              <a:schemeClr val="bg1"/>
            </a:solidFill>
          </p:spPr>
          <p:txBody>
            <a:bodyPr wrap="square" rtlCol="0">
              <a:spAutoFit/>
            </a:bodyPr>
            <a:lstStyle/>
            <a:p>
              <a:pPr marL="0" algn="l" defTabSz="914400" rtl="0" eaLnBrk="1" latinLnBrk="0" hangingPunct="1"/>
              <a:r>
                <a:rPr lang="en-US" sz="1600" b="1" dirty="0"/>
                <a:t>Radar</a:t>
              </a:r>
            </a:p>
          </p:txBody>
        </p:sp>
        <p:sp>
          <p:nvSpPr>
            <p:cNvPr id="45" name="TextBox 44">
              <a:extLst>
                <a:ext uri="{FF2B5EF4-FFF2-40B4-BE49-F238E27FC236}">
                  <a16:creationId xmlns:a16="http://schemas.microsoft.com/office/drawing/2014/main" id="{5786E185-768C-5CE1-88B3-585D802EE31E}"/>
                </a:ext>
              </a:extLst>
            </p:cNvPr>
            <p:cNvSpPr txBox="1"/>
            <p:nvPr/>
          </p:nvSpPr>
          <p:spPr>
            <a:xfrm>
              <a:off x="9222450" y="1455304"/>
              <a:ext cx="642847" cy="338554"/>
            </a:xfrm>
            <a:prstGeom prst="rect">
              <a:avLst/>
            </a:prstGeom>
            <a:solidFill>
              <a:schemeClr val="bg1"/>
            </a:solidFill>
          </p:spPr>
          <p:txBody>
            <a:bodyPr wrap="square" rtlCol="0">
              <a:spAutoFit/>
            </a:bodyPr>
            <a:lstStyle/>
            <a:p>
              <a:pPr marL="0" algn="l" defTabSz="914400" rtl="0" eaLnBrk="1" latinLnBrk="0" hangingPunct="1"/>
              <a:r>
                <a:rPr lang="en-US" sz="1600" b="1" dirty="0"/>
                <a:t>Lidar</a:t>
              </a:r>
            </a:p>
          </p:txBody>
        </p:sp>
        <p:sp>
          <p:nvSpPr>
            <p:cNvPr id="46" name="TextBox 45">
              <a:extLst>
                <a:ext uri="{FF2B5EF4-FFF2-40B4-BE49-F238E27FC236}">
                  <a16:creationId xmlns:a16="http://schemas.microsoft.com/office/drawing/2014/main" id="{E3064185-73D8-18C2-55BE-3E5A4819AE37}"/>
                </a:ext>
              </a:extLst>
            </p:cNvPr>
            <p:cNvSpPr txBox="1"/>
            <p:nvPr/>
          </p:nvSpPr>
          <p:spPr>
            <a:xfrm>
              <a:off x="9067490" y="3500333"/>
              <a:ext cx="1190242" cy="338554"/>
            </a:xfrm>
            <a:prstGeom prst="rect">
              <a:avLst/>
            </a:prstGeom>
            <a:solidFill>
              <a:schemeClr val="bg1"/>
            </a:solidFill>
          </p:spPr>
          <p:txBody>
            <a:bodyPr wrap="square" rtlCol="0">
              <a:spAutoFit/>
            </a:bodyPr>
            <a:lstStyle/>
            <a:p>
              <a:pPr marL="0" algn="l" defTabSz="914400" rtl="0" eaLnBrk="1" latinLnBrk="0" hangingPunct="1"/>
              <a:r>
                <a:rPr lang="en-US" sz="1600" b="1" dirty="0"/>
                <a:t>Polarimeter</a:t>
              </a:r>
            </a:p>
          </p:txBody>
        </p:sp>
        <p:sp>
          <p:nvSpPr>
            <p:cNvPr id="47" name="TextBox 46">
              <a:extLst>
                <a:ext uri="{FF2B5EF4-FFF2-40B4-BE49-F238E27FC236}">
                  <a16:creationId xmlns:a16="http://schemas.microsoft.com/office/drawing/2014/main" id="{9FD0AE73-D8F5-0B60-EFC2-EF43037FD651}"/>
                </a:ext>
              </a:extLst>
            </p:cNvPr>
            <p:cNvSpPr txBox="1"/>
            <p:nvPr/>
          </p:nvSpPr>
          <p:spPr>
            <a:xfrm>
              <a:off x="11231057" y="2044998"/>
              <a:ext cx="714641" cy="338554"/>
            </a:xfrm>
            <a:prstGeom prst="rect">
              <a:avLst/>
            </a:prstGeom>
            <a:solidFill>
              <a:schemeClr val="bg1"/>
            </a:solidFill>
          </p:spPr>
          <p:txBody>
            <a:bodyPr wrap="square" rtlCol="0">
              <a:spAutoFit/>
            </a:bodyPr>
            <a:lstStyle/>
            <a:p>
              <a:pPr marL="0" algn="l" defTabSz="914400" rtl="0" eaLnBrk="1" latinLnBrk="0" hangingPunct="1"/>
              <a:r>
                <a:rPr lang="en-US" sz="1600" b="1" dirty="0"/>
                <a:t>Radar</a:t>
              </a:r>
            </a:p>
          </p:txBody>
        </p:sp>
        <p:sp>
          <p:nvSpPr>
            <p:cNvPr id="48" name="TextBox 47">
              <a:extLst>
                <a:ext uri="{FF2B5EF4-FFF2-40B4-BE49-F238E27FC236}">
                  <a16:creationId xmlns:a16="http://schemas.microsoft.com/office/drawing/2014/main" id="{3C14FB38-95EC-F183-4B41-FC15F44F51E8}"/>
                </a:ext>
              </a:extLst>
            </p:cNvPr>
            <p:cNvSpPr txBox="1"/>
            <p:nvPr/>
          </p:nvSpPr>
          <p:spPr>
            <a:xfrm>
              <a:off x="10782842" y="2407364"/>
              <a:ext cx="1212634" cy="338554"/>
            </a:xfrm>
            <a:prstGeom prst="rect">
              <a:avLst/>
            </a:prstGeom>
            <a:solidFill>
              <a:schemeClr val="bg1"/>
            </a:solidFill>
          </p:spPr>
          <p:txBody>
            <a:bodyPr wrap="square" rtlCol="0">
              <a:spAutoFit/>
            </a:bodyPr>
            <a:lstStyle/>
            <a:p>
              <a:pPr marL="0" algn="l" defTabSz="914400" rtl="0" eaLnBrk="1" latinLnBrk="0" hangingPunct="1"/>
              <a:r>
                <a:rPr lang="en-US" sz="1600" b="1" dirty="0"/>
                <a:t>Radiometer</a:t>
              </a:r>
            </a:p>
          </p:txBody>
        </p:sp>
        <p:sp>
          <p:nvSpPr>
            <p:cNvPr id="49" name="TextBox 48">
              <a:extLst>
                <a:ext uri="{FF2B5EF4-FFF2-40B4-BE49-F238E27FC236}">
                  <a16:creationId xmlns:a16="http://schemas.microsoft.com/office/drawing/2014/main" id="{154D84FC-9891-6125-FFA4-ACE7C13547C5}"/>
                </a:ext>
              </a:extLst>
            </p:cNvPr>
            <p:cNvSpPr txBox="1"/>
            <p:nvPr/>
          </p:nvSpPr>
          <p:spPr>
            <a:xfrm>
              <a:off x="8342181" y="3152322"/>
              <a:ext cx="1358555" cy="338554"/>
            </a:xfrm>
            <a:prstGeom prst="rect">
              <a:avLst/>
            </a:prstGeom>
            <a:solidFill>
              <a:schemeClr val="bg1"/>
            </a:solidFill>
          </p:spPr>
          <p:txBody>
            <a:bodyPr wrap="square" rtlCol="0">
              <a:spAutoFit/>
            </a:bodyPr>
            <a:lstStyle/>
            <a:p>
              <a:pPr marL="0" algn="l" defTabSz="914400" rtl="0" eaLnBrk="1" latinLnBrk="0" hangingPunct="1"/>
              <a:r>
                <a:rPr lang="en-US" sz="1600" b="1" dirty="0"/>
                <a:t>Spectrometer</a:t>
              </a:r>
            </a:p>
          </p:txBody>
        </p:sp>
      </p:grpSp>
      <p:cxnSp>
        <p:nvCxnSpPr>
          <p:cNvPr id="50" name="Straight Arrow Connector 49">
            <a:extLst>
              <a:ext uri="{FF2B5EF4-FFF2-40B4-BE49-F238E27FC236}">
                <a16:creationId xmlns:a16="http://schemas.microsoft.com/office/drawing/2014/main" id="{CED4C9C4-8A7B-2121-36C6-F4BEAE7AE356}"/>
              </a:ext>
            </a:extLst>
          </p:cNvPr>
          <p:cNvCxnSpPr>
            <a:cxnSpLocks/>
          </p:cNvCxnSpPr>
          <p:nvPr/>
        </p:nvCxnSpPr>
        <p:spPr>
          <a:xfrm flipV="1">
            <a:off x="5257970" y="2490031"/>
            <a:ext cx="1653807" cy="938969"/>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4687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0770893-B771-45B3-A219-D08AB6565738}"/>
              </a:ext>
            </a:extLst>
          </p:cNvPr>
          <p:cNvCxnSpPr>
            <a:stCxn id="157" idx="1"/>
          </p:cNvCxnSpPr>
          <p:nvPr/>
        </p:nvCxnSpPr>
        <p:spPr>
          <a:xfrm flipV="1">
            <a:off x="10160743" y="2489200"/>
            <a:ext cx="1412421" cy="3457222"/>
          </a:xfrm>
          <a:prstGeom prst="line">
            <a:avLst/>
          </a:prstGeom>
        </p:spPr>
        <p:style>
          <a:lnRef idx="1">
            <a:schemeClr val="dk1"/>
          </a:lnRef>
          <a:fillRef idx="0">
            <a:schemeClr val="dk1"/>
          </a:fillRef>
          <a:effectRef idx="0">
            <a:schemeClr val="dk1"/>
          </a:effectRef>
          <a:fontRef idx="minor">
            <a:schemeClr val="tx1"/>
          </a:fontRef>
        </p:style>
      </p:cxnSp>
      <p:sp>
        <p:nvSpPr>
          <p:cNvPr id="24" name="Freeform 23">
            <a:extLst>
              <a:ext uri="{FF2B5EF4-FFF2-40B4-BE49-F238E27FC236}">
                <a16:creationId xmlns:a16="http://schemas.microsoft.com/office/drawing/2014/main" id="{3BFCC02E-8B99-294E-932B-E3E7B3BE821F}"/>
              </a:ext>
            </a:extLst>
          </p:cNvPr>
          <p:cNvSpPr/>
          <p:nvPr/>
        </p:nvSpPr>
        <p:spPr>
          <a:xfrm>
            <a:off x="5591503" y="5002924"/>
            <a:ext cx="1019504" cy="601810"/>
          </a:xfrm>
          <a:custGeom>
            <a:avLst/>
            <a:gdLst>
              <a:gd name="connsiteX0" fmla="*/ 367863 w 1019504"/>
              <a:gd name="connsiteY0" fmla="*/ 578069 h 601810"/>
              <a:gd name="connsiteX1" fmla="*/ 367863 w 1019504"/>
              <a:gd name="connsiteY1" fmla="*/ 578069 h 601810"/>
              <a:gd name="connsiteX2" fmla="*/ 630621 w 1019504"/>
              <a:gd name="connsiteY2" fmla="*/ 567559 h 601810"/>
              <a:gd name="connsiteX3" fmla="*/ 672663 w 1019504"/>
              <a:gd name="connsiteY3" fmla="*/ 557048 h 601810"/>
              <a:gd name="connsiteX4" fmla="*/ 819807 w 1019504"/>
              <a:gd name="connsiteY4" fmla="*/ 546538 h 601810"/>
              <a:gd name="connsiteX5" fmla="*/ 977463 w 1019504"/>
              <a:gd name="connsiteY5" fmla="*/ 515007 h 601810"/>
              <a:gd name="connsiteX6" fmla="*/ 945931 w 1019504"/>
              <a:gd name="connsiteY6" fmla="*/ 388883 h 601810"/>
              <a:gd name="connsiteX7" fmla="*/ 914400 w 1019504"/>
              <a:gd name="connsiteY7" fmla="*/ 367862 h 601810"/>
              <a:gd name="connsiteX8" fmla="*/ 893380 w 1019504"/>
              <a:gd name="connsiteY8" fmla="*/ 304800 h 601810"/>
              <a:gd name="connsiteX9" fmla="*/ 903890 w 1019504"/>
              <a:gd name="connsiteY9" fmla="*/ 336331 h 601810"/>
              <a:gd name="connsiteX10" fmla="*/ 903890 w 1019504"/>
              <a:gd name="connsiteY10" fmla="*/ 336331 h 601810"/>
              <a:gd name="connsiteX11" fmla="*/ 935421 w 1019504"/>
              <a:gd name="connsiteY11" fmla="*/ 346842 h 601810"/>
              <a:gd name="connsiteX12" fmla="*/ 966952 w 1019504"/>
              <a:gd name="connsiteY12" fmla="*/ 325821 h 601810"/>
              <a:gd name="connsiteX13" fmla="*/ 987973 w 1019504"/>
              <a:gd name="connsiteY13" fmla="*/ 262759 h 601810"/>
              <a:gd name="connsiteX14" fmla="*/ 987973 w 1019504"/>
              <a:gd name="connsiteY14" fmla="*/ 115614 h 601810"/>
              <a:gd name="connsiteX15" fmla="*/ 1019504 w 1019504"/>
              <a:gd name="connsiteY15" fmla="*/ 94593 h 601810"/>
              <a:gd name="connsiteX16" fmla="*/ 956442 w 1019504"/>
              <a:gd name="connsiteY16" fmla="*/ 73573 h 601810"/>
              <a:gd name="connsiteX17" fmla="*/ 924911 w 1019504"/>
              <a:gd name="connsiteY17" fmla="*/ 63062 h 601810"/>
              <a:gd name="connsiteX18" fmla="*/ 893380 w 1019504"/>
              <a:gd name="connsiteY18" fmla="*/ 42042 h 601810"/>
              <a:gd name="connsiteX19" fmla="*/ 840828 w 1019504"/>
              <a:gd name="connsiteY19" fmla="*/ 31531 h 601810"/>
              <a:gd name="connsiteX20" fmla="*/ 809297 w 1019504"/>
              <a:gd name="connsiteY20" fmla="*/ 21021 h 601810"/>
              <a:gd name="connsiteX21" fmla="*/ 725214 w 1019504"/>
              <a:gd name="connsiteY21" fmla="*/ 0 h 601810"/>
              <a:gd name="connsiteX22" fmla="*/ 672663 w 1019504"/>
              <a:gd name="connsiteY22" fmla="*/ 73573 h 601810"/>
              <a:gd name="connsiteX23" fmla="*/ 557049 w 1019504"/>
              <a:gd name="connsiteY23" fmla="*/ 147145 h 601810"/>
              <a:gd name="connsiteX24" fmla="*/ 451945 w 1019504"/>
              <a:gd name="connsiteY24" fmla="*/ 136635 h 601810"/>
              <a:gd name="connsiteX25" fmla="*/ 388883 w 1019504"/>
              <a:gd name="connsiteY25" fmla="*/ 115614 h 601810"/>
              <a:gd name="connsiteX26" fmla="*/ 357352 w 1019504"/>
              <a:gd name="connsiteY26" fmla="*/ 94593 h 601810"/>
              <a:gd name="connsiteX27" fmla="*/ 294290 w 1019504"/>
              <a:gd name="connsiteY27" fmla="*/ 73573 h 601810"/>
              <a:gd name="connsiteX28" fmla="*/ 231228 w 1019504"/>
              <a:gd name="connsiteY28" fmla="*/ 52552 h 601810"/>
              <a:gd name="connsiteX29" fmla="*/ 168166 w 1019504"/>
              <a:gd name="connsiteY29" fmla="*/ 31531 h 601810"/>
              <a:gd name="connsiteX30" fmla="*/ 136635 w 1019504"/>
              <a:gd name="connsiteY30" fmla="*/ 21021 h 601810"/>
              <a:gd name="connsiteX31" fmla="*/ 147145 w 1019504"/>
              <a:gd name="connsiteY31" fmla="*/ 115614 h 601810"/>
              <a:gd name="connsiteX32" fmla="*/ 157656 w 1019504"/>
              <a:gd name="connsiteY32" fmla="*/ 147145 h 601810"/>
              <a:gd name="connsiteX33" fmla="*/ 147145 w 1019504"/>
              <a:gd name="connsiteY33" fmla="*/ 210207 h 601810"/>
              <a:gd name="connsiteX34" fmla="*/ 115614 w 1019504"/>
              <a:gd name="connsiteY34" fmla="*/ 220717 h 601810"/>
              <a:gd name="connsiteX35" fmla="*/ 21021 w 1019504"/>
              <a:gd name="connsiteY35" fmla="*/ 210207 h 601810"/>
              <a:gd name="connsiteX36" fmla="*/ 0 w 1019504"/>
              <a:gd name="connsiteY36" fmla="*/ 241738 h 601810"/>
              <a:gd name="connsiteX37" fmla="*/ 52552 w 1019504"/>
              <a:gd name="connsiteY37" fmla="*/ 325821 h 601810"/>
              <a:gd name="connsiteX38" fmla="*/ 115614 w 1019504"/>
              <a:gd name="connsiteY38" fmla="*/ 346842 h 601810"/>
              <a:gd name="connsiteX39" fmla="*/ 147145 w 1019504"/>
              <a:gd name="connsiteY39" fmla="*/ 357352 h 601810"/>
              <a:gd name="connsiteX40" fmla="*/ 157656 w 1019504"/>
              <a:gd name="connsiteY40" fmla="*/ 451945 h 601810"/>
              <a:gd name="connsiteX41" fmla="*/ 126125 w 1019504"/>
              <a:gd name="connsiteY41" fmla="*/ 462455 h 601810"/>
              <a:gd name="connsiteX42" fmla="*/ 136635 w 1019504"/>
              <a:gd name="connsiteY42" fmla="*/ 536028 h 601810"/>
              <a:gd name="connsiteX43" fmla="*/ 210207 w 1019504"/>
              <a:gd name="connsiteY43" fmla="*/ 567559 h 601810"/>
              <a:gd name="connsiteX44" fmla="*/ 283780 w 1019504"/>
              <a:gd name="connsiteY44" fmla="*/ 588579 h 601810"/>
              <a:gd name="connsiteX45" fmla="*/ 346842 w 1019504"/>
              <a:gd name="connsiteY45" fmla="*/ 599090 h 601810"/>
              <a:gd name="connsiteX46" fmla="*/ 367863 w 1019504"/>
              <a:gd name="connsiteY46" fmla="*/ 578069 h 60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19504" h="601810">
                <a:moveTo>
                  <a:pt x="367863" y="578069"/>
                </a:moveTo>
                <a:lnTo>
                  <a:pt x="367863" y="578069"/>
                </a:lnTo>
                <a:cubicBezTo>
                  <a:pt x="455449" y="574566"/>
                  <a:pt x="543173" y="573590"/>
                  <a:pt x="630621" y="567559"/>
                </a:cubicBezTo>
                <a:cubicBezTo>
                  <a:pt x="645032" y="566565"/>
                  <a:pt x="658306" y="558643"/>
                  <a:pt x="672663" y="557048"/>
                </a:cubicBezTo>
                <a:cubicBezTo>
                  <a:pt x="721535" y="551618"/>
                  <a:pt x="770759" y="550041"/>
                  <a:pt x="819807" y="546538"/>
                </a:cubicBezTo>
                <a:cubicBezTo>
                  <a:pt x="956859" y="523696"/>
                  <a:pt x="905497" y="538994"/>
                  <a:pt x="977463" y="515007"/>
                </a:cubicBezTo>
                <a:cubicBezTo>
                  <a:pt x="971619" y="462415"/>
                  <a:pt x="982136" y="425088"/>
                  <a:pt x="945931" y="388883"/>
                </a:cubicBezTo>
                <a:cubicBezTo>
                  <a:pt x="936999" y="379951"/>
                  <a:pt x="924910" y="374869"/>
                  <a:pt x="914400" y="367862"/>
                </a:cubicBezTo>
                <a:lnTo>
                  <a:pt x="893380" y="304800"/>
                </a:lnTo>
                <a:lnTo>
                  <a:pt x="903890" y="336331"/>
                </a:lnTo>
                <a:lnTo>
                  <a:pt x="903890" y="336331"/>
                </a:lnTo>
                <a:lnTo>
                  <a:pt x="935421" y="346842"/>
                </a:lnTo>
                <a:cubicBezTo>
                  <a:pt x="945931" y="339835"/>
                  <a:pt x="960257" y="336533"/>
                  <a:pt x="966952" y="325821"/>
                </a:cubicBezTo>
                <a:cubicBezTo>
                  <a:pt x="978696" y="307031"/>
                  <a:pt x="987973" y="262759"/>
                  <a:pt x="987973" y="262759"/>
                </a:cubicBezTo>
                <a:cubicBezTo>
                  <a:pt x="986120" y="244226"/>
                  <a:pt x="964783" y="150400"/>
                  <a:pt x="987973" y="115614"/>
                </a:cubicBezTo>
                <a:cubicBezTo>
                  <a:pt x="994980" y="105104"/>
                  <a:pt x="1008994" y="101600"/>
                  <a:pt x="1019504" y="94593"/>
                </a:cubicBezTo>
                <a:lnTo>
                  <a:pt x="956442" y="73573"/>
                </a:lnTo>
                <a:cubicBezTo>
                  <a:pt x="945932" y="70070"/>
                  <a:pt x="934129" y="69207"/>
                  <a:pt x="924911" y="63062"/>
                </a:cubicBezTo>
                <a:cubicBezTo>
                  <a:pt x="914401" y="56055"/>
                  <a:pt x="905207" y="46477"/>
                  <a:pt x="893380" y="42042"/>
                </a:cubicBezTo>
                <a:cubicBezTo>
                  <a:pt x="876653" y="35769"/>
                  <a:pt x="858159" y="35864"/>
                  <a:pt x="840828" y="31531"/>
                </a:cubicBezTo>
                <a:cubicBezTo>
                  <a:pt x="830080" y="28844"/>
                  <a:pt x="819985" y="23936"/>
                  <a:pt x="809297" y="21021"/>
                </a:cubicBezTo>
                <a:cubicBezTo>
                  <a:pt x="781425" y="13419"/>
                  <a:pt x="725214" y="0"/>
                  <a:pt x="725214" y="0"/>
                </a:cubicBezTo>
                <a:cubicBezTo>
                  <a:pt x="635874" y="29779"/>
                  <a:pt x="770763" y="-24525"/>
                  <a:pt x="672663" y="73573"/>
                </a:cubicBezTo>
                <a:cubicBezTo>
                  <a:pt x="596968" y="149267"/>
                  <a:pt x="638751" y="130805"/>
                  <a:pt x="557049" y="147145"/>
                </a:cubicBezTo>
                <a:cubicBezTo>
                  <a:pt x="522014" y="143642"/>
                  <a:pt x="486551" y="143124"/>
                  <a:pt x="451945" y="136635"/>
                </a:cubicBezTo>
                <a:cubicBezTo>
                  <a:pt x="430167" y="132552"/>
                  <a:pt x="388883" y="115614"/>
                  <a:pt x="388883" y="115614"/>
                </a:cubicBezTo>
                <a:cubicBezTo>
                  <a:pt x="378373" y="108607"/>
                  <a:pt x="368895" y="99723"/>
                  <a:pt x="357352" y="94593"/>
                </a:cubicBezTo>
                <a:cubicBezTo>
                  <a:pt x="337104" y="85594"/>
                  <a:pt x="315311" y="80580"/>
                  <a:pt x="294290" y="73573"/>
                </a:cubicBezTo>
                <a:lnTo>
                  <a:pt x="231228" y="52552"/>
                </a:lnTo>
                <a:lnTo>
                  <a:pt x="168166" y="31531"/>
                </a:lnTo>
                <a:lnTo>
                  <a:pt x="136635" y="21021"/>
                </a:lnTo>
                <a:cubicBezTo>
                  <a:pt x="119119" y="73572"/>
                  <a:pt x="122621" y="42043"/>
                  <a:pt x="147145" y="115614"/>
                </a:cubicBezTo>
                <a:lnTo>
                  <a:pt x="157656" y="147145"/>
                </a:lnTo>
                <a:cubicBezTo>
                  <a:pt x="154152" y="168166"/>
                  <a:pt x="157718" y="191704"/>
                  <a:pt x="147145" y="210207"/>
                </a:cubicBezTo>
                <a:cubicBezTo>
                  <a:pt x="141648" y="219826"/>
                  <a:pt x="126693" y="220717"/>
                  <a:pt x="115614" y="220717"/>
                </a:cubicBezTo>
                <a:cubicBezTo>
                  <a:pt x="83889" y="220717"/>
                  <a:pt x="52552" y="213710"/>
                  <a:pt x="21021" y="210207"/>
                </a:cubicBezTo>
                <a:cubicBezTo>
                  <a:pt x="14014" y="220717"/>
                  <a:pt x="0" y="229106"/>
                  <a:pt x="0" y="241738"/>
                </a:cubicBezTo>
                <a:cubicBezTo>
                  <a:pt x="0" y="286188"/>
                  <a:pt x="16846" y="309951"/>
                  <a:pt x="52552" y="325821"/>
                </a:cubicBezTo>
                <a:cubicBezTo>
                  <a:pt x="72800" y="334820"/>
                  <a:pt x="94593" y="339835"/>
                  <a:pt x="115614" y="346842"/>
                </a:cubicBezTo>
                <a:lnTo>
                  <a:pt x="147145" y="357352"/>
                </a:lnTo>
                <a:cubicBezTo>
                  <a:pt x="184515" y="413407"/>
                  <a:pt x="214651" y="413949"/>
                  <a:pt x="157656" y="451945"/>
                </a:cubicBezTo>
                <a:cubicBezTo>
                  <a:pt x="148438" y="458090"/>
                  <a:pt x="136635" y="458952"/>
                  <a:pt x="126125" y="462455"/>
                </a:cubicBezTo>
                <a:cubicBezTo>
                  <a:pt x="129628" y="486979"/>
                  <a:pt x="126574" y="513390"/>
                  <a:pt x="136635" y="536028"/>
                </a:cubicBezTo>
                <a:cubicBezTo>
                  <a:pt x="145943" y="556972"/>
                  <a:pt x="195069" y="563234"/>
                  <a:pt x="210207" y="567559"/>
                </a:cubicBezTo>
                <a:cubicBezTo>
                  <a:pt x="256953" y="580915"/>
                  <a:pt x="229020" y="577627"/>
                  <a:pt x="283780" y="588579"/>
                </a:cubicBezTo>
                <a:cubicBezTo>
                  <a:pt x="304677" y="592758"/>
                  <a:pt x="326039" y="594467"/>
                  <a:pt x="346842" y="599090"/>
                </a:cubicBezTo>
                <a:cubicBezTo>
                  <a:pt x="399121" y="610708"/>
                  <a:pt x="364360" y="581572"/>
                  <a:pt x="367863" y="578069"/>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lowchart: Punched Tape 2">
            <a:extLst>
              <a:ext uri="{FF2B5EF4-FFF2-40B4-BE49-F238E27FC236}">
                <a16:creationId xmlns:a16="http://schemas.microsoft.com/office/drawing/2014/main" id="{5E6D2212-C850-4CA2-9E78-37C4F79996EF}"/>
              </a:ext>
            </a:extLst>
          </p:cNvPr>
          <p:cNvSpPr/>
          <p:nvPr/>
        </p:nvSpPr>
        <p:spPr>
          <a:xfrm>
            <a:off x="4482905" y="3636868"/>
            <a:ext cx="7131821" cy="1828514"/>
          </a:xfrm>
          <a:prstGeom prst="flowChartPunchedTape">
            <a:avLst/>
          </a:prstGeom>
          <a:gradFill flip="none" rotWithShape="1">
            <a:gsLst>
              <a:gs pos="26000">
                <a:schemeClr val="accent4">
                  <a:lumMod val="60000"/>
                  <a:lumOff val="40000"/>
                  <a:alpha val="0"/>
                </a:schemeClr>
              </a:gs>
              <a:gs pos="58000">
                <a:schemeClr val="accent4">
                  <a:lumMod val="50000"/>
                  <a:alpha val="64000"/>
                </a:schemeClr>
              </a:gs>
              <a:gs pos="73000">
                <a:schemeClr val="accent4">
                  <a:lumMod val="75000"/>
                  <a:alpha val="35000"/>
                </a:schemeClr>
              </a:gs>
              <a:gs pos="82000">
                <a:schemeClr val="accent4">
                  <a:lumMod val="50000"/>
                  <a:alpha val="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3599C2B4-341A-864E-82AA-6AFF846ACD3B}"/>
              </a:ext>
            </a:extLst>
          </p:cNvPr>
          <p:cNvSpPr>
            <a:spLocks noGrp="1"/>
          </p:cNvSpPr>
          <p:nvPr>
            <p:ph type="title"/>
          </p:nvPr>
        </p:nvSpPr>
        <p:spPr/>
        <p:txBody>
          <a:bodyPr/>
          <a:lstStyle/>
          <a:p>
            <a:r>
              <a:rPr lang="en-US" dirty="0">
                <a:latin typeface="Arial"/>
                <a:cs typeface="Arial"/>
              </a:rPr>
              <a:t>AOS Suborbital Conceptual Model</a:t>
            </a:r>
            <a:endParaRPr lang="en-US" dirty="0"/>
          </a:p>
        </p:txBody>
      </p:sp>
      <p:sp>
        <p:nvSpPr>
          <p:cNvPr id="2" name="Slide Number Placeholder 1">
            <a:extLst>
              <a:ext uri="{FF2B5EF4-FFF2-40B4-BE49-F238E27FC236}">
                <a16:creationId xmlns:a16="http://schemas.microsoft.com/office/drawing/2014/main" id="{5871EED7-CE48-F049-98D9-05B70261D85C}"/>
              </a:ext>
            </a:extLst>
          </p:cNvPr>
          <p:cNvSpPr>
            <a:spLocks noGrp="1"/>
          </p:cNvSpPr>
          <p:nvPr>
            <p:ph type="sldNum" sz="quarter" idx="12"/>
          </p:nvPr>
        </p:nvSpPr>
        <p:spPr/>
        <p:txBody>
          <a:bodyPr/>
          <a:lstStyle/>
          <a:p>
            <a:fld id="{6CBF3D6B-7512-DC4E-9AD6-900204DF0DDD}" type="slidenum">
              <a:rPr lang="en-US" smtClean="0"/>
              <a:pPr/>
              <a:t>12</a:t>
            </a:fld>
            <a:endParaRPr lang="en-US" dirty="0"/>
          </a:p>
        </p:txBody>
      </p:sp>
      <p:sp>
        <p:nvSpPr>
          <p:cNvPr id="23" name="Freeform 22">
            <a:extLst>
              <a:ext uri="{FF2B5EF4-FFF2-40B4-BE49-F238E27FC236}">
                <a16:creationId xmlns:a16="http://schemas.microsoft.com/office/drawing/2014/main" id="{9CD552E5-42FF-BA47-8D31-BB04D9860EA4}"/>
              </a:ext>
            </a:extLst>
          </p:cNvPr>
          <p:cNvSpPr/>
          <p:nvPr/>
        </p:nvSpPr>
        <p:spPr>
          <a:xfrm>
            <a:off x="918259" y="2165131"/>
            <a:ext cx="8861008" cy="3836276"/>
          </a:xfrm>
          <a:custGeom>
            <a:avLst/>
            <a:gdLst>
              <a:gd name="connsiteX0" fmla="*/ 704980 w 8861008"/>
              <a:gd name="connsiteY0" fmla="*/ 3794235 h 3836276"/>
              <a:gd name="connsiteX1" fmla="*/ 704980 w 8861008"/>
              <a:gd name="connsiteY1" fmla="*/ 3794235 h 3836276"/>
              <a:gd name="connsiteX2" fmla="*/ 957229 w 8861008"/>
              <a:gd name="connsiteY2" fmla="*/ 3794235 h 3836276"/>
              <a:gd name="connsiteX3" fmla="*/ 1251518 w 8861008"/>
              <a:gd name="connsiteY3" fmla="*/ 3783724 h 3836276"/>
              <a:gd name="connsiteX4" fmla="*/ 1346111 w 8861008"/>
              <a:gd name="connsiteY4" fmla="*/ 3762704 h 3836276"/>
              <a:gd name="connsiteX5" fmla="*/ 1388153 w 8861008"/>
              <a:gd name="connsiteY5" fmla="*/ 3752193 h 3836276"/>
              <a:gd name="connsiteX6" fmla="*/ 1850608 w 8861008"/>
              <a:gd name="connsiteY6" fmla="*/ 3773214 h 3836276"/>
              <a:gd name="connsiteX7" fmla="*/ 1934691 w 8861008"/>
              <a:gd name="connsiteY7" fmla="*/ 3794235 h 3836276"/>
              <a:gd name="connsiteX8" fmla="*/ 2165918 w 8861008"/>
              <a:gd name="connsiteY8" fmla="*/ 3815255 h 3836276"/>
              <a:gd name="connsiteX9" fmla="*/ 2502249 w 8861008"/>
              <a:gd name="connsiteY9" fmla="*/ 3804745 h 3836276"/>
              <a:gd name="connsiteX10" fmla="*/ 2544291 w 8861008"/>
              <a:gd name="connsiteY10" fmla="*/ 3794235 h 3836276"/>
              <a:gd name="connsiteX11" fmla="*/ 2638884 w 8861008"/>
              <a:gd name="connsiteY11" fmla="*/ 3783724 h 3836276"/>
              <a:gd name="connsiteX12" fmla="*/ 2743987 w 8861008"/>
              <a:gd name="connsiteY12" fmla="*/ 3762704 h 3836276"/>
              <a:gd name="connsiteX13" fmla="*/ 2796539 w 8861008"/>
              <a:gd name="connsiteY13" fmla="*/ 3752193 h 3836276"/>
              <a:gd name="connsiteX14" fmla="*/ 3153891 w 8861008"/>
              <a:gd name="connsiteY14" fmla="*/ 3741683 h 3836276"/>
              <a:gd name="connsiteX15" fmla="*/ 3185422 w 8861008"/>
              <a:gd name="connsiteY15" fmla="*/ 3731173 h 3836276"/>
              <a:gd name="connsiteX16" fmla="*/ 3227463 w 8861008"/>
              <a:gd name="connsiteY16" fmla="*/ 3668111 h 3836276"/>
              <a:gd name="connsiteX17" fmla="*/ 3216953 w 8861008"/>
              <a:gd name="connsiteY17" fmla="*/ 3594538 h 3836276"/>
              <a:gd name="connsiteX18" fmla="*/ 3185422 w 8861008"/>
              <a:gd name="connsiteY18" fmla="*/ 3563007 h 3836276"/>
              <a:gd name="connsiteX19" fmla="*/ 3122360 w 8861008"/>
              <a:gd name="connsiteY19" fmla="*/ 3531476 h 3836276"/>
              <a:gd name="connsiteX20" fmla="*/ 3080318 w 8861008"/>
              <a:gd name="connsiteY20" fmla="*/ 3468414 h 3836276"/>
              <a:gd name="connsiteX21" fmla="*/ 3143380 w 8861008"/>
              <a:gd name="connsiteY21" fmla="*/ 3447393 h 3836276"/>
              <a:gd name="connsiteX22" fmla="*/ 3174911 w 8861008"/>
              <a:gd name="connsiteY22" fmla="*/ 3436883 h 3836276"/>
              <a:gd name="connsiteX23" fmla="*/ 3216953 w 8861008"/>
              <a:gd name="connsiteY23" fmla="*/ 3426373 h 3836276"/>
              <a:gd name="connsiteX24" fmla="*/ 3280015 w 8861008"/>
              <a:gd name="connsiteY24" fmla="*/ 3405352 h 3836276"/>
              <a:gd name="connsiteX25" fmla="*/ 3311546 w 8861008"/>
              <a:gd name="connsiteY25" fmla="*/ 3394842 h 3836276"/>
              <a:gd name="connsiteX26" fmla="*/ 3227463 w 8861008"/>
              <a:gd name="connsiteY26" fmla="*/ 3300249 h 3836276"/>
              <a:gd name="connsiteX27" fmla="*/ 3164401 w 8861008"/>
              <a:gd name="connsiteY27" fmla="*/ 3247697 h 3836276"/>
              <a:gd name="connsiteX28" fmla="*/ 3153891 w 8861008"/>
              <a:gd name="connsiteY28" fmla="*/ 3090042 h 3836276"/>
              <a:gd name="connsiteX29" fmla="*/ 3174911 w 8861008"/>
              <a:gd name="connsiteY29" fmla="*/ 3058511 h 3836276"/>
              <a:gd name="connsiteX30" fmla="*/ 3237973 w 8861008"/>
              <a:gd name="connsiteY30" fmla="*/ 3016469 h 3836276"/>
              <a:gd name="connsiteX31" fmla="*/ 3248484 w 8861008"/>
              <a:gd name="connsiteY31" fmla="*/ 2984938 h 3836276"/>
              <a:gd name="connsiteX32" fmla="*/ 3185422 w 8861008"/>
              <a:gd name="connsiteY32" fmla="*/ 2858814 h 3836276"/>
              <a:gd name="connsiteX33" fmla="*/ 3122360 w 8861008"/>
              <a:gd name="connsiteY33" fmla="*/ 2806262 h 3836276"/>
              <a:gd name="connsiteX34" fmla="*/ 3101339 w 8861008"/>
              <a:gd name="connsiteY34" fmla="*/ 2774731 h 3836276"/>
              <a:gd name="connsiteX35" fmla="*/ 3111849 w 8861008"/>
              <a:gd name="connsiteY35" fmla="*/ 2711669 h 3836276"/>
              <a:gd name="connsiteX36" fmla="*/ 3174911 w 8861008"/>
              <a:gd name="connsiteY36" fmla="*/ 2669628 h 3836276"/>
              <a:gd name="connsiteX37" fmla="*/ 3216953 w 8861008"/>
              <a:gd name="connsiteY37" fmla="*/ 2617076 h 3836276"/>
              <a:gd name="connsiteX38" fmla="*/ 3258994 w 8861008"/>
              <a:gd name="connsiteY38" fmla="*/ 2554014 h 3836276"/>
              <a:gd name="connsiteX39" fmla="*/ 3258994 w 8861008"/>
              <a:gd name="connsiteY39" fmla="*/ 2448911 h 3836276"/>
              <a:gd name="connsiteX40" fmla="*/ 3227463 w 8861008"/>
              <a:gd name="connsiteY40" fmla="*/ 2427890 h 3836276"/>
              <a:gd name="connsiteX41" fmla="*/ 3174911 w 8861008"/>
              <a:gd name="connsiteY41" fmla="*/ 2385849 h 3836276"/>
              <a:gd name="connsiteX42" fmla="*/ 3122360 w 8861008"/>
              <a:gd name="connsiteY42" fmla="*/ 2343807 h 3836276"/>
              <a:gd name="connsiteX43" fmla="*/ 3101339 w 8861008"/>
              <a:gd name="connsiteY43" fmla="*/ 2312276 h 3836276"/>
              <a:gd name="connsiteX44" fmla="*/ 3111849 w 8861008"/>
              <a:gd name="connsiteY44" fmla="*/ 2186152 h 3836276"/>
              <a:gd name="connsiteX45" fmla="*/ 3122360 w 8861008"/>
              <a:gd name="connsiteY45" fmla="*/ 2154621 h 3836276"/>
              <a:gd name="connsiteX46" fmla="*/ 3153891 w 8861008"/>
              <a:gd name="connsiteY46" fmla="*/ 2133600 h 3836276"/>
              <a:gd name="connsiteX47" fmla="*/ 3227463 w 8861008"/>
              <a:gd name="connsiteY47" fmla="*/ 2123090 h 3836276"/>
              <a:gd name="connsiteX48" fmla="*/ 3216953 w 8861008"/>
              <a:gd name="connsiteY48" fmla="*/ 2081049 h 3836276"/>
              <a:gd name="connsiteX49" fmla="*/ 3185422 w 8861008"/>
              <a:gd name="connsiteY49" fmla="*/ 2017986 h 3836276"/>
              <a:gd name="connsiteX50" fmla="*/ 3143380 w 8861008"/>
              <a:gd name="connsiteY50" fmla="*/ 1986455 h 3836276"/>
              <a:gd name="connsiteX51" fmla="*/ 3122360 w 8861008"/>
              <a:gd name="connsiteY51" fmla="*/ 1954924 h 3836276"/>
              <a:gd name="connsiteX52" fmla="*/ 3164401 w 8861008"/>
              <a:gd name="connsiteY52" fmla="*/ 1860331 h 3836276"/>
              <a:gd name="connsiteX53" fmla="*/ 3174911 w 8861008"/>
              <a:gd name="connsiteY53" fmla="*/ 1828800 h 3836276"/>
              <a:gd name="connsiteX54" fmla="*/ 3206442 w 8861008"/>
              <a:gd name="connsiteY54" fmla="*/ 1797269 h 3836276"/>
              <a:gd name="connsiteX55" fmla="*/ 3511242 w 8861008"/>
              <a:gd name="connsiteY55" fmla="*/ 1765738 h 3836276"/>
              <a:gd name="connsiteX56" fmla="*/ 3584815 w 8861008"/>
              <a:gd name="connsiteY56" fmla="*/ 1755228 h 3836276"/>
              <a:gd name="connsiteX57" fmla="*/ 3668897 w 8861008"/>
              <a:gd name="connsiteY57" fmla="*/ 1734207 h 3836276"/>
              <a:gd name="connsiteX58" fmla="*/ 3731960 w 8861008"/>
              <a:gd name="connsiteY58" fmla="*/ 1723697 h 3836276"/>
              <a:gd name="connsiteX59" fmla="*/ 3816042 w 8861008"/>
              <a:gd name="connsiteY59" fmla="*/ 1702676 h 3836276"/>
              <a:gd name="connsiteX60" fmla="*/ 4362580 w 8861008"/>
              <a:gd name="connsiteY60" fmla="*/ 1681655 h 3836276"/>
              <a:gd name="connsiteX61" fmla="*/ 4551766 w 8861008"/>
              <a:gd name="connsiteY61" fmla="*/ 1660635 h 3836276"/>
              <a:gd name="connsiteX62" fmla="*/ 4614829 w 8861008"/>
              <a:gd name="connsiteY62" fmla="*/ 1650124 h 3836276"/>
              <a:gd name="connsiteX63" fmla="*/ 4656870 w 8861008"/>
              <a:gd name="connsiteY63" fmla="*/ 1639614 h 3836276"/>
              <a:gd name="connsiteX64" fmla="*/ 4804015 w 8861008"/>
              <a:gd name="connsiteY64" fmla="*/ 1629104 h 3836276"/>
              <a:gd name="connsiteX65" fmla="*/ 5224429 w 8861008"/>
              <a:gd name="connsiteY65" fmla="*/ 1608083 h 3836276"/>
              <a:gd name="connsiteX66" fmla="*/ 5308511 w 8861008"/>
              <a:gd name="connsiteY66" fmla="*/ 1587062 h 3836276"/>
              <a:gd name="connsiteX67" fmla="*/ 5382084 w 8861008"/>
              <a:gd name="connsiteY67" fmla="*/ 1576552 h 3836276"/>
              <a:gd name="connsiteX68" fmla="*/ 5424125 w 8861008"/>
              <a:gd name="connsiteY68" fmla="*/ 1566042 h 3836276"/>
              <a:gd name="connsiteX69" fmla="*/ 5697394 w 8861008"/>
              <a:gd name="connsiteY69" fmla="*/ 1545021 h 3836276"/>
              <a:gd name="connsiteX70" fmla="*/ 5728925 w 8861008"/>
              <a:gd name="connsiteY70" fmla="*/ 1534511 h 3836276"/>
              <a:gd name="connsiteX71" fmla="*/ 5770966 w 8861008"/>
              <a:gd name="connsiteY71" fmla="*/ 1524000 h 3836276"/>
              <a:gd name="connsiteX72" fmla="*/ 5844539 w 8861008"/>
              <a:gd name="connsiteY72" fmla="*/ 1492469 h 3836276"/>
              <a:gd name="connsiteX73" fmla="*/ 5876070 w 8861008"/>
              <a:gd name="connsiteY73" fmla="*/ 1471449 h 3836276"/>
              <a:gd name="connsiteX74" fmla="*/ 5970663 w 8861008"/>
              <a:gd name="connsiteY74" fmla="*/ 1439917 h 3836276"/>
              <a:gd name="connsiteX75" fmla="*/ 6044235 w 8861008"/>
              <a:gd name="connsiteY75" fmla="*/ 1397876 h 3836276"/>
              <a:gd name="connsiteX76" fmla="*/ 6107297 w 8861008"/>
              <a:gd name="connsiteY76" fmla="*/ 1355835 h 3836276"/>
              <a:gd name="connsiteX77" fmla="*/ 6138829 w 8861008"/>
              <a:gd name="connsiteY77" fmla="*/ 1334814 h 3836276"/>
              <a:gd name="connsiteX78" fmla="*/ 6170360 w 8861008"/>
              <a:gd name="connsiteY78" fmla="*/ 1313793 h 3836276"/>
              <a:gd name="connsiteX79" fmla="*/ 6201891 w 8861008"/>
              <a:gd name="connsiteY79" fmla="*/ 1303283 h 3836276"/>
              <a:gd name="connsiteX80" fmla="*/ 6233422 w 8861008"/>
              <a:gd name="connsiteY80" fmla="*/ 1282262 h 3836276"/>
              <a:gd name="connsiteX81" fmla="*/ 6296484 w 8861008"/>
              <a:gd name="connsiteY81" fmla="*/ 1261242 h 3836276"/>
              <a:gd name="connsiteX82" fmla="*/ 6328015 w 8861008"/>
              <a:gd name="connsiteY82" fmla="*/ 1240221 h 3836276"/>
              <a:gd name="connsiteX83" fmla="*/ 6391077 w 8861008"/>
              <a:gd name="connsiteY83" fmla="*/ 1219200 h 3836276"/>
              <a:gd name="connsiteX84" fmla="*/ 6422608 w 8861008"/>
              <a:gd name="connsiteY84" fmla="*/ 1208690 h 3836276"/>
              <a:gd name="connsiteX85" fmla="*/ 6475160 w 8861008"/>
              <a:gd name="connsiteY85" fmla="*/ 1198180 h 3836276"/>
              <a:gd name="connsiteX86" fmla="*/ 6559242 w 8861008"/>
              <a:gd name="connsiteY86" fmla="*/ 1177159 h 3836276"/>
              <a:gd name="connsiteX87" fmla="*/ 6601284 w 8861008"/>
              <a:gd name="connsiteY87" fmla="*/ 1166649 h 3836276"/>
              <a:gd name="connsiteX88" fmla="*/ 6706387 w 8861008"/>
              <a:gd name="connsiteY88" fmla="*/ 1145628 h 3836276"/>
              <a:gd name="connsiteX89" fmla="*/ 6748429 w 8861008"/>
              <a:gd name="connsiteY89" fmla="*/ 1135117 h 3836276"/>
              <a:gd name="connsiteX90" fmla="*/ 6853532 w 8861008"/>
              <a:gd name="connsiteY90" fmla="*/ 1114097 h 3836276"/>
              <a:gd name="connsiteX91" fmla="*/ 6958635 w 8861008"/>
              <a:gd name="connsiteY91" fmla="*/ 1093076 h 3836276"/>
              <a:gd name="connsiteX92" fmla="*/ 7032208 w 8861008"/>
              <a:gd name="connsiteY92" fmla="*/ 1082566 h 3836276"/>
              <a:gd name="connsiteX93" fmla="*/ 7074249 w 8861008"/>
              <a:gd name="connsiteY93" fmla="*/ 1072055 h 3836276"/>
              <a:gd name="connsiteX94" fmla="*/ 7442111 w 8861008"/>
              <a:gd name="connsiteY94" fmla="*/ 1040524 h 3836276"/>
              <a:gd name="connsiteX95" fmla="*/ 7484153 w 8861008"/>
              <a:gd name="connsiteY95" fmla="*/ 1030014 h 3836276"/>
              <a:gd name="connsiteX96" fmla="*/ 7568235 w 8861008"/>
              <a:gd name="connsiteY96" fmla="*/ 1008993 h 3836276"/>
              <a:gd name="connsiteX97" fmla="*/ 7610277 w 8861008"/>
              <a:gd name="connsiteY97" fmla="*/ 998483 h 3836276"/>
              <a:gd name="connsiteX98" fmla="*/ 7673339 w 8861008"/>
              <a:gd name="connsiteY98" fmla="*/ 977462 h 3836276"/>
              <a:gd name="connsiteX99" fmla="*/ 7736401 w 8861008"/>
              <a:gd name="connsiteY99" fmla="*/ 956442 h 3836276"/>
              <a:gd name="connsiteX100" fmla="*/ 7799463 w 8861008"/>
              <a:gd name="connsiteY100" fmla="*/ 935421 h 3836276"/>
              <a:gd name="connsiteX101" fmla="*/ 7830994 w 8861008"/>
              <a:gd name="connsiteY101" fmla="*/ 924911 h 3836276"/>
              <a:gd name="connsiteX102" fmla="*/ 7883546 w 8861008"/>
              <a:gd name="connsiteY102" fmla="*/ 903890 h 3836276"/>
              <a:gd name="connsiteX103" fmla="*/ 7925587 w 8861008"/>
              <a:gd name="connsiteY103" fmla="*/ 893380 h 3836276"/>
              <a:gd name="connsiteX104" fmla="*/ 8020180 w 8861008"/>
              <a:gd name="connsiteY104" fmla="*/ 861849 h 3836276"/>
              <a:gd name="connsiteX105" fmla="*/ 8051711 w 8861008"/>
              <a:gd name="connsiteY105" fmla="*/ 851338 h 3836276"/>
              <a:gd name="connsiteX106" fmla="*/ 8104263 w 8861008"/>
              <a:gd name="connsiteY106" fmla="*/ 840828 h 3836276"/>
              <a:gd name="connsiteX107" fmla="*/ 8198856 w 8861008"/>
              <a:gd name="connsiteY107" fmla="*/ 819807 h 3836276"/>
              <a:gd name="connsiteX108" fmla="*/ 8346001 w 8861008"/>
              <a:gd name="connsiteY108" fmla="*/ 809297 h 3836276"/>
              <a:gd name="connsiteX109" fmla="*/ 8409063 w 8861008"/>
              <a:gd name="connsiteY109" fmla="*/ 788276 h 3836276"/>
              <a:gd name="connsiteX110" fmla="*/ 8440594 w 8861008"/>
              <a:gd name="connsiteY110" fmla="*/ 777766 h 3836276"/>
              <a:gd name="connsiteX111" fmla="*/ 8524677 w 8861008"/>
              <a:gd name="connsiteY111" fmla="*/ 735724 h 3836276"/>
              <a:gd name="connsiteX112" fmla="*/ 8598249 w 8861008"/>
              <a:gd name="connsiteY112" fmla="*/ 693683 h 3836276"/>
              <a:gd name="connsiteX113" fmla="*/ 8629780 w 8861008"/>
              <a:gd name="connsiteY113" fmla="*/ 683173 h 3836276"/>
              <a:gd name="connsiteX114" fmla="*/ 8724373 w 8861008"/>
              <a:gd name="connsiteY114" fmla="*/ 630621 h 3836276"/>
              <a:gd name="connsiteX115" fmla="*/ 8787435 w 8861008"/>
              <a:gd name="connsiteY115" fmla="*/ 578069 h 3836276"/>
              <a:gd name="connsiteX116" fmla="*/ 8818966 w 8861008"/>
              <a:gd name="connsiteY116" fmla="*/ 567559 h 3836276"/>
              <a:gd name="connsiteX117" fmla="*/ 8850497 w 8861008"/>
              <a:gd name="connsiteY117" fmla="*/ 546538 h 3836276"/>
              <a:gd name="connsiteX118" fmla="*/ 8861008 w 8861008"/>
              <a:gd name="connsiteY118" fmla="*/ 515007 h 3836276"/>
              <a:gd name="connsiteX119" fmla="*/ 8818966 w 8861008"/>
              <a:gd name="connsiteY119" fmla="*/ 430924 h 3836276"/>
              <a:gd name="connsiteX120" fmla="*/ 8745394 w 8861008"/>
              <a:gd name="connsiteY120" fmla="*/ 420414 h 3836276"/>
              <a:gd name="connsiteX121" fmla="*/ 8398553 w 8861008"/>
              <a:gd name="connsiteY121" fmla="*/ 409904 h 3836276"/>
              <a:gd name="connsiteX122" fmla="*/ 8188346 w 8861008"/>
              <a:gd name="connsiteY122" fmla="*/ 388883 h 3836276"/>
              <a:gd name="connsiteX123" fmla="*/ 8051711 w 8861008"/>
              <a:gd name="connsiteY123" fmla="*/ 367862 h 3836276"/>
              <a:gd name="connsiteX124" fmla="*/ 7967629 w 8861008"/>
              <a:gd name="connsiteY124" fmla="*/ 357352 h 3836276"/>
              <a:gd name="connsiteX125" fmla="*/ 7925587 w 8861008"/>
              <a:gd name="connsiteY125" fmla="*/ 346842 h 3836276"/>
              <a:gd name="connsiteX126" fmla="*/ 7841504 w 8861008"/>
              <a:gd name="connsiteY126" fmla="*/ 336331 h 3836276"/>
              <a:gd name="connsiteX127" fmla="*/ 7809973 w 8861008"/>
              <a:gd name="connsiteY127" fmla="*/ 325821 h 3836276"/>
              <a:gd name="connsiteX128" fmla="*/ 7431601 w 8861008"/>
              <a:gd name="connsiteY128" fmla="*/ 325821 h 3836276"/>
              <a:gd name="connsiteX129" fmla="*/ 7252925 w 8861008"/>
              <a:gd name="connsiteY129" fmla="*/ 346842 h 3836276"/>
              <a:gd name="connsiteX130" fmla="*/ 7147822 w 8861008"/>
              <a:gd name="connsiteY130" fmla="*/ 357352 h 3836276"/>
              <a:gd name="connsiteX131" fmla="*/ 6937615 w 8861008"/>
              <a:gd name="connsiteY131" fmla="*/ 367862 h 3836276"/>
              <a:gd name="connsiteX132" fmla="*/ 5655353 w 8861008"/>
              <a:gd name="connsiteY132" fmla="*/ 357352 h 3836276"/>
              <a:gd name="connsiteX133" fmla="*/ 5676373 w 8861008"/>
              <a:gd name="connsiteY133" fmla="*/ 325821 h 3836276"/>
              <a:gd name="connsiteX134" fmla="*/ 5707904 w 8861008"/>
              <a:gd name="connsiteY134" fmla="*/ 231228 h 3836276"/>
              <a:gd name="connsiteX135" fmla="*/ 5718415 w 8861008"/>
              <a:gd name="connsiteY135" fmla="*/ 199697 h 3836276"/>
              <a:gd name="connsiteX136" fmla="*/ 5728925 w 8861008"/>
              <a:gd name="connsiteY136" fmla="*/ 231228 h 3836276"/>
              <a:gd name="connsiteX137" fmla="*/ 5697394 w 8861008"/>
              <a:gd name="connsiteY137" fmla="*/ 241738 h 3836276"/>
              <a:gd name="connsiteX138" fmla="*/ 5634332 w 8861008"/>
              <a:gd name="connsiteY138" fmla="*/ 252249 h 3836276"/>
              <a:gd name="connsiteX139" fmla="*/ 5445146 w 8861008"/>
              <a:gd name="connsiteY139" fmla="*/ 273269 h 3836276"/>
              <a:gd name="connsiteX140" fmla="*/ 5024732 w 8861008"/>
              <a:gd name="connsiteY140" fmla="*/ 262759 h 3836276"/>
              <a:gd name="connsiteX141" fmla="*/ 4888097 w 8861008"/>
              <a:gd name="connsiteY141" fmla="*/ 273269 h 3836276"/>
              <a:gd name="connsiteX142" fmla="*/ 4825035 w 8861008"/>
              <a:gd name="connsiteY142" fmla="*/ 283780 h 3836276"/>
              <a:gd name="connsiteX143" fmla="*/ 4751463 w 8861008"/>
              <a:gd name="connsiteY143" fmla="*/ 294290 h 3836276"/>
              <a:gd name="connsiteX144" fmla="*/ 4520235 w 8861008"/>
              <a:gd name="connsiteY144" fmla="*/ 315311 h 3836276"/>
              <a:gd name="connsiteX145" fmla="*/ 4436153 w 8861008"/>
              <a:gd name="connsiteY145" fmla="*/ 325821 h 3836276"/>
              <a:gd name="connsiteX146" fmla="*/ 4005229 w 8861008"/>
              <a:gd name="connsiteY146" fmla="*/ 346842 h 3836276"/>
              <a:gd name="connsiteX147" fmla="*/ 3879104 w 8861008"/>
              <a:gd name="connsiteY147" fmla="*/ 367862 h 3836276"/>
              <a:gd name="connsiteX148" fmla="*/ 3826553 w 8861008"/>
              <a:gd name="connsiteY148" fmla="*/ 378373 h 3836276"/>
              <a:gd name="connsiteX149" fmla="*/ 3752980 w 8861008"/>
              <a:gd name="connsiteY149" fmla="*/ 388883 h 3836276"/>
              <a:gd name="connsiteX150" fmla="*/ 3689918 w 8861008"/>
              <a:gd name="connsiteY150" fmla="*/ 399393 h 3836276"/>
              <a:gd name="connsiteX151" fmla="*/ 3427160 w 8861008"/>
              <a:gd name="connsiteY151" fmla="*/ 388883 h 3836276"/>
              <a:gd name="connsiteX152" fmla="*/ 3469201 w 8861008"/>
              <a:gd name="connsiteY152" fmla="*/ 336331 h 3836276"/>
              <a:gd name="connsiteX153" fmla="*/ 2817560 w 8861008"/>
              <a:gd name="connsiteY153" fmla="*/ 357352 h 3836276"/>
              <a:gd name="connsiteX154" fmla="*/ 2428677 w 8861008"/>
              <a:gd name="connsiteY154" fmla="*/ 388883 h 3836276"/>
              <a:gd name="connsiteX155" fmla="*/ 2134387 w 8861008"/>
              <a:gd name="connsiteY155" fmla="*/ 399393 h 3836276"/>
              <a:gd name="connsiteX156" fmla="*/ 2102856 w 8861008"/>
              <a:gd name="connsiteY156" fmla="*/ 388883 h 3836276"/>
              <a:gd name="connsiteX157" fmla="*/ 2029284 w 8861008"/>
              <a:gd name="connsiteY157" fmla="*/ 378373 h 3836276"/>
              <a:gd name="connsiteX158" fmla="*/ 2018773 w 8861008"/>
              <a:gd name="connsiteY158" fmla="*/ 346842 h 3836276"/>
              <a:gd name="connsiteX159" fmla="*/ 2018773 w 8861008"/>
              <a:gd name="connsiteY159" fmla="*/ 168166 h 3836276"/>
              <a:gd name="connsiteX160" fmla="*/ 1955711 w 8861008"/>
              <a:gd name="connsiteY160" fmla="*/ 136635 h 3836276"/>
              <a:gd name="connsiteX161" fmla="*/ 1850608 w 8861008"/>
              <a:gd name="connsiteY161" fmla="*/ 147145 h 3836276"/>
              <a:gd name="connsiteX162" fmla="*/ 1787546 w 8861008"/>
              <a:gd name="connsiteY162" fmla="*/ 105104 h 3836276"/>
              <a:gd name="connsiteX163" fmla="*/ 1724484 w 8861008"/>
              <a:gd name="connsiteY163" fmla="*/ 63062 h 3836276"/>
              <a:gd name="connsiteX164" fmla="*/ 1661422 w 8861008"/>
              <a:gd name="connsiteY164" fmla="*/ 10511 h 3836276"/>
              <a:gd name="connsiteX165" fmla="*/ 1629891 w 8861008"/>
              <a:gd name="connsiteY165" fmla="*/ 0 h 3836276"/>
              <a:gd name="connsiteX166" fmla="*/ 1293560 w 8861008"/>
              <a:gd name="connsiteY166" fmla="*/ 21021 h 3836276"/>
              <a:gd name="connsiteX167" fmla="*/ 1241008 w 8861008"/>
              <a:gd name="connsiteY167" fmla="*/ 31531 h 3836276"/>
              <a:gd name="connsiteX168" fmla="*/ 1209477 w 8861008"/>
              <a:gd name="connsiteY168" fmla="*/ 52552 h 3836276"/>
              <a:gd name="connsiteX169" fmla="*/ 1146415 w 8861008"/>
              <a:gd name="connsiteY169" fmla="*/ 84083 h 3836276"/>
              <a:gd name="connsiteX170" fmla="*/ 1125394 w 8861008"/>
              <a:gd name="connsiteY170" fmla="*/ 115614 h 3836276"/>
              <a:gd name="connsiteX171" fmla="*/ 1093863 w 8861008"/>
              <a:gd name="connsiteY171" fmla="*/ 136635 h 3836276"/>
              <a:gd name="connsiteX172" fmla="*/ 1030801 w 8861008"/>
              <a:gd name="connsiteY172" fmla="*/ 262759 h 3836276"/>
              <a:gd name="connsiteX173" fmla="*/ 999270 w 8861008"/>
              <a:gd name="connsiteY173" fmla="*/ 283780 h 3836276"/>
              <a:gd name="connsiteX174" fmla="*/ 936208 w 8861008"/>
              <a:gd name="connsiteY174" fmla="*/ 336331 h 3836276"/>
              <a:gd name="connsiteX175" fmla="*/ 904677 w 8861008"/>
              <a:gd name="connsiteY175" fmla="*/ 346842 h 3836276"/>
              <a:gd name="connsiteX176" fmla="*/ 873146 w 8861008"/>
              <a:gd name="connsiteY176" fmla="*/ 367862 h 3836276"/>
              <a:gd name="connsiteX177" fmla="*/ 810084 w 8861008"/>
              <a:gd name="connsiteY177" fmla="*/ 388883 h 3836276"/>
              <a:gd name="connsiteX178" fmla="*/ 736511 w 8861008"/>
              <a:gd name="connsiteY178" fmla="*/ 409904 h 3836276"/>
              <a:gd name="connsiteX179" fmla="*/ 557835 w 8861008"/>
              <a:gd name="connsiteY179" fmla="*/ 399393 h 3836276"/>
              <a:gd name="connsiteX180" fmla="*/ 526304 w 8861008"/>
              <a:gd name="connsiteY180" fmla="*/ 388883 h 3836276"/>
              <a:gd name="connsiteX181" fmla="*/ 442222 w 8861008"/>
              <a:gd name="connsiteY181" fmla="*/ 346842 h 3836276"/>
              <a:gd name="connsiteX182" fmla="*/ 379160 w 8861008"/>
              <a:gd name="connsiteY182" fmla="*/ 315311 h 3836276"/>
              <a:gd name="connsiteX183" fmla="*/ 242525 w 8861008"/>
              <a:gd name="connsiteY183" fmla="*/ 325821 h 3836276"/>
              <a:gd name="connsiteX184" fmla="*/ 210994 w 8861008"/>
              <a:gd name="connsiteY184" fmla="*/ 336331 h 3836276"/>
              <a:gd name="connsiteX185" fmla="*/ 200484 w 8861008"/>
              <a:gd name="connsiteY185" fmla="*/ 367862 h 3836276"/>
              <a:gd name="connsiteX186" fmla="*/ 210994 w 8861008"/>
              <a:gd name="connsiteY186" fmla="*/ 578069 h 3836276"/>
              <a:gd name="connsiteX187" fmla="*/ 200484 w 8861008"/>
              <a:gd name="connsiteY187" fmla="*/ 641131 h 3836276"/>
              <a:gd name="connsiteX188" fmla="*/ 137422 w 8861008"/>
              <a:gd name="connsiteY188" fmla="*/ 683173 h 3836276"/>
              <a:gd name="connsiteX189" fmla="*/ 42829 w 8861008"/>
              <a:gd name="connsiteY189" fmla="*/ 693683 h 3836276"/>
              <a:gd name="connsiteX190" fmla="*/ 11297 w 8861008"/>
              <a:gd name="connsiteY190" fmla="*/ 725214 h 3836276"/>
              <a:gd name="connsiteX191" fmla="*/ 11297 w 8861008"/>
              <a:gd name="connsiteY191" fmla="*/ 840828 h 3836276"/>
              <a:gd name="connsiteX192" fmla="*/ 32318 w 8861008"/>
              <a:gd name="connsiteY192" fmla="*/ 872359 h 3836276"/>
              <a:gd name="connsiteX193" fmla="*/ 63849 w 8861008"/>
              <a:gd name="connsiteY193" fmla="*/ 882869 h 3836276"/>
              <a:gd name="connsiteX194" fmla="*/ 105891 w 8861008"/>
              <a:gd name="connsiteY194" fmla="*/ 945931 h 3836276"/>
              <a:gd name="connsiteX195" fmla="*/ 95380 w 8861008"/>
              <a:gd name="connsiteY195" fmla="*/ 1030014 h 3836276"/>
              <a:gd name="connsiteX196" fmla="*/ 42829 w 8861008"/>
              <a:gd name="connsiteY196" fmla="*/ 1093076 h 3836276"/>
              <a:gd name="connsiteX197" fmla="*/ 11297 w 8861008"/>
              <a:gd name="connsiteY197" fmla="*/ 1156138 h 3836276"/>
              <a:gd name="connsiteX198" fmla="*/ 21808 w 8861008"/>
              <a:gd name="connsiteY198" fmla="*/ 1208690 h 3836276"/>
              <a:gd name="connsiteX199" fmla="*/ 105891 w 8861008"/>
              <a:gd name="connsiteY199" fmla="*/ 1250731 h 3836276"/>
              <a:gd name="connsiteX200" fmla="*/ 168953 w 8861008"/>
              <a:gd name="connsiteY200" fmla="*/ 1303283 h 3836276"/>
              <a:gd name="connsiteX201" fmla="*/ 200484 w 8861008"/>
              <a:gd name="connsiteY201" fmla="*/ 1324304 h 3836276"/>
              <a:gd name="connsiteX202" fmla="*/ 221504 w 8861008"/>
              <a:gd name="connsiteY202" fmla="*/ 1387366 h 3836276"/>
              <a:gd name="connsiteX203" fmla="*/ 189973 w 8861008"/>
              <a:gd name="connsiteY203" fmla="*/ 1450428 h 3836276"/>
              <a:gd name="connsiteX204" fmla="*/ 158442 w 8861008"/>
              <a:gd name="connsiteY204" fmla="*/ 1471449 h 3836276"/>
              <a:gd name="connsiteX205" fmla="*/ 126911 w 8861008"/>
              <a:gd name="connsiteY205" fmla="*/ 1502980 h 3836276"/>
              <a:gd name="connsiteX206" fmla="*/ 137422 w 8861008"/>
              <a:gd name="connsiteY206" fmla="*/ 1587062 h 3836276"/>
              <a:gd name="connsiteX207" fmla="*/ 210994 w 8861008"/>
              <a:gd name="connsiteY207" fmla="*/ 1618593 h 3836276"/>
              <a:gd name="connsiteX208" fmla="*/ 242525 w 8861008"/>
              <a:gd name="connsiteY208" fmla="*/ 1629104 h 3836276"/>
              <a:gd name="connsiteX209" fmla="*/ 389670 w 8861008"/>
              <a:gd name="connsiteY209" fmla="*/ 1650124 h 3836276"/>
              <a:gd name="connsiteX210" fmla="*/ 452732 w 8861008"/>
              <a:gd name="connsiteY210" fmla="*/ 1660635 h 3836276"/>
              <a:gd name="connsiteX211" fmla="*/ 473753 w 8861008"/>
              <a:gd name="connsiteY211" fmla="*/ 1860331 h 3836276"/>
              <a:gd name="connsiteX212" fmla="*/ 463242 w 8861008"/>
              <a:gd name="connsiteY212" fmla="*/ 1891862 h 3836276"/>
              <a:gd name="connsiteX213" fmla="*/ 400180 w 8861008"/>
              <a:gd name="connsiteY213" fmla="*/ 1933904 h 3836276"/>
              <a:gd name="connsiteX214" fmla="*/ 368649 w 8861008"/>
              <a:gd name="connsiteY214" fmla="*/ 1954924 h 3836276"/>
              <a:gd name="connsiteX215" fmla="*/ 305587 w 8861008"/>
              <a:gd name="connsiteY215" fmla="*/ 2007476 h 3836276"/>
              <a:gd name="connsiteX216" fmla="*/ 295077 w 8861008"/>
              <a:gd name="connsiteY216" fmla="*/ 2039007 h 3836276"/>
              <a:gd name="connsiteX217" fmla="*/ 305587 w 8861008"/>
              <a:gd name="connsiteY217" fmla="*/ 2112580 h 3836276"/>
              <a:gd name="connsiteX218" fmla="*/ 379160 w 8861008"/>
              <a:gd name="connsiteY218" fmla="*/ 2154621 h 3836276"/>
              <a:gd name="connsiteX219" fmla="*/ 421201 w 8861008"/>
              <a:gd name="connsiteY219" fmla="*/ 2217683 h 3836276"/>
              <a:gd name="connsiteX220" fmla="*/ 442222 w 8861008"/>
              <a:gd name="connsiteY220" fmla="*/ 2280745 h 3836276"/>
              <a:gd name="connsiteX221" fmla="*/ 431711 w 8861008"/>
              <a:gd name="connsiteY221" fmla="*/ 2322786 h 3836276"/>
              <a:gd name="connsiteX222" fmla="*/ 368649 w 8861008"/>
              <a:gd name="connsiteY222" fmla="*/ 2343807 h 3836276"/>
              <a:gd name="connsiteX223" fmla="*/ 232015 w 8861008"/>
              <a:gd name="connsiteY223" fmla="*/ 2364828 h 3836276"/>
              <a:gd name="connsiteX224" fmla="*/ 263546 w 8861008"/>
              <a:gd name="connsiteY224" fmla="*/ 2554014 h 3836276"/>
              <a:gd name="connsiteX225" fmla="*/ 326608 w 8861008"/>
              <a:gd name="connsiteY225" fmla="*/ 2596055 h 3836276"/>
              <a:gd name="connsiteX226" fmla="*/ 389670 w 8861008"/>
              <a:gd name="connsiteY226" fmla="*/ 2722180 h 3836276"/>
              <a:gd name="connsiteX227" fmla="*/ 379160 w 8861008"/>
              <a:gd name="connsiteY227" fmla="*/ 2690649 h 3836276"/>
              <a:gd name="connsiteX228" fmla="*/ 389670 w 8861008"/>
              <a:gd name="connsiteY228" fmla="*/ 2659117 h 3836276"/>
              <a:gd name="connsiteX229" fmla="*/ 379160 w 8861008"/>
              <a:gd name="connsiteY229" fmla="*/ 2711669 h 3836276"/>
              <a:gd name="connsiteX230" fmla="*/ 358139 w 8861008"/>
              <a:gd name="connsiteY230" fmla="*/ 2848304 h 3836276"/>
              <a:gd name="connsiteX231" fmla="*/ 337118 w 8861008"/>
              <a:gd name="connsiteY231" fmla="*/ 2984938 h 3836276"/>
              <a:gd name="connsiteX232" fmla="*/ 295077 w 8861008"/>
              <a:gd name="connsiteY232" fmla="*/ 3069021 h 3836276"/>
              <a:gd name="connsiteX233" fmla="*/ 284566 w 8861008"/>
              <a:gd name="connsiteY233" fmla="*/ 3100552 h 3836276"/>
              <a:gd name="connsiteX234" fmla="*/ 253035 w 8861008"/>
              <a:gd name="connsiteY234" fmla="*/ 3111062 h 3836276"/>
              <a:gd name="connsiteX235" fmla="*/ 189973 w 8861008"/>
              <a:gd name="connsiteY235" fmla="*/ 3121573 h 3836276"/>
              <a:gd name="connsiteX236" fmla="*/ 200484 w 8861008"/>
              <a:gd name="connsiteY236" fmla="*/ 3174124 h 3836276"/>
              <a:gd name="connsiteX237" fmla="*/ 263546 w 8861008"/>
              <a:gd name="connsiteY237" fmla="*/ 3247697 h 3836276"/>
              <a:gd name="connsiteX238" fmla="*/ 295077 w 8861008"/>
              <a:gd name="connsiteY238" fmla="*/ 3258207 h 3836276"/>
              <a:gd name="connsiteX239" fmla="*/ 326608 w 8861008"/>
              <a:gd name="connsiteY239" fmla="*/ 3279228 h 3836276"/>
              <a:gd name="connsiteX240" fmla="*/ 389670 w 8861008"/>
              <a:gd name="connsiteY240" fmla="*/ 3300249 h 3836276"/>
              <a:gd name="connsiteX241" fmla="*/ 400180 w 8861008"/>
              <a:gd name="connsiteY241" fmla="*/ 3415862 h 3836276"/>
              <a:gd name="connsiteX242" fmla="*/ 358139 w 8861008"/>
              <a:gd name="connsiteY242" fmla="*/ 3426373 h 3836276"/>
              <a:gd name="connsiteX243" fmla="*/ 284566 w 8861008"/>
              <a:gd name="connsiteY243" fmla="*/ 3415862 h 3836276"/>
              <a:gd name="connsiteX244" fmla="*/ 253035 w 8861008"/>
              <a:gd name="connsiteY244" fmla="*/ 3405352 h 3836276"/>
              <a:gd name="connsiteX245" fmla="*/ 242525 w 8861008"/>
              <a:gd name="connsiteY245" fmla="*/ 3436883 h 3836276"/>
              <a:gd name="connsiteX246" fmla="*/ 274056 w 8861008"/>
              <a:gd name="connsiteY246" fmla="*/ 3552497 h 3836276"/>
              <a:gd name="connsiteX247" fmla="*/ 305587 w 8861008"/>
              <a:gd name="connsiteY247" fmla="*/ 3584028 h 3836276"/>
              <a:gd name="connsiteX248" fmla="*/ 316097 w 8861008"/>
              <a:gd name="connsiteY248" fmla="*/ 3615559 h 3836276"/>
              <a:gd name="connsiteX249" fmla="*/ 347629 w 8861008"/>
              <a:gd name="connsiteY249" fmla="*/ 3647090 h 3836276"/>
              <a:gd name="connsiteX250" fmla="*/ 442222 w 8861008"/>
              <a:gd name="connsiteY250" fmla="*/ 3689131 h 3836276"/>
              <a:gd name="connsiteX251" fmla="*/ 484263 w 8861008"/>
              <a:gd name="connsiteY251" fmla="*/ 3699642 h 3836276"/>
              <a:gd name="connsiteX252" fmla="*/ 547325 w 8861008"/>
              <a:gd name="connsiteY252" fmla="*/ 3710152 h 3836276"/>
              <a:gd name="connsiteX253" fmla="*/ 610387 w 8861008"/>
              <a:gd name="connsiteY253" fmla="*/ 3731173 h 3836276"/>
              <a:gd name="connsiteX254" fmla="*/ 673449 w 8861008"/>
              <a:gd name="connsiteY254" fmla="*/ 3752193 h 3836276"/>
              <a:gd name="connsiteX255" fmla="*/ 704980 w 8861008"/>
              <a:gd name="connsiteY255" fmla="*/ 3762704 h 3836276"/>
              <a:gd name="connsiteX256" fmla="*/ 810084 w 8861008"/>
              <a:gd name="connsiteY256" fmla="*/ 3783724 h 3836276"/>
              <a:gd name="connsiteX257" fmla="*/ 873146 w 8861008"/>
              <a:gd name="connsiteY257" fmla="*/ 3804745 h 3836276"/>
              <a:gd name="connsiteX258" fmla="*/ 936208 w 8861008"/>
              <a:gd name="connsiteY258" fmla="*/ 3825766 h 3836276"/>
              <a:gd name="connsiteX259" fmla="*/ 957229 w 8861008"/>
              <a:gd name="connsiteY259" fmla="*/ 3836276 h 3836276"/>
              <a:gd name="connsiteX260" fmla="*/ 1188456 w 8861008"/>
              <a:gd name="connsiteY260" fmla="*/ 3794235 h 3836276"/>
              <a:gd name="connsiteX261" fmla="*/ 1283049 w 8861008"/>
              <a:gd name="connsiteY261" fmla="*/ 3804745 h 383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Lst>
            <a:rect l="l" t="t" r="r" b="b"/>
            <a:pathLst>
              <a:path w="8861008" h="3836276">
                <a:moveTo>
                  <a:pt x="704980" y="3794235"/>
                </a:moveTo>
                <a:lnTo>
                  <a:pt x="704980" y="3794235"/>
                </a:lnTo>
                <a:cubicBezTo>
                  <a:pt x="880060" y="3811742"/>
                  <a:pt x="745570" y="3804314"/>
                  <a:pt x="957229" y="3794235"/>
                </a:cubicBezTo>
                <a:cubicBezTo>
                  <a:pt x="1055277" y="3789566"/>
                  <a:pt x="1153422" y="3787228"/>
                  <a:pt x="1251518" y="3783724"/>
                </a:cubicBezTo>
                <a:cubicBezTo>
                  <a:pt x="1354087" y="3758083"/>
                  <a:pt x="1225975" y="3789401"/>
                  <a:pt x="1346111" y="3762704"/>
                </a:cubicBezTo>
                <a:cubicBezTo>
                  <a:pt x="1360212" y="3759570"/>
                  <a:pt x="1374139" y="3755697"/>
                  <a:pt x="1388153" y="3752193"/>
                </a:cubicBezTo>
                <a:cubicBezTo>
                  <a:pt x="1499057" y="3755890"/>
                  <a:pt x="1717129" y="3759164"/>
                  <a:pt x="1850608" y="3773214"/>
                </a:cubicBezTo>
                <a:cubicBezTo>
                  <a:pt x="2028371" y="3791925"/>
                  <a:pt x="1815297" y="3774336"/>
                  <a:pt x="1934691" y="3794235"/>
                </a:cubicBezTo>
                <a:cubicBezTo>
                  <a:pt x="1988017" y="3803123"/>
                  <a:pt x="2122440" y="3811911"/>
                  <a:pt x="2165918" y="3815255"/>
                </a:cubicBezTo>
                <a:cubicBezTo>
                  <a:pt x="2278028" y="3811752"/>
                  <a:pt x="2390257" y="3810967"/>
                  <a:pt x="2502249" y="3804745"/>
                </a:cubicBezTo>
                <a:cubicBezTo>
                  <a:pt x="2516672" y="3803944"/>
                  <a:pt x="2530014" y="3796432"/>
                  <a:pt x="2544291" y="3794235"/>
                </a:cubicBezTo>
                <a:cubicBezTo>
                  <a:pt x="2575647" y="3789411"/>
                  <a:pt x="2607353" y="3787228"/>
                  <a:pt x="2638884" y="3783724"/>
                </a:cubicBezTo>
                <a:cubicBezTo>
                  <a:pt x="2699320" y="3763579"/>
                  <a:pt x="2647366" y="3778808"/>
                  <a:pt x="2743987" y="3762704"/>
                </a:cubicBezTo>
                <a:cubicBezTo>
                  <a:pt x="2761608" y="3759767"/>
                  <a:pt x="2778698" y="3753108"/>
                  <a:pt x="2796539" y="3752193"/>
                </a:cubicBezTo>
                <a:cubicBezTo>
                  <a:pt x="2915551" y="3746090"/>
                  <a:pt x="3034774" y="3745186"/>
                  <a:pt x="3153891" y="3741683"/>
                </a:cubicBezTo>
                <a:cubicBezTo>
                  <a:pt x="3164401" y="3738180"/>
                  <a:pt x="3177588" y="3739007"/>
                  <a:pt x="3185422" y="3731173"/>
                </a:cubicBezTo>
                <a:cubicBezTo>
                  <a:pt x="3203286" y="3713309"/>
                  <a:pt x="3227463" y="3668111"/>
                  <a:pt x="3227463" y="3668111"/>
                </a:cubicBezTo>
                <a:cubicBezTo>
                  <a:pt x="3223960" y="3643587"/>
                  <a:pt x="3226153" y="3617539"/>
                  <a:pt x="3216953" y="3594538"/>
                </a:cubicBezTo>
                <a:cubicBezTo>
                  <a:pt x="3211433" y="3580737"/>
                  <a:pt x="3196841" y="3572523"/>
                  <a:pt x="3185422" y="3563007"/>
                </a:cubicBezTo>
                <a:cubicBezTo>
                  <a:pt x="3158255" y="3540368"/>
                  <a:pt x="3153962" y="3542010"/>
                  <a:pt x="3122360" y="3531476"/>
                </a:cubicBezTo>
                <a:cubicBezTo>
                  <a:pt x="3108346" y="3510455"/>
                  <a:pt x="3056351" y="3476403"/>
                  <a:pt x="3080318" y="3468414"/>
                </a:cubicBezTo>
                <a:lnTo>
                  <a:pt x="3143380" y="3447393"/>
                </a:lnTo>
                <a:cubicBezTo>
                  <a:pt x="3153890" y="3443890"/>
                  <a:pt x="3164163" y="3439570"/>
                  <a:pt x="3174911" y="3436883"/>
                </a:cubicBezTo>
                <a:cubicBezTo>
                  <a:pt x="3188925" y="3433380"/>
                  <a:pt x="3203117" y="3430524"/>
                  <a:pt x="3216953" y="3426373"/>
                </a:cubicBezTo>
                <a:cubicBezTo>
                  <a:pt x="3238176" y="3420006"/>
                  <a:pt x="3258994" y="3412359"/>
                  <a:pt x="3280015" y="3405352"/>
                </a:cubicBezTo>
                <a:lnTo>
                  <a:pt x="3311546" y="3394842"/>
                </a:lnTo>
                <a:cubicBezTo>
                  <a:pt x="3274034" y="3338575"/>
                  <a:pt x="3299459" y="3372245"/>
                  <a:pt x="3227463" y="3300249"/>
                </a:cubicBezTo>
                <a:cubicBezTo>
                  <a:pt x="3186998" y="3259783"/>
                  <a:pt x="3208302" y="3276963"/>
                  <a:pt x="3164401" y="3247697"/>
                </a:cubicBezTo>
                <a:cubicBezTo>
                  <a:pt x="3139811" y="3173929"/>
                  <a:pt x="3131678" y="3178893"/>
                  <a:pt x="3153891" y="3090042"/>
                </a:cubicBezTo>
                <a:cubicBezTo>
                  <a:pt x="3156955" y="3077787"/>
                  <a:pt x="3165405" y="3066829"/>
                  <a:pt x="3174911" y="3058511"/>
                </a:cubicBezTo>
                <a:cubicBezTo>
                  <a:pt x="3193924" y="3041874"/>
                  <a:pt x="3237973" y="3016469"/>
                  <a:pt x="3237973" y="3016469"/>
                </a:cubicBezTo>
                <a:cubicBezTo>
                  <a:pt x="3241477" y="3005959"/>
                  <a:pt x="3249707" y="2995949"/>
                  <a:pt x="3248484" y="2984938"/>
                </a:cubicBezTo>
                <a:cubicBezTo>
                  <a:pt x="3245127" y="2954721"/>
                  <a:pt x="3210505" y="2875536"/>
                  <a:pt x="3185422" y="2858814"/>
                </a:cubicBezTo>
                <a:cubicBezTo>
                  <a:pt x="3154419" y="2838145"/>
                  <a:pt x="3147650" y="2836609"/>
                  <a:pt x="3122360" y="2806262"/>
                </a:cubicBezTo>
                <a:cubicBezTo>
                  <a:pt x="3114273" y="2796558"/>
                  <a:pt x="3108346" y="2785241"/>
                  <a:pt x="3101339" y="2774731"/>
                </a:cubicBezTo>
                <a:cubicBezTo>
                  <a:pt x="3090678" y="2742746"/>
                  <a:pt x="3080302" y="2739273"/>
                  <a:pt x="3111849" y="2711669"/>
                </a:cubicBezTo>
                <a:cubicBezTo>
                  <a:pt x="3130862" y="2695033"/>
                  <a:pt x="3174911" y="2669628"/>
                  <a:pt x="3174911" y="2669628"/>
                </a:cubicBezTo>
                <a:cubicBezTo>
                  <a:pt x="3198582" y="2598620"/>
                  <a:pt x="3165754" y="2675589"/>
                  <a:pt x="3216953" y="2617076"/>
                </a:cubicBezTo>
                <a:cubicBezTo>
                  <a:pt x="3233589" y="2598063"/>
                  <a:pt x="3258994" y="2554014"/>
                  <a:pt x="3258994" y="2554014"/>
                </a:cubicBezTo>
                <a:cubicBezTo>
                  <a:pt x="3272451" y="2513641"/>
                  <a:pt x="3281997" y="2500669"/>
                  <a:pt x="3258994" y="2448911"/>
                </a:cubicBezTo>
                <a:cubicBezTo>
                  <a:pt x="3253864" y="2437368"/>
                  <a:pt x="3237973" y="2434897"/>
                  <a:pt x="3227463" y="2427890"/>
                </a:cubicBezTo>
                <a:cubicBezTo>
                  <a:pt x="3167215" y="2337520"/>
                  <a:pt x="3247440" y="2443873"/>
                  <a:pt x="3174911" y="2385849"/>
                </a:cubicBezTo>
                <a:cubicBezTo>
                  <a:pt x="3106997" y="2331516"/>
                  <a:pt x="3201614" y="2370224"/>
                  <a:pt x="3122360" y="2343807"/>
                </a:cubicBezTo>
                <a:cubicBezTo>
                  <a:pt x="3115353" y="2333297"/>
                  <a:pt x="3102179" y="2324880"/>
                  <a:pt x="3101339" y="2312276"/>
                </a:cubicBezTo>
                <a:cubicBezTo>
                  <a:pt x="3098533" y="2270182"/>
                  <a:pt x="3106273" y="2227969"/>
                  <a:pt x="3111849" y="2186152"/>
                </a:cubicBezTo>
                <a:cubicBezTo>
                  <a:pt x="3113313" y="2175170"/>
                  <a:pt x="3115439" y="2163272"/>
                  <a:pt x="3122360" y="2154621"/>
                </a:cubicBezTo>
                <a:cubicBezTo>
                  <a:pt x="3130251" y="2144757"/>
                  <a:pt x="3141792" y="2137230"/>
                  <a:pt x="3153891" y="2133600"/>
                </a:cubicBezTo>
                <a:cubicBezTo>
                  <a:pt x="3177619" y="2126482"/>
                  <a:pt x="3202939" y="2126593"/>
                  <a:pt x="3227463" y="2123090"/>
                </a:cubicBezTo>
                <a:cubicBezTo>
                  <a:pt x="3223960" y="2109076"/>
                  <a:pt x="3220921" y="2094938"/>
                  <a:pt x="3216953" y="2081049"/>
                </a:cubicBezTo>
                <a:cubicBezTo>
                  <a:pt x="3210115" y="2057115"/>
                  <a:pt x="3203846" y="2036410"/>
                  <a:pt x="3185422" y="2017986"/>
                </a:cubicBezTo>
                <a:cubicBezTo>
                  <a:pt x="3173035" y="2005599"/>
                  <a:pt x="3157394" y="1996965"/>
                  <a:pt x="3143380" y="1986455"/>
                </a:cubicBezTo>
                <a:cubicBezTo>
                  <a:pt x="3136373" y="1975945"/>
                  <a:pt x="3122360" y="1967556"/>
                  <a:pt x="3122360" y="1954924"/>
                </a:cubicBezTo>
                <a:cubicBezTo>
                  <a:pt x="3122360" y="1917399"/>
                  <a:pt x="3145350" y="1888908"/>
                  <a:pt x="3164401" y="1860331"/>
                </a:cubicBezTo>
                <a:cubicBezTo>
                  <a:pt x="3167904" y="1849821"/>
                  <a:pt x="3168766" y="1838018"/>
                  <a:pt x="3174911" y="1828800"/>
                </a:cubicBezTo>
                <a:cubicBezTo>
                  <a:pt x="3183156" y="1816432"/>
                  <a:pt x="3195023" y="1806785"/>
                  <a:pt x="3206442" y="1797269"/>
                </a:cubicBezTo>
                <a:cubicBezTo>
                  <a:pt x="3291304" y="1726551"/>
                  <a:pt x="3387843" y="1770484"/>
                  <a:pt x="3511242" y="1765738"/>
                </a:cubicBezTo>
                <a:cubicBezTo>
                  <a:pt x="3535766" y="1762235"/>
                  <a:pt x="3560523" y="1760086"/>
                  <a:pt x="3584815" y="1755228"/>
                </a:cubicBezTo>
                <a:cubicBezTo>
                  <a:pt x="3613144" y="1749562"/>
                  <a:pt x="3640400" y="1738956"/>
                  <a:pt x="3668897" y="1734207"/>
                </a:cubicBezTo>
                <a:cubicBezTo>
                  <a:pt x="3689918" y="1730704"/>
                  <a:pt x="3711122" y="1728162"/>
                  <a:pt x="3731960" y="1723697"/>
                </a:cubicBezTo>
                <a:cubicBezTo>
                  <a:pt x="3760209" y="1717644"/>
                  <a:pt x="3787295" y="1705551"/>
                  <a:pt x="3816042" y="1702676"/>
                </a:cubicBezTo>
                <a:cubicBezTo>
                  <a:pt x="4067602" y="1677521"/>
                  <a:pt x="3885947" y="1693004"/>
                  <a:pt x="4362580" y="1681655"/>
                </a:cubicBezTo>
                <a:cubicBezTo>
                  <a:pt x="4569755" y="1652060"/>
                  <a:pt x="4262628" y="1694652"/>
                  <a:pt x="4551766" y="1660635"/>
                </a:cubicBezTo>
                <a:cubicBezTo>
                  <a:pt x="4572931" y="1658145"/>
                  <a:pt x="4593932" y="1654303"/>
                  <a:pt x="4614829" y="1650124"/>
                </a:cubicBezTo>
                <a:cubicBezTo>
                  <a:pt x="4628993" y="1647291"/>
                  <a:pt x="4642513" y="1641209"/>
                  <a:pt x="4656870" y="1639614"/>
                </a:cubicBezTo>
                <a:cubicBezTo>
                  <a:pt x="4705743" y="1634184"/>
                  <a:pt x="4754967" y="1632607"/>
                  <a:pt x="4804015" y="1629104"/>
                </a:cubicBezTo>
                <a:cubicBezTo>
                  <a:pt x="4997457" y="1596862"/>
                  <a:pt x="4774014" y="1631180"/>
                  <a:pt x="5224429" y="1608083"/>
                </a:cubicBezTo>
                <a:cubicBezTo>
                  <a:pt x="5294521" y="1604489"/>
                  <a:pt x="5255892" y="1597586"/>
                  <a:pt x="5308511" y="1587062"/>
                </a:cubicBezTo>
                <a:cubicBezTo>
                  <a:pt x="5332803" y="1582204"/>
                  <a:pt x="5357710" y="1580983"/>
                  <a:pt x="5382084" y="1576552"/>
                </a:cubicBezTo>
                <a:cubicBezTo>
                  <a:pt x="5396296" y="1573968"/>
                  <a:pt x="5409877" y="1568417"/>
                  <a:pt x="5424125" y="1566042"/>
                </a:cubicBezTo>
                <a:cubicBezTo>
                  <a:pt x="5515855" y="1550753"/>
                  <a:pt x="5603043" y="1550263"/>
                  <a:pt x="5697394" y="1545021"/>
                </a:cubicBezTo>
                <a:cubicBezTo>
                  <a:pt x="5707904" y="1541518"/>
                  <a:pt x="5718272" y="1537555"/>
                  <a:pt x="5728925" y="1534511"/>
                </a:cubicBezTo>
                <a:cubicBezTo>
                  <a:pt x="5742814" y="1530543"/>
                  <a:pt x="5757689" y="1529690"/>
                  <a:pt x="5770966" y="1524000"/>
                </a:cubicBezTo>
                <a:cubicBezTo>
                  <a:pt x="5872581" y="1480450"/>
                  <a:pt x="5723841" y="1522645"/>
                  <a:pt x="5844539" y="1492469"/>
                </a:cubicBezTo>
                <a:cubicBezTo>
                  <a:pt x="5855049" y="1485462"/>
                  <a:pt x="5864772" y="1477098"/>
                  <a:pt x="5876070" y="1471449"/>
                </a:cubicBezTo>
                <a:cubicBezTo>
                  <a:pt x="5915648" y="1451660"/>
                  <a:pt x="5930520" y="1449953"/>
                  <a:pt x="5970663" y="1439917"/>
                </a:cubicBezTo>
                <a:cubicBezTo>
                  <a:pt x="6079751" y="1367194"/>
                  <a:pt x="5910868" y="1477897"/>
                  <a:pt x="6044235" y="1397876"/>
                </a:cubicBezTo>
                <a:cubicBezTo>
                  <a:pt x="6065898" y="1384878"/>
                  <a:pt x="6086276" y="1369849"/>
                  <a:pt x="6107297" y="1355835"/>
                </a:cubicBezTo>
                <a:lnTo>
                  <a:pt x="6138829" y="1334814"/>
                </a:lnTo>
                <a:cubicBezTo>
                  <a:pt x="6149339" y="1327807"/>
                  <a:pt x="6158376" y="1317787"/>
                  <a:pt x="6170360" y="1313793"/>
                </a:cubicBezTo>
                <a:lnTo>
                  <a:pt x="6201891" y="1303283"/>
                </a:lnTo>
                <a:cubicBezTo>
                  <a:pt x="6212401" y="1296276"/>
                  <a:pt x="6221879" y="1287392"/>
                  <a:pt x="6233422" y="1282262"/>
                </a:cubicBezTo>
                <a:cubicBezTo>
                  <a:pt x="6253670" y="1273263"/>
                  <a:pt x="6296484" y="1261242"/>
                  <a:pt x="6296484" y="1261242"/>
                </a:cubicBezTo>
                <a:cubicBezTo>
                  <a:pt x="6306994" y="1254235"/>
                  <a:pt x="6316472" y="1245351"/>
                  <a:pt x="6328015" y="1240221"/>
                </a:cubicBezTo>
                <a:cubicBezTo>
                  <a:pt x="6348263" y="1231222"/>
                  <a:pt x="6370056" y="1226207"/>
                  <a:pt x="6391077" y="1219200"/>
                </a:cubicBezTo>
                <a:cubicBezTo>
                  <a:pt x="6401587" y="1215697"/>
                  <a:pt x="6411744" y="1210863"/>
                  <a:pt x="6422608" y="1208690"/>
                </a:cubicBezTo>
                <a:cubicBezTo>
                  <a:pt x="6440125" y="1205187"/>
                  <a:pt x="6457753" y="1202197"/>
                  <a:pt x="6475160" y="1198180"/>
                </a:cubicBezTo>
                <a:cubicBezTo>
                  <a:pt x="6503310" y="1191684"/>
                  <a:pt x="6531215" y="1184166"/>
                  <a:pt x="6559242" y="1177159"/>
                </a:cubicBezTo>
                <a:cubicBezTo>
                  <a:pt x="6573256" y="1173656"/>
                  <a:pt x="6587119" y="1169482"/>
                  <a:pt x="6601284" y="1166649"/>
                </a:cubicBezTo>
                <a:cubicBezTo>
                  <a:pt x="6636318" y="1159642"/>
                  <a:pt x="6671726" y="1154294"/>
                  <a:pt x="6706387" y="1145628"/>
                </a:cubicBezTo>
                <a:cubicBezTo>
                  <a:pt x="6720401" y="1142124"/>
                  <a:pt x="6734304" y="1138144"/>
                  <a:pt x="6748429" y="1135117"/>
                </a:cubicBezTo>
                <a:cubicBezTo>
                  <a:pt x="6783364" y="1127631"/>
                  <a:pt x="6818498" y="1121104"/>
                  <a:pt x="6853532" y="1114097"/>
                </a:cubicBezTo>
                <a:cubicBezTo>
                  <a:pt x="6853550" y="1114093"/>
                  <a:pt x="6958616" y="1093079"/>
                  <a:pt x="6958635" y="1093076"/>
                </a:cubicBezTo>
                <a:cubicBezTo>
                  <a:pt x="6983159" y="1089573"/>
                  <a:pt x="7007834" y="1086998"/>
                  <a:pt x="7032208" y="1082566"/>
                </a:cubicBezTo>
                <a:cubicBezTo>
                  <a:pt x="7046420" y="1079982"/>
                  <a:pt x="7059871" y="1073446"/>
                  <a:pt x="7074249" y="1072055"/>
                </a:cubicBezTo>
                <a:cubicBezTo>
                  <a:pt x="7130833" y="1066579"/>
                  <a:pt x="7339952" y="1057551"/>
                  <a:pt x="7442111" y="1040524"/>
                </a:cubicBezTo>
                <a:cubicBezTo>
                  <a:pt x="7456360" y="1038149"/>
                  <a:pt x="7470052" y="1033148"/>
                  <a:pt x="7484153" y="1030014"/>
                </a:cubicBezTo>
                <a:cubicBezTo>
                  <a:pt x="7628397" y="997961"/>
                  <a:pt x="7469628" y="1037167"/>
                  <a:pt x="7568235" y="1008993"/>
                </a:cubicBezTo>
                <a:cubicBezTo>
                  <a:pt x="7582124" y="1005025"/>
                  <a:pt x="7596441" y="1002634"/>
                  <a:pt x="7610277" y="998483"/>
                </a:cubicBezTo>
                <a:cubicBezTo>
                  <a:pt x="7631500" y="992116"/>
                  <a:pt x="7652318" y="984469"/>
                  <a:pt x="7673339" y="977462"/>
                </a:cubicBezTo>
                <a:lnTo>
                  <a:pt x="7736401" y="956442"/>
                </a:lnTo>
                <a:lnTo>
                  <a:pt x="7799463" y="935421"/>
                </a:lnTo>
                <a:cubicBezTo>
                  <a:pt x="7809973" y="931918"/>
                  <a:pt x="7820708" y="929026"/>
                  <a:pt x="7830994" y="924911"/>
                </a:cubicBezTo>
                <a:cubicBezTo>
                  <a:pt x="7848511" y="917904"/>
                  <a:pt x="7865647" y="909856"/>
                  <a:pt x="7883546" y="903890"/>
                </a:cubicBezTo>
                <a:cubicBezTo>
                  <a:pt x="7897250" y="899322"/>
                  <a:pt x="7911751" y="897531"/>
                  <a:pt x="7925587" y="893380"/>
                </a:cubicBezTo>
                <a:cubicBezTo>
                  <a:pt x="7957422" y="883830"/>
                  <a:pt x="7988649" y="872359"/>
                  <a:pt x="8020180" y="861849"/>
                </a:cubicBezTo>
                <a:cubicBezTo>
                  <a:pt x="8030690" y="858345"/>
                  <a:pt x="8040847" y="853511"/>
                  <a:pt x="8051711" y="851338"/>
                </a:cubicBezTo>
                <a:cubicBezTo>
                  <a:pt x="8069228" y="847835"/>
                  <a:pt x="8086824" y="844703"/>
                  <a:pt x="8104263" y="840828"/>
                </a:cubicBezTo>
                <a:cubicBezTo>
                  <a:pt x="8134049" y="834209"/>
                  <a:pt x="8168728" y="822978"/>
                  <a:pt x="8198856" y="819807"/>
                </a:cubicBezTo>
                <a:cubicBezTo>
                  <a:pt x="8247759" y="814659"/>
                  <a:pt x="8296953" y="812800"/>
                  <a:pt x="8346001" y="809297"/>
                </a:cubicBezTo>
                <a:lnTo>
                  <a:pt x="8409063" y="788276"/>
                </a:lnTo>
                <a:cubicBezTo>
                  <a:pt x="8419573" y="784773"/>
                  <a:pt x="8430685" y="782721"/>
                  <a:pt x="8440594" y="777766"/>
                </a:cubicBezTo>
                <a:cubicBezTo>
                  <a:pt x="8468622" y="763752"/>
                  <a:pt x="8498604" y="753106"/>
                  <a:pt x="8524677" y="735724"/>
                </a:cubicBezTo>
                <a:cubicBezTo>
                  <a:pt x="8556341" y="714616"/>
                  <a:pt x="8560915" y="709683"/>
                  <a:pt x="8598249" y="693683"/>
                </a:cubicBezTo>
                <a:cubicBezTo>
                  <a:pt x="8608432" y="689319"/>
                  <a:pt x="8619270" y="686676"/>
                  <a:pt x="8629780" y="683173"/>
                </a:cubicBezTo>
                <a:cubicBezTo>
                  <a:pt x="8702060" y="634986"/>
                  <a:pt x="8668875" y="649120"/>
                  <a:pt x="8724373" y="630621"/>
                </a:cubicBezTo>
                <a:cubicBezTo>
                  <a:pt x="8747617" y="607377"/>
                  <a:pt x="8758170" y="592701"/>
                  <a:pt x="8787435" y="578069"/>
                </a:cubicBezTo>
                <a:cubicBezTo>
                  <a:pt x="8797344" y="573114"/>
                  <a:pt x="8808456" y="571062"/>
                  <a:pt x="8818966" y="567559"/>
                </a:cubicBezTo>
                <a:cubicBezTo>
                  <a:pt x="8829476" y="560552"/>
                  <a:pt x="8842606" y="556402"/>
                  <a:pt x="8850497" y="546538"/>
                </a:cubicBezTo>
                <a:cubicBezTo>
                  <a:pt x="8857418" y="537887"/>
                  <a:pt x="8861008" y="526086"/>
                  <a:pt x="8861008" y="515007"/>
                </a:cubicBezTo>
                <a:cubicBezTo>
                  <a:pt x="8861008" y="473735"/>
                  <a:pt x="8860767" y="443464"/>
                  <a:pt x="8818966" y="430924"/>
                </a:cubicBezTo>
                <a:cubicBezTo>
                  <a:pt x="8795238" y="423806"/>
                  <a:pt x="8770136" y="421651"/>
                  <a:pt x="8745394" y="420414"/>
                </a:cubicBezTo>
                <a:cubicBezTo>
                  <a:pt x="8629872" y="414638"/>
                  <a:pt x="8514167" y="413407"/>
                  <a:pt x="8398553" y="409904"/>
                </a:cubicBezTo>
                <a:cubicBezTo>
                  <a:pt x="8328484" y="402897"/>
                  <a:pt x="8257806" y="400459"/>
                  <a:pt x="8188346" y="388883"/>
                </a:cubicBezTo>
                <a:cubicBezTo>
                  <a:pt x="8124134" y="378181"/>
                  <a:pt x="8119310" y="376875"/>
                  <a:pt x="8051711" y="367862"/>
                </a:cubicBezTo>
                <a:cubicBezTo>
                  <a:pt x="8023713" y="364129"/>
                  <a:pt x="7995490" y="361995"/>
                  <a:pt x="7967629" y="357352"/>
                </a:cubicBezTo>
                <a:cubicBezTo>
                  <a:pt x="7953380" y="354977"/>
                  <a:pt x="7939836" y="349217"/>
                  <a:pt x="7925587" y="346842"/>
                </a:cubicBezTo>
                <a:cubicBezTo>
                  <a:pt x="7897726" y="342198"/>
                  <a:pt x="7869532" y="339835"/>
                  <a:pt x="7841504" y="336331"/>
                </a:cubicBezTo>
                <a:cubicBezTo>
                  <a:pt x="7830994" y="332828"/>
                  <a:pt x="7820837" y="327994"/>
                  <a:pt x="7809973" y="325821"/>
                </a:cubicBezTo>
                <a:cubicBezTo>
                  <a:pt x="7678217" y="299471"/>
                  <a:pt x="7586939" y="320465"/>
                  <a:pt x="7431601" y="325821"/>
                </a:cubicBezTo>
                <a:cubicBezTo>
                  <a:pt x="7348437" y="336216"/>
                  <a:pt x="7339202" y="337760"/>
                  <a:pt x="7252925" y="346842"/>
                </a:cubicBezTo>
                <a:cubicBezTo>
                  <a:pt x="7217909" y="350528"/>
                  <a:pt x="7182953" y="355010"/>
                  <a:pt x="7147822" y="357352"/>
                </a:cubicBezTo>
                <a:cubicBezTo>
                  <a:pt x="7077821" y="362019"/>
                  <a:pt x="7007684" y="364359"/>
                  <a:pt x="6937615" y="367862"/>
                </a:cubicBezTo>
                <a:lnTo>
                  <a:pt x="5655353" y="357352"/>
                </a:lnTo>
                <a:cubicBezTo>
                  <a:pt x="5642728" y="356931"/>
                  <a:pt x="5671243" y="337364"/>
                  <a:pt x="5676373" y="325821"/>
                </a:cubicBezTo>
                <a:cubicBezTo>
                  <a:pt x="5676380" y="325806"/>
                  <a:pt x="5702646" y="247001"/>
                  <a:pt x="5707904" y="231228"/>
                </a:cubicBezTo>
                <a:lnTo>
                  <a:pt x="5718415" y="199697"/>
                </a:lnTo>
                <a:cubicBezTo>
                  <a:pt x="5721918" y="210207"/>
                  <a:pt x="5733880" y="221319"/>
                  <a:pt x="5728925" y="231228"/>
                </a:cubicBezTo>
                <a:cubicBezTo>
                  <a:pt x="5723970" y="241137"/>
                  <a:pt x="5708209" y="239335"/>
                  <a:pt x="5697394" y="241738"/>
                </a:cubicBezTo>
                <a:cubicBezTo>
                  <a:pt x="5676591" y="246361"/>
                  <a:pt x="5655428" y="249235"/>
                  <a:pt x="5634332" y="252249"/>
                </a:cubicBezTo>
                <a:cubicBezTo>
                  <a:pt x="5564916" y="262166"/>
                  <a:pt x="5516522" y="266132"/>
                  <a:pt x="5445146" y="273269"/>
                </a:cubicBezTo>
                <a:cubicBezTo>
                  <a:pt x="5305008" y="269766"/>
                  <a:pt x="5164914" y="262759"/>
                  <a:pt x="5024732" y="262759"/>
                </a:cubicBezTo>
                <a:cubicBezTo>
                  <a:pt x="4979052" y="262759"/>
                  <a:pt x="4933526" y="268487"/>
                  <a:pt x="4888097" y="273269"/>
                </a:cubicBezTo>
                <a:cubicBezTo>
                  <a:pt x="4866903" y="275500"/>
                  <a:pt x="4846098" y="280540"/>
                  <a:pt x="4825035" y="283780"/>
                </a:cubicBezTo>
                <a:cubicBezTo>
                  <a:pt x="4800550" y="287547"/>
                  <a:pt x="4776113" y="291825"/>
                  <a:pt x="4751463" y="294290"/>
                </a:cubicBezTo>
                <a:cubicBezTo>
                  <a:pt x="4437806" y="325655"/>
                  <a:pt x="4761207" y="286961"/>
                  <a:pt x="4520235" y="315311"/>
                </a:cubicBezTo>
                <a:cubicBezTo>
                  <a:pt x="4492183" y="318611"/>
                  <a:pt x="4464346" y="324095"/>
                  <a:pt x="4436153" y="325821"/>
                </a:cubicBezTo>
                <a:cubicBezTo>
                  <a:pt x="4292610" y="334609"/>
                  <a:pt x="4005229" y="346842"/>
                  <a:pt x="4005229" y="346842"/>
                </a:cubicBezTo>
                <a:cubicBezTo>
                  <a:pt x="3881349" y="371617"/>
                  <a:pt x="4035589" y="341781"/>
                  <a:pt x="3879104" y="367862"/>
                </a:cubicBezTo>
                <a:cubicBezTo>
                  <a:pt x="3861483" y="370799"/>
                  <a:pt x="3844174" y="375436"/>
                  <a:pt x="3826553" y="378373"/>
                </a:cubicBezTo>
                <a:cubicBezTo>
                  <a:pt x="3802117" y="382446"/>
                  <a:pt x="3777465" y="385116"/>
                  <a:pt x="3752980" y="388883"/>
                </a:cubicBezTo>
                <a:cubicBezTo>
                  <a:pt x="3731917" y="392123"/>
                  <a:pt x="3710939" y="395890"/>
                  <a:pt x="3689918" y="399393"/>
                </a:cubicBezTo>
                <a:cubicBezTo>
                  <a:pt x="3602332" y="395890"/>
                  <a:pt x="3513623" y="403293"/>
                  <a:pt x="3427160" y="388883"/>
                </a:cubicBezTo>
                <a:cubicBezTo>
                  <a:pt x="3288266" y="365734"/>
                  <a:pt x="3603354" y="340277"/>
                  <a:pt x="3469201" y="336331"/>
                </a:cubicBezTo>
                <a:lnTo>
                  <a:pt x="2817560" y="357352"/>
                </a:lnTo>
                <a:cubicBezTo>
                  <a:pt x="2562123" y="385734"/>
                  <a:pt x="2691736" y="375038"/>
                  <a:pt x="2428677" y="388883"/>
                </a:cubicBezTo>
                <a:cubicBezTo>
                  <a:pt x="2218650" y="415137"/>
                  <a:pt x="2316807" y="414596"/>
                  <a:pt x="2134387" y="399393"/>
                </a:cubicBezTo>
                <a:cubicBezTo>
                  <a:pt x="2123877" y="395890"/>
                  <a:pt x="2113720" y="391056"/>
                  <a:pt x="2102856" y="388883"/>
                </a:cubicBezTo>
                <a:cubicBezTo>
                  <a:pt x="2078564" y="384025"/>
                  <a:pt x="2051442" y="389452"/>
                  <a:pt x="2029284" y="378373"/>
                </a:cubicBezTo>
                <a:cubicBezTo>
                  <a:pt x="2019375" y="373418"/>
                  <a:pt x="2022277" y="357352"/>
                  <a:pt x="2018773" y="346842"/>
                </a:cubicBezTo>
                <a:cubicBezTo>
                  <a:pt x="2020282" y="328731"/>
                  <a:pt x="2041998" y="208809"/>
                  <a:pt x="2018773" y="168166"/>
                </a:cubicBezTo>
                <a:cubicBezTo>
                  <a:pt x="2009184" y="151386"/>
                  <a:pt x="1971897" y="142030"/>
                  <a:pt x="1955711" y="136635"/>
                </a:cubicBezTo>
                <a:cubicBezTo>
                  <a:pt x="1920677" y="140138"/>
                  <a:pt x="1885817" y="147145"/>
                  <a:pt x="1850608" y="147145"/>
                </a:cubicBezTo>
                <a:cubicBezTo>
                  <a:pt x="1816149" y="147145"/>
                  <a:pt x="1811921" y="124062"/>
                  <a:pt x="1787546" y="105104"/>
                </a:cubicBezTo>
                <a:cubicBezTo>
                  <a:pt x="1767604" y="89593"/>
                  <a:pt x="1742348" y="80926"/>
                  <a:pt x="1724484" y="63062"/>
                </a:cubicBezTo>
                <a:cubicBezTo>
                  <a:pt x="1701237" y="39815"/>
                  <a:pt x="1690690" y="25145"/>
                  <a:pt x="1661422" y="10511"/>
                </a:cubicBezTo>
                <a:cubicBezTo>
                  <a:pt x="1651513" y="5556"/>
                  <a:pt x="1640401" y="3504"/>
                  <a:pt x="1629891" y="0"/>
                </a:cubicBezTo>
                <a:cubicBezTo>
                  <a:pt x="1542927" y="4348"/>
                  <a:pt x="1390152" y="9658"/>
                  <a:pt x="1293560" y="21021"/>
                </a:cubicBezTo>
                <a:cubicBezTo>
                  <a:pt x="1275818" y="23108"/>
                  <a:pt x="1258525" y="28028"/>
                  <a:pt x="1241008" y="31531"/>
                </a:cubicBezTo>
                <a:cubicBezTo>
                  <a:pt x="1230498" y="38538"/>
                  <a:pt x="1220775" y="46903"/>
                  <a:pt x="1209477" y="52552"/>
                </a:cubicBezTo>
                <a:cubicBezTo>
                  <a:pt x="1122448" y="96067"/>
                  <a:pt x="1236779" y="23839"/>
                  <a:pt x="1146415" y="84083"/>
                </a:cubicBezTo>
                <a:cubicBezTo>
                  <a:pt x="1139408" y="94593"/>
                  <a:pt x="1134326" y="106682"/>
                  <a:pt x="1125394" y="115614"/>
                </a:cubicBezTo>
                <a:cubicBezTo>
                  <a:pt x="1116462" y="124546"/>
                  <a:pt x="1100558" y="125923"/>
                  <a:pt x="1093863" y="136635"/>
                </a:cubicBezTo>
                <a:cubicBezTo>
                  <a:pt x="1063886" y="184599"/>
                  <a:pt x="1086235" y="225802"/>
                  <a:pt x="1030801" y="262759"/>
                </a:cubicBezTo>
                <a:cubicBezTo>
                  <a:pt x="1020291" y="269766"/>
                  <a:pt x="1008974" y="275693"/>
                  <a:pt x="999270" y="283780"/>
                </a:cubicBezTo>
                <a:cubicBezTo>
                  <a:pt x="964401" y="312838"/>
                  <a:pt x="975353" y="316759"/>
                  <a:pt x="936208" y="336331"/>
                </a:cubicBezTo>
                <a:cubicBezTo>
                  <a:pt x="926299" y="341286"/>
                  <a:pt x="914586" y="341887"/>
                  <a:pt x="904677" y="346842"/>
                </a:cubicBezTo>
                <a:cubicBezTo>
                  <a:pt x="893379" y="352491"/>
                  <a:pt x="884689" y="362732"/>
                  <a:pt x="873146" y="367862"/>
                </a:cubicBezTo>
                <a:cubicBezTo>
                  <a:pt x="852898" y="376861"/>
                  <a:pt x="831105" y="381876"/>
                  <a:pt x="810084" y="388883"/>
                </a:cubicBezTo>
                <a:cubicBezTo>
                  <a:pt x="764855" y="403959"/>
                  <a:pt x="789294" y="396708"/>
                  <a:pt x="736511" y="409904"/>
                </a:cubicBezTo>
                <a:cubicBezTo>
                  <a:pt x="676952" y="406400"/>
                  <a:pt x="617201" y="405330"/>
                  <a:pt x="557835" y="399393"/>
                </a:cubicBezTo>
                <a:cubicBezTo>
                  <a:pt x="546811" y="398291"/>
                  <a:pt x="536390" y="393467"/>
                  <a:pt x="526304" y="388883"/>
                </a:cubicBezTo>
                <a:cubicBezTo>
                  <a:pt x="497777" y="375916"/>
                  <a:pt x="471949" y="356752"/>
                  <a:pt x="442222" y="346842"/>
                </a:cubicBezTo>
                <a:cubicBezTo>
                  <a:pt x="398708" y="332336"/>
                  <a:pt x="419909" y="342476"/>
                  <a:pt x="379160" y="315311"/>
                </a:cubicBezTo>
                <a:cubicBezTo>
                  <a:pt x="333615" y="318814"/>
                  <a:pt x="287852" y="320155"/>
                  <a:pt x="242525" y="325821"/>
                </a:cubicBezTo>
                <a:cubicBezTo>
                  <a:pt x="231532" y="327195"/>
                  <a:pt x="218828" y="328497"/>
                  <a:pt x="210994" y="336331"/>
                </a:cubicBezTo>
                <a:cubicBezTo>
                  <a:pt x="203160" y="344165"/>
                  <a:pt x="203987" y="357352"/>
                  <a:pt x="200484" y="367862"/>
                </a:cubicBezTo>
                <a:cubicBezTo>
                  <a:pt x="203987" y="437931"/>
                  <a:pt x="210994" y="507912"/>
                  <a:pt x="210994" y="578069"/>
                </a:cubicBezTo>
                <a:cubicBezTo>
                  <a:pt x="210994" y="599380"/>
                  <a:pt x="209139" y="621657"/>
                  <a:pt x="200484" y="641131"/>
                </a:cubicBezTo>
                <a:cubicBezTo>
                  <a:pt x="189636" y="665538"/>
                  <a:pt x="161798" y="679110"/>
                  <a:pt x="137422" y="683173"/>
                </a:cubicBezTo>
                <a:cubicBezTo>
                  <a:pt x="106129" y="688389"/>
                  <a:pt x="74360" y="690180"/>
                  <a:pt x="42829" y="693683"/>
                </a:cubicBezTo>
                <a:cubicBezTo>
                  <a:pt x="32318" y="704193"/>
                  <a:pt x="19542" y="712846"/>
                  <a:pt x="11297" y="725214"/>
                </a:cubicBezTo>
                <a:cubicBezTo>
                  <a:pt x="-9880" y="756979"/>
                  <a:pt x="3837" y="813473"/>
                  <a:pt x="11297" y="840828"/>
                </a:cubicBezTo>
                <a:cubicBezTo>
                  <a:pt x="14621" y="853015"/>
                  <a:pt x="22454" y="864468"/>
                  <a:pt x="32318" y="872359"/>
                </a:cubicBezTo>
                <a:cubicBezTo>
                  <a:pt x="40969" y="879280"/>
                  <a:pt x="53339" y="879366"/>
                  <a:pt x="63849" y="882869"/>
                </a:cubicBezTo>
                <a:cubicBezTo>
                  <a:pt x="77863" y="903890"/>
                  <a:pt x="109025" y="920862"/>
                  <a:pt x="105891" y="945931"/>
                </a:cubicBezTo>
                <a:cubicBezTo>
                  <a:pt x="102387" y="973959"/>
                  <a:pt x="102812" y="1002763"/>
                  <a:pt x="95380" y="1030014"/>
                </a:cubicBezTo>
                <a:cubicBezTo>
                  <a:pt x="89032" y="1053289"/>
                  <a:pt x="56325" y="1076880"/>
                  <a:pt x="42829" y="1093076"/>
                </a:cubicBezTo>
                <a:cubicBezTo>
                  <a:pt x="20190" y="1120242"/>
                  <a:pt x="21831" y="1124537"/>
                  <a:pt x="11297" y="1156138"/>
                </a:cubicBezTo>
                <a:cubicBezTo>
                  <a:pt x="14801" y="1173655"/>
                  <a:pt x="12945" y="1193179"/>
                  <a:pt x="21808" y="1208690"/>
                </a:cubicBezTo>
                <a:cubicBezTo>
                  <a:pt x="31549" y="1225737"/>
                  <a:pt x="97601" y="1246586"/>
                  <a:pt x="105891" y="1250731"/>
                </a:cubicBezTo>
                <a:cubicBezTo>
                  <a:pt x="145031" y="1270301"/>
                  <a:pt x="134089" y="1274229"/>
                  <a:pt x="168953" y="1303283"/>
                </a:cubicBezTo>
                <a:cubicBezTo>
                  <a:pt x="178657" y="1311370"/>
                  <a:pt x="189974" y="1317297"/>
                  <a:pt x="200484" y="1324304"/>
                </a:cubicBezTo>
                <a:cubicBezTo>
                  <a:pt x="207491" y="1345325"/>
                  <a:pt x="228511" y="1366345"/>
                  <a:pt x="221504" y="1387366"/>
                </a:cubicBezTo>
                <a:cubicBezTo>
                  <a:pt x="212956" y="1413012"/>
                  <a:pt x="210349" y="1430052"/>
                  <a:pt x="189973" y="1450428"/>
                </a:cubicBezTo>
                <a:cubicBezTo>
                  <a:pt x="181041" y="1459360"/>
                  <a:pt x="168146" y="1463362"/>
                  <a:pt x="158442" y="1471449"/>
                </a:cubicBezTo>
                <a:cubicBezTo>
                  <a:pt x="147023" y="1480965"/>
                  <a:pt x="137421" y="1492470"/>
                  <a:pt x="126911" y="1502980"/>
                </a:cubicBezTo>
                <a:cubicBezTo>
                  <a:pt x="130415" y="1531007"/>
                  <a:pt x="126932" y="1560837"/>
                  <a:pt x="137422" y="1587062"/>
                </a:cubicBezTo>
                <a:cubicBezTo>
                  <a:pt x="145681" y="1607709"/>
                  <a:pt x="197055" y="1614610"/>
                  <a:pt x="210994" y="1618593"/>
                </a:cubicBezTo>
                <a:cubicBezTo>
                  <a:pt x="221647" y="1621637"/>
                  <a:pt x="231615" y="1627179"/>
                  <a:pt x="242525" y="1629104"/>
                </a:cubicBezTo>
                <a:cubicBezTo>
                  <a:pt x="291317" y="1637714"/>
                  <a:pt x="340798" y="1641978"/>
                  <a:pt x="389670" y="1650124"/>
                </a:cubicBezTo>
                <a:lnTo>
                  <a:pt x="452732" y="1660635"/>
                </a:lnTo>
                <a:cubicBezTo>
                  <a:pt x="532341" y="1713706"/>
                  <a:pt x="492390" y="1673968"/>
                  <a:pt x="473753" y="1860331"/>
                </a:cubicBezTo>
                <a:cubicBezTo>
                  <a:pt x="472651" y="1871355"/>
                  <a:pt x="471076" y="1884028"/>
                  <a:pt x="463242" y="1891862"/>
                </a:cubicBezTo>
                <a:cubicBezTo>
                  <a:pt x="445378" y="1909726"/>
                  <a:pt x="421201" y="1919890"/>
                  <a:pt x="400180" y="1933904"/>
                </a:cubicBezTo>
                <a:cubicBezTo>
                  <a:pt x="389670" y="1940911"/>
                  <a:pt x="377581" y="1945992"/>
                  <a:pt x="368649" y="1954924"/>
                </a:cubicBezTo>
                <a:cubicBezTo>
                  <a:pt x="328186" y="1995387"/>
                  <a:pt x="349485" y="1978210"/>
                  <a:pt x="305587" y="2007476"/>
                </a:cubicBezTo>
                <a:cubicBezTo>
                  <a:pt x="302084" y="2017986"/>
                  <a:pt x="295077" y="2027928"/>
                  <a:pt x="295077" y="2039007"/>
                </a:cubicBezTo>
                <a:cubicBezTo>
                  <a:pt x="295077" y="2063780"/>
                  <a:pt x="295526" y="2089942"/>
                  <a:pt x="305587" y="2112580"/>
                </a:cubicBezTo>
                <a:cubicBezTo>
                  <a:pt x="309831" y="2122129"/>
                  <a:pt x="375837" y="2152959"/>
                  <a:pt x="379160" y="2154621"/>
                </a:cubicBezTo>
                <a:cubicBezTo>
                  <a:pt x="393174" y="2175642"/>
                  <a:pt x="413212" y="2193716"/>
                  <a:pt x="421201" y="2217683"/>
                </a:cubicBezTo>
                <a:lnTo>
                  <a:pt x="442222" y="2280745"/>
                </a:lnTo>
                <a:cubicBezTo>
                  <a:pt x="438718" y="2294759"/>
                  <a:pt x="442679" y="2313385"/>
                  <a:pt x="431711" y="2322786"/>
                </a:cubicBezTo>
                <a:cubicBezTo>
                  <a:pt x="414888" y="2337206"/>
                  <a:pt x="390636" y="2341059"/>
                  <a:pt x="368649" y="2343807"/>
                </a:cubicBezTo>
                <a:cubicBezTo>
                  <a:pt x="266840" y="2356533"/>
                  <a:pt x="312263" y="2348777"/>
                  <a:pt x="232015" y="2364828"/>
                </a:cubicBezTo>
                <a:cubicBezTo>
                  <a:pt x="233258" y="2382229"/>
                  <a:pt x="223842" y="2514310"/>
                  <a:pt x="263546" y="2554014"/>
                </a:cubicBezTo>
                <a:cubicBezTo>
                  <a:pt x="281410" y="2571878"/>
                  <a:pt x="326608" y="2596055"/>
                  <a:pt x="326608" y="2596055"/>
                </a:cubicBezTo>
                <a:cubicBezTo>
                  <a:pt x="380942" y="2677557"/>
                  <a:pt x="360658" y="2635147"/>
                  <a:pt x="389670" y="2722180"/>
                </a:cubicBezTo>
                <a:lnTo>
                  <a:pt x="379160" y="2690649"/>
                </a:lnTo>
                <a:cubicBezTo>
                  <a:pt x="382663" y="2680138"/>
                  <a:pt x="389670" y="2648038"/>
                  <a:pt x="389670" y="2659117"/>
                </a:cubicBezTo>
                <a:cubicBezTo>
                  <a:pt x="389670" y="2676981"/>
                  <a:pt x="382356" y="2694093"/>
                  <a:pt x="379160" y="2711669"/>
                </a:cubicBezTo>
                <a:cubicBezTo>
                  <a:pt x="371127" y="2755851"/>
                  <a:pt x="364047" y="2803989"/>
                  <a:pt x="358139" y="2848304"/>
                </a:cubicBezTo>
                <a:cubicBezTo>
                  <a:pt x="354036" y="2879080"/>
                  <a:pt x="347715" y="2949614"/>
                  <a:pt x="337118" y="2984938"/>
                </a:cubicBezTo>
                <a:cubicBezTo>
                  <a:pt x="309841" y="3075858"/>
                  <a:pt x="327609" y="3003956"/>
                  <a:pt x="295077" y="3069021"/>
                </a:cubicBezTo>
                <a:cubicBezTo>
                  <a:pt x="290122" y="3078930"/>
                  <a:pt x="292400" y="3092718"/>
                  <a:pt x="284566" y="3100552"/>
                </a:cubicBezTo>
                <a:cubicBezTo>
                  <a:pt x="276732" y="3108386"/>
                  <a:pt x="263850" y="3108659"/>
                  <a:pt x="253035" y="3111062"/>
                </a:cubicBezTo>
                <a:cubicBezTo>
                  <a:pt x="232232" y="3115685"/>
                  <a:pt x="210994" y="3118069"/>
                  <a:pt x="189973" y="3121573"/>
                </a:cubicBezTo>
                <a:cubicBezTo>
                  <a:pt x="193477" y="3139090"/>
                  <a:pt x="194212" y="3157397"/>
                  <a:pt x="200484" y="3174124"/>
                </a:cubicBezTo>
                <a:cubicBezTo>
                  <a:pt x="208614" y="3195803"/>
                  <a:pt x="250044" y="3238053"/>
                  <a:pt x="263546" y="3247697"/>
                </a:cubicBezTo>
                <a:cubicBezTo>
                  <a:pt x="272561" y="3254136"/>
                  <a:pt x="284567" y="3254704"/>
                  <a:pt x="295077" y="3258207"/>
                </a:cubicBezTo>
                <a:cubicBezTo>
                  <a:pt x="305587" y="3265214"/>
                  <a:pt x="315065" y="3274098"/>
                  <a:pt x="326608" y="3279228"/>
                </a:cubicBezTo>
                <a:cubicBezTo>
                  <a:pt x="346856" y="3288227"/>
                  <a:pt x="389670" y="3300249"/>
                  <a:pt x="389670" y="3300249"/>
                </a:cubicBezTo>
                <a:cubicBezTo>
                  <a:pt x="416212" y="3340061"/>
                  <a:pt x="434948" y="3353280"/>
                  <a:pt x="400180" y="3415862"/>
                </a:cubicBezTo>
                <a:cubicBezTo>
                  <a:pt x="393165" y="3428489"/>
                  <a:pt x="372153" y="3422869"/>
                  <a:pt x="358139" y="3426373"/>
                </a:cubicBezTo>
                <a:cubicBezTo>
                  <a:pt x="333615" y="3422869"/>
                  <a:pt x="308858" y="3420720"/>
                  <a:pt x="284566" y="3415862"/>
                </a:cubicBezTo>
                <a:cubicBezTo>
                  <a:pt x="273702" y="3413689"/>
                  <a:pt x="262944" y="3400397"/>
                  <a:pt x="253035" y="3405352"/>
                </a:cubicBezTo>
                <a:cubicBezTo>
                  <a:pt x="243126" y="3410307"/>
                  <a:pt x="246028" y="3426373"/>
                  <a:pt x="242525" y="3436883"/>
                </a:cubicBezTo>
                <a:cubicBezTo>
                  <a:pt x="246630" y="3457409"/>
                  <a:pt x="260720" y="3539161"/>
                  <a:pt x="274056" y="3552497"/>
                </a:cubicBezTo>
                <a:lnTo>
                  <a:pt x="305587" y="3584028"/>
                </a:lnTo>
                <a:cubicBezTo>
                  <a:pt x="309090" y="3594538"/>
                  <a:pt x="309952" y="3606341"/>
                  <a:pt x="316097" y="3615559"/>
                </a:cubicBezTo>
                <a:cubicBezTo>
                  <a:pt x="324342" y="3627927"/>
                  <a:pt x="336210" y="3637574"/>
                  <a:pt x="347629" y="3647090"/>
                </a:cubicBezTo>
                <a:cubicBezTo>
                  <a:pt x="377211" y="3671741"/>
                  <a:pt x="402934" y="3679308"/>
                  <a:pt x="442222" y="3689131"/>
                </a:cubicBezTo>
                <a:cubicBezTo>
                  <a:pt x="456236" y="3692635"/>
                  <a:pt x="470099" y="3696809"/>
                  <a:pt x="484263" y="3699642"/>
                </a:cubicBezTo>
                <a:cubicBezTo>
                  <a:pt x="505160" y="3703821"/>
                  <a:pt x="526651" y="3704983"/>
                  <a:pt x="547325" y="3710152"/>
                </a:cubicBezTo>
                <a:cubicBezTo>
                  <a:pt x="568821" y="3715526"/>
                  <a:pt x="589366" y="3724166"/>
                  <a:pt x="610387" y="3731173"/>
                </a:cubicBezTo>
                <a:lnTo>
                  <a:pt x="673449" y="3752193"/>
                </a:lnTo>
                <a:cubicBezTo>
                  <a:pt x="683959" y="3755697"/>
                  <a:pt x="694232" y="3760017"/>
                  <a:pt x="704980" y="3762704"/>
                </a:cubicBezTo>
                <a:cubicBezTo>
                  <a:pt x="767696" y="3778382"/>
                  <a:pt x="732773" y="3770839"/>
                  <a:pt x="810084" y="3783724"/>
                </a:cubicBezTo>
                <a:lnTo>
                  <a:pt x="873146" y="3804745"/>
                </a:lnTo>
                <a:lnTo>
                  <a:pt x="936208" y="3825766"/>
                </a:lnTo>
                <a:lnTo>
                  <a:pt x="957229" y="3836276"/>
                </a:lnTo>
                <a:lnTo>
                  <a:pt x="1188456" y="3794235"/>
                </a:lnTo>
                <a:lnTo>
                  <a:pt x="1283049" y="3804745"/>
                </a:lnTo>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939FE411-6BAD-B742-ADD4-8BF9C3AFF8B0}"/>
              </a:ext>
            </a:extLst>
          </p:cNvPr>
          <p:cNvSpPr/>
          <p:nvPr/>
        </p:nvSpPr>
        <p:spPr>
          <a:xfrm>
            <a:off x="9028985" y="4027025"/>
            <a:ext cx="1030014" cy="1546967"/>
          </a:xfrm>
          <a:custGeom>
            <a:avLst/>
            <a:gdLst>
              <a:gd name="connsiteX0" fmla="*/ 388883 w 1030014"/>
              <a:gd name="connsiteY0" fmla="*/ 1536457 h 1546967"/>
              <a:gd name="connsiteX1" fmla="*/ 388883 w 1030014"/>
              <a:gd name="connsiteY1" fmla="*/ 1536457 h 1546967"/>
              <a:gd name="connsiteX2" fmla="*/ 483476 w 1030014"/>
              <a:gd name="connsiteY2" fmla="*/ 1546967 h 1546967"/>
              <a:gd name="connsiteX3" fmla="*/ 557048 w 1030014"/>
              <a:gd name="connsiteY3" fmla="*/ 1536457 h 1546967"/>
              <a:gd name="connsiteX4" fmla="*/ 756745 w 1030014"/>
              <a:gd name="connsiteY4" fmla="*/ 1515436 h 1546967"/>
              <a:gd name="connsiteX5" fmla="*/ 1030014 w 1030014"/>
              <a:gd name="connsiteY5" fmla="*/ 1504926 h 1546967"/>
              <a:gd name="connsiteX6" fmla="*/ 1008993 w 1030014"/>
              <a:gd name="connsiteY6" fmla="*/ 1431353 h 1546967"/>
              <a:gd name="connsiteX7" fmla="*/ 945931 w 1030014"/>
              <a:gd name="connsiteY7" fmla="*/ 1399822 h 1546967"/>
              <a:gd name="connsiteX8" fmla="*/ 924910 w 1030014"/>
              <a:gd name="connsiteY8" fmla="*/ 1368291 h 1546967"/>
              <a:gd name="connsiteX9" fmla="*/ 861848 w 1030014"/>
              <a:gd name="connsiteY9" fmla="*/ 1326250 h 1546967"/>
              <a:gd name="connsiteX10" fmla="*/ 851338 w 1030014"/>
              <a:gd name="connsiteY10" fmla="*/ 1294719 h 1546967"/>
              <a:gd name="connsiteX11" fmla="*/ 882869 w 1030014"/>
              <a:gd name="connsiteY11" fmla="*/ 1221146 h 1546967"/>
              <a:gd name="connsiteX12" fmla="*/ 914400 w 1030014"/>
              <a:gd name="connsiteY12" fmla="*/ 1189615 h 1546967"/>
              <a:gd name="connsiteX13" fmla="*/ 935421 w 1030014"/>
              <a:gd name="connsiteY13" fmla="*/ 1158084 h 1546967"/>
              <a:gd name="connsiteX14" fmla="*/ 903890 w 1030014"/>
              <a:gd name="connsiteY14" fmla="*/ 1031960 h 1546967"/>
              <a:gd name="connsiteX15" fmla="*/ 840828 w 1030014"/>
              <a:gd name="connsiteY15" fmla="*/ 989919 h 1546967"/>
              <a:gd name="connsiteX16" fmla="*/ 851338 w 1030014"/>
              <a:gd name="connsiteY16" fmla="*/ 916346 h 1546967"/>
              <a:gd name="connsiteX17" fmla="*/ 872359 w 1030014"/>
              <a:gd name="connsiteY17" fmla="*/ 853284 h 1546967"/>
              <a:gd name="connsiteX18" fmla="*/ 861848 w 1030014"/>
              <a:gd name="connsiteY18" fmla="*/ 769202 h 1546967"/>
              <a:gd name="connsiteX19" fmla="*/ 830317 w 1030014"/>
              <a:gd name="connsiteY19" fmla="*/ 737671 h 1546967"/>
              <a:gd name="connsiteX20" fmla="*/ 788276 w 1030014"/>
              <a:gd name="connsiteY20" fmla="*/ 674608 h 1546967"/>
              <a:gd name="connsiteX21" fmla="*/ 777766 w 1030014"/>
              <a:gd name="connsiteY21" fmla="*/ 643077 h 1546967"/>
              <a:gd name="connsiteX22" fmla="*/ 809297 w 1030014"/>
              <a:gd name="connsiteY22" fmla="*/ 527464 h 1546967"/>
              <a:gd name="connsiteX23" fmla="*/ 819807 w 1030014"/>
              <a:gd name="connsiteY23" fmla="*/ 495933 h 1546967"/>
              <a:gd name="connsiteX24" fmla="*/ 830317 w 1030014"/>
              <a:gd name="connsiteY24" fmla="*/ 464402 h 1546967"/>
              <a:gd name="connsiteX25" fmla="*/ 851338 w 1030014"/>
              <a:gd name="connsiteY25" fmla="*/ 432871 h 1546967"/>
              <a:gd name="connsiteX26" fmla="*/ 872359 w 1030014"/>
              <a:gd name="connsiteY26" fmla="*/ 369808 h 1546967"/>
              <a:gd name="connsiteX27" fmla="*/ 851338 w 1030014"/>
              <a:gd name="connsiteY27" fmla="*/ 338277 h 1546967"/>
              <a:gd name="connsiteX28" fmla="*/ 798786 w 1030014"/>
              <a:gd name="connsiteY28" fmla="*/ 275215 h 1546967"/>
              <a:gd name="connsiteX29" fmla="*/ 767255 w 1030014"/>
              <a:gd name="connsiteY29" fmla="*/ 212153 h 1546967"/>
              <a:gd name="connsiteX30" fmla="*/ 746235 w 1030014"/>
              <a:gd name="connsiteY30" fmla="*/ 149091 h 1546967"/>
              <a:gd name="connsiteX31" fmla="*/ 714703 w 1030014"/>
              <a:gd name="connsiteY31" fmla="*/ 54498 h 1546967"/>
              <a:gd name="connsiteX32" fmla="*/ 704193 w 1030014"/>
              <a:gd name="connsiteY32" fmla="*/ 22967 h 1546967"/>
              <a:gd name="connsiteX33" fmla="*/ 672662 w 1030014"/>
              <a:gd name="connsiteY33" fmla="*/ 1946 h 1546967"/>
              <a:gd name="connsiteX34" fmla="*/ 641131 w 1030014"/>
              <a:gd name="connsiteY34" fmla="*/ 12457 h 1546967"/>
              <a:gd name="connsiteX35" fmla="*/ 578069 w 1030014"/>
              <a:gd name="connsiteY35" fmla="*/ 12457 h 1546967"/>
              <a:gd name="connsiteX36" fmla="*/ 588579 w 1030014"/>
              <a:gd name="connsiteY36" fmla="*/ 138581 h 1546967"/>
              <a:gd name="connsiteX37" fmla="*/ 483476 w 1030014"/>
              <a:gd name="connsiteY37" fmla="*/ 149091 h 1546967"/>
              <a:gd name="connsiteX38" fmla="*/ 252248 w 1030014"/>
              <a:gd name="connsiteY38" fmla="*/ 159602 h 1546967"/>
              <a:gd name="connsiteX39" fmla="*/ 231228 w 1030014"/>
              <a:gd name="connsiteY39" fmla="*/ 191133 h 1546967"/>
              <a:gd name="connsiteX40" fmla="*/ 220717 w 1030014"/>
              <a:gd name="connsiteY40" fmla="*/ 222664 h 1546967"/>
              <a:gd name="connsiteX41" fmla="*/ 126124 w 1030014"/>
              <a:gd name="connsiteY41" fmla="*/ 233174 h 1546967"/>
              <a:gd name="connsiteX42" fmla="*/ 115614 w 1030014"/>
              <a:gd name="connsiteY42" fmla="*/ 264705 h 1546967"/>
              <a:gd name="connsiteX43" fmla="*/ 105103 w 1030014"/>
              <a:gd name="connsiteY43" fmla="*/ 380319 h 1546967"/>
              <a:gd name="connsiteX44" fmla="*/ 73572 w 1030014"/>
              <a:gd name="connsiteY44" fmla="*/ 390829 h 1546967"/>
              <a:gd name="connsiteX45" fmla="*/ 42041 w 1030014"/>
              <a:gd name="connsiteY45" fmla="*/ 411850 h 1546967"/>
              <a:gd name="connsiteX46" fmla="*/ 10510 w 1030014"/>
              <a:gd name="connsiteY46" fmla="*/ 422360 h 1546967"/>
              <a:gd name="connsiteX47" fmla="*/ 0 w 1030014"/>
              <a:gd name="connsiteY47" fmla="*/ 453891 h 1546967"/>
              <a:gd name="connsiteX48" fmla="*/ 31531 w 1030014"/>
              <a:gd name="connsiteY48" fmla="*/ 485422 h 1546967"/>
              <a:gd name="connsiteX49" fmla="*/ 73572 w 1030014"/>
              <a:gd name="connsiteY49" fmla="*/ 548484 h 1546967"/>
              <a:gd name="connsiteX50" fmla="*/ 94593 w 1030014"/>
              <a:gd name="connsiteY50" fmla="*/ 580015 h 1546967"/>
              <a:gd name="connsiteX51" fmla="*/ 126124 w 1030014"/>
              <a:gd name="connsiteY51" fmla="*/ 611546 h 1546967"/>
              <a:gd name="connsiteX52" fmla="*/ 168166 w 1030014"/>
              <a:gd name="connsiteY52" fmla="*/ 674608 h 1546967"/>
              <a:gd name="connsiteX53" fmla="*/ 210207 w 1030014"/>
              <a:gd name="connsiteY53" fmla="*/ 737671 h 1546967"/>
              <a:gd name="connsiteX54" fmla="*/ 262759 w 1030014"/>
              <a:gd name="connsiteY54" fmla="*/ 811243 h 1546967"/>
              <a:gd name="connsiteX55" fmla="*/ 273269 w 1030014"/>
              <a:gd name="connsiteY55" fmla="*/ 842774 h 1546967"/>
              <a:gd name="connsiteX56" fmla="*/ 294290 w 1030014"/>
              <a:gd name="connsiteY56" fmla="*/ 874305 h 1546967"/>
              <a:gd name="connsiteX57" fmla="*/ 315310 w 1030014"/>
              <a:gd name="connsiteY57" fmla="*/ 958388 h 1546967"/>
              <a:gd name="connsiteX58" fmla="*/ 294290 w 1030014"/>
              <a:gd name="connsiteY58" fmla="*/ 1137064 h 1546967"/>
              <a:gd name="connsiteX59" fmla="*/ 273269 w 1030014"/>
              <a:gd name="connsiteY59" fmla="*/ 1168595 h 1546967"/>
              <a:gd name="connsiteX60" fmla="*/ 262759 w 1030014"/>
              <a:gd name="connsiteY60" fmla="*/ 1200126 h 1546967"/>
              <a:gd name="connsiteX61" fmla="*/ 220717 w 1030014"/>
              <a:gd name="connsiteY61" fmla="*/ 1263188 h 1546967"/>
              <a:gd name="connsiteX62" fmla="*/ 199697 w 1030014"/>
              <a:gd name="connsiteY62" fmla="*/ 1326250 h 1546967"/>
              <a:gd name="connsiteX63" fmla="*/ 220717 w 1030014"/>
              <a:gd name="connsiteY63" fmla="*/ 1410333 h 1546967"/>
              <a:gd name="connsiteX64" fmla="*/ 262759 w 1030014"/>
              <a:gd name="connsiteY64" fmla="*/ 1473395 h 1546967"/>
              <a:gd name="connsiteX65" fmla="*/ 357352 w 1030014"/>
              <a:gd name="connsiteY65" fmla="*/ 1525946 h 1546967"/>
              <a:gd name="connsiteX66" fmla="*/ 388883 w 1030014"/>
              <a:gd name="connsiteY66" fmla="*/ 1536457 h 154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30014" h="1546967">
                <a:moveTo>
                  <a:pt x="388883" y="1536457"/>
                </a:moveTo>
                <a:lnTo>
                  <a:pt x="388883" y="1536457"/>
                </a:lnTo>
                <a:cubicBezTo>
                  <a:pt x="420414" y="1539960"/>
                  <a:pt x="451751" y="1546967"/>
                  <a:pt x="483476" y="1546967"/>
                </a:cubicBezTo>
                <a:cubicBezTo>
                  <a:pt x="508249" y="1546967"/>
                  <a:pt x="532492" y="1539731"/>
                  <a:pt x="557048" y="1536457"/>
                </a:cubicBezTo>
                <a:cubicBezTo>
                  <a:pt x="617892" y="1528344"/>
                  <a:pt x="697444" y="1518641"/>
                  <a:pt x="756745" y="1515436"/>
                </a:cubicBezTo>
                <a:cubicBezTo>
                  <a:pt x="847769" y="1510516"/>
                  <a:pt x="938924" y="1508429"/>
                  <a:pt x="1030014" y="1504926"/>
                </a:cubicBezTo>
                <a:cubicBezTo>
                  <a:pt x="1029328" y="1502182"/>
                  <a:pt x="1014475" y="1438205"/>
                  <a:pt x="1008993" y="1431353"/>
                </a:cubicBezTo>
                <a:cubicBezTo>
                  <a:pt x="994177" y="1412832"/>
                  <a:pt x="966700" y="1406746"/>
                  <a:pt x="945931" y="1399822"/>
                </a:cubicBezTo>
                <a:cubicBezTo>
                  <a:pt x="938924" y="1389312"/>
                  <a:pt x="934417" y="1376609"/>
                  <a:pt x="924910" y="1368291"/>
                </a:cubicBezTo>
                <a:cubicBezTo>
                  <a:pt x="905897" y="1351655"/>
                  <a:pt x="861848" y="1326250"/>
                  <a:pt x="861848" y="1326250"/>
                </a:cubicBezTo>
                <a:cubicBezTo>
                  <a:pt x="858345" y="1315740"/>
                  <a:pt x="851338" y="1305798"/>
                  <a:pt x="851338" y="1294719"/>
                </a:cubicBezTo>
                <a:cubicBezTo>
                  <a:pt x="851338" y="1266670"/>
                  <a:pt x="865705" y="1241743"/>
                  <a:pt x="882869" y="1221146"/>
                </a:cubicBezTo>
                <a:cubicBezTo>
                  <a:pt x="892385" y="1209727"/>
                  <a:pt x="904884" y="1201034"/>
                  <a:pt x="914400" y="1189615"/>
                </a:cubicBezTo>
                <a:cubicBezTo>
                  <a:pt x="922487" y="1179911"/>
                  <a:pt x="928414" y="1168594"/>
                  <a:pt x="935421" y="1158084"/>
                </a:cubicBezTo>
                <a:cubicBezTo>
                  <a:pt x="944405" y="1104178"/>
                  <a:pt x="964485" y="1072356"/>
                  <a:pt x="903890" y="1031960"/>
                </a:cubicBezTo>
                <a:lnTo>
                  <a:pt x="840828" y="989919"/>
                </a:lnTo>
                <a:cubicBezTo>
                  <a:pt x="844331" y="965395"/>
                  <a:pt x="845768" y="940485"/>
                  <a:pt x="851338" y="916346"/>
                </a:cubicBezTo>
                <a:cubicBezTo>
                  <a:pt x="856320" y="894756"/>
                  <a:pt x="872359" y="853284"/>
                  <a:pt x="872359" y="853284"/>
                </a:cubicBezTo>
                <a:cubicBezTo>
                  <a:pt x="868855" y="825257"/>
                  <a:pt x="871501" y="795747"/>
                  <a:pt x="861848" y="769202"/>
                </a:cubicBezTo>
                <a:cubicBezTo>
                  <a:pt x="856768" y="755233"/>
                  <a:pt x="838562" y="750039"/>
                  <a:pt x="830317" y="737671"/>
                </a:cubicBezTo>
                <a:cubicBezTo>
                  <a:pt x="769471" y="646402"/>
                  <a:pt x="888868" y="775203"/>
                  <a:pt x="788276" y="674608"/>
                </a:cubicBezTo>
                <a:cubicBezTo>
                  <a:pt x="784773" y="664098"/>
                  <a:pt x="777766" y="654156"/>
                  <a:pt x="777766" y="643077"/>
                </a:cubicBezTo>
                <a:cubicBezTo>
                  <a:pt x="777766" y="613364"/>
                  <a:pt x="801053" y="552196"/>
                  <a:pt x="809297" y="527464"/>
                </a:cubicBezTo>
                <a:lnTo>
                  <a:pt x="819807" y="495933"/>
                </a:lnTo>
                <a:cubicBezTo>
                  <a:pt x="823310" y="485423"/>
                  <a:pt x="824172" y="473620"/>
                  <a:pt x="830317" y="464402"/>
                </a:cubicBezTo>
                <a:lnTo>
                  <a:pt x="851338" y="432871"/>
                </a:lnTo>
                <a:cubicBezTo>
                  <a:pt x="858345" y="411850"/>
                  <a:pt x="884650" y="388245"/>
                  <a:pt x="872359" y="369808"/>
                </a:cubicBezTo>
                <a:cubicBezTo>
                  <a:pt x="865352" y="359298"/>
                  <a:pt x="859425" y="347981"/>
                  <a:pt x="851338" y="338277"/>
                </a:cubicBezTo>
                <a:cubicBezTo>
                  <a:pt x="783899" y="257351"/>
                  <a:pt x="850977" y="353501"/>
                  <a:pt x="798786" y="275215"/>
                </a:cubicBezTo>
                <a:cubicBezTo>
                  <a:pt x="760456" y="160222"/>
                  <a:pt x="821587" y="334400"/>
                  <a:pt x="767255" y="212153"/>
                </a:cubicBezTo>
                <a:cubicBezTo>
                  <a:pt x="758256" y="191905"/>
                  <a:pt x="753242" y="170112"/>
                  <a:pt x="746235" y="149091"/>
                </a:cubicBezTo>
                <a:lnTo>
                  <a:pt x="714703" y="54498"/>
                </a:lnTo>
                <a:cubicBezTo>
                  <a:pt x="711200" y="43988"/>
                  <a:pt x="713411" y="29112"/>
                  <a:pt x="704193" y="22967"/>
                </a:cubicBezTo>
                <a:lnTo>
                  <a:pt x="672662" y="1946"/>
                </a:lnTo>
                <a:cubicBezTo>
                  <a:pt x="662152" y="5450"/>
                  <a:pt x="652210" y="12457"/>
                  <a:pt x="641131" y="12457"/>
                </a:cubicBezTo>
                <a:cubicBezTo>
                  <a:pt x="557048" y="12457"/>
                  <a:pt x="662152" y="-15572"/>
                  <a:pt x="578069" y="12457"/>
                </a:cubicBezTo>
                <a:cubicBezTo>
                  <a:pt x="584123" y="30620"/>
                  <a:pt x="623609" y="116289"/>
                  <a:pt x="588579" y="138581"/>
                </a:cubicBezTo>
                <a:cubicBezTo>
                  <a:pt x="558874" y="157484"/>
                  <a:pt x="518616" y="146895"/>
                  <a:pt x="483476" y="149091"/>
                </a:cubicBezTo>
                <a:cubicBezTo>
                  <a:pt x="406471" y="153904"/>
                  <a:pt x="329324" y="156098"/>
                  <a:pt x="252248" y="159602"/>
                </a:cubicBezTo>
                <a:cubicBezTo>
                  <a:pt x="245241" y="170112"/>
                  <a:pt x="236877" y="179835"/>
                  <a:pt x="231228" y="191133"/>
                </a:cubicBezTo>
                <a:cubicBezTo>
                  <a:pt x="226273" y="201042"/>
                  <a:pt x="231004" y="218549"/>
                  <a:pt x="220717" y="222664"/>
                </a:cubicBezTo>
                <a:cubicBezTo>
                  <a:pt x="191261" y="234446"/>
                  <a:pt x="157655" y="229671"/>
                  <a:pt x="126124" y="233174"/>
                </a:cubicBezTo>
                <a:cubicBezTo>
                  <a:pt x="122621" y="243684"/>
                  <a:pt x="117181" y="253738"/>
                  <a:pt x="115614" y="264705"/>
                </a:cubicBezTo>
                <a:cubicBezTo>
                  <a:pt x="110141" y="303013"/>
                  <a:pt x="117340" y="343608"/>
                  <a:pt x="105103" y="380319"/>
                </a:cubicBezTo>
                <a:cubicBezTo>
                  <a:pt x="101600" y="390829"/>
                  <a:pt x="84082" y="387326"/>
                  <a:pt x="73572" y="390829"/>
                </a:cubicBezTo>
                <a:cubicBezTo>
                  <a:pt x="63062" y="397836"/>
                  <a:pt x="53339" y="406201"/>
                  <a:pt x="42041" y="411850"/>
                </a:cubicBezTo>
                <a:cubicBezTo>
                  <a:pt x="32132" y="416805"/>
                  <a:pt x="18344" y="414526"/>
                  <a:pt x="10510" y="422360"/>
                </a:cubicBezTo>
                <a:cubicBezTo>
                  <a:pt x="2676" y="430194"/>
                  <a:pt x="3503" y="443381"/>
                  <a:pt x="0" y="453891"/>
                </a:cubicBezTo>
                <a:cubicBezTo>
                  <a:pt x="10510" y="464401"/>
                  <a:pt x="22406" y="473689"/>
                  <a:pt x="31531" y="485422"/>
                </a:cubicBezTo>
                <a:cubicBezTo>
                  <a:pt x="47041" y="505364"/>
                  <a:pt x="59558" y="527463"/>
                  <a:pt x="73572" y="548484"/>
                </a:cubicBezTo>
                <a:cubicBezTo>
                  <a:pt x="80579" y="558994"/>
                  <a:pt x="85661" y="571083"/>
                  <a:pt x="94593" y="580015"/>
                </a:cubicBezTo>
                <a:cubicBezTo>
                  <a:pt x="105103" y="590525"/>
                  <a:pt x="116998" y="599813"/>
                  <a:pt x="126124" y="611546"/>
                </a:cubicBezTo>
                <a:cubicBezTo>
                  <a:pt x="141635" y="631488"/>
                  <a:pt x="168166" y="674608"/>
                  <a:pt x="168166" y="674608"/>
                </a:cubicBezTo>
                <a:cubicBezTo>
                  <a:pt x="186043" y="728243"/>
                  <a:pt x="167264" y="687571"/>
                  <a:pt x="210207" y="737671"/>
                </a:cubicBezTo>
                <a:cubicBezTo>
                  <a:pt x="229762" y="760485"/>
                  <a:pt x="246123" y="786289"/>
                  <a:pt x="262759" y="811243"/>
                </a:cubicBezTo>
                <a:cubicBezTo>
                  <a:pt x="266262" y="821753"/>
                  <a:pt x="268314" y="832865"/>
                  <a:pt x="273269" y="842774"/>
                </a:cubicBezTo>
                <a:cubicBezTo>
                  <a:pt x="278918" y="854072"/>
                  <a:pt x="289973" y="862434"/>
                  <a:pt x="294290" y="874305"/>
                </a:cubicBezTo>
                <a:cubicBezTo>
                  <a:pt x="304163" y="901456"/>
                  <a:pt x="315310" y="958388"/>
                  <a:pt x="315310" y="958388"/>
                </a:cubicBezTo>
                <a:cubicBezTo>
                  <a:pt x="313650" y="981629"/>
                  <a:pt x="318178" y="1089288"/>
                  <a:pt x="294290" y="1137064"/>
                </a:cubicBezTo>
                <a:cubicBezTo>
                  <a:pt x="288641" y="1148362"/>
                  <a:pt x="280276" y="1158085"/>
                  <a:pt x="273269" y="1168595"/>
                </a:cubicBezTo>
                <a:cubicBezTo>
                  <a:pt x="269766" y="1179105"/>
                  <a:pt x="268139" y="1190441"/>
                  <a:pt x="262759" y="1200126"/>
                </a:cubicBezTo>
                <a:cubicBezTo>
                  <a:pt x="250490" y="1222211"/>
                  <a:pt x="220717" y="1263188"/>
                  <a:pt x="220717" y="1263188"/>
                </a:cubicBezTo>
                <a:cubicBezTo>
                  <a:pt x="213710" y="1284209"/>
                  <a:pt x="195352" y="1304523"/>
                  <a:pt x="199697" y="1326250"/>
                </a:cubicBezTo>
                <a:cubicBezTo>
                  <a:pt x="202608" y="1340808"/>
                  <a:pt x="210618" y="1392155"/>
                  <a:pt x="220717" y="1410333"/>
                </a:cubicBezTo>
                <a:cubicBezTo>
                  <a:pt x="232986" y="1432418"/>
                  <a:pt x="241738" y="1459381"/>
                  <a:pt x="262759" y="1473395"/>
                </a:cubicBezTo>
                <a:cubicBezTo>
                  <a:pt x="335039" y="1521581"/>
                  <a:pt x="301854" y="1507447"/>
                  <a:pt x="357352" y="1525946"/>
                </a:cubicBezTo>
                <a:lnTo>
                  <a:pt x="388883" y="1536457"/>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c 34" descr="Satellite dish with solid fill">
            <a:extLst>
              <a:ext uri="{FF2B5EF4-FFF2-40B4-BE49-F238E27FC236}">
                <a16:creationId xmlns:a16="http://schemas.microsoft.com/office/drawing/2014/main" id="{F944DBCB-85E8-2746-BC13-F59C90BDF50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141" y="5955806"/>
            <a:ext cx="457200" cy="457200"/>
          </a:xfrm>
          <a:prstGeom prst="rect">
            <a:avLst/>
          </a:prstGeom>
        </p:spPr>
      </p:pic>
      <p:pic>
        <p:nvPicPr>
          <p:cNvPr id="36" name="Graphic 35" descr="Satellite dish with solid fill">
            <a:extLst>
              <a:ext uri="{FF2B5EF4-FFF2-40B4-BE49-F238E27FC236}">
                <a16:creationId xmlns:a16="http://schemas.microsoft.com/office/drawing/2014/main" id="{931E60FF-E68C-A444-ACEC-D620C140A6D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5362903" y="5943567"/>
            <a:ext cx="457200" cy="457200"/>
          </a:xfrm>
          <a:prstGeom prst="rect">
            <a:avLst/>
          </a:prstGeom>
        </p:spPr>
      </p:pic>
      <p:sp>
        <p:nvSpPr>
          <p:cNvPr id="40" name="Chord 39">
            <a:extLst>
              <a:ext uri="{FF2B5EF4-FFF2-40B4-BE49-F238E27FC236}">
                <a16:creationId xmlns:a16="http://schemas.microsoft.com/office/drawing/2014/main" id="{29B5A0CE-0310-104B-B071-1B638945371F}"/>
              </a:ext>
            </a:extLst>
          </p:cNvPr>
          <p:cNvSpPr/>
          <p:nvPr/>
        </p:nvSpPr>
        <p:spPr>
          <a:xfrm rot="5520000">
            <a:off x="496297" y="4721281"/>
            <a:ext cx="4572000" cy="1828800"/>
          </a:xfrm>
          <a:prstGeom prst="chord">
            <a:avLst>
              <a:gd name="adj1" fmla="val 2700000"/>
              <a:gd name="adj2" fmla="val 18689785"/>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hord 40">
            <a:extLst>
              <a:ext uri="{FF2B5EF4-FFF2-40B4-BE49-F238E27FC236}">
                <a16:creationId xmlns:a16="http://schemas.microsoft.com/office/drawing/2014/main" id="{9E22F40E-B003-AE41-8866-E191AD6A7CCC}"/>
              </a:ext>
            </a:extLst>
          </p:cNvPr>
          <p:cNvSpPr/>
          <p:nvPr/>
        </p:nvSpPr>
        <p:spPr>
          <a:xfrm rot="5520000">
            <a:off x="940439" y="5143193"/>
            <a:ext cx="3657600" cy="1371600"/>
          </a:xfrm>
          <a:prstGeom prst="chord">
            <a:avLst>
              <a:gd name="adj1" fmla="val 2700000"/>
              <a:gd name="adj2" fmla="val 1868978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hord 41">
            <a:extLst>
              <a:ext uri="{FF2B5EF4-FFF2-40B4-BE49-F238E27FC236}">
                <a16:creationId xmlns:a16="http://schemas.microsoft.com/office/drawing/2014/main" id="{BD2F8FBE-0E0B-2649-B15B-66BE142E0D28}"/>
              </a:ext>
            </a:extLst>
          </p:cNvPr>
          <p:cNvSpPr/>
          <p:nvPr/>
        </p:nvSpPr>
        <p:spPr>
          <a:xfrm rot="5520000">
            <a:off x="1164176" y="5561828"/>
            <a:ext cx="3200400" cy="914400"/>
          </a:xfrm>
          <a:prstGeom prst="chord">
            <a:avLst>
              <a:gd name="adj1" fmla="val 2700000"/>
              <a:gd name="adj2" fmla="val 1868978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Flowchart: Punched Tape 153">
            <a:extLst>
              <a:ext uri="{FF2B5EF4-FFF2-40B4-BE49-F238E27FC236}">
                <a16:creationId xmlns:a16="http://schemas.microsoft.com/office/drawing/2014/main" id="{51F8A56A-CB89-4949-9C71-A80260CBEC2D}"/>
              </a:ext>
            </a:extLst>
          </p:cNvPr>
          <p:cNvSpPr/>
          <p:nvPr/>
        </p:nvSpPr>
        <p:spPr>
          <a:xfrm rot="11194848">
            <a:off x="5959602" y="2258302"/>
            <a:ext cx="6190792" cy="309371"/>
          </a:xfrm>
          <a:prstGeom prst="flowChartPunchedTape">
            <a:avLst/>
          </a:prstGeom>
          <a:gradFill flip="none" rotWithShape="1">
            <a:gsLst>
              <a:gs pos="26000">
                <a:schemeClr val="accent4">
                  <a:lumMod val="60000"/>
                  <a:lumOff val="40000"/>
                  <a:alpha val="0"/>
                </a:schemeClr>
              </a:gs>
              <a:gs pos="58000">
                <a:schemeClr val="accent4">
                  <a:lumMod val="50000"/>
                  <a:alpha val="38000"/>
                </a:schemeClr>
              </a:gs>
              <a:gs pos="73000">
                <a:schemeClr val="accent4">
                  <a:lumMod val="75000"/>
                  <a:alpha val="8000"/>
                </a:schemeClr>
              </a:gs>
              <a:gs pos="82000">
                <a:schemeClr val="accent4">
                  <a:lumMod val="50000"/>
                  <a:alpha val="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58" name="Sun 157">
            <a:extLst>
              <a:ext uri="{FF2B5EF4-FFF2-40B4-BE49-F238E27FC236}">
                <a16:creationId xmlns:a16="http://schemas.microsoft.com/office/drawing/2014/main" id="{A83C6B5A-038E-45E8-8447-6B95F935302A}"/>
              </a:ext>
            </a:extLst>
          </p:cNvPr>
          <p:cNvSpPr/>
          <p:nvPr/>
        </p:nvSpPr>
        <p:spPr bwMode="auto">
          <a:xfrm>
            <a:off x="11392150" y="2026017"/>
            <a:ext cx="481307" cy="459508"/>
          </a:xfrm>
          <a:prstGeom prst="sun">
            <a:avLst/>
          </a:prstGeom>
          <a:solidFill>
            <a:srgbClr val="FFFF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grpSp>
        <p:nvGrpSpPr>
          <p:cNvPr id="163" name="Group 162">
            <a:extLst>
              <a:ext uri="{FF2B5EF4-FFF2-40B4-BE49-F238E27FC236}">
                <a16:creationId xmlns:a16="http://schemas.microsoft.com/office/drawing/2014/main" id="{6531B7F4-1904-4439-A9E6-F77F9082267F}"/>
              </a:ext>
            </a:extLst>
          </p:cNvPr>
          <p:cNvGrpSpPr/>
          <p:nvPr/>
        </p:nvGrpSpPr>
        <p:grpSpPr>
          <a:xfrm rot="2088228">
            <a:off x="10037871" y="3776828"/>
            <a:ext cx="1381274" cy="1642448"/>
            <a:chOff x="4364176" y="4790847"/>
            <a:chExt cx="1381274" cy="1642448"/>
          </a:xfrm>
        </p:grpSpPr>
        <p:pic>
          <p:nvPicPr>
            <p:cNvPr id="164" name="Picture 163">
              <a:extLst>
                <a:ext uri="{FF2B5EF4-FFF2-40B4-BE49-F238E27FC236}">
                  <a16:creationId xmlns:a16="http://schemas.microsoft.com/office/drawing/2014/main" id="{8A4D0CB1-741E-4050-8AE3-9B1B63A5CCD1}"/>
                </a:ext>
              </a:extLst>
            </p:cNvPr>
            <p:cNvPicPr>
              <a:picLocks noChangeAspect="1"/>
            </p:cNvPicPr>
            <p:nvPr/>
          </p:nvPicPr>
          <p:blipFill>
            <a:blip r:embed="rId4"/>
            <a:stretch>
              <a:fillRect/>
            </a:stretch>
          </p:blipFill>
          <p:spPr>
            <a:xfrm>
              <a:off x="4364176" y="5200974"/>
              <a:ext cx="1292464" cy="542591"/>
            </a:xfrm>
            <a:prstGeom prst="rect">
              <a:avLst/>
            </a:prstGeom>
          </p:spPr>
        </p:pic>
        <p:pic>
          <p:nvPicPr>
            <p:cNvPr id="165" name="Picture 164">
              <a:extLst>
                <a:ext uri="{FF2B5EF4-FFF2-40B4-BE49-F238E27FC236}">
                  <a16:creationId xmlns:a16="http://schemas.microsoft.com/office/drawing/2014/main" id="{DB6225F1-577D-4FE2-8AA0-9CE35912713A}"/>
                </a:ext>
              </a:extLst>
            </p:cNvPr>
            <p:cNvPicPr>
              <a:picLocks noChangeAspect="1"/>
            </p:cNvPicPr>
            <p:nvPr/>
          </p:nvPicPr>
          <p:blipFill>
            <a:blip r:embed="rId4"/>
            <a:stretch>
              <a:fillRect/>
            </a:stretch>
          </p:blipFill>
          <p:spPr>
            <a:xfrm rot="19979325">
              <a:off x="4452986" y="4790847"/>
              <a:ext cx="1292464" cy="542591"/>
            </a:xfrm>
            <a:prstGeom prst="rect">
              <a:avLst/>
            </a:prstGeom>
          </p:spPr>
        </p:pic>
        <p:pic>
          <p:nvPicPr>
            <p:cNvPr id="166" name="Picture 165">
              <a:extLst>
                <a:ext uri="{FF2B5EF4-FFF2-40B4-BE49-F238E27FC236}">
                  <a16:creationId xmlns:a16="http://schemas.microsoft.com/office/drawing/2014/main" id="{A34A2F6A-738C-4819-BE8E-150FB8701D15}"/>
                </a:ext>
              </a:extLst>
            </p:cNvPr>
            <p:cNvPicPr>
              <a:picLocks noChangeAspect="1"/>
            </p:cNvPicPr>
            <p:nvPr/>
          </p:nvPicPr>
          <p:blipFill>
            <a:blip r:embed="rId4"/>
            <a:stretch>
              <a:fillRect/>
            </a:stretch>
          </p:blipFill>
          <p:spPr>
            <a:xfrm>
              <a:off x="4626880" y="5505274"/>
              <a:ext cx="828537" cy="347829"/>
            </a:xfrm>
            <a:prstGeom prst="rect">
              <a:avLst/>
            </a:prstGeom>
          </p:spPr>
        </p:pic>
        <p:pic>
          <p:nvPicPr>
            <p:cNvPr id="167" name="Picture 166">
              <a:extLst>
                <a:ext uri="{FF2B5EF4-FFF2-40B4-BE49-F238E27FC236}">
                  <a16:creationId xmlns:a16="http://schemas.microsoft.com/office/drawing/2014/main" id="{4B3C10A4-F4D6-45E7-9702-E029340FEBBB}"/>
                </a:ext>
              </a:extLst>
            </p:cNvPr>
            <p:cNvPicPr>
              <a:picLocks noChangeAspect="1"/>
            </p:cNvPicPr>
            <p:nvPr/>
          </p:nvPicPr>
          <p:blipFill>
            <a:blip r:embed="rId4"/>
            <a:stretch>
              <a:fillRect/>
            </a:stretch>
          </p:blipFill>
          <p:spPr>
            <a:xfrm rot="3072958">
              <a:off x="4424607" y="5845112"/>
              <a:ext cx="828537" cy="347829"/>
            </a:xfrm>
            <a:prstGeom prst="rect">
              <a:avLst/>
            </a:prstGeom>
          </p:spPr>
        </p:pic>
      </p:grpSp>
      <p:grpSp>
        <p:nvGrpSpPr>
          <p:cNvPr id="13" name="Group 12">
            <a:extLst>
              <a:ext uri="{FF2B5EF4-FFF2-40B4-BE49-F238E27FC236}">
                <a16:creationId xmlns:a16="http://schemas.microsoft.com/office/drawing/2014/main" id="{A3EF5F87-CD20-4129-A86D-9ED8D782E5DD}"/>
              </a:ext>
            </a:extLst>
          </p:cNvPr>
          <p:cNvGrpSpPr/>
          <p:nvPr/>
        </p:nvGrpSpPr>
        <p:grpSpPr>
          <a:xfrm>
            <a:off x="10056710" y="5933523"/>
            <a:ext cx="345092" cy="385715"/>
            <a:chOff x="10056710" y="5933523"/>
            <a:chExt cx="230515" cy="277689"/>
          </a:xfrm>
        </p:grpSpPr>
        <p:sp>
          <p:nvSpPr>
            <p:cNvPr id="157" name="Cylinder 156">
              <a:extLst>
                <a:ext uri="{FF2B5EF4-FFF2-40B4-BE49-F238E27FC236}">
                  <a16:creationId xmlns:a16="http://schemas.microsoft.com/office/drawing/2014/main" id="{5EDAB27B-EFF0-455C-9DB8-1938110C0357}"/>
                </a:ext>
              </a:extLst>
            </p:cNvPr>
            <p:cNvSpPr/>
            <p:nvPr/>
          </p:nvSpPr>
          <p:spPr bwMode="auto">
            <a:xfrm rot="1670551">
              <a:off x="10068580" y="5933523"/>
              <a:ext cx="45719" cy="160439"/>
            </a:xfrm>
            <a:prstGeom prst="can">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pic>
          <p:nvPicPr>
            <p:cNvPr id="168" name="Graphic 167" descr="Satellite dish with solid fill">
              <a:extLst>
                <a:ext uri="{FF2B5EF4-FFF2-40B4-BE49-F238E27FC236}">
                  <a16:creationId xmlns:a16="http://schemas.microsoft.com/office/drawing/2014/main" id="{D518AACE-BD73-4D1D-9173-516A37B9BF39}"/>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59523" r="49581" b="-1"/>
            <a:stretch/>
          </p:blipFill>
          <p:spPr>
            <a:xfrm flipH="1">
              <a:off x="10056710" y="6026150"/>
              <a:ext cx="230515" cy="185062"/>
            </a:xfrm>
            <a:prstGeom prst="rect">
              <a:avLst/>
            </a:prstGeom>
          </p:spPr>
        </p:pic>
      </p:grpSp>
      <p:sp>
        <p:nvSpPr>
          <p:cNvPr id="50" name="TextBox 49">
            <a:extLst>
              <a:ext uri="{FF2B5EF4-FFF2-40B4-BE49-F238E27FC236}">
                <a16:creationId xmlns:a16="http://schemas.microsoft.com/office/drawing/2014/main" id="{E712B917-0E76-9A49-9E75-4A429FC87272}"/>
              </a:ext>
            </a:extLst>
          </p:cNvPr>
          <p:cNvSpPr txBox="1"/>
          <p:nvPr/>
        </p:nvSpPr>
        <p:spPr>
          <a:xfrm>
            <a:off x="1074178" y="2862908"/>
            <a:ext cx="1891707" cy="369332"/>
          </a:xfrm>
          <a:prstGeom prst="rect">
            <a:avLst/>
          </a:prstGeom>
          <a:solidFill>
            <a:schemeClr val="bg1">
              <a:alpha val="70000"/>
            </a:schemeClr>
          </a:solidFill>
        </p:spPr>
        <p:txBody>
          <a:bodyPr wrap="square" rtlCol="0">
            <a:spAutoFit/>
          </a:bodyPr>
          <a:lstStyle/>
          <a:p>
            <a:pPr marL="0" algn="ctr" defTabSz="914400" rtl="0" eaLnBrk="1" latinLnBrk="0" hangingPunct="1"/>
            <a:r>
              <a:rPr lang="en-US" dirty="0"/>
              <a:t>Deep Convection</a:t>
            </a:r>
          </a:p>
        </p:txBody>
      </p:sp>
      <p:sp>
        <p:nvSpPr>
          <p:cNvPr id="51" name="TextBox 50">
            <a:extLst>
              <a:ext uri="{FF2B5EF4-FFF2-40B4-BE49-F238E27FC236}">
                <a16:creationId xmlns:a16="http://schemas.microsoft.com/office/drawing/2014/main" id="{0780B665-8852-C24D-B084-C40416786F41}"/>
              </a:ext>
            </a:extLst>
          </p:cNvPr>
          <p:cNvSpPr txBox="1"/>
          <p:nvPr/>
        </p:nvSpPr>
        <p:spPr>
          <a:xfrm>
            <a:off x="5034252" y="2591447"/>
            <a:ext cx="1891707" cy="369332"/>
          </a:xfrm>
          <a:prstGeom prst="rect">
            <a:avLst/>
          </a:prstGeom>
          <a:solidFill>
            <a:schemeClr val="bg1">
              <a:alpha val="70000"/>
            </a:schemeClr>
          </a:solidFill>
        </p:spPr>
        <p:txBody>
          <a:bodyPr wrap="square" rtlCol="0">
            <a:spAutoFit/>
          </a:bodyPr>
          <a:lstStyle/>
          <a:p>
            <a:pPr marL="0" algn="ctr" defTabSz="914400" rtl="0" eaLnBrk="1" latinLnBrk="0" hangingPunct="1"/>
            <a:r>
              <a:rPr lang="en-US" dirty="0"/>
              <a:t>High cloud</a:t>
            </a:r>
          </a:p>
        </p:txBody>
      </p:sp>
      <p:sp>
        <p:nvSpPr>
          <p:cNvPr id="52" name="TextBox 51">
            <a:extLst>
              <a:ext uri="{FF2B5EF4-FFF2-40B4-BE49-F238E27FC236}">
                <a16:creationId xmlns:a16="http://schemas.microsoft.com/office/drawing/2014/main" id="{18221D58-ED97-9547-9089-2FD191C2B170}"/>
              </a:ext>
            </a:extLst>
          </p:cNvPr>
          <p:cNvSpPr txBox="1"/>
          <p:nvPr/>
        </p:nvSpPr>
        <p:spPr>
          <a:xfrm>
            <a:off x="6611007" y="5488241"/>
            <a:ext cx="1310121" cy="369332"/>
          </a:xfrm>
          <a:prstGeom prst="rect">
            <a:avLst/>
          </a:prstGeom>
          <a:solidFill>
            <a:schemeClr val="bg1">
              <a:alpha val="70000"/>
            </a:schemeClr>
          </a:solidFill>
        </p:spPr>
        <p:txBody>
          <a:bodyPr wrap="square" rtlCol="0">
            <a:spAutoFit/>
          </a:bodyPr>
          <a:lstStyle/>
          <a:p>
            <a:pPr marL="0" algn="ctr" defTabSz="914400" rtl="0" eaLnBrk="1" latinLnBrk="0" hangingPunct="1"/>
            <a:r>
              <a:rPr lang="en-US" dirty="0"/>
              <a:t>Low clouds</a:t>
            </a:r>
          </a:p>
        </p:txBody>
      </p:sp>
      <p:sp>
        <p:nvSpPr>
          <p:cNvPr id="53" name="TextBox 52">
            <a:extLst>
              <a:ext uri="{FF2B5EF4-FFF2-40B4-BE49-F238E27FC236}">
                <a16:creationId xmlns:a16="http://schemas.microsoft.com/office/drawing/2014/main" id="{D69F1A17-A658-9D45-A283-299BD6D7E5C2}"/>
              </a:ext>
            </a:extLst>
          </p:cNvPr>
          <p:cNvSpPr txBox="1"/>
          <p:nvPr/>
        </p:nvSpPr>
        <p:spPr>
          <a:xfrm>
            <a:off x="1790138" y="5672907"/>
            <a:ext cx="1891707" cy="646331"/>
          </a:xfrm>
          <a:prstGeom prst="rect">
            <a:avLst/>
          </a:prstGeom>
          <a:solidFill>
            <a:schemeClr val="bg1">
              <a:alpha val="70000"/>
            </a:schemeClr>
          </a:solidFill>
        </p:spPr>
        <p:txBody>
          <a:bodyPr wrap="square" rtlCol="0">
            <a:spAutoFit/>
          </a:bodyPr>
          <a:lstStyle/>
          <a:p>
            <a:pPr marL="0" algn="ctr" defTabSz="914400" rtl="0" eaLnBrk="1" latinLnBrk="0" hangingPunct="1"/>
            <a:r>
              <a:rPr lang="en-US" dirty="0"/>
              <a:t>Heavy Precipitation</a:t>
            </a:r>
          </a:p>
        </p:txBody>
      </p:sp>
      <p:sp>
        <p:nvSpPr>
          <p:cNvPr id="54" name="Chord 53">
            <a:extLst>
              <a:ext uri="{FF2B5EF4-FFF2-40B4-BE49-F238E27FC236}">
                <a16:creationId xmlns:a16="http://schemas.microsoft.com/office/drawing/2014/main" id="{5C3B638B-1138-A448-8780-FBB916E15B91}"/>
              </a:ext>
            </a:extLst>
          </p:cNvPr>
          <p:cNvSpPr/>
          <p:nvPr/>
        </p:nvSpPr>
        <p:spPr>
          <a:xfrm rot="5520000">
            <a:off x="8706758" y="5992932"/>
            <a:ext cx="1864986" cy="379847"/>
          </a:xfrm>
          <a:prstGeom prst="chord">
            <a:avLst>
              <a:gd name="adj1" fmla="val 2700000"/>
              <a:gd name="adj2" fmla="val 18689785"/>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8140734A-99C6-174C-8403-FB0F9A279360}"/>
              </a:ext>
            </a:extLst>
          </p:cNvPr>
          <p:cNvSpPr txBox="1"/>
          <p:nvPr/>
        </p:nvSpPr>
        <p:spPr>
          <a:xfrm>
            <a:off x="7375479" y="6024652"/>
            <a:ext cx="2081204" cy="369332"/>
          </a:xfrm>
          <a:prstGeom prst="rect">
            <a:avLst/>
          </a:prstGeom>
          <a:solidFill>
            <a:schemeClr val="bg1">
              <a:alpha val="70000"/>
            </a:schemeClr>
          </a:solidFill>
        </p:spPr>
        <p:txBody>
          <a:bodyPr wrap="square" lIns="91440" tIns="45720" rIns="91440" bIns="45720" rtlCol="0" anchor="t">
            <a:spAutoFit/>
          </a:bodyPr>
          <a:lstStyle/>
          <a:p>
            <a:pPr algn="ctr"/>
            <a:r>
              <a:rPr lang="en-US" dirty="0">
                <a:cs typeface="Calibri"/>
              </a:rPr>
              <a:t>Rain or snow</a:t>
            </a:r>
          </a:p>
        </p:txBody>
      </p:sp>
      <p:sp>
        <p:nvSpPr>
          <p:cNvPr id="56" name="TextBox 55">
            <a:extLst>
              <a:ext uri="{FF2B5EF4-FFF2-40B4-BE49-F238E27FC236}">
                <a16:creationId xmlns:a16="http://schemas.microsoft.com/office/drawing/2014/main" id="{1D6D66EC-02B9-4744-A061-78FBD3EE654D}"/>
              </a:ext>
            </a:extLst>
          </p:cNvPr>
          <p:cNvSpPr txBox="1"/>
          <p:nvPr/>
        </p:nvSpPr>
        <p:spPr>
          <a:xfrm>
            <a:off x="7656723" y="4576150"/>
            <a:ext cx="1210680" cy="369332"/>
          </a:xfrm>
          <a:prstGeom prst="rect">
            <a:avLst/>
          </a:prstGeom>
          <a:solidFill>
            <a:schemeClr val="bg1">
              <a:alpha val="70000"/>
            </a:schemeClr>
          </a:solidFill>
        </p:spPr>
        <p:txBody>
          <a:bodyPr wrap="square" rtlCol="0">
            <a:spAutoFit/>
          </a:bodyPr>
          <a:lstStyle/>
          <a:p>
            <a:pPr marL="0" algn="ctr" defTabSz="914400" rtl="0" eaLnBrk="1" latinLnBrk="0" hangingPunct="1"/>
            <a:r>
              <a:rPr lang="en-US" dirty="0"/>
              <a:t>Aerosols</a:t>
            </a:r>
          </a:p>
        </p:txBody>
      </p:sp>
      <p:sp>
        <p:nvSpPr>
          <p:cNvPr id="57" name="TextBox 56">
            <a:extLst>
              <a:ext uri="{FF2B5EF4-FFF2-40B4-BE49-F238E27FC236}">
                <a16:creationId xmlns:a16="http://schemas.microsoft.com/office/drawing/2014/main" id="{13605F49-CC00-8048-97B1-79FBAFB2BCDE}"/>
              </a:ext>
            </a:extLst>
          </p:cNvPr>
          <p:cNvSpPr txBox="1"/>
          <p:nvPr/>
        </p:nvSpPr>
        <p:spPr>
          <a:xfrm>
            <a:off x="7818305" y="2129041"/>
            <a:ext cx="1210680" cy="369332"/>
          </a:xfrm>
          <a:prstGeom prst="rect">
            <a:avLst/>
          </a:prstGeom>
          <a:solidFill>
            <a:schemeClr val="bg1">
              <a:alpha val="70000"/>
            </a:schemeClr>
          </a:solidFill>
        </p:spPr>
        <p:txBody>
          <a:bodyPr wrap="square" rtlCol="0">
            <a:spAutoFit/>
          </a:bodyPr>
          <a:lstStyle/>
          <a:p>
            <a:pPr marL="0" algn="ctr" defTabSz="914400" rtl="0" eaLnBrk="1" latinLnBrk="0" hangingPunct="1"/>
            <a:r>
              <a:rPr lang="en-US" dirty="0"/>
              <a:t>Aerosols</a:t>
            </a:r>
          </a:p>
        </p:txBody>
      </p:sp>
      <p:sp>
        <p:nvSpPr>
          <p:cNvPr id="32" name="TextBox 31">
            <a:extLst>
              <a:ext uri="{FF2B5EF4-FFF2-40B4-BE49-F238E27FC236}">
                <a16:creationId xmlns:a16="http://schemas.microsoft.com/office/drawing/2014/main" id="{1573D1CD-0DB8-B6FB-A830-0D030D485843}"/>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485533800"/>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0770893-B771-45B3-A219-D08AB6565738}"/>
              </a:ext>
            </a:extLst>
          </p:cNvPr>
          <p:cNvCxnSpPr>
            <a:stCxn id="157" idx="1"/>
          </p:cNvCxnSpPr>
          <p:nvPr/>
        </p:nvCxnSpPr>
        <p:spPr>
          <a:xfrm flipV="1">
            <a:off x="10160743" y="2489200"/>
            <a:ext cx="1412421" cy="3457222"/>
          </a:xfrm>
          <a:prstGeom prst="line">
            <a:avLst/>
          </a:prstGeom>
        </p:spPr>
        <p:style>
          <a:lnRef idx="1">
            <a:schemeClr val="dk1"/>
          </a:lnRef>
          <a:fillRef idx="0">
            <a:schemeClr val="dk1"/>
          </a:fillRef>
          <a:effectRef idx="0">
            <a:schemeClr val="dk1"/>
          </a:effectRef>
          <a:fontRef idx="minor">
            <a:schemeClr val="tx1"/>
          </a:fontRef>
        </p:style>
      </p:cxnSp>
      <p:sp>
        <p:nvSpPr>
          <p:cNvPr id="24" name="Freeform 23">
            <a:extLst>
              <a:ext uri="{FF2B5EF4-FFF2-40B4-BE49-F238E27FC236}">
                <a16:creationId xmlns:a16="http://schemas.microsoft.com/office/drawing/2014/main" id="{3BFCC02E-8B99-294E-932B-E3E7B3BE821F}"/>
              </a:ext>
            </a:extLst>
          </p:cNvPr>
          <p:cNvSpPr/>
          <p:nvPr/>
        </p:nvSpPr>
        <p:spPr>
          <a:xfrm>
            <a:off x="5591503" y="5002924"/>
            <a:ext cx="1019504" cy="601810"/>
          </a:xfrm>
          <a:custGeom>
            <a:avLst/>
            <a:gdLst>
              <a:gd name="connsiteX0" fmla="*/ 367863 w 1019504"/>
              <a:gd name="connsiteY0" fmla="*/ 578069 h 601810"/>
              <a:gd name="connsiteX1" fmla="*/ 367863 w 1019504"/>
              <a:gd name="connsiteY1" fmla="*/ 578069 h 601810"/>
              <a:gd name="connsiteX2" fmla="*/ 630621 w 1019504"/>
              <a:gd name="connsiteY2" fmla="*/ 567559 h 601810"/>
              <a:gd name="connsiteX3" fmla="*/ 672663 w 1019504"/>
              <a:gd name="connsiteY3" fmla="*/ 557048 h 601810"/>
              <a:gd name="connsiteX4" fmla="*/ 819807 w 1019504"/>
              <a:gd name="connsiteY4" fmla="*/ 546538 h 601810"/>
              <a:gd name="connsiteX5" fmla="*/ 977463 w 1019504"/>
              <a:gd name="connsiteY5" fmla="*/ 515007 h 601810"/>
              <a:gd name="connsiteX6" fmla="*/ 945931 w 1019504"/>
              <a:gd name="connsiteY6" fmla="*/ 388883 h 601810"/>
              <a:gd name="connsiteX7" fmla="*/ 914400 w 1019504"/>
              <a:gd name="connsiteY7" fmla="*/ 367862 h 601810"/>
              <a:gd name="connsiteX8" fmla="*/ 893380 w 1019504"/>
              <a:gd name="connsiteY8" fmla="*/ 304800 h 601810"/>
              <a:gd name="connsiteX9" fmla="*/ 903890 w 1019504"/>
              <a:gd name="connsiteY9" fmla="*/ 336331 h 601810"/>
              <a:gd name="connsiteX10" fmla="*/ 903890 w 1019504"/>
              <a:gd name="connsiteY10" fmla="*/ 336331 h 601810"/>
              <a:gd name="connsiteX11" fmla="*/ 935421 w 1019504"/>
              <a:gd name="connsiteY11" fmla="*/ 346842 h 601810"/>
              <a:gd name="connsiteX12" fmla="*/ 966952 w 1019504"/>
              <a:gd name="connsiteY12" fmla="*/ 325821 h 601810"/>
              <a:gd name="connsiteX13" fmla="*/ 987973 w 1019504"/>
              <a:gd name="connsiteY13" fmla="*/ 262759 h 601810"/>
              <a:gd name="connsiteX14" fmla="*/ 987973 w 1019504"/>
              <a:gd name="connsiteY14" fmla="*/ 115614 h 601810"/>
              <a:gd name="connsiteX15" fmla="*/ 1019504 w 1019504"/>
              <a:gd name="connsiteY15" fmla="*/ 94593 h 601810"/>
              <a:gd name="connsiteX16" fmla="*/ 956442 w 1019504"/>
              <a:gd name="connsiteY16" fmla="*/ 73573 h 601810"/>
              <a:gd name="connsiteX17" fmla="*/ 924911 w 1019504"/>
              <a:gd name="connsiteY17" fmla="*/ 63062 h 601810"/>
              <a:gd name="connsiteX18" fmla="*/ 893380 w 1019504"/>
              <a:gd name="connsiteY18" fmla="*/ 42042 h 601810"/>
              <a:gd name="connsiteX19" fmla="*/ 840828 w 1019504"/>
              <a:gd name="connsiteY19" fmla="*/ 31531 h 601810"/>
              <a:gd name="connsiteX20" fmla="*/ 809297 w 1019504"/>
              <a:gd name="connsiteY20" fmla="*/ 21021 h 601810"/>
              <a:gd name="connsiteX21" fmla="*/ 725214 w 1019504"/>
              <a:gd name="connsiteY21" fmla="*/ 0 h 601810"/>
              <a:gd name="connsiteX22" fmla="*/ 672663 w 1019504"/>
              <a:gd name="connsiteY22" fmla="*/ 73573 h 601810"/>
              <a:gd name="connsiteX23" fmla="*/ 557049 w 1019504"/>
              <a:gd name="connsiteY23" fmla="*/ 147145 h 601810"/>
              <a:gd name="connsiteX24" fmla="*/ 451945 w 1019504"/>
              <a:gd name="connsiteY24" fmla="*/ 136635 h 601810"/>
              <a:gd name="connsiteX25" fmla="*/ 388883 w 1019504"/>
              <a:gd name="connsiteY25" fmla="*/ 115614 h 601810"/>
              <a:gd name="connsiteX26" fmla="*/ 357352 w 1019504"/>
              <a:gd name="connsiteY26" fmla="*/ 94593 h 601810"/>
              <a:gd name="connsiteX27" fmla="*/ 294290 w 1019504"/>
              <a:gd name="connsiteY27" fmla="*/ 73573 h 601810"/>
              <a:gd name="connsiteX28" fmla="*/ 231228 w 1019504"/>
              <a:gd name="connsiteY28" fmla="*/ 52552 h 601810"/>
              <a:gd name="connsiteX29" fmla="*/ 168166 w 1019504"/>
              <a:gd name="connsiteY29" fmla="*/ 31531 h 601810"/>
              <a:gd name="connsiteX30" fmla="*/ 136635 w 1019504"/>
              <a:gd name="connsiteY30" fmla="*/ 21021 h 601810"/>
              <a:gd name="connsiteX31" fmla="*/ 147145 w 1019504"/>
              <a:gd name="connsiteY31" fmla="*/ 115614 h 601810"/>
              <a:gd name="connsiteX32" fmla="*/ 157656 w 1019504"/>
              <a:gd name="connsiteY32" fmla="*/ 147145 h 601810"/>
              <a:gd name="connsiteX33" fmla="*/ 147145 w 1019504"/>
              <a:gd name="connsiteY33" fmla="*/ 210207 h 601810"/>
              <a:gd name="connsiteX34" fmla="*/ 115614 w 1019504"/>
              <a:gd name="connsiteY34" fmla="*/ 220717 h 601810"/>
              <a:gd name="connsiteX35" fmla="*/ 21021 w 1019504"/>
              <a:gd name="connsiteY35" fmla="*/ 210207 h 601810"/>
              <a:gd name="connsiteX36" fmla="*/ 0 w 1019504"/>
              <a:gd name="connsiteY36" fmla="*/ 241738 h 601810"/>
              <a:gd name="connsiteX37" fmla="*/ 52552 w 1019504"/>
              <a:gd name="connsiteY37" fmla="*/ 325821 h 601810"/>
              <a:gd name="connsiteX38" fmla="*/ 115614 w 1019504"/>
              <a:gd name="connsiteY38" fmla="*/ 346842 h 601810"/>
              <a:gd name="connsiteX39" fmla="*/ 147145 w 1019504"/>
              <a:gd name="connsiteY39" fmla="*/ 357352 h 601810"/>
              <a:gd name="connsiteX40" fmla="*/ 157656 w 1019504"/>
              <a:gd name="connsiteY40" fmla="*/ 451945 h 601810"/>
              <a:gd name="connsiteX41" fmla="*/ 126125 w 1019504"/>
              <a:gd name="connsiteY41" fmla="*/ 462455 h 601810"/>
              <a:gd name="connsiteX42" fmla="*/ 136635 w 1019504"/>
              <a:gd name="connsiteY42" fmla="*/ 536028 h 601810"/>
              <a:gd name="connsiteX43" fmla="*/ 210207 w 1019504"/>
              <a:gd name="connsiteY43" fmla="*/ 567559 h 601810"/>
              <a:gd name="connsiteX44" fmla="*/ 283780 w 1019504"/>
              <a:gd name="connsiteY44" fmla="*/ 588579 h 601810"/>
              <a:gd name="connsiteX45" fmla="*/ 346842 w 1019504"/>
              <a:gd name="connsiteY45" fmla="*/ 599090 h 601810"/>
              <a:gd name="connsiteX46" fmla="*/ 367863 w 1019504"/>
              <a:gd name="connsiteY46" fmla="*/ 578069 h 60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19504" h="601810">
                <a:moveTo>
                  <a:pt x="367863" y="578069"/>
                </a:moveTo>
                <a:lnTo>
                  <a:pt x="367863" y="578069"/>
                </a:lnTo>
                <a:cubicBezTo>
                  <a:pt x="455449" y="574566"/>
                  <a:pt x="543173" y="573590"/>
                  <a:pt x="630621" y="567559"/>
                </a:cubicBezTo>
                <a:cubicBezTo>
                  <a:pt x="645032" y="566565"/>
                  <a:pt x="658306" y="558643"/>
                  <a:pt x="672663" y="557048"/>
                </a:cubicBezTo>
                <a:cubicBezTo>
                  <a:pt x="721535" y="551618"/>
                  <a:pt x="770759" y="550041"/>
                  <a:pt x="819807" y="546538"/>
                </a:cubicBezTo>
                <a:cubicBezTo>
                  <a:pt x="956859" y="523696"/>
                  <a:pt x="905497" y="538994"/>
                  <a:pt x="977463" y="515007"/>
                </a:cubicBezTo>
                <a:cubicBezTo>
                  <a:pt x="971619" y="462415"/>
                  <a:pt x="982136" y="425088"/>
                  <a:pt x="945931" y="388883"/>
                </a:cubicBezTo>
                <a:cubicBezTo>
                  <a:pt x="936999" y="379951"/>
                  <a:pt x="924910" y="374869"/>
                  <a:pt x="914400" y="367862"/>
                </a:cubicBezTo>
                <a:lnTo>
                  <a:pt x="893380" y="304800"/>
                </a:lnTo>
                <a:lnTo>
                  <a:pt x="903890" y="336331"/>
                </a:lnTo>
                <a:lnTo>
                  <a:pt x="903890" y="336331"/>
                </a:lnTo>
                <a:lnTo>
                  <a:pt x="935421" y="346842"/>
                </a:lnTo>
                <a:cubicBezTo>
                  <a:pt x="945931" y="339835"/>
                  <a:pt x="960257" y="336533"/>
                  <a:pt x="966952" y="325821"/>
                </a:cubicBezTo>
                <a:cubicBezTo>
                  <a:pt x="978696" y="307031"/>
                  <a:pt x="987973" y="262759"/>
                  <a:pt x="987973" y="262759"/>
                </a:cubicBezTo>
                <a:cubicBezTo>
                  <a:pt x="986120" y="244226"/>
                  <a:pt x="964783" y="150400"/>
                  <a:pt x="987973" y="115614"/>
                </a:cubicBezTo>
                <a:cubicBezTo>
                  <a:pt x="994980" y="105104"/>
                  <a:pt x="1008994" y="101600"/>
                  <a:pt x="1019504" y="94593"/>
                </a:cubicBezTo>
                <a:lnTo>
                  <a:pt x="956442" y="73573"/>
                </a:lnTo>
                <a:cubicBezTo>
                  <a:pt x="945932" y="70070"/>
                  <a:pt x="934129" y="69207"/>
                  <a:pt x="924911" y="63062"/>
                </a:cubicBezTo>
                <a:cubicBezTo>
                  <a:pt x="914401" y="56055"/>
                  <a:pt x="905207" y="46477"/>
                  <a:pt x="893380" y="42042"/>
                </a:cubicBezTo>
                <a:cubicBezTo>
                  <a:pt x="876653" y="35769"/>
                  <a:pt x="858159" y="35864"/>
                  <a:pt x="840828" y="31531"/>
                </a:cubicBezTo>
                <a:cubicBezTo>
                  <a:pt x="830080" y="28844"/>
                  <a:pt x="819985" y="23936"/>
                  <a:pt x="809297" y="21021"/>
                </a:cubicBezTo>
                <a:cubicBezTo>
                  <a:pt x="781425" y="13419"/>
                  <a:pt x="725214" y="0"/>
                  <a:pt x="725214" y="0"/>
                </a:cubicBezTo>
                <a:cubicBezTo>
                  <a:pt x="635874" y="29779"/>
                  <a:pt x="770763" y="-24525"/>
                  <a:pt x="672663" y="73573"/>
                </a:cubicBezTo>
                <a:cubicBezTo>
                  <a:pt x="596968" y="149267"/>
                  <a:pt x="638751" y="130805"/>
                  <a:pt x="557049" y="147145"/>
                </a:cubicBezTo>
                <a:cubicBezTo>
                  <a:pt x="522014" y="143642"/>
                  <a:pt x="486551" y="143124"/>
                  <a:pt x="451945" y="136635"/>
                </a:cubicBezTo>
                <a:cubicBezTo>
                  <a:pt x="430167" y="132552"/>
                  <a:pt x="388883" y="115614"/>
                  <a:pt x="388883" y="115614"/>
                </a:cubicBezTo>
                <a:cubicBezTo>
                  <a:pt x="378373" y="108607"/>
                  <a:pt x="368895" y="99723"/>
                  <a:pt x="357352" y="94593"/>
                </a:cubicBezTo>
                <a:cubicBezTo>
                  <a:pt x="337104" y="85594"/>
                  <a:pt x="315311" y="80580"/>
                  <a:pt x="294290" y="73573"/>
                </a:cubicBezTo>
                <a:lnTo>
                  <a:pt x="231228" y="52552"/>
                </a:lnTo>
                <a:lnTo>
                  <a:pt x="168166" y="31531"/>
                </a:lnTo>
                <a:lnTo>
                  <a:pt x="136635" y="21021"/>
                </a:lnTo>
                <a:cubicBezTo>
                  <a:pt x="119119" y="73572"/>
                  <a:pt x="122621" y="42043"/>
                  <a:pt x="147145" y="115614"/>
                </a:cubicBezTo>
                <a:lnTo>
                  <a:pt x="157656" y="147145"/>
                </a:lnTo>
                <a:cubicBezTo>
                  <a:pt x="154152" y="168166"/>
                  <a:pt x="157718" y="191704"/>
                  <a:pt x="147145" y="210207"/>
                </a:cubicBezTo>
                <a:cubicBezTo>
                  <a:pt x="141648" y="219826"/>
                  <a:pt x="126693" y="220717"/>
                  <a:pt x="115614" y="220717"/>
                </a:cubicBezTo>
                <a:cubicBezTo>
                  <a:pt x="83889" y="220717"/>
                  <a:pt x="52552" y="213710"/>
                  <a:pt x="21021" y="210207"/>
                </a:cubicBezTo>
                <a:cubicBezTo>
                  <a:pt x="14014" y="220717"/>
                  <a:pt x="0" y="229106"/>
                  <a:pt x="0" y="241738"/>
                </a:cubicBezTo>
                <a:cubicBezTo>
                  <a:pt x="0" y="286188"/>
                  <a:pt x="16846" y="309951"/>
                  <a:pt x="52552" y="325821"/>
                </a:cubicBezTo>
                <a:cubicBezTo>
                  <a:pt x="72800" y="334820"/>
                  <a:pt x="94593" y="339835"/>
                  <a:pt x="115614" y="346842"/>
                </a:cubicBezTo>
                <a:lnTo>
                  <a:pt x="147145" y="357352"/>
                </a:lnTo>
                <a:cubicBezTo>
                  <a:pt x="184515" y="413407"/>
                  <a:pt x="214651" y="413949"/>
                  <a:pt x="157656" y="451945"/>
                </a:cubicBezTo>
                <a:cubicBezTo>
                  <a:pt x="148438" y="458090"/>
                  <a:pt x="136635" y="458952"/>
                  <a:pt x="126125" y="462455"/>
                </a:cubicBezTo>
                <a:cubicBezTo>
                  <a:pt x="129628" y="486979"/>
                  <a:pt x="126574" y="513390"/>
                  <a:pt x="136635" y="536028"/>
                </a:cubicBezTo>
                <a:cubicBezTo>
                  <a:pt x="145943" y="556972"/>
                  <a:pt x="195069" y="563234"/>
                  <a:pt x="210207" y="567559"/>
                </a:cubicBezTo>
                <a:cubicBezTo>
                  <a:pt x="256953" y="580915"/>
                  <a:pt x="229020" y="577627"/>
                  <a:pt x="283780" y="588579"/>
                </a:cubicBezTo>
                <a:cubicBezTo>
                  <a:pt x="304677" y="592758"/>
                  <a:pt x="326039" y="594467"/>
                  <a:pt x="346842" y="599090"/>
                </a:cubicBezTo>
                <a:cubicBezTo>
                  <a:pt x="399121" y="610708"/>
                  <a:pt x="364360" y="581572"/>
                  <a:pt x="367863" y="578069"/>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lowchart: Punched Tape 2">
            <a:extLst>
              <a:ext uri="{FF2B5EF4-FFF2-40B4-BE49-F238E27FC236}">
                <a16:creationId xmlns:a16="http://schemas.microsoft.com/office/drawing/2014/main" id="{5E6D2212-C850-4CA2-9E78-37C4F79996EF}"/>
              </a:ext>
            </a:extLst>
          </p:cNvPr>
          <p:cNvSpPr/>
          <p:nvPr/>
        </p:nvSpPr>
        <p:spPr>
          <a:xfrm>
            <a:off x="4482905" y="3636868"/>
            <a:ext cx="7131821" cy="1828514"/>
          </a:xfrm>
          <a:prstGeom prst="flowChartPunchedTape">
            <a:avLst/>
          </a:prstGeom>
          <a:gradFill flip="none" rotWithShape="1">
            <a:gsLst>
              <a:gs pos="26000">
                <a:schemeClr val="accent4">
                  <a:lumMod val="60000"/>
                  <a:lumOff val="40000"/>
                  <a:alpha val="0"/>
                </a:schemeClr>
              </a:gs>
              <a:gs pos="58000">
                <a:schemeClr val="accent4">
                  <a:lumMod val="50000"/>
                  <a:alpha val="64000"/>
                </a:schemeClr>
              </a:gs>
              <a:gs pos="73000">
                <a:schemeClr val="accent4">
                  <a:lumMod val="75000"/>
                  <a:alpha val="35000"/>
                </a:schemeClr>
              </a:gs>
              <a:gs pos="82000">
                <a:schemeClr val="accent4">
                  <a:lumMod val="50000"/>
                  <a:alpha val="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Title 16">
            <a:extLst>
              <a:ext uri="{FF2B5EF4-FFF2-40B4-BE49-F238E27FC236}">
                <a16:creationId xmlns:a16="http://schemas.microsoft.com/office/drawing/2014/main" id="{509AAAD8-83EF-CC46-BCAD-5E346FAA7ACB}"/>
              </a:ext>
            </a:extLst>
          </p:cNvPr>
          <p:cNvSpPr>
            <a:spLocks noGrp="1"/>
          </p:cNvSpPr>
          <p:nvPr>
            <p:ph type="title"/>
          </p:nvPr>
        </p:nvSpPr>
        <p:spPr/>
        <p:txBody>
          <a:bodyPr/>
          <a:lstStyle/>
          <a:p>
            <a:r>
              <a:rPr lang="en-US" sz="4400" i="1" dirty="0"/>
              <a:t>Only</a:t>
            </a:r>
            <a:r>
              <a:rPr lang="en-US" b="0" dirty="0"/>
              <a:t> done from Suborbital:</a:t>
            </a:r>
          </a:p>
        </p:txBody>
      </p:sp>
      <p:sp>
        <p:nvSpPr>
          <p:cNvPr id="2" name="Slide Number Placeholder 1">
            <a:extLst>
              <a:ext uri="{FF2B5EF4-FFF2-40B4-BE49-F238E27FC236}">
                <a16:creationId xmlns:a16="http://schemas.microsoft.com/office/drawing/2014/main" id="{5871EED7-CE48-F049-98D9-05B70261D85C}"/>
              </a:ext>
            </a:extLst>
          </p:cNvPr>
          <p:cNvSpPr>
            <a:spLocks noGrp="1"/>
          </p:cNvSpPr>
          <p:nvPr>
            <p:ph type="sldNum" sz="quarter" idx="12"/>
          </p:nvPr>
        </p:nvSpPr>
        <p:spPr/>
        <p:txBody>
          <a:bodyPr/>
          <a:lstStyle/>
          <a:p>
            <a:fld id="{6CBF3D6B-7512-DC4E-9AD6-900204DF0DDD}" type="slidenum">
              <a:rPr lang="en-US" smtClean="0"/>
              <a:pPr/>
              <a:t>13</a:t>
            </a:fld>
            <a:endParaRPr lang="en-US" dirty="0"/>
          </a:p>
        </p:txBody>
      </p:sp>
      <p:sp>
        <p:nvSpPr>
          <p:cNvPr id="159" name="Content Placeholder 27">
            <a:extLst>
              <a:ext uri="{FF2B5EF4-FFF2-40B4-BE49-F238E27FC236}">
                <a16:creationId xmlns:a16="http://schemas.microsoft.com/office/drawing/2014/main" id="{BF8860BA-818A-4ED8-B44E-C350F791C8D5}"/>
              </a:ext>
            </a:extLst>
          </p:cNvPr>
          <p:cNvSpPr>
            <a:spLocks noGrp="1"/>
          </p:cNvSpPr>
          <p:nvPr>
            <p:ph idx="4294967295"/>
          </p:nvPr>
        </p:nvSpPr>
        <p:spPr>
          <a:xfrm>
            <a:off x="1339850" y="1114435"/>
            <a:ext cx="10852150" cy="4351338"/>
          </a:xfrm>
        </p:spPr>
        <p:txBody>
          <a:bodyPr/>
          <a:lstStyle/>
          <a:p>
            <a:r>
              <a:rPr lang="en-US" b="1" i="1" dirty="0">
                <a:solidFill>
                  <a:schemeClr val="tx1"/>
                </a:solidFill>
              </a:rPr>
              <a:t>Thick cloud becomes opaque to many instruments on satellite, so we investigate from multiple aircraft levels</a:t>
            </a:r>
          </a:p>
        </p:txBody>
      </p:sp>
      <p:sp>
        <p:nvSpPr>
          <p:cNvPr id="23" name="Freeform 22">
            <a:extLst>
              <a:ext uri="{FF2B5EF4-FFF2-40B4-BE49-F238E27FC236}">
                <a16:creationId xmlns:a16="http://schemas.microsoft.com/office/drawing/2014/main" id="{9CD552E5-42FF-BA47-8D31-BB04D9860EA4}"/>
              </a:ext>
            </a:extLst>
          </p:cNvPr>
          <p:cNvSpPr/>
          <p:nvPr/>
        </p:nvSpPr>
        <p:spPr>
          <a:xfrm>
            <a:off x="918259" y="2165131"/>
            <a:ext cx="8861008" cy="3836276"/>
          </a:xfrm>
          <a:custGeom>
            <a:avLst/>
            <a:gdLst>
              <a:gd name="connsiteX0" fmla="*/ 704980 w 8861008"/>
              <a:gd name="connsiteY0" fmla="*/ 3794235 h 3836276"/>
              <a:gd name="connsiteX1" fmla="*/ 704980 w 8861008"/>
              <a:gd name="connsiteY1" fmla="*/ 3794235 h 3836276"/>
              <a:gd name="connsiteX2" fmla="*/ 957229 w 8861008"/>
              <a:gd name="connsiteY2" fmla="*/ 3794235 h 3836276"/>
              <a:gd name="connsiteX3" fmla="*/ 1251518 w 8861008"/>
              <a:gd name="connsiteY3" fmla="*/ 3783724 h 3836276"/>
              <a:gd name="connsiteX4" fmla="*/ 1346111 w 8861008"/>
              <a:gd name="connsiteY4" fmla="*/ 3762704 h 3836276"/>
              <a:gd name="connsiteX5" fmla="*/ 1388153 w 8861008"/>
              <a:gd name="connsiteY5" fmla="*/ 3752193 h 3836276"/>
              <a:gd name="connsiteX6" fmla="*/ 1850608 w 8861008"/>
              <a:gd name="connsiteY6" fmla="*/ 3773214 h 3836276"/>
              <a:gd name="connsiteX7" fmla="*/ 1934691 w 8861008"/>
              <a:gd name="connsiteY7" fmla="*/ 3794235 h 3836276"/>
              <a:gd name="connsiteX8" fmla="*/ 2165918 w 8861008"/>
              <a:gd name="connsiteY8" fmla="*/ 3815255 h 3836276"/>
              <a:gd name="connsiteX9" fmla="*/ 2502249 w 8861008"/>
              <a:gd name="connsiteY9" fmla="*/ 3804745 h 3836276"/>
              <a:gd name="connsiteX10" fmla="*/ 2544291 w 8861008"/>
              <a:gd name="connsiteY10" fmla="*/ 3794235 h 3836276"/>
              <a:gd name="connsiteX11" fmla="*/ 2638884 w 8861008"/>
              <a:gd name="connsiteY11" fmla="*/ 3783724 h 3836276"/>
              <a:gd name="connsiteX12" fmla="*/ 2743987 w 8861008"/>
              <a:gd name="connsiteY12" fmla="*/ 3762704 h 3836276"/>
              <a:gd name="connsiteX13" fmla="*/ 2796539 w 8861008"/>
              <a:gd name="connsiteY13" fmla="*/ 3752193 h 3836276"/>
              <a:gd name="connsiteX14" fmla="*/ 3153891 w 8861008"/>
              <a:gd name="connsiteY14" fmla="*/ 3741683 h 3836276"/>
              <a:gd name="connsiteX15" fmla="*/ 3185422 w 8861008"/>
              <a:gd name="connsiteY15" fmla="*/ 3731173 h 3836276"/>
              <a:gd name="connsiteX16" fmla="*/ 3227463 w 8861008"/>
              <a:gd name="connsiteY16" fmla="*/ 3668111 h 3836276"/>
              <a:gd name="connsiteX17" fmla="*/ 3216953 w 8861008"/>
              <a:gd name="connsiteY17" fmla="*/ 3594538 h 3836276"/>
              <a:gd name="connsiteX18" fmla="*/ 3185422 w 8861008"/>
              <a:gd name="connsiteY18" fmla="*/ 3563007 h 3836276"/>
              <a:gd name="connsiteX19" fmla="*/ 3122360 w 8861008"/>
              <a:gd name="connsiteY19" fmla="*/ 3531476 h 3836276"/>
              <a:gd name="connsiteX20" fmla="*/ 3080318 w 8861008"/>
              <a:gd name="connsiteY20" fmla="*/ 3468414 h 3836276"/>
              <a:gd name="connsiteX21" fmla="*/ 3143380 w 8861008"/>
              <a:gd name="connsiteY21" fmla="*/ 3447393 h 3836276"/>
              <a:gd name="connsiteX22" fmla="*/ 3174911 w 8861008"/>
              <a:gd name="connsiteY22" fmla="*/ 3436883 h 3836276"/>
              <a:gd name="connsiteX23" fmla="*/ 3216953 w 8861008"/>
              <a:gd name="connsiteY23" fmla="*/ 3426373 h 3836276"/>
              <a:gd name="connsiteX24" fmla="*/ 3280015 w 8861008"/>
              <a:gd name="connsiteY24" fmla="*/ 3405352 h 3836276"/>
              <a:gd name="connsiteX25" fmla="*/ 3311546 w 8861008"/>
              <a:gd name="connsiteY25" fmla="*/ 3394842 h 3836276"/>
              <a:gd name="connsiteX26" fmla="*/ 3227463 w 8861008"/>
              <a:gd name="connsiteY26" fmla="*/ 3300249 h 3836276"/>
              <a:gd name="connsiteX27" fmla="*/ 3164401 w 8861008"/>
              <a:gd name="connsiteY27" fmla="*/ 3247697 h 3836276"/>
              <a:gd name="connsiteX28" fmla="*/ 3153891 w 8861008"/>
              <a:gd name="connsiteY28" fmla="*/ 3090042 h 3836276"/>
              <a:gd name="connsiteX29" fmla="*/ 3174911 w 8861008"/>
              <a:gd name="connsiteY29" fmla="*/ 3058511 h 3836276"/>
              <a:gd name="connsiteX30" fmla="*/ 3237973 w 8861008"/>
              <a:gd name="connsiteY30" fmla="*/ 3016469 h 3836276"/>
              <a:gd name="connsiteX31" fmla="*/ 3248484 w 8861008"/>
              <a:gd name="connsiteY31" fmla="*/ 2984938 h 3836276"/>
              <a:gd name="connsiteX32" fmla="*/ 3185422 w 8861008"/>
              <a:gd name="connsiteY32" fmla="*/ 2858814 h 3836276"/>
              <a:gd name="connsiteX33" fmla="*/ 3122360 w 8861008"/>
              <a:gd name="connsiteY33" fmla="*/ 2806262 h 3836276"/>
              <a:gd name="connsiteX34" fmla="*/ 3101339 w 8861008"/>
              <a:gd name="connsiteY34" fmla="*/ 2774731 h 3836276"/>
              <a:gd name="connsiteX35" fmla="*/ 3111849 w 8861008"/>
              <a:gd name="connsiteY35" fmla="*/ 2711669 h 3836276"/>
              <a:gd name="connsiteX36" fmla="*/ 3174911 w 8861008"/>
              <a:gd name="connsiteY36" fmla="*/ 2669628 h 3836276"/>
              <a:gd name="connsiteX37" fmla="*/ 3216953 w 8861008"/>
              <a:gd name="connsiteY37" fmla="*/ 2617076 h 3836276"/>
              <a:gd name="connsiteX38" fmla="*/ 3258994 w 8861008"/>
              <a:gd name="connsiteY38" fmla="*/ 2554014 h 3836276"/>
              <a:gd name="connsiteX39" fmla="*/ 3258994 w 8861008"/>
              <a:gd name="connsiteY39" fmla="*/ 2448911 h 3836276"/>
              <a:gd name="connsiteX40" fmla="*/ 3227463 w 8861008"/>
              <a:gd name="connsiteY40" fmla="*/ 2427890 h 3836276"/>
              <a:gd name="connsiteX41" fmla="*/ 3174911 w 8861008"/>
              <a:gd name="connsiteY41" fmla="*/ 2385849 h 3836276"/>
              <a:gd name="connsiteX42" fmla="*/ 3122360 w 8861008"/>
              <a:gd name="connsiteY42" fmla="*/ 2343807 h 3836276"/>
              <a:gd name="connsiteX43" fmla="*/ 3101339 w 8861008"/>
              <a:gd name="connsiteY43" fmla="*/ 2312276 h 3836276"/>
              <a:gd name="connsiteX44" fmla="*/ 3111849 w 8861008"/>
              <a:gd name="connsiteY44" fmla="*/ 2186152 h 3836276"/>
              <a:gd name="connsiteX45" fmla="*/ 3122360 w 8861008"/>
              <a:gd name="connsiteY45" fmla="*/ 2154621 h 3836276"/>
              <a:gd name="connsiteX46" fmla="*/ 3153891 w 8861008"/>
              <a:gd name="connsiteY46" fmla="*/ 2133600 h 3836276"/>
              <a:gd name="connsiteX47" fmla="*/ 3227463 w 8861008"/>
              <a:gd name="connsiteY47" fmla="*/ 2123090 h 3836276"/>
              <a:gd name="connsiteX48" fmla="*/ 3216953 w 8861008"/>
              <a:gd name="connsiteY48" fmla="*/ 2081049 h 3836276"/>
              <a:gd name="connsiteX49" fmla="*/ 3185422 w 8861008"/>
              <a:gd name="connsiteY49" fmla="*/ 2017986 h 3836276"/>
              <a:gd name="connsiteX50" fmla="*/ 3143380 w 8861008"/>
              <a:gd name="connsiteY50" fmla="*/ 1986455 h 3836276"/>
              <a:gd name="connsiteX51" fmla="*/ 3122360 w 8861008"/>
              <a:gd name="connsiteY51" fmla="*/ 1954924 h 3836276"/>
              <a:gd name="connsiteX52" fmla="*/ 3164401 w 8861008"/>
              <a:gd name="connsiteY52" fmla="*/ 1860331 h 3836276"/>
              <a:gd name="connsiteX53" fmla="*/ 3174911 w 8861008"/>
              <a:gd name="connsiteY53" fmla="*/ 1828800 h 3836276"/>
              <a:gd name="connsiteX54" fmla="*/ 3206442 w 8861008"/>
              <a:gd name="connsiteY54" fmla="*/ 1797269 h 3836276"/>
              <a:gd name="connsiteX55" fmla="*/ 3511242 w 8861008"/>
              <a:gd name="connsiteY55" fmla="*/ 1765738 h 3836276"/>
              <a:gd name="connsiteX56" fmla="*/ 3584815 w 8861008"/>
              <a:gd name="connsiteY56" fmla="*/ 1755228 h 3836276"/>
              <a:gd name="connsiteX57" fmla="*/ 3668897 w 8861008"/>
              <a:gd name="connsiteY57" fmla="*/ 1734207 h 3836276"/>
              <a:gd name="connsiteX58" fmla="*/ 3731960 w 8861008"/>
              <a:gd name="connsiteY58" fmla="*/ 1723697 h 3836276"/>
              <a:gd name="connsiteX59" fmla="*/ 3816042 w 8861008"/>
              <a:gd name="connsiteY59" fmla="*/ 1702676 h 3836276"/>
              <a:gd name="connsiteX60" fmla="*/ 4362580 w 8861008"/>
              <a:gd name="connsiteY60" fmla="*/ 1681655 h 3836276"/>
              <a:gd name="connsiteX61" fmla="*/ 4551766 w 8861008"/>
              <a:gd name="connsiteY61" fmla="*/ 1660635 h 3836276"/>
              <a:gd name="connsiteX62" fmla="*/ 4614829 w 8861008"/>
              <a:gd name="connsiteY62" fmla="*/ 1650124 h 3836276"/>
              <a:gd name="connsiteX63" fmla="*/ 4656870 w 8861008"/>
              <a:gd name="connsiteY63" fmla="*/ 1639614 h 3836276"/>
              <a:gd name="connsiteX64" fmla="*/ 4804015 w 8861008"/>
              <a:gd name="connsiteY64" fmla="*/ 1629104 h 3836276"/>
              <a:gd name="connsiteX65" fmla="*/ 5224429 w 8861008"/>
              <a:gd name="connsiteY65" fmla="*/ 1608083 h 3836276"/>
              <a:gd name="connsiteX66" fmla="*/ 5308511 w 8861008"/>
              <a:gd name="connsiteY66" fmla="*/ 1587062 h 3836276"/>
              <a:gd name="connsiteX67" fmla="*/ 5382084 w 8861008"/>
              <a:gd name="connsiteY67" fmla="*/ 1576552 h 3836276"/>
              <a:gd name="connsiteX68" fmla="*/ 5424125 w 8861008"/>
              <a:gd name="connsiteY68" fmla="*/ 1566042 h 3836276"/>
              <a:gd name="connsiteX69" fmla="*/ 5697394 w 8861008"/>
              <a:gd name="connsiteY69" fmla="*/ 1545021 h 3836276"/>
              <a:gd name="connsiteX70" fmla="*/ 5728925 w 8861008"/>
              <a:gd name="connsiteY70" fmla="*/ 1534511 h 3836276"/>
              <a:gd name="connsiteX71" fmla="*/ 5770966 w 8861008"/>
              <a:gd name="connsiteY71" fmla="*/ 1524000 h 3836276"/>
              <a:gd name="connsiteX72" fmla="*/ 5844539 w 8861008"/>
              <a:gd name="connsiteY72" fmla="*/ 1492469 h 3836276"/>
              <a:gd name="connsiteX73" fmla="*/ 5876070 w 8861008"/>
              <a:gd name="connsiteY73" fmla="*/ 1471449 h 3836276"/>
              <a:gd name="connsiteX74" fmla="*/ 5970663 w 8861008"/>
              <a:gd name="connsiteY74" fmla="*/ 1439917 h 3836276"/>
              <a:gd name="connsiteX75" fmla="*/ 6044235 w 8861008"/>
              <a:gd name="connsiteY75" fmla="*/ 1397876 h 3836276"/>
              <a:gd name="connsiteX76" fmla="*/ 6107297 w 8861008"/>
              <a:gd name="connsiteY76" fmla="*/ 1355835 h 3836276"/>
              <a:gd name="connsiteX77" fmla="*/ 6138829 w 8861008"/>
              <a:gd name="connsiteY77" fmla="*/ 1334814 h 3836276"/>
              <a:gd name="connsiteX78" fmla="*/ 6170360 w 8861008"/>
              <a:gd name="connsiteY78" fmla="*/ 1313793 h 3836276"/>
              <a:gd name="connsiteX79" fmla="*/ 6201891 w 8861008"/>
              <a:gd name="connsiteY79" fmla="*/ 1303283 h 3836276"/>
              <a:gd name="connsiteX80" fmla="*/ 6233422 w 8861008"/>
              <a:gd name="connsiteY80" fmla="*/ 1282262 h 3836276"/>
              <a:gd name="connsiteX81" fmla="*/ 6296484 w 8861008"/>
              <a:gd name="connsiteY81" fmla="*/ 1261242 h 3836276"/>
              <a:gd name="connsiteX82" fmla="*/ 6328015 w 8861008"/>
              <a:gd name="connsiteY82" fmla="*/ 1240221 h 3836276"/>
              <a:gd name="connsiteX83" fmla="*/ 6391077 w 8861008"/>
              <a:gd name="connsiteY83" fmla="*/ 1219200 h 3836276"/>
              <a:gd name="connsiteX84" fmla="*/ 6422608 w 8861008"/>
              <a:gd name="connsiteY84" fmla="*/ 1208690 h 3836276"/>
              <a:gd name="connsiteX85" fmla="*/ 6475160 w 8861008"/>
              <a:gd name="connsiteY85" fmla="*/ 1198180 h 3836276"/>
              <a:gd name="connsiteX86" fmla="*/ 6559242 w 8861008"/>
              <a:gd name="connsiteY86" fmla="*/ 1177159 h 3836276"/>
              <a:gd name="connsiteX87" fmla="*/ 6601284 w 8861008"/>
              <a:gd name="connsiteY87" fmla="*/ 1166649 h 3836276"/>
              <a:gd name="connsiteX88" fmla="*/ 6706387 w 8861008"/>
              <a:gd name="connsiteY88" fmla="*/ 1145628 h 3836276"/>
              <a:gd name="connsiteX89" fmla="*/ 6748429 w 8861008"/>
              <a:gd name="connsiteY89" fmla="*/ 1135117 h 3836276"/>
              <a:gd name="connsiteX90" fmla="*/ 6853532 w 8861008"/>
              <a:gd name="connsiteY90" fmla="*/ 1114097 h 3836276"/>
              <a:gd name="connsiteX91" fmla="*/ 6958635 w 8861008"/>
              <a:gd name="connsiteY91" fmla="*/ 1093076 h 3836276"/>
              <a:gd name="connsiteX92" fmla="*/ 7032208 w 8861008"/>
              <a:gd name="connsiteY92" fmla="*/ 1082566 h 3836276"/>
              <a:gd name="connsiteX93" fmla="*/ 7074249 w 8861008"/>
              <a:gd name="connsiteY93" fmla="*/ 1072055 h 3836276"/>
              <a:gd name="connsiteX94" fmla="*/ 7442111 w 8861008"/>
              <a:gd name="connsiteY94" fmla="*/ 1040524 h 3836276"/>
              <a:gd name="connsiteX95" fmla="*/ 7484153 w 8861008"/>
              <a:gd name="connsiteY95" fmla="*/ 1030014 h 3836276"/>
              <a:gd name="connsiteX96" fmla="*/ 7568235 w 8861008"/>
              <a:gd name="connsiteY96" fmla="*/ 1008993 h 3836276"/>
              <a:gd name="connsiteX97" fmla="*/ 7610277 w 8861008"/>
              <a:gd name="connsiteY97" fmla="*/ 998483 h 3836276"/>
              <a:gd name="connsiteX98" fmla="*/ 7673339 w 8861008"/>
              <a:gd name="connsiteY98" fmla="*/ 977462 h 3836276"/>
              <a:gd name="connsiteX99" fmla="*/ 7736401 w 8861008"/>
              <a:gd name="connsiteY99" fmla="*/ 956442 h 3836276"/>
              <a:gd name="connsiteX100" fmla="*/ 7799463 w 8861008"/>
              <a:gd name="connsiteY100" fmla="*/ 935421 h 3836276"/>
              <a:gd name="connsiteX101" fmla="*/ 7830994 w 8861008"/>
              <a:gd name="connsiteY101" fmla="*/ 924911 h 3836276"/>
              <a:gd name="connsiteX102" fmla="*/ 7883546 w 8861008"/>
              <a:gd name="connsiteY102" fmla="*/ 903890 h 3836276"/>
              <a:gd name="connsiteX103" fmla="*/ 7925587 w 8861008"/>
              <a:gd name="connsiteY103" fmla="*/ 893380 h 3836276"/>
              <a:gd name="connsiteX104" fmla="*/ 8020180 w 8861008"/>
              <a:gd name="connsiteY104" fmla="*/ 861849 h 3836276"/>
              <a:gd name="connsiteX105" fmla="*/ 8051711 w 8861008"/>
              <a:gd name="connsiteY105" fmla="*/ 851338 h 3836276"/>
              <a:gd name="connsiteX106" fmla="*/ 8104263 w 8861008"/>
              <a:gd name="connsiteY106" fmla="*/ 840828 h 3836276"/>
              <a:gd name="connsiteX107" fmla="*/ 8198856 w 8861008"/>
              <a:gd name="connsiteY107" fmla="*/ 819807 h 3836276"/>
              <a:gd name="connsiteX108" fmla="*/ 8346001 w 8861008"/>
              <a:gd name="connsiteY108" fmla="*/ 809297 h 3836276"/>
              <a:gd name="connsiteX109" fmla="*/ 8409063 w 8861008"/>
              <a:gd name="connsiteY109" fmla="*/ 788276 h 3836276"/>
              <a:gd name="connsiteX110" fmla="*/ 8440594 w 8861008"/>
              <a:gd name="connsiteY110" fmla="*/ 777766 h 3836276"/>
              <a:gd name="connsiteX111" fmla="*/ 8524677 w 8861008"/>
              <a:gd name="connsiteY111" fmla="*/ 735724 h 3836276"/>
              <a:gd name="connsiteX112" fmla="*/ 8598249 w 8861008"/>
              <a:gd name="connsiteY112" fmla="*/ 693683 h 3836276"/>
              <a:gd name="connsiteX113" fmla="*/ 8629780 w 8861008"/>
              <a:gd name="connsiteY113" fmla="*/ 683173 h 3836276"/>
              <a:gd name="connsiteX114" fmla="*/ 8724373 w 8861008"/>
              <a:gd name="connsiteY114" fmla="*/ 630621 h 3836276"/>
              <a:gd name="connsiteX115" fmla="*/ 8787435 w 8861008"/>
              <a:gd name="connsiteY115" fmla="*/ 578069 h 3836276"/>
              <a:gd name="connsiteX116" fmla="*/ 8818966 w 8861008"/>
              <a:gd name="connsiteY116" fmla="*/ 567559 h 3836276"/>
              <a:gd name="connsiteX117" fmla="*/ 8850497 w 8861008"/>
              <a:gd name="connsiteY117" fmla="*/ 546538 h 3836276"/>
              <a:gd name="connsiteX118" fmla="*/ 8861008 w 8861008"/>
              <a:gd name="connsiteY118" fmla="*/ 515007 h 3836276"/>
              <a:gd name="connsiteX119" fmla="*/ 8818966 w 8861008"/>
              <a:gd name="connsiteY119" fmla="*/ 430924 h 3836276"/>
              <a:gd name="connsiteX120" fmla="*/ 8745394 w 8861008"/>
              <a:gd name="connsiteY120" fmla="*/ 420414 h 3836276"/>
              <a:gd name="connsiteX121" fmla="*/ 8398553 w 8861008"/>
              <a:gd name="connsiteY121" fmla="*/ 409904 h 3836276"/>
              <a:gd name="connsiteX122" fmla="*/ 8188346 w 8861008"/>
              <a:gd name="connsiteY122" fmla="*/ 388883 h 3836276"/>
              <a:gd name="connsiteX123" fmla="*/ 8051711 w 8861008"/>
              <a:gd name="connsiteY123" fmla="*/ 367862 h 3836276"/>
              <a:gd name="connsiteX124" fmla="*/ 7967629 w 8861008"/>
              <a:gd name="connsiteY124" fmla="*/ 357352 h 3836276"/>
              <a:gd name="connsiteX125" fmla="*/ 7925587 w 8861008"/>
              <a:gd name="connsiteY125" fmla="*/ 346842 h 3836276"/>
              <a:gd name="connsiteX126" fmla="*/ 7841504 w 8861008"/>
              <a:gd name="connsiteY126" fmla="*/ 336331 h 3836276"/>
              <a:gd name="connsiteX127" fmla="*/ 7809973 w 8861008"/>
              <a:gd name="connsiteY127" fmla="*/ 325821 h 3836276"/>
              <a:gd name="connsiteX128" fmla="*/ 7431601 w 8861008"/>
              <a:gd name="connsiteY128" fmla="*/ 325821 h 3836276"/>
              <a:gd name="connsiteX129" fmla="*/ 7252925 w 8861008"/>
              <a:gd name="connsiteY129" fmla="*/ 346842 h 3836276"/>
              <a:gd name="connsiteX130" fmla="*/ 7147822 w 8861008"/>
              <a:gd name="connsiteY130" fmla="*/ 357352 h 3836276"/>
              <a:gd name="connsiteX131" fmla="*/ 6937615 w 8861008"/>
              <a:gd name="connsiteY131" fmla="*/ 367862 h 3836276"/>
              <a:gd name="connsiteX132" fmla="*/ 5655353 w 8861008"/>
              <a:gd name="connsiteY132" fmla="*/ 357352 h 3836276"/>
              <a:gd name="connsiteX133" fmla="*/ 5676373 w 8861008"/>
              <a:gd name="connsiteY133" fmla="*/ 325821 h 3836276"/>
              <a:gd name="connsiteX134" fmla="*/ 5707904 w 8861008"/>
              <a:gd name="connsiteY134" fmla="*/ 231228 h 3836276"/>
              <a:gd name="connsiteX135" fmla="*/ 5718415 w 8861008"/>
              <a:gd name="connsiteY135" fmla="*/ 199697 h 3836276"/>
              <a:gd name="connsiteX136" fmla="*/ 5728925 w 8861008"/>
              <a:gd name="connsiteY136" fmla="*/ 231228 h 3836276"/>
              <a:gd name="connsiteX137" fmla="*/ 5697394 w 8861008"/>
              <a:gd name="connsiteY137" fmla="*/ 241738 h 3836276"/>
              <a:gd name="connsiteX138" fmla="*/ 5634332 w 8861008"/>
              <a:gd name="connsiteY138" fmla="*/ 252249 h 3836276"/>
              <a:gd name="connsiteX139" fmla="*/ 5445146 w 8861008"/>
              <a:gd name="connsiteY139" fmla="*/ 273269 h 3836276"/>
              <a:gd name="connsiteX140" fmla="*/ 5024732 w 8861008"/>
              <a:gd name="connsiteY140" fmla="*/ 262759 h 3836276"/>
              <a:gd name="connsiteX141" fmla="*/ 4888097 w 8861008"/>
              <a:gd name="connsiteY141" fmla="*/ 273269 h 3836276"/>
              <a:gd name="connsiteX142" fmla="*/ 4825035 w 8861008"/>
              <a:gd name="connsiteY142" fmla="*/ 283780 h 3836276"/>
              <a:gd name="connsiteX143" fmla="*/ 4751463 w 8861008"/>
              <a:gd name="connsiteY143" fmla="*/ 294290 h 3836276"/>
              <a:gd name="connsiteX144" fmla="*/ 4520235 w 8861008"/>
              <a:gd name="connsiteY144" fmla="*/ 315311 h 3836276"/>
              <a:gd name="connsiteX145" fmla="*/ 4436153 w 8861008"/>
              <a:gd name="connsiteY145" fmla="*/ 325821 h 3836276"/>
              <a:gd name="connsiteX146" fmla="*/ 4005229 w 8861008"/>
              <a:gd name="connsiteY146" fmla="*/ 346842 h 3836276"/>
              <a:gd name="connsiteX147" fmla="*/ 3879104 w 8861008"/>
              <a:gd name="connsiteY147" fmla="*/ 367862 h 3836276"/>
              <a:gd name="connsiteX148" fmla="*/ 3826553 w 8861008"/>
              <a:gd name="connsiteY148" fmla="*/ 378373 h 3836276"/>
              <a:gd name="connsiteX149" fmla="*/ 3752980 w 8861008"/>
              <a:gd name="connsiteY149" fmla="*/ 388883 h 3836276"/>
              <a:gd name="connsiteX150" fmla="*/ 3689918 w 8861008"/>
              <a:gd name="connsiteY150" fmla="*/ 399393 h 3836276"/>
              <a:gd name="connsiteX151" fmla="*/ 3427160 w 8861008"/>
              <a:gd name="connsiteY151" fmla="*/ 388883 h 3836276"/>
              <a:gd name="connsiteX152" fmla="*/ 3469201 w 8861008"/>
              <a:gd name="connsiteY152" fmla="*/ 336331 h 3836276"/>
              <a:gd name="connsiteX153" fmla="*/ 2817560 w 8861008"/>
              <a:gd name="connsiteY153" fmla="*/ 357352 h 3836276"/>
              <a:gd name="connsiteX154" fmla="*/ 2428677 w 8861008"/>
              <a:gd name="connsiteY154" fmla="*/ 388883 h 3836276"/>
              <a:gd name="connsiteX155" fmla="*/ 2134387 w 8861008"/>
              <a:gd name="connsiteY155" fmla="*/ 399393 h 3836276"/>
              <a:gd name="connsiteX156" fmla="*/ 2102856 w 8861008"/>
              <a:gd name="connsiteY156" fmla="*/ 388883 h 3836276"/>
              <a:gd name="connsiteX157" fmla="*/ 2029284 w 8861008"/>
              <a:gd name="connsiteY157" fmla="*/ 378373 h 3836276"/>
              <a:gd name="connsiteX158" fmla="*/ 2018773 w 8861008"/>
              <a:gd name="connsiteY158" fmla="*/ 346842 h 3836276"/>
              <a:gd name="connsiteX159" fmla="*/ 2018773 w 8861008"/>
              <a:gd name="connsiteY159" fmla="*/ 168166 h 3836276"/>
              <a:gd name="connsiteX160" fmla="*/ 1955711 w 8861008"/>
              <a:gd name="connsiteY160" fmla="*/ 136635 h 3836276"/>
              <a:gd name="connsiteX161" fmla="*/ 1850608 w 8861008"/>
              <a:gd name="connsiteY161" fmla="*/ 147145 h 3836276"/>
              <a:gd name="connsiteX162" fmla="*/ 1787546 w 8861008"/>
              <a:gd name="connsiteY162" fmla="*/ 105104 h 3836276"/>
              <a:gd name="connsiteX163" fmla="*/ 1724484 w 8861008"/>
              <a:gd name="connsiteY163" fmla="*/ 63062 h 3836276"/>
              <a:gd name="connsiteX164" fmla="*/ 1661422 w 8861008"/>
              <a:gd name="connsiteY164" fmla="*/ 10511 h 3836276"/>
              <a:gd name="connsiteX165" fmla="*/ 1629891 w 8861008"/>
              <a:gd name="connsiteY165" fmla="*/ 0 h 3836276"/>
              <a:gd name="connsiteX166" fmla="*/ 1293560 w 8861008"/>
              <a:gd name="connsiteY166" fmla="*/ 21021 h 3836276"/>
              <a:gd name="connsiteX167" fmla="*/ 1241008 w 8861008"/>
              <a:gd name="connsiteY167" fmla="*/ 31531 h 3836276"/>
              <a:gd name="connsiteX168" fmla="*/ 1209477 w 8861008"/>
              <a:gd name="connsiteY168" fmla="*/ 52552 h 3836276"/>
              <a:gd name="connsiteX169" fmla="*/ 1146415 w 8861008"/>
              <a:gd name="connsiteY169" fmla="*/ 84083 h 3836276"/>
              <a:gd name="connsiteX170" fmla="*/ 1125394 w 8861008"/>
              <a:gd name="connsiteY170" fmla="*/ 115614 h 3836276"/>
              <a:gd name="connsiteX171" fmla="*/ 1093863 w 8861008"/>
              <a:gd name="connsiteY171" fmla="*/ 136635 h 3836276"/>
              <a:gd name="connsiteX172" fmla="*/ 1030801 w 8861008"/>
              <a:gd name="connsiteY172" fmla="*/ 262759 h 3836276"/>
              <a:gd name="connsiteX173" fmla="*/ 999270 w 8861008"/>
              <a:gd name="connsiteY173" fmla="*/ 283780 h 3836276"/>
              <a:gd name="connsiteX174" fmla="*/ 936208 w 8861008"/>
              <a:gd name="connsiteY174" fmla="*/ 336331 h 3836276"/>
              <a:gd name="connsiteX175" fmla="*/ 904677 w 8861008"/>
              <a:gd name="connsiteY175" fmla="*/ 346842 h 3836276"/>
              <a:gd name="connsiteX176" fmla="*/ 873146 w 8861008"/>
              <a:gd name="connsiteY176" fmla="*/ 367862 h 3836276"/>
              <a:gd name="connsiteX177" fmla="*/ 810084 w 8861008"/>
              <a:gd name="connsiteY177" fmla="*/ 388883 h 3836276"/>
              <a:gd name="connsiteX178" fmla="*/ 736511 w 8861008"/>
              <a:gd name="connsiteY178" fmla="*/ 409904 h 3836276"/>
              <a:gd name="connsiteX179" fmla="*/ 557835 w 8861008"/>
              <a:gd name="connsiteY179" fmla="*/ 399393 h 3836276"/>
              <a:gd name="connsiteX180" fmla="*/ 526304 w 8861008"/>
              <a:gd name="connsiteY180" fmla="*/ 388883 h 3836276"/>
              <a:gd name="connsiteX181" fmla="*/ 442222 w 8861008"/>
              <a:gd name="connsiteY181" fmla="*/ 346842 h 3836276"/>
              <a:gd name="connsiteX182" fmla="*/ 379160 w 8861008"/>
              <a:gd name="connsiteY182" fmla="*/ 315311 h 3836276"/>
              <a:gd name="connsiteX183" fmla="*/ 242525 w 8861008"/>
              <a:gd name="connsiteY183" fmla="*/ 325821 h 3836276"/>
              <a:gd name="connsiteX184" fmla="*/ 210994 w 8861008"/>
              <a:gd name="connsiteY184" fmla="*/ 336331 h 3836276"/>
              <a:gd name="connsiteX185" fmla="*/ 200484 w 8861008"/>
              <a:gd name="connsiteY185" fmla="*/ 367862 h 3836276"/>
              <a:gd name="connsiteX186" fmla="*/ 210994 w 8861008"/>
              <a:gd name="connsiteY186" fmla="*/ 578069 h 3836276"/>
              <a:gd name="connsiteX187" fmla="*/ 200484 w 8861008"/>
              <a:gd name="connsiteY187" fmla="*/ 641131 h 3836276"/>
              <a:gd name="connsiteX188" fmla="*/ 137422 w 8861008"/>
              <a:gd name="connsiteY188" fmla="*/ 683173 h 3836276"/>
              <a:gd name="connsiteX189" fmla="*/ 42829 w 8861008"/>
              <a:gd name="connsiteY189" fmla="*/ 693683 h 3836276"/>
              <a:gd name="connsiteX190" fmla="*/ 11297 w 8861008"/>
              <a:gd name="connsiteY190" fmla="*/ 725214 h 3836276"/>
              <a:gd name="connsiteX191" fmla="*/ 11297 w 8861008"/>
              <a:gd name="connsiteY191" fmla="*/ 840828 h 3836276"/>
              <a:gd name="connsiteX192" fmla="*/ 32318 w 8861008"/>
              <a:gd name="connsiteY192" fmla="*/ 872359 h 3836276"/>
              <a:gd name="connsiteX193" fmla="*/ 63849 w 8861008"/>
              <a:gd name="connsiteY193" fmla="*/ 882869 h 3836276"/>
              <a:gd name="connsiteX194" fmla="*/ 105891 w 8861008"/>
              <a:gd name="connsiteY194" fmla="*/ 945931 h 3836276"/>
              <a:gd name="connsiteX195" fmla="*/ 95380 w 8861008"/>
              <a:gd name="connsiteY195" fmla="*/ 1030014 h 3836276"/>
              <a:gd name="connsiteX196" fmla="*/ 42829 w 8861008"/>
              <a:gd name="connsiteY196" fmla="*/ 1093076 h 3836276"/>
              <a:gd name="connsiteX197" fmla="*/ 11297 w 8861008"/>
              <a:gd name="connsiteY197" fmla="*/ 1156138 h 3836276"/>
              <a:gd name="connsiteX198" fmla="*/ 21808 w 8861008"/>
              <a:gd name="connsiteY198" fmla="*/ 1208690 h 3836276"/>
              <a:gd name="connsiteX199" fmla="*/ 105891 w 8861008"/>
              <a:gd name="connsiteY199" fmla="*/ 1250731 h 3836276"/>
              <a:gd name="connsiteX200" fmla="*/ 168953 w 8861008"/>
              <a:gd name="connsiteY200" fmla="*/ 1303283 h 3836276"/>
              <a:gd name="connsiteX201" fmla="*/ 200484 w 8861008"/>
              <a:gd name="connsiteY201" fmla="*/ 1324304 h 3836276"/>
              <a:gd name="connsiteX202" fmla="*/ 221504 w 8861008"/>
              <a:gd name="connsiteY202" fmla="*/ 1387366 h 3836276"/>
              <a:gd name="connsiteX203" fmla="*/ 189973 w 8861008"/>
              <a:gd name="connsiteY203" fmla="*/ 1450428 h 3836276"/>
              <a:gd name="connsiteX204" fmla="*/ 158442 w 8861008"/>
              <a:gd name="connsiteY204" fmla="*/ 1471449 h 3836276"/>
              <a:gd name="connsiteX205" fmla="*/ 126911 w 8861008"/>
              <a:gd name="connsiteY205" fmla="*/ 1502980 h 3836276"/>
              <a:gd name="connsiteX206" fmla="*/ 137422 w 8861008"/>
              <a:gd name="connsiteY206" fmla="*/ 1587062 h 3836276"/>
              <a:gd name="connsiteX207" fmla="*/ 210994 w 8861008"/>
              <a:gd name="connsiteY207" fmla="*/ 1618593 h 3836276"/>
              <a:gd name="connsiteX208" fmla="*/ 242525 w 8861008"/>
              <a:gd name="connsiteY208" fmla="*/ 1629104 h 3836276"/>
              <a:gd name="connsiteX209" fmla="*/ 389670 w 8861008"/>
              <a:gd name="connsiteY209" fmla="*/ 1650124 h 3836276"/>
              <a:gd name="connsiteX210" fmla="*/ 452732 w 8861008"/>
              <a:gd name="connsiteY210" fmla="*/ 1660635 h 3836276"/>
              <a:gd name="connsiteX211" fmla="*/ 473753 w 8861008"/>
              <a:gd name="connsiteY211" fmla="*/ 1860331 h 3836276"/>
              <a:gd name="connsiteX212" fmla="*/ 463242 w 8861008"/>
              <a:gd name="connsiteY212" fmla="*/ 1891862 h 3836276"/>
              <a:gd name="connsiteX213" fmla="*/ 400180 w 8861008"/>
              <a:gd name="connsiteY213" fmla="*/ 1933904 h 3836276"/>
              <a:gd name="connsiteX214" fmla="*/ 368649 w 8861008"/>
              <a:gd name="connsiteY214" fmla="*/ 1954924 h 3836276"/>
              <a:gd name="connsiteX215" fmla="*/ 305587 w 8861008"/>
              <a:gd name="connsiteY215" fmla="*/ 2007476 h 3836276"/>
              <a:gd name="connsiteX216" fmla="*/ 295077 w 8861008"/>
              <a:gd name="connsiteY216" fmla="*/ 2039007 h 3836276"/>
              <a:gd name="connsiteX217" fmla="*/ 305587 w 8861008"/>
              <a:gd name="connsiteY217" fmla="*/ 2112580 h 3836276"/>
              <a:gd name="connsiteX218" fmla="*/ 379160 w 8861008"/>
              <a:gd name="connsiteY218" fmla="*/ 2154621 h 3836276"/>
              <a:gd name="connsiteX219" fmla="*/ 421201 w 8861008"/>
              <a:gd name="connsiteY219" fmla="*/ 2217683 h 3836276"/>
              <a:gd name="connsiteX220" fmla="*/ 442222 w 8861008"/>
              <a:gd name="connsiteY220" fmla="*/ 2280745 h 3836276"/>
              <a:gd name="connsiteX221" fmla="*/ 431711 w 8861008"/>
              <a:gd name="connsiteY221" fmla="*/ 2322786 h 3836276"/>
              <a:gd name="connsiteX222" fmla="*/ 368649 w 8861008"/>
              <a:gd name="connsiteY222" fmla="*/ 2343807 h 3836276"/>
              <a:gd name="connsiteX223" fmla="*/ 232015 w 8861008"/>
              <a:gd name="connsiteY223" fmla="*/ 2364828 h 3836276"/>
              <a:gd name="connsiteX224" fmla="*/ 263546 w 8861008"/>
              <a:gd name="connsiteY224" fmla="*/ 2554014 h 3836276"/>
              <a:gd name="connsiteX225" fmla="*/ 326608 w 8861008"/>
              <a:gd name="connsiteY225" fmla="*/ 2596055 h 3836276"/>
              <a:gd name="connsiteX226" fmla="*/ 389670 w 8861008"/>
              <a:gd name="connsiteY226" fmla="*/ 2722180 h 3836276"/>
              <a:gd name="connsiteX227" fmla="*/ 379160 w 8861008"/>
              <a:gd name="connsiteY227" fmla="*/ 2690649 h 3836276"/>
              <a:gd name="connsiteX228" fmla="*/ 389670 w 8861008"/>
              <a:gd name="connsiteY228" fmla="*/ 2659117 h 3836276"/>
              <a:gd name="connsiteX229" fmla="*/ 379160 w 8861008"/>
              <a:gd name="connsiteY229" fmla="*/ 2711669 h 3836276"/>
              <a:gd name="connsiteX230" fmla="*/ 358139 w 8861008"/>
              <a:gd name="connsiteY230" fmla="*/ 2848304 h 3836276"/>
              <a:gd name="connsiteX231" fmla="*/ 337118 w 8861008"/>
              <a:gd name="connsiteY231" fmla="*/ 2984938 h 3836276"/>
              <a:gd name="connsiteX232" fmla="*/ 295077 w 8861008"/>
              <a:gd name="connsiteY232" fmla="*/ 3069021 h 3836276"/>
              <a:gd name="connsiteX233" fmla="*/ 284566 w 8861008"/>
              <a:gd name="connsiteY233" fmla="*/ 3100552 h 3836276"/>
              <a:gd name="connsiteX234" fmla="*/ 253035 w 8861008"/>
              <a:gd name="connsiteY234" fmla="*/ 3111062 h 3836276"/>
              <a:gd name="connsiteX235" fmla="*/ 189973 w 8861008"/>
              <a:gd name="connsiteY235" fmla="*/ 3121573 h 3836276"/>
              <a:gd name="connsiteX236" fmla="*/ 200484 w 8861008"/>
              <a:gd name="connsiteY236" fmla="*/ 3174124 h 3836276"/>
              <a:gd name="connsiteX237" fmla="*/ 263546 w 8861008"/>
              <a:gd name="connsiteY237" fmla="*/ 3247697 h 3836276"/>
              <a:gd name="connsiteX238" fmla="*/ 295077 w 8861008"/>
              <a:gd name="connsiteY238" fmla="*/ 3258207 h 3836276"/>
              <a:gd name="connsiteX239" fmla="*/ 326608 w 8861008"/>
              <a:gd name="connsiteY239" fmla="*/ 3279228 h 3836276"/>
              <a:gd name="connsiteX240" fmla="*/ 389670 w 8861008"/>
              <a:gd name="connsiteY240" fmla="*/ 3300249 h 3836276"/>
              <a:gd name="connsiteX241" fmla="*/ 400180 w 8861008"/>
              <a:gd name="connsiteY241" fmla="*/ 3415862 h 3836276"/>
              <a:gd name="connsiteX242" fmla="*/ 358139 w 8861008"/>
              <a:gd name="connsiteY242" fmla="*/ 3426373 h 3836276"/>
              <a:gd name="connsiteX243" fmla="*/ 284566 w 8861008"/>
              <a:gd name="connsiteY243" fmla="*/ 3415862 h 3836276"/>
              <a:gd name="connsiteX244" fmla="*/ 253035 w 8861008"/>
              <a:gd name="connsiteY244" fmla="*/ 3405352 h 3836276"/>
              <a:gd name="connsiteX245" fmla="*/ 242525 w 8861008"/>
              <a:gd name="connsiteY245" fmla="*/ 3436883 h 3836276"/>
              <a:gd name="connsiteX246" fmla="*/ 274056 w 8861008"/>
              <a:gd name="connsiteY246" fmla="*/ 3552497 h 3836276"/>
              <a:gd name="connsiteX247" fmla="*/ 305587 w 8861008"/>
              <a:gd name="connsiteY247" fmla="*/ 3584028 h 3836276"/>
              <a:gd name="connsiteX248" fmla="*/ 316097 w 8861008"/>
              <a:gd name="connsiteY248" fmla="*/ 3615559 h 3836276"/>
              <a:gd name="connsiteX249" fmla="*/ 347629 w 8861008"/>
              <a:gd name="connsiteY249" fmla="*/ 3647090 h 3836276"/>
              <a:gd name="connsiteX250" fmla="*/ 442222 w 8861008"/>
              <a:gd name="connsiteY250" fmla="*/ 3689131 h 3836276"/>
              <a:gd name="connsiteX251" fmla="*/ 484263 w 8861008"/>
              <a:gd name="connsiteY251" fmla="*/ 3699642 h 3836276"/>
              <a:gd name="connsiteX252" fmla="*/ 547325 w 8861008"/>
              <a:gd name="connsiteY252" fmla="*/ 3710152 h 3836276"/>
              <a:gd name="connsiteX253" fmla="*/ 610387 w 8861008"/>
              <a:gd name="connsiteY253" fmla="*/ 3731173 h 3836276"/>
              <a:gd name="connsiteX254" fmla="*/ 673449 w 8861008"/>
              <a:gd name="connsiteY254" fmla="*/ 3752193 h 3836276"/>
              <a:gd name="connsiteX255" fmla="*/ 704980 w 8861008"/>
              <a:gd name="connsiteY255" fmla="*/ 3762704 h 3836276"/>
              <a:gd name="connsiteX256" fmla="*/ 810084 w 8861008"/>
              <a:gd name="connsiteY256" fmla="*/ 3783724 h 3836276"/>
              <a:gd name="connsiteX257" fmla="*/ 873146 w 8861008"/>
              <a:gd name="connsiteY257" fmla="*/ 3804745 h 3836276"/>
              <a:gd name="connsiteX258" fmla="*/ 936208 w 8861008"/>
              <a:gd name="connsiteY258" fmla="*/ 3825766 h 3836276"/>
              <a:gd name="connsiteX259" fmla="*/ 957229 w 8861008"/>
              <a:gd name="connsiteY259" fmla="*/ 3836276 h 3836276"/>
              <a:gd name="connsiteX260" fmla="*/ 1188456 w 8861008"/>
              <a:gd name="connsiteY260" fmla="*/ 3794235 h 3836276"/>
              <a:gd name="connsiteX261" fmla="*/ 1283049 w 8861008"/>
              <a:gd name="connsiteY261" fmla="*/ 3804745 h 383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Lst>
            <a:rect l="l" t="t" r="r" b="b"/>
            <a:pathLst>
              <a:path w="8861008" h="3836276">
                <a:moveTo>
                  <a:pt x="704980" y="3794235"/>
                </a:moveTo>
                <a:lnTo>
                  <a:pt x="704980" y="3794235"/>
                </a:lnTo>
                <a:cubicBezTo>
                  <a:pt x="880060" y="3811742"/>
                  <a:pt x="745570" y="3804314"/>
                  <a:pt x="957229" y="3794235"/>
                </a:cubicBezTo>
                <a:cubicBezTo>
                  <a:pt x="1055277" y="3789566"/>
                  <a:pt x="1153422" y="3787228"/>
                  <a:pt x="1251518" y="3783724"/>
                </a:cubicBezTo>
                <a:cubicBezTo>
                  <a:pt x="1354087" y="3758083"/>
                  <a:pt x="1225975" y="3789401"/>
                  <a:pt x="1346111" y="3762704"/>
                </a:cubicBezTo>
                <a:cubicBezTo>
                  <a:pt x="1360212" y="3759570"/>
                  <a:pt x="1374139" y="3755697"/>
                  <a:pt x="1388153" y="3752193"/>
                </a:cubicBezTo>
                <a:cubicBezTo>
                  <a:pt x="1499057" y="3755890"/>
                  <a:pt x="1717129" y="3759164"/>
                  <a:pt x="1850608" y="3773214"/>
                </a:cubicBezTo>
                <a:cubicBezTo>
                  <a:pt x="2028371" y="3791925"/>
                  <a:pt x="1815297" y="3774336"/>
                  <a:pt x="1934691" y="3794235"/>
                </a:cubicBezTo>
                <a:cubicBezTo>
                  <a:pt x="1988017" y="3803123"/>
                  <a:pt x="2122440" y="3811911"/>
                  <a:pt x="2165918" y="3815255"/>
                </a:cubicBezTo>
                <a:cubicBezTo>
                  <a:pt x="2278028" y="3811752"/>
                  <a:pt x="2390257" y="3810967"/>
                  <a:pt x="2502249" y="3804745"/>
                </a:cubicBezTo>
                <a:cubicBezTo>
                  <a:pt x="2516672" y="3803944"/>
                  <a:pt x="2530014" y="3796432"/>
                  <a:pt x="2544291" y="3794235"/>
                </a:cubicBezTo>
                <a:cubicBezTo>
                  <a:pt x="2575647" y="3789411"/>
                  <a:pt x="2607353" y="3787228"/>
                  <a:pt x="2638884" y="3783724"/>
                </a:cubicBezTo>
                <a:cubicBezTo>
                  <a:pt x="2699320" y="3763579"/>
                  <a:pt x="2647366" y="3778808"/>
                  <a:pt x="2743987" y="3762704"/>
                </a:cubicBezTo>
                <a:cubicBezTo>
                  <a:pt x="2761608" y="3759767"/>
                  <a:pt x="2778698" y="3753108"/>
                  <a:pt x="2796539" y="3752193"/>
                </a:cubicBezTo>
                <a:cubicBezTo>
                  <a:pt x="2915551" y="3746090"/>
                  <a:pt x="3034774" y="3745186"/>
                  <a:pt x="3153891" y="3741683"/>
                </a:cubicBezTo>
                <a:cubicBezTo>
                  <a:pt x="3164401" y="3738180"/>
                  <a:pt x="3177588" y="3739007"/>
                  <a:pt x="3185422" y="3731173"/>
                </a:cubicBezTo>
                <a:cubicBezTo>
                  <a:pt x="3203286" y="3713309"/>
                  <a:pt x="3227463" y="3668111"/>
                  <a:pt x="3227463" y="3668111"/>
                </a:cubicBezTo>
                <a:cubicBezTo>
                  <a:pt x="3223960" y="3643587"/>
                  <a:pt x="3226153" y="3617539"/>
                  <a:pt x="3216953" y="3594538"/>
                </a:cubicBezTo>
                <a:cubicBezTo>
                  <a:pt x="3211433" y="3580737"/>
                  <a:pt x="3196841" y="3572523"/>
                  <a:pt x="3185422" y="3563007"/>
                </a:cubicBezTo>
                <a:cubicBezTo>
                  <a:pt x="3158255" y="3540368"/>
                  <a:pt x="3153962" y="3542010"/>
                  <a:pt x="3122360" y="3531476"/>
                </a:cubicBezTo>
                <a:cubicBezTo>
                  <a:pt x="3108346" y="3510455"/>
                  <a:pt x="3056351" y="3476403"/>
                  <a:pt x="3080318" y="3468414"/>
                </a:cubicBezTo>
                <a:lnTo>
                  <a:pt x="3143380" y="3447393"/>
                </a:lnTo>
                <a:cubicBezTo>
                  <a:pt x="3153890" y="3443890"/>
                  <a:pt x="3164163" y="3439570"/>
                  <a:pt x="3174911" y="3436883"/>
                </a:cubicBezTo>
                <a:cubicBezTo>
                  <a:pt x="3188925" y="3433380"/>
                  <a:pt x="3203117" y="3430524"/>
                  <a:pt x="3216953" y="3426373"/>
                </a:cubicBezTo>
                <a:cubicBezTo>
                  <a:pt x="3238176" y="3420006"/>
                  <a:pt x="3258994" y="3412359"/>
                  <a:pt x="3280015" y="3405352"/>
                </a:cubicBezTo>
                <a:lnTo>
                  <a:pt x="3311546" y="3394842"/>
                </a:lnTo>
                <a:cubicBezTo>
                  <a:pt x="3274034" y="3338575"/>
                  <a:pt x="3299459" y="3372245"/>
                  <a:pt x="3227463" y="3300249"/>
                </a:cubicBezTo>
                <a:cubicBezTo>
                  <a:pt x="3186998" y="3259783"/>
                  <a:pt x="3208302" y="3276963"/>
                  <a:pt x="3164401" y="3247697"/>
                </a:cubicBezTo>
                <a:cubicBezTo>
                  <a:pt x="3139811" y="3173929"/>
                  <a:pt x="3131678" y="3178893"/>
                  <a:pt x="3153891" y="3090042"/>
                </a:cubicBezTo>
                <a:cubicBezTo>
                  <a:pt x="3156955" y="3077787"/>
                  <a:pt x="3165405" y="3066829"/>
                  <a:pt x="3174911" y="3058511"/>
                </a:cubicBezTo>
                <a:cubicBezTo>
                  <a:pt x="3193924" y="3041874"/>
                  <a:pt x="3237973" y="3016469"/>
                  <a:pt x="3237973" y="3016469"/>
                </a:cubicBezTo>
                <a:cubicBezTo>
                  <a:pt x="3241477" y="3005959"/>
                  <a:pt x="3249707" y="2995949"/>
                  <a:pt x="3248484" y="2984938"/>
                </a:cubicBezTo>
                <a:cubicBezTo>
                  <a:pt x="3245127" y="2954721"/>
                  <a:pt x="3210505" y="2875536"/>
                  <a:pt x="3185422" y="2858814"/>
                </a:cubicBezTo>
                <a:cubicBezTo>
                  <a:pt x="3154419" y="2838145"/>
                  <a:pt x="3147650" y="2836609"/>
                  <a:pt x="3122360" y="2806262"/>
                </a:cubicBezTo>
                <a:cubicBezTo>
                  <a:pt x="3114273" y="2796558"/>
                  <a:pt x="3108346" y="2785241"/>
                  <a:pt x="3101339" y="2774731"/>
                </a:cubicBezTo>
                <a:cubicBezTo>
                  <a:pt x="3090678" y="2742746"/>
                  <a:pt x="3080302" y="2739273"/>
                  <a:pt x="3111849" y="2711669"/>
                </a:cubicBezTo>
                <a:cubicBezTo>
                  <a:pt x="3130862" y="2695033"/>
                  <a:pt x="3174911" y="2669628"/>
                  <a:pt x="3174911" y="2669628"/>
                </a:cubicBezTo>
                <a:cubicBezTo>
                  <a:pt x="3198582" y="2598620"/>
                  <a:pt x="3165754" y="2675589"/>
                  <a:pt x="3216953" y="2617076"/>
                </a:cubicBezTo>
                <a:cubicBezTo>
                  <a:pt x="3233589" y="2598063"/>
                  <a:pt x="3258994" y="2554014"/>
                  <a:pt x="3258994" y="2554014"/>
                </a:cubicBezTo>
                <a:cubicBezTo>
                  <a:pt x="3272451" y="2513641"/>
                  <a:pt x="3281997" y="2500669"/>
                  <a:pt x="3258994" y="2448911"/>
                </a:cubicBezTo>
                <a:cubicBezTo>
                  <a:pt x="3253864" y="2437368"/>
                  <a:pt x="3237973" y="2434897"/>
                  <a:pt x="3227463" y="2427890"/>
                </a:cubicBezTo>
                <a:cubicBezTo>
                  <a:pt x="3167215" y="2337520"/>
                  <a:pt x="3247440" y="2443873"/>
                  <a:pt x="3174911" y="2385849"/>
                </a:cubicBezTo>
                <a:cubicBezTo>
                  <a:pt x="3106997" y="2331516"/>
                  <a:pt x="3201614" y="2370224"/>
                  <a:pt x="3122360" y="2343807"/>
                </a:cubicBezTo>
                <a:cubicBezTo>
                  <a:pt x="3115353" y="2333297"/>
                  <a:pt x="3102179" y="2324880"/>
                  <a:pt x="3101339" y="2312276"/>
                </a:cubicBezTo>
                <a:cubicBezTo>
                  <a:pt x="3098533" y="2270182"/>
                  <a:pt x="3106273" y="2227969"/>
                  <a:pt x="3111849" y="2186152"/>
                </a:cubicBezTo>
                <a:cubicBezTo>
                  <a:pt x="3113313" y="2175170"/>
                  <a:pt x="3115439" y="2163272"/>
                  <a:pt x="3122360" y="2154621"/>
                </a:cubicBezTo>
                <a:cubicBezTo>
                  <a:pt x="3130251" y="2144757"/>
                  <a:pt x="3141792" y="2137230"/>
                  <a:pt x="3153891" y="2133600"/>
                </a:cubicBezTo>
                <a:cubicBezTo>
                  <a:pt x="3177619" y="2126482"/>
                  <a:pt x="3202939" y="2126593"/>
                  <a:pt x="3227463" y="2123090"/>
                </a:cubicBezTo>
                <a:cubicBezTo>
                  <a:pt x="3223960" y="2109076"/>
                  <a:pt x="3220921" y="2094938"/>
                  <a:pt x="3216953" y="2081049"/>
                </a:cubicBezTo>
                <a:cubicBezTo>
                  <a:pt x="3210115" y="2057115"/>
                  <a:pt x="3203846" y="2036410"/>
                  <a:pt x="3185422" y="2017986"/>
                </a:cubicBezTo>
                <a:cubicBezTo>
                  <a:pt x="3173035" y="2005599"/>
                  <a:pt x="3157394" y="1996965"/>
                  <a:pt x="3143380" y="1986455"/>
                </a:cubicBezTo>
                <a:cubicBezTo>
                  <a:pt x="3136373" y="1975945"/>
                  <a:pt x="3122360" y="1967556"/>
                  <a:pt x="3122360" y="1954924"/>
                </a:cubicBezTo>
                <a:cubicBezTo>
                  <a:pt x="3122360" y="1917399"/>
                  <a:pt x="3145350" y="1888908"/>
                  <a:pt x="3164401" y="1860331"/>
                </a:cubicBezTo>
                <a:cubicBezTo>
                  <a:pt x="3167904" y="1849821"/>
                  <a:pt x="3168766" y="1838018"/>
                  <a:pt x="3174911" y="1828800"/>
                </a:cubicBezTo>
                <a:cubicBezTo>
                  <a:pt x="3183156" y="1816432"/>
                  <a:pt x="3195023" y="1806785"/>
                  <a:pt x="3206442" y="1797269"/>
                </a:cubicBezTo>
                <a:cubicBezTo>
                  <a:pt x="3291304" y="1726551"/>
                  <a:pt x="3387843" y="1770484"/>
                  <a:pt x="3511242" y="1765738"/>
                </a:cubicBezTo>
                <a:cubicBezTo>
                  <a:pt x="3535766" y="1762235"/>
                  <a:pt x="3560523" y="1760086"/>
                  <a:pt x="3584815" y="1755228"/>
                </a:cubicBezTo>
                <a:cubicBezTo>
                  <a:pt x="3613144" y="1749562"/>
                  <a:pt x="3640400" y="1738956"/>
                  <a:pt x="3668897" y="1734207"/>
                </a:cubicBezTo>
                <a:cubicBezTo>
                  <a:pt x="3689918" y="1730704"/>
                  <a:pt x="3711122" y="1728162"/>
                  <a:pt x="3731960" y="1723697"/>
                </a:cubicBezTo>
                <a:cubicBezTo>
                  <a:pt x="3760209" y="1717644"/>
                  <a:pt x="3787295" y="1705551"/>
                  <a:pt x="3816042" y="1702676"/>
                </a:cubicBezTo>
                <a:cubicBezTo>
                  <a:pt x="4067602" y="1677521"/>
                  <a:pt x="3885947" y="1693004"/>
                  <a:pt x="4362580" y="1681655"/>
                </a:cubicBezTo>
                <a:cubicBezTo>
                  <a:pt x="4569755" y="1652060"/>
                  <a:pt x="4262628" y="1694652"/>
                  <a:pt x="4551766" y="1660635"/>
                </a:cubicBezTo>
                <a:cubicBezTo>
                  <a:pt x="4572931" y="1658145"/>
                  <a:pt x="4593932" y="1654303"/>
                  <a:pt x="4614829" y="1650124"/>
                </a:cubicBezTo>
                <a:cubicBezTo>
                  <a:pt x="4628993" y="1647291"/>
                  <a:pt x="4642513" y="1641209"/>
                  <a:pt x="4656870" y="1639614"/>
                </a:cubicBezTo>
                <a:cubicBezTo>
                  <a:pt x="4705743" y="1634184"/>
                  <a:pt x="4754967" y="1632607"/>
                  <a:pt x="4804015" y="1629104"/>
                </a:cubicBezTo>
                <a:cubicBezTo>
                  <a:pt x="4997457" y="1596862"/>
                  <a:pt x="4774014" y="1631180"/>
                  <a:pt x="5224429" y="1608083"/>
                </a:cubicBezTo>
                <a:cubicBezTo>
                  <a:pt x="5294521" y="1604489"/>
                  <a:pt x="5255892" y="1597586"/>
                  <a:pt x="5308511" y="1587062"/>
                </a:cubicBezTo>
                <a:cubicBezTo>
                  <a:pt x="5332803" y="1582204"/>
                  <a:pt x="5357710" y="1580983"/>
                  <a:pt x="5382084" y="1576552"/>
                </a:cubicBezTo>
                <a:cubicBezTo>
                  <a:pt x="5396296" y="1573968"/>
                  <a:pt x="5409877" y="1568417"/>
                  <a:pt x="5424125" y="1566042"/>
                </a:cubicBezTo>
                <a:cubicBezTo>
                  <a:pt x="5515855" y="1550753"/>
                  <a:pt x="5603043" y="1550263"/>
                  <a:pt x="5697394" y="1545021"/>
                </a:cubicBezTo>
                <a:cubicBezTo>
                  <a:pt x="5707904" y="1541518"/>
                  <a:pt x="5718272" y="1537555"/>
                  <a:pt x="5728925" y="1534511"/>
                </a:cubicBezTo>
                <a:cubicBezTo>
                  <a:pt x="5742814" y="1530543"/>
                  <a:pt x="5757689" y="1529690"/>
                  <a:pt x="5770966" y="1524000"/>
                </a:cubicBezTo>
                <a:cubicBezTo>
                  <a:pt x="5872581" y="1480450"/>
                  <a:pt x="5723841" y="1522645"/>
                  <a:pt x="5844539" y="1492469"/>
                </a:cubicBezTo>
                <a:cubicBezTo>
                  <a:pt x="5855049" y="1485462"/>
                  <a:pt x="5864772" y="1477098"/>
                  <a:pt x="5876070" y="1471449"/>
                </a:cubicBezTo>
                <a:cubicBezTo>
                  <a:pt x="5915648" y="1451660"/>
                  <a:pt x="5930520" y="1449953"/>
                  <a:pt x="5970663" y="1439917"/>
                </a:cubicBezTo>
                <a:cubicBezTo>
                  <a:pt x="6079751" y="1367194"/>
                  <a:pt x="5910868" y="1477897"/>
                  <a:pt x="6044235" y="1397876"/>
                </a:cubicBezTo>
                <a:cubicBezTo>
                  <a:pt x="6065898" y="1384878"/>
                  <a:pt x="6086276" y="1369849"/>
                  <a:pt x="6107297" y="1355835"/>
                </a:cubicBezTo>
                <a:lnTo>
                  <a:pt x="6138829" y="1334814"/>
                </a:lnTo>
                <a:cubicBezTo>
                  <a:pt x="6149339" y="1327807"/>
                  <a:pt x="6158376" y="1317787"/>
                  <a:pt x="6170360" y="1313793"/>
                </a:cubicBezTo>
                <a:lnTo>
                  <a:pt x="6201891" y="1303283"/>
                </a:lnTo>
                <a:cubicBezTo>
                  <a:pt x="6212401" y="1296276"/>
                  <a:pt x="6221879" y="1287392"/>
                  <a:pt x="6233422" y="1282262"/>
                </a:cubicBezTo>
                <a:cubicBezTo>
                  <a:pt x="6253670" y="1273263"/>
                  <a:pt x="6296484" y="1261242"/>
                  <a:pt x="6296484" y="1261242"/>
                </a:cubicBezTo>
                <a:cubicBezTo>
                  <a:pt x="6306994" y="1254235"/>
                  <a:pt x="6316472" y="1245351"/>
                  <a:pt x="6328015" y="1240221"/>
                </a:cubicBezTo>
                <a:cubicBezTo>
                  <a:pt x="6348263" y="1231222"/>
                  <a:pt x="6370056" y="1226207"/>
                  <a:pt x="6391077" y="1219200"/>
                </a:cubicBezTo>
                <a:cubicBezTo>
                  <a:pt x="6401587" y="1215697"/>
                  <a:pt x="6411744" y="1210863"/>
                  <a:pt x="6422608" y="1208690"/>
                </a:cubicBezTo>
                <a:cubicBezTo>
                  <a:pt x="6440125" y="1205187"/>
                  <a:pt x="6457753" y="1202197"/>
                  <a:pt x="6475160" y="1198180"/>
                </a:cubicBezTo>
                <a:cubicBezTo>
                  <a:pt x="6503310" y="1191684"/>
                  <a:pt x="6531215" y="1184166"/>
                  <a:pt x="6559242" y="1177159"/>
                </a:cubicBezTo>
                <a:cubicBezTo>
                  <a:pt x="6573256" y="1173656"/>
                  <a:pt x="6587119" y="1169482"/>
                  <a:pt x="6601284" y="1166649"/>
                </a:cubicBezTo>
                <a:cubicBezTo>
                  <a:pt x="6636318" y="1159642"/>
                  <a:pt x="6671726" y="1154294"/>
                  <a:pt x="6706387" y="1145628"/>
                </a:cubicBezTo>
                <a:cubicBezTo>
                  <a:pt x="6720401" y="1142124"/>
                  <a:pt x="6734304" y="1138144"/>
                  <a:pt x="6748429" y="1135117"/>
                </a:cubicBezTo>
                <a:cubicBezTo>
                  <a:pt x="6783364" y="1127631"/>
                  <a:pt x="6818498" y="1121104"/>
                  <a:pt x="6853532" y="1114097"/>
                </a:cubicBezTo>
                <a:cubicBezTo>
                  <a:pt x="6853550" y="1114093"/>
                  <a:pt x="6958616" y="1093079"/>
                  <a:pt x="6958635" y="1093076"/>
                </a:cubicBezTo>
                <a:cubicBezTo>
                  <a:pt x="6983159" y="1089573"/>
                  <a:pt x="7007834" y="1086998"/>
                  <a:pt x="7032208" y="1082566"/>
                </a:cubicBezTo>
                <a:cubicBezTo>
                  <a:pt x="7046420" y="1079982"/>
                  <a:pt x="7059871" y="1073446"/>
                  <a:pt x="7074249" y="1072055"/>
                </a:cubicBezTo>
                <a:cubicBezTo>
                  <a:pt x="7130833" y="1066579"/>
                  <a:pt x="7339952" y="1057551"/>
                  <a:pt x="7442111" y="1040524"/>
                </a:cubicBezTo>
                <a:cubicBezTo>
                  <a:pt x="7456360" y="1038149"/>
                  <a:pt x="7470052" y="1033148"/>
                  <a:pt x="7484153" y="1030014"/>
                </a:cubicBezTo>
                <a:cubicBezTo>
                  <a:pt x="7628397" y="997961"/>
                  <a:pt x="7469628" y="1037167"/>
                  <a:pt x="7568235" y="1008993"/>
                </a:cubicBezTo>
                <a:cubicBezTo>
                  <a:pt x="7582124" y="1005025"/>
                  <a:pt x="7596441" y="1002634"/>
                  <a:pt x="7610277" y="998483"/>
                </a:cubicBezTo>
                <a:cubicBezTo>
                  <a:pt x="7631500" y="992116"/>
                  <a:pt x="7652318" y="984469"/>
                  <a:pt x="7673339" y="977462"/>
                </a:cubicBezTo>
                <a:lnTo>
                  <a:pt x="7736401" y="956442"/>
                </a:lnTo>
                <a:lnTo>
                  <a:pt x="7799463" y="935421"/>
                </a:lnTo>
                <a:cubicBezTo>
                  <a:pt x="7809973" y="931918"/>
                  <a:pt x="7820708" y="929026"/>
                  <a:pt x="7830994" y="924911"/>
                </a:cubicBezTo>
                <a:cubicBezTo>
                  <a:pt x="7848511" y="917904"/>
                  <a:pt x="7865647" y="909856"/>
                  <a:pt x="7883546" y="903890"/>
                </a:cubicBezTo>
                <a:cubicBezTo>
                  <a:pt x="7897250" y="899322"/>
                  <a:pt x="7911751" y="897531"/>
                  <a:pt x="7925587" y="893380"/>
                </a:cubicBezTo>
                <a:cubicBezTo>
                  <a:pt x="7957422" y="883830"/>
                  <a:pt x="7988649" y="872359"/>
                  <a:pt x="8020180" y="861849"/>
                </a:cubicBezTo>
                <a:cubicBezTo>
                  <a:pt x="8030690" y="858345"/>
                  <a:pt x="8040847" y="853511"/>
                  <a:pt x="8051711" y="851338"/>
                </a:cubicBezTo>
                <a:cubicBezTo>
                  <a:pt x="8069228" y="847835"/>
                  <a:pt x="8086824" y="844703"/>
                  <a:pt x="8104263" y="840828"/>
                </a:cubicBezTo>
                <a:cubicBezTo>
                  <a:pt x="8134049" y="834209"/>
                  <a:pt x="8168728" y="822978"/>
                  <a:pt x="8198856" y="819807"/>
                </a:cubicBezTo>
                <a:cubicBezTo>
                  <a:pt x="8247759" y="814659"/>
                  <a:pt x="8296953" y="812800"/>
                  <a:pt x="8346001" y="809297"/>
                </a:cubicBezTo>
                <a:lnTo>
                  <a:pt x="8409063" y="788276"/>
                </a:lnTo>
                <a:cubicBezTo>
                  <a:pt x="8419573" y="784773"/>
                  <a:pt x="8430685" y="782721"/>
                  <a:pt x="8440594" y="777766"/>
                </a:cubicBezTo>
                <a:cubicBezTo>
                  <a:pt x="8468622" y="763752"/>
                  <a:pt x="8498604" y="753106"/>
                  <a:pt x="8524677" y="735724"/>
                </a:cubicBezTo>
                <a:cubicBezTo>
                  <a:pt x="8556341" y="714616"/>
                  <a:pt x="8560915" y="709683"/>
                  <a:pt x="8598249" y="693683"/>
                </a:cubicBezTo>
                <a:cubicBezTo>
                  <a:pt x="8608432" y="689319"/>
                  <a:pt x="8619270" y="686676"/>
                  <a:pt x="8629780" y="683173"/>
                </a:cubicBezTo>
                <a:cubicBezTo>
                  <a:pt x="8702060" y="634986"/>
                  <a:pt x="8668875" y="649120"/>
                  <a:pt x="8724373" y="630621"/>
                </a:cubicBezTo>
                <a:cubicBezTo>
                  <a:pt x="8747617" y="607377"/>
                  <a:pt x="8758170" y="592701"/>
                  <a:pt x="8787435" y="578069"/>
                </a:cubicBezTo>
                <a:cubicBezTo>
                  <a:pt x="8797344" y="573114"/>
                  <a:pt x="8808456" y="571062"/>
                  <a:pt x="8818966" y="567559"/>
                </a:cubicBezTo>
                <a:cubicBezTo>
                  <a:pt x="8829476" y="560552"/>
                  <a:pt x="8842606" y="556402"/>
                  <a:pt x="8850497" y="546538"/>
                </a:cubicBezTo>
                <a:cubicBezTo>
                  <a:pt x="8857418" y="537887"/>
                  <a:pt x="8861008" y="526086"/>
                  <a:pt x="8861008" y="515007"/>
                </a:cubicBezTo>
                <a:cubicBezTo>
                  <a:pt x="8861008" y="473735"/>
                  <a:pt x="8860767" y="443464"/>
                  <a:pt x="8818966" y="430924"/>
                </a:cubicBezTo>
                <a:cubicBezTo>
                  <a:pt x="8795238" y="423806"/>
                  <a:pt x="8770136" y="421651"/>
                  <a:pt x="8745394" y="420414"/>
                </a:cubicBezTo>
                <a:cubicBezTo>
                  <a:pt x="8629872" y="414638"/>
                  <a:pt x="8514167" y="413407"/>
                  <a:pt x="8398553" y="409904"/>
                </a:cubicBezTo>
                <a:cubicBezTo>
                  <a:pt x="8328484" y="402897"/>
                  <a:pt x="8257806" y="400459"/>
                  <a:pt x="8188346" y="388883"/>
                </a:cubicBezTo>
                <a:cubicBezTo>
                  <a:pt x="8124134" y="378181"/>
                  <a:pt x="8119310" y="376875"/>
                  <a:pt x="8051711" y="367862"/>
                </a:cubicBezTo>
                <a:cubicBezTo>
                  <a:pt x="8023713" y="364129"/>
                  <a:pt x="7995490" y="361995"/>
                  <a:pt x="7967629" y="357352"/>
                </a:cubicBezTo>
                <a:cubicBezTo>
                  <a:pt x="7953380" y="354977"/>
                  <a:pt x="7939836" y="349217"/>
                  <a:pt x="7925587" y="346842"/>
                </a:cubicBezTo>
                <a:cubicBezTo>
                  <a:pt x="7897726" y="342198"/>
                  <a:pt x="7869532" y="339835"/>
                  <a:pt x="7841504" y="336331"/>
                </a:cubicBezTo>
                <a:cubicBezTo>
                  <a:pt x="7830994" y="332828"/>
                  <a:pt x="7820837" y="327994"/>
                  <a:pt x="7809973" y="325821"/>
                </a:cubicBezTo>
                <a:cubicBezTo>
                  <a:pt x="7678217" y="299471"/>
                  <a:pt x="7586939" y="320465"/>
                  <a:pt x="7431601" y="325821"/>
                </a:cubicBezTo>
                <a:cubicBezTo>
                  <a:pt x="7348437" y="336216"/>
                  <a:pt x="7339202" y="337760"/>
                  <a:pt x="7252925" y="346842"/>
                </a:cubicBezTo>
                <a:cubicBezTo>
                  <a:pt x="7217909" y="350528"/>
                  <a:pt x="7182953" y="355010"/>
                  <a:pt x="7147822" y="357352"/>
                </a:cubicBezTo>
                <a:cubicBezTo>
                  <a:pt x="7077821" y="362019"/>
                  <a:pt x="7007684" y="364359"/>
                  <a:pt x="6937615" y="367862"/>
                </a:cubicBezTo>
                <a:lnTo>
                  <a:pt x="5655353" y="357352"/>
                </a:lnTo>
                <a:cubicBezTo>
                  <a:pt x="5642728" y="356931"/>
                  <a:pt x="5671243" y="337364"/>
                  <a:pt x="5676373" y="325821"/>
                </a:cubicBezTo>
                <a:cubicBezTo>
                  <a:pt x="5676380" y="325806"/>
                  <a:pt x="5702646" y="247001"/>
                  <a:pt x="5707904" y="231228"/>
                </a:cubicBezTo>
                <a:lnTo>
                  <a:pt x="5718415" y="199697"/>
                </a:lnTo>
                <a:cubicBezTo>
                  <a:pt x="5721918" y="210207"/>
                  <a:pt x="5733880" y="221319"/>
                  <a:pt x="5728925" y="231228"/>
                </a:cubicBezTo>
                <a:cubicBezTo>
                  <a:pt x="5723970" y="241137"/>
                  <a:pt x="5708209" y="239335"/>
                  <a:pt x="5697394" y="241738"/>
                </a:cubicBezTo>
                <a:cubicBezTo>
                  <a:pt x="5676591" y="246361"/>
                  <a:pt x="5655428" y="249235"/>
                  <a:pt x="5634332" y="252249"/>
                </a:cubicBezTo>
                <a:cubicBezTo>
                  <a:pt x="5564916" y="262166"/>
                  <a:pt x="5516522" y="266132"/>
                  <a:pt x="5445146" y="273269"/>
                </a:cubicBezTo>
                <a:cubicBezTo>
                  <a:pt x="5305008" y="269766"/>
                  <a:pt x="5164914" y="262759"/>
                  <a:pt x="5024732" y="262759"/>
                </a:cubicBezTo>
                <a:cubicBezTo>
                  <a:pt x="4979052" y="262759"/>
                  <a:pt x="4933526" y="268487"/>
                  <a:pt x="4888097" y="273269"/>
                </a:cubicBezTo>
                <a:cubicBezTo>
                  <a:pt x="4866903" y="275500"/>
                  <a:pt x="4846098" y="280540"/>
                  <a:pt x="4825035" y="283780"/>
                </a:cubicBezTo>
                <a:cubicBezTo>
                  <a:pt x="4800550" y="287547"/>
                  <a:pt x="4776113" y="291825"/>
                  <a:pt x="4751463" y="294290"/>
                </a:cubicBezTo>
                <a:cubicBezTo>
                  <a:pt x="4437806" y="325655"/>
                  <a:pt x="4761207" y="286961"/>
                  <a:pt x="4520235" y="315311"/>
                </a:cubicBezTo>
                <a:cubicBezTo>
                  <a:pt x="4492183" y="318611"/>
                  <a:pt x="4464346" y="324095"/>
                  <a:pt x="4436153" y="325821"/>
                </a:cubicBezTo>
                <a:cubicBezTo>
                  <a:pt x="4292610" y="334609"/>
                  <a:pt x="4005229" y="346842"/>
                  <a:pt x="4005229" y="346842"/>
                </a:cubicBezTo>
                <a:cubicBezTo>
                  <a:pt x="3881349" y="371617"/>
                  <a:pt x="4035589" y="341781"/>
                  <a:pt x="3879104" y="367862"/>
                </a:cubicBezTo>
                <a:cubicBezTo>
                  <a:pt x="3861483" y="370799"/>
                  <a:pt x="3844174" y="375436"/>
                  <a:pt x="3826553" y="378373"/>
                </a:cubicBezTo>
                <a:cubicBezTo>
                  <a:pt x="3802117" y="382446"/>
                  <a:pt x="3777465" y="385116"/>
                  <a:pt x="3752980" y="388883"/>
                </a:cubicBezTo>
                <a:cubicBezTo>
                  <a:pt x="3731917" y="392123"/>
                  <a:pt x="3710939" y="395890"/>
                  <a:pt x="3689918" y="399393"/>
                </a:cubicBezTo>
                <a:cubicBezTo>
                  <a:pt x="3602332" y="395890"/>
                  <a:pt x="3513623" y="403293"/>
                  <a:pt x="3427160" y="388883"/>
                </a:cubicBezTo>
                <a:cubicBezTo>
                  <a:pt x="3288266" y="365734"/>
                  <a:pt x="3603354" y="340277"/>
                  <a:pt x="3469201" y="336331"/>
                </a:cubicBezTo>
                <a:lnTo>
                  <a:pt x="2817560" y="357352"/>
                </a:lnTo>
                <a:cubicBezTo>
                  <a:pt x="2562123" y="385734"/>
                  <a:pt x="2691736" y="375038"/>
                  <a:pt x="2428677" y="388883"/>
                </a:cubicBezTo>
                <a:cubicBezTo>
                  <a:pt x="2218650" y="415137"/>
                  <a:pt x="2316807" y="414596"/>
                  <a:pt x="2134387" y="399393"/>
                </a:cubicBezTo>
                <a:cubicBezTo>
                  <a:pt x="2123877" y="395890"/>
                  <a:pt x="2113720" y="391056"/>
                  <a:pt x="2102856" y="388883"/>
                </a:cubicBezTo>
                <a:cubicBezTo>
                  <a:pt x="2078564" y="384025"/>
                  <a:pt x="2051442" y="389452"/>
                  <a:pt x="2029284" y="378373"/>
                </a:cubicBezTo>
                <a:cubicBezTo>
                  <a:pt x="2019375" y="373418"/>
                  <a:pt x="2022277" y="357352"/>
                  <a:pt x="2018773" y="346842"/>
                </a:cubicBezTo>
                <a:cubicBezTo>
                  <a:pt x="2020282" y="328731"/>
                  <a:pt x="2041998" y="208809"/>
                  <a:pt x="2018773" y="168166"/>
                </a:cubicBezTo>
                <a:cubicBezTo>
                  <a:pt x="2009184" y="151386"/>
                  <a:pt x="1971897" y="142030"/>
                  <a:pt x="1955711" y="136635"/>
                </a:cubicBezTo>
                <a:cubicBezTo>
                  <a:pt x="1920677" y="140138"/>
                  <a:pt x="1885817" y="147145"/>
                  <a:pt x="1850608" y="147145"/>
                </a:cubicBezTo>
                <a:cubicBezTo>
                  <a:pt x="1816149" y="147145"/>
                  <a:pt x="1811921" y="124062"/>
                  <a:pt x="1787546" y="105104"/>
                </a:cubicBezTo>
                <a:cubicBezTo>
                  <a:pt x="1767604" y="89593"/>
                  <a:pt x="1742348" y="80926"/>
                  <a:pt x="1724484" y="63062"/>
                </a:cubicBezTo>
                <a:cubicBezTo>
                  <a:pt x="1701237" y="39815"/>
                  <a:pt x="1690690" y="25145"/>
                  <a:pt x="1661422" y="10511"/>
                </a:cubicBezTo>
                <a:cubicBezTo>
                  <a:pt x="1651513" y="5556"/>
                  <a:pt x="1640401" y="3504"/>
                  <a:pt x="1629891" y="0"/>
                </a:cubicBezTo>
                <a:cubicBezTo>
                  <a:pt x="1542927" y="4348"/>
                  <a:pt x="1390152" y="9658"/>
                  <a:pt x="1293560" y="21021"/>
                </a:cubicBezTo>
                <a:cubicBezTo>
                  <a:pt x="1275818" y="23108"/>
                  <a:pt x="1258525" y="28028"/>
                  <a:pt x="1241008" y="31531"/>
                </a:cubicBezTo>
                <a:cubicBezTo>
                  <a:pt x="1230498" y="38538"/>
                  <a:pt x="1220775" y="46903"/>
                  <a:pt x="1209477" y="52552"/>
                </a:cubicBezTo>
                <a:cubicBezTo>
                  <a:pt x="1122448" y="96067"/>
                  <a:pt x="1236779" y="23839"/>
                  <a:pt x="1146415" y="84083"/>
                </a:cubicBezTo>
                <a:cubicBezTo>
                  <a:pt x="1139408" y="94593"/>
                  <a:pt x="1134326" y="106682"/>
                  <a:pt x="1125394" y="115614"/>
                </a:cubicBezTo>
                <a:cubicBezTo>
                  <a:pt x="1116462" y="124546"/>
                  <a:pt x="1100558" y="125923"/>
                  <a:pt x="1093863" y="136635"/>
                </a:cubicBezTo>
                <a:cubicBezTo>
                  <a:pt x="1063886" y="184599"/>
                  <a:pt x="1086235" y="225802"/>
                  <a:pt x="1030801" y="262759"/>
                </a:cubicBezTo>
                <a:cubicBezTo>
                  <a:pt x="1020291" y="269766"/>
                  <a:pt x="1008974" y="275693"/>
                  <a:pt x="999270" y="283780"/>
                </a:cubicBezTo>
                <a:cubicBezTo>
                  <a:pt x="964401" y="312838"/>
                  <a:pt x="975353" y="316759"/>
                  <a:pt x="936208" y="336331"/>
                </a:cubicBezTo>
                <a:cubicBezTo>
                  <a:pt x="926299" y="341286"/>
                  <a:pt x="914586" y="341887"/>
                  <a:pt x="904677" y="346842"/>
                </a:cubicBezTo>
                <a:cubicBezTo>
                  <a:pt x="893379" y="352491"/>
                  <a:pt x="884689" y="362732"/>
                  <a:pt x="873146" y="367862"/>
                </a:cubicBezTo>
                <a:cubicBezTo>
                  <a:pt x="852898" y="376861"/>
                  <a:pt x="831105" y="381876"/>
                  <a:pt x="810084" y="388883"/>
                </a:cubicBezTo>
                <a:cubicBezTo>
                  <a:pt x="764855" y="403959"/>
                  <a:pt x="789294" y="396708"/>
                  <a:pt x="736511" y="409904"/>
                </a:cubicBezTo>
                <a:cubicBezTo>
                  <a:pt x="676952" y="406400"/>
                  <a:pt x="617201" y="405330"/>
                  <a:pt x="557835" y="399393"/>
                </a:cubicBezTo>
                <a:cubicBezTo>
                  <a:pt x="546811" y="398291"/>
                  <a:pt x="536390" y="393467"/>
                  <a:pt x="526304" y="388883"/>
                </a:cubicBezTo>
                <a:cubicBezTo>
                  <a:pt x="497777" y="375916"/>
                  <a:pt x="471949" y="356752"/>
                  <a:pt x="442222" y="346842"/>
                </a:cubicBezTo>
                <a:cubicBezTo>
                  <a:pt x="398708" y="332336"/>
                  <a:pt x="419909" y="342476"/>
                  <a:pt x="379160" y="315311"/>
                </a:cubicBezTo>
                <a:cubicBezTo>
                  <a:pt x="333615" y="318814"/>
                  <a:pt x="287852" y="320155"/>
                  <a:pt x="242525" y="325821"/>
                </a:cubicBezTo>
                <a:cubicBezTo>
                  <a:pt x="231532" y="327195"/>
                  <a:pt x="218828" y="328497"/>
                  <a:pt x="210994" y="336331"/>
                </a:cubicBezTo>
                <a:cubicBezTo>
                  <a:pt x="203160" y="344165"/>
                  <a:pt x="203987" y="357352"/>
                  <a:pt x="200484" y="367862"/>
                </a:cubicBezTo>
                <a:cubicBezTo>
                  <a:pt x="203987" y="437931"/>
                  <a:pt x="210994" y="507912"/>
                  <a:pt x="210994" y="578069"/>
                </a:cubicBezTo>
                <a:cubicBezTo>
                  <a:pt x="210994" y="599380"/>
                  <a:pt x="209139" y="621657"/>
                  <a:pt x="200484" y="641131"/>
                </a:cubicBezTo>
                <a:cubicBezTo>
                  <a:pt x="189636" y="665538"/>
                  <a:pt x="161798" y="679110"/>
                  <a:pt x="137422" y="683173"/>
                </a:cubicBezTo>
                <a:cubicBezTo>
                  <a:pt x="106129" y="688389"/>
                  <a:pt x="74360" y="690180"/>
                  <a:pt x="42829" y="693683"/>
                </a:cubicBezTo>
                <a:cubicBezTo>
                  <a:pt x="32318" y="704193"/>
                  <a:pt x="19542" y="712846"/>
                  <a:pt x="11297" y="725214"/>
                </a:cubicBezTo>
                <a:cubicBezTo>
                  <a:pt x="-9880" y="756979"/>
                  <a:pt x="3837" y="813473"/>
                  <a:pt x="11297" y="840828"/>
                </a:cubicBezTo>
                <a:cubicBezTo>
                  <a:pt x="14621" y="853015"/>
                  <a:pt x="22454" y="864468"/>
                  <a:pt x="32318" y="872359"/>
                </a:cubicBezTo>
                <a:cubicBezTo>
                  <a:pt x="40969" y="879280"/>
                  <a:pt x="53339" y="879366"/>
                  <a:pt x="63849" y="882869"/>
                </a:cubicBezTo>
                <a:cubicBezTo>
                  <a:pt x="77863" y="903890"/>
                  <a:pt x="109025" y="920862"/>
                  <a:pt x="105891" y="945931"/>
                </a:cubicBezTo>
                <a:cubicBezTo>
                  <a:pt x="102387" y="973959"/>
                  <a:pt x="102812" y="1002763"/>
                  <a:pt x="95380" y="1030014"/>
                </a:cubicBezTo>
                <a:cubicBezTo>
                  <a:pt x="89032" y="1053289"/>
                  <a:pt x="56325" y="1076880"/>
                  <a:pt x="42829" y="1093076"/>
                </a:cubicBezTo>
                <a:cubicBezTo>
                  <a:pt x="20190" y="1120242"/>
                  <a:pt x="21831" y="1124537"/>
                  <a:pt x="11297" y="1156138"/>
                </a:cubicBezTo>
                <a:cubicBezTo>
                  <a:pt x="14801" y="1173655"/>
                  <a:pt x="12945" y="1193179"/>
                  <a:pt x="21808" y="1208690"/>
                </a:cubicBezTo>
                <a:cubicBezTo>
                  <a:pt x="31549" y="1225737"/>
                  <a:pt x="97601" y="1246586"/>
                  <a:pt x="105891" y="1250731"/>
                </a:cubicBezTo>
                <a:cubicBezTo>
                  <a:pt x="145031" y="1270301"/>
                  <a:pt x="134089" y="1274229"/>
                  <a:pt x="168953" y="1303283"/>
                </a:cubicBezTo>
                <a:cubicBezTo>
                  <a:pt x="178657" y="1311370"/>
                  <a:pt x="189974" y="1317297"/>
                  <a:pt x="200484" y="1324304"/>
                </a:cubicBezTo>
                <a:cubicBezTo>
                  <a:pt x="207491" y="1345325"/>
                  <a:pt x="228511" y="1366345"/>
                  <a:pt x="221504" y="1387366"/>
                </a:cubicBezTo>
                <a:cubicBezTo>
                  <a:pt x="212956" y="1413012"/>
                  <a:pt x="210349" y="1430052"/>
                  <a:pt x="189973" y="1450428"/>
                </a:cubicBezTo>
                <a:cubicBezTo>
                  <a:pt x="181041" y="1459360"/>
                  <a:pt x="168146" y="1463362"/>
                  <a:pt x="158442" y="1471449"/>
                </a:cubicBezTo>
                <a:cubicBezTo>
                  <a:pt x="147023" y="1480965"/>
                  <a:pt x="137421" y="1492470"/>
                  <a:pt x="126911" y="1502980"/>
                </a:cubicBezTo>
                <a:cubicBezTo>
                  <a:pt x="130415" y="1531007"/>
                  <a:pt x="126932" y="1560837"/>
                  <a:pt x="137422" y="1587062"/>
                </a:cubicBezTo>
                <a:cubicBezTo>
                  <a:pt x="145681" y="1607709"/>
                  <a:pt x="197055" y="1614610"/>
                  <a:pt x="210994" y="1618593"/>
                </a:cubicBezTo>
                <a:cubicBezTo>
                  <a:pt x="221647" y="1621637"/>
                  <a:pt x="231615" y="1627179"/>
                  <a:pt x="242525" y="1629104"/>
                </a:cubicBezTo>
                <a:cubicBezTo>
                  <a:pt x="291317" y="1637714"/>
                  <a:pt x="340798" y="1641978"/>
                  <a:pt x="389670" y="1650124"/>
                </a:cubicBezTo>
                <a:lnTo>
                  <a:pt x="452732" y="1660635"/>
                </a:lnTo>
                <a:cubicBezTo>
                  <a:pt x="532341" y="1713706"/>
                  <a:pt x="492390" y="1673968"/>
                  <a:pt x="473753" y="1860331"/>
                </a:cubicBezTo>
                <a:cubicBezTo>
                  <a:pt x="472651" y="1871355"/>
                  <a:pt x="471076" y="1884028"/>
                  <a:pt x="463242" y="1891862"/>
                </a:cubicBezTo>
                <a:cubicBezTo>
                  <a:pt x="445378" y="1909726"/>
                  <a:pt x="421201" y="1919890"/>
                  <a:pt x="400180" y="1933904"/>
                </a:cubicBezTo>
                <a:cubicBezTo>
                  <a:pt x="389670" y="1940911"/>
                  <a:pt x="377581" y="1945992"/>
                  <a:pt x="368649" y="1954924"/>
                </a:cubicBezTo>
                <a:cubicBezTo>
                  <a:pt x="328186" y="1995387"/>
                  <a:pt x="349485" y="1978210"/>
                  <a:pt x="305587" y="2007476"/>
                </a:cubicBezTo>
                <a:cubicBezTo>
                  <a:pt x="302084" y="2017986"/>
                  <a:pt x="295077" y="2027928"/>
                  <a:pt x="295077" y="2039007"/>
                </a:cubicBezTo>
                <a:cubicBezTo>
                  <a:pt x="295077" y="2063780"/>
                  <a:pt x="295526" y="2089942"/>
                  <a:pt x="305587" y="2112580"/>
                </a:cubicBezTo>
                <a:cubicBezTo>
                  <a:pt x="309831" y="2122129"/>
                  <a:pt x="375837" y="2152959"/>
                  <a:pt x="379160" y="2154621"/>
                </a:cubicBezTo>
                <a:cubicBezTo>
                  <a:pt x="393174" y="2175642"/>
                  <a:pt x="413212" y="2193716"/>
                  <a:pt x="421201" y="2217683"/>
                </a:cubicBezTo>
                <a:lnTo>
                  <a:pt x="442222" y="2280745"/>
                </a:lnTo>
                <a:cubicBezTo>
                  <a:pt x="438718" y="2294759"/>
                  <a:pt x="442679" y="2313385"/>
                  <a:pt x="431711" y="2322786"/>
                </a:cubicBezTo>
                <a:cubicBezTo>
                  <a:pt x="414888" y="2337206"/>
                  <a:pt x="390636" y="2341059"/>
                  <a:pt x="368649" y="2343807"/>
                </a:cubicBezTo>
                <a:cubicBezTo>
                  <a:pt x="266840" y="2356533"/>
                  <a:pt x="312263" y="2348777"/>
                  <a:pt x="232015" y="2364828"/>
                </a:cubicBezTo>
                <a:cubicBezTo>
                  <a:pt x="233258" y="2382229"/>
                  <a:pt x="223842" y="2514310"/>
                  <a:pt x="263546" y="2554014"/>
                </a:cubicBezTo>
                <a:cubicBezTo>
                  <a:pt x="281410" y="2571878"/>
                  <a:pt x="326608" y="2596055"/>
                  <a:pt x="326608" y="2596055"/>
                </a:cubicBezTo>
                <a:cubicBezTo>
                  <a:pt x="380942" y="2677557"/>
                  <a:pt x="360658" y="2635147"/>
                  <a:pt x="389670" y="2722180"/>
                </a:cubicBezTo>
                <a:lnTo>
                  <a:pt x="379160" y="2690649"/>
                </a:lnTo>
                <a:cubicBezTo>
                  <a:pt x="382663" y="2680138"/>
                  <a:pt x="389670" y="2648038"/>
                  <a:pt x="389670" y="2659117"/>
                </a:cubicBezTo>
                <a:cubicBezTo>
                  <a:pt x="389670" y="2676981"/>
                  <a:pt x="382356" y="2694093"/>
                  <a:pt x="379160" y="2711669"/>
                </a:cubicBezTo>
                <a:cubicBezTo>
                  <a:pt x="371127" y="2755851"/>
                  <a:pt x="364047" y="2803989"/>
                  <a:pt x="358139" y="2848304"/>
                </a:cubicBezTo>
                <a:cubicBezTo>
                  <a:pt x="354036" y="2879080"/>
                  <a:pt x="347715" y="2949614"/>
                  <a:pt x="337118" y="2984938"/>
                </a:cubicBezTo>
                <a:cubicBezTo>
                  <a:pt x="309841" y="3075858"/>
                  <a:pt x="327609" y="3003956"/>
                  <a:pt x="295077" y="3069021"/>
                </a:cubicBezTo>
                <a:cubicBezTo>
                  <a:pt x="290122" y="3078930"/>
                  <a:pt x="292400" y="3092718"/>
                  <a:pt x="284566" y="3100552"/>
                </a:cubicBezTo>
                <a:cubicBezTo>
                  <a:pt x="276732" y="3108386"/>
                  <a:pt x="263850" y="3108659"/>
                  <a:pt x="253035" y="3111062"/>
                </a:cubicBezTo>
                <a:cubicBezTo>
                  <a:pt x="232232" y="3115685"/>
                  <a:pt x="210994" y="3118069"/>
                  <a:pt x="189973" y="3121573"/>
                </a:cubicBezTo>
                <a:cubicBezTo>
                  <a:pt x="193477" y="3139090"/>
                  <a:pt x="194212" y="3157397"/>
                  <a:pt x="200484" y="3174124"/>
                </a:cubicBezTo>
                <a:cubicBezTo>
                  <a:pt x="208614" y="3195803"/>
                  <a:pt x="250044" y="3238053"/>
                  <a:pt x="263546" y="3247697"/>
                </a:cubicBezTo>
                <a:cubicBezTo>
                  <a:pt x="272561" y="3254136"/>
                  <a:pt x="284567" y="3254704"/>
                  <a:pt x="295077" y="3258207"/>
                </a:cubicBezTo>
                <a:cubicBezTo>
                  <a:pt x="305587" y="3265214"/>
                  <a:pt x="315065" y="3274098"/>
                  <a:pt x="326608" y="3279228"/>
                </a:cubicBezTo>
                <a:cubicBezTo>
                  <a:pt x="346856" y="3288227"/>
                  <a:pt x="389670" y="3300249"/>
                  <a:pt x="389670" y="3300249"/>
                </a:cubicBezTo>
                <a:cubicBezTo>
                  <a:pt x="416212" y="3340061"/>
                  <a:pt x="434948" y="3353280"/>
                  <a:pt x="400180" y="3415862"/>
                </a:cubicBezTo>
                <a:cubicBezTo>
                  <a:pt x="393165" y="3428489"/>
                  <a:pt x="372153" y="3422869"/>
                  <a:pt x="358139" y="3426373"/>
                </a:cubicBezTo>
                <a:cubicBezTo>
                  <a:pt x="333615" y="3422869"/>
                  <a:pt x="308858" y="3420720"/>
                  <a:pt x="284566" y="3415862"/>
                </a:cubicBezTo>
                <a:cubicBezTo>
                  <a:pt x="273702" y="3413689"/>
                  <a:pt x="262944" y="3400397"/>
                  <a:pt x="253035" y="3405352"/>
                </a:cubicBezTo>
                <a:cubicBezTo>
                  <a:pt x="243126" y="3410307"/>
                  <a:pt x="246028" y="3426373"/>
                  <a:pt x="242525" y="3436883"/>
                </a:cubicBezTo>
                <a:cubicBezTo>
                  <a:pt x="246630" y="3457409"/>
                  <a:pt x="260720" y="3539161"/>
                  <a:pt x="274056" y="3552497"/>
                </a:cubicBezTo>
                <a:lnTo>
                  <a:pt x="305587" y="3584028"/>
                </a:lnTo>
                <a:cubicBezTo>
                  <a:pt x="309090" y="3594538"/>
                  <a:pt x="309952" y="3606341"/>
                  <a:pt x="316097" y="3615559"/>
                </a:cubicBezTo>
                <a:cubicBezTo>
                  <a:pt x="324342" y="3627927"/>
                  <a:pt x="336210" y="3637574"/>
                  <a:pt x="347629" y="3647090"/>
                </a:cubicBezTo>
                <a:cubicBezTo>
                  <a:pt x="377211" y="3671741"/>
                  <a:pt x="402934" y="3679308"/>
                  <a:pt x="442222" y="3689131"/>
                </a:cubicBezTo>
                <a:cubicBezTo>
                  <a:pt x="456236" y="3692635"/>
                  <a:pt x="470099" y="3696809"/>
                  <a:pt x="484263" y="3699642"/>
                </a:cubicBezTo>
                <a:cubicBezTo>
                  <a:pt x="505160" y="3703821"/>
                  <a:pt x="526651" y="3704983"/>
                  <a:pt x="547325" y="3710152"/>
                </a:cubicBezTo>
                <a:cubicBezTo>
                  <a:pt x="568821" y="3715526"/>
                  <a:pt x="589366" y="3724166"/>
                  <a:pt x="610387" y="3731173"/>
                </a:cubicBezTo>
                <a:lnTo>
                  <a:pt x="673449" y="3752193"/>
                </a:lnTo>
                <a:cubicBezTo>
                  <a:pt x="683959" y="3755697"/>
                  <a:pt x="694232" y="3760017"/>
                  <a:pt x="704980" y="3762704"/>
                </a:cubicBezTo>
                <a:cubicBezTo>
                  <a:pt x="767696" y="3778382"/>
                  <a:pt x="732773" y="3770839"/>
                  <a:pt x="810084" y="3783724"/>
                </a:cubicBezTo>
                <a:lnTo>
                  <a:pt x="873146" y="3804745"/>
                </a:lnTo>
                <a:lnTo>
                  <a:pt x="936208" y="3825766"/>
                </a:lnTo>
                <a:lnTo>
                  <a:pt x="957229" y="3836276"/>
                </a:lnTo>
                <a:lnTo>
                  <a:pt x="1188456" y="3794235"/>
                </a:lnTo>
                <a:lnTo>
                  <a:pt x="1283049" y="3804745"/>
                </a:lnTo>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939FE411-6BAD-B742-ADD4-8BF9C3AFF8B0}"/>
              </a:ext>
            </a:extLst>
          </p:cNvPr>
          <p:cNvSpPr/>
          <p:nvPr/>
        </p:nvSpPr>
        <p:spPr>
          <a:xfrm>
            <a:off x="9028985" y="4027025"/>
            <a:ext cx="1030014" cy="1546967"/>
          </a:xfrm>
          <a:custGeom>
            <a:avLst/>
            <a:gdLst>
              <a:gd name="connsiteX0" fmla="*/ 388883 w 1030014"/>
              <a:gd name="connsiteY0" fmla="*/ 1536457 h 1546967"/>
              <a:gd name="connsiteX1" fmla="*/ 388883 w 1030014"/>
              <a:gd name="connsiteY1" fmla="*/ 1536457 h 1546967"/>
              <a:gd name="connsiteX2" fmla="*/ 483476 w 1030014"/>
              <a:gd name="connsiteY2" fmla="*/ 1546967 h 1546967"/>
              <a:gd name="connsiteX3" fmla="*/ 557048 w 1030014"/>
              <a:gd name="connsiteY3" fmla="*/ 1536457 h 1546967"/>
              <a:gd name="connsiteX4" fmla="*/ 756745 w 1030014"/>
              <a:gd name="connsiteY4" fmla="*/ 1515436 h 1546967"/>
              <a:gd name="connsiteX5" fmla="*/ 1030014 w 1030014"/>
              <a:gd name="connsiteY5" fmla="*/ 1504926 h 1546967"/>
              <a:gd name="connsiteX6" fmla="*/ 1008993 w 1030014"/>
              <a:gd name="connsiteY6" fmla="*/ 1431353 h 1546967"/>
              <a:gd name="connsiteX7" fmla="*/ 945931 w 1030014"/>
              <a:gd name="connsiteY7" fmla="*/ 1399822 h 1546967"/>
              <a:gd name="connsiteX8" fmla="*/ 924910 w 1030014"/>
              <a:gd name="connsiteY8" fmla="*/ 1368291 h 1546967"/>
              <a:gd name="connsiteX9" fmla="*/ 861848 w 1030014"/>
              <a:gd name="connsiteY9" fmla="*/ 1326250 h 1546967"/>
              <a:gd name="connsiteX10" fmla="*/ 851338 w 1030014"/>
              <a:gd name="connsiteY10" fmla="*/ 1294719 h 1546967"/>
              <a:gd name="connsiteX11" fmla="*/ 882869 w 1030014"/>
              <a:gd name="connsiteY11" fmla="*/ 1221146 h 1546967"/>
              <a:gd name="connsiteX12" fmla="*/ 914400 w 1030014"/>
              <a:gd name="connsiteY12" fmla="*/ 1189615 h 1546967"/>
              <a:gd name="connsiteX13" fmla="*/ 935421 w 1030014"/>
              <a:gd name="connsiteY13" fmla="*/ 1158084 h 1546967"/>
              <a:gd name="connsiteX14" fmla="*/ 903890 w 1030014"/>
              <a:gd name="connsiteY14" fmla="*/ 1031960 h 1546967"/>
              <a:gd name="connsiteX15" fmla="*/ 840828 w 1030014"/>
              <a:gd name="connsiteY15" fmla="*/ 989919 h 1546967"/>
              <a:gd name="connsiteX16" fmla="*/ 851338 w 1030014"/>
              <a:gd name="connsiteY16" fmla="*/ 916346 h 1546967"/>
              <a:gd name="connsiteX17" fmla="*/ 872359 w 1030014"/>
              <a:gd name="connsiteY17" fmla="*/ 853284 h 1546967"/>
              <a:gd name="connsiteX18" fmla="*/ 861848 w 1030014"/>
              <a:gd name="connsiteY18" fmla="*/ 769202 h 1546967"/>
              <a:gd name="connsiteX19" fmla="*/ 830317 w 1030014"/>
              <a:gd name="connsiteY19" fmla="*/ 737671 h 1546967"/>
              <a:gd name="connsiteX20" fmla="*/ 788276 w 1030014"/>
              <a:gd name="connsiteY20" fmla="*/ 674608 h 1546967"/>
              <a:gd name="connsiteX21" fmla="*/ 777766 w 1030014"/>
              <a:gd name="connsiteY21" fmla="*/ 643077 h 1546967"/>
              <a:gd name="connsiteX22" fmla="*/ 809297 w 1030014"/>
              <a:gd name="connsiteY22" fmla="*/ 527464 h 1546967"/>
              <a:gd name="connsiteX23" fmla="*/ 819807 w 1030014"/>
              <a:gd name="connsiteY23" fmla="*/ 495933 h 1546967"/>
              <a:gd name="connsiteX24" fmla="*/ 830317 w 1030014"/>
              <a:gd name="connsiteY24" fmla="*/ 464402 h 1546967"/>
              <a:gd name="connsiteX25" fmla="*/ 851338 w 1030014"/>
              <a:gd name="connsiteY25" fmla="*/ 432871 h 1546967"/>
              <a:gd name="connsiteX26" fmla="*/ 872359 w 1030014"/>
              <a:gd name="connsiteY26" fmla="*/ 369808 h 1546967"/>
              <a:gd name="connsiteX27" fmla="*/ 851338 w 1030014"/>
              <a:gd name="connsiteY27" fmla="*/ 338277 h 1546967"/>
              <a:gd name="connsiteX28" fmla="*/ 798786 w 1030014"/>
              <a:gd name="connsiteY28" fmla="*/ 275215 h 1546967"/>
              <a:gd name="connsiteX29" fmla="*/ 767255 w 1030014"/>
              <a:gd name="connsiteY29" fmla="*/ 212153 h 1546967"/>
              <a:gd name="connsiteX30" fmla="*/ 746235 w 1030014"/>
              <a:gd name="connsiteY30" fmla="*/ 149091 h 1546967"/>
              <a:gd name="connsiteX31" fmla="*/ 714703 w 1030014"/>
              <a:gd name="connsiteY31" fmla="*/ 54498 h 1546967"/>
              <a:gd name="connsiteX32" fmla="*/ 704193 w 1030014"/>
              <a:gd name="connsiteY32" fmla="*/ 22967 h 1546967"/>
              <a:gd name="connsiteX33" fmla="*/ 672662 w 1030014"/>
              <a:gd name="connsiteY33" fmla="*/ 1946 h 1546967"/>
              <a:gd name="connsiteX34" fmla="*/ 641131 w 1030014"/>
              <a:gd name="connsiteY34" fmla="*/ 12457 h 1546967"/>
              <a:gd name="connsiteX35" fmla="*/ 578069 w 1030014"/>
              <a:gd name="connsiteY35" fmla="*/ 12457 h 1546967"/>
              <a:gd name="connsiteX36" fmla="*/ 588579 w 1030014"/>
              <a:gd name="connsiteY36" fmla="*/ 138581 h 1546967"/>
              <a:gd name="connsiteX37" fmla="*/ 483476 w 1030014"/>
              <a:gd name="connsiteY37" fmla="*/ 149091 h 1546967"/>
              <a:gd name="connsiteX38" fmla="*/ 252248 w 1030014"/>
              <a:gd name="connsiteY38" fmla="*/ 159602 h 1546967"/>
              <a:gd name="connsiteX39" fmla="*/ 231228 w 1030014"/>
              <a:gd name="connsiteY39" fmla="*/ 191133 h 1546967"/>
              <a:gd name="connsiteX40" fmla="*/ 220717 w 1030014"/>
              <a:gd name="connsiteY40" fmla="*/ 222664 h 1546967"/>
              <a:gd name="connsiteX41" fmla="*/ 126124 w 1030014"/>
              <a:gd name="connsiteY41" fmla="*/ 233174 h 1546967"/>
              <a:gd name="connsiteX42" fmla="*/ 115614 w 1030014"/>
              <a:gd name="connsiteY42" fmla="*/ 264705 h 1546967"/>
              <a:gd name="connsiteX43" fmla="*/ 105103 w 1030014"/>
              <a:gd name="connsiteY43" fmla="*/ 380319 h 1546967"/>
              <a:gd name="connsiteX44" fmla="*/ 73572 w 1030014"/>
              <a:gd name="connsiteY44" fmla="*/ 390829 h 1546967"/>
              <a:gd name="connsiteX45" fmla="*/ 42041 w 1030014"/>
              <a:gd name="connsiteY45" fmla="*/ 411850 h 1546967"/>
              <a:gd name="connsiteX46" fmla="*/ 10510 w 1030014"/>
              <a:gd name="connsiteY46" fmla="*/ 422360 h 1546967"/>
              <a:gd name="connsiteX47" fmla="*/ 0 w 1030014"/>
              <a:gd name="connsiteY47" fmla="*/ 453891 h 1546967"/>
              <a:gd name="connsiteX48" fmla="*/ 31531 w 1030014"/>
              <a:gd name="connsiteY48" fmla="*/ 485422 h 1546967"/>
              <a:gd name="connsiteX49" fmla="*/ 73572 w 1030014"/>
              <a:gd name="connsiteY49" fmla="*/ 548484 h 1546967"/>
              <a:gd name="connsiteX50" fmla="*/ 94593 w 1030014"/>
              <a:gd name="connsiteY50" fmla="*/ 580015 h 1546967"/>
              <a:gd name="connsiteX51" fmla="*/ 126124 w 1030014"/>
              <a:gd name="connsiteY51" fmla="*/ 611546 h 1546967"/>
              <a:gd name="connsiteX52" fmla="*/ 168166 w 1030014"/>
              <a:gd name="connsiteY52" fmla="*/ 674608 h 1546967"/>
              <a:gd name="connsiteX53" fmla="*/ 210207 w 1030014"/>
              <a:gd name="connsiteY53" fmla="*/ 737671 h 1546967"/>
              <a:gd name="connsiteX54" fmla="*/ 262759 w 1030014"/>
              <a:gd name="connsiteY54" fmla="*/ 811243 h 1546967"/>
              <a:gd name="connsiteX55" fmla="*/ 273269 w 1030014"/>
              <a:gd name="connsiteY55" fmla="*/ 842774 h 1546967"/>
              <a:gd name="connsiteX56" fmla="*/ 294290 w 1030014"/>
              <a:gd name="connsiteY56" fmla="*/ 874305 h 1546967"/>
              <a:gd name="connsiteX57" fmla="*/ 315310 w 1030014"/>
              <a:gd name="connsiteY57" fmla="*/ 958388 h 1546967"/>
              <a:gd name="connsiteX58" fmla="*/ 294290 w 1030014"/>
              <a:gd name="connsiteY58" fmla="*/ 1137064 h 1546967"/>
              <a:gd name="connsiteX59" fmla="*/ 273269 w 1030014"/>
              <a:gd name="connsiteY59" fmla="*/ 1168595 h 1546967"/>
              <a:gd name="connsiteX60" fmla="*/ 262759 w 1030014"/>
              <a:gd name="connsiteY60" fmla="*/ 1200126 h 1546967"/>
              <a:gd name="connsiteX61" fmla="*/ 220717 w 1030014"/>
              <a:gd name="connsiteY61" fmla="*/ 1263188 h 1546967"/>
              <a:gd name="connsiteX62" fmla="*/ 199697 w 1030014"/>
              <a:gd name="connsiteY62" fmla="*/ 1326250 h 1546967"/>
              <a:gd name="connsiteX63" fmla="*/ 220717 w 1030014"/>
              <a:gd name="connsiteY63" fmla="*/ 1410333 h 1546967"/>
              <a:gd name="connsiteX64" fmla="*/ 262759 w 1030014"/>
              <a:gd name="connsiteY64" fmla="*/ 1473395 h 1546967"/>
              <a:gd name="connsiteX65" fmla="*/ 357352 w 1030014"/>
              <a:gd name="connsiteY65" fmla="*/ 1525946 h 1546967"/>
              <a:gd name="connsiteX66" fmla="*/ 388883 w 1030014"/>
              <a:gd name="connsiteY66" fmla="*/ 1536457 h 154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30014" h="1546967">
                <a:moveTo>
                  <a:pt x="388883" y="1536457"/>
                </a:moveTo>
                <a:lnTo>
                  <a:pt x="388883" y="1536457"/>
                </a:lnTo>
                <a:cubicBezTo>
                  <a:pt x="420414" y="1539960"/>
                  <a:pt x="451751" y="1546967"/>
                  <a:pt x="483476" y="1546967"/>
                </a:cubicBezTo>
                <a:cubicBezTo>
                  <a:pt x="508249" y="1546967"/>
                  <a:pt x="532492" y="1539731"/>
                  <a:pt x="557048" y="1536457"/>
                </a:cubicBezTo>
                <a:cubicBezTo>
                  <a:pt x="617892" y="1528344"/>
                  <a:pt x="697444" y="1518641"/>
                  <a:pt x="756745" y="1515436"/>
                </a:cubicBezTo>
                <a:cubicBezTo>
                  <a:pt x="847769" y="1510516"/>
                  <a:pt x="938924" y="1508429"/>
                  <a:pt x="1030014" y="1504926"/>
                </a:cubicBezTo>
                <a:cubicBezTo>
                  <a:pt x="1029328" y="1502182"/>
                  <a:pt x="1014475" y="1438205"/>
                  <a:pt x="1008993" y="1431353"/>
                </a:cubicBezTo>
                <a:cubicBezTo>
                  <a:pt x="994177" y="1412832"/>
                  <a:pt x="966700" y="1406746"/>
                  <a:pt x="945931" y="1399822"/>
                </a:cubicBezTo>
                <a:cubicBezTo>
                  <a:pt x="938924" y="1389312"/>
                  <a:pt x="934417" y="1376609"/>
                  <a:pt x="924910" y="1368291"/>
                </a:cubicBezTo>
                <a:cubicBezTo>
                  <a:pt x="905897" y="1351655"/>
                  <a:pt x="861848" y="1326250"/>
                  <a:pt x="861848" y="1326250"/>
                </a:cubicBezTo>
                <a:cubicBezTo>
                  <a:pt x="858345" y="1315740"/>
                  <a:pt x="851338" y="1305798"/>
                  <a:pt x="851338" y="1294719"/>
                </a:cubicBezTo>
                <a:cubicBezTo>
                  <a:pt x="851338" y="1266670"/>
                  <a:pt x="865705" y="1241743"/>
                  <a:pt x="882869" y="1221146"/>
                </a:cubicBezTo>
                <a:cubicBezTo>
                  <a:pt x="892385" y="1209727"/>
                  <a:pt x="904884" y="1201034"/>
                  <a:pt x="914400" y="1189615"/>
                </a:cubicBezTo>
                <a:cubicBezTo>
                  <a:pt x="922487" y="1179911"/>
                  <a:pt x="928414" y="1168594"/>
                  <a:pt x="935421" y="1158084"/>
                </a:cubicBezTo>
                <a:cubicBezTo>
                  <a:pt x="944405" y="1104178"/>
                  <a:pt x="964485" y="1072356"/>
                  <a:pt x="903890" y="1031960"/>
                </a:cubicBezTo>
                <a:lnTo>
                  <a:pt x="840828" y="989919"/>
                </a:lnTo>
                <a:cubicBezTo>
                  <a:pt x="844331" y="965395"/>
                  <a:pt x="845768" y="940485"/>
                  <a:pt x="851338" y="916346"/>
                </a:cubicBezTo>
                <a:cubicBezTo>
                  <a:pt x="856320" y="894756"/>
                  <a:pt x="872359" y="853284"/>
                  <a:pt x="872359" y="853284"/>
                </a:cubicBezTo>
                <a:cubicBezTo>
                  <a:pt x="868855" y="825257"/>
                  <a:pt x="871501" y="795747"/>
                  <a:pt x="861848" y="769202"/>
                </a:cubicBezTo>
                <a:cubicBezTo>
                  <a:pt x="856768" y="755233"/>
                  <a:pt x="838562" y="750039"/>
                  <a:pt x="830317" y="737671"/>
                </a:cubicBezTo>
                <a:cubicBezTo>
                  <a:pt x="769471" y="646402"/>
                  <a:pt x="888868" y="775203"/>
                  <a:pt x="788276" y="674608"/>
                </a:cubicBezTo>
                <a:cubicBezTo>
                  <a:pt x="784773" y="664098"/>
                  <a:pt x="777766" y="654156"/>
                  <a:pt x="777766" y="643077"/>
                </a:cubicBezTo>
                <a:cubicBezTo>
                  <a:pt x="777766" y="613364"/>
                  <a:pt x="801053" y="552196"/>
                  <a:pt x="809297" y="527464"/>
                </a:cubicBezTo>
                <a:lnTo>
                  <a:pt x="819807" y="495933"/>
                </a:lnTo>
                <a:cubicBezTo>
                  <a:pt x="823310" y="485423"/>
                  <a:pt x="824172" y="473620"/>
                  <a:pt x="830317" y="464402"/>
                </a:cubicBezTo>
                <a:lnTo>
                  <a:pt x="851338" y="432871"/>
                </a:lnTo>
                <a:cubicBezTo>
                  <a:pt x="858345" y="411850"/>
                  <a:pt x="884650" y="388245"/>
                  <a:pt x="872359" y="369808"/>
                </a:cubicBezTo>
                <a:cubicBezTo>
                  <a:pt x="865352" y="359298"/>
                  <a:pt x="859425" y="347981"/>
                  <a:pt x="851338" y="338277"/>
                </a:cubicBezTo>
                <a:cubicBezTo>
                  <a:pt x="783899" y="257351"/>
                  <a:pt x="850977" y="353501"/>
                  <a:pt x="798786" y="275215"/>
                </a:cubicBezTo>
                <a:cubicBezTo>
                  <a:pt x="760456" y="160222"/>
                  <a:pt x="821587" y="334400"/>
                  <a:pt x="767255" y="212153"/>
                </a:cubicBezTo>
                <a:cubicBezTo>
                  <a:pt x="758256" y="191905"/>
                  <a:pt x="753242" y="170112"/>
                  <a:pt x="746235" y="149091"/>
                </a:cubicBezTo>
                <a:lnTo>
                  <a:pt x="714703" y="54498"/>
                </a:lnTo>
                <a:cubicBezTo>
                  <a:pt x="711200" y="43988"/>
                  <a:pt x="713411" y="29112"/>
                  <a:pt x="704193" y="22967"/>
                </a:cubicBezTo>
                <a:lnTo>
                  <a:pt x="672662" y="1946"/>
                </a:lnTo>
                <a:cubicBezTo>
                  <a:pt x="662152" y="5450"/>
                  <a:pt x="652210" y="12457"/>
                  <a:pt x="641131" y="12457"/>
                </a:cubicBezTo>
                <a:cubicBezTo>
                  <a:pt x="557048" y="12457"/>
                  <a:pt x="662152" y="-15572"/>
                  <a:pt x="578069" y="12457"/>
                </a:cubicBezTo>
                <a:cubicBezTo>
                  <a:pt x="584123" y="30620"/>
                  <a:pt x="623609" y="116289"/>
                  <a:pt x="588579" y="138581"/>
                </a:cubicBezTo>
                <a:cubicBezTo>
                  <a:pt x="558874" y="157484"/>
                  <a:pt x="518616" y="146895"/>
                  <a:pt x="483476" y="149091"/>
                </a:cubicBezTo>
                <a:cubicBezTo>
                  <a:pt x="406471" y="153904"/>
                  <a:pt x="329324" y="156098"/>
                  <a:pt x="252248" y="159602"/>
                </a:cubicBezTo>
                <a:cubicBezTo>
                  <a:pt x="245241" y="170112"/>
                  <a:pt x="236877" y="179835"/>
                  <a:pt x="231228" y="191133"/>
                </a:cubicBezTo>
                <a:cubicBezTo>
                  <a:pt x="226273" y="201042"/>
                  <a:pt x="231004" y="218549"/>
                  <a:pt x="220717" y="222664"/>
                </a:cubicBezTo>
                <a:cubicBezTo>
                  <a:pt x="191261" y="234446"/>
                  <a:pt x="157655" y="229671"/>
                  <a:pt x="126124" y="233174"/>
                </a:cubicBezTo>
                <a:cubicBezTo>
                  <a:pt x="122621" y="243684"/>
                  <a:pt x="117181" y="253738"/>
                  <a:pt x="115614" y="264705"/>
                </a:cubicBezTo>
                <a:cubicBezTo>
                  <a:pt x="110141" y="303013"/>
                  <a:pt x="117340" y="343608"/>
                  <a:pt x="105103" y="380319"/>
                </a:cubicBezTo>
                <a:cubicBezTo>
                  <a:pt x="101600" y="390829"/>
                  <a:pt x="84082" y="387326"/>
                  <a:pt x="73572" y="390829"/>
                </a:cubicBezTo>
                <a:cubicBezTo>
                  <a:pt x="63062" y="397836"/>
                  <a:pt x="53339" y="406201"/>
                  <a:pt x="42041" y="411850"/>
                </a:cubicBezTo>
                <a:cubicBezTo>
                  <a:pt x="32132" y="416805"/>
                  <a:pt x="18344" y="414526"/>
                  <a:pt x="10510" y="422360"/>
                </a:cubicBezTo>
                <a:cubicBezTo>
                  <a:pt x="2676" y="430194"/>
                  <a:pt x="3503" y="443381"/>
                  <a:pt x="0" y="453891"/>
                </a:cubicBezTo>
                <a:cubicBezTo>
                  <a:pt x="10510" y="464401"/>
                  <a:pt x="22406" y="473689"/>
                  <a:pt x="31531" y="485422"/>
                </a:cubicBezTo>
                <a:cubicBezTo>
                  <a:pt x="47041" y="505364"/>
                  <a:pt x="59558" y="527463"/>
                  <a:pt x="73572" y="548484"/>
                </a:cubicBezTo>
                <a:cubicBezTo>
                  <a:pt x="80579" y="558994"/>
                  <a:pt x="85661" y="571083"/>
                  <a:pt x="94593" y="580015"/>
                </a:cubicBezTo>
                <a:cubicBezTo>
                  <a:pt x="105103" y="590525"/>
                  <a:pt x="116998" y="599813"/>
                  <a:pt x="126124" y="611546"/>
                </a:cubicBezTo>
                <a:cubicBezTo>
                  <a:pt x="141635" y="631488"/>
                  <a:pt x="168166" y="674608"/>
                  <a:pt x="168166" y="674608"/>
                </a:cubicBezTo>
                <a:cubicBezTo>
                  <a:pt x="186043" y="728243"/>
                  <a:pt x="167264" y="687571"/>
                  <a:pt x="210207" y="737671"/>
                </a:cubicBezTo>
                <a:cubicBezTo>
                  <a:pt x="229762" y="760485"/>
                  <a:pt x="246123" y="786289"/>
                  <a:pt x="262759" y="811243"/>
                </a:cubicBezTo>
                <a:cubicBezTo>
                  <a:pt x="266262" y="821753"/>
                  <a:pt x="268314" y="832865"/>
                  <a:pt x="273269" y="842774"/>
                </a:cubicBezTo>
                <a:cubicBezTo>
                  <a:pt x="278918" y="854072"/>
                  <a:pt x="289973" y="862434"/>
                  <a:pt x="294290" y="874305"/>
                </a:cubicBezTo>
                <a:cubicBezTo>
                  <a:pt x="304163" y="901456"/>
                  <a:pt x="315310" y="958388"/>
                  <a:pt x="315310" y="958388"/>
                </a:cubicBezTo>
                <a:cubicBezTo>
                  <a:pt x="313650" y="981629"/>
                  <a:pt x="318178" y="1089288"/>
                  <a:pt x="294290" y="1137064"/>
                </a:cubicBezTo>
                <a:cubicBezTo>
                  <a:pt x="288641" y="1148362"/>
                  <a:pt x="280276" y="1158085"/>
                  <a:pt x="273269" y="1168595"/>
                </a:cubicBezTo>
                <a:cubicBezTo>
                  <a:pt x="269766" y="1179105"/>
                  <a:pt x="268139" y="1190441"/>
                  <a:pt x="262759" y="1200126"/>
                </a:cubicBezTo>
                <a:cubicBezTo>
                  <a:pt x="250490" y="1222211"/>
                  <a:pt x="220717" y="1263188"/>
                  <a:pt x="220717" y="1263188"/>
                </a:cubicBezTo>
                <a:cubicBezTo>
                  <a:pt x="213710" y="1284209"/>
                  <a:pt x="195352" y="1304523"/>
                  <a:pt x="199697" y="1326250"/>
                </a:cubicBezTo>
                <a:cubicBezTo>
                  <a:pt x="202608" y="1340808"/>
                  <a:pt x="210618" y="1392155"/>
                  <a:pt x="220717" y="1410333"/>
                </a:cubicBezTo>
                <a:cubicBezTo>
                  <a:pt x="232986" y="1432418"/>
                  <a:pt x="241738" y="1459381"/>
                  <a:pt x="262759" y="1473395"/>
                </a:cubicBezTo>
                <a:cubicBezTo>
                  <a:pt x="335039" y="1521581"/>
                  <a:pt x="301854" y="1507447"/>
                  <a:pt x="357352" y="1525946"/>
                </a:cubicBezTo>
                <a:lnTo>
                  <a:pt x="388883" y="1536457"/>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Airplane with solid fill">
            <a:extLst>
              <a:ext uri="{FF2B5EF4-FFF2-40B4-BE49-F238E27FC236}">
                <a16:creationId xmlns:a16="http://schemas.microsoft.com/office/drawing/2014/main" id="{6161FE4C-899D-CF43-B626-0780366071C4}"/>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16200000">
            <a:off x="5953662" y="1833371"/>
            <a:ext cx="548640" cy="457200"/>
          </a:xfrm>
          <a:prstGeom prst="rect">
            <a:avLst/>
          </a:prstGeom>
        </p:spPr>
      </p:pic>
      <p:pic>
        <p:nvPicPr>
          <p:cNvPr id="32" name="Graphic 31" descr="Airplane with solid fill">
            <a:extLst>
              <a:ext uri="{FF2B5EF4-FFF2-40B4-BE49-F238E27FC236}">
                <a16:creationId xmlns:a16="http://schemas.microsoft.com/office/drawing/2014/main" id="{12892293-7DDC-0242-8C18-AA15366D5113}"/>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16200000">
            <a:off x="5940962" y="3218826"/>
            <a:ext cx="548640" cy="457200"/>
          </a:xfrm>
          <a:prstGeom prst="rect">
            <a:avLst/>
          </a:prstGeom>
        </p:spPr>
      </p:pic>
      <p:pic>
        <p:nvPicPr>
          <p:cNvPr id="33" name="Graphic 32" descr="Airplane with solid fill">
            <a:extLst>
              <a:ext uri="{FF2B5EF4-FFF2-40B4-BE49-F238E27FC236}">
                <a16:creationId xmlns:a16="http://schemas.microsoft.com/office/drawing/2014/main" id="{C048124E-5B1D-5B46-BFC9-6206470FA47E}"/>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16200000">
            <a:off x="5971023" y="4372211"/>
            <a:ext cx="548640" cy="457200"/>
          </a:xfrm>
          <a:prstGeom prst="rect">
            <a:avLst/>
          </a:prstGeom>
        </p:spPr>
      </p:pic>
      <p:pic>
        <p:nvPicPr>
          <p:cNvPr id="36" name="Graphic 35" descr="Satellite dish with solid fill">
            <a:extLst>
              <a:ext uri="{FF2B5EF4-FFF2-40B4-BE49-F238E27FC236}">
                <a16:creationId xmlns:a16="http://schemas.microsoft.com/office/drawing/2014/main" id="{931E60FF-E68C-A444-ACEC-D620C140A6D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5362903" y="5943567"/>
            <a:ext cx="457200" cy="457200"/>
          </a:xfrm>
          <a:prstGeom prst="rect">
            <a:avLst/>
          </a:prstGeom>
        </p:spPr>
      </p:pic>
      <p:sp>
        <p:nvSpPr>
          <p:cNvPr id="40" name="Chord 39">
            <a:extLst>
              <a:ext uri="{FF2B5EF4-FFF2-40B4-BE49-F238E27FC236}">
                <a16:creationId xmlns:a16="http://schemas.microsoft.com/office/drawing/2014/main" id="{29B5A0CE-0310-104B-B071-1B638945371F}"/>
              </a:ext>
            </a:extLst>
          </p:cNvPr>
          <p:cNvSpPr/>
          <p:nvPr/>
        </p:nvSpPr>
        <p:spPr>
          <a:xfrm rot="5520000">
            <a:off x="496297" y="4721281"/>
            <a:ext cx="4572000" cy="1828800"/>
          </a:xfrm>
          <a:prstGeom prst="chord">
            <a:avLst>
              <a:gd name="adj1" fmla="val 2700000"/>
              <a:gd name="adj2" fmla="val 18689785"/>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hord 40">
            <a:extLst>
              <a:ext uri="{FF2B5EF4-FFF2-40B4-BE49-F238E27FC236}">
                <a16:creationId xmlns:a16="http://schemas.microsoft.com/office/drawing/2014/main" id="{9E22F40E-B003-AE41-8866-E191AD6A7CCC}"/>
              </a:ext>
            </a:extLst>
          </p:cNvPr>
          <p:cNvSpPr/>
          <p:nvPr/>
        </p:nvSpPr>
        <p:spPr>
          <a:xfrm rot="5520000">
            <a:off x="940439" y="5143193"/>
            <a:ext cx="3657600" cy="1371600"/>
          </a:xfrm>
          <a:prstGeom prst="chord">
            <a:avLst>
              <a:gd name="adj1" fmla="val 2700000"/>
              <a:gd name="adj2" fmla="val 1868978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hord 41">
            <a:extLst>
              <a:ext uri="{FF2B5EF4-FFF2-40B4-BE49-F238E27FC236}">
                <a16:creationId xmlns:a16="http://schemas.microsoft.com/office/drawing/2014/main" id="{BD2F8FBE-0E0B-2649-B15B-66BE142E0D28}"/>
              </a:ext>
            </a:extLst>
          </p:cNvPr>
          <p:cNvSpPr/>
          <p:nvPr/>
        </p:nvSpPr>
        <p:spPr>
          <a:xfrm rot="5520000">
            <a:off x="1164176" y="5561828"/>
            <a:ext cx="3200400" cy="914400"/>
          </a:xfrm>
          <a:prstGeom prst="chord">
            <a:avLst>
              <a:gd name="adj1" fmla="val 2700000"/>
              <a:gd name="adj2" fmla="val 1868978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D79D5303-0BCF-45AE-9FC0-3B376D733E44}"/>
              </a:ext>
            </a:extLst>
          </p:cNvPr>
          <p:cNvGrpSpPr/>
          <p:nvPr/>
        </p:nvGrpSpPr>
        <p:grpSpPr>
          <a:xfrm>
            <a:off x="4364176" y="4790847"/>
            <a:ext cx="1381274" cy="1642448"/>
            <a:chOff x="4364176" y="4790847"/>
            <a:chExt cx="1381274" cy="1642448"/>
          </a:xfrm>
        </p:grpSpPr>
        <p:pic>
          <p:nvPicPr>
            <p:cNvPr id="10" name="Picture 9">
              <a:extLst>
                <a:ext uri="{FF2B5EF4-FFF2-40B4-BE49-F238E27FC236}">
                  <a16:creationId xmlns:a16="http://schemas.microsoft.com/office/drawing/2014/main" id="{E3622381-2518-430B-B770-C1FBA6358019}"/>
                </a:ext>
              </a:extLst>
            </p:cNvPr>
            <p:cNvPicPr>
              <a:picLocks noChangeAspect="1"/>
            </p:cNvPicPr>
            <p:nvPr/>
          </p:nvPicPr>
          <p:blipFill>
            <a:blip r:embed="rId6"/>
            <a:stretch>
              <a:fillRect/>
            </a:stretch>
          </p:blipFill>
          <p:spPr>
            <a:xfrm>
              <a:off x="4364176" y="5200974"/>
              <a:ext cx="1292464" cy="542591"/>
            </a:xfrm>
            <a:prstGeom prst="rect">
              <a:avLst/>
            </a:prstGeom>
          </p:spPr>
        </p:pic>
        <p:pic>
          <p:nvPicPr>
            <p:cNvPr id="150" name="Picture 149">
              <a:extLst>
                <a:ext uri="{FF2B5EF4-FFF2-40B4-BE49-F238E27FC236}">
                  <a16:creationId xmlns:a16="http://schemas.microsoft.com/office/drawing/2014/main" id="{6A05E96D-7549-42FD-86BA-65F715EB4EEC}"/>
                </a:ext>
              </a:extLst>
            </p:cNvPr>
            <p:cNvPicPr>
              <a:picLocks noChangeAspect="1"/>
            </p:cNvPicPr>
            <p:nvPr/>
          </p:nvPicPr>
          <p:blipFill>
            <a:blip r:embed="rId6"/>
            <a:stretch>
              <a:fillRect/>
            </a:stretch>
          </p:blipFill>
          <p:spPr>
            <a:xfrm rot="19979325">
              <a:off x="4452986" y="4790847"/>
              <a:ext cx="1292464" cy="542591"/>
            </a:xfrm>
            <a:prstGeom prst="rect">
              <a:avLst/>
            </a:prstGeom>
          </p:spPr>
        </p:pic>
        <p:pic>
          <p:nvPicPr>
            <p:cNvPr id="151" name="Picture 150">
              <a:extLst>
                <a:ext uri="{FF2B5EF4-FFF2-40B4-BE49-F238E27FC236}">
                  <a16:creationId xmlns:a16="http://schemas.microsoft.com/office/drawing/2014/main" id="{B6826A69-BAE3-4C21-9698-A7918292D86B}"/>
                </a:ext>
              </a:extLst>
            </p:cNvPr>
            <p:cNvPicPr>
              <a:picLocks noChangeAspect="1"/>
            </p:cNvPicPr>
            <p:nvPr/>
          </p:nvPicPr>
          <p:blipFill>
            <a:blip r:embed="rId6"/>
            <a:stretch>
              <a:fillRect/>
            </a:stretch>
          </p:blipFill>
          <p:spPr>
            <a:xfrm>
              <a:off x="4626880" y="5505274"/>
              <a:ext cx="828537" cy="347829"/>
            </a:xfrm>
            <a:prstGeom prst="rect">
              <a:avLst/>
            </a:prstGeom>
          </p:spPr>
        </p:pic>
        <p:pic>
          <p:nvPicPr>
            <p:cNvPr id="152" name="Picture 151">
              <a:extLst>
                <a:ext uri="{FF2B5EF4-FFF2-40B4-BE49-F238E27FC236}">
                  <a16:creationId xmlns:a16="http://schemas.microsoft.com/office/drawing/2014/main" id="{007D2E7E-43E4-4F3F-933A-50F11BAE4E0F}"/>
                </a:ext>
              </a:extLst>
            </p:cNvPr>
            <p:cNvPicPr>
              <a:picLocks noChangeAspect="1"/>
            </p:cNvPicPr>
            <p:nvPr/>
          </p:nvPicPr>
          <p:blipFill>
            <a:blip r:embed="rId6"/>
            <a:stretch>
              <a:fillRect/>
            </a:stretch>
          </p:blipFill>
          <p:spPr>
            <a:xfrm rot="3072958">
              <a:off x="4424607" y="5845112"/>
              <a:ext cx="828537" cy="347829"/>
            </a:xfrm>
            <a:prstGeom prst="rect">
              <a:avLst/>
            </a:prstGeom>
          </p:spPr>
        </p:pic>
      </p:grpSp>
      <p:sp>
        <p:nvSpPr>
          <p:cNvPr id="154" name="Flowchart: Punched Tape 153">
            <a:extLst>
              <a:ext uri="{FF2B5EF4-FFF2-40B4-BE49-F238E27FC236}">
                <a16:creationId xmlns:a16="http://schemas.microsoft.com/office/drawing/2014/main" id="{51F8A56A-CB89-4949-9C71-A80260CBEC2D}"/>
              </a:ext>
            </a:extLst>
          </p:cNvPr>
          <p:cNvSpPr/>
          <p:nvPr/>
        </p:nvSpPr>
        <p:spPr>
          <a:xfrm rot="11194848">
            <a:off x="5959602" y="2258302"/>
            <a:ext cx="6190792" cy="309371"/>
          </a:xfrm>
          <a:prstGeom prst="flowChartPunchedTape">
            <a:avLst/>
          </a:prstGeom>
          <a:gradFill flip="none" rotWithShape="1">
            <a:gsLst>
              <a:gs pos="26000">
                <a:schemeClr val="accent4">
                  <a:lumMod val="60000"/>
                  <a:lumOff val="40000"/>
                  <a:alpha val="0"/>
                </a:schemeClr>
              </a:gs>
              <a:gs pos="58000">
                <a:schemeClr val="accent4">
                  <a:lumMod val="50000"/>
                  <a:alpha val="38000"/>
                </a:schemeClr>
              </a:gs>
              <a:gs pos="73000">
                <a:schemeClr val="accent4">
                  <a:lumMod val="75000"/>
                  <a:alpha val="8000"/>
                </a:schemeClr>
              </a:gs>
              <a:gs pos="82000">
                <a:schemeClr val="accent4">
                  <a:lumMod val="50000"/>
                  <a:alpha val="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58" name="Sun 157">
            <a:extLst>
              <a:ext uri="{FF2B5EF4-FFF2-40B4-BE49-F238E27FC236}">
                <a16:creationId xmlns:a16="http://schemas.microsoft.com/office/drawing/2014/main" id="{A83C6B5A-038E-45E8-8447-6B95F935302A}"/>
              </a:ext>
            </a:extLst>
          </p:cNvPr>
          <p:cNvSpPr/>
          <p:nvPr/>
        </p:nvSpPr>
        <p:spPr bwMode="auto">
          <a:xfrm>
            <a:off x="11392150" y="2026017"/>
            <a:ext cx="481307" cy="459508"/>
          </a:xfrm>
          <a:prstGeom prst="sun">
            <a:avLst/>
          </a:prstGeom>
          <a:solidFill>
            <a:srgbClr val="FFFF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sp>
        <p:nvSpPr>
          <p:cNvPr id="160" name="TextBox 159">
            <a:extLst>
              <a:ext uri="{FF2B5EF4-FFF2-40B4-BE49-F238E27FC236}">
                <a16:creationId xmlns:a16="http://schemas.microsoft.com/office/drawing/2014/main" id="{DB2F50B9-9BBC-414D-9CDE-C570B115BEAD}"/>
              </a:ext>
            </a:extLst>
          </p:cNvPr>
          <p:cNvSpPr txBox="1"/>
          <p:nvPr/>
        </p:nvSpPr>
        <p:spPr>
          <a:xfrm>
            <a:off x="6693287" y="3721746"/>
            <a:ext cx="2332941" cy="1754326"/>
          </a:xfrm>
          <a:prstGeom prst="rect">
            <a:avLst/>
          </a:prstGeom>
          <a:solidFill>
            <a:schemeClr val="bg1">
              <a:alpha val="40000"/>
            </a:schemeClr>
          </a:solidFill>
        </p:spPr>
        <p:txBody>
          <a:bodyPr wrap="square" rtlCol="0">
            <a:spAutoFit/>
          </a:bodyPr>
          <a:lstStyle/>
          <a:p>
            <a:pPr marL="0" algn="l" defTabSz="914400" rtl="0" eaLnBrk="1" latinLnBrk="0" hangingPunct="1"/>
            <a:r>
              <a:rPr lang="en-US" i="1" dirty="0"/>
              <a:t>Aerosol and cloud layers obscured from satellite by higher-altitude cloud; need aircraft at multiple levels</a:t>
            </a:r>
          </a:p>
        </p:txBody>
      </p:sp>
      <p:sp>
        <p:nvSpPr>
          <p:cNvPr id="162" name="TextBox 161">
            <a:extLst>
              <a:ext uri="{FF2B5EF4-FFF2-40B4-BE49-F238E27FC236}">
                <a16:creationId xmlns:a16="http://schemas.microsoft.com/office/drawing/2014/main" id="{373002CF-39C4-4FEA-A1E5-8BA8573C1729}"/>
              </a:ext>
            </a:extLst>
          </p:cNvPr>
          <p:cNvSpPr txBox="1"/>
          <p:nvPr/>
        </p:nvSpPr>
        <p:spPr>
          <a:xfrm>
            <a:off x="1048920" y="3266407"/>
            <a:ext cx="1278578" cy="3139321"/>
          </a:xfrm>
          <a:prstGeom prst="rect">
            <a:avLst/>
          </a:prstGeom>
          <a:solidFill>
            <a:schemeClr val="bg1">
              <a:alpha val="70000"/>
            </a:schemeClr>
          </a:solidFill>
        </p:spPr>
        <p:txBody>
          <a:bodyPr wrap="square" rtlCol="0">
            <a:spAutoFit/>
          </a:bodyPr>
          <a:lstStyle/>
          <a:p>
            <a:pPr marL="0" algn="ctr" defTabSz="914400" rtl="0" eaLnBrk="1" latinLnBrk="0" hangingPunct="1"/>
            <a:r>
              <a:rPr lang="en-US" dirty="0"/>
              <a:t>Heavy </a:t>
            </a:r>
            <a:r>
              <a:rPr lang="en-US" dirty="0" err="1"/>
              <a:t>precip</a:t>
            </a:r>
            <a:r>
              <a:rPr lang="en-US" dirty="0"/>
              <a:t> attenuates radar bands on satellite; use longer wavelength on aircraft and from surface</a:t>
            </a:r>
            <a:endParaRPr lang="en-US" b="1" i="1" dirty="0"/>
          </a:p>
        </p:txBody>
      </p:sp>
      <p:grpSp>
        <p:nvGrpSpPr>
          <p:cNvPr id="163" name="Group 162">
            <a:extLst>
              <a:ext uri="{FF2B5EF4-FFF2-40B4-BE49-F238E27FC236}">
                <a16:creationId xmlns:a16="http://schemas.microsoft.com/office/drawing/2014/main" id="{6531B7F4-1904-4439-A9E6-F77F9082267F}"/>
              </a:ext>
            </a:extLst>
          </p:cNvPr>
          <p:cNvGrpSpPr/>
          <p:nvPr/>
        </p:nvGrpSpPr>
        <p:grpSpPr>
          <a:xfrm rot="2088228">
            <a:off x="10037871" y="3776828"/>
            <a:ext cx="1381274" cy="1642448"/>
            <a:chOff x="4364176" y="4790847"/>
            <a:chExt cx="1381274" cy="1642448"/>
          </a:xfrm>
        </p:grpSpPr>
        <p:pic>
          <p:nvPicPr>
            <p:cNvPr id="164" name="Picture 163">
              <a:extLst>
                <a:ext uri="{FF2B5EF4-FFF2-40B4-BE49-F238E27FC236}">
                  <a16:creationId xmlns:a16="http://schemas.microsoft.com/office/drawing/2014/main" id="{8A4D0CB1-741E-4050-8AE3-9B1B63A5CCD1}"/>
                </a:ext>
              </a:extLst>
            </p:cNvPr>
            <p:cNvPicPr>
              <a:picLocks noChangeAspect="1"/>
            </p:cNvPicPr>
            <p:nvPr/>
          </p:nvPicPr>
          <p:blipFill>
            <a:blip r:embed="rId6"/>
            <a:stretch>
              <a:fillRect/>
            </a:stretch>
          </p:blipFill>
          <p:spPr>
            <a:xfrm>
              <a:off x="4364176" y="5200974"/>
              <a:ext cx="1292464" cy="542591"/>
            </a:xfrm>
            <a:prstGeom prst="rect">
              <a:avLst/>
            </a:prstGeom>
          </p:spPr>
        </p:pic>
        <p:pic>
          <p:nvPicPr>
            <p:cNvPr id="165" name="Picture 164">
              <a:extLst>
                <a:ext uri="{FF2B5EF4-FFF2-40B4-BE49-F238E27FC236}">
                  <a16:creationId xmlns:a16="http://schemas.microsoft.com/office/drawing/2014/main" id="{DB6225F1-577D-4FE2-8AA0-9CE35912713A}"/>
                </a:ext>
              </a:extLst>
            </p:cNvPr>
            <p:cNvPicPr>
              <a:picLocks noChangeAspect="1"/>
            </p:cNvPicPr>
            <p:nvPr/>
          </p:nvPicPr>
          <p:blipFill>
            <a:blip r:embed="rId6"/>
            <a:stretch>
              <a:fillRect/>
            </a:stretch>
          </p:blipFill>
          <p:spPr>
            <a:xfrm rot="19979325">
              <a:off x="4452986" y="4790847"/>
              <a:ext cx="1292464" cy="542591"/>
            </a:xfrm>
            <a:prstGeom prst="rect">
              <a:avLst/>
            </a:prstGeom>
          </p:spPr>
        </p:pic>
        <p:pic>
          <p:nvPicPr>
            <p:cNvPr id="166" name="Picture 165">
              <a:extLst>
                <a:ext uri="{FF2B5EF4-FFF2-40B4-BE49-F238E27FC236}">
                  <a16:creationId xmlns:a16="http://schemas.microsoft.com/office/drawing/2014/main" id="{A34A2F6A-738C-4819-BE8E-150FB8701D15}"/>
                </a:ext>
              </a:extLst>
            </p:cNvPr>
            <p:cNvPicPr>
              <a:picLocks noChangeAspect="1"/>
            </p:cNvPicPr>
            <p:nvPr/>
          </p:nvPicPr>
          <p:blipFill>
            <a:blip r:embed="rId6"/>
            <a:stretch>
              <a:fillRect/>
            </a:stretch>
          </p:blipFill>
          <p:spPr>
            <a:xfrm>
              <a:off x="4626880" y="5505274"/>
              <a:ext cx="828537" cy="347829"/>
            </a:xfrm>
            <a:prstGeom prst="rect">
              <a:avLst/>
            </a:prstGeom>
          </p:spPr>
        </p:pic>
        <p:pic>
          <p:nvPicPr>
            <p:cNvPr id="167" name="Picture 166">
              <a:extLst>
                <a:ext uri="{FF2B5EF4-FFF2-40B4-BE49-F238E27FC236}">
                  <a16:creationId xmlns:a16="http://schemas.microsoft.com/office/drawing/2014/main" id="{4B3C10A4-F4D6-45E7-9702-E029340FEBBB}"/>
                </a:ext>
              </a:extLst>
            </p:cNvPr>
            <p:cNvPicPr>
              <a:picLocks noChangeAspect="1"/>
            </p:cNvPicPr>
            <p:nvPr/>
          </p:nvPicPr>
          <p:blipFill>
            <a:blip r:embed="rId6"/>
            <a:stretch>
              <a:fillRect/>
            </a:stretch>
          </p:blipFill>
          <p:spPr>
            <a:xfrm rot="3072958">
              <a:off x="4424607" y="5845112"/>
              <a:ext cx="828537" cy="347829"/>
            </a:xfrm>
            <a:prstGeom prst="rect">
              <a:avLst/>
            </a:prstGeom>
          </p:spPr>
        </p:pic>
      </p:grpSp>
      <p:grpSp>
        <p:nvGrpSpPr>
          <p:cNvPr id="13" name="Group 12">
            <a:extLst>
              <a:ext uri="{FF2B5EF4-FFF2-40B4-BE49-F238E27FC236}">
                <a16:creationId xmlns:a16="http://schemas.microsoft.com/office/drawing/2014/main" id="{A3EF5F87-CD20-4129-A86D-9ED8D782E5DD}"/>
              </a:ext>
            </a:extLst>
          </p:cNvPr>
          <p:cNvGrpSpPr/>
          <p:nvPr/>
        </p:nvGrpSpPr>
        <p:grpSpPr>
          <a:xfrm>
            <a:off x="10056710" y="5933523"/>
            <a:ext cx="345092" cy="385715"/>
            <a:chOff x="10056710" y="5933523"/>
            <a:chExt cx="230515" cy="277689"/>
          </a:xfrm>
        </p:grpSpPr>
        <p:sp>
          <p:nvSpPr>
            <p:cNvPr id="157" name="Cylinder 156">
              <a:extLst>
                <a:ext uri="{FF2B5EF4-FFF2-40B4-BE49-F238E27FC236}">
                  <a16:creationId xmlns:a16="http://schemas.microsoft.com/office/drawing/2014/main" id="{5EDAB27B-EFF0-455C-9DB8-1938110C0357}"/>
                </a:ext>
              </a:extLst>
            </p:cNvPr>
            <p:cNvSpPr/>
            <p:nvPr/>
          </p:nvSpPr>
          <p:spPr bwMode="auto">
            <a:xfrm rot="1670551">
              <a:off x="10068580" y="5933523"/>
              <a:ext cx="45719" cy="160439"/>
            </a:xfrm>
            <a:prstGeom prst="can">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pic>
          <p:nvPicPr>
            <p:cNvPr id="168" name="Graphic 167" descr="Satellite dish with solid fill">
              <a:extLst>
                <a:ext uri="{FF2B5EF4-FFF2-40B4-BE49-F238E27FC236}">
                  <a16:creationId xmlns:a16="http://schemas.microsoft.com/office/drawing/2014/main" id="{D518AACE-BD73-4D1D-9173-516A37B9BF39}"/>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t="59523" r="49581" b="-1"/>
            <a:stretch/>
          </p:blipFill>
          <p:spPr>
            <a:xfrm flipH="1">
              <a:off x="10056710" y="6026150"/>
              <a:ext cx="230515" cy="185062"/>
            </a:xfrm>
            <a:prstGeom prst="rect">
              <a:avLst/>
            </a:prstGeom>
          </p:spPr>
        </p:pic>
      </p:grpSp>
      <p:pic>
        <p:nvPicPr>
          <p:cNvPr id="44" name="Graphic 43" descr="Airplane with solid fill">
            <a:extLst>
              <a:ext uri="{FF2B5EF4-FFF2-40B4-BE49-F238E27FC236}">
                <a16:creationId xmlns:a16="http://schemas.microsoft.com/office/drawing/2014/main" id="{E2952F40-4A54-D34F-96E7-97861A52E272}"/>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16200000">
            <a:off x="9245498" y="1872149"/>
            <a:ext cx="548640" cy="457200"/>
          </a:xfrm>
          <a:prstGeom prst="rect">
            <a:avLst/>
          </a:prstGeom>
        </p:spPr>
      </p:pic>
      <p:pic>
        <p:nvPicPr>
          <p:cNvPr id="45" name="Graphic 44" descr="Airplane with solid fill">
            <a:extLst>
              <a:ext uri="{FF2B5EF4-FFF2-40B4-BE49-F238E27FC236}">
                <a16:creationId xmlns:a16="http://schemas.microsoft.com/office/drawing/2014/main" id="{2BA9FF61-48EC-D44A-A661-451C8D254226}"/>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16200000">
            <a:off x="9232798" y="3257604"/>
            <a:ext cx="548640" cy="457200"/>
          </a:xfrm>
          <a:prstGeom prst="rect">
            <a:avLst/>
          </a:prstGeom>
        </p:spPr>
      </p:pic>
      <p:pic>
        <p:nvPicPr>
          <p:cNvPr id="46" name="Graphic 45" descr="Airplane with solid fill">
            <a:extLst>
              <a:ext uri="{FF2B5EF4-FFF2-40B4-BE49-F238E27FC236}">
                <a16:creationId xmlns:a16="http://schemas.microsoft.com/office/drawing/2014/main" id="{45BD39B4-752E-D546-8997-979BE39AC830}"/>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16200000">
            <a:off x="9262859" y="4410989"/>
            <a:ext cx="548640" cy="457200"/>
          </a:xfrm>
          <a:prstGeom prst="rect">
            <a:avLst/>
          </a:prstGeom>
        </p:spPr>
      </p:pic>
      <p:pic>
        <p:nvPicPr>
          <p:cNvPr id="47" name="Graphic 46" descr="Airplane with solid fill">
            <a:extLst>
              <a:ext uri="{FF2B5EF4-FFF2-40B4-BE49-F238E27FC236}">
                <a16:creationId xmlns:a16="http://schemas.microsoft.com/office/drawing/2014/main" id="{4297549B-6EC8-0749-88E3-BE584BA280F5}"/>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16200000">
            <a:off x="2495701" y="1894729"/>
            <a:ext cx="548640" cy="457200"/>
          </a:xfrm>
          <a:prstGeom prst="rect">
            <a:avLst/>
          </a:prstGeom>
        </p:spPr>
      </p:pic>
      <p:pic>
        <p:nvPicPr>
          <p:cNvPr id="48" name="Graphic 47" descr="Airplane with solid fill">
            <a:extLst>
              <a:ext uri="{FF2B5EF4-FFF2-40B4-BE49-F238E27FC236}">
                <a16:creationId xmlns:a16="http://schemas.microsoft.com/office/drawing/2014/main" id="{91E27C82-56B2-ED44-A02D-37D84FD2363C}"/>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16200000">
            <a:off x="2483001" y="3280184"/>
            <a:ext cx="548640" cy="457200"/>
          </a:xfrm>
          <a:prstGeom prst="rect">
            <a:avLst/>
          </a:prstGeom>
        </p:spPr>
      </p:pic>
      <p:pic>
        <p:nvPicPr>
          <p:cNvPr id="49" name="Graphic 48" descr="Airplane with solid fill">
            <a:extLst>
              <a:ext uri="{FF2B5EF4-FFF2-40B4-BE49-F238E27FC236}">
                <a16:creationId xmlns:a16="http://schemas.microsoft.com/office/drawing/2014/main" id="{26396411-89AC-3844-8ED8-11A0F9B7038B}"/>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16200000">
            <a:off x="2513062" y="4433569"/>
            <a:ext cx="548640" cy="457200"/>
          </a:xfrm>
          <a:prstGeom prst="rect">
            <a:avLst/>
          </a:prstGeom>
        </p:spPr>
      </p:pic>
      <p:pic>
        <p:nvPicPr>
          <p:cNvPr id="4" name="Picture 3">
            <a:extLst>
              <a:ext uri="{FF2B5EF4-FFF2-40B4-BE49-F238E27FC236}">
                <a16:creationId xmlns:a16="http://schemas.microsoft.com/office/drawing/2014/main" id="{E3F96C76-6CCF-6B42-9948-0A2D8E62B630}"/>
              </a:ext>
            </a:extLst>
          </p:cNvPr>
          <p:cNvPicPr>
            <a:picLocks noChangeAspect="1"/>
          </p:cNvPicPr>
          <p:nvPr/>
        </p:nvPicPr>
        <p:blipFill>
          <a:blip r:embed="rId7"/>
          <a:stretch>
            <a:fillRect/>
          </a:stretch>
        </p:blipFill>
        <p:spPr>
          <a:xfrm>
            <a:off x="10057885" y="1828800"/>
            <a:ext cx="1188720" cy="808490"/>
          </a:xfrm>
          <a:prstGeom prst="rect">
            <a:avLst/>
          </a:prstGeom>
        </p:spPr>
      </p:pic>
      <p:pic>
        <p:nvPicPr>
          <p:cNvPr id="8" name="Picture 7">
            <a:extLst>
              <a:ext uri="{FF2B5EF4-FFF2-40B4-BE49-F238E27FC236}">
                <a16:creationId xmlns:a16="http://schemas.microsoft.com/office/drawing/2014/main" id="{6082A343-B018-6842-9A34-3CC1B4737B1D}"/>
              </a:ext>
            </a:extLst>
          </p:cNvPr>
          <p:cNvPicPr>
            <a:picLocks noChangeAspect="1"/>
          </p:cNvPicPr>
          <p:nvPr/>
        </p:nvPicPr>
        <p:blipFill>
          <a:blip r:embed="rId8"/>
          <a:srcRect/>
          <a:stretch/>
        </p:blipFill>
        <p:spPr>
          <a:xfrm>
            <a:off x="10058400" y="3247660"/>
            <a:ext cx="1188720" cy="420570"/>
          </a:xfrm>
          <a:prstGeom prst="rect">
            <a:avLst/>
          </a:prstGeom>
        </p:spPr>
      </p:pic>
      <p:pic>
        <p:nvPicPr>
          <p:cNvPr id="9" name="Picture 8">
            <a:extLst>
              <a:ext uri="{FF2B5EF4-FFF2-40B4-BE49-F238E27FC236}">
                <a16:creationId xmlns:a16="http://schemas.microsoft.com/office/drawing/2014/main" id="{5A005B3C-C63C-E546-B324-D140F872E104}"/>
              </a:ext>
            </a:extLst>
          </p:cNvPr>
          <p:cNvPicPr>
            <a:picLocks noChangeAspect="1"/>
          </p:cNvPicPr>
          <p:nvPr/>
        </p:nvPicPr>
        <p:blipFill>
          <a:blip r:embed="rId9"/>
          <a:srcRect/>
          <a:stretch/>
        </p:blipFill>
        <p:spPr>
          <a:xfrm>
            <a:off x="10060531" y="4361951"/>
            <a:ext cx="1188720" cy="624291"/>
          </a:xfrm>
          <a:prstGeom prst="rect">
            <a:avLst/>
          </a:prstGeom>
        </p:spPr>
      </p:pic>
      <p:sp>
        <p:nvSpPr>
          <p:cNvPr id="43" name="TextBox 42">
            <a:extLst>
              <a:ext uri="{FF2B5EF4-FFF2-40B4-BE49-F238E27FC236}">
                <a16:creationId xmlns:a16="http://schemas.microsoft.com/office/drawing/2014/main" id="{EB42A676-930B-FE58-492C-D516564C425D}"/>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344317651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childTnLst>
                                  <p:subTnLst>
                                    <p:set>
                                      <p:cBhvr override="childStyle">
                                        <p:cTn dur="1" fill="hold" display="0" masterRel="nextClick" afterEffect="1"/>
                                        <p:tgtEl>
                                          <p:spTgt spid="44"/>
                                        </p:tgtEl>
                                        <p:attrNameLst>
                                          <p:attrName>style.visibility</p:attrName>
                                        </p:attrNameLst>
                                      </p:cBhvr>
                                      <p:to>
                                        <p:strVal val="hidden"/>
                                      </p:to>
                                    </p:set>
                                  </p:sub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subTnLst>
                                    <p:set>
                                      <p:cBhvr override="childStyle">
                                        <p:cTn dur="1" fill="hold" display="0" masterRel="nextClick" afterEffect="1"/>
                                        <p:tgtEl>
                                          <p:spTgt spid="45"/>
                                        </p:tgtEl>
                                        <p:attrNameLst>
                                          <p:attrName>style.visibility</p:attrName>
                                        </p:attrNameLst>
                                      </p:cBhvr>
                                      <p:to>
                                        <p:strVal val="hidden"/>
                                      </p:to>
                                    </p:set>
                                  </p:sub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subTnLst>
                                    <p:set>
                                      <p:cBhvr override="childStyle">
                                        <p:cTn dur="1" fill="hold" display="0" masterRel="nextClick" afterEffect="1"/>
                                        <p:tgtEl>
                                          <p:spTgt spid="46"/>
                                        </p:tgtEl>
                                        <p:attrNameLst>
                                          <p:attrName>style.visibility</p:attrName>
                                        </p:attrNameLst>
                                      </p:cBhvr>
                                      <p:to>
                                        <p:strVal val="hidden"/>
                                      </p:to>
                                    </p:set>
                                  </p:sub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subTnLst>
                                    <p:set>
                                      <p:cBhvr override="childStyle">
                                        <p:cTn dur="1" fill="hold" display="0" masterRel="nextClick" afterEffect="1"/>
                                        <p:tgtEl>
                                          <p:spTgt spid="31"/>
                                        </p:tgtEl>
                                        <p:attrNameLst>
                                          <p:attrName>style.visibility</p:attrName>
                                        </p:attrNameLst>
                                      </p:cBhvr>
                                      <p:to>
                                        <p:strVal val="hidden"/>
                                      </p:to>
                                    </p:set>
                                  </p:sub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subTnLst>
                                    <p:set>
                                      <p:cBhvr override="childStyle">
                                        <p:cTn dur="1" fill="hold" display="0" masterRel="nextClick" afterEffect="1"/>
                                        <p:tgtEl>
                                          <p:spTgt spid="32"/>
                                        </p:tgtEl>
                                        <p:attrNameLst>
                                          <p:attrName>style.visibility</p:attrName>
                                        </p:attrNameLst>
                                      </p:cBhvr>
                                      <p:to>
                                        <p:strVal val="hidden"/>
                                      </p:to>
                                    </p:set>
                                  </p:sub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subTnLst>
                                    <p:set>
                                      <p:cBhvr override="childStyle">
                                        <p:cTn dur="1" fill="hold" display="0" masterRel="nextClick" afterEffect="1"/>
                                        <p:tgtEl>
                                          <p:spTgt spid="33"/>
                                        </p:tgtEl>
                                        <p:attrNameLst>
                                          <p:attrName>style.visibility</p:attrName>
                                        </p:attrNameLst>
                                      </p:cBhvr>
                                      <p:to>
                                        <p:strVal val="hidden"/>
                                      </p:to>
                                    </p:set>
                                  </p:subTnLst>
                                </p:cTn>
                              </p:par>
                              <p:par>
                                <p:cTn id="27" presetID="1" presetClass="entr" presetSubtype="0" fill="hold" grpId="0" nodeType="withEffect">
                                  <p:stCondLst>
                                    <p:cond delay="0"/>
                                  </p:stCondLst>
                                  <p:childTnLst>
                                    <p:set>
                                      <p:cBhvr>
                                        <p:cTn id="28" dur="1" fill="hold">
                                          <p:stCondLst>
                                            <p:cond delay="0"/>
                                          </p:stCondLst>
                                        </p:cTn>
                                        <p:tgtEl>
                                          <p:spTgt spid="16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build="p"/>
      <p:bldP spid="160" grpId="0" animBg="1"/>
      <p:bldP spid="16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0770893-B771-45B3-A219-D08AB6565738}"/>
              </a:ext>
            </a:extLst>
          </p:cNvPr>
          <p:cNvCxnSpPr>
            <a:stCxn id="157" idx="1"/>
          </p:cNvCxnSpPr>
          <p:nvPr/>
        </p:nvCxnSpPr>
        <p:spPr>
          <a:xfrm flipV="1">
            <a:off x="10160743" y="2489200"/>
            <a:ext cx="1412421" cy="3457222"/>
          </a:xfrm>
          <a:prstGeom prst="line">
            <a:avLst/>
          </a:prstGeom>
        </p:spPr>
        <p:style>
          <a:lnRef idx="1">
            <a:schemeClr val="dk1"/>
          </a:lnRef>
          <a:fillRef idx="0">
            <a:schemeClr val="dk1"/>
          </a:fillRef>
          <a:effectRef idx="0">
            <a:schemeClr val="dk1"/>
          </a:effectRef>
          <a:fontRef idx="minor">
            <a:schemeClr val="tx1"/>
          </a:fontRef>
        </p:style>
      </p:cxnSp>
      <p:sp>
        <p:nvSpPr>
          <p:cNvPr id="24" name="Freeform 23">
            <a:extLst>
              <a:ext uri="{FF2B5EF4-FFF2-40B4-BE49-F238E27FC236}">
                <a16:creationId xmlns:a16="http://schemas.microsoft.com/office/drawing/2014/main" id="{3BFCC02E-8B99-294E-932B-E3E7B3BE821F}"/>
              </a:ext>
            </a:extLst>
          </p:cNvPr>
          <p:cNvSpPr/>
          <p:nvPr/>
        </p:nvSpPr>
        <p:spPr>
          <a:xfrm>
            <a:off x="5591503" y="5002924"/>
            <a:ext cx="1019504" cy="601810"/>
          </a:xfrm>
          <a:custGeom>
            <a:avLst/>
            <a:gdLst>
              <a:gd name="connsiteX0" fmla="*/ 367863 w 1019504"/>
              <a:gd name="connsiteY0" fmla="*/ 578069 h 601810"/>
              <a:gd name="connsiteX1" fmla="*/ 367863 w 1019504"/>
              <a:gd name="connsiteY1" fmla="*/ 578069 h 601810"/>
              <a:gd name="connsiteX2" fmla="*/ 630621 w 1019504"/>
              <a:gd name="connsiteY2" fmla="*/ 567559 h 601810"/>
              <a:gd name="connsiteX3" fmla="*/ 672663 w 1019504"/>
              <a:gd name="connsiteY3" fmla="*/ 557048 h 601810"/>
              <a:gd name="connsiteX4" fmla="*/ 819807 w 1019504"/>
              <a:gd name="connsiteY4" fmla="*/ 546538 h 601810"/>
              <a:gd name="connsiteX5" fmla="*/ 977463 w 1019504"/>
              <a:gd name="connsiteY5" fmla="*/ 515007 h 601810"/>
              <a:gd name="connsiteX6" fmla="*/ 945931 w 1019504"/>
              <a:gd name="connsiteY6" fmla="*/ 388883 h 601810"/>
              <a:gd name="connsiteX7" fmla="*/ 914400 w 1019504"/>
              <a:gd name="connsiteY7" fmla="*/ 367862 h 601810"/>
              <a:gd name="connsiteX8" fmla="*/ 893380 w 1019504"/>
              <a:gd name="connsiteY8" fmla="*/ 304800 h 601810"/>
              <a:gd name="connsiteX9" fmla="*/ 903890 w 1019504"/>
              <a:gd name="connsiteY9" fmla="*/ 336331 h 601810"/>
              <a:gd name="connsiteX10" fmla="*/ 903890 w 1019504"/>
              <a:gd name="connsiteY10" fmla="*/ 336331 h 601810"/>
              <a:gd name="connsiteX11" fmla="*/ 935421 w 1019504"/>
              <a:gd name="connsiteY11" fmla="*/ 346842 h 601810"/>
              <a:gd name="connsiteX12" fmla="*/ 966952 w 1019504"/>
              <a:gd name="connsiteY12" fmla="*/ 325821 h 601810"/>
              <a:gd name="connsiteX13" fmla="*/ 987973 w 1019504"/>
              <a:gd name="connsiteY13" fmla="*/ 262759 h 601810"/>
              <a:gd name="connsiteX14" fmla="*/ 987973 w 1019504"/>
              <a:gd name="connsiteY14" fmla="*/ 115614 h 601810"/>
              <a:gd name="connsiteX15" fmla="*/ 1019504 w 1019504"/>
              <a:gd name="connsiteY15" fmla="*/ 94593 h 601810"/>
              <a:gd name="connsiteX16" fmla="*/ 956442 w 1019504"/>
              <a:gd name="connsiteY16" fmla="*/ 73573 h 601810"/>
              <a:gd name="connsiteX17" fmla="*/ 924911 w 1019504"/>
              <a:gd name="connsiteY17" fmla="*/ 63062 h 601810"/>
              <a:gd name="connsiteX18" fmla="*/ 893380 w 1019504"/>
              <a:gd name="connsiteY18" fmla="*/ 42042 h 601810"/>
              <a:gd name="connsiteX19" fmla="*/ 840828 w 1019504"/>
              <a:gd name="connsiteY19" fmla="*/ 31531 h 601810"/>
              <a:gd name="connsiteX20" fmla="*/ 809297 w 1019504"/>
              <a:gd name="connsiteY20" fmla="*/ 21021 h 601810"/>
              <a:gd name="connsiteX21" fmla="*/ 725214 w 1019504"/>
              <a:gd name="connsiteY21" fmla="*/ 0 h 601810"/>
              <a:gd name="connsiteX22" fmla="*/ 672663 w 1019504"/>
              <a:gd name="connsiteY22" fmla="*/ 73573 h 601810"/>
              <a:gd name="connsiteX23" fmla="*/ 557049 w 1019504"/>
              <a:gd name="connsiteY23" fmla="*/ 147145 h 601810"/>
              <a:gd name="connsiteX24" fmla="*/ 451945 w 1019504"/>
              <a:gd name="connsiteY24" fmla="*/ 136635 h 601810"/>
              <a:gd name="connsiteX25" fmla="*/ 388883 w 1019504"/>
              <a:gd name="connsiteY25" fmla="*/ 115614 h 601810"/>
              <a:gd name="connsiteX26" fmla="*/ 357352 w 1019504"/>
              <a:gd name="connsiteY26" fmla="*/ 94593 h 601810"/>
              <a:gd name="connsiteX27" fmla="*/ 294290 w 1019504"/>
              <a:gd name="connsiteY27" fmla="*/ 73573 h 601810"/>
              <a:gd name="connsiteX28" fmla="*/ 231228 w 1019504"/>
              <a:gd name="connsiteY28" fmla="*/ 52552 h 601810"/>
              <a:gd name="connsiteX29" fmla="*/ 168166 w 1019504"/>
              <a:gd name="connsiteY29" fmla="*/ 31531 h 601810"/>
              <a:gd name="connsiteX30" fmla="*/ 136635 w 1019504"/>
              <a:gd name="connsiteY30" fmla="*/ 21021 h 601810"/>
              <a:gd name="connsiteX31" fmla="*/ 147145 w 1019504"/>
              <a:gd name="connsiteY31" fmla="*/ 115614 h 601810"/>
              <a:gd name="connsiteX32" fmla="*/ 157656 w 1019504"/>
              <a:gd name="connsiteY32" fmla="*/ 147145 h 601810"/>
              <a:gd name="connsiteX33" fmla="*/ 147145 w 1019504"/>
              <a:gd name="connsiteY33" fmla="*/ 210207 h 601810"/>
              <a:gd name="connsiteX34" fmla="*/ 115614 w 1019504"/>
              <a:gd name="connsiteY34" fmla="*/ 220717 h 601810"/>
              <a:gd name="connsiteX35" fmla="*/ 21021 w 1019504"/>
              <a:gd name="connsiteY35" fmla="*/ 210207 h 601810"/>
              <a:gd name="connsiteX36" fmla="*/ 0 w 1019504"/>
              <a:gd name="connsiteY36" fmla="*/ 241738 h 601810"/>
              <a:gd name="connsiteX37" fmla="*/ 52552 w 1019504"/>
              <a:gd name="connsiteY37" fmla="*/ 325821 h 601810"/>
              <a:gd name="connsiteX38" fmla="*/ 115614 w 1019504"/>
              <a:gd name="connsiteY38" fmla="*/ 346842 h 601810"/>
              <a:gd name="connsiteX39" fmla="*/ 147145 w 1019504"/>
              <a:gd name="connsiteY39" fmla="*/ 357352 h 601810"/>
              <a:gd name="connsiteX40" fmla="*/ 157656 w 1019504"/>
              <a:gd name="connsiteY40" fmla="*/ 451945 h 601810"/>
              <a:gd name="connsiteX41" fmla="*/ 126125 w 1019504"/>
              <a:gd name="connsiteY41" fmla="*/ 462455 h 601810"/>
              <a:gd name="connsiteX42" fmla="*/ 136635 w 1019504"/>
              <a:gd name="connsiteY42" fmla="*/ 536028 h 601810"/>
              <a:gd name="connsiteX43" fmla="*/ 210207 w 1019504"/>
              <a:gd name="connsiteY43" fmla="*/ 567559 h 601810"/>
              <a:gd name="connsiteX44" fmla="*/ 283780 w 1019504"/>
              <a:gd name="connsiteY44" fmla="*/ 588579 h 601810"/>
              <a:gd name="connsiteX45" fmla="*/ 346842 w 1019504"/>
              <a:gd name="connsiteY45" fmla="*/ 599090 h 601810"/>
              <a:gd name="connsiteX46" fmla="*/ 367863 w 1019504"/>
              <a:gd name="connsiteY46" fmla="*/ 578069 h 60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19504" h="601810">
                <a:moveTo>
                  <a:pt x="367863" y="578069"/>
                </a:moveTo>
                <a:lnTo>
                  <a:pt x="367863" y="578069"/>
                </a:lnTo>
                <a:cubicBezTo>
                  <a:pt x="455449" y="574566"/>
                  <a:pt x="543173" y="573590"/>
                  <a:pt x="630621" y="567559"/>
                </a:cubicBezTo>
                <a:cubicBezTo>
                  <a:pt x="645032" y="566565"/>
                  <a:pt x="658306" y="558643"/>
                  <a:pt x="672663" y="557048"/>
                </a:cubicBezTo>
                <a:cubicBezTo>
                  <a:pt x="721535" y="551618"/>
                  <a:pt x="770759" y="550041"/>
                  <a:pt x="819807" y="546538"/>
                </a:cubicBezTo>
                <a:cubicBezTo>
                  <a:pt x="956859" y="523696"/>
                  <a:pt x="905497" y="538994"/>
                  <a:pt x="977463" y="515007"/>
                </a:cubicBezTo>
                <a:cubicBezTo>
                  <a:pt x="971619" y="462415"/>
                  <a:pt x="982136" y="425088"/>
                  <a:pt x="945931" y="388883"/>
                </a:cubicBezTo>
                <a:cubicBezTo>
                  <a:pt x="936999" y="379951"/>
                  <a:pt x="924910" y="374869"/>
                  <a:pt x="914400" y="367862"/>
                </a:cubicBezTo>
                <a:lnTo>
                  <a:pt x="893380" y="304800"/>
                </a:lnTo>
                <a:lnTo>
                  <a:pt x="903890" y="336331"/>
                </a:lnTo>
                <a:lnTo>
                  <a:pt x="903890" y="336331"/>
                </a:lnTo>
                <a:lnTo>
                  <a:pt x="935421" y="346842"/>
                </a:lnTo>
                <a:cubicBezTo>
                  <a:pt x="945931" y="339835"/>
                  <a:pt x="960257" y="336533"/>
                  <a:pt x="966952" y="325821"/>
                </a:cubicBezTo>
                <a:cubicBezTo>
                  <a:pt x="978696" y="307031"/>
                  <a:pt x="987973" y="262759"/>
                  <a:pt x="987973" y="262759"/>
                </a:cubicBezTo>
                <a:cubicBezTo>
                  <a:pt x="986120" y="244226"/>
                  <a:pt x="964783" y="150400"/>
                  <a:pt x="987973" y="115614"/>
                </a:cubicBezTo>
                <a:cubicBezTo>
                  <a:pt x="994980" y="105104"/>
                  <a:pt x="1008994" y="101600"/>
                  <a:pt x="1019504" y="94593"/>
                </a:cubicBezTo>
                <a:lnTo>
                  <a:pt x="956442" y="73573"/>
                </a:lnTo>
                <a:cubicBezTo>
                  <a:pt x="945932" y="70070"/>
                  <a:pt x="934129" y="69207"/>
                  <a:pt x="924911" y="63062"/>
                </a:cubicBezTo>
                <a:cubicBezTo>
                  <a:pt x="914401" y="56055"/>
                  <a:pt x="905207" y="46477"/>
                  <a:pt x="893380" y="42042"/>
                </a:cubicBezTo>
                <a:cubicBezTo>
                  <a:pt x="876653" y="35769"/>
                  <a:pt x="858159" y="35864"/>
                  <a:pt x="840828" y="31531"/>
                </a:cubicBezTo>
                <a:cubicBezTo>
                  <a:pt x="830080" y="28844"/>
                  <a:pt x="819985" y="23936"/>
                  <a:pt x="809297" y="21021"/>
                </a:cubicBezTo>
                <a:cubicBezTo>
                  <a:pt x="781425" y="13419"/>
                  <a:pt x="725214" y="0"/>
                  <a:pt x="725214" y="0"/>
                </a:cubicBezTo>
                <a:cubicBezTo>
                  <a:pt x="635874" y="29779"/>
                  <a:pt x="770763" y="-24525"/>
                  <a:pt x="672663" y="73573"/>
                </a:cubicBezTo>
                <a:cubicBezTo>
                  <a:pt x="596968" y="149267"/>
                  <a:pt x="638751" y="130805"/>
                  <a:pt x="557049" y="147145"/>
                </a:cubicBezTo>
                <a:cubicBezTo>
                  <a:pt x="522014" y="143642"/>
                  <a:pt x="486551" y="143124"/>
                  <a:pt x="451945" y="136635"/>
                </a:cubicBezTo>
                <a:cubicBezTo>
                  <a:pt x="430167" y="132552"/>
                  <a:pt x="388883" y="115614"/>
                  <a:pt x="388883" y="115614"/>
                </a:cubicBezTo>
                <a:cubicBezTo>
                  <a:pt x="378373" y="108607"/>
                  <a:pt x="368895" y="99723"/>
                  <a:pt x="357352" y="94593"/>
                </a:cubicBezTo>
                <a:cubicBezTo>
                  <a:pt x="337104" y="85594"/>
                  <a:pt x="315311" y="80580"/>
                  <a:pt x="294290" y="73573"/>
                </a:cubicBezTo>
                <a:lnTo>
                  <a:pt x="231228" y="52552"/>
                </a:lnTo>
                <a:lnTo>
                  <a:pt x="168166" y="31531"/>
                </a:lnTo>
                <a:lnTo>
                  <a:pt x="136635" y="21021"/>
                </a:lnTo>
                <a:cubicBezTo>
                  <a:pt x="119119" y="73572"/>
                  <a:pt x="122621" y="42043"/>
                  <a:pt x="147145" y="115614"/>
                </a:cubicBezTo>
                <a:lnTo>
                  <a:pt x="157656" y="147145"/>
                </a:lnTo>
                <a:cubicBezTo>
                  <a:pt x="154152" y="168166"/>
                  <a:pt x="157718" y="191704"/>
                  <a:pt x="147145" y="210207"/>
                </a:cubicBezTo>
                <a:cubicBezTo>
                  <a:pt x="141648" y="219826"/>
                  <a:pt x="126693" y="220717"/>
                  <a:pt x="115614" y="220717"/>
                </a:cubicBezTo>
                <a:cubicBezTo>
                  <a:pt x="83889" y="220717"/>
                  <a:pt x="52552" y="213710"/>
                  <a:pt x="21021" y="210207"/>
                </a:cubicBezTo>
                <a:cubicBezTo>
                  <a:pt x="14014" y="220717"/>
                  <a:pt x="0" y="229106"/>
                  <a:pt x="0" y="241738"/>
                </a:cubicBezTo>
                <a:cubicBezTo>
                  <a:pt x="0" y="286188"/>
                  <a:pt x="16846" y="309951"/>
                  <a:pt x="52552" y="325821"/>
                </a:cubicBezTo>
                <a:cubicBezTo>
                  <a:pt x="72800" y="334820"/>
                  <a:pt x="94593" y="339835"/>
                  <a:pt x="115614" y="346842"/>
                </a:cubicBezTo>
                <a:lnTo>
                  <a:pt x="147145" y="357352"/>
                </a:lnTo>
                <a:cubicBezTo>
                  <a:pt x="184515" y="413407"/>
                  <a:pt x="214651" y="413949"/>
                  <a:pt x="157656" y="451945"/>
                </a:cubicBezTo>
                <a:cubicBezTo>
                  <a:pt x="148438" y="458090"/>
                  <a:pt x="136635" y="458952"/>
                  <a:pt x="126125" y="462455"/>
                </a:cubicBezTo>
                <a:cubicBezTo>
                  <a:pt x="129628" y="486979"/>
                  <a:pt x="126574" y="513390"/>
                  <a:pt x="136635" y="536028"/>
                </a:cubicBezTo>
                <a:cubicBezTo>
                  <a:pt x="145943" y="556972"/>
                  <a:pt x="195069" y="563234"/>
                  <a:pt x="210207" y="567559"/>
                </a:cubicBezTo>
                <a:cubicBezTo>
                  <a:pt x="256953" y="580915"/>
                  <a:pt x="229020" y="577627"/>
                  <a:pt x="283780" y="588579"/>
                </a:cubicBezTo>
                <a:cubicBezTo>
                  <a:pt x="304677" y="592758"/>
                  <a:pt x="326039" y="594467"/>
                  <a:pt x="346842" y="599090"/>
                </a:cubicBezTo>
                <a:cubicBezTo>
                  <a:pt x="399121" y="610708"/>
                  <a:pt x="364360" y="581572"/>
                  <a:pt x="367863" y="578069"/>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lowchart: Punched Tape 2">
            <a:extLst>
              <a:ext uri="{FF2B5EF4-FFF2-40B4-BE49-F238E27FC236}">
                <a16:creationId xmlns:a16="http://schemas.microsoft.com/office/drawing/2014/main" id="{5E6D2212-C850-4CA2-9E78-37C4F79996EF}"/>
              </a:ext>
            </a:extLst>
          </p:cNvPr>
          <p:cNvSpPr/>
          <p:nvPr/>
        </p:nvSpPr>
        <p:spPr>
          <a:xfrm>
            <a:off x="4482905" y="3636868"/>
            <a:ext cx="7131821" cy="1828514"/>
          </a:xfrm>
          <a:prstGeom prst="flowChartPunchedTape">
            <a:avLst/>
          </a:prstGeom>
          <a:gradFill flip="none" rotWithShape="1">
            <a:gsLst>
              <a:gs pos="26000">
                <a:schemeClr val="accent4">
                  <a:lumMod val="60000"/>
                  <a:lumOff val="40000"/>
                  <a:alpha val="0"/>
                </a:schemeClr>
              </a:gs>
              <a:gs pos="58000">
                <a:schemeClr val="accent4">
                  <a:lumMod val="50000"/>
                  <a:alpha val="64000"/>
                </a:schemeClr>
              </a:gs>
              <a:gs pos="73000">
                <a:schemeClr val="accent4">
                  <a:lumMod val="75000"/>
                  <a:alpha val="35000"/>
                </a:schemeClr>
              </a:gs>
              <a:gs pos="82000">
                <a:schemeClr val="accent4">
                  <a:lumMod val="50000"/>
                  <a:alpha val="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Title 16">
            <a:extLst>
              <a:ext uri="{FF2B5EF4-FFF2-40B4-BE49-F238E27FC236}">
                <a16:creationId xmlns:a16="http://schemas.microsoft.com/office/drawing/2014/main" id="{509AAAD8-83EF-CC46-BCAD-5E346FAA7ACB}"/>
              </a:ext>
            </a:extLst>
          </p:cNvPr>
          <p:cNvSpPr>
            <a:spLocks noGrp="1"/>
          </p:cNvSpPr>
          <p:nvPr>
            <p:ph type="title"/>
          </p:nvPr>
        </p:nvSpPr>
        <p:spPr/>
        <p:txBody>
          <a:bodyPr/>
          <a:lstStyle/>
          <a:p>
            <a:r>
              <a:rPr lang="en-US" sz="4400" i="1" dirty="0"/>
              <a:t>Only</a:t>
            </a:r>
            <a:r>
              <a:rPr lang="en-US" b="0" dirty="0"/>
              <a:t> done from Suborbital:</a:t>
            </a:r>
          </a:p>
        </p:txBody>
      </p:sp>
      <p:sp>
        <p:nvSpPr>
          <p:cNvPr id="2" name="Slide Number Placeholder 1">
            <a:extLst>
              <a:ext uri="{FF2B5EF4-FFF2-40B4-BE49-F238E27FC236}">
                <a16:creationId xmlns:a16="http://schemas.microsoft.com/office/drawing/2014/main" id="{5871EED7-CE48-F049-98D9-05B70261D85C}"/>
              </a:ext>
            </a:extLst>
          </p:cNvPr>
          <p:cNvSpPr>
            <a:spLocks noGrp="1"/>
          </p:cNvSpPr>
          <p:nvPr>
            <p:ph type="sldNum" sz="quarter" idx="12"/>
          </p:nvPr>
        </p:nvSpPr>
        <p:spPr/>
        <p:txBody>
          <a:bodyPr/>
          <a:lstStyle/>
          <a:p>
            <a:fld id="{6CBF3D6B-7512-DC4E-9AD6-900204DF0DDD}" type="slidenum">
              <a:rPr lang="en-US" smtClean="0"/>
              <a:pPr/>
              <a:t>14</a:t>
            </a:fld>
            <a:endParaRPr lang="en-US" dirty="0"/>
          </a:p>
        </p:txBody>
      </p:sp>
      <p:sp>
        <p:nvSpPr>
          <p:cNvPr id="23" name="Freeform 22">
            <a:extLst>
              <a:ext uri="{FF2B5EF4-FFF2-40B4-BE49-F238E27FC236}">
                <a16:creationId xmlns:a16="http://schemas.microsoft.com/office/drawing/2014/main" id="{9CD552E5-42FF-BA47-8D31-BB04D9860EA4}"/>
              </a:ext>
            </a:extLst>
          </p:cNvPr>
          <p:cNvSpPr/>
          <p:nvPr/>
        </p:nvSpPr>
        <p:spPr>
          <a:xfrm>
            <a:off x="918259" y="2165131"/>
            <a:ext cx="8861008" cy="3836276"/>
          </a:xfrm>
          <a:custGeom>
            <a:avLst/>
            <a:gdLst>
              <a:gd name="connsiteX0" fmla="*/ 704980 w 8861008"/>
              <a:gd name="connsiteY0" fmla="*/ 3794235 h 3836276"/>
              <a:gd name="connsiteX1" fmla="*/ 704980 w 8861008"/>
              <a:gd name="connsiteY1" fmla="*/ 3794235 h 3836276"/>
              <a:gd name="connsiteX2" fmla="*/ 957229 w 8861008"/>
              <a:gd name="connsiteY2" fmla="*/ 3794235 h 3836276"/>
              <a:gd name="connsiteX3" fmla="*/ 1251518 w 8861008"/>
              <a:gd name="connsiteY3" fmla="*/ 3783724 h 3836276"/>
              <a:gd name="connsiteX4" fmla="*/ 1346111 w 8861008"/>
              <a:gd name="connsiteY4" fmla="*/ 3762704 h 3836276"/>
              <a:gd name="connsiteX5" fmla="*/ 1388153 w 8861008"/>
              <a:gd name="connsiteY5" fmla="*/ 3752193 h 3836276"/>
              <a:gd name="connsiteX6" fmla="*/ 1850608 w 8861008"/>
              <a:gd name="connsiteY6" fmla="*/ 3773214 h 3836276"/>
              <a:gd name="connsiteX7" fmla="*/ 1934691 w 8861008"/>
              <a:gd name="connsiteY7" fmla="*/ 3794235 h 3836276"/>
              <a:gd name="connsiteX8" fmla="*/ 2165918 w 8861008"/>
              <a:gd name="connsiteY8" fmla="*/ 3815255 h 3836276"/>
              <a:gd name="connsiteX9" fmla="*/ 2502249 w 8861008"/>
              <a:gd name="connsiteY9" fmla="*/ 3804745 h 3836276"/>
              <a:gd name="connsiteX10" fmla="*/ 2544291 w 8861008"/>
              <a:gd name="connsiteY10" fmla="*/ 3794235 h 3836276"/>
              <a:gd name="connsiteX11" fmla="*/ 2638884 w 8861008"/>
              <a:gd name="connsiteY11" fmla="*/ 3783724 h 3836276"/>
              <a:gd name="connsiteX12" fmla="*/ 2743987 w 8861008"/>
              <a:gd name="connsiteY12" fmla="*/ 3762704 h 3836276"/>
              <a:gd name="connsiteX13" fmla="*/ 2796539 w 8861008"/>
              <a:gd name="connsiteY13" fmla="*/ 3752193 h 3836276"/>
              <a:gd name="connsiteX14" fmla="*/ 3153891 w 8861008"/>
              <a:gd name="connsiteY14" fmla="*/ 3741683 h 3836276"/>
              <a:gd name="connsiteX15" fmla="*/ 3185422 w 8861008"/>
              <a:gd name="connsiteY15" fmla="*/ 3731173 h 3836276"/>
              <a:gd name="connsiteX16" fmla="*/ 3227463 w 8861008"/>
              <a:gd name="connsiteY16" fmla="*/ 3668111 h 3836276"/>
              <a:gd name="connsiteX17" fmla="*/ 3216953 w 8861008"/>
              <a:gd name="connsiteY17" fmla="*/ 3594538 h 3836276"/>
              <a:gd name="connsiteX18" fmla="*/ 3185422 w 8861008"/>
              <a:gd name="connsiteY18" fmla="*/ 3563007 h 3836276"/>
              <a:gd name="connsiteX19" fmla="*/ 3122360 w 8861008"/>
              <a:gd name="connsiteY19" fmla="*/ 3531476 h 3836276"/>
              <a:gd name="connsiteX20" fmla="*/ 3080318 w 8861008"/>
              <a:gd name="connsiteY20" fmla="*/ 3468414 h 3836276"/>
              <a:gd name="connsiteX21" fmla="*/ 3143380 w 8861008"/>
              <a:gd name="connsiteY21" fmla="*/ 3447393 h 3836276"/>
              <a:gd name="connsiteX22" fmla="*/ 3174911 w 8861008"/>
              <a:gd name="connsiteY22" fmla="*/ 3436883 h 3836276"/>
              <a:gd name="connsiteX23" fmla="*/ 3216953 w 8861008"/>
              <a:gd name="connsiteY23" fmla="*/ 3426373 h 3836276"/>
              <a:gd name="connsiteX24" fmla="*/ 3280015 w 8861008"/>
              <a:gd name="connsiteY24" fmla="*/ 3405352 h 3836276"/>
              <a:gd name="connsiteX25" fmla="*/ 3311546 w 8861008"/>
              <a:gd name="connsiteY25" fmla="*/ 3394842 h 3836276"/>
              <a:gd name="connsiteX26" fmla="*/ 3227463 w 8861008"/>
              <a:gd name="connsiteY26" fmla="*/ 3300249 h 3836276"/>
              <a:gd name="connsiteX27" fmla="*/ 3164401 w 8861008"/>
              <a:gd name="connsiteY27" fmla="*/ 3247697 h 3836276"/>
              <a:gd name="connsiteX28" fmla="*/ 3153891 w 8861008"/>
              <a:gd name="connsiteY28" fmla="*/ 3090042 h 3836276"/>
              <a:gd name="connsiteX29" fmla="*/ 3174911 w 8861008"/>
              <a:gd name="connsiteY29" fmla="*/ 3058511 h 3836276"/>
              <a:gd name="connsiteX30" fmla="*/ 3237973 w 8861008"/>
              <a:gd name="connsiteY30" fmla="*/ 3016469 h 3836276"/>
              <a:gd name="connsiteX31" fmla="*/ 3248484 w 8861008"/>
              <a:gd name="connsiteY31" fmla="*/ 2984938 h 3836276"/>
              <a:gd name="connsiteX32" fmla="*/ 3185422 w 8861008"/>
              <a:gd name="connsiteY32" fmla="*/ 2858814 h 3836276"/>
              <a:gd name="connsiteX33" fmla="*/ 3122360 w 8861008"/>
              <a:gd name="connsiteY33" fmla="*/ 2806262 h 3836276"/>
              <a:gd name="connsiteX34" fmla="*/ 3101339 w 8861008"/>
              <a:gd name="connsiteY34" fmla="*/ 2774731 h 3836276"/>
              <a:gd name="connsiteX35" fmla="*/ 3111849 w 8861008"/>
              <a:gd name="connsiteY35" fmla="*/ 2711669 h 3836276"/>
              <a:gd name="connsiteX36" fmla="*/ 3174911 w 8861008"/>
              <a:gd name="connsiteY36" fmla="*/ 2669628 h 3836276"/>
              <a:gd name="connsiteX37" fmla="*/ 3216953 w 8861008"/>
              <a:gd name="connsiteY37" fmla="*/ 2617076 h 3836276"/>
              <a:gd name="connsiteX38" fmla="*/ 3258994 w 8861008"/>
              <a:gd name="connsiteY38" fmla="*/ 2554014 h 3836276"/>
              <a:gd name="connsiteX39" fmla="*/ 3258994 w 8861008"/>
              <a:gd name="connsiteY39" fmla="*/ 2448911 h 3836276"/>
              <a:gd name="connsiteX40" fmla="*/ 3227463 w 8861008"/>
              <a:gd name="connsiteY40" fmla="*/ 2427890 h 3836276"/>
              <a:gd name="connsiteX41" fmla="*/ 3174911 w 8861008"/>
              <a:gd name="connsiteY41" fmla="*/ 2385849 h 3836276"/>
              <a:gd name="connsiteX42" fmla="*/ 3122360 w 8861008"/>
              <a:gd name="connsiteY42" fmla="*/ 2343807 h 3836276"/>
              <a:gd name="connsiteX43" fmla="*/ 3101339 w 8861008"/>
              <a:gd name="connsiteY43" fmla="*/ 2312276 h 3836276"/>
              <a:gd name="connsiteX44" fmla="*/ 3111849 w 8861008"/>
              <a:gd name="connsiteY44" fmla="*/ 2186152 h 3836276"/>
              <a:gd name="connsiteX45" fmla="*/ 3122360 w 8861008"/>
              <a:gd name="connsiteY45" fmla="*/ 2154621 h 3836276"/>
              <a:gd name="connsiteX46" fmla="*/ 3153891 w 8861008"/>
              <a:gd name="connsiteY46" fmla="*/ 2133600 h 3836276"/>
              <a:gd name="connsiteX47" fmla="*/ 3227463 w 8861008"/>
              <a:gd name="connsiteY47" fmla="*/ 2123090 h 3836276"/>
              <a:gd name="connsiteX48" fmla="*/ 3216953 w 8861008"/>
              <a:gd name="connsiteY48" fmla="*/ 2081049 h 3836276"/>
              <a:gd name="connsiteX49" fmla="*/ 3185422 w 8861008"/>
              <a:gd name="connsiteY49" fmla="*/ 2017986 h 3836276"/>
              <a:gd name="connsiteX50" fmla="*/ 3143380 w 8861008"/>
              <a:gd name="connsiteY50" fmla="*/ 1986455 h 3836276"/>
              <a:gd name="connsiteX51" fmla="*/ 3122360 w 8861008"/>
              <a:gd name="connsiteY51" fmla="*/ 1954924 h 3836276"/>
              <a:gd name="connsiteX52" fmla="*/ 3164401 w 8861008"/>
              <a:gd name="connsiteY52" fmla="*/ 1860331 h 3836276"/>
              <a:gd name="connsiteX53" fmla="*/ 3174911 w 8861008"/>
              <a:gd name="connsiteY53" fmla="*/ 1828800 h 3836276"/>
              <a:gd name="connsiteX54" fmla="*/ 3206442 w 8861008"/>
              <a:gd name="connsiteY54" fmla="*/ 1797269 h 3836276"/>
              <a:gd name="connsiteX55" fmla="*/ 3511242 w 8861008"/>
              <a:gd name="connsiteY55" fmla="*/ 1765738 h 3836276"/>
              <a:gd name="connsiteX56" fmla="*/ 3584815 w 8861008"/>
              <a:gd name="connsiteY56" fmla="*/ 1755228 h 3836276"/>
              <a:gd name="connsiteX57" fmla="*/ 3668897 w 8861008"/>
              <a:gd name="connsiteY57" fmla="*/ 1734207 h 3836276"/>
              <a:gd name="connsiteX58" fmla="*/ 3731960 w 8861008"/>
              <a:gd name="connsiteY58" fmla="*/ 1723697 h 3836276"/>
              <a:gd name="connsiteX59" fmla="*/ 3816042 w 8861008"/>
              <a:gd name="connsiteY59" fmla="*/ 1702676 h 3836276"/>
              <a:gd name="connsiteX60" fmla="*/ 4362580 w 8861008"/>
              <a:gd name="connsiteY60" fmla="*/ 1681655 h 3836276"/>
              <a:gd name="connsiteX61" fmla="*/ 4551766 w 8861008"/>
              <a:gd name="connsiteY61" fmla="*/ 1660635 h 3836276"/>
              <a:gd name="connsiteX62" fmla="*/ 4614829 w 8861008"/>
              <a:gd name="connsiteY62" fmla="*/ 1650124 h 3836276"/>
              <a:gd name="connsiteX63" fmla="*/ 4656870 w 8861008"/>
              <a:gd name="connsiteY63" fmla="*/ 1639614 h 3836276"/>
              <a:gd name="connsiteX64" fmla="*/ 4804015 w 8861008"/>
              <a:gd name="connsiteY64" fmla="*/ 1629104 h 3836276"/>
              <a:gd name="connsiteX65" fmla="*/ 5224429 w 8861008"/>
              <a:gd name="connsiteY65" fmla="*/ 1608083 h 3836276"/>
              <a:gd name="connsiteX66" fmla="*/ 5308511 w 8861008"/>
              <a:gd name="connsiteY66" fmla="*/ 1587062 h 3836276"/>
              <a:gd name="connsiteX67" fmla="*/ 5382084 w 8861008"/>
              <a:gd name="connsiteY67" fmla="*/ 1576552 h 3836276"/>
              <a:gd name="connsiteX68" fmla="*/ 5424125 w 8861008"/>
              <a:gd name="connsiteY68" fmla="*/ 1566042 h 3836276"/>
              <a:gd name="connsiteX69" fmla="*/ 5697394 w 8861008"/>
              <a:gd name="connsiteY69" fmla="*/ 1545021 h 3836276"/>
              <a:gd name="connsiteX70" fmla="*/ 5728925 w 8861008"/>
              <a:gd name="connsiteY70" fmla="*/ 1534511 h 3836276"/>
              <a:gd name="connsiteX71" fmla="*/ 5770966 w 8861008"/>
              <a:gd name="connsiteY71" fmla="*/ 1524000 h 3836276"/>
              <a:gd name="connsiteX72" fmla="*/ 5844539 w 8861008"/>
              <a:gd name="connsiteY72" fmla="*/ 1492469 h 3836276"/>
              <a:gd name="connsiteX73" fmla="*/ 5876070 w 8861008"/>
              <a:gd name="connsiteY73" fmla="*/ 1471449 h 3836276"/>
              <a:gd name="connsiteX74" fmla="*/ 5970663 w 8861008"/>
              <a:gd name="connsiteY74" fmla="*/ 1439917 h 3836276"/>
              <a:gd name="connsiteX75" fmla="*/ 6044235 w 8861008"/>
              <a:gd name="connsiteY75" fmla="*/ 1397876 h 3836276"/>
              <a:gd name="connsiteX76" fmla="*/ 6107297 w 8861008"/>
              <a:gd name="connsiteY76" fmla="*/ 1355835 h 3836276"/>
              <a:gd name="connsiteX77" fmla="*/ 6138829 w 8861008"/>
              <a:gd name="connsiteY77" fmla="*/ 1334814 h 3836276"/>
              <a:gd name="connsiteX78" fmla="*/ 6170360 w 8861008"/>
              <a:gd name="connsiteY78" fmla="*/ 1313793 h 3836276"/>
              <a:gd name="connsiteX79" fmla="*/ 6201891 w 8861008"/>
              <a:gd name="connsiteY79" fmla="*/ 1303283 h 3836276"/>
              <a:gd name="connsiteX80" fmla="*/ 6233422 w 8861008"/>
              <a:gd name="connsiteY80" fmla="*/ 1282262 h 3836276"/>
              <a:gd name="connsiteX81" fmla="*/ 6296484 w 8861008"/>
              <a:gd name="connsiteY81" fmla="*/ 1261242 h 3836276"/>
              <a:gd name="connsiteX82" fmla="*/ 6328015 w 8861008"/>
              <a:gd name="connsiteY82" fmla="*/ 1240221 h 3836276"/>
              <a:gd name="connsiteX83" fmla="*/ 6391077 w 8861008"/>
              <a:gd name="connsiteY83" fmla="*/ 1219200 h 3836276"/>
              <a:gd name="connsiteX84" fmla="*/ 6422608 w 8861008"/>
              <a:gd name="connsiteY84" fmla="*/ 1208690 h 3836276"/>
              <a:gd name="connsiteX85" fmla="*/ 6475160 w 8861008"/>
              <a:gd name="connsiteY85" fmla="*/ 1198180 h 3836276"/>
              <a:gd name="connsiteX86" fmla="*/ 6559242 w 8861008"/>
              <a:gd name="connsiteY86" fmla="*/ 1177159 h 3836276"/>
              <a:gd name="connsiteX87" fmla="*/ 6601284 w 8861008"/>
              <a:gd name="connsiteY87" fmla="*/ 1166649 h 3836276"/>
              <a:gd name="connsiteX88" fmla="*/ 6706387 w 8861008"/>
              <a:gd name="connsiteY88" fmla="*/ 1145628 h 3836276"/>
              <a:gd name="connsiteX89" fmla="*/ 6748429 w 8861008"/>
              <a:gd name="connsiteY89" fmla="*/ 1135117 h 3836276"/>
              <a:gd name="connsiteX90" fmla="*/ 6853532 w 8861008"/>
              <a:gd name="connsiteY90" fmla="*/ 1114097 h 3836276"/>
              <a:gd name="connsiteX91" fmla="*/ 6958635 w 8861008"/>
              <a:gd name="connsiteY91" fmla="*/ 1093076 h 3836276"/>
              <a:gd name="connsiteX92" fmla="*/ 7032208 w 8861008"/>
              <a:gd name="connsiteY92" fmla="*/ 1082566 h 3836276"/>
              <a:gd name="connsiteX93" fmla="*/ 7074249 w 8861008"/>
              <a:gd name="connsiteY93" fmla="*/ 1072055 h 3836276"/>
              <a:gd name="connsiteX94" fmla="*/ 7442111 w 8861008"/>
              <a:gd name="connsiteY94" fmla="*/ 1040524 h 3836276"/>
              <a:gd name="connsiteX95" fmla="*/ 7484153 w 8861008"/>
              <a:gd name="connsiteY95" fmla="*/ 1030014 h 3836276"/>
              <a:gd name="connsiteX96" fmla="*/ 7568235 w 8861008"/>
              <a:gd name="connsiteY96" fmla="*/ 1008993 h 3836276"/>
              <a:gd name="connsiteX97" fmla="*/ 7610277 w 8861008"/>
              <a:gd name="connsiteY97" fmla="*/ 998483 h 3836276"/>
              <a:gd name="connsiteX98" fmla="*/ 7673339 w 8861008"/>
              <a:gd name="connsiteY98" fmla="*/ 977462 h 3836276"/>
              <a:gd name="connsiteX99" fmla="*/ 7736401 w 8861008"/>
              <a:gd name="connsiteY99" fmla="*/ 956442 h 3836276"/>
              <a:gd name="connsiteX100" fmla="*/ 7799463 w 8861008"/>
              <a:gd name="connsiteY100" fmla="*/ 935421 h 3836276"/>
              <a:gd name="connsiteX101" fmla="*/ 7830994 w 8861008"/>
              <a:gd name="connsiteY101" fmla="*/ 924911 h 3836276"/>
              <a:gd name="connsiteX102" fmla="*/ 7883546 w 8861008"/>
              <a:gd name="connsiteY102" fmla="*/ 903890 h 3836276"/>
              <a:gd name="connsiteX103" fmla="*/ 7925587 w 8861008"/>
              <a:gd name="connsiteY103" fmla="*/ 893380 h 3836276"/>
              <a:gd name="connsiteX104" fmla="*/ 8020180 w 8861008"/>
              <a:gd name="connsiteY104" fmla="*/ 861849 h 3836276"/>
              <a:gd name="connsiteX105" fmla="*/ 8051711 w 8861008"/>
              <a:gd name="connsiteY105" fmla="*/ 851338 h 3836276"/>
              <a:gd name="connsiteX106" fmla="*/ 8104263 w 8861008"/>
              <a:gd name="connsiteY106" fmla="*/ 840828 h 3836276"/>
              <a:gd name="connsiteX107" fmla="*/ 8198856 w 8861008"/>
              <a:gd name="connsiteY107" fmla="*/ 819807 h 3836276"/>
              <a:gd name="connsiteX108" fmla="*/ 8346001 w 8861008"/>
              <a:gd name="connsiteY108" fmla="*/ 809297 h 3836276"/>
              <a:gd name="connsiteX109" fmla="*/ 8409063 w 8861008"/>
              <a:gd name="connsiteY109" fmla="*/ 788276 h 3836276"/>
              <a:gd name="connsiteX110" fmla="*/ 8440594 w 8861008"/>
              <a:gd name="connsiteY110" fmla="*/ 777766 h 3836276"/>
              <a:gd name="connsiteX111" fmla="*/ 8524677 w 8861008"/>
              <a:gd name="connsiteY111" fmla="*/ 735724 h 3836276"/>
              <a:gd name="connsiteX112" fmla="*/ 8598249 w 8861008"/>
              <a:gd name="connsiteY112" fmla="*/ 693683 h 3836276"/>
              <a:gd name="connsiteX113" fmla="*/ 8629780 w 8861008"/>
              <a:gd name="connsiteY113" fmla="*/ 683173 h 3836276"/>
              <a:gd name="connsiteX114" fmla="*/ 8724373 w 8861008"/>
              <a:gd name="connsiteY114" fmla="*/ 630621 h 3836276"/>
              <a:gd name="connsiteX115" fmla="*/ 8787435 w 8861008"/>
              <a:gd name="connsiteY115" fmla="*/ 578069 h 3836276"/>
              <a:gd name="connsiteX116" fmla="*/ 8818966 w 8861008"/>
              <a:gd name="connsiteY116" fmla="*/ 567559 h 3836276"/>
              <a:gd name="connsiteX117" fmla="*/ 8850497 w 8861008"/>
              <a:gd name="connsiteY117" fmla="*/ 546538 h 3836276"/>
              <a:gd name="connsiteX118" fmla="*/ 8861008 w 8861008"/>
              <a:gd name="connsiteY118" fmla="*/ 515007 h 3836276"/>
              <a:gd name="connsiteX119" fmla="*/ 8818966 w 8861008"/>
              <a:gd name="connsiteY119" fmla="*/ 430924 h 3836276"/>
              <a:gd name="connsiteX120" fmla="*/ 8745394 w 8861008"/>
              <a:gd name="connsiteY120" fmla="*/ 420414 h 3836276"/>
              <a:gd name="connsiteX121" fmla="*/ 8398553 w 8861008"/>
              <a:gd name="connsiteY121" fmla="*/ 409904 h 3836276"/>
              <a:gd name="connsiteX122" fmla="*/ 8188346 w 8861008"/>
              <a:gd name="connsiteY122" fmla="*/ 388883 h 3836276"/>
              <a:gd name="connsiteX123" fmla="*/ 8051711 w 8861008"/>
              <a:gd name="connsiteY123" fmla="*/ 367862 h 3836276"/>
              <a:gd name="connsiteX124" fmla="*/ 7967629 w 8861008"/>
              <a:gd name="connsiteY124" fmla="*/ 357352 h 3836276"/>
              <a:gd name="connsiteX125" fmla="*/ 7925587 w 8861008"/>
              <a:gd name="connsiteY125" fmla="*/ 346842 h 3836276"/>
              <a:gd name="connsiteX126" fmla="*/ 7841504 w 8861008"/>
              <a:gd name="connsiteY126" fmla="*/ 336331 h 3836276"/>
              <a:gd name="connsiteX127" fmla="*/ 7809973 w 8861008"/>
              <a:gd name="connsiteY127" fmla="*/ 325821 h 3836276"/>
              <a:gd name="connsiteX128" fmla="*/ 7431601 w 8861008"/>
              <a:gd name="connsiteY128" fmla="*/ 325821 h 3836276"/>
              <a:gd name="connsiteX129" fmla="*/ 7252925 w 8861008"/>
              <a:gd name="connsiteY129" fmla="*/ 346842 h 3836276"/>
              <a:gd name="connsiteX130" fmla="*/ 7147822 w 8861008"/>
              <a:gd name="connsiteY130" fmla="*/ 357352 h 3836276"/>
              <a:gd name="connsiteX131" fmla="*/ 6937615 w 8861008"/>
              <a:gd name="connsiteY131" fmla="*/ 367862 h 3836276"/>
              <a:gd name="connsiteX132" fmla="*/ 5655353 w 8861008"/>
              <a:gd name="connsiteY132" fmla="*/ 357352 h 3836276"/>
              <a:gd name="connsiteX133" fmla="*/ 5676373 w 8861008"/>
              <a:gd name="connsiteY133" fmla="*/ 325821 h 3836276"/>
              <a:gd name="connsiteX134" fmla="*/ 5707904 w 8861008"/>
              <a:gd name="connsiteY134" fmla="*/ 231228 h 3836276"/>
              <a:gd name="connsiteX135" fmla="*/ 5718415 w 8861008"/>
              <a:gd name="connsiteY135" fmla="*/ 199697 h 3836276"/>
              <a:gd name="connsiteX136" fmla="*/ 5728925 w 8861008"/>
              <a:gd name="connsiteY136" fmla="*/ 231228 h 3836276"/>
              <a:gd name="connsiteX137" fmla="*/ 5697394 w 8861008"/>
              <a:gd name="connsiteY137" fmla="*/ 241738 h 3836276"/>
              <a:gd name="connsiteX138" fmla="*/ 5634332 w 8861008"/>
              <a:gd name="connsiteY138" fmla="*/ 252249 h 3836276"/>
              <a:gd name="connsiteX139" fmla="*/ 5445146 w 8861008"/>
              <a:gd name="connsiteY139" fmla="*/ 273269 h 3836276"/>
              <a:gd name="connsiteX140" fmla="*/ 5024732 w 8861008"/>
              <a:gd name="connsiteY140" fmla="*/ 262759 h 3836276"/>
              <a:gd name="connsiteX141" fmla="*/ 4888097 w 8861008"/>
              <a:gd name="connsiteY141" fmla="*/ 273269 h 3836276"/>
              <a:gd name="connsiteX142" fmla="*/ 4825035 w 8861008"/>
              <a:gd name="connsiteY142" fmla="*/ 283780 h 3836276"/>
              <a:gd name="connsiteX143" fmla="*/ 4751463 w 8861008"/>
              <a:gd name="connsiteY143" fmla="*/ 294290 h 3836276"/>
              <a:gd name="connsiteX144" fmla="*/ 4520235 w 8861008"/>
              <a:gd name="connsiteY144" fmla="*/ 315311 h 3836276"/>
              <a:gd name="connsiteX145" fmla="*/ 4436153 w 8861008"/>
              <a:gd name="connsiteY145" fmla="*/ 325821 h 3836276"/>
              <a:gd name="connsiteX146" fmla="*/ 4005229 w 8861008"/>
              <a:gd name="connsiteY146" fmla="*/ 346842 h 3836276"/>
              <a:gd name="connsiteX147" fmla="*/ 3879104 w 8861008"/>
              <a:gd name="connsiteY147" fmla="*/ 367862 h 3836276"/>
              <a:gd name="connsiteX148" fmla="*/ 3826553 w 8861008"/>
              <a:gd name="connsiteY148" fmla="*/ 378373 h 3836276"/>
              <a:gd name="connsiteX149" fmla="*/ 3752980 w 8861008"/>
              <a:gd name="connsiteY149" fmla="*/ 388883 h 3836276"/>
              <a:gd name="connsiteX150" fmla="*/ 3689918 w 8861008"/>
              <a:gd name="connsiteY150" fmla="*/ 399393 h 3836276"/>
              <a:gd name="connsiteX151" fmla="*/ 3427160 w 8861008"/>
              <a:gd name="connsiteY151" fmla="*/ 388883 h 3836276"/>
              <a:gd name="connsiteX152" fmla="*/ 3469201 w 8861008"/>
              <a:gd name="connsiteY152" fmla="*/ 336331 h 3836276"/>
              <a:gd name="connsiteX153" fmla="*/ 2817560 w 8861008"/>
              <a:gd name="connsiteY153" fmla="*/ 357352 h 3836276"/>
              <a:gd name="connsiteX154" fmla="*/ 2428677 w 8861008"/>
              <a:gd name="connsiteY154" fmla="*/ 388883 h 3836276"/>
              <a:gd name="connsiteX155" fmla="*/ 2134387 w 8861008"/>
              <a:gd name="connsiteY155" fmla="*/ 399393 h 3836276"/>
              <a:gd name="connsiteX156" fmla="*/ 2102856 w 8861008"/>
              <a:gd name="connsiteY156" fmla="*/ 388883 h 3836276"/>
              <a:gd name="connsiteX157" fmla="*/ 2029284 w 8861008"/>
              <a:gd name="connsiteY157" fmla="*/ 378373 h 3836276"/>
              <a:gd name="connsiteX158" fmla="*/ 2018773 w 8861008"/>
              <a:gd name="connsiteY158" fmla="*/ 346842 h 3836276"/>
              <a:gd name="connsiteX159" fmla="*/ 2018773 w 8861008"/>
              <a:gd name="connsiteY159" fmla="*/ 168166 h 3836276"/>
              <a:gd name="connsiteX160" fmla="*/ 1955711 w 8861008"/>
              <a:gd name="connsiteY160" fmla="*/ 136635 h 3836276"/>
              <a:gd name="connsiteX161" fmla="*/ 1850608 w 8861008"/>
              <a:gd name="connsiteY161" fmla="*/ 147145 h 3836276"/>
              <a:gd name="connsiteX162" fmla="*/ 1787546 w 8861008"/>
              <a:gd name="connsiteY162" fmla="*/ 105104 h 3836276"/>
              <a:gd name="connsiteX163" fmla="*/ 1724484 w 8861008"/>
              <a:gd name="connsiteY163" fmla="*/ 63062 h 3836276"/>
              <a:gd name="connsiteX164" fmla="*/ 1661422 w 8861008"/>
              <a:gd name="connsiteY164" fmla="*/ 10511 h 3836276"/>
              <a:gd name="connsiteX165" fmla="*/ 1629891 w 8861008"/>
              <a:gd name="connsiteY165" fmla="*/ 0 h 3836276"/>
              <a:gd name="connsiteX166" fmla="*/ 1293560 w 8861008"/>
              <a:gd name="connsiteY166" fmla="*/ 21021 h 3836276"/>
              <a:gd name="connsiteX167" fmla="*/ 1241008 w 8861008"/>
              <a:gd name="connsiteY167" fmla="*/ 31531 h 3836276"/>
              <a:gd name="connsiteX168" fmla="*/ 1209477 w 8861008"/>
              <a:gd name="connsiteY168" fmla="*/ 52552 h 3836276"/>
              <a:gd name="connsiteX169" fmla="*/ 1146415 w 8861008"/>
              <a:gd name="connsiteY169" fmla="*/ 84083 h 3836276"/>
              <a:gd name="connsiteX170" fmla="*/ 1125394 w 8861008"/>
              <a:gd name="connsiteY170" fmla="*/ 115614 h 3836276"/>
              <a:gd name="connsiteX171" fmla="*/ 1093863 w 8861008"/>
              <a:gd name="connsiteY171" fmla="*/ 136635 h 3836276"/>
              <a:gd name="connsiteX172" fmla="*/ 1030801 w 8861008"/>
              <a:gd name="connsiteY172" fmla="*/ 262759 h 3836276"/>
              <a:gd name="connsiteX173" fmla="*/ 999270 w 8861008"/>
              <a:gd name="connsiteY173" fmla="*/ 283780 h 3836276"/>
              <a:gd name="connsiteX174" fmla="*/ 936208 w 8861008"/>
              <a:gd name="connsiteY174" fmla="*/ 336331 h 3836276"/>
              <a:gd name="connsiteX175" fmla="*/ 904677 w 8861008"/>
              <a:gd name="connsiteY175" fmla="*/ 346842 h 3836276"/>
              <a:gd name="connsiteX176" fmla="*/ 873146 w 8861008"/>
              <a:gd name="connsiteY176" fmla="*/ 367862 h 3836276"/>
              <a:gd name="connsiteX177" fmla="*/ 810084 w 8861008"/>
              <a:gd name="connsiteY177" fmla="*/ 388883 h 3836276"/>
              <a:gd name="connsiteX178" fmla="*/ 736511 w 8861008"/>
              <a:gd name="connsiteY178" fmla="*/ 409904 h 3836276"/>
              <a:gd name="connsiteX179" fmla="*/ 557835 w 8861008"/>
              <a:gd name="connsiteY179" fmla="*/ 399393 h 3836276"/>
              <a:gd name="connsiteX180" fmla="*/ 526304 w 8861008"/>
              <a:gd name="connsiteY180" fmla="*/ 388883 h 3836276"/>
              <a:gd name="connsiteX181" fmla="*/ 442222 w 8861008"/>
              <a:gd name="connsiteY181" fmla="*/ 346842 h 3836276"/>
              <a:gd name="connsiteX182" fmla="*/ 379160 w 8861008"/>
              <a:gd name="connsiteY182" fmla="*/ 315311 h 3836276"/>
              <a:gd name="connsiteX183" fmla="*/ 242525 w 8861008"/>
              <a:gd name="connsiteY183" fmla="*/ 325821 h 3836276"/>
              <a:gd name="connsiteX184" fmla="*/ 210994 w 8861008"/>
              <a:gd name="connsiteY184" fmla="*/ 336331 h 3836276"/>
              <a:gd name="connsiteX185" fmla="*/ 200484 w 8861008"/>
              <a:gd name="connsiteY185" fmla="*/ 367862 h 3836276"/>
              <a:gd name="connsiteX186" fmla="*/ 210994 w 8861008"/>
              <a:gd name="connsiteY186" fmla="*/ 578069 h 3836276"/>
              <a:gd name="connsiteX187" fmla="*/ 200484 w 8861008"/>
              <a:gd name="connsiteY187" fmla="*/ 641131 h 3836276"/>
              <a:gd name="connsiteX188" fmla="*/ 137422 w 8861008"/>
              <a:gd name="connsiteY188" fmla="*/ 683173 h 3836276"/>
              <a:gd name="connsiteX189" fmla="*/ 42829 w 8861008"/>
              <a:gd name="connsiteY189" fmla="*/ 693683 h 3836276"/>
              <a:gd name="connsiteX190" fmla="*/ 11297 w 8861008"/>
              <a:gd name="connsiteY190" fmla="*/ 725214 h 3836276"/>
              <a:gd name="connsiteX191" fmla="*/ 11297 w 8861008"/>
              <a:gd name="connsiteY191" fmla="*/ 840828 h 3836276"/>
              <a:gd name="connsiteX192" fmla="*/ 32318 w 8861008"/>
              <a:gd name="connsiteY192" fmla="*/ 872359 h 3836276"/>
              <a:gd name="connsiteX193" fmla="*/ 63849 w 8861008"/>
              <a:gd name="connsiteY193" fmla="*/ 882869 h 3836276"/>
              <a:gd name="connsiteX194" fmla="*/ 105891 w 8861008"/>
              <a:gd name="connsiteY194" fmla="*/ 945931 h 3836276"/>
              <a:gd name="connsiteX195" fmla="*/ 95380 w 8861008"/>
              <a:gd name="connsiteY195" fmla="*/ 1030014 h 3836276"/>
              <a:gd name="connsiteX196" fmla="*/ 42829 w 8861008"/>
              <a:gd name="connsiteY196" fmla="*/ 1093076 h 3836276"/>
              <a:gd name="connsiteX197" fmla="*/ 11297 w 8861008"/>
              <a:gd name="connsiteY197" fmla="*/ 1156138 h 3836276"/>
              <a:gd name="connsiteX198" fmla="*/ 21808 w 8861008"/>
              <a:gd name="connsiteY198" fmla="*/ 1208690 h 3836276"/>
              <a:gd name="connsiteX199" fmla="*/ 105891 w 8861008"/>
              <a:gd name="connsiteY199" fmla="*/ 1250731 h 3836276"/>
              <a:gd name="connsiteX200" fmla="*/ 168953 w 8861008"/>
              <a:gd name="connsiteY200" fmla="*/ 1303283 h 3836276"/>
              <a:gd name="connsiteX201" fmla="*/ 200484 w 8861008"/>
              <a:gd name="connsiteY201" fmla="*/ 1324304 h 3836276"/>
              <a:gd name="connsiteX202" fmla="*/ 221504 w 8861008"/>
              <a:gd name="connsiteY202" fmla="*/ 1387366 h 3836276"/>
              <a:gd name="connsiteX203" fmla="*/ 189973 w 8861008"/>
              <a:gd name="connsiteY203" fmla="*/ 1450428 h 3836276"/>
              <a:gd name="connsiteX204" fmla="*/ 158442 w 8861008"/>
              <a:gd name="connsiteY204" fmla="*/ 1471449 h 3836276"/>
              <a:gd name="connsiteX205" fmla="*/ 126911 w 8861008"/>
              <a:gd name="connsiteY205" fmla="*/ 1502980 h 3836276"/>
              <a:gd name="connsiteX206" fmla="*/ 137422 w 8861008"/>
              <a:gd name="connsiteY206" fmla="*/ 1587062 h 3836276"/>
              <a:gd name="connsiteX207" fmla="*/ 210994 w 8861008"/>
              <a:gd name="connsiteY207" fmla="*/ 1618593 h 3836276"/>
              <a:gd name="connsiteX208" fmla="*/ 242525 w 8861008"/>
              <a:gd name="connsiteY208" fmla="*/ 1629104 h 3836276"/>
              <a:gd name="connsiteX209" fmla="*/ 389670 w 8861008"/>
              <a:gd name="connsiteY209" fmla="*/ 1650124 h 3836276"/>
              <a:gd name="connsiteX210" fmla="*/ 452732 w 8861008"/>
              <a:gd name="connsiteY210" fmla="*/ 1660635 h 3836276"/>
              <a:gd name="connsiteX211" fmla="*/ 473753 w 8861008"/>
              <a:gd name="connsiteY211" fmla="*/ 1860331 h 3836276"/>
              <a:gd name="connsiteX212" fmla="*/ 463242 w 8861008"/>
              <a:gd name="connsiteY212" fmla="*/ 1891862 h 3836276"/>
              <a:gd name="connsiteX213" fmla="*/ 400180 w 8861008"/>
              <a:gd name="connsiteY213" fmla="*/ 1933904 h 3836276"/>
              <a:gd name="connsiteX214" fmla="*/ 368649 w 8861008"/>
              <a:gd name="connsiteY214" fmla="*/ 1954924 h 3836276"/>
              <a:gd name="connsiteX215" fmla="*/ 305587 w 8861008"/>
              <a:gd name="connsiteY215" fmla="*/ 2007476 h 3836276"/>
              <a:gd name="connsiteX216" fmla="*/ 295077 w 8861008"/>
              <a:gd name="connsiteY216" fmla="*/ 2039007 h 3836276"/>
              <a:gd name="connsiteX217" fmla="*/ 305587 w 8861008"/>
              <a:gd name="connsiteY217" fmla="*/ 2112580 h 3836276"/>
              <a:gd name="connsiteX218" fmla="*/ 379160 w 8861008"/>
              <a:gd name="connsiteY218" fmla="*/ 2154621 h 3836276"/>
              <a:gd name="connsiteX219" fmla="*/ 421201 w 8861008"/>
              <a:gd name="connsiteY219" fmla="*/ 2217683 h 3836276"/>
              <a:gd name="connsiteX220" fmla="*/ 442222 w 8861008"/>
              <a:gd name="connsiteY220" fmla="*/ 2280745 h 3836276"/>
              <a:gd name="connsiteX221" fmla="*/ 431711 w 8861008"/>
              <a:gd name="connsiteY221" fmla="*/ 2322786 h 3836276"/>
              <a:gd name="connsiteX222" fmla="*/ 368649 w 8861008"/>
              <a:gd name="connsiteY222" fmla="*/ 2343807 h 3836276"/>
              <a:gd name="connsiteX223" fmla="*/ 232015 w 8861008"/>
              <a:gd name="connsiteY223" fmla="*/ 2364828 h 3836276"/>
              <a:gd name="connsiteX224" fmla="*/ 263546 w 8861008"/>
              <a:gd name="connsiteY224" fmla="*/ 2554014 h 3836276"/>
              <a:gd name="connsiteX225" fmla="*/ 326608 w 8861008"/>
              <a:gd name="connsiteY225" fmla="*/ 2596055 h 3836276"/>
              <a:gd name="connsiteX226" fmla="*/ 389670 w 8861008"/>
              <a:gd name="connsiteY226" fmla="*/ 2722180 h 3836276"/>
              <a:gd name="connsiteX227" fmla="*/ 379160 w 8861008"/>
              <a:gd name="connsiteY227" fmla="*/ 2690649 h 3836276"/>
              <a:gd name="connsiteX228" fmla="*/ 389670 w 8861008"/>
              <a:gd name="connsiteY228" fmla="*/ 2659117 h 3836276"/>
              <a:gd name="connsiteX229" fmla="*/ 379160 w 8861008"/>
              <a:gd name="connsiteY229" fmla="*/ 2711669 h 3836276"/>
              <a:gd name="connsiteX230" fmla="*/ 358139 w 8861008"/>
              <a:gd name="connsiteY230" fmla="*/ 2848304 h 3836276"/>
              <a:gd name="connsiteX231" fmla="*/ 337118 w 8861008"/>
              <a:gd name="connsiteY231" fmla="*/ 2984938 h 3836276"/>
              <a:gd name="connsiteX232" fmla="*/ 295077 w 8861008"/>
              <a:gd name="connsiteY232" fmla="*/ 3069021 h 3836276"/>
              <a:gd name="connsiteX233" fmla="*/ 284566 w 8861008"/>
              <a:gd name="connsiteY233" fmla="*/ 3100552 h 3836276"/>
              <a:gd name="connsiteX234" fmla="*/ 253035 w 8861008"/>
              <a:gd name="connsiteY234" fmla="*/ 3111062 h 3836276"/>
              <a:gd name="connsiteX235" fmla="*/ 189973 w 8861008"/>
              <a:gd name="connsiteY235" fmla="*/ 3121573 h 3836276"/>
              <a:gd name="connsiteX236" fmla="*/ 200484 w 8861008"/>
              <a:gd name="connsiteY236" fmla="*/ 3174124 h 3836276"/>
              <a:gd name="connsiteX237" fmla="*/ 263546 w 8861008"/>
              <a:gd name="connsiteY237" fmla="*/ 3247697 h 3836276"/>
              <a:gd name="connsiteX238" fmla="*/ 295077 w 8861008"/>
              <a:gd name="connsiteY238" fmla="*/ 3258207 h 3836276"/>
              <a:gd name="connsiteX239" fmla="*/ 326608 w 8861008"/>
              <a:gd name="connsiteY239" fmla="*/ 3279228 h 3836276"/>
              <a:gd name="connsiteX240" fmla="*/ 389670 w 8861008"/>
              <a:gd name="connsiteY240" fmla="*/ 3300249 h 3836276"/>
              <a:gd name="connsiteX241" fmla="*/ 400180 w 8861008"/>
              <a:gd name="connsiteY241" fmla="*/ 3415862 h 3836276"/>
              <a:gd name="connsiteX242" fmla="*/ 358139 w 8861008"/>
              <a:gd name="connsiteY242" fmla="*/ 3426373 h 3836276"/>
              <a:gd name="connsiteX243" fmla="*/ 284566 w 8861008"/>
              <a:gd name="connsiteY243" fmla="*/ 3415862 h 3836276"/>
              <a:gd name="connsiteX244" fmla="*/ 253035 w 8861008"/>
              <a:gd name="connsiteY244" fmla="*/ 3405352 h 3836276"/>
              <a:gd name="connsiteX245" fmla="*/ 242525 w 8861008"/>
              <a:gd name="connsiteY245" fmla="*/ 3436883 h 3836276"/>
              <a:gd name="connsiteX246" fmla="*/ 274056 w 8861008"/>
              <a:gd name="connsiteY246" fmla="*/ 3552497 h 3836276"/>
              <a:gd name="connsiteX247" fmla="*/ 305587 w 8861008"/>
              <a:gd name="connsiteY247" fmla="*/ 3584028 h 3836276"/>
              <a:gd name="connsiteX248" fmla="*/ 316097 w 8861008"/>
              <a:gd name="connsiteY248" fmla="*/ 3615559 h 3836276"/>
              <a:gd name="connsiteX249" fmla="*/ 347629 w 8861008"/>
              <a:gd name="connsiteY249" fmla="*/ 3647090 h 3836276"/>
              <a:gd name="connsiteX250" fmla="*/ 442222 w 8861008"/>
              <a:gd name="connsiteY250" fmla="*/ 3689131 h 3836276"/>
              <a:gd name="connsiteX251" fmla="*/ 484263 w 8861008"/>
              <a:gd name="connsiteY251" fmla="*/ 3699642 h 3836276"/>
              <a:gd name="connsiteX252" fmla="*/ 547325 w 8861008"/>
              <a:gd name="connsiteY252" fmla="*/ 3710152 h 3836276"/>
              <a:gd name="connsiteX253" fmla="*/ 610387 w 8861008"/>
              <a:gd name="connsiteY253" fmla="*/ 3731173 h 3836276"/>
              <a:gd name="connsiteX254" fmla="*/ 673449 w 8861008"/>
              <a:gd name="connsiteY254" fmla="*/ 3752193 h 3836276"/>
              <a:gd name="connsiteX255" fmla="*/ 704980 w 8861008"/>
              <a:gd name="connsiteY255" fmla="*/ 3762704 h 3836276"/>
              <a:gd name="connsiteX256" fmla="*/ 810084 w 8861008"/>
              <a:gd name="connsiteY256" fmla="*/ 3783724 h 3836276"/>
              <a:gd name="connsiteX257" fmla="*/ 873146 w 8861008"/>
              <a:gd name="connsiteY257" fmla="*/ 3804745 h 3836276"/>
              <a:gd name="connsiteX258" fmla="*/ 936208 w 8861008"/>
              <a:gd name="connsiteY258" fmla="*/ 3825766 h 3836276"/>
              <a:gd name="connsiteX259" fmla="*/ 957229 w 8861008"/>
              <a:gd name="connsiteY259" fmla="*/ 3836276 h 3836276"/>
              <a:gd name="connsiteX260" fmla="*/ 1188456 w 8861008"/>
              <a:gd name="connsiteY260" fmla="*/ 3794235 h 3836276"/>
              <a:gd name="connsiteX261" fmla="*/ 1283049 w 8861008"/>
              <a:gd name="connsiteY261" fmla="*/ 3804745 h 383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Lst>
            <a:rect l="l" t="t" r="r" b="b"/>
            <a:pathLst>
              <a:path w="8861008" h="3836276">
                <a:moveTo>
                  <a:pt x="704980" y="3794235"/>
                </a:moveTo>
                <a:lnTo>
                  <a:pt x="704980" y="3794235"/>
                </a:lnTo>
                <a:cubicBezTo>
                  <a:pt x="880060" y="3811742"/>
                  <a:pt x="745570" y="3804314"/>
                  <a:pt x="957229" y="3794235"/>
                </a:cubicBezTo>
                <a:cubicBezTo>
                  <a:pt x="1055277" y="3789566"/>
                  <a:pt x="1153422" y="3787228"/>
                  <a:pt x="1251518" y="3783724"/>
                </a:cubicBezTo>
                <a:cubicBezTo>
                  <a:pt x="1354087" y="3758083"/>
                  <a:pt x="1225975" y="3789401"/>
                  <a:pt x="1346111" y="3762704"/>
                </a:cubicBezTo>
                <a:cubicBezTo>
                  <a:pt x="1360212" y="3759570"/>
                  <a:pt x="1374139" y="3755697"/>
                  <a:pt x="1388153" y="3752193"/>
                </a:cubicBezTo>
                <a:cubicBezTo>
                  <a:pt x="1499057" y="3755890"/>
                  <a:pt x="1717129" y="3759164"/>
                  <a:pt x="1850608" y="3773214"/>
                </a:cubicBezTo>
                <a:cubicBezTo>
                  <a:pt x="2028371" y="3791925"/>
                  <a:pt x="1815297" y="3774336"/>
                  <a:pt x="1934691" y="3794235"/>
                </a:cubicBezTo>
                <a:cubicBezTo>
                  <a:pt x="1988017" y="3803123"/>
                  <a:pt x="2122440" y="3811911"/>
                  <a:pt x="2165918" y="3815255"/>
                </a:cubicBezTo>
                <a:cubicBezTo>
                  <a:pt x="2278028" y="3811752"/>
                  <a:pt x="2390257" y="3810967"/>
                  <a:pt x="2502249" y="3804745"/>
                </a:cubicBezTo>
                <a:cubicBezTo>
                  <a:pt x="2516672" y="3803944"/>
                  <a:pt x="2530014" y="3796432"/>
                  <a:pt x="2544291" y="3794235"/>
                </a:cubicBezTo>
                <a:cubicBezTo>
                  <a:pt x="2575647" y="3789411"/>
                  <a:pt x="2607353" y="3787228"/>
                  <a:pt x="2638884" y="3783724"/>
                </a:cubicBezTo>
                <a:cubicBezTo>
                  <a:pt x="2699320" y="3763579"/>
                  <a:pt x="2647366" y="3778808"/>
                  <a:pt x="2743987" y="3762704"/>
                </a:cubicBezTo>
                <a:cubicBezTo>
                  <a:pt x="2761608" y="3759767"/>
                  <a:pt x="2778698" y="3753108"/>
                  <a:pt x="2796539" y="3752193"/>
                </a:cubicBezTo>
                <a:cubicBezTo>
                  <a:pt x="2915551" y="3746090"/>
                  <a:pt x="3034774" y="3745186"/>
                  <a:pt x="3153891" y="3741683"/>
                </a:cubicBezTo>
                <a:cubicBezTo>
                  <a:pt x="3164401" y="3738180"/>
                  <a:pt x="3177588" y="3739007"/>
                  <a:pt x="3185422" y="3731173"/>
                </a:cubicBezTo>
                <a:cubicBezTo>
                  <a:pt x="3203286" y="3713309"/>
                  <a:pt x="3227463" y="3668111"/>
                  <a:pt x="3227463" y="3668111"/>
                </a:cubicBezTo>
                <a:cubicBezTo>
                  <a:pt x="3223960" y="3643587"/>
                  <a:pt x="3226153" y="3617539"/>
                  <a:pt x="3216953" y="3594538"/>
                </a:cubicBezTo>
                <a:cubicBezTo>
                  <a:pt x="3211433" y="3580737"/>
                  <a:pt x="3196841" y="3572523"/>
                  <a:pt x="3185422" y="3563007"/>
                </a:cubicBezTo>
                <a:cubicBezTo>
                  <a:pt x="3158255" y="3540368"/>
                  <a:pt x="3153962" y="3542010"/>
                  <a:pt x="3122360" y="3531476"/>
                </a:cubicBezTo>
                <a:cubicBezTo>
                  <a:pt x="3108346" y="3510455"/>
                  <a:pt x="3056351" y="3476403"/>
                  <a:pt x="3080318" y="3468414"/>
                </a:cubicBezTo>
                <a:lnTo>
                  <a:pt x="3143380" y="3447393"/>
                </a:lnTo>
                <a:cubicBezTo>
                  <a:pt x="3153890" y="3443890"/>
                  <a:pt x="3164163" y="3439570"/>
                  <a:pt x="3174911" y="3436883"/>
                </a:cubicBezTo>
                <a:cubicBezTo>
                  <a:pt x="3188925" y="3433380"/>
                  <a:pt x="3203117" y="3430524"/>
                  <a:pt x="3216953" y="3426373"/>
                </a:cubicBezTo>
                <a:cubicBezTo>
                  <a:pt x="3238176" y="3420006"/>
                  <a:pt x="3258994" y="3412359"/>
                  <a:pt x="3280015" y="3405352"/>
                </a:cubicBezTo>
                <a:lnTo>
                  <a:pt x="3311546" y="3394842"/>
                </a:lnTo>
                <a:cubicBezTo>
                  <a:pt x="3274034" y="3338575"/>
                  <a:pt x="3299459" y="3372245"/>
                  <a:pt x="3227463" y="3300249"/>
                </a:cubicBezTo>
                <a:cubicBezTo>
                  <a:pt x="3186998" y="3259783"/>
                  <a:pt x="3208302" y="3276963"/>
                  <a:pt x="3164401" y="3247697"/>
                </a:cubicBezTo>
                <a:cubicBezTo>
                  <a:pt x="3139811" y="3173929"/>
                  <a:pt x="3131678" y="3178893"/>
                  <a:pt x="3153891" y="3090042"/>
                </a:cubicBezTo>
                <a:cubicBezTo>
                  <a:pt x="3156955" y="3077787"/>
                  <a:pt x="3165405" y="3066829"/>
                  <a:pt x="3174911" y="3058511"/>
                </a:cubicBezTo>
                <a:cubicBezTo>
                  <a:pt x="3193924" y="3041874"/>
                  <a:pt x="3237973" y="3016469"/>
                  <a:pt x="3237973" y="3016469"/>
                </a:cubicBezTo>
                <a:cubicBezTo>
                  <a:pt x="3241477" y="3005959"/>
                  <a:pt x="3249707" y="2995949"/>
                  <a:pt x="3248484" y="2984938"/>
                </a:cubicBezTo>
                <a:cubicBezTo>
                  <a:pt x="3245127" y="2954721"/>
                  <a:pt x="3210505" y="2875536"/>
                  <a:pt x="3185422" y="2858814"/>
                </a:cubicBezTo>
                <a:cubicBezTo>
                  <a:pt x="3154419" y="2838145"/>
                  <a:pt x="3147650" y="2836609"/>
                  <a:pt x="3122360" y="2806262"/>
                </a:cubicBezTo>
                <a:cubicBezTo>
                  <a:pt x="3114273" y="2796558"/>
                  <a:pt x="3108346" y="2785241"/>
                  <a:pt x="3101339" y="2774731"/>
                </a:cubicBezTo>
                <a:cubicBezTo>
                  <a:pt x="3090678" y="2742746"/>
                  <a:pt x="3080302" y="2739273"/>
                  <a:pt x="3111849" y="2711669"/>
                </a:cubicBezTo>
                <a:cubicBezTo>
                  <a:pt x="3130862" y="2695033"/>
                  <a:pt x="3174911" y="2669628"/>
                  <a:pt x="3174911" y="2669628"/>
                </a:cubicBezTo>
                <a:cubicBezTo>
                  <a:pt x="3198582" y="2598620"/>
                  <a:pt x="3165754" y="2675589"/>
                  <a:pt x="3216953" y="2617076"/>
                </a:cubicBezTo>
                <a:cubicBezTo>
                  <a:pt x="3233589" y="2598063"/>
                  <a:pt x="3258994" y="2554014"/>
                  <a:pt x="3258994" y="2554014"/>
                </a:cubicBezTo>
                <a:cubicBezTo>
                  <a:pt x="3272451" y="2513641"/>
                  <a:pt x="3281997" y="2500669"/>
                  <a:pt x="3258994" y="2448911"/>
                </a:cubicBezTo>
                <a:cubicBezTo>
                  <a:pt x="3253864" y="2437368"/>
                  <a:pt x="3237973" y="2434897"/>
                  <a:pt x="3227463" y="2427890"/>
                </a:cubicBezTo>
                <a:cubicBezTo>
                  <a:pt x="3167215" y="2337520"/>
                  <a:pt x="3247440" y="2443873"/>
                  <a:pt x="3174911" y="2385849"/>
                </a:cubicBezTo>
                <a:cubicBezTo>
                  <a:pt x="3106997" y="2331516"/>
                  <a:pt x="3201614" y="2370224"/>
                  <a:pt x="3122360" y="2343807"/>
                </a:cubicBezTo>
                <a:cubicBezTo>
                  <a:pt x="3115353" y="2333297"/>
                  <a:pt x="3102179" y="2324880"/>
                  <a:pt x="3101339" y="2312276"/>
                </a:cubicBezTo>
                <a:cubicBezTo>
                  <a:pt x="3098533" y="2270182"/>
                  <a:pt x="3106273" y="2227969"/>
                  <a:pt x="3111849" y="2186152"/>
                </a:cubicBezTo>
                <a:cubicBezTo>
                  <a:pt x="3113313" y="2175170"/>
                  <a:pt x="3115439" y="2163272"/>
                  <a:pt x="3122360" y="2154621"/>
                </a:cubicBezTo>
                <a:cubicBezTo>
                  <a:pt x="3130251" y="2144757"/>
                  <a:pt x="3141792" y="2137230"/>
                  <a:pt x="3153891" y="2133600"/>
                </a:cubicBezTo>
                <a:cubicBezTo>
                  <a:pt x="3177619" y="2126482"/>
                  <a:pt x="3202939" y="2126593"/>
                  <a:pt x="3227463" y="2123090"/>
                </a:cubicBezTo>
                <a:cubicBezTo>
                  <a:pt x="3223960" y="2109076"/>
                  <a:pt x="3220921" y="2094938"/>
                  <a:pt x="3216953" y="2081049"/>
                </a:cubicBezTo>
                <a:cubicBezTo>
                  <a:pt x="3210115" y="2057115"/>
                  <a:pt x="3203846" y="2036410"/>
                  <a:pt x="3185422" y="2017986"/>
                </a:cubicBezTo>
                <a:cubicBezTo>
                  <a:pt x="3173035" y="2005599"/>
                  <a:pt x="3157394" y="1996965"/>
                  <a:pt x="3143380" y="1986455"/>
                </a:cubicBezTo>
                <a:cubicBezTo>
                  <a:pt x="3136373" y="1975945"/>
                  <a:pt x="3122360" y="1967556"/>
                  <a:pt x="3122360" y="1954924"/>
                </a:cubicBezTo>
                <a:cubicBezTo>
                  <a:pt x="3122360" y="1917399"/>
                  <a:pt x="3145350" y="1888908"/>
                  <a:pt x="3164401" y="1860331"/>
                </a:cubicBezTo>
                <a:cubicBezTo>
                  <a:pt x="3167904" y="1849821"/>
                  <a:pt x="3168766" y="1838018"/>
                  <a:pt x="3174911" y="1828800"/>
                </a:cubicBezTo>
                <a:cubicBezTo>
                  <a:pt x="3183156" y="1816432"/>
                  <a:pt x="3195023" y="1806785"/>
                  <a:pt x="3206442" y="1797269"/>
                </a:cubicBezTo>
                <a:cubicBezTo>
                  <a:pt x="3291304" y="1726551"/>
                  <a:pt x="3387843" y="1770484"/>
                  <a:pt x="3511242" y="1765738"/>
                </a:cubicBezTo>
                <a:cubicBezTo>
                  <a:pt x="3535766" y="1762235"/>
                  <a:pt x="3560523" y="1760086"/>
                  <a:pt x="3584815" y="1755228"/>
                </a:cubicBezTo>
                <a:cubicBezTo>
                  <a:pt x="3613144" y="1749562"/>
                  <a:pt x="3640400" y="1738956"/>
                  <a:pt x="3668897" y="1734207"/>
                </a:cubicBezTo>
                <a:cubicBezTo>
                  <a:pt x="3689918" y="1730704"/>
                  <a:pt x="3711122" y="1728162"/>
                  <a:pt x="3731960" y="1723697"/>
                </a:cubicBezTo>
                <a:cubicBezTo>
                  <a:pt x="3760209" y="1717644"/>
                  <a:pt x="3787295" y="1705551"/>
                  <a:pt x="3816042" y="1702676"/>
                </a:cubicBezTo>
                <a:cubicBezTo>
                  <a:pt x="4067602" y="1677521"/>
                  <a:pt x="3885947" y="1693004"/>
                  <a:pt x="4362580" y="1681655"/>
                </a:cubicBezTo>
                <a:cubicBezTo>
                  <a:pt x="4569755" y="1652060"/>
                  <a:pt x="4262628" y="1694652"/>
                  <a:pt x="4551766" y="1660635"/>
                </a:cubicBezTo>
                <a:cubicBezTo>
                  <a:pt x="4572931" y="1658145"/>
                  <a:pt x="4593932" y="1654303"/>
                  <a:pt x="4614829" y="1650124"/>
                </a:cubicBezTo>
                <a:cubicBezTo>
                  <a:pt x="4628993" y="1647291"/>
                  <a:pt x="4642513" y="1641209"/>
                  <a:pt x="4656870" y="1639614"/>
                </a:cubicBezTo>
                <a:cubicBezTo>
                  <a:pt x="4705743" y="1634184"/>
                  <a:pt x="4754967" y="1632607"/>
                  <a:pt x="4804015" y="1629104"/>
                </a:cubicBezTo>
                <a:cubicBezTo>
                  <a:pt x="4997457" y="1596862"/>
                  <a:pt x="4774014" y="1631180"/>
                  <a:pt x="5224429" y="1608083"/>
                </a:cubicBezTo>
                <a:cubicBezTo>
                  <a:pt x="5294521" y="1604489"/>
                  <a:pt x="5255892" y="1597586"/>
                  <a:pt x="5308511" y="1587062"/>
                </a:cubicBezTo>
                <a:cubicBezTo>
                  <a:pt x="5332803" y="1582204"/>
                  <a:pt x="5357710" y="1580983"/>
                  <a:pt x="5382084" y="1576552"/>
                </a:cubicBezTo>
                <a:cubicBezTo>
                  <a:pt x="5396296" y="1573968"/>
                  <a:pt x="5409877" y="1568417"/>
                  <a:pt x="5424125" y="1566042"/>
                </a:cubicBezTo>
                <a:cubicBezTo>
                  <a:pt x="5515855" y="1550753"/>
                  <a:pt x="5603043" y="1550263"/>
                  <a:pt x="5697394" y="1545021"/>
                </a:cubicBezTo>
                <a:cubicBezTo>
                  <a:pt x="5707904" y="1541518"/>
                  <a:pt x="5718272" y="1537555"/>
                  <a:pt x="5728925" y="1534511"/>
                </a:cubicBezTo>
                <a:cubicBezTo>
                  <a:pt x="5742814" y="1530543"/>
                  <a:pt x="5757689" y="1529690"/>
                  <a:pt x="5770966" y="1524000"/>
                </a:cubicBezTo>
                <a:cubicBezTo>
                  <a:pt x="5872581" y="1480450"/>
                  <a:pt x="5723841" y="1522645"/>
                  <a:pt x="5844539" y="1492469"/>
                </a:cubicBezTo>
                <a:cubicBezTo>
                  <a:pt x="5855049" y="1485462"/>
                  <a:pt x="5864772" y="1477098"/>
                  <a:pt x="5876070" y="1471449"/>
                </a:cubicBezTo>
                <a:cubicBezTo>
                  <a:pt x="5915648" y="1451660"/>
                  <a:pt x="5930520" y="1449953"/>
                  <a:pt x="5970663" y="1439917"/>
                </a:cubicBezTo>
                <a:cubicBezTo>
                  <a:pt x="6079751" y="1367194"/>
                  <a:pt x="5910868" y="1477897"/>
                  <a:pt x="6044235" y="1397876"/>
                </a:cubicBezTo>
                <a:cubicBezTo>
                  <a:pt x="6065898" y="1384878"/>
                  <a:pt x="6086276" y="1369849"/>
                  <a:pt x="6107297" y="1355835"/>
                </a:cubicBezTo>
                <a:lnTo>
                  <a:pt x="6138829" y="1334814"/>
                </a:lnTo>
                <a:cubicBezTo>
                  <a:pt x="6149339" y="1327807"/>
                  <a:pt x="6158376" y="1317787"/>
                  <a:pt x="6170360" y="1313793"/>
                </a:cubicBezTo>
                <a:lnTo>
                  <a:pt x="6201891" y="1303283"/>
                </a:lnTo>
                <a:cubicBezTo>
                  <a:pt x="6212401" y="1296276"/>
                  <a:pt x="6221879" y="1287392"/>
                  <a:pt x="6233422" y="1282262"/>
                </a:cubicBezTo>
                <a:cubicBezTo>
                  <a:pt x="6253670" y="1273263"/>
                  <a:pt x="6296484" y="1261242"/>
                  <a:pt x="6296484" y="1261242"/>
                </a:cubicBezTo>
                <a:cubicBezTo>
                  <a:pt x="6306994" y="1254235"/>
                  <a:pt x="6316472" y="1245351"/>
                  <a:pt x="6328015" y="1240221"/>
                </a:cubicBezTo>
                <a:cubicBezTo>
                  <a:pt x="6348263" y="1231222"/>
                  <a:pt x="6370056" y="1226207"/>
                  <a:pt x="6391077" y="1219200"/>
                </a:cubicBezTo>
                <a:cubicBezTo>
                  <a:pt x="6401587" y="1215697"/>
                  <a:pt x="6411744" y="1210863"/>
                  <a:pt x="6422608" y="1208690"/>
                </a:cubicBezTo>
                <a:cubicBezTo>
                  <a:pt x="6440125" y="1205187"/>
                  <a:pt x="6457753" y="1202197"/>
                  <a:pt x="6475160" y="1198180"/>
                </a:cubicBezTo>
                <a:cubicBezTo>
                  <a:pt x="6503310" y="1191684"/>
                  <a:pt x="6531215" y="1184166"/>
                  <a:pt x="6559242" y="1177159"/>
                </a:cubicBezTo>
                <a:cubicBezTo>
                  <a:pt x="6573256" y="1173656"/>
                  <a:pt x="6587119" y="1169482"/>
                  <a:pt x="6601284" y="1166649"/>
                </a:cubicBezTo>
                <a:cubicBezTo>
                  <a:pt x="6636318" y="1159642"/>
                  <a:pt x="6671726" y="1154294"/>
                  <a:pt x="6706387" y="1145628"/>
                </a:cubicBezTo>
                <a:cubicBezTo>
                  <a:pt x="6720401" y="1142124"/>
                  <a:pt x="6734304" y="1138144"/>
                  <a:pt x="6748429" y="1135117"/>
                </a:cubicBezTo>
                <a:cubicBezTo>
                  <a:pt x="6783364" y="1127631"/>
                  <a:pt x="6818498" y="1121104"/>
                  <a:pt x="6853532" y="1114097"/>
                </a:cubicBezTo>
                <a:cubicBezTo>
                  <a:pt x="6853550" y="1114093"/>
                  <a:pt x="6958616" y="1093079"/>
                  <a:pt x="6958635" y="1093076"/>
                </a:cubicBezTo>
                <a:cubicBezTo>
                  <a:pt x="6983159" y="1089573"/>
                  <a:pt x="7007834" y="1086998"/>
                  <a:pt x="7032208" y="1082566"/>
                </a:cubicBezTo>
                <a:cubicBezTo>
                  <a:pt x="7046420" y="1079982"/>
                  <a:pt x="7059871" y="1073446"/>
                  <a:pt x="7074249" y="1072055"/>
                </a:cubicBezTo>
                <a:cubicBezTo>
                  <a:pt x="7130833" y="1066579"/>
                  <a:pt x="7339952" y="1057551"/>
                  <a:pt x="7442111" y="1040524"/>
                </a:cubicBezTo>
                <a:cubicBezTo>
                  <a:pt x="7456360" y="1038149"/>
                  <a:pt x="7470052" y="1033148"/>
                  <a:pt x="7484153" y="1030014"/>
                </a:cubicBezTo>
                <a:cubicBezTo>
                  <a:pt x="7628397" y="997961"/>
                  <a:pt x="7469628" y="1037167"/>
                  <a:pt x="7568235" y="1008993"/>
                </a:cubicBezTo>
                <a:cubicBezTo>
                  <a:pt x="7582124" y="1005025"/>
                  <a:pt x="7596441" y="1002634"/>
                  <a:pt x="7610277" y="998483"/>
                </a:cubicBezTo>
                <a:cubicBezTo>
                  <a:pt x="7631500" y="992116"/>
                  <a:pt x="7652318" y="984469"/>
                  <a:pt x="7673339" y="977462"/>
                </a:cubicBezTo>
                <a:lnTo>
                  <a:pt x="7736401" y="956442"/>
                </a:lnTo>
                <a:lnTo>
                  <a:pt x="7799463" y="935421"/>
                </a:lnTo>
                <a:cubicBezTo>
                  <a:pt x="7809973" y="931918"/>
                  <a:pt x="7820708" y="929026"/>
                  <a:pt x="7830994" y="924911"/>
                </a:cubicBezTo>
                <a:cubicBezTo>
                  <a:pt x="7848511" y="917904"/>
                  <a:pt x="7865647" y="909856"/>
                  <a:pt x="7883546" y="903890"/>
                </a:cubicBezTo>
                <a:cubicBezTo>
                  <a:pt x="7897250" y="899322"/>
                  <a:pt x="7911751" y="897531"/>
                  <a:pt x="7925587" y="893380"/>
                </a:cubicBezTo>
                <a:cubicBezTo>
                  <a:pt x="7957422" y="883830"/>
                  <a:pt x="7988649" y="872359"/>
                  <a:pt x="8020180" y="861849"/>
                </a:cubicBezTo>
                <a:cubicBezTo>
                  <a:pt x="8030690" y="858345"/>
                  <a:pt x="8040847" y="853511"/>
                  <a:pt x="8051711" y="851338"/>
                </a:cubicBezTo>
                <a:cubicBezTo>
                  <a:pt x="8069228" y="847835"/>
                  <a:pt x="8086824" y="844703"/>
                  <a:pt x="8104263" y="840828"/>
                </a:cubicBezTo>
                <a:cubicBezTo>
                  <a:pt x="8134049" y="834209"/>
                  <a:pt x="8168728" y="822978"/>
                  <a:pt x="8198856" y="819807"/>
                </a:cubicBezTo>
                <a:cubicBezTo>
                  <a:pt x="8247759" y="814659"/>
                  <a:pt x="8296953" y="812800"/>
                  <a:pt x="8346001" y="809297"/>
                </a:cubicBezTo>
                <a:lnTo>
                  <a:pt x="8409063" y="788276"/>
                </a:lnTo>
                <a:cubicBezTo>
                  <a:pt x="8419573" y="784773"/>
                  <a:pt x="8430685" y="782721"/>
                  <a:pt x="8440594" y="777766"/>
                </a:cubicBezTo>
                <a:cubicBezTo>
                  <a:pt x="8468622" y="763752"/>
                  <a:pt x="8498604" y="753106"/>
                  <a:pt x="8524677" y="735724"/>
                </a:cubicBezTo>
                <a:cubicBezTo>
                  <a:pt x="8556341" y="714616"/>
                  <a:pt x="8560915" y="709683"/>
                  <a:pt x="8598249" y="693683"/>
                </a:cubicBezTo>
                <a:cubicBezTo>
                  <a:pt x="8608432" y="689319"/>
                  <a:pt x="8619270" y="686676"/>
                  <a:pt x="8629780" y="683173"/>
                </a:cubicBezTo>
                <a:cubicBezTo>
                  <a:pt x="8702060" y="634986"/>
                  <a:pt x="8668875" y="649120"/>
                  <a:pt x="8724373" y="630621"/>
                </a:cubicBezTo>
                <a:cubicBezTo>
                  <a:pt x="8747617" y="607377"/>
                  <a:pt x="8758170" y="592701"/>
                  <a:pt x="8787435" y="578069"/>
                </a:cubicBezTo>
                <a:cubicBezTo>
                  <a:pt x="8797344" y="573114"/>
                  <a:pt x="8808456" y="571062"/>
                  <a:pt x="8818966" y="567559"/>
                </a:cubicBezTo>
                <a:cubicBezTo>
                  <a:pt x="8829476" y="560552"/>
                  <a:pt x="8842606" y="556402"/>
                  <a:pt x="8850497" y="546538"/>
                </a:cubicBezTo>
                <a:cubicBezTo>
                  <a:pt x="8857418" y="537887"/>
                  <a:pt x="8861008" y="526086"/>
                  <a:pt x="8861008" y="515007"/>
                </a:cubicBezTo>
                <a:cubicBezTo>
                  <a:pt x="8861008" y="473735"/>
                  <a:pt x="8860767" y="443464"/>
                  <a:pt x="8818966" y="430924"/>
                </a:cubicBezTo>
                <a:cubicBezTo>
                  <a:pt x="8795238" y="423806"/>
                  <a:pt x="8770136" y="421651"/>
                  <a:pt x="8745394" y="420414"/>
                </a:cubicBezTo>
                <a:cubicBezTo>
                  <a:pt x="8629872" y="414638"/>
                  <a:pt x="8514167" y="413407"/>
                  <a:pt x="8398553" y="409904"/>
                </a:cubicBezTo>
                <a:cubicBezTo>
                  <a:pt x="8328484" y="402897"/>
                  <a:pt x="8257806" y="400459"/>
                  <a:pt x="8188346" y="388883"/>
                </a:cubicBezTo>
                <a:cubicBezTo>
                  <a:pt x="8124134" y="378181"/>
                  <a:pt x="8119310" y="376875"/>
                  <a:pt x="8051711" y="367862"/>
                </a:cubicBezTo>
                <a:cubicBezTo>
                  <a:pt x="8023713" y="364129"/>
                  <a:pt x="7995490" y="361995"/>
                  <a:pt x="7967629" y="357352"/>
                </a:cubicBezTo>
                <a:cubicBezTo>
                  <a:pt x="7953380" y="354977"/>
                  <a:pt x="7939836" y="349217"/>
                  <a:pt x="7925587" y="346842"/>
                </a:cubicBezTo>
                <a:cubicBezTo>
                  <a:pt x="7897726" y="342198"/>
                  <a:pt x="7869532" y="339835"/>
                  <a:pt x="7841504" y="336331"/>
                </a:cubicBezTo>
                <a:cubicBezTo>
                  <a:pt x="7830994" y="332828"/>
                  <a:pt x="7820837" y="327994"/>
                  <a:pt x="7809973" y="325821"/>
                </a:cubicBezTo>
                <a:cubicBezTo>
                  <a:pt x="7678217" y="299471"/>
                  <a:pt x="7586939" y="320465"/>
                  <a:pt x="7431601" y="325821"/>
                </a:cubicBezTo>
                <a:cubicBezTo>
                  <a:pt x="7348437" y="336216"/>
                  <a:pt x="7339202" y="337760"/>
                  <a:pt x="7252925" y="346842"/>
                </a:cubicBezTo>
                <a:cubicBezTo>
                  <a:pt x="7217909" y="350528"/>
                  <a:pt x="7182953" y="355010"/>
                  <a:pt x="7147822" y="357352"/>
                </a:cubicBezTo>
                <a:cubicBezTo>
                  <a:pt x="7077821" y="362019"/>
                  <a:pt x="7007684" y="364359"/>
                  <a:pt x="6937615" y="367862"/>
                </a:cubicBezTo>
                <a:lnTo>
                  <a:pt x="5655353" y="357352"/>
                </a:lnTo>
                <a:cubicBezTo>
                  <a:pt x="5642728" y="356931"/>
                  <a:pt x="5671243" y="337364"/>
                  <a:pt x="5676373" y="325821"/>
                </a:cubicBezTo>
                <a:cubicBezTo>
                  <a:pt x="5676380" y="325806"/>
                  <a:pt x="5702646" y="247001"/>
                  <a:pt x="5707904" y="231228"/>
                </a:cubicBezTo>
                <a:lnTo>
                  <a:pt x="5718415" y="199697"/>
                </a:lnTo>
                <a:cubicBezTo>
                  <a:pt x="5721918" y="210207"/>
                  <a:pt x="5733880" y="221319"/>
                  <a:pt x="5728925" y="231228"/>
                </a:cubicBezTo>
                <a:cubicBezTo>
                  <a:pt x="5723970" y="241137"/>
                  <a:pt x="5708209" y="239335"/>
                  <a:pt x="5697394" y="241738"/>
                </a:cubicBezTo>
                <a:cubicBezTo>
                  <a:pt x="5676591" y="246361"/>
                  <a:pt x="5655428" y="249235"/>
                  <a:pt x="5634332" y="252249"/>
                </a:cubicBezTo>
                <a:cubicBezTo>
                  <a:pt x="5564916" y="262166"/>
                  <a:pt x="5516522" y="266132"/>
                  <a:pt x="5445146" y="273269"/>
                </a:cubicBezTo>
                <a:cubicBezTo>
                  <a:pt x="5305008" y="269766"/>
                  <a:pt x="5164914" y="262759"/>
                  <a:pt x="5024732" y="262759"/>
                </a:cubicBezTo>
                <a:cubicBezTo>
                  <a:pt x="4979052" y="262759"/>
                  <a:pt x="4933526" y="268487"/>
                  <a:pt x="4888097" y="273269"/>
                </a:cubicBezTo>
                <a:cubicBezTo>
                  <a:pt x="4866903" y="275500"/>
                  <a:pt x="4846098" y="280540"/>
                  <a:pt x="4825035" y="283780"/>
                </a:cubicBezTo>
                <a:cubicBezTo>
                  <a:pt x="4800550" y="287547"/>
                  <a:pt x="4776113" y="291825"/>
                  <a:pt x="4751463" y="294290"/>
                </a:cubicBezTo>
                <a:cubicBezTo>
                  <a:pt x="4437806" y="325655"/>
                  <a:pt x="4761207" y="286961"/>
                  <a:pt x="4520235" y="315311"/>
                </a:cubicBezTo>
                <a:cubicBezTo>
                  <a:pt x="4492183" y="318611"/>
                  <a:pt x="4464346" y="324095"/>
                  <a:pt x="4436153" y="325821"/>
                </a:cubicBezTo>
                <a:cubicBezTo>
                  <a:pt x="4292610" y="334609"/>
                  <a:pt x="4005229" y="346842"/>
                  <a:pt x="4005229" y="346842"/>
                </a:cubicBezTo>
                <a:cubicBezTo>
                  <a:pt x="3881349" y="371617"/>
                  <a:pt x="4035589" y="341781"/>
                  <a:pt x="3879104" y="367862"/>
                </a:cubicBezTo>
                <a:cubicBezTo>
                  <a:pt x="3861483" y="370799"/>
                  <a:pt x="3844174" y="375436"/>
                  <a:pt x="3826553" y="378373"/>
                </a:cubicBezTo>
                <a:cubicBezTo>
                  <a:pt x="3802117" y="382446"/>
                  <a:pt x="3777465" y="385116"/>
                  <a:pt x="3752980" y="388883"/>
                </a:cubicBezTo>
                <a:cubicBezTo>
                  <a:pt x="3731917" y="392123"/>
                  <a:pt x="3710939" y="395890"/>
                  <a:pt x="3689918" y="399393"/>
                </a:cubicBezTo>
                <a:cubicBezTo>
                  <a:pt x="3602332" y="395890"/>
                  <a:pt x="3513623" y="403293"/>
                  <a:pt x="3427160" y="388883"/>
                </a:cubicBezTo>
                <a:cubicBezTo>
                  <a:pt x="3288266" y="365734"/>
                  <a:pt x="3603354" y="340277"/>
                  <a:pt x="3469201" y="336331"/>
                </a:cubicBezTo>
                <a:lnTo>
                  <a:pt x="2817560" y="357352"/>
                </a:lnTo>
                <a:cubicBezTo>
                  <a:pt x="2562123" y="385734"/>
                  <a:pt x="2691736" y="375038"/>
                  <a:pt x="2428677" y="388883"/>
                </a:cubicBezTo>
                <a:cubicBezTo>
                  <a:pt x="2218650" y="415137"/>
                  <a:pt x="2316807" y="414596"/>
                  <a:pt x="2134387" y="399393"/>
                </a:cubicBezTo>
                <a:cubicBezTo>
                  <a:pt x="2123877" y="395890"/>
                  <a:pt x="2113720" y="391056"/>
                  <a:pt x="2102856" y="388883"/>
                </a:cubicBezTo>
                <a:cubicBezTo>
                  <a:pt x="2078564" y="384025"/>
                  <a:pt x="2051442" y="389452"/>
                  <a:pt x="2029284" y="378373"/>
                </a:cubicBezTo>
                <a:cubicBezTo>
                  <a:pt x="2019375" y="373418"/>
                  <a:pt x="2022277" y="357352"/>
                  <a:pt x="2018773" y="346842"/>
                </a:cubicBezTo>
                <a:cubicBezTo>
                  <a:pt x="2020282" y="328731"/>
                  <a:pt x="2041998" y="208809"/>
                  <a:pt x="2018773" y="168166"/>
                </a:cubicBezTo>
                <a:cubicBezTo>
                  <a:pt x="2009184" y="151386"/>
                  <a:pt x="1971897" y="142030"/>
                  <a:pt x="1955711" y="136635"/>
                </a:cubicBezTo>
                <a:cubicBezTo>
                  <a:pt x="1920677" y="140138"/>
                  <a:pt x="1885817" y="147145"/>
                  <a:pt x="1850608" y="147145"/>
                </a:cubicBezTo>
                <a:cubicBezTo>
                  <a:pt x="1816149" y="147145"/>
                  <a:pt x="1811921" y="124062"/>
                  <a:pt x="1787546" y="105104"/>
                </a:cubicBezTo>
                <a:cubicBezTo>
                  <a:pt x="1767604" y="89593"/>
                  <a:pt x="1742348" y="80926"/>
                  <a:pt x="1724484" y="63062"/>
                </a:cubicBezTo>
                <a:cubicBezTo>
                  <a:pt x="1701237" y="39815"/>
                  <a:pt x="1690690" y="25145"/>
                  <a:pt x="1661422" y="10511"/>
                </a:cubicBezTo>
                <a:cubicBezTo>
                  <a:pt x="1651513" y="5556"/>
                  <a:pt x="1640401" y="3504"/>
                  <a:pt x="1629891" y="0"/>
                </a:cubicBezTo>
                <a:cubicBezTo>
                  <a:pt x="1542927" y="4348"/>
                  <a:pt x="1390152" y="9658"/>
                  <a:pt x="1293560" y="21021"/>
                </a:cubicBezTo>
                <a:cubicBezTo>
                  <a:pt x="1275818" y="23108"/>
                  <a:pt x="1258525" y="28028"/>
                  <a:pt x="1241008" y="31531"/>
                </a:cubicBezTo>
                <a:cubicBezTo>
                  <a:pt x="1230498" y="38538"/>
                  <a:pt x="1220775" y="46903"/>
                  <a:pt x="1209477" y="52552"/>
                </a:cubicBezTo>
                <a:cubicBezTo>
                  <a:pt x="1122448" y="96067"/>
                  <a:pt x="1236779" y="23839"/>
                  <a:pt x="1146415" y="84083"/>
                </a:cubicBezTo>
                <a:cubicBezTo>
                  <a:pt x="1139408" y="94593"/>
                  <a:pt x="1134326" y="106682"/>
                  <a:pt x="1125394" y="115614"/>
                </a:cubicBezTo>
                <a:cubicBezTo>
                  <a:pt x="1116462" y="124546"/>
                  <a:pt x="1100558" y="125923"/>
                  <a:pt x="1093863" y="136635"/>
                </a:cubicBezTo>
                <a:cubicBezTo>
                  <a:pt x="1063886" y="184599"/>
                  <a:pt x="1086235" y="225802"/>
                  <a:pt x="1030801" y="262759"/>
                </a:cubicBezTo>
                <a:cubicBezTo>
                  <a:pt x="1020291" y="269766"/>
                  <a:pt x="1008974" y="275693"/>
                  <a:pt x="999270" y="283780"/>
                </a:cubicBezTo>
                <a:cubicBezTo>
                  <a:pt x="964401" y="312838"/>
                  <a:pt x="975353" y="316759"/>
                  <a:pt x="936208" y="336331"/>
                </a:cubicBezTo>
                <a:cubicBezTo>
                  <a:pt x="926299" y="341286"/>
                  <a:pt x="914586" y="341887"/>
                  <a:pt x="904677" y="346842"/>
                </a:cubicBezTo>
                <a:cubicBezTo>
                  <a:pt x="893379" y="352491"/>
                  <a:pt x="884689" y="362732"/>
                  <a:pt x="873146" y="367862"/>
                </a:cubicBezTo>
                <a:cubicBezTo>
                  <a:pt x="852898" y="376861"/>
                  <a:pt x="831105" y="381876"/>
                  <a:pt x="810084" y="388883"/>
                </a:cubicBezTo>
                <a:cubicBezTo>
                  <a:pt x="764855" y="403959"/>
                  <a:pt x="789294" y="396708"/>
                  <a:pt x="736511" y="409904"/>
                </a:cubicBezTo>
                <a:cubicBezTo>
                  <a:pt x="676952" y="406400"/>
                  <a:pt x="617201" y="405330"/>
                  <a:pt x="557835" y="399393"/>
                </a:cubicBezTo>
                <a:cubicBezTo>
                  <a:pt x="546811" y="398291"/>
                  <a:pt x="536390" y="393467"/>
                  <a:pt x="526304" y="388883"/>
                </a:cubicBezTo>
                <a:cubicBezTo>
                  <a:pt x="497777" y="375916"/>
                  <a:pt x="471949" y="356752"/>
                  <a:pt x="442222" y="346842"/>
                </a:cubicBezTo>
                <a:cubicBezTo>
                  <a:pt x="398708" y="332336"/>
                  <a:pt x="419909" y="342476"/>
                  <a:pt x="379160" y="315311"/>
                </a:cubicBezTo>
                <a:cubicBezTo>
                  <a:pt x="333615" y="318814"/>
                  <a:pt x="287852" y="320155"/>
                  <a:pt x="242525" y="325821"/>
                </a:cubicBezTo>
                <a:cubicBezTo>
                  <a:pt x="231532" y="327195"/>
                  <a:pt x="218828" y="328497"/>
                  <a:pt x="210994" y="336331"/>
                </a:cubicBezTo>
                <a:cubicBezTo>
                  <a:pt x="203160" y="344165"/>
                  <a:pt x="203987" y="357352"/>
                  <a:pt x="200484" y="367862"/>
                </a:cubicBezTo>
                <a:cubicBezTo>
                  <a:pt x="203987" y="437931"/>
                  <a:pt x="210994" y="507912"/>
                  <a:pt x="210994" y="578069"/>
                </a:cubicBezTo>
                <a:cubicBezTo>
                  <a:pt x="210994" y="599380"/>
                  <a:pt x="209139" y="621657"/>
                  <a:pt x="200484" y="641131"/>
                </a:cubicBezTo>
                <a:cubicBezTo>
                  <a:pt x="189636" y="665538"/>
                  <a:pt x="161798" y="679110"/>
                  <a:pt x="137422" y="683173"/>
                </a:cubicBezTo>
                <a:cubicBezTo>
                  <a:pt x="106129" y="688389"/>
                  <a:pt x="74360" y="690180"/>
                  <a:pt x="42829" y="693683"/>
                </a:cubicBezTo>
                <a:cubicBezTo>
                  <a:pt x="32318" y="704193"/>
                  <a:pt x="19542" y="712846"/>
                  <a:pt x="11297" y="725214"/>
                </a:cubicBezTo>
                <a:cubicBezTo>
                  <a:pt x="-9880" y="756979"/>
                  <a:pt x="3837" y="813473"/>
                  <a:pt x="11297" y="840828"/>
                </a:cubicBezTo>
                <a:cubicBezTo>
                  <a:pt x="14621" y="853015"/>
                  <a:pt x="22454" y="864468"/>
                  <a:pt x="32318" y="872359"/>
                </a:cubicBezTo>
                <a:cubicBezTo>
                  <a:pt x="40969" y="879280"/>
                  <a:pt x="53339" y="879366"/>
                  <a:pt x="63849" y="882869"/>
                </a:cubicBezTo>
                <a:cubicBezTo>
                  <a:pt x="77863" y="903890"/>
                  <a:pt x="109025" y="920862"/>
                  <a:pt x="105891" y="945931"/>
                </a:cubicBezTo>
                <a:cubicBezTo>
                  <a:pt x="102387" y="973959"/>
                  <a:pt x="102812" y="1002763"/>
                  <a:pt x="95380" y="1030014"/>
                </a:cubicBezTo>
                <a:cubicBezTo>
                  <a:pt x="89032" y="1053289"/>
                  <a:pt x="56325" y="1076880"/>
                  <a:pt x="42829" y="1093076"/>
                </a:cubicBezTo>
                <a:cubicBezTo>
                  <a:pt x="20190" y="1120242"/>
                  <a:pt x="21831" y="1124537"/>
                  <a:pt x="11297" y="1156138"/>
                </a:cubicBezTo>
                <a:cubicBezTo>
                  <a:pt x="14801" y="1173655"/>
                  <a:pt x="12945" y="1193179"/>
                  <a:pt x="21808" y="1208690"/>
                </a:cubicBezTo>
                <a:cubicBezTo>
                  <a:pt x="31549" y="1225737"/>
                  <a:pt x="97601" y="1246586"/>
                  <a:pt x="105891" y="1250731"/>
                </a:cubicBezTo>
                <a:cubicBezTo>
                  <a:pt x="145031" y="1270301"/>
                  <a:pt x="134089" y="1274229"/>
                  <a:pt x="168953" y="1303283"/>
                </a:cubicBezTo>
                <a:cubicBezTo>
                  <a:pt x="178657" y="1311370"/>
                  <a:pt x="189974" y="1317297"/>
                  <a:pt x="200484" y="1324304"/>
                </a:cubicBezTo>
                <a:cubicBezTo>
                  <a:pt x="207491" y="1345325"/>
                  <a:pt x="228511" y="1366345"/>
                  <a:pt x="221504" y="1387366"/>
                </a:cubicBezTo>
                <a:cubicBezTo>
                  <a:pt x="212956" y="1413012"/>
                  <a:pt x="210349" y="1430052"/>
                  <a:pt x="189973" y="1450428"/>
                </a:cubicBezTo>
                <a:cubicBezTo>
                  <a:pt x="181041" y="1459360"/>
                  <a:pt x="168146" y="1463362"/>
                  <a:pt x="158442" y="1471449"/>
                </a:cubicBezTo>
                <a:cubicBezTo>
                  <a:pt x="147023" y="1480965"/>
                  <a:pt x="137421" y="1492470"/>
                  <a:pt x="126911" y="1502980"/>
                </a:cubicBezTo>
                <a:cubicBezTo>
                  <a:pt x="130415" y="1531007"/>
                  <a:pt x="126932" y="1560837"/>
                  <a:pt x="137422" y="1587062"/>
                </a:cubicBezTo>
                <a:cubicBezTo>
                  <a:pt x="145681" y="1607709"/>
                  <a:pt x="197055" y="1614610"/>
                  <a:pt x="210994" y="1618593"/>
                </a:cubicBezTo>
                <a:cubicBezTo>
                  <a:pt x="221647" y="1621637"/>
                  <a:pt x="231615" y="1627179"/>
                  <a:pt x="242525" y="1629104"/>
                </a:cubicBezTo>
                <a:cubicBezTo>
                  <a:pt x="291317" y="1637714"/>
                  <a:pt x="340798" y="1641978"/>
                  <a:pt x="389670" y="1650124"/>
                </a:cubicBezTo>
                <a:lnTo>
                  <a:pt x="452732" y="1660635"/>
                </a:lnTo>
                <a:cubicBezTo>
                  <a:pt x="532341" y="1713706"/>
                  <a:pt x="492390" y="1673968"/>
                  <a:pt x="473753" y="1860331"/>
                </a:cubicBezTo>
                <a:cubicBezTo>
                  <a:pt x="472651" y="1871355"/>
                  <a:pt x="471076" y="1884028"/>
                  <a:pt x="463242" y="1891862"/>
                </a:cubicBezTo>
                <a:cubicBezTo>
                  <a:pt x="445378" y="1909726"/>
                  <a:pt x="421201" y="1919890"/>
                  <a:pt x="400180" y="1933904"/>
                </a:cubicBezTo>
                <a:cubicBezTo>
                  <a:pt x="389670" y="1940911"/>
                  <a:pt x="377581" y="1945992"/>
                  <a:pt x="368649" y="1954924"/>
                </a:cubicBezTo>
                <a:cubicBezTo>
                  <a:pt x="328186" y="1995387"/>
                  <a:pt x="349485" y="1978210"/>
                  <a:pt x="305587" y="2007476"/>
                </a:cubicBezTo>
                <a:cubicBezTo>
                  <a:pt x="302084" y="2017986"/>
                  <a:pt x="295077" y="2027928"/>
                  <a:pt x="295077" y="2039007"/>
                </a:cubicBezTo>
                <a:cubicBezTo>
                  <a:pt x="295077" y="2063780"/>
                  <a:pt x="295526" y="2089942"/>
                  <a:pt x="305587" y="2112580"/>
                </a:cubicBezTo>
                <a:cubicBezTo>
                  <a:pt x="309831" y="2122129"/>
                  <a:pt x="375837" y="2152959"/>
                  <a:pt x="379160" y="2154621"/>
                </a:cubicBezTo>
                <a:cubicBezTo>
                  <a:pt x="393174" y="2175642"/>
                  <a:pt x="413212" y="2193716"/>
                  <a:pt x="421201" y="2217683"/>
                </a:cubicBezTo>
                <a:lnTo>
                  <a:pt x="442222" y="2280745"/>
                </a:lnTo>
                <a:cubicBezTo>
                  <a:pt x="438718" y="2294759"/>
                  <a:pt x="442679" y="2313385"/>
                  <a:pt x="431711" y="2322786"/>
                </a:cubicBezTo>
                <a:cubicBezTo>
                  <a:pt x="414888" y="2337206"/>
                  <a:pt x="390636" y="2341059"/>
                  <a:pt x="368649" y="2343807"/>
                </a:cubicBezTo>
                <a:cubicBezTo>
                  <a:pt x="266840" y="2356533"/>
                  <a:pt x="312263" y="2348777"/>
                  <a:pt x="232015" y="2364828"/>
                </a:cubicBezTo>
                <a:cubicBezTo>
                  <a:pt x="233258" y="2382229"/>
                  <a:pt x="223842" y="2514310"/>
                  <a:pt x="263546" y="2554014"/>
                </a:cubicBezTo>
                <a:cubicBezTo>
                  <a:pt x="281410" y="2571878"/>
                  <a:pt x="326608" y="2596055"/>
                  <a:pt x="326608" y="2596055"/>
                </a:cubicBezTo>
                <a:cubicBezTo>
                  <a:pt x="380942" y="2677557"/>
                  <a:pt x="360658" y="2635147"/>
                  <a:pt x="389670" y="2722180"/>
                </a:cubicBezTo>
                <a:lnTo>
                  <a:pt x="379160" y="2690649"/>
                </a:lnTo>
                <a:cubicBezTo>
                  <a:pt x="382663" y="2680138"/>
                  <a:pt x="389670" y="2648038"/>
                  <a:pt x="389670" y="2659117"/>
                </a:cubicBezTo>
                <a:cubicBezTo>
                  <a:pt x="389670" y="2676981"/>
                  <a:pt x="382356" y="2694093"/>
                  <a:pt x="379160" y="2711669"/>
                </a:cubicBezTo>
                <a:cubicBezTo>
                  <a:pt x="371127" y="2755851"/>
                  <a:pt x="364047" y="2803989"/>
                  <a:pt x="358139" y="2848304"/>
                </a:cubicBezTo>
                <a:cubicBezTo>
                  <a:pt x="354036" y="2879080"/>
                  <a:pt x="347715" y="2949614"/>
                  <a:pt x="337118" y="2984938"/>
                </a:cubicBezTo>
                <a:cubicBezTo>
                  <a:pt x="309841" y="3075858"/>
                  <a:pt x="327609" y="3003956"/>
                  <a:pt x="295077" y="3069021"/>
                </a:cubicBezTo>
                <a:cubicBezTo>
                  <a:pt x="290122" y="3078930"/>
                  <a:pt x="292400" y="3092718"/>
                  <a:pt x="284566" y="3100552"/>
                </a:cubicBezTo>
                <a:cubicBezTo>
                  <a:pt x="276732" y="3108386"/>
                  <a:pt x="263850" y="3108659"/>
                  <a:pt x="253035" y="3111062"/>
                </a:cubicBezTo>
                <a:cubicBezTo>
                  <a:pt x="232232" y="3115685"/>
                  <a:pt x="210994" y="3118069"/>
                  <a:pt x="189973" y="3121573"/>
                </a:cubicBezTo>
                <a:cubicBezTo>
                  <a:pt x="193477" y="3139090"/>
                  <a:pt x="194212" y="3157397"/>
                  <a:pt x="200484" y="3174124"/>
                </a:cubicBezTo>
                <a:cubicBezTo>
                  <a:pt x="208614" y="3195803"/>
                  <a:pt x="250044" y="3238053"/>
                  <a:pt x="263546" y="3247697"/>
                </a:cubicBezTo>
                <a:cubicBezTo>
                  <a:pt x="272561" y="3254136"/>
                  <a:pt x="284567" y="3254704"/>
                  <a:pt x="295077" y="3258207"/>
                </a:cubicBezTo>
                <a:cubicBezTo>
                  <a:pt x="305587" y="3265214"/>
                  <a:pt x="315065" y="3274098"/>
                  <a:pt x="326608" y="3279228"/>
                </a:cubicBezTo>
                <a:cubicBezTo>
                  <a:pt x="346856" y="3288227"/>
                  <a:pt x="389670" y="3300249"/>
                  <a:pt x="389670" y="3300249"/>
                </a:cubicBezTo>
                <a:cubicBezTo>
                  <a:pt x="416212" y="3340061"/>
                  <a:pt x="434948" y="3353280"/>
                  <a:pt x="400180" y="3415862"/>
                </a:cubicBezTo>
                <a:cubicBezTo>
                  <a:pt x="393165" y="3428489"/>
                  <a:pt x="372153" y="3422869"/>
                  <a:pt x="358139" y="3426373"/>
                </a:cubicBezTo>
                <a:cubicBezTo>
                  <a:pt x="333615" y="3422869"/>
                  <a:pt x="308858" y="3420720"/>
                  <a:pt x="284566" y="3415862"/>
                </a:cubicBezTo>
                <a:cubicBezTo>
                  <a:pt x="273702" y="3413689"/>
                  <a:pt x="262944" y="3400397"/>
                  <a:pt x="253035" y="3405352"/>
                </a:cubicBezTo>
                <a:cubicBezTo>
                  <a:pt x="243126" y="3410307"/>
                  <a:pt x="246028" y="3426373"/>
                  <a:pt x="242525" y="3436883"/>
                </a:cubicBezTo>
                <a:cubicBezTo>
                  <a:pt x="246630" y="3457409"/>
                  <a:pt x="260720" y="3539161"/>
                  <a:pt x="274056" y="3552497"/>
                </a:cubicBezTo>
                <a:lnTo>
                  <a:pt x="305587" y="3584028"/>
                </a:lnTo>
                <a:cubicBezTo>
                  <a:pt x="309090" y="3594538"/>
                  <a:pt x="309952" y="3606341"/>
                  <a:pt x="316097" y="3615559"/>
                </a:cubicBezTo>
                <a:cubicBezTo>
                  <a:pt x="324342" y="3627927"/>
                  <a:pt x="336210" y="3637574"/>
                  <a:pt x="347629" y="3647090"/>
                </a:cubicBezTo>
                <a:cubicBezTo>
                  <a:pt x="377211" y="3671741"/>
                  <a:pt x="402934" y="3679308"/>
                  <a:pt x="442222" y="3689131"/>
                </a:cubicBezTo>
                <a:cubicBezTo>
                  <a:pt x="456236" y="3692635"/>
                  <a:pt x="470099" y="3696809"/>
                  <a:pt x="484263" y="3699642"/>
                </a:cubicBezTo>
                <a:cubicBezTo>
                  <a:pt x="505160" y="3703821"/>
                  <a:pt x="526651" y="3704983"/>
                  <a:pt x="547325" y="3710152"/>
                </a:cubicBezTo>
                <a:cubicBezTo>
                  <a:pt x="568821" y="3715526"/>
                  <a:pt x="589366" y="3724166"/>
                  <a:pt x="610387" y="3731173"/>
                </a:cubicBezTo>
                <a:lnTo>
                  <a:pt x="673449" y="3752193"/>
                </a:lnTo>
                <a:cubicBezTo>
                  <a:pt x="683959" y="3755697"/>
                  <a:pt x="694232" y="3760017"/>
                  <a:pt x="704980" y="3762704"/>
                </a:cubicBezTo>
                <a:cubicBezTo>
                  <a:pt x="767696" y="3778382"/>
                  <a:pt x="732773" y="3770839"/>
                  <a:pt x="810084" y="3783724"/>
                </a:cubicBezTo>
                <a:lnTo>
                  <a:pt x="873146" y="3804745"/>
                </a:lnTo>
                <a:lnTo>
                  <a:pt x="936208" y="3825766"/>
                </a:lnTo>
                <a:lnTo>
                  <a:pt x="957229" y="3836276"/>
                </a:lnTo>
                <a:lnTo>
                  <a:pt x="1188456" y="3794235"/>
                </a:lnTo>
                <a:lnTo>
                  <a:pt x="1283049" y="3804745"/>
                </a:lnTo>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939FE411-6BAD-B742-ADD4-8BF9C3AFF8B0}"/>
              </a:ext>
            </a:extLst>
          </p:cNvPr>
          <p:cNvSpPr/>
          <p:nvPr/>
        </p:nvSpPr>
        <p:spPr>
          <a:xfrm>
            <a:off x="9028985" y="4027025"/>
            <a:ext cx="1030014" cy="1546967"/>
          </a:xfrm>
          <a:custGeom>
            <a:avLst/>
            <a:gdLst>
              <a:gd name="connsiteX0" fmla="*/ 388883 w 1030014"/>
              <a:gd name="connsiteY0" fmla="*/ 1536457 h 1546967"/>
              <a:gd name="connsiteX1" fmla="*/ 388883 w 1030014"/>
              <a:gd name="connsiteY1" fmla="*/ 1536457 h 1546967"/>
              <a:gd name="connsiteX2" fmla="*/ 483476 w 1030014"/>
              <a:gd name="connsiteY2" fmla="*/ 1546967 h 1546967"/>
              <a:gd name="connsiteX3" fmla="*/ 557048 w 1030014"/>
              <a:gd name="connsiteY3" fmla="*/ 1536457 h 1546967"/>
              <a:gd name="connsiteX4" fmla="*/ 756745 w 1030014"/>
              <a:gd name="connsiteY4" fmla="*/ 1515436 h 1546967"/>
              <a:gd name="connsiteX5" fmla="*/ 1030014 w 1030014"/>
              <a:gd name="connsiteY5" fmla="*/ 1504926 h 1546967"/>
              <a:gd name="connsiteX6" fmla="*/ 1008993 w 1030014"/>
              <a:gd name="connsiteY6" fmla="*/ 1431353 h 1546967"/>
              <a:gd name="connsiteX7" fmla="*/ 945931 w 1030014"/>
              <a:gd name="connsiteY7" fmla="*/ 1399822 h 1546967"/>
              <a:gd name="connsiteX8" fmla="*/ 924910 w 1030014"/>
              <a:gd name="connsiteY8" fmla="*/ 1368291 h 1546967"/>
              <a:gd name="connsiteX9" fmla="*/ 861848 w 1030014"/>
              <a:gd name="connsiteY9" fmla="*/ 1326250 h 1546967"/>
              <a:gd name="connsiteX10" fmla="*/ 851338 w 1030014"/>
              <a:gd name="connsiteY10" fmla="*/ 1294719 h 1546967"/>
              <a:gd name="connsiteX11" fmla="*/ 882869 w 1030014"/>
              <a:gd name="connsiteY11" fmla="*/ 1221146 h 1546967"/>
              <a:gd name="connsiteX12" fmla="*/ 914400 w 1030014"/>
              <a:gd name="connsiteY12" fmla="*/ 1189615 h 1546967"/>
              <a:gd name="connsiteX13" fmla="*/ 935421 w 1030014"/>
              <a:gd name="connsiteY13" fmla="*/ 1158084 h 1546967"/>
              <a:gd name="connsiteX14" fmla="*/ 903890 w 1030014"/>
              <a:gd name="connsiteY14" fmla="*/ 1031960 h 1546967"/>
              <a:gd name="connsiteX15" fmla="*/ 840828 w 1030014"/>
              <a:gd name="connsiteY15" fmla="*/ 989919 h 1546967"/>
              <a:gd name="connsiteX16" fmla="*/ 851338 w 1030014"/>
              <a:gd name="connsiteY16" fmla="*/ 916346 h 1546967"/>
              <a:gd name="connsiteX17" fmla="*/ 872359 w 1030014"/>
              <a:gd name="connsiteY17" fmla="*/ 853284 h 1546967"/>
              <a:gd name="connsiteX18" fmla="*/ 861848 w 1030014"/>
              <a:gd name="connsiteY18" fmla="*/ 769202 h 1546967"/>
              <a:gd name="connsiteX19" fmla="*/ 830317 w 1030014"/>
              <a:gd name="connsiteY19" fmla="*/ 737671 h 1546967"/>
              <a:gd name="connsiteX20" fmla="*/ 788276 w 1030014"/>
              <a:gd name="connsiteY20" fmla="*/ 674608 h 1546967"/>
              <a:gd name="connsiteX21" fmla="*/ 777766 w 1030014"/>
              <a:gd name="connsiteY21" fmla="*/ 643077 h 1546967"/>
              <a:gd name="connsiteX22" fmla="*/ 809297 w 1030014"/>
              <a:gd name="connsiteY22" fmla="*/ 527464 h 1546967"/>
              <a:gd name="connsiteX23" fmla="*/ 819807 w 1030014"/>
              <a:gd name="connsiteY23" fmla="*/ 495933 h 1546967"/>
              <a:gd name="connsiteX24" fmla="*/ 830317 w 1030014"/>
              <a:gd name="connsiteY24" fmla="*/ 464402 h 1546967"/>
              <a:gd name="connsiteX25" fmla="*/ 851338 w 1030014"/>
              <a:gd name="connsiteY25" fmla="*/ 432871 h 1546967"/>
              <a:gd name="connsiteX26" fmla="*/ 872359 w 1030014"/>
              <a:gd name="connsiteY26" fmla="*/ 369808 h 1546967"/>
              <a:gd name="connsiteX27" fmla="*/ 851338 w 1030014"/>
              <a:gd name="connsiteY27" fmla="*/ 338277 h 1546967"/>
              <a:gd name="connsiteX28" fmla="*/ 798786 w 1030014"/>
              <a:gd name="connsiteY28" fmla="*/ 275215 h 1546967"/>
              <a:gd name="connsiteX29" fmla="*/ 767255 w 1030014"/>
              <a:gd name="connsiteY29" fmla="*/ 212153 h 1546967"/>
              <a:gd name="connsiteX30" fmla="*/ 746235 w 1030014"/>
              <a:gd name="connsiteY30" fmla="*/ 149091 h 1546967"/>
              <a:gd name="connsiteX31" fmla="*/ 714703 w 1030014"/>
              <a:gd name="connsiteY31" fmla="*/ 54498 h 1546967"/>
              <a:gd name="connsiteX32" fmla="*/ 704193 w 1030014"/>
              <a:gd name="connsiteY32" fmla="*/ 22967 h 1546967"/>
              <a:gd name="connsiteX33" fmla="*/ 672662 w 1030014"/>
              <a:gd name="connsiteY33" fmla="*/ 1946 h 1546967"/>
              <a:gd name="connsiteX34" fmla="*/ 641131 w 1030014"/>
              <a:gd name="connsiteY34" fmla="*/ 12457 h 1546967"/>
              <a:gd name="connsiteX35" fmla="*/ 578069 w 1030014"/>
              <a:gd name="connsiteY35" fmla="*/ 12457 h 1546967"/>
              <a:gd name="connsiteX36" fmla="*/ 588579 w 1030014"/>
              <a:gd name="connsiteY36" fmla="*/ 138581 h 1546967"/>
              <a:gd name="connsiteX37" fmla="*/ 483476 w 1030014"/>
              <a:gd name="connsiteY37" fmla="*/ 149091 h 1546967"/>
              <a:gd name="connsiteX38" fmla="*/ 252248 w 1030014"/>
              <a:gd name="connsiteY38" fmla="*/ 159602 h 1546967"/>
              <a:gd name="connsiteX39" fmla="*/ 231228 w 1030014"/>
              <a:gd name="connsiteY39" fmla="*/ 191133 h 1546967"/>
              <a:gd name="connsiteX40" fmla="*/ 220717 w 1030014"/>
              <a:gd name="connsiteY40" fmla="*/ 222664 h 1546967"/>
              <a:gd name="connsiteX41" fmla="*/ 126124 w 1030014"/>
              <a:gd name="connsiteY41" fmla="*/ 233174 h 1546967"/>
              <a:gd name="connsiteX42" fmla="*/ 115614 w 1030014"/>
              <a:gd name="connsiteY42" fmla="*/ 264705 h 1546967"/>
              <a:gd name="connsiteX43" fmla="*/ 105103 w 1030014"/>
              <a:gd name="connsiteY43" fmla="*/ 380319 h 1546967"/>
              <a:gd name="connsiteX44" fmla="*/ 73572 w 1030014"/>
              <a:gd name="connsiteY44" fmla="*/ 390829 h 1546967"/>
              <a:gd name="connsiteX45" fmla="*/ 42041 w 1030014"/>
              <a:gd name="connsiteY45" fmla="*/ 411850 h 1546967"/>
              <a:gd name="connsiteX46" fmla="*/ 10510 w 1030014"/>
              <a:gd name="connsiteY46" fmla="*/ 422360 h 1546967"/>
              <a:gd name="connsiteX47" fmla="*/ 0 w 1030014"/>
              <a:gd name="connsiteY47" fmla="*/ 453891 h 1546967"/>
              <a:gd name="connsiteX48" fmla="*/ 31531 w 1030014"/>
              <a:gd name="connsiteY48" fmla="*/ 485422 h 1546967"/>
              <a:gd name="connsiteX49" fmla="*/ 73572 w 1030014"/>
              <a:gd name="connsiteY49" fmla="*/ 548484 h 1546967"/>
              <a:gd name="connsiteX50" fmla="*/ 94593 w 1030014"/>
              <a:gd name="connsiteY50" fmla="*/ 580015 h 1546967"/>
              <a:gd name="connsiteX51" fmla="*/ 126124 w 1030014"/>
              <a:gd name="connsiteY51" fmla="*/ 611546 h 1546967"/>
              <a:gd name="connsiteX52" fmla="*/ 168166 w 1030014"/>
              <a:gd name="connsiteY52" fmla="*/ 674608 h 1546967"/>
              <a:gd name="connsiteX53" fmla="*/ 210207 w 1030014"/>
              <a:gd name="connsiteY53" fmla="*/ 737671 h 1546967"/>
              <a:gd name="connsiteX54" fmla="*/ 262759 w 1030014"/>
              <a:gd name="connsiteY54" fmla="*/ 811243 h 1546967"/>
              <a:gd name="connsiteX55" fmla="*/ 273269 w 1030014"/>
              <a:gd name="connsiteY55" fmla="*/ 842774 h 1546967"/>
              <a:gd name="connsiteX56" fmla="*/ 294290 w 1030014"/>
              <a:gd name="connsiteY56" fmla="*/ 874305 h 1546967"/>
              <a:gd name="connsiteX57" fmla="*/ 315310 w 1030014"/>
              <a:gd name="connsiteY57" fmla="*/ 958388 h 1546967"/>
              <a:gd name="connsiteX58" fmla="*/ 294290 w 1030014"/>
              <a:gd name="connsiteY58" fmla="*/ 1137064 h 1546967"/>
              <a:gd name="connsiteX59" fmla="*/ 273269 w 1030014"/>
              <a:gd name="connsiteY59" fmla="*/ 1168595 h 1546967"/>
              <a:gd name="connsiteX60" fmla="*/ 262759 w 1030014"/>
              <a:gd name="connsiteY60" fmla="*/ 1200126 h 1546967"/>
              <a:gd name="connsiteX61" fmla="*/ 220717 w 1030014"/>
              <a:gd name="connsiteY61" fmla="*/ 1263188 h 1546967"/>
              <a:gd name="connsiteX62" fmla="*/ 199697 w 1030014"/>
              <a:gd name="connsiteY62" fmla="*/ 1326250 h 1546967"/>
              <a:gd name="connsiteX63" fmla="*/ 220717 w 1030014"/>
              <a:gd name="connsiteY63" fmla="*/ 1410333 h 1546967"/>
              <a:gd name="connsiteX64" fmla="*/ 262759 w 1030014"/>
              <a:gd name="connsiteY64" fmla="*/ 1473395 h 1546967"/>
              <a:gd name="connsiteX65" fmla="*/ 357352 w 1030014"/>
              <a:gd name="connsiteY65" fmla="*/ 1525946 h 1546967"/>
              <a:gd name="connsiteX66" fmla="*/ 388883 w 1030014"/>
              <a:gd name="connsiteY66" fmla="*/ 1536457 h 154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30014" h="1546967">
                <a:moveTo>
                  <a:pt x="388883" y="1536457"/>
                </a:moveTo>
                <a:lnTo>
                  <a:pt x="388883" y="1536457"/>
                </a:lnTo>
                <a:cubicBezTo>
                  <a:pt x="420414" y="1539960"/>
                  <a:pt x="451751" y="1546967"/>
                  <a:pt x="483476" y="1546967"/>
                </a:cubicBezTo>
                <a:cubicBezTo>
                  <a:pt x="508249" y="1546967"/>
                  <a:pt x="532492" y="1539731"/>
                  <a:pt x="557048" y="1536457"/>
                </a:cubicBezTo>
                <a:cubicBezTo>
                  <a:pt x="617892" y="1528344"/>
                  <a:pt x="697444" y="1518641"/>
                  <a:pt x="756745" y="1515436"/>
                </a:cubicBezTo>
                <a:cubicBezTo>
                  <a:pt x="847769" y="1510516"/>
                  <a:pt x="938924" y="1508429"/>
                  <a:pt x="1030014" y="1504926"/>
                </a:cubicBezTo>
                <a:cubicBezTo>
                  <a:pt x="1029328" y="1502182"/>
                  <a:pt x="1014475" y="1438205"/>
                  <a:pt x="1008993" y="1431353"/>
                </a:cubicBezTo>
                <a:cubicBezTo>
                  <a:pt x="994177" y="1412832"/>
                  <a:pt x="966700" y="1406746"/>
                  <a:pt x="945931" y="1399822"/>
                </a:cubicBezTo>
                <a:cubicBezTo>
                  <a:pt x="938924" y="1389312"/>
                  <a:pt x="934417" y="1376609"/>
                  <a:pt x="924910" y="1368291"/>
                </a:cubicBezTo>
                <a:cubicBezTo>
                  <a:pt x="905897" y="1351655"/>
                  <a:pt x="861848" y="1326250"/>
                  <a:pt x="861848" y="1326250"/>
                </a:cubicBezTo>
                <a:cubicBezTo>
                  <a:pt x="858345" y="1315740"/>
                  <a:pt x="851338" y="1305798"/>
                  <a:pt x="851338" y="1294719"/>
                </a:cubicBezTo>
                <a:cubicBezTo>
                  <a:pt x="851338" y="1266670"/>
                  <a:pt x="865705" y="1241743"/>
                  <a:pt x="882869" y="1221146"/>
                </a:cubicBezTo>
                <a:cubicBezTo>
                  <a:pt x="892385" y="1209727"/>
                  <a:pt x="904884" y="1201034"/>
                  <a:pt x="914400" y="1189615"/>
                </a:cubicBezTo>
                <a:cubicBezTo>
                  <a:pt x="922487" y="1179911"/>
                  <a:pt x="928414" y="1168594"/>
                  <a:pt x="935421" y="1158084"/>
                </a:cubicBezTo>
                <a:cubicBezTo>
                  <a:pt x="944405" y="1104178"/>
                  <a:pt x="964485" y="1072356"/>
                  <a:pt x="903890" y="1031960"/>
                </a:cubicBezTo>
                <a:lnTo>
                  <a:pt x="840828" y="989919"/>
                </a:lnTo>
                <a:cubicBezTo>
                  <a:pt x="844331" y="965395"/>
                  <a:pt x="845768" y="940485"/>
                  <a:pt x="851338" y="916346"/>
                </a:cubicBezTo>
                <a:cubicBezTo>
                  <a:pt x="856320" y="894756"/>
                  <a:pt x="872359" y="853284"/>
                  <a:pt x="872359" y="853284"/>
                </a:cubicBezTo>
                <a:cubicBezTo>
                  <a:pt x="868855" y="825257"/>
                  <a:pt x="871501" y="795747"/>
                  <a:pt x="861848" y="769202"/>
                </a:cubicBezTo>
                <a:cubicBezTo>
                  <a:pt x="856768" y="755233"/>
                  <a:pt x="838562" y="750039"/>
                  <a:pt x="830317" y="737671"/>
                </a:cubicBezTo>
                <a:cubicBezTo>
                  <a:pt x="769471" y="646402"/>
                  <a:pt x="888868" y="775203"/>
                  <a:pt x="788276" y="674608"/>
                </a:cubicBezTo>
                <a:cubicBezTo>
                  <a:pt x="784773" y="664098"/>
                  <a:pt x="777766" y="654156"/>
                  <a:pt x="777766" y="643077"/>
                </a:cubicBezTo>
                <a:cubicBezTo>
                  <a:pt x="777766" y="613364"/>
                  <a:pt x="801053" y="552196"/>
                  <a:pt x="809297" y="527464"/>
                </a:cubicBezTo>
                <a:lnTo>
                  <a:pt x="819807" y="495933"/>
                </a:lnTo>
                <a:cubicBezTo>
                  <a:pt x="823310" y="485423"/>
                  <a:pt x="824172" y="473620"/>
                  <a:pt x="830317" y="464402"/>
                </a:cubicBezTo>
                <a:lnTo>
                  <a:pt x="851338" y="432871"/>
                </a:lnTo>
                <a:cubicBezTo>
                  <a:pt x="858345" y="411850"/>
                  <a:pt x="884650" y="388245"/>
                  <a:pt x="872359" y="369808"/>
                </a:cubicBezTo>
                <a:cubicBezTo>
                  <a:pt x="865352" y="359298"/>
                  <a:pt x="859425" y="347981"/>
                  <a:pt x="851338" y="338277"/>
                </a:cubicBezTo>
                <a:cubicBezTo>
                  <a:pt x="783899" y="257351"/>
                  <a:pt x="850977" y="353501"/>
                  <a:pt x="798786" y="275215"/>
                </a:cubicBezTo>
                <a:cubicBezTo>
                  <a:pt x="760456" y="160222"/>
                  <a:pt x="821587" y="334400"/>
                  <a:pt x="767255" y="212153"/>
                </a:cubicBezTo>
                <a:cubicBezTo>
                  <a:pt x="758256" y="191905"/>
                  <a:pt x="753242" y="170112"/>
                  <a:pt x="746235" y="149091"/>
                </a:cubicBezTo>
                <a:lnTo>
                  <a:pt x="714703" y="54498"/>
                </a:lnTo>
                <a:cubicBezTo>
                  <a:pt x="711200" y="43988"/>
                  <a:pt x="713411" y="29112"/>
                  <a:pt x="704193" y="22967"/>
                </a:cubicBezTo>
                <a:lnTo>
                  <a:pt x="672662" y="1946"/>
                </a:lnTo>
                <a:cubicBezTo>
                  <a:pt x="662152" y="5450"/>
                  <a:pt x="652210" y="12457"/>
                  <a:pt x="641131" y="12457"/>
                </a:cubicBezTo>
                <a:cubicBezTo>
                  <a:pt x="557048" y="12457"/>
                  <a:pt x="662152" y="-15572"/>
                  <a:pt x="578069" y="12457"/>
                </a:cubicBezTo>
                <a:cubicBezTo>
                  <a:pt x="584123" y="30620"/>
                  <a:pt x="623609" y="116289"/>
                  <a:pt x="588579" y="138581"/>
                </a:cubicBezTo>
                <a:cubicBezTo>
                  <a:pt x="558874" y="157484"/>
                  <a:pt x="518616" y="146895"/>
                  <a:pt x="483476" y="149091"/>
                </a:cubicBezTo>
                <a:cubicBezTo>
                  <a:pt x="406471" y="153904"/>
                  <a:pt x="329324" y="156098"/>
                  <a:pt x="252248" y="159602"/>
                </a:cubicBezTo>
                <a:cubicBezTo>
                  <a:pt x="245241" y="170112"/>
                  <a:pt x="236877" y="179835"/>
                  <a:pt x="231228" y="191133"/>
                </a:cubicBezTo>
                <a:cubicBezTo>
                  <a:pt x="226273" y="201042"/>
                  <a:pt x="231004" y="218549"/>
                  <a:pt x="220717" y="222664"/>
                </a:cubicBezTo>
                <a:cubicBezTo>
                  <a:pt x="191261" y="234446"/>
                  <a:pt x="157655" y="229671"/>
                  <a:pt x="126124" y="233174"/>
                </a:cubicBezTo>
                <a:cubicBezTo>
                  <a:pt x="122621" y="243684"/>
                  <a:pt x="117181" y="253738"/>
                  <a:pt x="115614" y="264705"/>
                </a:cubicBezTo>
                <a:cubicBezTo>
                  <a:pt x="110141" y="303013"/>
                  <a:pt x="117340" y="343608"/>
                  <a:pt x="105103" y="380319"/>
                </a:cubicBezTo>
                <a:cubicBezTo>
                  <a:pt x="101600" y="390829"/>
                  <a:pt x="84082" y="387326"/>
                  <a:pt x="73572" y="390829"/>
                </a:cubicBezTo>
                <a:cubicBezTo>
                  <a:pt x="63062" y="397836"/>
                  <a:pt x="53339" y="406201"/>
                  <a:pt x="42041" y="411850"/>
                </a:cubicBezTo>
                <a:cubicBezTo>
                  <a:pt x="32132" y="416805"/>
                  <a:pt x="18344" y="414526"/>
                  <a:pt x="10510" y="422360"/>
                </a:cubicBezTo>
                <a:cubicBezTo>
                  <a:pt x="2676" y="430194"/>
                  <a:pt x="3503" y="443381"/>
                  <a:pt x="0" y="453891"/>
                </a:cubicBezTo>
                <a:cubicBezTo>
                  <a:pt x="10510" y="464401"/>
                  <a:pt x="22406" y="473689"/>
                  <a:pt x="31531" y="485422"/>
                </a:cubicBezTo>
                <a:cubicBezTo>
                  <a:pt x="47041" y="505364"/>
                  <a:pt x="59558" y="527463"/>
                  <a:pt x="73572" y="548484"/>
                </a:cubicBezTo>
                <a:cubicBezTo>
                  <a:pt x="80579" y="558994"/>
                  <a:pt x="85661" y="571083"/>
                  <a:pt x="94593" y="580015"/>
                </a:cubicBezTo>
                <a:cubicBezTo>
                  <a:pt x="105103" y="590525"/>
                  <a:pt x="116998" y="599813"/>
                  <a:pt x="126124" y="611546"/>
                </a:cubicBezTo>
                <a:cubicBezTo>
                  <a:pt x="141635" y="631488"/>
                  <a:pt x="168166" y="674608"/>
                  <a:pt x="168166" y="674608"/>
                </a:cubicBezTo>
                <a:cubicBezTo>
                  <a:pt x="186043" y="728243"/>
                  <a:pt x="167264" y="687571"/>
                  <a:pt x="210207" y="737671"/>
                </a:cubicBezTo>
                <a:cubicBezTo>
                  <a:pt x="229762" y="760485"/>
                  <a:pt x="246123" y="786289"/>
                  <a:pt x="262759" y="811243"/>
                </a:cubicBezTo>
                <a:cubicBezTo>
                  <a:pt x="266262" y="821753"/>
                  <a:pt x="268314" y="832865"/>
                  <a:pt x="273269" y="842774"/>
                </a:cubicBezTo>
                <a:cubicBezTo>
                  <a:pt x="278918" y="854072"/>
                  <a:pt x="289973" y="862434"/>
                  <a:pt x="294290" y="874305"/>
                </a:cubicBezTo>
                <a:cubicBezTo>
                  <a:pt x="304163" y="901456"/>
                  <a:pt x="315310" y="958388"/>
                  <a:pt x="315310" y="958388"/>
                </a:cubicBezTo>
                <a:cubicBezTo>
                  <a:pt x="313650" y="981629"/>
                  <a:pt x="318178" y="1089288"/>
                  <a:pt x="294290" y="1137064"/>
                </a:cubicBezTo>
                <a:cubicBezTo>
                  <a:pt x="288641" y="1148362"/>
                  <a:pt x="280276" y="1158085"/>
                  <a:pt x="273269" y="1168595"/>
                </a:cubicBezTo>
                <a:cubicBezTo>
                  <a:pt x="269766" y="1179105"/>
                  <a:pt x="268139" y="1190441"/>
                  <a:pt x="262759" y="1200126"/>
                </a:cubicBezTo>
                <a:cubicBezTo>
                  <a:pt x="250490" y="1222211"/>
                  <a:pt x="220717" y="1263188"/>
                  <a:pt x="220717" y="1263188"/>
                </a:cubicBezTo>
                <a:cubicBezTo>
                  <a:pt x="213710" y="1284209"/>
                  <a:pt x="195352" y="1304523"/>
                  <a:pt x="199697" y="1326250"/>
                </a:cubicBezTo>
                <a:cubicBezTo>
                  <a:pt x="202608" y="1340808"/>
                  <a:pt x="210618" y="1392155"/>
                  <a:pt x="220717" y="1410333"/>
                </a:cubicBezTo>
                <a:cubicBezTo>
                  <a:pt x="232986" y="1432418"/>
                  <a:pt x="241738" y="1459381"/>
                  <a:pt x="262759" y="1473395"/>
                </a:cubicBezTo>
                <a:cubicBezTo>
                  <a:pt x="335039" y="1521581"/>
                  <a:pt x="301854" y="1507447"/>
                  <a:pt x="357352" y="1525946"/>
                </a:cubicBezTo>
                <a:lnTo>
                  <a:pt x="388883" y="1536457"/>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Airplane with solid fill">
            <a:extLst>
              <a:ext uri="{FF2B5EF4-FFF2-40B4-BE49-F238E27FC236}">
                <a16:creationId xmlns:a16="http://schemas.microsoft.com/office/drawing/2014/main" id="{6161FE4C-899D-CF43-B626-0780366071C4}"/>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5400000">
            <a:off x="5953662" y="1833371"/>
            <a:ext cx="548640" cy="457200"/>
          </a:xfrm>
          <a:prstGeom prst="rect">
            <a:avLst/>
          </a:prstGeom>
        </p:spPr>
      </p:pic>
      <p:pic>
        <p:nvPicPr>
          <p:cNvPr id="33" name="Graphic 32" descr="Airplane with solid fill">
            <a:extLst>
              <a:ext uri="{FF2B5EF4-FFF2-40B4-BE49-F238E27FC236}">
                <a16:creationId xmlns:a16="http://schemas.microsoft.com/office/drawing/2014/main" id="{C048124E-5B1D-5B46-BFC9-6206470FA47E}"/>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5400000">
            <a:off x="5971023" y="4372211"/>
            <a:ext cx="548640" cy="457200"/>
          </a:xfrm>
          <a:prstGeom prst="rect">
            <a:avLst/>
          </a:prstGeom>
        </p:spPr>
      </p:pic>
      <p:pic>
        <p:nvPicPr>
          <p:cNvPr id="36" name="Graphic 35" descr="Satellite dish with solid fill">
            <a:extLst>
              <a:ext uri="{FF2B5EF4-FFF2-40B4-BE49-F238E27FC236}">
                <a16:creationId xmlns:a16="http://schemas.microsoft.com/office/drawing/2014/main" id="{931E60FF-E68C-A444-ACEC-D620C140A6D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5362903" y="5943567"/>
            <a:ext cx="457200" cy="457200"/>
          </a:xfrm>
          <a:prstGeom prst="rect">
            <a:avLst/>
          </a:prstGeom>
        </p:spPr>
      </p:pic>
      <p:sp>
        <p:nvSpPr>
          <p:cNvPr id="40" name="Chord 39">
            <a:extLst>
              <a:ext uri="{FF2B5EF4-FFF2-40B4-BE49-F238E27FC236}">
                <a16:creationId xmlns:a16="http://schemas.microsoft.com/office/drawing/2014/main" id="{29B5A0CE-0310-104B-B071-1B638945371F}"/>
              </a:ext>
            </a:extLst>
          </p:cNvPr>
          <p:cNvSpPr/>
          <p:nvPr/>
        </p:nvSpPr>
        <p:spPr>
          <a:xfrm rot="5520000">
            <a:off x="496297" y="4721281"/>
            <a:ext cx="4572000" cy="1828800"/>
          </a:xfrm>
          <a:prstGeom prst="chord">
            <a:avLst>
              <a:gd name="adj1" fmla="val 2700000"/>
              <a:gd name="adj2" fmla="val 18689785"/>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hord 40">
            <a:extLst>
              <a:ext uri="{FF2B5EF4-FFF2-40B4-BE49-F238E27FC236}">
                <a16:creationId xmlns:a16="http://schemas.microsoft.com/office/drawing/2014/main" id="{9E22F40E-B003-AE41-8866-E191AD6A7CCC}"/>
              </a:ext>
            </a:extLst>
          </p:cNvPr>
          <p:cNvSpPr/>
          <p:nvPr/>
        </p:nvSpPr>
        <p:spPr>
          <a:xfrm rot="5520000">
            <a:off x="940439" y="5143193"/>
            <a:ext cx="3657600" cy="1371600"/>
          </a:xfrm>
          <a:prstGeom prst="chord">
            <a:avLst>
              <a:gd name="adj1" fmla="val 2700000"/>
              <a:gd name="adj2" fmla="val 1868978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hord 41">
            <a:extLst>
              <a:ext uri="{FF2B5EF4-FFF2-40B4-BE49-F238E27FC236}">
                <a16:creationId xmlns:a16="http://schemas.microsoft.com/office/drawing/2014/main" id="{BD2F8FBE-0E0B-2649-B15B-66BE142E0D28}"/>
              </a:ext>
            </a:extLst>
          </p:cNvPr>
          <p:cNvSpPr/>
          <p:nvPr/>
        </p:nvSpPr>
        <p:spPr>
          <a:xfrm rot="5520000">
            <a:off x="1164176" y="5561828"/>
            <a:ext cx="3200400" cy="914400"/>
          </a:xfrm>
          <a:prstGeom prst="chord">
            <a:avLst>
              <a:gd name="adj1" fmla="val 2700000"/>
              <a:gd name="adj2" fmla="val 1868978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D79D5303-0BCF-45AE-9FC0-3B376D733E44}"/>
              </a:ext>
            </a:extLst>
          </p:cNvPr>
          <p:cNvGrpSpPr/>
          <p:nvPr/>
        </p:nvGrpSpPr>
        <p:grpSpPr>
          <a:xfrm>
            <a:off x="4364176" y="4790847"/>
            <a:ext cx="1381274" cy="1642448"/>
            <a:chOff x="4364176" y="4790847"/>
            <a:chExt cx="1381274" cy="1642448"/>
          </a:xfrm>
        </p:grpSpPr>
        <p:pic>
          <p:nvPicPr>
            <p:cNvPr id="10" name="Picture 9">
              <a:extLst>
                <a:ext uri="{FF2B5EF4-FFF2-40B4-BE49-F238E27FC236}">
                  <a16:creationId xmlns:a16="http://schemas.microsoft.com/office/drawing/2014/main" id="{E3622381-2518-430B-B770-C1FBA6358019}"/>
                </a:ext>
              </a:extLst>
            </p:cNvPr>
            <p:cNvPicPr>
              <a:picLocks noChangeAspect="1"/>
            </p:cNvPicPr>
            <p:nvPr/>
          </p:nvPicPr>
          <p:blipFill>
            <a:blip r:embed="rId6"/>
            <a:stretch>
              <a:fillRect/>
            </a:stretch>
          </p:blipFill>
          <p:spPr>
            <a:xfrm>
              <a:off x="4364176" y="5200974"/>
              <a:ext cx="1292464" cy="542591"/>
            </a:xfrm>
            <a:prstGeom prst="rect">
              <a:avLst/>
            </a:prstGeom>
          </p:spPr>
        </p:pic>
        <p:pic>
          <p:nvPicPr>
            <p:cNvPr id="150" name="Picture 149">
              <a:extLst>
                <a:ext uri="{FF2B5EF4-FFF2-40B4-BE49-F238E27FC236}">
                  <a16:creationId xmlns:a16="http://schemas.microsoft.com/office/drawing/2014/main" id="{6A05E96D-7549-42FD-86BA-65F715EB4EEC}"/>
                </a:ext>
              </a:extLst>
            </p:cNvPr>
            <p:cNvPicPr>
              <a:picLocks noChangeAspect="1"/>
            </p:cNvPicPr>
            <p:nvPr/>
          </p:nvPicPr>
          <p:blipFill>
            <a:blip r:embed="rId6"/>
            <a:stretch>
              <a:fillRect/>
            </a:stretch>
          </p:blipFill>
          <p:spPr>
            <a:xfrm rot="19979325">
              <a:off x="4452986" y="4790847"/>
              <a:ext cx="1292464" cy="542591"/>
            </a:xfrm>
            <a:prstGeom prst="rect">
              <a:avLst/>
            </a:prstGeom>
          </p:spPr>
        </p:pic>
        <p:pic>
          <p:nvPicPr>
            <p:cNvPr id="151" name="Picture 150">
              <a:extLst>
                <a:ext uri="{FF2B5EF4-FFF2-40B4-BE49-F238E27FC236}">
                  <a16:creationId xmlns:a16="http://schemas.microsoft.com/office/drawing/2014/main" id="{B6826A69-BAE3-4C21-9698-A7918292D86B}"/>
                </a:ext>
              </a:extLst>
            </p:cNvPr>
            <p:cNvPicPr>
              <a:picLocks noChangeAspect="1"/>
            </p:cNvPicPr>
            <p:nvPr/>
          </p:nvPicPr>
          <p:blipFill>
            <a:blip r:embed="rId6"/>
            <a:stretch>
              <a:fillRect/>
            </a:stretch>
          </p:blipFill>
          <p:spPr>
            <a:xfrm>
              <a:off x="4626880" y="5505274"/>
              <a:ext cx="828537" cy="347829"/>
            </a:xfrm>
            <a:prstGeom prst="rect">
              <a:avLst/>
            </a:prstGeom>
          </p:spPr>
        </p:pic>
        <p:pic>
          <p:nvPicPr>
            <p:cNvPr id="152" name="Picture 151">
              <a:extLst>
                <a:ext uri="{FF2B5EF4-FFF2-40B4-BE49-F238E27FC236}">
                  <a16:creationId xmlns:a16="http://schemas.microsoft.com/office/drawing/2014/main" id="{007D2E7E-43E4-4F3F-933A-50F11BAE4E0F}"/>
                </a:ext>
              </a:extLst>
            </p:cNvPr>
            <p:cNvPicPr>
              <a:picLocks noChangeAspect="1"/>
            </p:cNvPicPr>
            <p:nvPr/>
          </p:nvPicPr>
          <p:blipFill>
            <a:blip r:embed="rId6"/>
            <a:stretch>
              <a:fillRect/>
            </a:stretch>
          </p:blipFill>
          <p:spPr>
            <a:xfrm rot="3072958">
              <a:off x="4424607" y="5845112"/>
              <a:ext cx="828537" cy="347829"/>
            </a:xfrm>
            <a:prstGeom prst="rect">
              <a:avLst/>
            </a:prstGeom>
          </p:spPr>
        </p:pic>
      </p:grpSp>
      <p:sp>
        <p:nvSpPr>
          <p:cNvPr id="154" name="Flowchart: Punched Tape 153">
            <a:extLst>
              <a:ext uri="{FF2B5EF4-FFF2-40B4-BE49-F238E27FC236}">
                <a16:creationId xmlns:a16="http://schemas.microsoft.com/office/drawing/2014/main" id="{51F8A56A-CB89-4949-9C71-A80260CBEC2D}"/>
              </a:ext>
            </a:extLst>
          </p:cNvPr>
          <p:cNvSpPr/>
          <p:nvPr/>
        </p:nvSpPr>
        <p:spPr>
          <a:xfrm rot="11194848">
            <a:off x="5959602" y="2258302"/>
            <a:ext cx="6190792" cy="309371"/>
          </a:xfrm>
          <a:prstGeom prst="flowChartPunchedTape">
            <a:avLst/>
          </a:prstGeom>
          <a:gradFill flip="none" rotWithShape="1">
            <a:gsLst>
              <a:gs pos="26000">
                <a:schemeClr val="accent4">
                  <a:lumMod val="60000"/>
                  <a:lumOff val="40000"/>
                  <a:alpha val="0"/>
                </a:schemeClr>
              </a:gs>
              <a:gs pos="58000">
                <a:schemeClr val="accent4">
                  <a:lumMod val="50000"/>
                  <a:alpha val="38000"/>
                </a:schemeClr>
              </a:gs>
              <a:gs pos="73000">
                <a:schemeClr val="accent4">
                  <a:lumMod val="75000"/>
                  <a:alpha val="8000"/>
                </a:schemeClr>
              </a:gs>
              <a:gs pos="82000">
                <a:schemeClr val="accent4">
                  <a:lumMod val="50000"/>
                  <a:alpha val="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58" name="Sun 157">
            <a:extLst>
              <a:ext uri="{FF2B5EF4-FFF2-40B4-BE49-F238E27FC236}">
                <a16:creationId xmlns:a16="http://schemas.microsoft.com/office/drawing/2014/main" id="{A83C6B5A-038E-45E8-8447-6B95F935302A}"/>
              </a:ext>
            </a:extLst>
          </p:cNvPr>
          <p:cNvSpPr/>
          <p:nvPr/>
        </p:nvSpPr>
        <p:spPr bwMode="auto">
          <a:xfrm>
            <a:off x="11392150" y="2026017"/>
            <a:ext cx="481307" cy="459508"/>
          </a:xfrm>
          <a:prstGeom prst="sun">
            <a:avLst/>
          </a:prstGeom>
          <a:solidFill>
            <a:srgbClr val="FFFF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grpSp>
        <p:nvGrpSpPr>
          <p:cNvPr id="163" name="Group 162">
            <a:extLst>
              <a:ext uri="{FF2B5EF4-FFF2-40B4-BE49-F238E27FC236}">
                <a16:creationId xmlns:a16="http://schemas.microsoft.com/office/drawing/2014/main" id="{6531B7F4-1904-4439-A9E6-F77F9082267F}"/>
              </a:ext>
            </a:extLst>
          </p:cNvPr>
          <p:cNvGrpSpPr/>
          <p:nvPr/>
        </p:nvGrpSpPr>
        <p:grpSpPr>
          <a:xfrm rot="2088228">
            <a:off x="10037871" y="3776828"/>
            <a:ext cx="1381274" cy="1642448"/>
            <a:chOff x="4364176" y="4790847"/>
            <a:chExt cx="1381274" cy="1642448"/>
          </a:xfrm>
        </p:grpSpPr>
        <p:pic>
          <p:nvPicPr>
            <p:cNvPr id="164" name="Picture 163">
              <a:extLst>
                <a:ext uri="{FF2B5EF4-FFF2-40B4-BE49-F238E27FC236}">
                  <a16:creationId xmlns:a16="http://schemas.microsoft.com/office/drawing/2014/main" id="{8A4D0CB1-741E-4050-8AE3-9B1B63A5CCD1}"/>
                </a:ext>
              </a:extLst>
            </p:cNvPr>
            <p:cNvPicPr>
              <a:picLocks noChangeAspect="1"/>
            </p:cNvPicPr>
            <p:nvPr/>
          </p:nvPicPr>
          <p:blipFill>
            <a:blip r:embed="rId6"/>
            <a:stretch>
              <a:fillRect/>
            </a:stretch>
          </p:blipFill>
          <p:spPr>
            <a:xfrm>
              <a:off x="4364176" y="5200974"/>
              <a:ext cx="1292464" cy="542591"/>
            </a:xfrm>
            <a:prstGeom prst="rect">
              <a:avLst/>
            </a:prstGeom>
          </p:spPr>
        </p:pic>
        <p:pic>
          <p:nvPicPr>
            <p:cNvPr id="165" name="Picture 164">
              <a:extLst>
                <a:ext uri="{FF2B5EF4-FFF2-40B4-BE49-F238E27FC236}">
                  <a16:creationId xmlns:a16="http://schemas.microsoft.com/office/drawing/2014/main" id="{DB6225F1-577D-4FE2-8AA0-9CE35912713A}"/>
                </a:ext>
              </a:extLst>
            </p:cNvPr>
            <p:cNvPicPr>
              <a:picLocks noChangeAspect="1"/>
            </p:cNvPicPr>
            <p:nvPr/>
          </p:nvPicPr>
          <p:blipFill>
            <a:blip r:embed="rId6"/>
            <a:stretch>
              <a:fillRect/>
            </a:stretch>
          </p:blipFill>
          <p:spPr>
            <a:xfrm rot="19979325">
              <a:off x="4452986" y="4790847"/>
              <a:ext cx="1292464" cy="542591"/>
            </a:xfrm>
            <a:prstGeom prst="rect">
              <a:avLst/>
            </a:prstGeom>
          </p:spPr>
        </p:pic>
        <p:pic>
          <p:nvPicPr>
            <p:cNvPr id="166" name="Picture 165">
              <a:extLst>
                <a:ext uri="{FF2B5EF4-FFF2-40B4-BE49-F238E27FC236}">
                  <a16:creationId xmlns:a16="http://schemas.microsoft.com/office/drawing/2014/main" id="{A34A2F6A-738C-4819-BE8E-150FB8701D15}"/>
                </a:ext>
              </a:extLst>
            </p:cNvPr>
            <p:cNvPicPr>
              <a:picLocks noChangeAspect="1"/>
            </p:cNvPicPr>
            <p:nvPr/>
          </p:nvPicPr>
          <p:blipFill>
            <a:blip r:embed="rId6"/>
            <a:stretch>
              <a:fillRect/>
            </a:stretch>
          </p:blipFill>
          <p:spPr>
            <a:xfrm>
              <a:off x="4626880" y="5505274"/>
              <a:ext cx="828537" cy="347829"/>
            </a:xfrm>
            <a:prstGeom prst="rect">
              <a:avLst/>
            </a:prstGeom>
          </p:spPr>
        </p:pic>
        <p:pic>
          <p:nvPicPr>
            <p:cNvPr id="167" name="Picture 166">
              <a:extLst>
                <a:ext uri="{FF2B5EF4-FFF2-40B4-BE49-F238E27FC236}">
                  <a16:creationId xmlns:a16="http://schemas.microsoft.com/office/drawing/2014/main" id="{4B3C10A4-F4D6-45E7-9702-E029340FEBBB}"/>
                </a:ext>
              </a:extLst>
            </p:cNvPr>
            <p:cNvPicPr>
              <a:picLocks noChangeAspect="1"/>
            </p:cNvPicPr>
            <p:nvPr/>
          </p:nvPicPr>
          <p:blipFill>
            <a:blip r:embed="rId6"/>
            <a:stretch>
              <a:fillRect/>
            </a:stretch>
          </p:blipFill>
          <p:spPr>
            <a:xfrm rot="3072958">
              <a:off x="4424607" y="5845112"/>
              <a:ext cx="828537" cy="347829"/>
            </a:xfrm>
            <a:prstGeom prst="rect">
              <a:avLst/>
            </a:prstGeom>
          </p:spPr>
        </p:pic>
      </p:grpSp>
      <p:grpSp>
        <p:nvGrpSpPr>
          <p:cNvPr id="13" name="Group 12">
            <a:extLst>
              <a:ext uri="{FF2B5EF4-FFF2-40B4-BE49-F238E27FC236}">
                <a16:creationId xmlns:a16="http://schemas.microsoft.com/office/drawing/2014/main" id="{A3EF5F87-CD20-4129-A86D-9ED8D782E5DD}"/>
              </a:ext>
            </a:extLst>
          </p:cNvPr>
          <p:cNvGrpSpPr/>
          <p:nvPr/>
        </p:nvGrpSpPr>
        <p:grpSpPr>
          <a:xfrm>
            <a:off x="10056710" y="5933523"/>
            <a:ext cx="345092" cy="385715"/>
            <a:chOff x="10056710" y="5933523"/>
            <a:chExt cx="230515" cy="277689"/>
          </a:xfrm>
        </p:grpSpPr>
        <p:sp>
          <p:nvSpPr>
            <p:cNvPr id="157" name="Cylinder 156">
              <a:extLst>
                <a:ext uri="{FF2B5EF4-FFF2-40B4-BE49-F238E27FC236}">
                  <a16:creationId xmlns:a16="http://schemas.microsoft.com/office/drawing/2014/main" id="{5EDAB27B-EFF0-455C-9DB8-1938110C0357}"/>
                </a:ext>
              </a:extLst>
            </p:cNvPr>
            <p:cNvSpPr/>
            <p:nvPr/>
          </p:nvSpPr>
          <p:spPr bwMode="auto">
            <a:xfrm rot="1670551">
              <a:off x="10068580" y="5933523"/>
              <a:ext cx="45719" cy="160439"/>
            </a:xfrm>
            <a:prstGeom prst="can">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pic>
          <p:nvPicPr>
            <p:cNvPr id="168" name="Graphic 167" descr="Satellite dish with solid fill">
              <a:extLst>
                <a:ext uri="{FF2B5EF4-FFF2-40B4-BE49-F238E27FC236}">
                  <a16:creationId xmlns:a16="http://schemas.microsoft.com/office/drawing/2014/main" id="{D518AACE-BD73-4D1D-9173-516A37B9BF39}"/>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t="59523" r="49581" b="-1"/>
            <a:stretch/>
          </p:blipFill>
          <p:spPr>
            <a:xfrm flipH="1">
              <a:off x="10056710" y="6026150"/>
              <a:ext cx="230515" cy="185062"/>
            </a:xfrm>
            <a:prstGeom prst="rect">
              <a:avLst/>
            </a:prstGeom>
          </p:spPr>
        </p:pic>
      </p:grpSp>
      <p:sp>
        <p:nvSpPr>
          <p:cNvPr id="169" name="TextBox 168">
            <a:extLst>
              <a:ext uri="{FF2B5EF4-FFF2-40B4-BE49-F238E27FC236}">
                <a16:creationId xmlns:a16="http://schemas.microsoft.com/office/drawing/2014/main" id="{0E5DA98D-AF6B-43D4-8E2B-CA38B02B2499}"/>
              </a:ext>
            </a:extLst>
          </p:cNvPr>
          <p:cNvSpPr txBox="1"/>
          <p:nvPr/>
        </p:nvSpPr>
        <p:spPr>
          <a:xfrm>
            <a:off x="10005882" y="4551886"/>
            <a:ext cx="2079900" cy="1200329"/>
          </a:xfrm>
          <a:prstGeom prst="rect">
            <a:avLst/>
          </a:prstGeom>
          <a:solidFill>
            <a:schemeClr val="bg1">
              <a:alpha val="40000"/>
            </a:schemeClr>
          </a:solidFill>
        </p:spPr>
        <p:txBody>
          <a:bodyPr wrap="square" rtlCol="0">
            <a:spAutoFit/>
          </a:bodyPr>
          <a:lstStyle/>
          <a:p>
            <a:pPr marL="0" algn="l" defTabSz="914400" rtl="0" eaLnBrk="1" latinLnBrk="0" hangingPunct="1"/>
            <a:r>
              <a:rPr lang="en-US" dirty="0"/>
              <a:t>Changes in radiation measured directly within atmosphere or at surface</a:t>
            </a:r>
          </a:p>
        </p:txBody>
      </p:sp>
      <p:sp>
        <p:nvSpPr>
          <p:cNvPr id="39" name="TextBox 38">
            <a:extLst>
              <a:ext uri="{FF2B5EF4-FFF2-40B4-BE49-F238E27FC236}">
                <a16:creationId xmlns:a16="http://schemas.microsoft.com/office/drawing/2014/main" id="{B5E0169E-BF6D-C049-A57B-892505FF404C}"/>
              </a:ext>
            </a:extLst>
          </p:cNvPr>
          <p:cNvSpPr txBox="1"/>
          <p:nvPr/>
        </p:nvSpPr>
        <p:spPr>
          <a:xfrm>
            <a:off x="5879863" y="5558835"/>
            <a:ext cx="4037768" cy="923330"/>
          </a:xfrm>
          <a:prstGeom prst="rect">
            <a:avLst/>
          </a:prstGeom>
          <a:solidFill>
            <a:schemeClr val="bg1">
              <a:alpha val="40126"/>
            </a:schemeClr>
          </a:solidFill>
        </p:spPr>
        <p:txBody>
          <a:bodyPr wrap="square" rtlCol="0">
            <a:spAutoFit/>
          </a:bodyPr>
          <a:lstStyle/>
          <a:p>
            <a:pPr marL="0" algn="l" defTabSz="914400" rtl="0" eaLnBrk="1" latinLnBrk="0" hangingPunct="1"/>
            <a:r>
              <a:rPr lang="en-US" dirty="0"/>
              <a:t>Surface-based instrumentation for longer-time-scale monitoring, measure processes near the surface</a:t>
            </a:r>
          </a:p>
        </p:txBody>
      </p:sp>
      <p:pic>
        <p:nvPicPr>
          <p:cNvPr id="50" name="Picture 49">
            <a:extLst>
              <a:ext uri="{FF2B5EF4-FFF2-40B4-BE49-F238E27FC236}">
                <a16:creationId xmlns:a16="http://schemas.microsoft.com/office/drawing/2014/main" id="{8FB76E72-DAC8-DE45-BF26-38414DFC549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b="8594"/>
          <a:stretch/>
        </p:blipFill>
        <p:spPr>
          <a:xfrm>
            <a:off x="5449597" y="3083888"/>
            <a:ext cx="1851233" cy="1100348"/>
          </a:xfrm>
          <a:prstGeom prst="rect">
            <a:avLst/>
          </a:prstGeom>
        </p:spPr>
      </p:pic>
      <p:pic>
        <p:nvPicPr>
          <p:cNvPr id="44" name="Graphic 43" descr="Airplane with solid fill">
            <a:extLst>
              <a:ext uri="{FF2B5EF4-FFF2-40B4-BE49-F238E27FC236}">
                <a16:creationId xmlns:a16="http://schemas.microsoft.com/office/drawing/2014/main" id="{E2952F40-4A54-D34F-96E7-97861A52E272}"/>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5400000">
            <a:off x="9291101" y="1872149"/>
            <a:ext cx="548640" cy="457200"/>
          </a:xfrm>
          <a:prstGeom prst="rect">
            <a:avLst/>
          </a:prstGeom>
        </p:spPr>
      </p:pic>
      <p:pic>
        <p:nvPicPr>
          <p:cNvPr id="45" name="Graphic 44" descr="Airplane with solid fill">
            <a:extLst>
              <a:ext uri="{FF2B5EF4-FFF2-40B4-BE49-F238E27FC236}">
                <a16:creationId xmlns:a16="http://schemas.microsoft.com/office/drawing/2014/main" id="{2BA9FF61-48EC-D44A-A661-451C8D254226}"/>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5400000">
            <a:off x="9278401" y="3257604"/>
            <a:ext cx="548640" cy="457200"/>
          </a:xfrm>
          <a:prstGeom prst="rect">
            <a:avLst/>
          </a:prstGeom>
        </p:spPr>
      </p:pic>
      <p:pic>
        <p:nvPicPr>
          <p:cNvPr id="46" name="Graphic 45" descr="Airplane with solid fill">
            <a:extLst>
              <a:ext uri="{FF2B5EF4-FFF2-40B4-BE49-F238E27FC236}">
                <a16:creationId xmlns:a16="http://schemas.microsoft.com/office/drawing/2014/main" id="{45BD39B4-752E-D546-8997-979BE39AC830}"/>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5400000">
            <a:off x="9308462" y="4410989"/>
            <a:ext cx="548640" cy="457200"/>
          </a:xfrm>
          <a:prstGeom prst="rect">
            <a:avLst/>
          </a:prstGeom>
        </p:spPr>
      </p:pic>
      <p:pic>
        <p:nvPicPr>
          <p:cNvPr id="47" name="Graphic 46" descr="Airplane with solid fill">
            <a:extLst>
              <a:ext uri="{FF2B5EF4-FFF2-40B4-BE49-F238E27FC236}">
                <a16:creationId xmlns:a16="http://schemas.microsoft.com/office/drawing/2014/main" id="{4297549B-6EC8-0749-88E3-BE584BA280F5}"/>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5400000">
            <a:off x="1158421" y="1872149"/>
            <a:ext cx="548640" cy="457200"/>
          </a:xfrm>
          <a:prstGeom prst="rect">
            <a:avLst/>
          </a:prstGeom>
        </p:spPr>
      </p:pic>
      <p:pic>
        <p:nvPicPr>
          <p:cNvPr id="48" name="Graphic 47" descr="Airplane with solid fill">
            <a:extLst>
              <a:ext uri="{FF2B5EF4-FFF2-40B4-BE49-F238E27FC236}">
                <a16:creationId xmlns:a16="http://schemas.microsoft.com/office/drawing/2014/main" id="{91E27C82-56B2-ED44-A02D-37D84FD2363C}"/>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5400000">
            <a:off x="1145721" y="3257604"/>
            <a:ext cx="548640" cy="457200"/>
          </a:xfrm>
          <a:prstGeom prst="rect">
            <a:avLst/>
          </a:prstGeom>
        </p:spPr>
      </p:pic>
      <p:pic>
        <p:nvPicPr>
          <p:cNvPr id="49" name="Graphic 48" descr="Airplane with solid fill">
            <a:extLst>
              <a:ext uri="{FF2B5EF4-FFF2-40B4-BE49-F238E27FC236}">
                <a16:creationId xmlns:a16="http://schemas.microsoft.com/office/drawing/2014/main" id="{26396411-89AC-3844-8ED8-11A0F9B7038B}"/>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5400000">
            <a:off x="1175782" y="4410989"/>
            <a:ext cx="548640" cy="457200"/>
          </a:xfrm>
          <a:prstGeom prst="rect">
            <a:avLst/>
          </a:prstGeom>
        </p:spPr>
      </p:pic>
      <p:pic>
        <p:nvPicPr>
          <p:cNvPr id="32" name="Graphic 31" descr="Airplane with solid fill">
            <a:extLst>
              <a:ext uri="{FF2B5EF4-FFF2-40B4-BE49-F238E27FC236}">
                <a16:creationId xmlns:a16="http://schemas.microsoft.com/office/drawing/2014/main" id="{12892293-7DDC-0242-8C18-AA15366D5113}"/>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5400000">
            <a:off x="5940962" y="3218826"/>
            <a:ext cx="548640" cy="457200"/>
          </a:xfrm>
          <a:prstGeom prst="rect">
            <a:avLst/>
          </a:prstGeom>
        </p:spPr>
      </p:pic>
      <p:sp>
        <p:nvSpPr>
          <p:cNvPr id="11" name="Oval 10">
            <a:extLst>
              <a:ext uri="{FF2B5EF4-FFF2-40B4-BE49-F238E27FC236}">
                <a16:creationId xmlns:a16="http://schemas.microsoft.com/office/drawing/2014/main" id="{E8759D65-BF98-144D-8ABA-A6EE513873E5}"/>
              </a:ext>
            </a:extLst>
          </p:cNvPr>
          <p:cNvSpPr/>
          <p:nvPr/>
        </p:nvSpPr>
        <p:spPr>
          <a:xfrm>
            <a:off x="5344013" y="5919422"/>
            <a:ext cx="544813" cy="520453"/>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200A799A-A681-D54F-8C4C-D65F29D72822}"/>
              </a:ext>
            </a:extLst>
          </p:cNvPr>
          <p:cNvSpPr/>
          <p:nvPr/>
        </p:nvSpPr>
        <p:spPr>
          <a:xfrm>
            <a:off x="9932506" y="5840493"/>
            <a:ext cx="544813" cy="520453"/>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E0A7D25-DB0F-7864-25C4-72E43B43D53E}"/>
              </a:ext>
            </a:extLst>
          </p:cNvPr>
          <p:cNvSpPr/>
          <p:nvPr/>
        </p:nvSpPr>
        <p:spPr>
          <a:xfrm>
            <a:off x="7327474" y="2424677"/>
            <a:ext cx="2743198" cy="1018442"/>
          </a:xfrm>
          <a:prstGeom prst="rect">
            <a:avLst/>
          </a:prstGeom>
          <a:solidFill>
            <a:schemeClr val="lt1">
              <a:alpha val="4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ea typeface="Calibri"/>
                <a:cs typeface="Calibri"/>
              </a:rPr>
              <a:t>New submicron particles formed in storm outflow; in-situ aircraft </a:t>
            </a:r>
            <a:r>
              <a:rPr lang="en-US" dirty="0" err="1">
                <a:ea typeface="Calibri"/>
                <a:cs typeface="Calibri"/>
              </a:rPr>
              <a:t>obs</a:t>
            </a:r>
            <a:r>
              <a:rPr lang="en-US" dirty="0">
                <a:ea typeface="Calibri"/>
                <a:cs typeface="Calibri"/>
              </a:rPr>
              <a:t> needed</a:t>
            </a:r>
          </a:p>
        </p:txBody>
      </p:sp>
      <p:pic>
        <p:nvPicPr>
          <p:cNvPr id="53" name="Picture 52">
            <a:extLst>
              <a:ext uri="{FF2B5EF4-FFF2-40B4-BE49-F238E27FC236}">
                <a16:creationId xmlns:a16="http://schemas.microsoft.com/office/drawing/2014/main" id="{7C6D5972-26E6-8C4A-B3CD-824F1B3B047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706369" y="3408927"/>
            <a:ext cx="1851232" cy="1019271"/>
          </a:xfrm>
          <a:prstGeom prst="rect">
            <a:avLst/>
          </a:prstGeom>
        </p:spPr>
      </p:pic>
      <p:sp>
        <p:nvSpPr>
          <p:cNvPr id="43" name="TextBox 42">
            <a:extLst>
              <a:ext uri="{FF2B5EF4-FFF2-40B4-BE49-F238E27FC236}">
                <a16:creationId xmlns:a16="http://schemas.microsoft.com/office/drawing/2014/main" id="{D40C66E6-6AD7-DB4D-ACE5-903E30138659}"/>
              </a:ext>
            </a:extLst>
          </p:cNvPr>
          <p:cNvSpPr txBox="1"/>
          <p:nvPr/>
        </p:nvSpPr>
        <p:spPr>
          <a:xfrm>
            <a:off x="1648641" y="2537557"/>
            <a:ext cx="5512323" cy="923330"/>
          </a:xfrm>
          <a:prstGeom prst="rect">
            <a:avLst/>
          </a:prstGeom>
          <a:solidFill>
            <a:schemeClr val="bg1">
              <a:alpha val="40126"/>
            </a:schemeClr>
          </a:solidFill>
        </p:spPr>
        <p:txBody>
          <a:bodyPr wrap="square" rtlCol="0">
            <a:spAutoFit/>
          </a:bodyPr>
          <a:lstStyle/>
          <a:p>
            <a:pPr marL="0" algn="l" defTabSz="914400" rtl="0" eaLnBrk="1" latinLnBrk="0" hangingPunct="1"/>
            <a:r>
              <a:rPr lang="en-US" dirty="0"/>
              <a:t>In situ measurements of aerosol / cloud / precipitation particle characteristics, with details beyond what satellite remote sensors can measure</a:t>
            </a:r>
            <a:endParaRPr lang="en-US" b="1" i="1" dirty="0"/>
          </a:p>
        </p:txBody>
      </p:sp>
      <p:pic>
        <p:nvPicPr>
          <p:cNvPr id="54" name="Picture 53">
            <a:extLst>
              <a:ext uri="{FF2B5EF4-FFF2-40B4-BE49-F238E27FC236}">
                <a16:creationId xmlns:a16="http://schemas.microsoft.com/office/drawing/2014/main" id="{57D1773C-4518-A94D-A803-8D820B29CAF1}"/>
              </a:ext>
            </a:extLst>
          </p:cNvPr>
          <p:cNvPicPr>
            <a:picLocks noChangeAspect="1"/>
          </p:cNvPicPr>
          <p:nvPr/>
        </p:nvPicPr>
        <p:blipFill>
          <a:blip r:embed="rId9"/>
          <a:stretch>
            <a:fillRect/>
          </a:stretch>
        </p:blipFill>
        <p:spPr>
          <a:xfrm>
            <a:off x="0" y="1828800"/>
            <a:ext cx="1188720" cy="808490"/>
          </a:xfrm>
          <a:prstGeom prst="rect">
            <a:avLst/>
          </a:prstGeom>
        </p:spPr>
      </p:pic>
      <p:pic>
        <p:nvPicPr>
          <p:cNvPr id="55" name="Picture 54">
            <a:extLst>
              <a:ext uri="{FF2B5EF4-FFF2-40B4-BE49-F238E27FC236}">
                <a16:creationId xmlns:a16="http://schemas.microsoft.com/office/drawing/2014/main" id="{FD85F153-E568-2B45-A1C2-C329F8440E92}"/>
              </a:ext>
            </a:extLst>
          </p:cNvPr>
          <p:cNvPicPr>
            <a:picLocks noChangeAspect="1"/>
          </p:cNvPicPr>
          <p:nvPr/>
        </p:nvPicPr>
        <p:blipFill>
          <a:blip r:embed="rId10"/>
          <a:srcRect/>
          <a:stretch/>
        </p:blipFill>
        <p:spPr>
          <a:xfrm>
            <a:off x="0" y="3250602"/>
            <a:ext cx="1188720" cy="420570"/>
          </a:xfrm>
          <a:prstGeom prst="rect">
            <a:avLst/>
          </a:prstGeom>
        </p:spPr>
      </p:pic>
      <p:pic>
        <p:nvPicPr>
          <p:cNvPr id="56" name="Picture 55">
            <a:extLst>
              <a:ext uri="{FF2B5EF4-FFF2-40B4-BE49-F238E27FC236}">
                <a16:creationId xmlns:a16="http://schemas.microsoft.com/office/drawing/2014/main" id="{04751AB3-E31D-894D-8129-876CFDB987EA}"/>
              </a:ext>
            </a:extLst>
          </p:cNvPr>
          <p:cNvPicPr>
            <a:picLocks noChangeAspect="1"/>
          </p:cNvPicPr>
          <p:nvPr/>
        </p:nvPicPr>
        <p:blipFill>
          <a:blip r:embed="rId11"/>
          <a:srcRect/>
          <a:stretch/>
        </p:blipFill>
        <p:spPr>
          <a:xfrm>
            <a:off x="0" y="4361012"/>
            <a:ext cx="1188720" cy="624291"/>
          </a:xfrm>
          <a:prstGeom prst="rect">
            <a:avLst/>
          </a:prstGeom>
        </p:spPr>
      </p:pic>
      <p:sp>
        <p:nvSpPr>
          <p:cNvPr id="51" name="TextBox 50">
            <a:extLst>
              <a:ext uri="{FF2B5EF4-FFF2-40B4-BE49-F238E27FC236}">
                <a16:creationId xmlns:a16="http://schemas.microsoft.com/office/drawing/2014/main" id="{6ED0AE59-59A9-F3EF-E27E-D19F596CCB40}"/>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190917124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childTnLst>
                                  <p:subTnLst>
                                    <p:set>
                                      <p:cBhvr override="childStyle">
                                        <p:cTn dur="1" fill="hold" display="0" masterRel="nextClick" afterEffect="1"/>
                                        <p:tgtEl>
                                          <p:spTgt spid="47"/>
                                        </p:tgtEl>
                                        <p:attrNameLst>
                                          <p:attrName>style.visibility</p:attrName>
                                        </p:attrNameLst>
                                      </p:cBhvr>
                                      <p:to>
                                        <p:strVal val="hidden"/>
                                      </p:to>
                                    </p:set>
                                  </p:sub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subTnLst>
                                    <p:set>
                                      <p:cBhvr override="childStyle">
                                        <p:cTn dur="1" fill="hold" display="0" masterRel="nextClick" afterEffect="1"/>
                                        <p:tgtEl>
                                          <p:spTgt spid="48"/>
                                        </p:tgtEl>
                                        <p:attrNameLst>
                                          <p:attrName>style.visibility</p:attrName>
                                        </p:attrNameLst>
                                      </p:cBhvr>
                                      <p:to>
                                        <p:strVal val="hidden"/>
                                      </p:to>
                                    </p:set>
                                  </p:subTnLst>
                                </p:cTn>
                              </p:par>
                              <p:par>
                                <p:cTn id="9" presetID="1" presetClass="entr" presetSubtype="0"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subTnLst>
                                    <p:set>
                                      <p:cBhvr override="childStyle">
                                        <p:cTn dur="1" fill="hold" display="0" masterRel="nextClick" afterEffect="1"/>
                                        <p:tgtEl>
                                          <p:spTgt spid="49"/>
                                        </p:tgtEl>
                                        <p:attrNameLst>
                                          <p:attrName>style.visibility</p:attrName>
                                        </p:attrNameLst>
                                      </p:cBhvr>
                                      <p:to>
                                        <p:strVal val="hidden"/>
                                      </p:to>
                                    </p:set>
                                  </p:subTnLst>
                                </p:cTn>
                              </p:par>
                              <p:par>
                                <p:cTn id="11" presetID="1"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subTnLst>
                                    <p:set>
                                      <p:cBhvr override="childStyle">
                                        <p:cTn dur="1" fill="hold" display="0" masterRel="nextClick" afterEffect="1"/>
                                        <p:tgtEl>
                                          <p:spTgt spid="32"/>
                                        </p:tgtEl>
                                        <p:attrNameLst>
                                          <p:attrName>style.visibility</p:attrName>
                                        </p:attrNameLst>
                                      </p:cBhvr>
                                      <p:to>
                                        <p:strVal val="hidden"/>
                                      </p:to>
                                    </p:set>
                                  </p:sub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subTnLst>
                                    <p:set>
                                      <p:cBhvr override="childStyle">
                                        <p:cTn dur="1" fill="hold" display="0" masterRel="nextClick" afterEffect="1"/>
                                        <p:tgtEl>
                                          <p:spTgt spid="31"/>
                                        </p:tgtEl>
                                        <p:attrNameLst>
                                          <p:attrName>style.visibility</p:attrName>
                                        </p:attrNameLst>
                                      </p:cBhvr>
                                      <p:to>
                                        <p:strVal val="hidden"/>
                                      </p:to>
                                    </p:set>
                                  </p:sub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subTnLst>
                                    <p:set>
                                      <p:cBhvr override="childStyle">
                                        <p:cTn dur="1" fill="hold" display="0" masterRel="nextClick" afterEffect="1"/>
                                        <p:tgtEl>
                                          <p:spTgt spid="33"/>
                                        </p:tgtEl>
                                        <p:attrNameLst>
                                          <p:attrName>style.visibility</p:attrName>
                                        </p:attrNameLst>
                                      </p:cBhvr>
                                      <p:to>
                                        <p:strVal val="hidden"/>
                                      </p:to>
                                    </p:set>
                                  </p:subTnLst>
                                </p:cTn>
                              </p:par>
                              <p:par>
                                <p:cTn id="27" presetID="1"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animBg="1"/>
      <p:bldP spid="39" grpId="0" animBg="1"/>
      <p:bldP spid="11" grpId="0" animBg="1"/>
      <p:bldP spid="52"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0770893-B771-45B3-A219-D08AB6565738}"/>
              </a:ext>
            </a:extLst>
          </p:cNvPr>
          <p:cNvCxnSpPr>
            <a:stCxn id="157" idx="1"/>
          </p:cNvCxnSpPr>
          <p:nvPr/>
        </p:nvCxnSpPr>
        <p:spPr>
          <a:xfrm flipV="1">
            <a:off x="10160743" y="2489200"/>
            <a:ext cx="1412421" cy="3457222"/>
          </a:xfrm>
          <a:prstGeom prst="line">
            <a:avLst/>
          </a:prstGeom>
        </p:spPr>
        <p:style>
          <a:lnRef idx="1">
            <a:schemeClr val="dk1"/>
          </a:lnRef>
          <a:fillRef idx="0">
            <a:schemeClr val="dk1"/>
          </a:fillRef>
          <a:effectRef idx="0">
            <a:schemeClr val="dk1"/>
          </a:effectRef>
          <a:fontRef idx="minor">
            <a:schemeClr val="tx1"/>
          </a:fontRef>
        </p:style>
      </p:cxnSp>
      <p:sp>
        <p:nvSpPr>
          <p:cNvPr id="24" name="Freeform 23">
            <a:extLst>
              <a:ext uri="{FF2B5EF4-FFF2-40B4-BE49-F238E27FC236}">
                <a16:creationId xmlns:a16="http://schemas.microsoft.com/office/drawing/2014/main" id="{3BFCC02E-8B99-294E-932B-E3E7B3BE821F}"/>
              </a:ext>
            </a:extLst>
          </p:cNvPr>
          <p:cNvSpPr/>
          <p:nvPr/>
        </p:nvSpPr>
        <p:spPr>
          <a:xfrm>
            <a:off x="5591503" y="5002924"/>
            <a:ext cx="1019504" cy="601810"/>
          </a:xfrm>
          <a:custGeom>
            <a:avLst/>
            <a:gdLst>
              <a:gd name="connsiteX0" fmla="*/ 367863 w 1019504"/>
              <a:gd name="connsiteY0" fmla="*/ 578069 h 601810"/>
              <a:gd name="connsiteX1" fmla="*/ 367863 w 1019504"/>
              <a:gd name="connsiteY1" fmla="*/ 578069 h 601810"/>
              <a:gd name="connsiteX2" fmla="*/ 630621 w 1019504"/>
              <a:gd name="connsiteY2" fmla="*/ 567559 h 601810"/>
              <a:gd name="connsiteX3" fmla="*/ 672663 w 1019504"/>
              <a:gd name="connsiteY3" fmla="*/ 557048 h 601810"/>
              <a:gd name="connsiteX4" fmla="*/ 819807 w 1019504"/>
              <a:gd name="connsiteY4" fmla="*/ 546538 h 601810"/>
              <a:gd name="connsiteX5" fmla="*/ 977463 w 1019504"/>
              <a:gd name="connsiteY5" fmla="*/ 515007 h 601810"/>
              <a:gd name="connsiteX6" fmla="*/ 945931 w 1019504"/>
              <a:gd name="connsiteY6" fmla="*/ 388883 h 601810"/>
              <a:gd name="connsiteX7" fmla="*/ 914400 w 1019504"/>
              <a:gd name="connsiteY7" fmla="*/ 367862 h 601810"/>
              <a:gd name="connsiteX8" fmla="*/ 893380 w 1019504"/>
              <a:gd name="connsiteY8" fmla="*/ 304800 h 601810"/>
              <a:gd name="connsiteX9" fmla="*/ 903890 w 1019504"/>
              <a:gd name="connsiteY9" fmla="*/ 336331 h 601810"/>
              <a:gd name="connsiteX10" fmla="*/ 903890 w 1019504"/>
              <a:gd name="connsiteY10" fmla="*/ 336331 h 601810"/>
              <a:gd name="connsiteX11" fmla="*/ 935421 w 1019504"/>
              <a:gd name="connsiteY11" fmla="*/ 346842 h 601810"/>
              <a:gd name="connsiteX12" fmla="*/ 966952 w 1019504"/>
              <a:gd name="connsiteY12" fmla="*/ 325821 h 601810"/>
              <a:gd name="connsiteX13" fmla="*/ 987973 w 1019504"/>
              <a:gd name="connsiteY13" fmla="*/ 262759 h 601810"/>
              <a:gd name="connsiteX14" fmla="*/ 987973 w 1019504"/>
              <a:gd name="connsiteY14" fmla="*/ 115614 h 601810"/>
              <a:gd name="connsiteX15" fmla="*/ 1019504 w 1019504"/>
              <a:gd name="connsiteY15" fmla="*/ 94593 h 601810"/>
              <a:gd name="connsiteX16" fmla="*/ 956442 w 1019504"/>
              <a:gd name="connsiteY16" fmla="*/ 73573 h 601810"/>
              <a:gd name="connsiteX17" fmla="*/ 924911 w 1019504"/>
              <a:gd name="connsiteY17" fmla="*/ 63062 h 601810"/>
              <a:gd name="connsiteX18" fmla="*/ 893380 w 1019504"/>
              <a:gd name="connsiteY18" fmla="*/ 42042 h 601810"/>
              <a:gd name="connsiteX19" fmla="*/ 840828 w 1019504"/>
              <a:gd name="connsiteY19" fmla="*/ 31531 h 601810"/>
              <a:gd name="connsiteX20" fmla="*/ 809297 w 1019504"/>
              <a:gd name="connsiteY20" fmla="*/ 21021 h 601810"/>
              <a:gd name="connsiteX21" fmla="*/ 725214 w 1019504"/>
              <a:gd name="connsiteY21" fmla="*/ 0 h 601810"/>
              <a:gd name="connsiteX22" fmla="*/ 672663 w 1019504"/>
              <a:gd name="connsiteY22" fmla="*/ 73573 h 601810"/>
              <a:gd name="connsiteX23" fmla="*/ 557049 w 1019504"/>
              <a:gd name="connsiteY23" fmla="*/ 147145 h 601810"/>
              <a:gd name="connsiteX24" fmla="*/ 451945 w 1019504"/>
              <a:gd name="connsiteY24" fmla="*/ 136635 h 601810"/>
              <a:gd name="connsiteX25" fmla="*/ 388883 w 1019504"/>
              <a:gd name="connsiteY25" fmla="*/ 115614 h 601810"/>
              <a:gd name="connsiteX26" fmla="*/ 357352 w 1019504"/>
              <a:gd name="connsiteY26" fmla="*/ 94593 h 601810"/>
              <a:gd name="connsiteX27" fmla="*/ 294290 w 1019504"/>
              <a:gd name="connsiteY27" fmla="*/ 73573 h 601810"/>
              <a:gd name="connsiteX28" fmla="*/ 231228 w 1019504"/>
              <a:gd name="connsiteY28" fmla="*/ 52552 h 601810"/>
              <a:gd name="connsiteX29" fmla="*/ 168166 w 1019504"/>
              <a:gd name="connsiteY29" fmla="*/ 31531 h 601810"/>
              <a:gd name="connsiteX30" fmla="*/ 136635 w 1019504"/>
              <a:gd name="connsiteY30" fmla="*/ 21021 h 601810"/>
              <a:gd name="connsiteX31" fmla="*/ 147145 w 1019504"/>
              <a:gd name="connsiteY31" fmla="*/ 115614 h 601810"/>
              <a:gd name="connsiteX32" fmla="*/ 157656 w 1019504"/>
              <a:gd name="connsiteY32" fmla="*/ 147145 h 601810"/>
              <a:gd name="connsiteX33" fmla="*/ 147145 w 1019504"/>
              <a:gd name="connsiteY33" fmla="*/ 210207 h 601810"/>
              <a:gd name="connsiteX34" fmla="*/ 115614 w 1019504"/>
              <a:gd name="connsiteY34" fmla="*/ 220717 h 601810"/>
              <a:gd name="connsiteX35" fmla="*/ 21021 w 1019504"/>
              <a:gd name="connsiteY35" fmla="*/ 210207 h 601810"/>
              <a:gd name="connsiteX36" fmla="*/ 0 w 1019504"/>
              <a:gd name="connsiteY36" fmla="*/ 241738 h 601810"/>
              <a:gd name="connsiteX37" fmla="*/ 52552 w 1019504"/>
              <a:gd name="connsiteY37" fmla="*/ 325821 h 601810"/>
              <a:gd name="connsiteX38" fmla="*/ 115614 w 1019504"/>
              <a:gd name="connsiteY38" fmla="*/ 346842 h 601810"/>
              <a:gd name="connsiteX39" fmla="*/ 147145 w 1019504"/>
              <a:gd name="connsiteY39" fmla="*/ 357352 h 601810"/>
              <a:gd name="connsiteX40" fmla="*/ 157656 w 1019504"/>
              <a:gd name="connsiteY40" fmla="*/ 451945 h 601810"/>
              <a:gd name="connsiteX41" fmla="*/ 126125 w 1019504"/>
              <a:gd name="connsiteY41" fmla="*/ 462455 h 601810"/>
              <a:gd name="connsiteX42" fmla="*/ 136635 w 1019504"/>
              <a:gd name="connsiteY42" fmla="*/ 536028 h 601810"/>
              <a:gd name="connsiteX43" fmla="*/ 210207 w 1019504"/>
              <a:gd name="connsiteY43" fmla="*/ 567559 h 601810"/>
              <a:gd name="connsiteX44" fmla="*/ 283780 w 1019504"/>
              <a:gd name="connsiteY44" fmla="*/ 588579 h 601810"/>
              <a:gd name="connsiteX45" fmla="*/ 346842 w 1019504"/>
              <a:gd name="connsiteY45" fmla="*/ 599090 h 601810"/>
              <a:gd name="connsiteX46" fmla="*/ 367863 w 1019504"/>
              <a:gd name="connsiteY46" fmla="*/ 578069 h 60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19504" h="601810">
                <a:moveTo>
                  <a:pt x="367863" y="578069"/>
                </a:moveTo>
                <a:lnTo>
                  <a:pt x="367863" y="578069"/>
                </a:lnTo>
                <a:cubicBezTo>
                  <a:pt x="455449" y="574566"/>
                  <a:pt x="543173" y="573590"/>
                  <a:pt x="630621" y="567559"/>
                </a:cubicBezTo>
                <a:cubicBezTo>
                  <a:pt x="645032" y="566565"/>
                  <a:pt x="658306" y="558643"/>
                  <a:pt x="672663" y="557048"/>
                </a:cubicBezTo>
                <a:cubicBezTo>
                  <a:pt x="721535" y="551618"/>
                  <a:pt x="770759" y="550041"/>
                  <a:pt x="819807" y="546538"/>
                </a:cubicBezTo>
                <a:cubicBezTo>
                  <a:pt x="956859" y="523696"/>
                  <a:pt x="905497" y="538994"/>
                  <a:pt x="977463" y="515007"/>
                </a:cubicBezTo>
                <a:cubicBezTo>
                  <a:pt x="971619" y="462415"/>
                  <a:pt x="982136" y="425088"/>
                  <a:pt x="945931" y="388883"/>
                </a:cubicBezTo>
                <a:cubicBezTo>
                  <a:pt x="936999" y="379951"/>
                  <a:pt x="924910" y="374869"/>
                  <a:pt x="914400" y="367862"/>
                </a:cubicBezTo>
                <a:lnTo>
                  <a:pt x="893380" y="304800"/>
                </a:lnTo>
                <a:lnTo>
                  <a:pt x="903890" y="336331"/>
                </a:lnTo>
                <a:lnTo>
                  <a:pt x="903890" y="336331"/>
                </a:lnTo>
                <a:lnTo>
                  <a:pt x="935421" y="346842"/>
                </a:lnTo>
                <a:cubicBezTo>
                  <a:pt x="945931" y="339835"/>
                  <a:pt x="960257" y="336533"/>
                  <a:pt x="966952" y="325821"/>
                </a:cubicBezTo>
                <a:cubicBezTo>
                  <a:pt x="978696" y="307031"/>
                  <a:pt x="987973" y="262759"/>
                  <a:pt x="987973" y="262759"/>
                </a:cubicBezTo>
                <a:cubicBezTo>
                  <a:pt x="986120" y="244226"/>
                  <a:pt x="964783" y="150400"/>
                  <a:pt x="987973" y="115614"/>
                </a:cubicBezTo>
                <a:cubicBezTo>
                  <a:pt x="994980" y="105104"/>
                  <a:pt x="1008994" y="101600"/>
                  <a:pt x="1019504" y="94593"/>
                </a:cubicBezTo>
                <a:lnTo>
                  <a:pt x="956442" y="73573"/>
                </a:lnTo>
                <a:cubicBezTo>
                  <a:pt x="945932" y="70070"/>
                  <a:pt x="934129" y="69207"/>
                  <a:pt x="924911" y="63062"/>
                </a:cubicBezTo>
                <a:cubicBezTo>
                  <a:pt x="914401" y="56055"/>
                  <a:pt x="905207" y="46477"/>
                  <a:pt x="893380" y="42042"/>
                </a:cubicBezTo>
                <a:cubicBezTo>
                  <a:pt x="876653" y="35769"/>
                  <a:pt x="858159" y="35864"/>
                  <a:pt x="840828" y="31531"/>
                </a:cubicBezTo>
                <a:cubicBezTo>
                  <a:pt x="830080" y="28844"/>
                  <a:pt x="819985" y="23936"/>
                  <a:pt x="809297" y="21021"/>
                </a:cubicBezTo>
                <a:cubicBezTo>
                  <a:pt x="781425" y="13419"/>
                  <a:pt x="725214" y="0"/>
                  <a:pt x="725214" y="0"/>
                </a:cubicBezTo>
                <a:cubicBezTo>
                  <a:pt x="635874" y="29779"/>
                  <a:pt x="770763" y="-24525"/>
                  <a:pt x="672663" y="73573"/>
                </a:cubicBezTo>
                <a:cubicBezTo>
                  <a:pt x="596968" y="149267"/>
                  <a:pt x="638751" y="130805"/>
                  <a:pt x="557049" y="147145"/>
                </a:cubicBezTo>
                <a:cubicBezTo>
                  <a:pt x="522014" y="143642"/>
                  <a:pt x="486551" y="143124"/>
                  <a:pt x="451945" y="136635"/>
                </a:cubicBezTo>
                <a:cubicBezTo>
                  <a:pt x="430167" y="132552"/>
                  <a:pt x="388883" y="115614"/>
                  <a:pt x="388883" y="115614"/>
                </a:cubicBezTo>
                <a:cubicBezTo>
                  <a:pt x="378373" y="108607"/>
                  <a:pt x="368895" y="99723"/>
                  <a:pt x="357352" y="94593"/>
                </a:cubicBezTo>
                <a:cubicBezTo>
                  <a:pt x="337104" y="85594"/>
                  <a:pt x="315311" y="80580"/>
                  <a:pt x="294290" y="73573"/>
                </a:cubicBezTo>
                <a:lnTo>
                  <a:pt x="231228" y="52552"/>
                </a:lnTo>
                <a:lnTo>
                  <a:pt x="168166" y="31531"/>
                </a:lnTo>
                <a:lnTo>
                  <a:pt x="136635" y="21021"/>
                </a:lnTo>
                <a:cubicBezTo>
                  <a:pt x="119119" y="73572"/>
                  <a:pt x="122621" y="42043"/>
                  <a:pt x="147145" y="115614"/>
                </a:cubicBezTo>
                <a:lnTo>
                  <a:pt x="157656" y="147145"/>
                </a:lnTo>
                <a:cubicBezTo>
                  <a:pt x="154152" y="168166"/>
                  <a:pt x="157718" y="191704"/>
                  <a:pt x="147145" y="210207"/>
                </a:cubicBezTo>
                <a:cubicBezTo>
                  <a:pt x="141648" y="219826"/>
                  <a:pt x="126693" y="220717"/>
                  <a:pt x="115614" y="220717"/>
                </a:cubicBezTo>
                <a:cubicBezTo>
                  <a:pt x="83889" y="220717"/>
                  <a:pt x="52552" y="213710"/>
                  <a:pt x="21021" y="210207"/>
                </a:cubicBezTo>
                <a:cubicBezTo>
                  <a:pt x="14014" y="220717"/>
                  <a:pt x="0" y="229106"/>
                  <a:pt x="0" y="241738"/>
                </a:cubicBezTo>
                <a:cubicBezTo>
                  <a:pt x="0" y="286188"/>
                  <a:pt x="16846" y="309951"/>
                  <a:pt x="52552" y="325821"/>
                </a:cubicBezTo>
                <a:cubicBezTo>
                  <a:pt x="72800" y="334820"/>
                  <a:pt x="94593" y="339835"/>
                  <a:pt x="115614" y="346842"/>
                </a:cubicBezTo>
                <a:lnTo>
                  <a:pt x="147145" y="357352"/>
                </a:lnTo>
                <a:cubicBezTo>
                  <a:pt x="184515" y="413407"/>
                  <a:pt x="214651" y="413949"/>
                  <a:pt x="157656" y="451945"/>
                </a:cubicBezTo>
                <a:cubicBezTo>
                  <a:pt x="148438" y="458090"/>
                  <a:pt x="136635" y="458952"/>
                  <a:pt x="126125" y="462455"/>
                </a:cubicBezTo>
                <a:cubicBezTo>
                  <a:pt x="129628" y="486979"/>
                  <a:pt x="126574" y="513390"/>
                  <a:pt x="136635" y="536028"/>
                </a:cubicBezTo>
                <a:cubicBezTo>
                  <a:pt x="145943" y="556972"/>
                  <a:pt x="195069" y="563234"/>
                  <a:pt x="210207" y="567559"/>
                </a:cubicBezTo>
                <a:cubicBezTo>
                  <a:pt x="256953" y="580915"/>
                  <a:pt x="229020" y="577627"/>
                  <a:pt x="283780" y="588579"/>
                </a:cubicBezTo>
                <a:cubicBezTo>
                  <a:pt x="304677" y="592758"/>
                  <a:pt x="326039" y="594467"/>
                  <a:pt x="346842" y="599090"/>
                </a:cubicBezTo>
                <a:cubicBezTo>
                  <a:pt x="399121" y="610708"/>
                  <a:pt x="364360" y="581572"/>
                  <a:pt x="367863" y="578069"/>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lowchart: Punched Tape 2">
            <a:extLst>
              <a:ext uri="{FF2B5EF4-FFF2-40B4-BE49-F238E27FC236}">
                <a16:creationId xmlns:a16="http://schemas.microsoft.com/office/drawing/2014/main" id="{5E6D2212-C850-4CA2-9E78-37C4F79996EF}"/>
              </a:ext>
            </a:extLst>
          </p:cNvPr>
          <p:cNvSpPr/>
          <p:nvPr/>
        </p:nvSpPr>
        <p:spPr>
          <a:xfrm>
            <a:off x="4482905" y="3636868"/>
            <a:ext cx="7131821" cy="1828514"/>
          </a:xfrm>
          <a:prstGeom prst="flowChartPunchedTape">
            <a:avLst/>
          </a:prstGeom>
          <a:gradFill flip="none" rotWithShape="1">
            <a:gsLst>
              <a:gs pos="26000">
                <a:schemeClr val="accent4">
                  <a:lumMod val="60000"/>
                  <a:lumOff val="40000"/>
                  <a:alpha val="0"/>
                </a:schemeClr>
              </a:gs>
              <a:gs pos="58000">
                <a:schemeClr val="accent4">
                  <a:lumMod val="50000"/>
                  <a:alpha val="64000"/>
                </a:schemeClr>
              </a:gs>
              <a:gs pos="73000">
                <a:schemeClr val="accent4">
                  <a:lumMod val="75000"/>
                  <a:alpha val="35000"/>
                </a:schemeClr>
              </a:gs>
              <a:gs pos="82000">
                <a:schemeClr val="accent4">
                  <a:lumMod val="50000"/>
                  <a:alpha val="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Title 16">
            <a:extLst>
              <a:ext uri="{FF2B5EF4-FFF2-40B4-BE49-F238E27FC236}">
                <a16:creationId xmlns:a16="http://schemas.microsoft.com/office/drawing/2014/main" id="{509AAAD8-83EF-CC46-BCAD-5E346FAA7ACB}"/>
              </a:ext>
            </a:extLst>
          </p:cNvPr>
          <p:cNvSpPr>
            <a:spLocks noGrp="1"/>
          </p:cNvSpPr>
          <p:nvPr>
            <p:ph type="title"/>
          </p:nvPr>
        </p:nvSpPr>
        <p:spPr/>
        <p:txBody>
          <a:bodyPr/>
          <a:lstStyle/>
          <a:p>
            <a:r>
              <a:rPr lang="en-US" sz="4400" i="1" dirty="0"/>
              <a:t>Better </a:t>
            </a:r>
            <a:r>
              <a:rPr lang="en-US" b="0" dirty="0"/>
              <a:t>done from Suborbital:</a:t>
            </a:r>
          </a:p>
        </p:txBody>
      </p:sp>
      <p:sp>
        <p:nvSpPr>
          <p:cNvPr id="2" name="Slide Number Placeholder 1">
            <a:extLst>
              <a:ext uri="{FF2B5EF4-FFF2-40B4-BE49-F238E27FC236}">
                <a16:creationId xmlns:a16="http://schemas.microsoft.com/office/drawing/2014/main" id="{5871EED7-CE48-F049-98D9-05B70261D85C}"/>
              </a:ext>
            </a:extLst>
          </p:cNvPr>
          <p:cNvSpPr>
            <a:spLocks noGrp="1"/>
          </p:cNvSpPr>
          <p:nvPr>
            <p:ph type="sldNum" sz="quarter" idx="12"/>
          </p:nvPr>
        </p:nvSpPr>
        <p:spPr/>
        <p:txBody>
          <a:bodyPr/>
          <a:lstStyle/>
          <a:p>
            <a:fld id="{6CBF3D6B-7512-DC4E-9AD6-900204DF0DDD}" type="slidenum">
              <a:rPr lang="en-US" smtClean="0"/>
              <a:pPr/>
              <a:t>15</a:t>
            </a:fld>
            <a:endParaRPr lang="en-US" dirty="0"/>
          </a:p>
        </p:txBody>
      </p:sp>
      <p:sp>
        <p:nvSpPr>
          <p:cNvPr id="23" name="Freeform 22">
            <a:extLst>
              <a:ext uri="{FF2B5EF4-FFF2-40B4-BE49-F238E27FC236}">
                <a16:creationId xmlns:a16="http://schemas.microsoft.com/office/drawing/2014/main" id="{9CD552E5-42FF-BA47-8D31-BB04D9860EA4}"/>
              </a:ext>
            </a:extLst>
          </p:cNvPr>
          <p:cNvSpPr/>
          <p:nvPr/>
        </p:nvSpPr>
        <p:spPr>
          <a:xfrm>
            <a:off x="918259" y="2165131"/>
            <a:ext cx="8861008" cy="3836276"/>
          </a:xfrm>
          <a:custGeom>
            <a:avLst/>
            <a:gdLst>
              <a:gd name="connsiteX0" fmla="*/ 704980 w 8861008"/>
              <a:gd name="connsiteY0" fmla="*/ 3794235 h 3836276"/>
              <a:gd name="connsiteX1" fmla="*/ 704980 w 8861008"/>
              <a:gd name="connsiteY1" fmla="*/ 3794235 h 3836276"/>
              <a:gd name="connsiteX2" fmla="*/ 957229 w 8861008"/>
              <a:gd name="connsiteY2" fmla="*/ 3794235 h 3836276"/>
              <a:gd name="connsiteX3" fmla="*/ 1251518 w 8861008"/>
              <a:gd name="connsiteY3" fmla="*/ 3783724 h 3836276"/>
              <a:gd name="connsiteX4" fmla="*/ 1346111 w 8861008"/>
              <a:gd name="connsiteY4" fmla="*/ 3762704 h 3836276"/>
              <a:gd name="connsiteX5" fmla="*/ 1388153 w 8861008"/>
              <a:gd name="connsiteY5" fmla="*/ 3752193 h 3836276"/>
              <a:gd name="connsiteX6" fmla="*/ 1850608 w 8861008"/>
              <a:gd name="connsiteY6" fmla="*/ 3773214 h 3836276"/>
              <a:gd name="connsiteX7" fmla="*/ 1934691 w 8861008"/>
              <a:gd name="connsiteY7" fmla="*/ 3794235 h 3836276"/>
              <a:gd name="connsiteX8" fmla="*/ 2165918 w 8861008"/>
              <a:gd name="connsiteY8" fmla="*/ 3815255 h 3836276"/>
              <a:gd name="connsiteX9" fmla="*/ 2502249 w 8861008"/>
              <a:gd name="connsiteY9" fmla="*/ 3804745 h 3836276"/>
              <a:gd name="connsiteX10" fmla="*/ 2544291 w 8861008"/>
              <a:gd name="connsiteY10" fmla="*/ 3794235 h 3836276"/>
              <a:gd name="connsiteX11" fmla="*/ 2638884 w 8861008"/>
              <a:gd name="connsiteY11" fmla="*/ 3783724 h 3836276"/>
              <a:gd name="connsiteX12" fmla="*/ 2743987 w 8861008"/>
              <a:gd name="connsiteY12" fmla="*/ 3762704 h 3836276"/>
              <a:gd name="connsiteX13" fmla="*/ 2796539 w 8861008"/>
              <a:gd name="connsiteY13" fmla="*/ 3752193 h 3836276"/>
              <a:gd name="connsiteX14" fmla="*/ 3153891 w 8861008"/>
              <a:gd name="connsiteY14" fmla="*/ 3741683 h 3836276"/>
              <a:gd name="connsiteX15" fmla="*/ 3185422 w 8861008"/>
              <a:gd name="connsiteY15" fmla="*/ 3731173 h 3836276"/>
              <a:gd name="connsiteX16" fmla="*/ 3227463 w 8861008"/>
              <a:gd name="connsiteY16" fmla="*/ 3668111 h 3836276"/>
              <a:gd name="connsiteX17" fmla="*/ 3216953 w 8861008"/>
              <a:gd name="connsiteY17" fmla="*/ 3594538 h 3836276"/>
              <a:gd name="connsiteX18" fmla="*/ 3185422 w 8861008"/>
              <a:gd name="connsiteY18" fmla="*/ 3563007 h 3836276"/>
              <a:gd name="connsiteX19" fmla="*/ 3122360 w 8861008"/>
              <a:gd name="connsiteY19" fmla="*/ 3531476 h 3836276"/>
              <a:gd name="connsiteX20" fmla="*/ 3080318 w 8861008"/>
              <a:gd name="connsiteY20" fmla="*/ 3468414 h 3836276"/>
              <a:gd name="connsiteX21" fmla="*/ 3143380 w 8861008"/>
              <a:gd name="connsiteY21" fmla="*/ 3447393 h 3836276"/>
              <a:gd name="connsiteX22" fmla="*/ 3174911 w 8861008"/>
              <a:gd name="connsiteY22" fmla="*/ 3436883 h 3836276"/>
              <a:gd name="connsiteX23" fmla="*/ 3216953 w 8861008"/>
              <a:gd name="connsiteY23" fmla="*/ 3426373 h 3836276"/>
              <a:gd name="connsiteX24" fmla="*/ 3280015 w 8861008"/>
              <a:gd name="connsiteY24" fmla="*/ 3405352 h 3836276"/>
              <a:gd name="connsiteX25" fmla="*/ 3311546 w 8861008"/>
              <a:gd name="connsiteY25" fmla="*/ 3394842 h 3836276"/>
              <a:gd name="connsiteX26" fmla="*/ 3227463 w 8861008"/>
              <a:gd name="connsiteY26" fmla="*/ 3300249 h 3836276"/>
              <a:gd name="connsiteX27" fmla="*/ 3164401 w 8861008"/>
              <a:gd name="connsiteY27" fmla="*/ 3247697 h 3836276"/>
              <a:gd name="connsiteX28" fmla="*/ 3153891 w 8861008"/>
              <a:gd name="connsiteY28" fmla="*/ 3090042 h 3836276"/>
              <a:gd name="connsiteX29" fmla="*/ 3174911 w 8861008"/>
              <a:gd name="connsiteY29" fmla="*/ 3058511 h 3836276"/>
              <a:gd name="connsiteX30" fmla="*/ 3237973 w 8861008"/>
              <a:gd name="connsiteY30" fmla="*/ 3016469 h 3836276"/>
              <a:gd name="connsiteX31" fmla="*/ 3248484 w 8861008"/>
              <a:gd name="connsiteY31" fmla="*/ 2984938 h 3836276"/>
              <a:gd name="connsiteX32" fmla="*/ 3185422 w 8861008"/>
              <a:gd name="connsiteY32" fmla="*/ 2858814 h 3836276"/>
              <a:gd name="connsiteX33" fmla="*/ 3122360 w 8861008"/>
              <a:gd name="connsiteY33" fmla="*/ 2806262 h 3836276"/>
              <a:gd name="connsiteX34" fmla="*/ 3101339 w 8861008"/>
              <a:gd name="connsiteY34" fmla="*/ 2774731 h 3836276"/>
              <a:gd name="connsiteX35" fmla="*/ 3111849 w 8861008"/>
              <a:gd name="connsiteY35" fmla="*/ 2711669 h 3836276"/>
              <a:gd name="connsiteX36" fmla="*/ 3174911 w 8861008"/>
              <a:gd name="connsiteY36" fmla="*/ 2669628 h 3836276"/>
              <a:gd name="connsiteX37" fmla="*/ 3216953 w 8861008"/>
              <a:gd name="connsiteY37" fmla="*/ 2617076 h 3836276"/>
              <a:gd name="connsiteX38" fmla="*/ 3258994 w 8861008"/>
              <a:gd name="connsiteY38" fmla="*/ 2554014 h 3836276"/>
              <a:gd name="connsiteX39" fmla="*/ 3258994 w 8861008"/>
              <a:gd name="connsiteY39" fmla="*/ 2448911 h 3836276"/>
              <a:gd name="connsiteX40" fmla="*/ 3227463 w 8861008"/>
              <a:gd name="connsiteY40" fmla="*/ 2427890 h 3836276"/>
              <a:gd name="connsiteX41" fmla="*/ 3174911 w 8861008"/>
              <a:gd name="connsiteY41" fmla="*/ 2385849 h 3836276"/>
              <a:gd name="connsiteX42" fmla="*/ 3122360 w 8861008"/>
              <a:gd name="connsiteY42" fmla="*/ 2343807 h 3836276"/>
              <a:gd name="connsiteX43" fmla="*/ 3101339 w 8861008"/>
              <a:gd name="connsiteY43" fmla="*/ 2312276 h 3836276"/>
              <a:gd name="connsiteX44" fmla="*/ 3111849 w 8861008"/>
              <a:gd name="connsiteY44" fmla="*/ 2186152 h 3836276"/>
              <a:gd name="connsiteX45" fmla="*/ 3122360 w 8861008"/>
              <a:gd name="connsiteY45" fmla="*/ 2154621 h 3836276"/>
              <a:gd name="connsiteX46" fmla="*/ 3153891 w 8861008"/>
              <a:gd name="connsiteY46" fmla="*/ 2133600 h 3836276"/>
              <a:gd name="connsiteX47" fmla="*/ 3227463 w 8861008"/>
              <a:gd name="connsiteY47" fmla="*/ 2123090 h 3836276"/>
              <a:gd name="connsiteX48" fmla="*/ 3216953 w 8861008"/>
              <a:gd name="connsiteY48" fmla="*/ 2081049 h 3836276"/>
              <a:gd name="connsiteX49" fmla="*/ 3185422 w 8861008"/>
              <a:gd name="connsiteY49" fmla="*/ 2017986 h 3836276"/>
              <a:gd name="connsiteX50" fmla="*/ 3143380 w 8861008"/>
              <a:gd name="connsiteY50" fmla="*/ 1986455 h 3836276"/>
              <a:gd name="connsiteX51" fmla="*/ 3122360 w 8861008"/>
              <a:gd name="connsiteY51" fmla="*/ 1954924 h 3836276"/>
              <a:gd name="connsiteX52" fmla="*/ 3164401 w 8861008"/>
              <a:gd name="connsiteY52" fmla="*/ 1860331 h 3836276"/>
              <a:gd name="connsiteX53" fmla="*/ 3174911 w 8861008"/>
              <a:gd name="connsiteY53" fmla="*/ 1828800 h 3836276"/>
              <a:gd name="connsiteX54" fmla="*/ 3206442 w 8861008"/>
              <a:gd name="connsiteY54" fmla="*/ 1797269 h 3836276"/>
              <a:gd name="connsiteX55" fmla="*/ 3511242 w 8861008"/>
              <a:gd name="connsiteY55" fmla="*/ 1765738 h 3836276"/>
              <a:gd name="connsiteX56" fmla="*/ 3584815 w 8861008"/>
              <a:gd name="connsiteY56" fmla="*/ 1755228 h 3836276"/>
              <a:gd name="connsiteX57" fmla="*/ 3668897 w 8861008"/>
              <a:gd name="connsiteY57" fmla="*/ 1734207 h 3836276"/>
              <a:gd name="connsiteX58" fmla="*/ 3731960 w 8861008"/>
              <a:gd name="connsiteY58" fmla="*/ 1723697 h 3836276"/>
              <a:gd name="connsiteX59" fmla="*/ 3816042 w 8861008"/>
              <a:gd name="connsiteY59" fmla="*/ 1702676 h 3836276"/>
              <a:gd name="connsiteX60" fmla="*/ 4362580 w 8861008"/>
              <a:gd name="connsiteY60" fmla="*/ 1681655 h 3836276"/>
              <a:gd name="connsiteX61" fmla="*/ 4551766 w 8861008"/>
              <a:gd name="connsiteY61" fmla="*/ 1660635 h 3836276"/>
              <a:gd name="connsiteX62" fmla="*/ 4614829 w 8861008"/>
              <a:gd name="connsiteY62" fmla="*/ 1650124 h 3836276"/>
              <a:gd name="connsiteX63" fmla="*/ 4656870 w 8861008"/>
              <a:gd name="connsiteY63" fmla="*/ 1639614 h 3836276"/>
              <a:gd name="connsiteX64" fmla="*/ 4804015 w 8861008"/>
              <a:gd name="connsiteY64" fmla="*/ 1629104 h 3836276"/>
              <a:gd name="connsiteX65" fmla="*/ 5224429 w 8861008"/>
              <a:gd name="connsiteY65" fmla="*/ 1608083 h 3836276"/>
              <a:gd name="connsiteX66" fmla="*/ 5308511 w 8861008"/>
              <a:gd name="connsiteY66" fmla="*/ 1587062 h 3836276"/>
              <a:gd name="connsiteX67" fmla="*/ 5382084 w 8861008"/>
              <a:gd name="connsiteY67" fmla="*/ 1576552 h 3836276"/>
              <a:gd name="connsiteX68" fmla="*/ 5424125 w 8861008"/>
              <a:gd name="connsiteY68" fmla="*/ 1566042 h 3836276"/>
              <a:gd name="connsiteX69" fmla="*/ 5697394 w 8861008"/>
              <a:gd name="connsiteY69" fmla="*/ 1545021 h 3836276"/>
              <a:gd name="connsiteX70" fmla="*/ 5728925 w 8861008"/>
              <a:gd name="connsiteY70" fmla="*/ 1534511 h 3836276"/>
              <a:gd name="connsiteX71" fmla="*/ 5770966 w 8861008"/>
              <a:gd name="connsiteY71" fmla="*/ 1524000 h 3836276"/>
              <a:gd name="connsiteX72" fmla="*/ 5844539 w 8861008"/>
              <a:gd name="connsiteY72" fmla="*/ 1492469 h 3836276"/>
              <a:gd name="connsiteX73" fmla="*/ 5876070 w 8861008"/>
              <a:gd name="connsiteY73" fmla="*/ 1471449 h 3836276"/>
              <a:gd name="connsiteX74" fmla="*/ 5970663 w 8861008"/>
              <a:gd name="connsiteY74" fmla="*/ 1439917 h 3836276"/>
              <a:gd name="connsiteX75" fmla="*/ 6044235 w 8861008"/>
              <a:gd name="connsiteY75" fmla="*/ 1397876 h 3836276"/>
              <a:gd name="connsiteX76" fmla="*/ 6107297 w 8861008"/>
              <a:gd name="connsiteY76" fmla="*/ 1355835 h 3836276"/>
              <a:gd name="connsiteX77" fmla="*/ 6138829 w 8861008"/>
              <a:gd name="connsiteY77" fmla="*/ 1334814 h 3836276"/>
              <a:gd name="connsiteX78" fmla="*/ 6170360 w 8861008"/>
              <a:gd name="connsiteY78" fmla="*/ 1313793 h 3836276"/>
              <a:gd name="connsiteX79" fmla="*/ 6201891 w 8861008"/>
              <a:gd name="connsiteY79" fmla="*/ 1303283 h 3836276"/>
              <a:gd name="connsiteX80" fmla="*/ 6233422 w 8861008"/>
              <a:gd name="connsiteY80" fmla="*/ 1282262 h 3836276"/>
              <a:gd name="connsiteX81" fmla="*/ 6296484 w 8861008"/>
              <a:gd name="connsiteY81" fmla="*/ 1261242 h 3836276"/>
              <a:gd name="connsiteX82" fmla="*/ 6328015 w 8861008"/>
              <a:gd name="connsiteY82" fmla="*/ 1240221 h 3836276"/>
              <a:gd name="connsiteX83" fmla="*/ 6391077 w 8861008"/>
              <a:gd name="connsiteY83" fmla="*/ 1219200 h 3836276"/>
              <a:gd name="connsiteX84" fmla="*/ 6422608 w 8861008"/>
              <a:gd name="connsiteY84" fmla="*/ 1208690 h 3836276"/>
              <a:gd name="connsiteX85" fmla="*/ 6475160 w 8861008"/>
              <a:gd name="connsiteY85" fmla="*/ 1198180 h 3836276"/>
              <a:gd name="connsiteX86" fmla="*/ 6559242 w 8861008"/>
              <a:gd name="connsiteY86" fmla="*/ 1177159 h 3836276"/>
              <a:gd name="connsiteX87" fmla="*/ 6601284 w 8861008"/>
              <a:gd name="connsiteY87" fmla="*/ 1166649 h 3836276"/>
              <a:gd name="connsiteX88" fmla="*/ 6706387 w 8861008"/>
              <a:gd name="connsiteY88" fmla="*/ 1145628 h 3836276"/>
              <a:gd name="connsiteX89" fmla="*/ 6748429 w 8861008"/>
              <a:gd name="connsiteY89" fmla="*/ 1135117 h 3836276"/>
              <a:gd name="connsiteX90" fmla="*/ 6853532 w 8861008"/>
              <a:gd name="connsiteY90" fmla="*/ 1114097 h 3836276"/>
              <a:gd name="connsiteX91" fmla="*/ 6958635 w 8861008"/>
              <a:gd name="connsiteY91" fmla="*/ 1093076 h 3836276"/>
              <a:gd name="connsiteX92" fmla="*/ 7032208 w 8861008"/>
              <a:gd name="connsiteY92" fmla="*/ 1082566 h 3836276"/>
              <a:gd name="connsiteX93" fmla="*/ 7074249 w 8861008"/>
              <a:gd name="connsiteY93" fmla="*/ 1072055 h 3836276"/>
              <a:gd name="connsiteX94" fmla="*/ 7442111 w 8861008"/>
              <a:gd name="connsiteY94" fmla="*/ 1040524 h 3836276"/>
              <a:gd name="connsiteX95" fmla="*/ 7484153 w 8861008"/>
              <a:gd name="connsiteY95" fmla="*/ 1030014 h 3836276"/>
              <a:gd name="connsiteX96" fmla="*/ 7568235 w 8861008"/>
              <a:gd name="connsiteY96" fmla="*/ 1008993 h 3836276"/>
              <a:gd name="connsiteX97" fmla="*/ 7610277 w 8861008"/>
              <a:gd name="connsiteY97" fmla="*/ 998483 h 3836276"/>
              <a:gd name="connsiteX98" fmla="*/ 7673339 w 8861008"/>
              <a:gd name="connsiteY98" fmla="*/ 977462 h 3836276"/>
              <a:gd name="connsiteX99" fmla="*/ 7736401 w 8861008"/>
              <a:gd name="connsiteY99" fmla="*/ 956442 h 3836276"/>
              <a:gd name="connsiteX100" fmla="*/ 7799463 w 8861008"/>
              <a:gd name="connsiteY100" fmla="*/ 935421 h 3836276"/>
              <a:gd name="connsiteX101" fmla="*/ 7830994 w 8861008"/>
              <a:gd name="connsiteY101" fmla="*/ 924911 h 3836276"/>
              <a:gd name="connsiteX102" fmla="*/ 7883546 w 8861008"/>
              <a:gd name="connsiteY102" fmla="*/ 903890 h 3836276"/>
              <a:gd name="connsiteX103" fmla="*/ 7925587 w 8861008"/>
              <a:gd name="connsiteY103" fmla="*/ 893380 h 3836276"/>
              <a:gd name="connsiteX104" fmla="*/ 8020180 w 8861008"/>
              <a:gd name="connsiteY104" fmla="*/ 861849 h 3836276"/>
              <a:gd name="connsiteX105" fmla="*/ 8051711 w 8861008"/>
              <a:gd name="connsiteY105" fmla="*/ 851338 h 3836276"/>
              <a:gd name="connsiteX106" fmla="*/ 8104263 w 8861008"/>
              <a:gd name="connsiteY106" fmla="*/ 840828 h 3836276"/>
              <a:gd name="connsiteX107" fmla="*/ 8198856 w 8861008"/>
              <a:gd name="connsiteY107" fmla="*/ 819807 h 3836276"/>
              <a:gd name="connsiteX108" fmla="*/ 8346001 w 8861008"/>
              <a:gd name="connsiteY108" fmla="*/ 809297 h 3836276"/>
              <a:gd name="connsiteX109" fmla="*/ 8409063 w 8861008"/>
              <a:gd name="connsiteY109" fmla="*/ 788276 h 3836276"/>
              <a:gd name="connsiteX110" fmla="*/ 8440594 w 8861008"/>
              <a:gd name="connsiteY110" fmla="*/ 777766 h 3836276"/>
              <a:gd name="connsiteX111" fmla="*/ 8524677 w 8861008"/>
              <a:gd name="connsiteY111" fmla="*/ 735724 h 3836276"/>
              <a:gd name="connsiteX112" fmla="*/ 8598249 w 8861008"/>
              <a:gd name="connsiteY112" fmla="*/ 693683 h 3836276"/>
              <a:gd name="connsiteX113" fmla="*/ 8629780 w 8861008"/>
              <a:gd name="connsiteY113" fmla="*/ 683173 h 3836276"/>
              <a:gd name="connsiteX114" fmla="*/ 8724373 w 8861008"/>
              <a:gd name="connsiteY114" fmla="*/ 630621 h 3836276"/>
              <a:gd name="connsiteX115" fmla="*/ 8787435 w 8861008"/>
              <a:gd name="connsiteY115" fmla="*/ 578069 h 3836276"/>
              <a:gd name="connsiteX116" fmla="*/ 8818966 w 8861008"/>
              <a:gd name="connsiteY116" fmla="*/ 567559 h 3836276"/>
              <a:gd name="connsiteX117" fmla="*/ 8850497 w 8861008"/>
              <a:gd name="connsiteY117" fmla="*/ 546538 h 3836276"/>
              <a:gd name="connsiteX118" fmla="*/ 8861008 w 8861008"/>
              <a:gd name="connsiteY118" fmla="*/ 515007 h 3836276"/>
              <a:gd name="connsiteX119" fmla="*/ 8818966 w 8861008"/>
              <a:gd name="connsiteY119" fmla="*/ 430924 h 3836276"/>
              <a:gd name="connsiteX120" fmla="*/ 8745394 w 8861008"/>
              <a:gd name="connsiteY120" fmla="*/ 420414 h 3836276"/>
              <a:gd name="connsiteX121" fmla="*/ 8398553 w 8861008"/>
              <a:gd name="connsiteY121" fmla="*/ 409904 h 3836276"/>
              <a:gd name="connsiteX122" fmla="*/ 8188346 w 8861008"/>
              <a:gd name="connsiteY122" fmla="*/ 388883 h 3836276"/>
              <a:gd name="connsiteX123" fmla="*/ 8051711 w 8861008"/>
              <a:gd name="connsiteY123" fmla="*/ 367862 h 3836276"/>
              <a:gd name="connsiteX124" fmla="*/ 7967629 w 8861008"/>
              <a:gd name="connsiteY124" fmla="*/ 357352 h 3836276"/>
              <a:gd name="connsiteX125" fmla="*/ 7925587 w 8861008"/>
              <a:gd name="connsiteY125" fmla="*/ 346842 h 3836276"/>
              <a:gd name="connsiteX126" fmla="*/ 7841504 w 8861008"/>
              <a:gd name="connsiteY126" fmla="*/ 336331 h 3836276"/>
              <a:gd name="connsiteX127" fmla="*/ 7809973 w 8861008"/>
              <a:gd name="connsiteY127" fmla="*/ 325821 h 3836276"/>
              <a:gd name="connsiteX128" fmla="*/ 7431601 w 8861008"/>
              <a:gd name="connsiteY128" fmla="*/ 325821 h 3836276"/>
              <a:gd name="connsiteX129" fmla="*/ 7252925 w 8861008"/>
              <a:gd name="connsiteY129" fmla="*/ 346842 h 3836276"/>
              <a:gd name="connsiteX130" fmla="*/ 7147822 w 8861008"/>
              <a:gd name="connsiteY130" fmla="*/ 357352 h 3836276"/>
              <a:gd name="connsiteX131" fmla="*/ 6937615 w 8861008"/>
              <a:gd name="connsiteY131" fmla="*/ 367862 h 3836276"/>
              <a:gd name="connsiteX132" fmla="*/ 5655353 w 8861008"/>
              <a:gd name="connsiteY132" fmla="*/ 357352 h 3836276"/>
              <a:gd name="connsiteX133" fmla="*/ 5676373 w 8861008"/>
              <a:gd name="connsiteY133" fmla="*/ 325821 h 3836276"/>
              <a:gd name="connsiteX134" fmla="*/ 5707904 w 8861008"/>
              <a:gd name="connsiteY134" fmla="*/ 231228 h 3836276"/>
              <a:gd name="connsiteX135" fmla="*/ 5718415 w 8861008"/>
              <a:gd name="connsiteY135" fmla="*/ 199697 h 3836276"/>
              <a:gd name="connsiteX136" fmla="*/ 5728925 w 8861008"/>
              <a:gd name="connsiteY136" fmla="*/ 231228 h 3836276"/>
              <a:gd name="connsiteX137" fmla="*/ 5697394 w 8861008"/>
              <a:gd name="connsiteY137" fmla="*/ 241738 h 3836276"/>
              <a:gd name="connsiteX138" fmla="*/ 5634332 w 8861008"/>
              <a:gd name="connsiteY138" fmla="*/ 252249 h 3836276"/>
              <a:gd name="connsiteX139" fmla="*/ 5445146 w 8861008"/>
              <a:gd name="connsiteY139" fmla="*/ 273269 h 3836276"/>
              <a:gd name="connsiteX140" fmla="*/ 5024732 w 8861008"/>
              <a:gd name="connsiteY140" fmla="*/ 262759 h 3836276"/>
              <a:gd name="connsiteX141" fmla="*/ 4888097 w 8861008"/>
              <a:gd name="connsiteY141" fmla="*/ 273269 h 3836276"/>
              <a:gd name="connsiteX142" fmla="*/ 4825035 w 8861008"/>
              <a:gd name="connsiteY142" fmla="*/ 283780 h 3836276"/>
              <a:gd name="connsiteX143" fmla="*/ 4751463 w 8861008"/>
              <a:gd name="connsiteY143" fmla="*/ 294290 h 3836276"/>
              <a:gd name="connsiteX144" fmla="*/ 4520235 w 8861008"/>
              <a:gd name="connsiteY144" fmla="*/ 315311 h 3836276"/>
              <a:gd name="connsiteX145" fmla="*/ 4436153 w 8861008"/>
              <a:gd name="connsiteY145" fmla="*/ 325821 h 3836276"/>
              <a:gd name="connsiteX146" fmla="*/ 4005229 w 8861008"/>
              <a:gd name="connsiteY146" fmla="*/ 346842 h 3836276"/>
              <a:gd name="connsiteX147" fmla="*/ 3879104 w 8861008"/>
              <a:gd name="connsiteY147" fmla="*/ 367862 h 3836276"/>
              <a:gd name="connsiteX148" fmla="*/ 3826553 w 8861008"/>
              <a:gd name="connsiteY148" fmla="*/ 378373 h 3836276"/>
              <a:gd name="connsiteX149" fmla="*/ 3752980 w 8861008"/>
              <a:gd name="connsiteY149" fmla="*/ 388883 h 3836276"/>
              <a:gd name="connsiteX150" fmla="*/ 3689918 w 8861008"/>
              <a:gd name="connsiteY150" fmla="*/ 399393 h 3836276"/>
              <a:gd name="connsiteX151" fmla="*/ 3427160 w 8861008"/>
              <a:gd name="connsiteY151" fmla="*/ 388883 h 3836276"/>
              <a:gd name="connsiteX152" fmla="*/ 3469201 w 8861008"/>
              <a:gd name="connsiteY152" fmla="*/ 336331 h 3836276"/>
              <a:gd name="connsiteX153" fmla="*/ 2817560 w 8861008"/>
              <a:gd name="connsiteY153" fmla="*/ 357352 h 3836276"/>
              <a:gd name="connsiteX154" fmla="*/ 2428677 w 8861008"/>
              <a:gd name="connsiteY154" fmla="*/ 388883 h 3836276"/>
              <a:gd name="connsiteX155" fmla="*/ 2134387 w 8861008"/>
              <a:gd name="connsiteY155" fmla="*/ 399393 h 3836276"/>
              <a:gd name="connsiteX156" fmla="*/ 2102856 w 8861008"/>
              <a:gd name="connsiteY156" fmla="*/ 388883 h 3836276"/>
              <a:gd name="connsiteX157" fmla="*/ 2029284 w 8861008"/>
              <a:gd name="connsiteY157" fmla="*/ 378373 h 3836276"/>
              <a:gd name="connsiteX158" fmla="*/ 2018773 w 8861008"/>
              <a:gd name="connsiteY158" fmla="*/ 346842 h 3836276"/>
              <a:gd name="connsiteX159" fmla="*/ 2018773 w 8861008"/>
              <a:gd name="connsiteY159" fmla="*/ 168166 h 3836276"/>
              <a:gd name="connsiteX160" fmla="*/ 1955711 w 8861008"/>
              <a:gd name="connsiteY160" fmla="*/ 136635 h 3836276"/>
              <a:gd name="connsiteX161" fmla="*/ 1850608 w 8861008"/>
              <a:gd name="connsiteY161" fmla="*/ 147145 h 3836276"/>
              <a:gd name="connsiteX162" fmla="*/ 1787546 w 8861008"/>
              <a:gd name="connsiteY162" fmla="*/ 105104 h 3836276"/>
              <a:gd name="connsiteX163" fmla="*/ 1724484 w 8861008"/>
              <a:gd name="connsiteY163" fmla="*/ 63062 h 3836276"/>
              <a:gd name="connsiteX164" fmla="*/ 1661422 w 8861008"/>
              <a:gd name="connsiteY164" fmla="*/ 10511 h 3836276"/>
              <a:gd name="connsiteX165" fmla="*/ 1629891 w 8861008"/>
              <a:gd name="connsiteY165" fmla="*/ 0 h 3836276"/>
              <a:gd name="connsiteX166" fmla="*/ 1293560 w 8861008"/>
              <a:gd name="connsiteY166" fmla="*/ 21021 h 3836276"/>
              <a:gd name="connsiteX167" fmla="*/ 1241008 w 8861008"/>
              <a:gd name="connsiteY167" fmla="*/ 31531 h 3836276"/>
              <a:gd name="connsiteX168" fmla="*/ 1209477 w 8861008"/>
              <a:gd name="connsiteY168" fmla="*/ 52552 h 3836276"/>
              <a:gd name="connsiteX169" fmla="*/ 1146415 w 8861008"/>
              <a:gd name="connsiteY169" fmla="*/ 84083 h 3836276"/>
              <a:gd name="connsiteX170" fmla="*/ 1125394 w 8861008"/>
              <a:gd name="connsiteY170" fmla="*/ 115614 h 3836276"/>
              <a:gd name="connsiteX171" fmla="*/ 1093863 w 8861008"/>
              <a:gd name="connsiteY171" fmla="*/ 136635 h 3836276"/>
              <a:gd name="connsiteX172" fmla="*/ 1030801 w 8861008"/>
              <a:gd name="connsiteY172" fmla="*/ 262759 h 3836276"/>
              <a:gd name="connsiteX173" fmla="*/ 999270 w 8861008"/>
              <a:gd name="connsiteY173" fmla="*/ 283780 h 3836276"/>
              <a:gd name="connsiteX174" fmla="*/ 936208 w 8861008"/>
              <a:gd name="connsiteY174" fmla="*/ 336331 h 3836276"/>
              <a:gd name="connsiteX175" fmla="*/ 904677 w 8861008"/>
              <a:gd name="connsiteY175" fmla="*/ 346842 h 3836276"/>
              <a:gd name="connsiteX176" fmla="*/ 873146 w 8861008"/>
              <a:gd name="connsiteY176" fmla="*/ 367862 h 3836276"/>
              <a:gd name="connsiteX177" fmla="*/ 810084 w 8861008"/>
              <a:gd name="connsiteY177" fmla="*/ 388883 h 3836276"/>
              <a:gd name="connsiteX178" fmla="*/ 736511 w 8861008"/>
              <a:gd name="connsiteY178" fmla="*/ 409904 h 3836276"/>
              <a:gd name="connsiteX179" fmla="*/ 557835 w 8861008"/>
              <a:gd name="connsiteY179" fmla="*/ 399393 h 3836276"/>
              <a:gd name="connsiteX180" fmla="*/ 526304 w 8861008"/>
              <a:gd name="connsiteY180" fmla="*/ 388883 h 3836276"/>
              <a:gd name="connsiteX181" fmla="*/ 442222 w 8861008"/>
              <a:gd name="connsiteY181" fmla="*/ 346842 h 3836276"/>
              <a:gd name="connsiteX182" fmla="*/ 379160 w 8861008"/>
              <a:gd name="connsiteY182" fmla="*/ 315311 h 3836276"/>
              <a:gd name="connsiteX183" fmla="*/ 242525 w 8861008"/>
              <a:gd name="connsiteY183" fmla="*/ 325821 h 3836276"/>
              <a:gd name="connsiteX184" fmla="*/ 210994 w 8861008"/>
              <a:gd name="connsiteY184" fmla="*/ 336331 h 3836276"/>
              <a:gd name="connsiteX185" fmla="*/ 200484 w 8861008"/>
              <a:gd name="connsiteY185" fmla="*/ 367862 h 3836276"/>
              <a:gd name="connsiteX186" fmla="*/ 210994 w 8861008"/>
              <a:gd name="connsiteY186" fmla="*/ 578069 h 3836276"/>
              <a:gd name="connsiteX187" fmla="*/ 200484 w 8861008"/>
              <a:gd name="connsiteY187" fmla="*/ 641131 h 3836276"/>
              <a:gd name="connsiteX188" fmla="*/ 137422 w 8861008"/>
              <a:gd name="connsiteY188" fmla="*/ 683173 h 3836276"/>
              <a:gd name="connsiteX189" fmla="*/ 42829 w 8861008"/>
              <a:gd name="connsiteY189" fmla="*/ 693683 h 3836276"/>
              <a:gd name="connsiteX190" fmla="*/ 11297 w 8861008"/>
              <a:gd name="connsiteY190" fmla="*/ 725214 h 3836276"/>
              <a:gd name="connsiteX191" fmla="*/ 11297 w 8861008"/>
              <a:gd name="connsiteY191" fmla="*/ 840828 h 3836276"/>
              <a:gd name="connsiteX192" fmla="*/ 32318 w 8861008"/>
              <a:gd name="connsiteY192" fmla="*/ 872359 h 3836276"/>
              <a:gd name="connsiteX193" fmla="*/ 63849 w 8861008"/>
              <a:gd name="connsiteY193" fmla="*/ 882869 h 3836276"/>
              <a:gd name="connsiteX194" fmla="*/ 105891 w 8861008"/>
              <a:gd name="connsiteY194" fmla="*/ 945931 h 3836276"/>
              <a:gd name="connsiteX195" fmla="*/ 95380 w 8861008"/>
              <a:gd name="connsiteY195" fmla="*/ 1030014 h 3836276"/>
              <a:gd name="connsiteX196" fmla="*/ 42829 w 8861008"/>
              <a:gd name="connsiteY196" fmla="*/ 1093076 h 3836276"/>
              <a:gd name="connsiteX197" fmla="*/ 11297 w 8861008"/>
              <a:gd name="connsiteY197" fmla="*/ 1156138 h 3836276"/>
              <a:gd name="connsiteX198" fmla="*/ 21808 w 8861008"/>
              <a:gd name="connsiteY198" fmla="*/ 1208690 h 3836276"/>
              <a:gd name="connsiteX199" fmla="*/ 105891 w 8861008"/>
              <a:gd name="connsiteY199" fmla="*/ 1250731 h 3836276"/>
              <a:gd name="connsiteX200" fmla="*/ 168953 w 8861008"/>
              <a:gd name="connsiteY200" fmla="*/ 1303283 h 3836276"/>
              <a:gd name="connsiteX201" fmla="*/ 200484 w 8861008"/>
              <a:gd name="connsiteY201" fmla="*/ 1324304 h 3836276"/>
              <a:gd name="connsiteX202" fmla="*/ 221504 w 8861008"/>
              <a:gd name="connsiteY202" fmla="*/ 1387366 h 3836276"/>
              <a:gd name="connsiteX203" fmla="*/ 189973 w 8861008"/>
              <a:gd name="connsiteY203" fmla="*/ 1450428 h 3836276"/>
              <a:gd name="connsiteX204" fmla="*/ 158442 w 8861008"/>
              <a:gd name="connsiteY204" fmla="*/ 1471449 h 3836276"/>
              <a:gd name="connsiteX205" fmla="*/ 126911 w 8861008"/>
              <a:gd name="connsiteY205" fmla="*/ 1502980 h 3836276"/>
              <a:gd name="connsiteX206" fmla="*/ 137422 w 8861008"/>
              <a:gd name="connsiteY206" fmla="*/ 1587062 h 3836276"/>
              <a:gd name="connsiteX207" fmla="*/ 210994 w 8861008"/>
              <a:gd name="connsiteY207" fmla="*/ 1618593 h 3836276"/>
              <a:gd name="connsiteX208" fmla="*/ 242525 w 8861008"/>
              <a:gd name="connsiteY208" fmla="*/ 1629104 h 3836276"/>
              <a:gd name="connsiteX209" fmla="*/ 389670 w 8861008"/>
              <a:gd name="connsiteY209" fmla="*/ 1650124 h 3836276"/>
              <a:gd name="connsiteX210" fmla="*/ 452732 w 8861008"/>
              <a:gd name="connsiteY210" fmla="*/ 1660635 h 3836276"/>
              <a:gd name="connsiteX211" fmla="*/ 473753 w 8861008"/>
              <a:gd name="connsiteY211" fmla="*/ 1860331 h 3836276"/>
              <a:gd name="connsiteX212" fmla="*/ 463242 w 8861008"/>
              <a:gd name="connsiteY212" fmla="*/ 1891862 h 3836276"/>
              <a:gd name="connsiteX213" fmla="*/ 400180 w 8861008"/>
              <a:gd name="connsiteY213" fmla="*/ 1933904 h 3836276"/>
              <a:gd name="connsiteX214" fmla="*/ 368649 w 8861008"/>
              <a:gd name="connsiteY214" fmla="*/ 1954924 h 3836276"/>
              <a:gd name="connsiteX215" fmla="*/ 305587 w 8861008"/>
              <a:gd name="connsiteY215" fmla="*/ 2007476 h 3836276"/>
              <a:gd name="connsiteX216" fmla="*/ 295077 w 8861008"/>
              <a:gd name="connsiteY216" fmla="*/ 2039007 h 3836276"/>
              <a:gd name="connsiteX217" fmla="*/ 305587 w 8861008"/>
              <a:gd name="connsiteY217" fmla="*/ 2112580 h 3836276"/>
              <a:gd name="connsiteX218" fmla="*/ 379160 w 8861008"/>
              <a:gd name="connsiteY218" fmla="*/ 2154621 h 3836276"/>
              <a:gd name="connsiteX219" fmla="*/ 421201 w 8861008"/>
              <a:gd name="connsiteY219" fmla="*/ 2217683 h 3836276"/>
              <a:gd name="connsiteX220" fmla="*/ 442222 w 8861008"/>
              <a:gd name="connsiteY220" fmla="*/ 2280745 h 3836276"/>
              <a:gd name="connsiteX221" fmla="*/ 431711 w 8861008"/>
              <a:gd name="connsiteY221" fmla="*/ 2322786 h 3836276"/>
              <a:gd name="connsiteX222" fmla="*/ 368649 w 8861008"/>
              <a:gd name="connsiteY222" fmla="*/ 2343807 h 3836276"/>
              <a:gd name="connsiteX223" fmla="*/ 232015 w 8861008"/>
              <a:gd name="connsiteY223" fmla="*/ 2364828 h 3836276"/>
              <a:gd name="connsiteX224" fmla="*/ 263546 w 8861008"/>
              <a:gd name="connsiteY224" fmla="*/ 2554014 h 3836276"/>
              <a:gd name="connsiteX225" fmla="*/ 326608 w 8861008"/>
              <a:gd name="connsiteY225" fmla="*/ 2596055 h 3836276"/>
              <a:gd name="connsiteX226" fmla="*/ 389670 w 8861008"/>
              <a:gd name="connsiteY226" fmla="*/ 2722180 h 3836276"/>
              <a:gd name="connsiteX227" fmla="*/ 379160 w 8861008"/>
              <a:gd name="connsiteY227" fmla="*/ 2690649 h 3836276"/>
              <a:gd name="connsiteX228" fmla="*/ 389670 w 8861008"/>
              <a:gd name="connsiteY228" fmla="*/ 2659117 h 3836276"/>
              <a:gd name="connsiteX229" fmla="*/ 379160 w 8861008"/>
              <a:gd name="connsiteY229" fmla="*/ 2711669 h 3836276"/>
              <a:gd name="connsiteX230" fmla="*/ 358139 w 8861008"/>
              <a:gd name="connsiteY230" fmla="*/ 2848304 h 3836276"/>
              <a:gd name="connsiteX231" fmla="*/ 337118 w 8861008"/>
              <a:gd name="connsiteY231" fmla="*/ 2984938 h 3836276"/>
              <a:gd name="connsiteX232" fmla="*/ 295077 w 8861008"/>
              <a:gd name="connsiteY232" fmla="*/ 3069021 h 3836276"/>
              <a:gd name="connsiteX233" fmla="*/ 284566 w 8861008"/>
              <a:gd name="connsiteY233" fmla="*/ 3100552 h 3836276"/>
              <a:gd name="connsiteX234" fmla="*/ 253035 w 8861008"/>
              <a:gd name="connsiteY234" fmla="*/ 3111062 h 3836276"/>
              <a:gd name="connsiteX235" fmla="*/ 189973 w 8861008"/>
              <a:gd name="connsiteY235" fmla="*/ 3121573 h 3836276"/>
              <a:gd name="connsiteX236" fmla="*/ 200484 w 8861008"/>
              <a:gd name="connsiteY236" fmla="*/ 3174124 h 3836276"/>
              <a:gd name="connsiteX237" fmla="*/ 263546 w 8861008"/>
              <a:gd name="connsiteY237" fmla="*/ 3247697 h 3836276"/>
              <a:gd name="connsiteX238" fmla="*/ 295077 w 8861008"/>
              <a:gd name="connsiteY238" fmla="*/ 3258207 h 3836276"/>
              <a:gd name="connsiteX239" fmla="*/ 326608 w 8861008"/>
              <a:gd name="connsiteY239" fmla="*/ 3279228 h 3836276"/>
              <a:gd name="connsiteX240" fmla="*/ 389670 w 8861008"/>
              <a:gd name="connsiteY240" fmla="*/ 3300249 h 3836276"/>
              <a:gd name="connsiteX241" fmla="*/ 400180 w 8861008"/>
              <a:gd name="connsiteY241" fmla="*/ 3415862 h 3836276"/>
              <a:gd name="connsiteX242" fmla="*/ 358139 w 8861008"/>
              <a:gd name="connsiteY242" fmla="*/ 3426373 h 3836276"/>
              <a:gd name="connsiteX243" fmla="*/ 284566 w 8861008"/>
              <a:gd name="connsiteY243" fmla="*/ 3415862 h 3836276"/>
              <a:gd name="connsiteX244" fmla="*/ 253035 w 8861008"/>
              <a:gd name="connsiteY244" fmla="*/ 3405352 h 3836276"/>
              <a:gd name="connsiteX245" fmla="*/ 242525 w 8861008"/>
              <a:gd name="connsiteY245" fmla="*/ 3436883 h 3836276"/>
              <a:gd name="connsiteX246" fmla="*/ 274056 w 8861008"/>
              <a:gd name="connsiteY246" fmla="*/ 3552497 h 3836276"/>
              <a:gd name="connsiteX247" fmla="*/ 305587 w 8861008"/>
              <a:gd name="connsiteY247" fmla="*/ 3584028 h 3836276"/>
              <a:gd name="connsiteX248" fmla="*/ 316097 w 8861008"/>
              <a:gd name="connsiteY248" fmla="*/ 3615559 h 3836276"/>
              <a:gd name="connsiteX249" fmla="*/ 347629 w 8861008"/>
              <a:gd name="connsiteY249" fmla="*/ 3647090 h 3836276"/>
              <a:gd name="connsiteX250" fmla="*/ 442222 w 8861008"/>
              <a:gd name="connsiteY250" fmla="*/ 3689131 h 3836276"/>
              <a:gd name="connsiteX251" fmla="*/ 484263 w 8861008"/>
              <a:gd name="connsiteY251" fmla="*/ 3699642 h 3836276"/>
              <a:gd name="connsiteX252" fmla="*/ 547325 w 8861008"/>
              <a:gd name="connsiteY252" fmla="*/ 3710152 h 3836276"/>
              <a:gd name="connsiteX253" fmla="*/ 610387 w 8861008"/>
              <a:gd name="connsiteY253" fmla="*/ 3731173 h 3836276"/>
              <a:gd name="connsiteX254" fmla="*/ 673449 w 8861008"/>
              <a:gd name="connsiteY254" fmla="*/ 3752193 h 3836276"/>
              <a:gd name="connsiteX255" fmla="*/ 704980 w 8861008"/>
              <a:gd name="connsiteY255" fmla="*/ 3762704 h 3836276"/>
              <a:gd name="connsiteX256" fmla="*/ 810084 w 8861008"/>
              <a:gd name="connsiteY256" fmla="*/ 3783724 h 3836276"/>
              <a:gd name="connsiteX257" fmla="*/ 873146 w 8861008"/>
              <a:gd name="connsiteY257" fmla="*/ 3804745 h 3836276"/>
              <a:gd name="connsiteX258" fmla="*/ 936208 w 8861008"/>
              <a:gd name="connsiteY258" fmla="*/ 3825766 h 3836276"/>
              <a:gd name="connsiteX259" fmla="*/ 957229 w 8861008"/>
              <a:gd name="connsiteY259" fmla="*/ 3836276 h 3836276"/>
              <a:gd name="connsiteX260" fmla="*/ 1188456 w 8861008"/>
              <a:gd name="connsiteY260" fmla="*/ 3794235 h 3836276"/>
              <a:gd name="connsiteX261" fmla="*/ 1283049 w 8861008"/>
              <a:gd name="connsiteY261" fmla="*/ 3804745 h 383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Lst>
            <a:rect l="l" t="t" r="r" b="b"/>
            <a:pathLst>
              <a:path w="8861008" h="3836276">
                <a:moveTo>
                  <a:pt x="704980" y="3794235"/>
                </a:moveTo>
                <a:lnTo>
                  <a:pt x="704980" y="3794235"/>
                </a:lnTo>
                <a:cubicBezTo>
                  <a:pt x="880060" y="3811742"/>
                  <a:pt x="745570" y="3804314"/>
                  <a:pt x="957229" y="3794235"/>
                </a:cubicBezTo>
                <a:cubicBezTo>
                  <a:pt x="1055277" y="3789566"/>
                  <a:pt x="1153422" y="3787228"/>
                  <a:pt x="1251518" y="3783724"/>
                </a:cubicBezTo>
                <a:cubicBezTo>
                  <a:pt x="1354087" y="3758083"/>
                  <a:pt x="1225975" y="3789401"/>
                  <a:pt x="1346111" y="3762704"/>
                </a:cubicBezTo>
                <a:cubicBezTo>
                  <a:pt x="1360212" y="3759570"/>
                  <a:pt x="1374139" y="3755697"/>
                  <a:pt x="1388153" y="3752193"/>
                </a:cubicBezTo>
                <a:cubicBezTo>
                  <a:pt x="1499057" y="3755890"/>
                  <a:pt x="1717129" y="3759164"/>
                  <a:pt x="1850608" y="3773214"/>
                </a:cubicBezTo>
                <a:cubicBezTo>
                  <a:pt x="2028371" y="3791925"/>
                  <a:pt x="1815297" y="3774336"/>
                  <a:pt x="1934691" y="3794235"/>
                </a:cubicBezTo>
                <a:cubicBezTo>
                  <a:pt x="1988017" y="3803123"/>
                  <a:pt x="2122440" y="3811911"/>
                  <a:pt x="2165918" y="3815255"/>
                </a:cubicBezTo>
                <a:cubicBezTo>
                  <a:pt x="2278028" y="3811752"/>
                  <a:pt x="2390257" y="3810967"/>
                  <a:pt x="2502249" y="3804745"/>
                </a:cubicBezTo>
                <a:cubicBezTo>
                  <a:pt x="2516672" y="3803944"/>
                  <a:pt x="2530014" y="3796432"/>
                  <a:pt x="2544291" y="3794235"/>
                </a:cubicBezTo>
                <a:cubicBezTo>
                  <a:pt x="2575647" y="3789411"/>
                  <a:pt x="2607353" y="3787228"/>
                  <a:pt x="2638884" y="3783724"/>
                </a:cubicBezTo>
                <a:cubicBezTo>
                  <a:pt x="2699320" y="3763579"/>
                  <a:pt x="2647366" y="3778808"/>
                  <a:pt x="2743987" y="3762704"/>
                </a:cubicBezTo>
                <a:cubicBezTo>
                  <a:pt x="2761608" y="3759767"/>
                  <a:pt x="2778698" y="3753108"/>
                  <a:pt x="2796539" y="3752193"/>
                </a:cubicBezTo>
                <a:cubicBezTo>
                  <a:pt x="2915551" y="3746090"/>
                  <a:pt x="3034774" y="3745186"/>
                  <a:pt x="3153891" y="3741683"/>
                </a:cubicBezTo>
                <a:cubicBezTo>
                  <a:pt x="3164401" y="3738180"/>
                  <a:pt x="3177588" y="3739007"/>
                  <a:pt x="3185422" y="3731173"/>
                </a:cubicBezTo>
                <a:cubicBezTo>
                  <a:pt x="3203286" y="3713309"/>
                  <a:pt x="3227463" y="3668111"/>
                  <a:pt x="3227463" y="3668111"/>
                </a:cubicBezTo>
                <a:cubicBezTo>
                  <a:pt x="3223960" y="3643587"/>
                  <a:pt x="3226153" y="3617539"/>
                  <a:pt x="3216953" y="3594538"/>
                </a:cubicBezTo>
                <a:cubicBezTo>
                  <a:pt x="3211433" y="3580737"/>
                  <a:pt x="3196841" y="3572523"/>
                  <a:pt x="3185422" y="3563007"/>
                </a:cubicBezTo>
                <a:cubicBezTo>
                  <a:pt x="3158255" y="3540368"/>
                  <a:pt x="3153962" y="3542010"/>
                  <a:pt x="3122360" y="3531476"/>
                </a:cubicBezTo>
                <a:cubicBezTo>
                  <a:pt x="3108346" y="3510455"/>
                  <a:pt x="3056351" y="3476403"/>
                  <a:pt x="3080318" y="3468414"/>
                </a:cubicBezTo>
                <a:lnTo>
                  <a:pt x="3143380" y="3447393"/>
                </a:lnTo>
                <a:cubicBezTo>
                  <a:pt x="3153890" y="3443890"/>
                  <a:pt x="3164163" y="3439570"/>
                  <a:pt x="3174911" y="3436883"/>
                </a:cubicBezTo>
                <a:cubicBezTo>
                  <a:pt x="3188925" y="3433380"/>
                  <a:pt x="3203117" y="3430524"/>
                  <a:pt x="3216953" y="3426373"/>
                </a:cubicBezTo>
                <a:cubicBezTo>
                  <a:pt x="3238176" y="3420006"/>
                  <a:pt x="3258994" y="3412359"/>
                  <a:pt x="3280015" y="3405352"/>
                </a:cubicBezTo>
                <a:lnTo>
                  <a:pt x="3311546" y="3394842"/>
                </a:lnTo>
                <a:cubicBezTo>
                  <a:pt x="3274034" y="3338575"/>
                  <a:pt x="3299459" y="3372245"/>
                  <a:pt x="3227463" y="3300249"/>
                </a:cubicBezTo>
                <a:cubicBezTo>
                  <a:pt x="3186998" y="3259783"/>
                  <a:pt x="3208302" y="3276963"/>
                  <a:pt x="3164401" y="3247697"/>
                </a:cubicBezTo>
                <a:cubicBezTo>
                  <a:pt x="3139811" y="3173929"/>
                  <a:pt x="3131678" y="3178893"/>
                  <a:pt x="3153891" y="3090042"/>
                </a:cubicBezTo>
                <a:cubicBezTo>
                  <a:pt x="3156955" y="3077787"/>
                  <a:pt x="3165405" y="3066829"/>
                  <a:pt x="3174911" y="3058511"/>
                </a:cubicBezTo>
                <a:cubicBezTo>
                  <a:pt x="3193924" y="3041874"/>
                  <a:pt x="3237973" y="3016469"/>
                  <a:pt x="3237973" y="3016469"/>
                </a:cubicBezTo>
                <a:cubicBezTo>
                  <a:pt x="3241477" y="3005959"/>
                  <a:pt x="3249707" y="2995949"/>
                  <a:pt x="3248484" y="2984938"/>
                </a:cubicBezTo>
                <a:cubicBezTo>
                  <a:pt x="3245127" y="2954721"/>
                  <a:pt x="3210505" y="2875536"/>
                  <a:pt x="3185422" y="2858814"/>
                </a:cubicBezTo>
                <a:cubicBezTo>
                  <a:pt x="3154419" y="2838145"/>
                  <a:pt x="3147650" y="2836609"/>
                  <a:pt x="3122360" y="2806262"/>
                </a:cubicBezTo>
                <a:cubicBezTo>
                  <a:pt x="3114273" y="2796558"/>
                  <a:pt x="3108346" y="2785241"/>
                  <a:pt x="3101339" y="2774731"/>
                </a:cubicBezTo>
                <a:cubicBezTo>
                  <a:pt x="3090678" y="2742746"/>
                  <a:pt x="3080302" y="2739273"/>
                  <a:pt x="3111849" y="2711669"/>
                </a:cubicBezTo>
                <a:cubicBezTo>
                  <a:pt x="3130862" y="2695033"/>
                  <a:pt x="3174911" y="2669628"/>
                  <a:pt x="3174911" y="2669628"/>
                </a:cubicBezTo>
                <a:cubicBezTo>
                  <a:pt x="3198582" y="2598620"/>
                  <a:pt x="3165754" y="2675589"/>
                  <a:pt x="3216953" y="2617076"/>
                </a:cubicBezTo>
                <a:cubicBezTo>
                  <a:pt x="3233589" y="2598063"/>
                  <a:pt x="3258994" y="2554014"/>
                  <a:pt x="3258994" y="2554014"/>
                </a:cubicBezTo>
                <a:cubicBezTo>
                  <a:pt x="3272451" y="2513641"/>
                  <a:pt x="3281997" y="2500669"/>
                  <a:pt x="3258994" y="2448911"/>
                </a:cubicBezTo>
                <a:cubicBezTo>
                  <a:pt x="3253864" y="2437368"/>
                  <a:pt x="3237973" y="2434897"/>
                  <a:pt x="3227463" y="2427890"/>
                </a:cubicBezTo>
                <a:cubicBezTo>
                  <a:pt x="3167215" y="2337520"/>
                  <a:pt x="3247440" y="2443873"/>
                  <a:pt x="3174911" y="2385849"/>
                </a:cubicBezTo>
                <a:cubicBezTo>
                  <a:pt x="3106997" y="2331516"/>
                  <a:pt x="3201614" y="2370224"/>
                  <a:pt x="3122360" y="2343807"/>
                </a:cubicBezTo>
                <a:cubicBezTo>
                  <a:pt x="3115353" y="2333297"/>
                  <a:pt x="3102179" y="2324880"/>
                  <a:pt x="3101339" y="2312276"/>
                </a:cubicBezTo>
                <a:cubicBezTo>
                  <a:pt x="3098533" y="2270182"/>
                  <a:pt x="3106273" y="2227969"/>
                  <a:pt x="3111849" y="2186152"/>
                </a:cubicBezTo>
                <a:cubicBezTo>
                  <a:pt x="3113313" y="2175170"/>
                  <a:pt x="3115439" y="2163272"/>
                  <a:pt x="3122360" y="2154621"/>
                </a:cubicBezTo>
                <a:cubicBezTo>
                  <a:pt x="3130251" y="2144757"/>
                  <a:pt x="3141792" y="2137230"/>
                  <a:pt x="3153891" y="2133600"/>
                </a:cubicBezTo>
                <a:cubicBezTo>
                  <a:pt x="3177619" y="2126482"/>
                  <a:pt x="3202939" y="2126593"/>
                  <a:pt x="3227463" y="2123090"/>
                </a:cubicBezTo>
                <a:cubicBezTo>
                  <a:pt x="3223960" y="2109076"/>
                  <a:pt x="3220921" y="2094938"/>
                  <a:pt x="3216953" y="2081049"/>
                </a:cubicBezTo>
                <a:cubicBezTo>
                  <a:pt x="3210115" y="2057115"/>
                  <a:pt x="3203846" y="2036410"/>
                  <a:pt x="3185422" y="2017986"/>
                </a:cubicBezTo>
                <a:cubicBezTo>
                  <a:pt x="3173035" y="2005599"/>
                  <a:pt x="3157394" y="1996965"/>
                  <a:pt x="3143380" y="1986455"/>
                </a:cubicBezTo>
                <a:cubicBezTo>
                  <a:pt x="3136373" y="1975945"/>
                  <a:pt x="3122360" y="1967556"/>
                  <a:pt x="3122360" y="1954924"/>
                </a:cubicBezTo>
                <a:cubicBezTo>
                  <a:pt x="3122360" y="1917399"/>
                  <a:pt x="3145350" y="1888908"/>
                  <a:pt x="3164401" y="1860331"/>
                </a:cubicBezTo>
                <a:cubicBezTo>
                  <a:pt x="3167904" y="1849821"/>
                  <a:pt x="3168766" y="1838018"/>
                  <a:pt x="3174911" y="1828800"/>
                </a:cubicBezTo>
                <a:cubicBezTo>
                  <a:pt x="3183156" y="1816432"/>
                  <a:pt x="3195023" y="1806785"/>
                  <a:pt x="3206442" y="1797269"/>
                </a:cubicBezTo>
                <a:cubicBezTo>
                  <a:pt x="3291304" y="1726551"/>
                  <a:pt x="3387843" y="1770484"/>
                  <a:pt x="3511242" y="1765738"/>
                </a:cubicBezTo>
                <a:cubicBezTo>
                  <a:pt x="3535766" y="1762235"/>
                  <a:pt x="3560523" y="1760086"/>
                  <a:pt x="3584815" y="1755228"/>
                </a:cubicBezTo>
                <a:cubicBezTo>
                  <a:pt x="3613144" y="1749562"/>
                  <a:pt x="3640400" y="1738956"/>
                  <a:pt x="3668897" y="1734207"/>
                </a:cubicBezTo>
                <a:cubicBezTo>
                  <a:pt x="3689918" y="1730704"/>
                  <a:pt x="3711122" y="1728162"/>
                  <a:pt x="3731960" y="1723697"/>
                </a:cubicBezTo>
                <a:cubicBezTo>
                  <a:pt x="3760209" y="1717644"/>
                  <a:pt x="3787295" y="1705551"/>
                  <a:pt x="3816042" y="1702676"/>
                </a:cubicBezTo>
                <a:cubicBezTo>
                  <a:pt x="4067602" y="1677521"/>
                  <a:pt x="3885947" y="1693004"/>
                  <a:pt x="4362580" y="1681655"/>
                </a:cubicBezTo>
                <a:cubicBezTo>
                  <a:pt x="4569755" y="1652060"/>
                  <a:pt x="4262628" y="1694652"/>
                  <a:pt x="4551766" y="1660635"/>
                </a:cubicBezTo>
                <a:cubicBezTo>
                  <a:pt x="4572931" y="1658145"/>
                  <a:pt x="4593932" y="1654303"/>
                  <a:pt x="4614829" y="1650124"/>
                </a:cubicBezTo>
                <a:cubicBezTo>
                  <a:pt x="4628993" y="1647291"/>
                  <a:pt x="4642513" y="1641209"/>
                  <a:pt x="4656870" y="1639614"/>
                </a:cubicBezTo>
                <a:cubicBezTo>
                  <a:pt x="4705743" y="1634184"/>
                  <a:pt x="4754967" y="1632607"/>
                  <a:pt x="4804015" y="1629104"/>
                </a:cubicBezTo>
                <a:cubicBezTo>
                  <a:pt x="4997457" y="1596862"/>
                  <a:pt x="4774014" y="1631180"/>
                  <a:pt x="5224429" y="1608083"/>
                </a:cubicBezTo>
                <a:cubicBezTo>
                  <a:pt x="5294521" y="1604489"/>
                  <a:pt x="5255892" y="1597586"/>
                  <a:pt x="5308511" y="1587062"/>
                </a:cubicBezTo>
                <a:cubicBezTo>
                  <a:pt x="5332803" y="1582204"/>
                  <a:pt x="5357710" y="1580983"/>
                  <a:pt x="5382084" y="1576552"/>
                </a:cubicBezTo>
                <a:cubicBezTo>
                  <a:pt x="5396296" y="1573968"/>
                  <a:pt x="5409877" y="1568417"/>
                  <a:pt x="5424125" y="1566042"/>
                </a:cubicBezTo>
                <a:cubicBezTo>
                  <a:pt x="5515855" y="1550753"/>
                  <a:pt x="5603043" y="1550263"/>
                  <a:pt x="5697394" y="1545021"/>
                </a:cubicBezTo>
                <a:cubicBezTo>
                  <a:pt x="5707904" y="1541518"/>
                  <a:pt x="5718272" y="1537555"/>
                  <a:pt x="5728925" y="1534511"/>
                </a:cubicBezTo>
                <a:cubicBezTo>
                  <a:pt x="5742814" y="1530543"/>
                  <a:pt x="5757689" y="1529690"/>
                  <a:pt x="5770966" y="1524000"/>
                </a:cubicBezTo>
                <a:cubicBezTo>
                  <a:pt x="5872581" y="1480450"/>
                  <a:pt x="5723841" y="1522645"/>
                  <a:pt x="5844539" y="1492469"/>
                </a:cubicBezTo>
                <a:cubicBezTo>
                  <a:pt x="5855049" y="1485462"/>
                  <a:pt x="5864772" y="1477098"/>
                  <a:pt x="5876070" y="1471449"/>
                </a:cubicBezTo>
                <a:cubicBezTo>
                  <a:pt x="5915648" y="1451660"/>
                  <a:pt x="5930520" y="1449953"/>
                  <a:pt x="5970663" y="1439917"/>
                </a:cubicBezTo>
                <a:cubicBezTo>
                  <a:pt x="6079751" y="1367194"/>
                  <a:pt x="5910868" y="1477897"/>
                  <a:pt x="6044235" y="1397876"/>
                </a:cubicBezTo>
                <a:cubicBezTo>
                  <a:pt x="6065898" y="1384878"/>
                  <a:pt x="6086276" y="1369849"/>
                  <a:pt x="6107297" y="1355835"/>
                </a:cubicBezTo>
                <a:lnTo>
                  <a:pt x="6138829" y="1334814"/>
                </a:lnTo>
                <a:cubicBezTo>
                  <a:pt x="6149339" y="1327807"/>
                  <a:pt x="6158376" y="1317787"/>
                  <a:pt x="6170360" y="1313793"/>
                </a:cubicBezTo>
                <a:lnTo>
                  <a:pt x="6201891" y="1303283"/>
                </a:lnTo>
                <a:cubicBezTo>
                  <a:pt x="6212401" y="1296276"/>
                  <a:pt x="6221879" y="1287392"/>
                  <a:pt x="6233422" y="1282262"/>
                </a:cubicBezTo>
                <a:cubicBezTo>
                  <a:pt x="6253670" y="1273263"/>
                  <a:pt x="6296484" y="1261242"/>
                  <a:pt x="6296484" y="1261242"/>
                </a:cubicBezTo>
                <a:cubicBezTo>
                  <a:pt x="6306994" y="1254235"/>
                  <a:pt x="6316472" y="1245351"/>
                  <a:pt x="6328015" y="1240221"/>
                </a:cubicBezTo>
                <a:cubicBezTo>
                  <a:pt x="6348263" y="1231222"/>
                  <a:pt x="6370056" y="1226207"/>
                  <a:pt x="6391077" y="1219200"/>
                </a:cubicBezTo>
                <a:cubicBezTo>
                  <a:pt x="6401587" y="1215697"/>
                  <a:pt x="6411744" y="1210863"/>
                  <a:pt x="6422608" y="1208690"/>
                </a:cubicBezTo>
                <a:cubicBezTo>
                  <a:pt x="6440125" y="1205187"/>
                  <a:pt x="6457753" y="1202197"/>
                  <a:pt x="6475160" y="1198180"/>
                </a:cubicBezTo>
                <a:cubicBezTo>
                  <a:pt x="6503310" y="1191684"/>
                  <a:pt x="6531215" y="1184166"/>
                  <a:pt x="6559242" y="1177159"/>
                </a:cubicBezTo>
                <a:cubicBezTo>
                  <a:pt x="6573256" y="1173656"/>
                  <a:pt x="6587119" y="1169482"/>
                  <a:pt x="6601284" y="1166649"/>
                </a:cubicBezTo>
                <a:cubicBezTo>
                  <a:pt x="6636318" y="1159642"/>
                  <a:pt x="6671726" y="1154294"/>
                  <a:pt x="6706387" y="1145628"/>
                </a:cubicBezTo>
                <a:cubicBezTo>
                  <a:pt x="6720401" y="1142124"/>
                  <a:pt x="6734304" y="1138144"/>
                  <a:pt x="6748429" y="1135117"/>
                </a:cubicBezTo>
                <a:cubicBezTo>
                  <a:pt x="6783364" y="1127631"/>
                  <a:pt x="6818498" y="1121104"/>
                  <a:pt x="6853532" y="1114097"/>
                </a:cubicBezTo>
                <a:cubicBezTo>
                  <a:pt x="6853550" y="1114093"/>
                  <a:pt x="6958616" y="1093079"/>
                  <a:pt x="6958635" y="1093076"/>
                </a:cubicBezTo>
                <a:cubicBezTo>
                  <a:pt x="6983159" y="1089573"/>
                  <a:pt x="7007834" y="1086998"/>
                  <a:pt x="7032208" y="1082566"/>
                </a:cubicBezTo>
                <a:cubicBezTo>
                  <a:pt x="7046420" y="1079982"/>
                  <a:pt x="7059871" y="1073446"/>
                  <a:pt x="7074249" y="1072055"/>
                </a:cubicBezTo>
                <a:cubicBezTo>
                  <a:pt x="7130833" y="1066579"/>
                  <a:pt x="7339952" y="1057551"/>
                  <a:pt x="7442111" y="1040524"/>
                </a:cubicBezTo>
                <a:cubicBezTo>
                  <a:pt x="7456360" y="1038149"/>
                  <a:pt x="7470052" y="1033148"/>
                  <a:pt x="7484153" y="1030014"/>
                </a:cubicBezTo>
                <a:cubicBezTo>
                  <a:pt x="7628397" y="997961"/>
                  <a:pt x="7469628" y="1037167"/>
                  <a:pt x="7568235" y="1008993"/>
                </a:cubicBezTo>
                <a:cubicBezTo>
                  <a:pt x="7582124" y="1005025"/>
                  <a:pt x="7596441" y="1002634"/>
                  <a:pt x="7610277" y="998483"/>
                </a:cubicBezTo>
                <a:cubicBezTo>
                  <a:pt x="7631500" y="992116"/>
                  <a:pt x="7652318" y="984469"/>
                  <a:pt x="7673339" y="977462"/>
                </a:cubicBezTo>
                <a:lnTo>
                  <a:pt x="7736401" y="956442"/>
                </a:lnTo>
                <a:lnTo>
                  <a:pt x="7799463" y="935421"/>
                </a:lnTo>
                <a:cubicBezTo>
                  <a:pt x="7809973" y="931918"/>
                  <a:pt x="7820708" y="929026"/>
                  <a:pt x="7830994" y="924911"/>
                </a:cubicBezTo>
                <a:cubicBezTo>
                  <a:pt x="7848511" y="917904"/>
                  <a:pt x="7865647" y="909856"/>
                  <a:pt x="7883546" y="903890"/>
                </a:cubicBezTo>
                <a:cubicBezTo>
                  <a:pt x="7897250" y="899322"/>
                  <a:pt x="7911751" y="897531"/>
                  <a:pt x="7925587" y="893380"/>
                </a:cubicBezTo>
                <a:cubicBezTo>
                  <a:pt x="7957422" y="883830"/>
                  <a:pt x="7988649" y="872359"/>
                  <a:pt x="8020180" y="861849"/>
                </a:cubicBezTo>
                <a:cubicBezTo>
                  <a:pt x="8030690" y="858345"/>
                  <a:pt x="8040847" y="853511"/>
                  <a:pt x="8051711" y="851338"/>
                </a:cubicBezTo>
                <a:cubicBezTo>
                  <a:pt x="8069228" y="847835"/>
                  <a:pt x="8086824" y="844703"/>
                  <a:pt x="8104263" y="840828"/>
                </a:cubicBezTo>
                <a:cubicBezTo>
                  <a:pt x="8134049" y="834209"/>
                  <a:pt x="8168728" y="822978"/>
                  <a:pt x="8198856" y="819807"/>
                </a:cubicBezTo>
                <a:cubicBezTo>
                  <a:pt x="8247759" y="814659"/>
                  <a:pt x="8296953" y="812800"/>
                  <a:pt x="8346001" y="809297"/>
                </a:cubicBezTo>
                <a:lnTo>
                  <a:pt x="8409063" y="788276"/>
                </a:lnTo>
                <a:cubicBezTo>
                  <a:pt x="8419573" y="784773"/>
                  <a:pt x="8430685" y="782721"/>
                  <a:pt x="8440594" y="777766"/>
                </a:cubicBezTo>
                <a:cubicBezTo>
                  <a:pt x="8468622" y="763752"/>
                  <a:pt x="8498604" y="753106"/>
                  <a:pt x="8524677" y="735724"/>
                </a:cubicBezTo>
                <a:cubicBezTo>
                  <a:pt x="8556341" y="714616"/>
                  <a:pt x="8560915" y="709683"/>
                  <a:pt x="8598249" y="693683"/>
                </a:cubicBezTo>
                <a:cubicBezTo>
                  <a:pt x="8608432" y="689319"/>
                  <a:pt x="8619270" y="686676"/>
                  <a:pt x="8629780" y="683173"/>
                </a:cubicBezTo>
                <a:cubicBezTo>
                  <a:pt x="8702060" y="634986"/>
                  <a:pt x="8668875" y="649120"/>
                  <a:pt x="8724373" y="630621"/>
                </a:cubicBezTo>
                <a:cubicBezTo>
                  <a:pt x="8747617" y="607377"/>
                  <a:pt x="8758170" y="592701"/>
                  <a:pt x="8787435" y="578069"/>
                </a:cubicBezTo>
                <a:cubicBezTo>
                  <a:pt x="8797344" y="573114"/>
                  <a:pt x="8808456" y="571062"/>
                  <a:pt x="8818966" y="567559"/>
                </a:cubicBezTo>
                <a:cubicBezTo>
                  <a:pt x="8829476" y="560552"/>
                  <a:pt x="8842606" y="556402"/>
                  <a:pt x="8850497" y="546538"/>
                </a:cubicBezTo>
                <a:cubicBezTo>
                  <a:pt x="8857418" y="537887"/>
                  <a:pt x="8861008" y="526086"/>
                  <a:pt x="8861008" y="515007"/>
                </a:cubicBezTo>
                <a:cubicBezTo>
                  <a:pt x="8861008" y="473735"/>
                  <a:pt x="8860767" y="443464"/>
                  <a:pt x="8818966" y="430924"/>
                </a:cubicBezTo>
                <a:cubicBezTo>
                  <a:pt x="8795238" y="423806"/>
                  <a:pt x="8770136" y="421651"/>
                  <a:pt x="8745394" y="420414"/>
                </a:cubicBezTo>
                <a:cubicBezTo>
                  <a:pt x="8629872" y="414638"/>
                  <a:pt x="8514167" y="413407"/>
                  <a:pt x="8398553" y="409904"/>
                </a:cubicBezTo>
                <a:cubicBezTo>
                  <a:pt x="8328484" y="402897"/>
                  <a:pt x="8257806" y="400459"/>
                  <a:pt x="8188346" y="388883"/>
                </a:cubicBezTo>
                <a:cubicBezTo>
                  <a:pt x="8124134" y="378181"/>
                  <a:pt x="8119310" y="376875"/>
                  <a:pt x="8051711" y="367862"/>
                </a:cubicBezTo>
                <a:cubicBezTo>
                  <a:pt x="8023713" y="364129"/>
                  <a:pt x="7995490" y="361995"/>
                  <a:pt x="7967629" y="357352"/>
                </a:cubicBezTo>
                <a:cubicBezTo>
                  <a:pt x="7953380" y="354977"/>
                  <a:pt x="7939836" y="349217"/>
                  <a:pt x="7925587" y="346842"/>
                </a:cubicBezTo>
                <a:cubicBezTo>
                  <a:pt x="7897726" y="342198"/>
                  <a:pt x="7869532" y="339835"/>
                  <a:pt x="7841504" y="336331"/>
                </a:cubicBezTo>
                <a:cubicBezTo>
                  <a:pt x="7830994" y="332828"/>
                  <a:pt x="7820837" y="327994"/>
                  <a:pt x="7809973" y="325821"/>
                </a:cubicBezTo>
                <a:cubicBezTo>
                  <a:pt x="7678217" y="299471"/>
                  <a:pt x="7586939" y="320465"/>
                  <a:pt x="7431601" y="325821"/>
                </a:cubicBezTo>
                <a:cubicBezTo>
                  <a:pt x="7348437" y="336216"/>
                  <a:pt x="7339202" y="337760"/>
                  <a:pt x="7252925" y="346842"/>
                </a:cubicBezTo>
                <a:cubicBezTo>
                  <a:pt x="7217909" y="350528"/>
                  <a:pt x="7182953" y="355010"/>
                  <a:pt x="7147822" y="357352"/>
                </a:cubicBezTo>
                <a:cubicBezTo>
                  <a:pt x="7077821" y="362019"/>
                  <a:pt x="7007684" y="364359"/>
                  <a:pt x="6937615" y="367862"/>
                </a:cubicBezTo>
                <a:lnTo>
                  <a:pt x="5655353" y="357352"/>
                </a:lnTo>
                <a:cubicBezTo>
                  <a:pt x="5642728" y="356931"/>
                  <a:pt x="5671243" y="337364"/>
                  <a:pt x="5676373" y="325821"/>
                </a:cubicBezTo>
                <a:cubicBezTo>
                  <a:pt x="5676380" y="325806"/>
                  <a:pt x="5702646" y="247001"/>
                  <a:pt x="5707904" y="231228"/>
                </a:cubicBezTo>
                <a:lnTo>
                  <a:pt x="5718415" y="199697"/>
                </a:lnTo>
                <a:cubicBezTo>
                  <a:pt x="5721918" y="210207"/>
                  <a:pt x="5733880" y="221319"/>
                  <a:pt x="5728925" y="231228"/>
                </a:cubicBezTo>
                <a:cubicBezTo>
                  <a:pt x="5723970" y="241137"/>
                  <a:pt x="5708209" y="239335"/>
                  <a:pt x="5697394" y="241738"/>
                </a:cubicBezTo>
                <a:cubicBezTo>
                  <a:pt x="5676591" y="246361"/>
                  <a:pt x="5655428" y="249235"/>
                  <a:pt x="5634332" y="252249"/>
                </a:cubicBezTo>
                <a:cubicBezTo>
                  <a:pt x="5564916" y="262166"/>
                  <a:pt x="5516522" y="266132"/>
                  <a:pt x="5445146" y="273269"/>
                </a:cubicBezTo>
                <a:cubicBezTo>
                  <a:pt x="5305008" y="269766"/>
                  <a:pt x="5164914" y="262759"/>
                  <a:pt x="5024732" y="262759"/>
                </a:cubicBezTo>
                <a:cubicBezTo>
                  <a:pt x="4979052" y="262759"/>
                  <a:pt x="4933526" y="268487"/>
                  <a:pt x="4888097" y="273269"/>
                </a:cubicBezTo>
                <a:cubicBezTo>
                  <a:pt x="4866903" y="275500"/>
                  <a:pt x="4846098" y="280540"/>
                  <a:pt x="4825035" y="283780"/>
                </a:cubicBezTo>
                <a:cubicBezTo>
                  <a:pt x="4800550" y="287547"/>
                  <a:pt x="4776113" y="291825"/>
                  <a:pt x="4751463" y="294290"/>
                </a:cubicBezTo>
                <a:cubicBezTo>
                  <a:pt x="4437806" y="325655"/>
                  <a:pt x="4761207" y="286961"/>
                  <a:pt x="4520235" y="315311"/>
                </a:cubicBezTo>
                <a:cubicBezTo>
                  <a:pt x="4492183" y="318611"/>
                  <a:pt x="4464346" y="324095"/>
                  <a:pt x="4436153" y="325821"/>
                </a:cubicBezTo>
                <a:cubicBezTo>
                  <a:pt x="4292610" y="334609"/>
                  <a:pt x="4005229" y="346842"/>
                  <a:pt x="4005229" y="346842"/>
                </a:cubicBezTo>
                <a:cubicBezTo>
                  <a:pt x="3881349" y="371617"/>
                  <a:pt x="4035589" y="341781"/>
                  <a:pt x="3879104" y="367862"/>
                </a:cubicBezTo>
                <a:cubicBezTo>
                  <a:pt x="3861483" y="370799"/>
                  <a:pt x="3844174" y="375436"/>
                  <a:pt x="3826553" y="378373"/>
                </a:cubicBezTo>
                <a:cubicBezTo>
                  <a:pt x="3802117" y="382446"/>
                  <a:pt x="3777465" y="385116"/>
                  <a:pt x="3752980" y="388883"/>
                </a:cubicBezTo>
                <a:cubicBezTo>
                  <a:pt x="3731917" y="392123"/>
                  <a:pt x="3710939" y="395890"/>
                  <a:pt x="3689918" y="399393"/>
                </a:cubicBezTo>
                <a:cubicBezTo>
                  <a:pt x="3602332" y="395890"/>
                  <a:pt x="3513623" y="403293"/>
                  <a:pt x="3427160" y="388883"/>
                </a:cubicBezTo>
                <a:cubicBezTo>
                  <a:pt x="3288266" y="365734"/>
                  <a:pt x="3603354" y="340277"/>
                  <a:pt x="3469201" y="336331"/>
                </a:cubicBezTo>
                <a:lnTo>
                  <a:pt x="2817560" y="357352"/>
                </a:lnTo>
                <a:cubicBezTo>
                  <a:pt x="2562123" y="385734"/>
                  <a:pt x="2691736" y="375038"/>
                  <a:pt x="2428677" y="388883"/>
                </a:cubicBezTo>
                <a:cubicBezTo>
                  <a:pt x="2218650" y="415137"/>
                  <a:pt x="2316807" y="414596"/>
                  <a:pt x="2134387" y="399393"/>
                </a:cubicBezTo>
                <a:cubicBezTo>
                  <a:pt x="2123877" y="395890"/>
                  <a:pt x="2113720" y="391056"/>
                  <a:pt x="2102856" y="388883"/>
                </a:cubicBezTo>
                <a:cubicBezTo>
                  <a:pt x="2078564" y="384025"/>
                  <a:pt x="2051442" y="389452"/>
                  <a:pt x="2029284" y="378373"/>
                </a:cubicBezTo>
                <a:cubicBezTo>
                  <a:pt x="2019375" y="373418"/>
                  <a:pt x="2022277" y="357352"/>
                  <a:pt x="2018773" y="346842"/>
                </a:cubicBezTo>
                <a:cubicBezTo>
                  <a:pt x="2020282" y="328731"/>
                  <a:pt x="2041998" y="208809"/>
                  <a:pt x="2018773" y="168166"/>
                </a:cubicBezTo>
                <a:cubicBezTo>
                  <a:pt x="2009184" y="151386"/>
                  <a:pt x="1971897" y="142030"/>
                  <a:pt x="1955711" y="136635"/>
                </a:cubicBezTo>
                <a:cubicBezTo>
                  <a:pt x="1920677" y="140138"/>
                  <a:pt x="1885817" y="147145"/>
                  <a:pt x="1850608" y="147145"/>
                </a:cubicBezTo>
                <a:cubicBezTo>
                  <a:pt x="1816149" y="147145"/>
                  <a:pt x="1811921" y="124062"/>
                  <a:pt x="1787546" y="105104"/>
                </a:cubicBezTo>
                <a:cubicBezTo>
                  <a:pt x="1767604" y="89593"/>
                  <a:pt x="1742348" y="80926"/>
                  <a:pt x="1724484" y="63062"/>
                </a:cubicBezTo>
                <a:cubicBezTo>
                  <a:pt x="1701237" y="39815"/>
                  <a:pt x="1690690" y="25145"/>
                  <a:pt x="1661422" y="10511"/>
                </a:cubicBezTo>
                <a:cubicBezTo>
                  <a:pt x="1651513" y="5556"/>
                  <a:pt x="1640401" y="3504"/>
                  <a:pt x="1629891" y="0"/>
                </a:cubicBezTo>
                <a:cubicBezTo>
                  <a:pt x="1542927" y="4348"/>
                  <a:pt x="1390152" y="9658"/>
                  <a:pt x="1293560" y="21021"/>
                </a:cubicBezTo>
                <a:cubicBezTo>
                  <a:pt x="1275818" y="23108"/>
                  <a:pt x="1258525" y="28028"/>
                  <a:pt x="1241008" y="31531"/>
                </a:cubicBezTo>
                <a:cubicBezTo>
                  <a:pt x="1230498" y="38538"/>
                  <a:pt x="1220775" y="46903"/>
                  <a:pt x="1209477" y="52552"/>
                </a:cubicBezTo>
                <a:cubicBezTo>
                  <a:pt x="1122448" y="96067"/>
                  <a:pt x="1236779" y="23839"/>
                  <a:pt x="1146415" y="84083"/>
                </a:cubicBezTo>
                <a:cubicBezTo>
                  <a:pt x="1139408" y="94593"/>
                  <a:pt x="1134326" y="106682"/>
                  <a:pt x="1125394" y="115614"/>
                </a:cubicBezTo>
                <a:cubicBezTo>
                  <a:pt x="1116462" y="124546"/>
                  <a:pt x="1100558" y="125923"/>
                  <a:pt x="1093863" y="136635"/>
                </a:cubicBezTo>
                <a:cubicBezTo>
                  <a:pt x="1063886" y="184599"/>
                  <a:pt x="1086235" y="225802"/>
                  <a:pt x="1030801" y="262759"/>
                </a:cubicBezTo>
                <a:cubicBezTo>
                  <a:pt x="1020291" y="269766"/>
                  <a:pt x="1008974" y="275693"/>
                  <a:pt x="999270" y="283780"/>
                </a:cubicBezTo>
                <a:cubicBezTo>
                  <a:pt x="964401" y="312838"/>
                  <a:pt x="975353" y="316759"/>
                  <a:pt x="936208" y="336331"/>
                </a:cubicBezTo>
                <a:cubicBezTo>
                  <a:pt x="926299" y="341286"/>
                  <a:pt x="914586" y="341887"/>
                  <a:pt x="904677" y="346842"/>
                </a:cubicBezTo>
                <a:cubicBezTo>
                  <a:pt x="893379" y="352491"/>
                  <a:pt x="884689" y="362732"/>
                  <a:pt x="873146" y="367862"/>
                </a:cubicBezTo>
                <a:cubicBezTo>
                  <a:pt x="852898" y="376861"/>
                  <a:pt x="831105" y="381876"/>
                  <a:pt x="810084" y="388883"/>
                </a:cubicBezTo>
                <a:cubicBezTo>
                  <a:pt x="764855" y="403959"/>
                  <a:pt x="789294" y="396708"/>
                  <a:pt x="736511" y="409904"/>
                </a:cubicBezTo>
                <a:cubicBezTo>
                  <a:pt x="676952" y="406400"/>
                  <a:pt x="617201" y="405330"/>
                  <a:pt x="557835" y="399393"/>
                </a:cubicBezTo>
                <a:cubicBezTo>
                  <a:pt x="546811" y="398291"/>
                  <a:pt x="536390" y="393467"/>
                  <a:pt x="526304" y="388883"/>
                </a:cubicBezTo>
                <a:cubicBezTo>
                  <a:pt x="497777" y="375916"/>
                  <a:pt x="471949" y="356752"/>
                  <a:pt x="442222" y="346842"/>
                </a:cubicBezTo>
                <a:cubicBezTo>
                  <a:pt x="398708" y="332336"/>
                  <a:pt x="419909" y="342476"/>
                  <a:pt x="379160" y="315311"/>
                </a:cubicBezTo>
                <a:cubicBezTo>
                  <a:pt x="333615" y="318814"/>
                  <a:pt x="287852" y="320155"/>
                  <a:pt x="242525" y="325821"/>
                </a:cubicBezTo>
                <a:cubicBezTo>
                  <a:pt x="231532" y="327195"/>
                  <a:pt x="218828" y="328497"/>
                  <a:pt x="210994" y="336331"/>
                </a:cubicBezTo>
                <a:cubicBezTo>
                  <a:pt x="203160" y="344165"/>
                  <a:pt x="203987" y="357352"/>
                  <a:pt x="200484" y="367862"/>
                </a:cubicBezTo>
                <a:cubicBezTo>
                  <a:pt x="203987" y="437931"/>
                  <a:pt x="210994" y="507912"/>
                  <a:pt x="210994" y="578069"/>
                </a:cubicBezTo>
                <a:cubicBezTo>
                  <a:pt x="210994" y="599380"/>
                  <a:pt x="209139" y="621657"/>
                  <a:pt x="200484" y="641131"/>
                </a:cubicBezTo>
                <a:cubicBezTo>
                  <a:pt x="189636" y="665538"/>
                  <a:pt x="161798" y="679110"/>
                  <a:pt x="137422" y="683173"/>
                </a:cubicBezTo>
                <a:cubicBezTo>
                  <a:pt x="106129" y="688389"/>
                  <a:pt x="74360" y="690180"/>
                  <a:pt x="42829" y="693683"/>
                </a:cubicBezTo>
                <a:cubicBezTo>
                  <a:pt x="32318" y="704193"/>
                  <a:pt x="19542" y="712846"/>
                  <a:pt x="11297" y="725214"/>
                </a:cubicBezTo>
                <a:cubicBezTo>
                  <a:pt x="-9880" y="756979"/>
                  <a:pt x="3837" y="813473"/>
                  <a:pt x="11297" y="840828"/>
                </a:cubicBezTo>
                <a:cubicBezTo>
                  <a:pt x="14621" y="853015"/>
                  <a:pt x="22454" y="864468"/>
                  <a:pt x="32318" y="872359"/>
                </a:cubicBezTo>
                <a:cubicBezTo>
                  <a:pt x="40969" y="879280"/>
                  <a:pt x="53339" y="879366"/>
                  <a:pt x="63849" y="882869"/>
                </a:cubicBezTo>
                <a:cubicBezTo>
                  <a:pt x="77863" y="903890"/>
                  <a:pt x="109025" y="920862"/>
                  <a:pt x="105891" y="945931"/>
                </a:cubicBezTo>
                <a:cubicBezTo>
                  <a:pt x="102387" y="973959"/>
                  <a:pt x="102812" y="1002763"/>
                  <a:pt x="95380" y="1030014"/>
                </a:cubicBezTo>
                <a:cubicBezTo>
                  <a:pt x="89032" y="1053289"/>
                  <a:pt x="56325" y="1076880"/>
                  <a:pt x="42829" y="1093076"/>
                </a:cubicBezTo>
                <a:cubicBezTo>
                  <a:pt x="20190" y="1120242"/>
                  <a:pt x="21831" y="1124537"/>
                  <a:pt x="11297" y="1156138"/>
                </a:cubicBezTo>
                <a:cubicBezTo>
                  <a:pt x="14801" y="1173655"/>
                  <a:pt x="12945" y="1193179"/>
                  <a:pt x="21808" y="1208690"/>
                </a:cubicBezTo>
                <a:cubicBezTo>
                  <a:pt x="31549" y="1225737"/>
                  <a:pt x="97601" y="1246586"/>
                  <a:pt x="105891" y="1250731"/>
                </a:cubicBezTo>
                <a:cubicBezTo>
                  <a:pt x="145031" y="1270301"/>
                  <a:pt x="134089" y="1274229"/>
                  <a:pt x="168953" y="1303283"/>
                </a:cubicBezTo>
                <a:cubicBezTo>
                  <a:pt x="178657" y="1311370"/>
                  <a:pt x="189974" y="1317297"/>
                  <a:pt x="200484" y="1324304"/>
                </a:cubicBezTo>
                <a:cubicBezTo>
                  <a:pt x="207491" y="1345325"/>
                  <a:pt x="228511" y="1366345"/>
                  <a:pt x="221504" y="1387366"/>
                </a:cubicBezTo>
                <a:cubicBezTo>
                  <a:pt x="212956" y="1413012"/>
                  <a:pt x="210349" y="1430052"/>
                  <a:pt x="189973" y="1450428"/>
                </a:cubicBezTo>
                <a:cubicBezTo>
                  <a:pt x="181041" y="1459360"/>
                  <a:pt x="168146" y="1463362"/>
                  <a:pt x="158442" y="1471449"/>
                </a:cubicBezTo>
                <a:cubicBezTo>
                  <a:pt x="147023" y="1480965"/>
                  <a:pt x="137421" y="1492470"/>
                  <a:pt x="126911" y="1502980"/>
                </a:cubicBezTo>
                <a:cubicBezTo>
                  <a:pt x="130415" y="1531007"/>
                  <a:pt x="126932" y="1560837"/>
                  <a:pt x="137422" y="1587062"/>
                </a:cubicBezTo>
                <a:cubicBezTo>
                  <a:pt x="145681" y="1607709"/>
                  <a:pt x="197055" y="1614610"/>
                  <a:pt x="210994" y="1618593"/>
                </a:cubicBezTo>
                <a:cubicBezTo>
                  <a:pt x="221647" y="1621637"/>
                  <a:pt x="231615" y="1627179"/>
                  <a:pt x="242525" y="1629104"/>
                </a:cubicBezTo>
                <a:cubicBezTo>
                  <a:pt x="291317" y="1637714"/>
                  <a:pt x="340798" y="1641978"/>
                  <a:pt x="389670" y="1650124"/>
                </a:cubicBezTo>
                <a:lnTo>
                  <a:pt x="452732" y="1660635"/>
                </a:lnTo>
                <a:cubicBezTo>
                  <a:pt x="532341" y="1713706"/>
                  <a:pt x="492390" y="1673968"/>
                  <a:pt x="473753" y="1860331"/>
                </a:cubicBezTo>
                <a:cubicBezTo>
                  <a:pt x="472651" y="1871355"/>
                  <a:pt x="471076" y="1884028"/>
                  <a:pt x="463242" y="1891862"/>
                </a:cubicBezTo>
                <a:cubicBezTo>
                  <a:pt x="445378" y="1909726"/>
                  <a:pt x="421201" y="1919890"/>
                  <a:pt x="400180" y="1933904"/>
                </a:cubicBezTo>
                <a:cubicBezTo>
                  <a:pt x="389670" y="1940911"/>
                  <a:pt x="377581" y="1945992"/>
                  <a:pt x="368649" y="1954924"/>
                </a:cubicBezTo>
                <a:cubicBezTo>
                  <a:pt x="328186" y="1995387"/>
                  <a:pt x="349485" y="1978210"/>
                  <a:pt x="305587" y="2007476"/>
                </a:cubicBezTo>
                <a:cubicBezTo>
                  <a:pt x="302084" y="2017986"/>
                  <a:pt x="295077" y="2027928"/>
                  <a:pt x="295077" y="2039007"/>
                </a:cubicBezTo>
                <a:cubicBezTo>
                  <a:pt x="295077" y="2063780"/>
                  <a:pt x="295526" y="2089942"/>
                  <a:pt x="305587" y="2112580"/>
                </a:cubicBezTo>
                <a:cubicBezTo>
                  <a:pt x="309831" y="2122129"/>
                  <a:pt x="375837" y="2152959"/>
                  <a:pt x="379160" y="2154621"/>
                </a:cubicBezTo>
                <a:cubicBezTo>
                  <a:pt x="393174" y="2175642"/>
                  <a:pt x="413212" y="2193716"/>
                  <a:pt x="421201" y="2217683"/>
                </a:cubicBezTo>
                <a:lnTo>
                  <a:pt x="442222" y="2280745"/>
                </a:lnTo>
                <a:cubicBezTo>
                  <a:pt x="438718" y="2294759"/>
                  <a:pt x="442679" y="2313385"/>
                  <a:pt x="431711" y="2322786"/>
                </a:cubicBezTo>
                <a:cubicBezTo>
                  <a:pt x="414888" y="2337206"/>
                  <a:pt x="390636" y="2341059"/>
                  <a:pt x="368649" y="2343807"/>
                </a:cubicBezTo>
                <a:cubicBezTo>
                  <a:pt x="266840" y="2356533"/>
                  <a:pt x="312263" y="2348777"/>
                  <a:pt x="232015" y="2364828"/>
                </a:cubicBezTo>
                <a:cubicBezTo>
                  <a:pt x="233258" y="2382229"/>
                  <a:pt x="223842" y="2514310"/>
                  <a:pt x="263546" y="2554014"/>
                </a:cubicBezTo>
                <a:cubicBezTo>
                  <a:pt x="281410" y="2571878"/>
                  <a:pt x="326608" y="2596055"/>
                  <a:pt x="326608" y="2596055"/>
                </a:cubicBezTo>
                <a:cubicBezTo>
                  <a:pt x="380942" y="2677557"/>
                  <a:pt x="360658" y="2635147"/>
                  <a:pt x="389670" y="2722180"/>
                </a:cubicBezTo>
                <a:lnTo>
                  <a:pt x="379160" y="2690649"/>
                </a:lnTo>
                <a:cubicBezTo>
                  <a:pt x="382663" y="2680138"/>
                  <a:pt x="389670" y="2648038"/>
                  <a:pt x="389670" y="2659117"/>
                </a:cubicBezTo>
                <a:cubicBezTo>
                  <a:pt x="389670" y="2676981"/>
                  <a:pt x="382356" y="2694093"/>
                  <a:pt x="379160" y="2711669"/>
                </a:cubicBezTo>
                <a:cubicBezTo>
                  <a:pt x="371127" y="2755851"/>
                  <a:pt x="364047" y="2803989"/>
                  <a:pt x="358139" y="2848304"/>
                </a:cubicBezTo>
                <a:cubicBezTo>
                  <a:pt x="354036" y="2879080"/>
                  <a:pt x="347715" y="2949614"/>
                  <a:pt x="337118" y="2984938"/>
                </a:cubicBezTo>
                <a:cubicBezTo>
                  <a:pt x="309841" y="3075858"/>
                  <a:pt x="327609" y="3003956"/>
                  <a:pt x="295077" y="3069021"/>
                </a:cubicBezTo>
                <a:cubicBezTo>
                  <a:pt x="290122" y="3078930"/>
                  <a:pt x="292400" y="3092718"/>
                  <a:pt x="284566" y="3100552"/>
                </a:cubicBezTo>
                <a:cubicBezTo>
                  <a:pt x="276732" y="3108386"/>
                  <a:pt x="263850" y="3108659"/>
                  <a:pt x="253035" y="3111062"/>
                </a:cubicBezTo>
                <a:cubicBezTo>
                  <a:pt x="232232" y="3115685"/>
                  <a:pt x="210994" y="3118069"/>
                  <a:pt x="189973" y="3121573"/>
                </a:cubicBezTo>
                <a:cubicBezTo>
                  <a:pt x="193477" y="3139090"/>
                  <a:pt x="194212" y="3157397"/>
                  <a:pt x="200484" y="3174124"/>
                </a:cubicBezTo>
                <a:cubicBezTo>
                  <a:pt x="208614" y="3195803"/>
                  <a:pt x="250044" y="3238053"/>
                  <a:pt x="263546" y="3247697"/>
                </a:cubicBezTo>
                <a:cubicBezTo>
                  <a:pt x="272561" y="3254136"/>
                  <a:pt x="284567" y="3254704"/>
                  <a:pt x="295077" y="3258207"/>
                </a:cubicBezTo>
                <a:cubicBezTo>
                  <a:pt x="305587" y="3265214"/>
                  <a:pt x="315065" y="3274098"/>
                  <a:pt x="326608" y="3279228"/>
                </a:cubicBezTo>
                <a:cubicBezTo>
                  <a:pt x="346856" y="3288227"/>
                  <a:pt x="389670" y="3300249"/>
                  <a:pt x="389670" y="3300249"/>
                </a:cubicBezTo>
                <a:cubicBezTo>
                  <a:pt x="416212" y="3340061"/>
                  <a:pt x="434948" y="3353280"/>
                  <a:pt x="400180" y="3415862"/>
                </a:cubicBezTo>
                <a:cubicBezTo>
                  <a:pt x="393165" y="3428489"/>
                  <a:pt x="372153" y="3422869"/>
                  <a:pt x="358139" y="3426373"/>
                </a:cubicBezTo>
                <a:cubicBezTo>
                  <a:pt x="333615" y="3422869"/>
                  <a:pt x="308858" y="3420720"/>
                  <a:pt x="284566" y="3415862"/>
                </a:cubicBezTo>
                <a:cubicBezTo>
                  <a:pt x="273702" y="3413689"/>
                  <a:pt x="262944" y="3400397"/>
                  <a:pt x="253035" y="3405352"/>
                </a:cubicBezTo>
                <a:cubicBezTo>
                  <a:pt x="243126" y="3410307"/>
                  <a:pt x="246028" y="3426373"/>
                  <a:pt x="242525" y="3436883"/>
                </a:cubicBezTo>
                <a:cubicBezTo>
                  <a:pt x="246630" y="3457409"/>
                  <a:pt x="260720" y="3539161"/>
                  <a:pt x="274056" y="3552497"/>
                </a:cubicBezTo>
                <a:lnTo>
                  <a:pt x="305587" y="3584028"/>
                </a:lnTo>
                <a:cubicBezTo>
                  <a:pt x="309090" y="3594538"/>
                  <a:pt x="309952" y="3606341"/>
                  <a:pt x="316097" y="3615559"/>
                </a:cubicBezTo>
                <a:cubicBezTo>
                  <a:pt x="324342" y="3627927"/>
                  <a:pt x="336210" y="3637574"/>
                  <a:pt x="347629" y="3647090"/>
                </a:cubicBezTo>
                <a:cubicBezTo>
                  <a:pt x="377211" y="3671741"/>
                  <a:pt x="402934" y="3679308"/>
                  <a:pt x="442222" y="3689131"/>
                </a:cubicBezTo>
                <a:cubicBezTo>
                  <a:pt x="456236" y="3692635"/>
                  <a:pt x="470099" y="3696809"/>
                  <a:pt x="484263" y="3699642"/>
                </a:cubicBezTo>
                <a:cubicBezTo>
                  <a:pt x="505160" y="3703821"/>
                  <a:pt x="526651" y="3704983"/>
                  <a:pt x="547325" y="3710152"/>
                </a:cubicBezTo>
                <a:cubicBezTo>
                  <a:pt x="568821" y="3715526"/>
                  <a:pt x="589366" y="3724166"/>
                  <a:pt x="610387" y="3731173"/>
                </a:cubicBezTo>
                <a:lnTo>
                  <a:pt x="673449" y="3752193"/>
                </a:lnTo>
                <a:cubicBezTo>
                  <a:pt x="683959" y="3755697"/>
                  <a:pt x="694232" y="3760017"/>
                  <a:pt x="704980" y="3762704"/>
                </a:cubicBezTo>
                <a:cubicBezTo>
                  <a:pt x="767696" y="3778382"/>
                  <a:pt x="732773" y="3770839"/>
                  <a:pt x="810084" y="3783724"/>
                </a:cubicBezTo>
                <a:lnTo>
                  <a:pt x="873146" y="3804745"/>
                </a:lnTo>
                <a:lnTo>
                  <a:pt x="936208" y="3825766"/>
                </a:lnTo>
                <a:lnTo>
                  <a:pt x="957229" y="3836276"/>
                </a:lnTo>
                <a:lnTo>
                  <a:pt x="1188456" y="3794235"/>
                </a:lnTo>
                <a:lnTo>
                  <a:pt x="1283049" y="3804745"/>
                </a:lnTo>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939FE411-6BAD-B742-ADD4-8BF9C3AFF8B0}"/>
              </a:ext>
            </a:extLst>
          </p:cNvPr>
          <p:cNvSpPr/>
          <p:nvPr/>
        </p:nvSpPr>
        <p:spPr>
          <a:xfrm>
            <a:off x="9028985" y="4027025"/>
            <a:ext cx="1030014" cy="1546967"/>
          </a:xfrm>
          <a:custGeom>
            <a:avLst/>
            <a:gdLst>
              <a:gd name="connsiteX0" fmla="*/ 388883 w 1030014"/>
              <a:gd name="connsiteY0" fmla="*/ 1536457 h 1546967"/>
              <a:gd name="connsiteX1" fmla="*/ 388883 w 1030014"/>
              <a:gd name="connsiteY1" fmla="*/ 1536457 h 1546967"/>
              <a:gd name="connsiteX2" fmla="*/ 483476 w 1030014"/>
              <a:gd name="connsiteY2" fmla="*/ 1546967 h 1546967"/>
              <a:gd name="connsiteX3" fmla="*/ 557048 w 1030014"/>
              <a:gd name="connsiteY3" fmla="*/ 1536457 h 1546967"/>
              <a:gd name="connsiteX4" fmla="*/ 756745 w 1030014"/>
              <a:gd name="connsiteY4" fmla="*/ 1515436 h 1546967"/>
              <a:gd name="connsiteX5" fmla="*/ 1030014 w 1030014"/>
              <a:gd name="connsiteY5" fmla="*/ 1504926 h 1546967"/>
              <a:gd name="connsiteX6" fmla="*/ 1008993 w 1030014"/>
              <a:gd name="connsiteY6" fmla="*/ 1431353 h 1546967"/>
              <a:gd name="connsiteX7" fmla="*/ 945931 w 1030014"/>
              <a:gd name="connsiteY7" fmla="*/ 1399822 h 1546967"/>
              <a:gd name="connsiteX8" fmla="*/ 924910 w 1030014"/>
              <a:gd name="connsiteY8" fmla="*/ 1368291 h 1546967"/>
              <a:gd name="connsiteX9" fmla="*/ 861848 w 1030014"/>
              <a:gd name="connsiteY9" fmla="*/ 1326250 h 1546967"/>
              <a:gd name="connsiteX10" fmla="*/ 851338 w 1030014"/>
              <a:gd name="connsiteY10" fmla="*/ 1294719 h 1546967"/>
              <a:gd name="connsiteX11" fmla="*/ 882869 w 1030014"/>
              <a:gd name="connsiteY11" fmla="*/ 1221146 h 1546967"/>
              <a:gd name="connsiteX12" fmla="*/ 914400 w 1030014"/>
              <a:gd name="connsiteY12" fmla="*/ 1189615 h 1546967"/>
              <a:gd name="connsiteX13" fmla="*/ 935421 w 1030014"/>
              <a:gd name="connsiteY13" fmla="*/ 1158084 h 1546967"/>
              <a:gd name="connsiteX14" fmla="*/ 903890 w 1030014"/>
              <a:gd name="connsiteY14" fmla="*/ 1031960 h 1546967"/>
              <a:gd name="connsiteX15" fmla="*/ 840828 w 1030014"/>
              <a:gd name="connsiteY15" fmla="*/ 989919 h 1546967"/>
              <a:gd name="connsiteX16" fmla="*/ 851338 w 1030014"/>
              <a:gd name="connsiteY16" fmla="*/ 916346 h 1546967"/>
              <a:gd name="connsiteX17" fmla="*/ 872359 w 1030014"/>
              <a:gd name="connsiteY17" fmla="*/ 853284 h 1546967"/>
              <a:gd name="connsiteX18" fmla="*/ 861848 w 1030014"/>
              <a:gd name="connsiteY18" fmla="*/ 769202 h 1546967"/>
              <a:gd name="connsiteX19" fmla="*/ 830317 w 1030014"/>
              <a:gd name="connsiteY19" fmla="*/ 737671 h 1546967"/>
              <a:gd name="connsiteX20" fmla="*/ 788276 w 1030014"/>
              <a:gd name="connsiteY20" fmla="*/ 674608 h 1546967"/>
              <a:gd name="connsiteX21" fmla="*/ 777766 w 1030014"/>
              <a:gd name="connsiteY21" fmla="*/ 643077 h 1546967"/>
              <a:gd name="connsiteX22" fmla="*/ 809297 w 1030014"/>
              <a:gd name="connsiteY22" fmla="*/ 527464 h 1546967"/>
              <a:gd name="connsiteX23" fmla="*/ 819807 w 1030014"/>
              <a:gd name="connsiteY23" fmla="*/ 495933 h 1546967"/>
              <a:gd name="connsiteX24" fmla="*/ 830317 w 1030014"/>
              <a:gd name="connsiteY24" fmla="*/ 464402 h 1546967"/>
              <a:gd name="connsiteX25" fmla="*/ 851338 w 1030014"/>
              <a:gd name="connsiteY25" fmla="*/ 432871 h 1546967"/>
              <a:gd name="connsiteX26" fmla="*/ 872359 w 1030014"/>
              <a:gd name="connsiteY26" fmla="*/ 369808 h 1546967"/>
              <a:gd name="connsiteX27" fmla="*/ 851338 w 1030014"/>
              <a:gd name="connsiteY27" fmla="*/ 338277 h 1546967"/>
              <a:gd name="connsiteX28" fmla="*/ 798786 w 1030014"/>
              <a:gd name="connsiteY28" fmla="*/ 275215 h 1546967"/>
              <a:gd name="connsiteX29" fmla="*/ 767255 w 1030014"/>
              <a:gd name="connsiteY29" fmla="*/ 212153 h 1546967"/>
              <a:gd name="connsiteX30" fmla="*/ 746235 w 1030014"/>
              <a:gd name="connsiteY30" fmla="*/ 149091 h 1546967"/>
              <a:gd name="connsiteX31" fmla="*/ 714703 w 1030014"/>
              <a:gd name="connsiteY31" fmla="*/ 54498 h 1546967"/>
              <a:gd name="connsiteX32" fmla="*/ 704193 w 1030014"/>
              <a:gd name="connsiteY32" fmla="*/ 22967 h 1546967"/>
              <a:gd name="connsiteX33" fmla="*/ 672662 w 1030014"/>
              <a:gd name="connsiteY33" fmla="*/ 1946 h 1546967"/>
              <a:gd name="connsiteX34" fmla="*/ 641131 w 1030014"/>
              <a:gd name="connsiteY34" fmla="*/ 12457 h 1546967"/>
              <a:gd name="connsiteX35" fmla="*/ 578069 w 1030014"/>
              <a:gd name="connsiteY35" fmla="*/ 12457 h 1546967"/>
              <a:gd name="connsiteX36" fmla="*/ 588579 w 1030014"/>
              <a:gd name="connsiteY36" fmla="*/ 138581 h 1546967"/>
              <a:gd name="connsiteX37" fmla="*/ 483476 w 1030014"/>
              <a:gd name="connsiteY37" fmla="*/ 149091 h 1546967"/>
              <a:gd name="connsiteX38" fmla="*/ 252248 w 1030014"/>
              <a:gd name="connsiteY38" fmla="*/ 159602 h 1546967"/>
              <a:gd name="connsiteX39" fmla="*/ 231228 w 1030014"/>
              <a:gd name="connsiteY39" fmla="*/ 191133 h 1546967"/>
              <a:gd name="connsiteX40" fmla="*/ 220717 w 1030014"/>
              <a:gd name="connsiteY40" fmla="*/ 222664 h 1546967"/>
              <a:gd name="connsiteX41" fmla="*/ 126124 w 1030014"/>
              <a:gd name="connsiteY41" fmla="*/ 233174 h 1546967"/>
              <a:gd name="connsiteX42" fmla="*/ 115614 w 1030014"/>
              <a:gd name="connsiteY42" fmla="*/ 264705 h 1546967"/>
              <a:gd name="connsiteX43" fmla="*/ 105103 w 1030014"/>
              <a:gd name="connsiteY43" fmla="*/ 380319 h 1546967"/>
              <a:gd name="connsiteX44" fmla="*/ 73572 w 1030014"/>
              <a:gd name="connsiteY44" fmla="*/ 390829 h 1546967"/>
              <a:gd name="connsiteX45" fmla="*/ 42041 w 1030014"/>
              <a:gd name="connsiteY45" fmla="*/ 411850 h 1546967"/>
              <a:gd name="connsiteX46" fmla="*/ 10510 w 1030014"/>
              <a:gd name="connsiteY46" fmla="*/ 422360 h 1546967"/>
              <a:gd name="connsiteX47" fmla="*/ 0 w 1030014"/>
              <a:gd name="connsiteY47" fmla="*/ 453891 h 1546967"/>
              <a:gd name="connsiteX48" fmla="*/ 31531 w 1030014"/>
              <a:gd name="connsiteY48" fmla="*/ 485422 h 1546967"/>
              <a:gd name="connsiteX49" fmla="*/ 73572 w 1030014"/>
              <a:gd name="connsiteY49" fmla="*/ 548484 h 1546967"/>
              <a:gd name="connsiteX50" fmla="*/ 94593 w 1030014"/>
              <a:gd name="connsiteY50" fmla="*/ 580015 h 1546967"/>
              <a:gd name="connsiteX51" fmla="*/ 126124 w 1030014"/>
              <a:gd name="connsiteY51" fmla="*/ 611546 h 1546967"/>
              <a:gd name="connsiteX52" fmla="*/ 168166 w 1030014"/>
              <a:gd name="connsiteY52" fmla="*/ 674608 h 1546967"/>
              <a:gd name="connsiteX53" fmla="*/ 210207 w 1030014"/>
              <a:gd name="connsiteY53" fmla="*/ 737671 h 1546967"/>
              <a:gd name="connsiteX54" fmla="*/ 262759 w 1030014"/>
              <a:gd name="connsiteY54" fmla="*/ 811243 h 1546967"/>
              <a:gd name="connsiteX55" fmla="*/ 273269 w 1030014"/>
              <a:gd name="connsiteY55" fmla="*/ 842774 h 1546967"/>
              <a:gd name="connsiteX56" fmla="*/ 294290 w 1030014"/>
              <a:gd name="connsiteY56" fmla="*/ 874305 h 1546967"/>
              <a:gd name="connsiteX57" fmla="*/ 315310 w 1030014"/>
              <a:gd name="connsiteY57" fmla="*/ 958388 h 1546967"/>
              <a:gd name="connsiteX58" fmla="*/ 294290 w 1030014"/>
              <a:gd name="connsiteY58" fmla="*/ 1137064 h 1546967"/>
              <a:gd name="connsiteX59" fmla="*/ 273269 w 1030014"/>
              <a:gd name="connsiteY59" fmla="*/ 1168595 h 1546967"/>
              <a:gd name="connsiteX60" fmla="*/ 262759 w 1030014"/>
              <a:gd name="connsiteY60" fmla="*/ 1200126 h 1546967"/>
              <a:gd name="connsiteX61" fmla="*/ 220717 w 1030014"/>
              <a:gd name="connsiteY61" fmla="*/ 1263188 h 1546967"/>
              <a:gd name="connsiteX62" fmla="*/ 199697 w 1030014"/>
              <a:gd name="connsiteY62" fmla="*/ 1326250 h 1546967"/>
              <a:gd name="connsiteX63" fmla="*/ 220717 w 1030014"/>
              <a:gd name="connsiteY63" fmla="*/ 1410333 h 1546967"/>
              <a:gd name="connsiteX64" fmla="*/ 262759 w 1030014"/>
              <a:gd name="connsiteY64" fmla="*/ 1473395 h 1546967"/>
              <a:gd name="connsiteX65" fmla="*/ 357352 w 1030014"/>
              <a:gd name="connsiteY65" fmla="*/ 1525946 h 1546967"/>
              <a:gd name="connsiteX66" fmla="*/ 388883 w 1030014"/>
              <a:gd name="connsiteY66" fmla="*/ 1536457 h 154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30014" h="1546967">
                <a:moveTo>
                  <a:pt x="388883" y="1536457"/>
                </a:moveTo>
                <a:lnTo>
                  <a:pt x="388883" y="1536457"/>
                </a:lnTo>
                <a:cubicBezTo>
                  <a:pt x="420414" y="1539960"/>
                  <a:pt x="451751" y="1546967"/>
                  <a:pt x="483476" y="1546967"/>
                </a:cubicBezTo>
                <a:cubicBezTo>
                  <a:pt x="508249" y="1546967"/>
                  <a:pt x="532492" y="1539731"/>
                  <a:pt x="557048" y="1536457"/>
                </a:cubicBezTo>
                <a:cubicBezTo>
                  <a:pt x="617892" y="1528344"/>
                  <a:pt x="697444" y="1518641"/>
                  <a:pt x="756745" y="1515436"/>
                </a:cubicBezTo>
                <a:cubicBezTo>
                  <a:pt x="847769" y="1510516"/>
                  <a:pt x="938924" y="1508429"/>
                  <a:pt x="1030014" y="1504926"/>
                </a:cubicBezTo>
                <a:cubicBezTo>
                  <a:pt x="1029328" y="1502182"/>
                  <a:pt x="1014475" y="1438205"/>
                  <a:pt x="1008993" y="1431353"/>
                </a:cubicBezTo>
                <a:cubicBezTo>
                  <a:pt x="994177" y="1412832"/>
                  <a:pt x="966700" y="1406746"/>
                  <a:pt x="945931" y="1399822"/>
                </a:cubicBezTo>
                <a:cubicBezTo>
                  <a:pt x="938924" y="1389312"/>
                  <a:pt x="934417" y="1376609"/>
                  <a:pt x="924910" y="1368291"/>
                </a:cubicBezTo>
                <a:cubicBezTo>
                  <a:pt x="905897" y="1351655"/>
                  <a:pt x="861848" y="1326250"/>
                  <a:pt x="861848" y="1326250"/>
                </a:cubicBezTo>
                <a:cubicBezTo>
                  <a:pt x="858345" y="1315740"/>
                  <a:pt x="851338" y="1305798"/>
                  <a:pt x="851338" y="1294719"/>
                </a:cubicBezTo>
                <a:cubicBezTo>
                  <a:pt x="851338" y="1266670"/>
                  <a:pt x="865705" y="1241743"/>
                  <a:pt x="882869" y="1221146"/>
                </a:cubicBezTo>
                <a:cubicBezTo>
                  <a:pt x="892385" y="1209727"/>
                  <a:pt x="904884" y="1201034"/>
                  <a:pt x="914400" y="1189615"/>
                </a:cubicBezTo>
                <a:cubicBezTo>
                  <a:pt x="922487" y="1179911"/>
                  <a:pt x="928414" y="1168594"/>
                  <a:pt x="935421" y="1158084"/>
                </a:cubicBezTo>
                <a:cubicBezTo>
                  <a:pt x="944405" y="1104178"/>
                  <a:pt x="964485" y="1072356"/>
                  <a:pt x="903890" y="1031960"/>
                </a:cubicBezTo>
                <a:lnTo>
                  <a:pt x="840828" y="989919"/>
                </a:lnTo>
                <a:cubicBezTo>
                  <a:pt x="844331" y="965395"/>
                  <a:pt x="845768" y="940485"/>
                  <a:pt x="851338" y="916346"/>
                </a:cubicBezTo>
                <a:cubicBezTo>
                  <a:pt x="856320" y="894756"/>
                  <a:pt x="872359" y="853284"/>
                  <a:pt x="872359" y="853284"/>
                </a:cubicBezTo>
                <a:cubicBezTo>
                  <a:pt x="868855" y="825257"/>
                  <a:pt x="871501" y="795747"/>
                  <a:pt x="861848" y="769202"/>
                </a:cubicBezTo>
                <a:cubicBezTo>
                  <a:pt x="856768" y="755233"/>
                  <a:pt x="838562" y="750039"/>
                  <a:pt x="830317" y="737671"/>
                </a:cubicBezTo>
                <a:cubicBezTo>
                  <a:pt x="769471" y="646402"/>
                  <a:pt x="888868" y="775203"/>
                  <a:pt x="788276" y="674608"/>
                </a:cubicBezTo>
                <a:cubicBezTo>
                  <a:pt x="784773" y="664098"/>
                  <a:pt x="777766" y="654156"/>
                  <a:pt x="777766" y="643077"/>
                </a:cubicBezTo>
                <a:cubicBezTo>
                  <a:pt x="777766" y="613364"/>
                  <a:pt x="801053" y="552196"/>
                  <a:pt x="809297" y="527464"/>
                </a:cubicBezTo>
                <a:lnTo>
                  <a:pt x="819807" y="495933"/>
                </a:lnTo>
                <a:cubicBezTo>
                  <a:pt x="823310" y="485423"/>
                  <a:pt x="824172" y="473620"/>
                  <a:pt x="830317" y="464402"/>
                </a:cubicBezTo>
                <a:lnTo>
                  <a:pt x="851338" y="432871"/>
                </a:lnTo>
                <a:cubicBezTo>
                  <a:pt x="858345" y="411850"/>
                  <a:pt x="884650" y="388245"/>
                  <a:pt x="872359" y="369808"/>
                </a:cubicBezTo>
                <a:cubicBezTo>
                  <a:pt x="865352" y="359298"/>
                  <a:pt x="859425" y="347981"/>
                  <a:pt x="851338" y="338277"/>
                </a:cubicBezTo>
                <a:cubicBezTo>
                  <a:pt x="783899" y="257351"/>
                  <a:pt x="850977" y="353501"/>
                  <a:pt x="798786" y="275215"/>
                </a:cubicBezTo>
                <a:cubicBezTo>
                  <a:pt x="760456" y="160222"/>
                  <a:pt x="821587" y="334400"/>
                  <a:pt x="767255" y="212153"/>
                </a:cubicBezTo>
                <a:cubicBezTo>
                  <a:pt x="758256" y="191905"/>
                  <a:pt x="753242" y="170112"/>
                  <a:pt x="746235" y="149091"/>
                </a:cubicBezTo>
                <a:lnTo>
                  <a:pt x="714703" y="54498"/>
                </a:lnTo>
                <a:cubicBezTo>
                  <a:pt x="711200" y="43988"/>
                  <a:pt x="713411" y="29112"/>
                  <a:pt x="704193" y="22967"/>
                </a:cubicBezTo>
                <a:lnTo>
                  <a:pt x="672662" y="1946"/>
                </a:lnTo>
                <a:cubicBezTo>
                  <a:pt x="662152" y="5450"/>
                  <a:pt x="652210" y="12457"/>
                  <a:pt x="641131" y="12457"/>
                </a:cubicBezTo>
                <a:cubicBezTo>
                  <a:pt x="557048" y="12457"/>
                  <a:pt x="662152" y="-15572"/>
                  <a:pt x="578069" y="12457"/>
                </a:cubicBezTo>
                <a:cubicBezTo>
                  <a:pt x="584123" y="30620"/>
                  <a:pt x="623609" y="116289"/>
                  <a:pt x="588579" y="138581"/>
                </a:cubicBezTo>
                <a:cubicBezTo>
                  <a:pt x="558874" y="157484"/>
                  <a:pt x="518616" y="146895"/>
                  <a:pt x="483476" y="149091"/>
                </a:cubicBezTo>
                <a:cubicBezTo>
                  <a:pt x="406471" y="153904"/>
                  <a:pt x="329324" y="156098"/>
                  <a:pt x="252248" y="159602"/>
                </a:cubicBezTo>
                <a:cubicBezTo>
                  <a:pt x="245241" y="170112"/>
                  <a:pt x="236877" y="179835"/>
                  <a:pt x="231228" y="191133"/>
                </a:cubicBezTo>
                <a:cubicBezTo>
                  <a:pt x="226273" y="201042"/>
                  <a:pt x="231004" y="218549"/>
                  <a:pt x="220717" y="222664"/>
                </a:cubicBezTo>
                <a:cubicBezTo>
                  <a:pt x="191261" y="234446"/>
                  <a:pt x="157655" y="229671"/>
                  <a:pt x="126124" y="233174"/>
                </a:cubicBezTo>
                <a:cubicBezTo>
                  <a:pt x="122621" y="243684"/>
                  <a:pt x="117181" y="253738"/>
                  <a:pt x="115614" y="264705"/>
                </a:cubicBezTo>
                <a:cubicBezTo>
                  <a:pt x="110141" y="303013"/>
                  <a:pt x="117340" y="343608"/>
                  <a:pt x="105103" y="380319"/>
                </a:cubicBezTo>
                <a:cubicBezTo>
                  <a:pt x="101600" y="390829"/>
                  <a:pt x="84082" y="387326"/>
                  <a:pt x="73572" y="390829"/>
                </a:cubicBezTo>
                <a:cubicBezTo>
                  <a:pt x="63062" y="397836"/>
                  <a:pt x="53339" y="406201"/>
                  <a:pt x="42041" y="411850"/>
                </a:cubicBezTo>
                <a:cubicBezTo>
                  <a:pt x="32132" y="416805"/>
                  <a:pt x="18344" y="414526"/>
                  <a:pt x="10510" y="422360"/>
                </a:cubicBezTo>
                <a:cubicBezTo>
                  <a:pt x="2676" y="430194"/>
                  <a:pt x="3503" y="443381"/>
                  <a:pt x="0" y="453891"/>
                </a:cubicBezTo>
                <a:cubicBezTo>
                  <a:pt x="10510" y="464401"/>
                  <a:pt x="22406" y="473689"/>
                  <a:pt x="31531" y="485422"/>
                </a:cubicBezTo>
                <a:cubicBezTo>
                  <a:pt x="47041" y="505364"/>
                  <a:pt x="59558" y="527463"/>
                  <a:pt x="73572" y="548484"/>
                </a:cubicBezTo>
                <a:cubicBezTo>
                  <a:pt x="80579" y="558994"/>
                  <a:pt x="85661" y="571083"/>
                  <a:pt x="94593" y="580015"/>
                </a:cubicBezTo>
                <a:cubicBezTo>
                  <a:pt x="105103" y="590525"/>
                  <a:pt x="116998" y="599813"/>
                  <a:pt x="126124" y="611546"/>
                </a:cubicBezTo>
                <a:cubicBezTo>
                  <a:pt x="141635" y="631488"/>
                  <a:pt x="168166" y="674608"/>
                  <a:pt x="168166" y="674608"/>
                </a:cubicBezTo>
                <a:cubicBezTo>
                  <a:pt x="186043" y="728243"/>
                  <a:pt x="167264" y="687571"/>
                  <a:pt x="210207" y="737671"/>
                </a:cubicBezTo>
                <a:cubicBezTo>
                  <a:pt x="229762" y="760485"/>
                  <a:pt x="246123" y="786289"/>
                  <a:pt x="262759" y="811243"/>
                </a:cubicBezTo>
                <a:cubicBezTo>
                  <a:pt x="266262" y="821753"/>
                  <a:pt x="268314" y="832865"/>
                  <a:pt x="273269" y="842774"/>
                </a:cubicBezTo>
                <a:cubicBezTo>
                  <a:pt x="278918" y="854072"/>
                  <a:pt x="289973" y="862434"/>
                  <a:pt x="294290" y="874305"/>
                </a:cubicBezTo>
                <a:cubicBezTo>
                  <a:pt x="304163" y="901456"/>
                  <a:pt x="315310" y="958388"/>
                  <a:pt x="315310" y="958388"/>
                </a:cubicBezTo>
                <a:cubicBezTo>
                  <a:pt x="313650" y="981629"/>
                  <a:pt x="318178" y="1089288"/>
                  <a:pt x="294290" y="1137064"/>
                </a:cubicBezTo>
                <a:cubicBezTo>
                  <a:pt x="288641" y="1148362"/>
                  <a:pt x="280276" y="1158085"/>
                  <a:pt x="273269" y="1168595"/>
                </a:cubicBezTo>
                <a:cubicBezTo>
                  <a:pt x="269766" y="1179105"/>
                  <a:pt x="268139" y="1190441"/>
                  <a:pt x="262759" y="1200126"/>
                </a:cubicBezTo>
                <a:cubicBezTo>
                  <a:pt x="250490" y="1222211"/>
                  <a:pt x="220717" y="1263188"/>
                  <a:pt x="220717" y="1263188"/>
                </a:cubicBezTo>
                <a:cubicBezTo>
                  <a:pt x="213710" y="1284209"/>
                  <a:pt x="195352" y="1304523"/>
                  <a:pt x="199697" y="1326250"/>
                </a:cubicBezTo>
                <a:cubicBezTo>
                  <a:pt x="202608" y="1340808"/>
                  <a:pt x="210618" y="1392155"/>
                  <a:pt x="220717" y="1410333"/>
                </a:cubicBezTo>
                <a:cubicBezTo>
                  <a:pt x="232986" y="1432418"/>
                  <a:pt x="241738" y="1459381"/>
                  <a:pt x="262759" y="1473395"/>
                </a:cubicBezTo>
                <a:cubicBezTo>
                  <a:pt x="335039" y="1521581"/>
                  <a:pt x="301854" y="1507447"/>
                  <a:pt x="357352" y="1525946"/>
                </a:cubicBezTo>
                <a:lnTo>
                  <a:pt x="388883" y="1536457"/>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Airplane with solid fill">
            <a:extLst>
              <a:ext uri="{FF2B5EF4-FFF2-40B4-BE49-F238E27FC236}">
                <a16:creationId xmlns:a16="http://schemas.microsoft.com/office/drawing/2014/main" id="{6161FE4C-899D-CF43-B626-0780366071C4}"/>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16200000">
            <a:off x="5953662" y="1833371"/>
            <a:ext cx="548640" cy="457200"/>
          </a:xfrm>
          <a:prstGeom prst="rect">
            <a:avLst/>
          </a:prstGeom>
        </p:spPr>
      </p:pic>
      <p:pic>
        <p:nvPicPr>
          <p:cNvPr id="32" name="Graphic 31" descr="Airplane with solid fill">
            <a:extLst>
              <a:ext uri="{FF2B5EF4-FFF2-40B4-BE49-F238E27FC236}">
                <a16:creationId xmlns:a16="http://schemas.microsoft.com/office/drawing/2014/main" id="{12892293-7DDC-0242-8C18-AA15366D5113}"/>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16200000">
            <a:off x="5940962" y="3218826"/>
            <a:ext cx="548640" cy="457200"/>
          </a:xfrm>
          <a:prstGeom prst="rect">
            <a:avLst/>
          </a:prstGeom>
        </p:spPr>
      </p:pic>
      <p:pic>
        <p:nvPicPr>
          <p:cNvPr id="33" name="Graphic 32" descr="Airplane with solid fill">
            <a:extLst>
              <a:ext uri="{FF2B5EF4-FFF2-40B4-BE49-F238E27FC236}">
                <a16:creationId xmlns:a16="http://schemas.microsoft.com/office/drawing/2014/main" id="{C048124E-5B1D-5B46-BFC9-6206470FA47E}"/>
              </a:ext>
            </a:extLst>
          </p:cNvPr>
          <p:cNvPicPr>
            <a:picLocks/>
          </p:cNvPicPr>
          <p:nvPr/>
        </p:nvPicPr>
        <p:blipFill>
          <a:blip r:embed="rId2">
            <a:extLst>
              <a:ext uri="{96DAC541-7B7A-43D3-8B79-37D633B846F1}">
                <asvg:svgBlip xmlns:asvg="http://schemas.microsoft.com/office/drawing/2016/SVG/main" r:embed="rId3"/>
              </a:ext>
            </a:extLst>
          </a:blip>
          <a:stretch>
            <a:fillRect/>
          </a:stretch>
        </p:blipFill>
        <p:spPr>
          <a:xfrm rot="16200000">
            <a:off x="5971023" y="4372211"/>
            <a:ext cx="548640" cy="457200"/>
          </a:xfrm>
          <a:prstGeom prst="rect">
            <a:avLst/>
          </a:prstGeom>
        </p:spPr>
      </p:pic>
      <p:pic>
        <p:nvPicPr>
          <p:cNvPr id="36" name="Graphic 35" descr="Satellite dish with solid fill">
            <a:extLst>
              <a:ext uri="{FF2B5EF4-FFF2-40B4-BE49-F238E27FC236}">
                <a16:creationId xmlns:a16="http://schemas.microsoft.com/office/drawing/2014/main" id="{931E60FF-E68C-A444-ACEC-D620C140A6D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5362903" y="5943567"/>
            <a:ext cx="457200" cy="457200"/>
          </a:xfrm>
          <a:prstGeom prst="rect">
            <a:avLst/>
          </a:prstGeom>
        </p:spPr>
      </p:pic>
      <p:sp>
        <p:nvSpPr>
          <p:cNvPr id="40" name="Chord 39">
            <a:extLst>
              <a:ext uri="{FF2B5EF4-FFF2-40B4-BE49-F238E27FC236}">
                <a16:creationId xmlns:a16="http://schemas.microsoft.com/office/drawing/2014/main" id="{29B5A0CE-0310-104B-B071-1B638945371F}"/>
              </a:ext>
            </a:extLst>
          </p:cNvPr>
          <p:cNvSpPr/>
          <p:nvPr/>
        </p:nvSpPr>
        <p:spPr>
          <a:xfrm rot="5520000">
            <a:off x="496297" y="4721281"/>
            <a:ext cx="4572000" cy="1828800"/>
          </a:xfrm>
          <a:prstGeom prst="chord">
            <a:avLst>
              <a:gd name="adj1" fmla="val 2700000"/>
              <a:gd name="adj2" fmla="val 18689785"/>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hord 40">
            <a:extLst>
              <a:ext uri="{FF2B5EF4-FFF2-40B4-BE49-F238E27FC236}">
                <a16:creationId xmlns:a16="http://schemas.microsoft.com/office/drawing/2014/main" id="{9E22F40E-B003-AE41-8866-E191AD6A7CCC}"/>
              </a:ext>
            </a:extLst>
          </p:cNvPr>
          <p:cNvSpPr/>
          <p:nvPr/>
        </p:nvSpPr>
        <p:spPr>
          <a:xfrm rot="5520000">
            <a:off x="940439" y="5143193"/>
            <a:ext cx="3657600" cy="1371600"/>
          </a:xfrm>
          <a:prstGeom prst="chord">
            <a:avLst>
              <a:gd name="adj1" fmla="val 2700000"/>
              <a:gd name="adj2" fmla="val 1868978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hord 41">
            <a:extLst>
              <a:ext uri="{FF2B5EF4-FFF2-40B4-BE49-F238E27FC236}">
                <a16:creationId xmlns:a16="http://schemas.microsoft.com/office/drawing/2014/main" id="{BD2F8FBE-0E0B-2649-B15B-66BE142E0D28}"/>
              </a:ext>
            </a:extLst>
          </p:cNvPr>
          <p:cNvSpPr/>
          <p:nvPr/>
        </p:nvSpPr>
        <p:spPr>
          <a:xfrm rot="5520000">
            <a:off x="1164176" y="5561828"/>
            <a:ext cx="3200400" cy="914400"/>
          </a:xfrm>
          <a:prstGeom prst="chord">
            <a:avLst>
              <a:gd name="adj1" fmla="val 2700000"/>
              <a:gd name="adj2" fmla="val 1868978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D79D5303-0BCF-45AE-9FC0-3B376D733E44}"/>
              </a:ext>
            </a:extLst>
          </p:cNvPr>
          <p:cNvGrpSpPr/>
          <p:nvPr/>
        </p:nvGrpSpPr>
        <p:grpSpPr>
          <a:xfrm>
            <a:off x="4364176" y="4790847"/>
            <a:ext cx="1381274" cy="1642448"/>
            <a:chOff x="4364176" y="4790847"/>
            <a:chExt cx="1381274" cy="1642448"/>
          </a:xfrm>
        </p:grpSpPr>
        <p:pic>
          <p:nvPicPr>
            <p:cNvPr id="10" name="Picture 9">
              <a:extLst>
                <a:ext uri="{FF2B5EF4-FFF2-40B4-BE49-F238E27FC236}">
                  <a16:creationId xmlns:a16="http://schemas.microsoft.com/office/drawing/2014/main" id="{E3622381-2518-430B-B770-C1FBA6358019}"/>
                </a:ext>
              </a:extLst>
            </p:cNvPr>
            <p:cNvPicPr>
              <a:picLocks noChangeAspect="1"/>
            </p:cNvPicPr>
            <p:nvPr/>
          </p:nvPicPr>
          <p:blipFill>
            <a:blip r:embed="rId6"/>
            <a:stretch>
              <a:fillRect/>
            </a:stretch>
          </p:blipFill>
          <p:spPr>
            <a:xfrm>
              <a:off x="4364176" y="5200974"/>
              <a:ext cx="1292464" cy="542591"/>
            </a:xfrm>
            <a:prstGeom prst="rect">
              <a:avLst/>
            </a:prstGeom>
          </p:spPr>
        </p:pic>
        <p:pic>
          <p:nvPicPr>
            <p:cNvPr id="150" name="Picture 149">
              <a:extLst>
                <a:ext uri="{FF2B5EF4-FFF2-40B4-BE49-F238E27FC236}">
                  <a16:creationId xmlns:a16="http://schemas.microsoft.com/office/drawing/2014/main" id="{6A05E96D-7549-42FD-86BA-65F715EB4EEC}"/>
                </a:ext>
              </a:extLst>
            </p:cNvPr>
            <p:cNvPicPr>
              <a:picLocks noChangeAspect="1"/>
            </p:cNvPicPr>
            <p:nvPr/>
          </p:nvPicPr>
          <p:blipFill>
            <a:blip r:embed="rId6"/>
            <a:stretch>
              <a:fillRect/>
            </a:stretch>
          </p:blipFill>
          <p:spPr>
            <a:xfrm rot="19979325">
              <a:off x="4452986" y="4790847"/>
              <a:ext cx="1292464" cy="542591"/>
            </a:xfrm>
            <a:prstGeom prst="rect">
              <a:avLst/>
            </a:prstGeom>
          </p:spPr>
        </p:pic>
        <p:pic>
          <p:nvPicPr>
            <p:cNvPr id="151" name="Picture 150">
              <a:extLst>
                <a:ext uri="{FF2B5EF4-FFF2-40B4-BE49-F238E27FC236}">
                  <a16:creationId xmlns:a16="http://schemas.microsoft.com/office/drawing/2014/main" id="{B6826A69-BAE3-4C21-9698-A7918292D86B}"/>
                </a:ext>
              </a:extLst>
            </p:cNvPr>
            <p:cNvPicPr>
              <a:picLocks noChangeAspect="1"/>
            </p:cNvPicPr>
            <p:nvPr/>
          </p:nvPicPr>
          <p:blipFill>
            <a:blip r:embed="rId6"/>
            <a:stretch>
              <a:fillRect/>
            </a:stretch>
          </p:blipFill>
          <p:spPr>
            <a:xfrm>
              <a:off x="4626880" y="5505274"/>
              <a:ext cx="828537" cy="347829"/>
            </a:xfrm>
            <a:prstGeom prst="rect">
              <a:avLst/>
            </a:prstGeom>
          </p:spPr>
        </p:pic>
        <p:pic>
          <p:nvPicPr>
            <p:cNvPr id="152" name="Picture 151">
              <a:extLst>
                <a:ext uri="{FF2B5EF4-FFF2-40B4-BE49-F238E27FC236}">
                  <a16:creationId xmlns:a16="http://schemas.microsoft.com/office/drawing/2014/main" id="{007D2E7E-43E4-4F3F-933A-50F11BAE4E0F}"/>
                </a:ext>
              </a:extLst>
            </p:cNvPr>
            <p:cNvPicPr>
              <a:picLocks noChangeAspect="1"/>
            </p:cNvPicPr>
            <p:nvPr/>
          </p:nvPicPr>
          <p:blipFill>
            <a:blip r:embed="rId6"/>
            <a:stretch>
              <a:fillRect/>
            </a:stretch>
          </p:blipFill>
          <p:spPr>
            <a:xfrm rot="3072958">
              <a:off x="4424607" y="5845112"/>
              <a:ext cx="828537" cy="347829"/>
            </a:xfrm>
            <a:prstGeom prst="rect">
              <a:avLst/>
            </a:prstGeom>
          </p:spPr>
        </p:pic>
      </p:grpSp>
      <p:sp>
        <p:nvSpPr>
          <p:cNvPr id="154" name="Flowchart: Punched Tape 153">
            <a:extLst>
              <a:ext uri="{FF2B5EF4-FFF2-40B4-BE49-F238E27FC236}">
                <a16:creationId xmlns:a16="http://schemas.microsoft.com/office/drawing/2014/main" id="{51F8A56A-CB89-4949-9C71-A80260CBEC2D}"/>
              </a:ext>
            </a:extLst>
          </p:cNvPr>
          <p:cNvSpPr/>
          <p:nvPr/>
        </p:nvSpPr>
        <p:spPr>
          <a:xfrm rot="11194848">
            <a:off x="5959602" y="2258302"/>
            <a:ext cx="6190792" cy="309371"/>
          </a:xfrm>
          <a:prstGeom prst="flowChartPunchedTape">
            <a:avLst/>
          </a:prstGeom>
          <a:gradFill flip="none" rotWithShape="1">
            <a:gsLst>
              <a:gs pos="26000">
                <a:schemeClr val="accent4">
                  <a:lumMod val="60000"/>
                  <a:lumOff val="40000"/>
                  <a:alpha val="0"/>
                </a:schemeClr>
              </a:gs>
              <a:gs pos="58000">
                <a:schemeClr val="accent4">
                  <a:lumMod val="50000"/>
                  <a:alpha val="38000"/>
                </a:schemeClr>
              </a:gs>
              <a:gs pos="73000">
                <a:schemeClr val="accent4">
                  <a:lumMod val="75000"/>
                  <a:alpha val="8000"/>
                </a:schemeClr>
              </a:gs>
              <a:gs pos="82000">
                <a:schemeClr val="accent4">
                  <a:lumMod val="50000"/>
                  <a:alpha val="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58" name="Sun 157">
            <a:extLst>
              <a:ext uri="{FF2B5EF4-FFF2-40B4-BE49-F238E27FC236}">
                <a16:creationId xmlns:a16="http://schemas.microsoft.com/office/drawing/2014/main" id="{A83C6B5A-038E-45E8-8447-6B95F935302A}"/>
              </a:ext>
            </a:extLst>
          </p:cNvPr>
          <p:cNvSpPr/>
          <p:nvPr/>
        </p:nvSpPr>
        <p:spPr bwMode="auto">
          <a:xfrm>
            <a:off x="11392150" y="2026017"/>
            <a:ext cx="481307" cy="459508"/>
          </a:xfrm>
          <a:prstGeom prst="sun">
            <a:avLst/>
          </a:prstGeom>
          <a:solidFill>
            <a:srgbClr val="FFFF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grpSp>
        <p:nvGrpSpPr>
          <p:cNvPr id="163" name="Group 162">
            <a:extLst>
              <a:ext uri="{FF2B5EF4-FFF2-40B4-BE49-F238E27FC236}">
                <a16:creationId xmlns:a16="http://schemas.microsoft.com/office/drawing/2014/main" id="{6531B7F4-1904-4439-A9E6-F77F9082267F}"/>
              </a:ext>
            </a:extLst>
          </p:cNvPr>
          <p:cNvGrpSpPr/>
          <p:nvPr/>
        </p:nvGrpSpPr>
        <p:grpSpPr>
          <a:xfrm rot="2088228">
            <a:off x="10037871" y="3776828"/>
            <a:ext cx="1381274" cy="1642448"/>
            <a:chOff x="4364176" y="4790847"/>
            <a:chExt cx="1381274" cy="1642448"/>
          </a:xfrm>
        </p:grpSpPr>
        <p:pic>
          <p:nvPicPr>
            <p:cNvPr id="164" name="Picture 163">
              <a:extLst>
                <a:ext uri="{FF2B5EF4-FFF2-40B4-BE49-F238E27FC236}">
                  <a16:creationId xmlns:a16="http://schemas.microsoft.com/office/drawing/2014/main" id="{8A4D0CB1-741E-4050-8AE3-9B1B63A5CCD1}"/>
                </a:ext>
              </a:extLst>
            </p:cNvPr>
            <p:cNvPicPr>
              <a:picLocks noChangeAspect="1"/>
            </p:cNvPicPr>
            <p:nvPr/>
          </p:nvPicPr>
          <p:blipFill>
            <a:blip r:embed="rId6"/>
            <a:stretch>
              <a:fillRect/>
            </a:stretch>
          </p:blipFill>
          <p:spPr>
            <a:xfrm>
              <a:off x="4364176" y="5200974"/>
              <a:ext cx="1292464" cy="542591"/>
            </a:xfrm>
            <a:prstGeom prst="rect">
              <a:avLst/>
            </a:prstGeom>
          </p:spPr>
        </p:pic>
        <p:pic>
          <p:nvPicPr>
            <p:cNvPr id="165" name="Picture 164">
              <a:extLst>
                <a:ext uri="{FF2B5EF4-FFF2-40B4-BE49-F238E27FC236}">
                  <a16:creationId xmlns:a16="http://schemas.microsoft.com/office/drawing/2014/main" id="{DB6225F1-577D-4FE2-8AA0-9CE35912713A}"/>
                </a:ext>
              </a:extLst>
            </p:cNvPr>
            <p:cNvPicPr>
              <a:picLocks noChangeAspect="1"/>
            </p:cNvPicPr>
            <p:nvPr/>
          </p:nvPicPr>
          <p:blipFill>
            <a:blip r:embed="rId6"/>
            <a:stretch>
              <a:fillRect/>
            </a:stretch>
          </p:blipFill>
          <p:spPr>
            <a:xfrm rot="19979325">
              <a:off x="4452986" y="4790847"/>
              <a:ext cx="1292464" cy="542591"/>
            </a:xfrm>
            <a:prstGeom prst="rect">
              <a:avLst/>
            </a:prstGeom>
          </p:spPr>
        </p:pic>
        <p:pic>
          <p:nvPicPr>
            <p:cNvPr id="166" name="Picture 165">
              <a:extLst>
                <a:ext uri="{FF2B5EF4-FFF2-40B4-BE49-F238E27FC236}">
                  <a16:creationId xmlns:a16="http://schemas.microsoft.com/office/drawing/2014/main" id="{A34A2F6A-738C-4819-BE8E-150FB8701D15}"/>
                </a:ext>
              </a:extLst>
            </p:cNvPr>
            <p:cNvPicPr>
              <a:picLocks noChangeAspect="1"/>
            </p:cNvPicPr>
            <p:nvPr/>
          </p:nvPicPr>
          <p:blipFill>
            <a:blip r:embed="rId6"/>
            <a:stretch>
              <a:fillRect/>
            </a:stretch>
          </p:blipFill>
          <p:spPr>
            <a:xfrm>
              <a:off x="4626880" y="5505274"/>
              <a:ext cx="828537" cy="347829"/>
            </a:xfrm>
            <a:prstGeom prst="rect">
              <a:avLst/>
            </a:prstGeom>
          </p:spPr>
        </p:pic>
        <p:pic>
          <p:nvPicPr>
            <p:cNvPr id="167" name="Picture 166">
              <a:extLst>
                <a:ext uri="{FF2B5EF4-FFF2-40B4-BE49-F238E27FC236}">
                  <a16:creationId xmlns:a16="http://schemas.microsoft.com/office/drawing/2014/main" id="{4B3C10A4-F4D6-45E7-9702-E029340FEBBB}"/>
                </a:ext>
              </a:extLst>
            </p:cNvPr>
            <p:cNvPicPr>
              <a:picLocks noChangeAspect="1"/>
            </p:cNvPicPr>
            <p:nvPr/>
          </p:nvPicPr>
          <p:blipFill>
            <a:blip r:embed="rId6"/>
            <a:stretch>
              <a:fillRect/>
            </a:stretch>
          </p:blipFill>
          <p:spPr>
            <a:xfrm rot="3072958">
              <a:off x="4424607" y="5845112"/>
              <a:ext cx="828537" cy="347829"/>
            </a:xfrm>
            <a:prstGeom prst="rect">
              <a:avLst/>
            </a:prstGeom>
          </p:spPr>
        </p:pic>
      </p:grpSp>
      <p:grpSp>
        <p:nvGrpSpPr>
          <p:cNvPr id="13" name="Group 12">
            <a:extLst>
              <a:ext uri="{FF2B5EF4-FFF2-40B4-BE49-F238E27FC236}">
                <a16:creationId xmlns:a16="http://schemas.microsoft.com/office/drawing/2014/main" id="{A3EF5F87-CD20-4129-A86D-9ED8D782E5DD}"/>
              </a:ext>
            </a:extLst>
          </p:cNvPr>
          <p:cNvGrpSpPr/>
          <p:nvPr/>
        </p:nvGrpSpPr>
        <p:grpSpPr>
          <a:xfrm>
            <a:off x="10056710" y="5933523"/>
            <a:ext cx="345092" cy="385715"/>
            <a:chOff x="10056710" y="5933523"/>
            <a:chExt cx="230515" cy="277689"/>
          </a:xfrm>
        </p:grpSpPr>
        <p:sp>
          <p:nvSpPr>
            <p:cNvPr id="157" name="Cylinder 156">
              <a:extLst>
                <a:ext uri="{FF2B5EF4-FFF2-40B4-BE49-F238E27FC236}">
                  <a16:creationId xmlns:a16="http://schemas.microsoft.com/office/drawing/2014/main" id="{5EDAB27B-EFF0-455C-9DB8-1938110C0357}"/>
                </a:ext>
              </a:extLst>
            </p:cNvPr>
            <p:cNvSpPr/>
            <p:nvPr/>
          </p:nvSpPr>
          <p:spPr bwMode="auto">
            <a:xfrm rot="1670551">
              <a:off x="10068580" y="5933523"/>
              <a:ext cx="45719" cy="160439"/>
            </a:xfrm>
            <a:prstGeom prst="can">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pic>
          <p:nvPicPr>
            <p:cNvPr id="168" name="Graphic 167" descr="Satellite dish with solid fill">
              <a:extLst>
                <a:ext uri="{FF2B5EF4-FFF2-40B4-BE49-F238E27FC236}">
                  <a16:creationId xmlns:a16="http://schemas.microsoft.com/office/drawing/2014/main" id="{D518AACE-BD73-4D1D-9173-516A37B9BF39}"/>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t="59523" r="49581" b="-1"/>
            <a:stretch/>
          </p:blipFill>
          <p:spPr>
            <a:xfrm flipH="1">
              <a:off x="10056710" y="6026150"/>
              <a:ext cx="230515" cy="185062"/>
            </a:xfrm>
            <a:prstGeom prst="rect">
              <a:avLst/>
            </a:prstGeom>
          </p:spPr>
        </p:pic>
      </p:grpSp>
      <p:sp>
        <p:nvSpPr>
          <p:cNvPr id="45" name="TextBox 44">
            <a:extLst>
              <a:ext uri="{FF2B5EF4-FFF2-40B4-BE49-F238E27FC236}">
                <a16:creationId xmlns:a16="http://schemas.microsoft.com/office/drawing/2014/main" id="{B462D524-7397-43E9-BDE5-2A8231CACED9}"/>
              </a:ext>
            </a:extLst>
          </p:cNvPr>
          <p:cNvSpPr txBox="1"/>
          <p:nvPr/>
        </p:nvSpPr>
        <p:spPr>
          <a:xfrm>
            <a:off x="6850743" y="3568707"/>
            <a:ext cx="2075569" cy="1477328"/>
          </a:xfrm>
          <a:prstGeom prst="rect">
            <a:avLst/>
          </a:prstGeom>
          <a:solidFill>
            <a:schemeClr val="bg1">
              <a:alpha val="40000"/>
            </a:schemeClr>
          </a:solidFill>
        </p:spPr>
        <p:txBody>
          <a:bodyPr wrap="square" rtlCol="0">
            <a:spAutoFit/>
          </a:bodyPr>
          <a:lstStyle/>
          <a:p>
            <a:pPr marL="0" algn="l" defTabSz="914400" rtl="0" eaLnBrk="1" latinLnBrk="0" hangingPunct="1"/>
            <a:r>
              <a:rPr lang="en-US" dirty="0"/>
              <a:t>Unique combination of remote sensing + direct measurements</a:t>
            </a:r>
          </a:p>
        </p:txBody>
      </p:sp>
      <p:sp>
        <p:nvSpPr>
          <p:cNvPr id="47" name="TextBox 46">
            <a:extLst>
              <a:ext uri="{FF2B5EF4-FFF2-40B4-BE49-F238E27FC236}">
                <a16:creationId xmlns:a16="http://schemas.microsoft.com/office/drawing/2014/main" id="{830620F8-5389-CB47-9053-75793F98E8E1}"/>
              </a:ext>
            </a:extLst>
          </p:cNvPr>
          <p:cNvSpPr txBox="1"/>
          <p:nvPr/>
        </p:nvSpPr>
        <p:spPr>
          <a:xfrm>
            <a:off x="6587162" y="5448550"/>
            <a:ext cx="2743200" cy="923330"/>
          </a:xfrm>
          <a:prstGeom prst="rect">
            <a:avLst/>
          </a:prstGeom>
          <a:solidFill>
            <a:schemeClr val="bg1">
              <a:alpha val="40000"/>
            </a:schemeClr>
          </a:solidFill>
        </p:spPr>
        <p:txBody>
          <a:bodyPr wrap="square" rtlCol="0">
            <a:spAutoFit/>
          </a:bodyPr>
          <a:lstStyle/>
          <a:p>
            <a:pPr marL="0" algn="l" defTabSz="914400" rtl="0" eaLnBrk="1" latinLnBrk="0" hangingPunct="1"/>
            <a:r>
              <a:rPr lang="en-US" dirty="0"/>
              <a:t>Spatial and temporal context for “snapshot” measurements from space</a:t>
            </a:r>
          </a:p>
        </p:txBody>
      </p:sp>
      <p:sp>
        <p:nvSpPr>
          <p:cNvPr id="43" name="TextBox 42">
            <a:extLst>
              <a:ext uri="{FF2B5EF4-FFF2-40B4-BE49-F238E27FC236}">
                <a16:creationId xmlns:a16="http://schemas.microsoft.com/office/drawing/2014/main" id="{BAE3F41F-3EAE-1144-A798-2A6F7303B134}"/>
              </a:ext>
            </a:extLst>
          </p:cNvPr>
          <p:cNvSpPr txBox="1"/>
          <p:nvPr/>
        </p:nvSpPr>
        <p:spPr>
          <a:xfrm>
            <a:off x="1039923" y="2521417"/>
            <a:ext cx="2560919" cy="1200329"/>
          </a:xfrm>
          <a:prstGeom prst="rect">
            <a:avLst/>
          </a:prstGeom>
          <a:solidFill>
            <a:schemeClr val="bg1">
              <a:alpha val="70000"/>
            </a:schemeClr>
          </a:solidFill>
        </p:spPr>
        <p:txBody>
          <a:bodyPr wrap="square" rtlCol="0">
            <a:spAutoFit/>
          </a:bodyPr>
          <a:lstStyle/>
          <a:p>
            <a:pPr marL="0" algn="ctr" defTabSz="914400" rtl="0" eaLnBrk="1" latinLnBrk="0" hangingPunct="1"/>
            <a:r>
              <a:rPr lang="en-US" dirty="0"/>
              <a:t>Sharp horizontal and vertical  gradients within cloud and </a:t>
            </a:r>
            <a:r>
              <a:rPr lang="en-US" dirty="0" err="1"/>
              <a:t>precip</a:t>
            </a:r>
            <a:r>
              <a:rPr lang="en-US" dirty="0"/>
              <a:t>, unresolved by satellites</a:t>
            </a:r>
          </a:p>
        </p:txBody>
      </p:sp>
      <p:sp>
        <p:nvSpPr>
          <p:cNvPr id="48" name="TextBox 47">
            <a:extLst>
              <a:ext uri="{FF2B5EF4-FFF2-40B4-BE49-F238E27FC236}">
                <a16:creationId xmlns:a16="http://schemas.microsoft.com/office/drawing/2014/main" id="{78435AB3-E6F6-7749-9C9B-0BE591C47094}"/>
              </a:ext>
            </a:extLst>
          </p:cNvPr>
          <p:cNvSpPr txBox="1"/>
          <p:nvPr/>
        </p:nvSpPr>
        <p:spPr>
          <a:xfrm>
            <a:off x="3495135" y="5431623"/>
            <a:ext cx="1891707" cy="1200329"/>
          </a:xfrm>
          <a:prstGeom prst="rect">
            <a:avLst/>
          </a:prstGeom>
          <a:solidFill>
            <a:schemeClr val="bg1">
              <a:alpha val="70000"/>
            </a:schemeClr>
          </a:solidFill>
        </p:spPr>
        <p:txBody>
          <a:bodyPr wrap="square" rtlCol="0">
            <a:spAutoFit/>
          </a:bodyPr>
          <a:lstStyle/>
          <a:p>
            <a:pPr marL="0" algn="ctr" defTabSz="914400" rtl="0" eaLnBrk="1" latinLnBrk="0" hangingPunct="1"/>
            <a:r>
              <a:rPr lang="en-US" dirty="0"/>
              <a:t>Meteorological observations of storm inflow / outflow</a:t>
            </a:r>
          </a:p>
        </p:txBody>
      </p:sp>
      <p:sp>
        <p:nvSpPr>
          <p:cNvPr id="49" name="TextBox 48">
            <a:extLst>
              <a:ext uri="{FF2B5EF4-FFF2-40B4-BE49-F238E27FC236}">
                <a16:creationId xmlns:a16="http://schemas.microsoft.com/office/drawing/2014/main" id="{F49DF533-129C-D648-86BE-F923EF27B588}"/>
              </a:ext>
            </a:extLst>
          </p:cNvPr>
          <p:cNvSpPr txBox="1"/>
          <p:nvPr/>
        </p:nvSpPr>
        <p:spPr>
          <a:xfrm>
            <a:off x="10589915" y="5539062"/>
            <a:ext cx="1143213" cy="923330"/>
          </a:xfrm>
          <a:prstGeom prst="rect">
            <a:avLst/>
          </a:prstGeom>
          <a:solidFill>
            <a:schemeClr val="bg1">
              <a:alpha val="40000"/>
            </a:schemeClr>
          </a:solidFill>
        </p:spPr>
        <p:txBody>
          <a:bodyPr wrap="square" rtlCol="0">
            <a:spAutoFit/>
          </a:bodyPr>
          <a:lstStyle/>
          <a:p>
            <a:pPr marL="0" algn="l" defTabSz="914400" rtl="0" eaLnBrk="1" latinLnBrk="0" hangingPunct="1"/>
            <a:r>
              <a:rPr lang="en-US" dirty="0"/>
              <a:t>Air quality at nose level</a:t>
            </a:r>
          </a:p>
        </p:txBody>
      </p:sp>
      <p:sp>
        <p:nvSpPr>
          <p:cNvPr id="37" name="TextBox 36">
            <a:extLst>
              <a:ext uri="{FF2B5EF4-FFF2-40B4-BE49-F238E27FC236}">
                <a16:creationId xmlns:a16="http://schemas.microsoft.com/office/drawing/2014/main" id="{B92E5D71-010D-1D53-B19F-3655D839AC2F}"/>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53511741"/>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509AAAD8-83EF-CC46-BCAD-5E346FAA7ACB}"/>
              </a:ext>
            </a:extLst>
          </p:cNvPr>
          <p:cNvSpPr>
            <a:spLocks noGrp="1"/>
          </p:cNvSpPr>
          <p:nvPr>
            <p:ph type="title"/>
          </p:nvPr>
        </p:nvSpPr>
        <p:spPr/>
        <p:txBody>
          <a:bodyPr/>
          <a:lstStyle/>
          <a:p>
            <a:r>
              <a:rPr lang="en-US" sz="4400" i="1" dirty="0"/>
              <a:t>Better </a:t>
            </a:r>
            <a:r>
              <a:rPr lang="en-US" b="0" dirty="0"/>
              <a:t>done from Suborbital:</a:t>
            </a:r>
          </a:p>
        </p:txBody>
      </p:sp>
      <p:sp>
        <p:nvSpPr>
          <p:cNvPr id="2" name="Slide Number Placeholder 1">
            <a:extLst>
              <a:ext uri="{FF2B5EF4-FFF2-40B4-BE49-F238E27FC236}">
                <a16:creationId xmlns:a16="http://schemas.microsoft.com/office/drawing/2014/main" id="{5871EED7-CE48-F049-98D9-05B70261D85C}"/>
              </a:ext>
            </a:extLst>
          </p:cNvPr>
          <p:cNvSpPr>
            <a:spLocks noGrp="1"/>
          </p:cNvSpPr>
          <p:nvPr>
            <p:ph type="sldNum" sz="quarter" idx="12"/>
          </p:nvPr>
        </p:nvSpPr>
        <p:spPr/>
        <p:txBody>
          <a:bodyPr/>
          <a:lstStyle/>
          <a:p>
            <a:fld id="{6CBF3D6B-7512-DC4E-9AD6-900204DF0DDD}" type="slidenum">
              <a:rPr lang="en-US" smtClean="0"/>
              <a:pPr/>
              <a:t>16</a:t>
            </a:fld>
            <a:endParaRPr lang="en-US" dirty="0"/>
          </a:p>
        </p:txBody>
      </p:sp>
      <p:grpSp>
        <p:nvGrpSpPr>
          <p:cNvPr id="163" name="Group 162">
            <a:extLst>
              <a:ext uri="{FF2B5EF4-FFF2-40B4-BE49-F238E27FC236}">
                <a16:creationId xmlns:a16="http://schemas.microsoft.com/office/drawing/2014/main" id="{6531B7F4-1904-4439-A9E6-F77F9082267F}"/>
              </a:ext>
            </a:extLst>
          </p:cNvPr>
          <p:cNvGrpSpPr/>
          <p:nvPr/>
        </p:nvGrpSpPr>
        <p:grpSpPr>
          <a:xfrm rot="2088228">
            <a:off x="10037871" y="3776828"/>
            <a:ext cx="1381274" cy="1642448"/>
            <a:chOff x="4364176" y="4790847"/>
            <a:chExt cx="1381274" cy="1642448"/>
          </a:xfrm>
        </p:grpSpPr>
        <p:pic>
          <p:nvPicPr>
            <p:cNvPr id="164" name="Picture 163">
              <a:extLst>
                <a:ext uri="{FF2B5EF4-FFF2-40B4-BE49-F238E27FC236}">
                  <a16:creationId xmlns:a16="http://schemas.microsoft.com/office/drawing/2014/main" id="{8A4D0CB1-741E-4050-8AE3-9B1B63A5CCD1}"/>
                </a:ext>
              </a:extLst>
            </p:cNvPr>
            <p:cNvPicPr>
              <a:picLocks noChangeAspect="1"/>
            </p:cNvPicPr>
            <p:nvPr/>
          </p:nvPicPr>
          <p:blipFill>
            <a:blip r:embed="rId2"/>
            <a:stretch>
              <a:fillRect/>
            </a:stretch>
          </p:blipFill>
          <p:spPr>
            <a:xfrm>
              <a:off x="4364176" y="5200974"/>
              <a:ext cx="1292464" cy="542591"/>
            </a:xfrm>
            <a:prstGeom prst="rect">
              <a:avLst/>
            </a:prstGeom>
          </p:spPr>
        </p:pic>
        <p:pic>
          <p:nvPicPr>
            <p:cNvPr id="165" name="Picture 164">
              <a:extLst>
                <a:ext uri="{FF2B5EF4-FFF2-40B4-BE49-F238E27FC236}">
                  <a16:creationId xmlns:a16="http://schemas.microsoft.com/office/drawing/2014/main" id="{DB6225F1-577D-4FE2-8AA0-9CE35912713A}"/>
                </a:ext>
              </a:extLst>
            </p:cNvPr>
            <p:cNvPicPr>
              <a:picLocks noChangeAspect="1"/>
            </p:cNvPicPr>
            <p:nvPr/>
          </p:nvPicPr>
          <p:blipFill>
            <a:blip r:embed="rId2"/>
            <a:stretch>
              <a:fillRect/>
            </a:stretch>
          </p:blipFill>
          <p:spPr>
            <a:xfrm rot="19979325">
              <a:off x="4452986" y="4790847"/>
              <a:ext cx="1292464" cy="542591"/>
            </a:xfrm>
            <a:prstGeom prst="rect">
              <a:avLst/>
            </a:prstGeom>
          </p:spPr>
        </p:pic>
        <p:pic>
          <p:nvPicPr>
            <p:cNvPr id="166" name="Picture 165">
              <a:extLst>
                <a:ext uri="{FF2B5EF4-FFF2-40B4-BE49-F238E27FC236}">
                  <a16:creationId xmlns:a16="http://schemas.microsoft.com/office/drawing/2014/main" id="{A34A2F6A-738C-4819-BE8E-150FB8701D15}"/>
                </a:ext>
              </a:extLst>
            </p:cNvPr>
            <p:cNvPicPr>
              <a:picLocks noChangeAspect="1"/>
            </p:cNvPicPr>
            <p:nvPr/>
          </p:nvPicPr>
          <p:blipFill>
            <a:blip r:embed="rId2"/>
            <a:stretch>
              <a:fillRect/>
            </a:stretch>
          </p:blipFill>
          <p:spPr>
            <a:xfrm>
              <a:off x="4626880" y="5505274"/>
              <a:ext cx="828537" cy="347829"/>
            </a:xfrm>
            <a:prstGeom prst="rect">
              <a:avLst/>
            </a:prstGeom>
          </p:spPr>
        </p:pic>
        <p:pic>
          <p:nvPicPr>
            <p:cNvPr id="167" name="Picture 166">
              <a:extLst>
                <a:ext uri="{FF2B5EF4-FFF2-40B4-BE49-F238E27FC236}">
                  <a16:creationId xmlns:a16="http://schemas.microsoft.com/office/drawing/2014/main" id="{4B3C10A4-F4D6-45E7-9702-E029340FEBBB}"/>
                </a:ext>
              </a:extLst>
            </p:cNvPr>
            <p:cNvPicPr>
              <a:picLocks noChangeAspect="1"/>
            </p:cNvPicPr>
            <p:nvPr/>
          </p:nvPicPr>
          <p:blipFill>
            <a:blip r:embed="rId2"/>
            <a:stretch>
              <a:fillRect/>
            </a:stretch>
          </p:blipFill>
          <p:spPr>
            <a:xfrm rot="3072958">
              <a:off x="4424607" y="5845112"/>
              <a:ext cx="828537" cy="347829"/>
            </a:xfrm>
            <a:prstGeom prst="rect">
              <a:avLst/>
            </a:prstGeom>
          </p:spPr>
        </p:pic>
      </p:grpSp>
      <p:sp>
        <p:nvSpPr>
          <p:cNvPr id="44" name="TextBox 43">
            <a:extLst>
              <a:ext uri="{FF2B5EF4-FFF2-40B4-BE49-F238E27FC236}">
                <a16:creationId xmlns:a16="http://schemas.microsoft.com/office/drawing/2014/main" id="{D5EE8504-7930-4D98-8A0D-03169E83F577}"/>
              </a:ext>
            </a:extLst>
          </p:cNvPr>
          <p:cNvSpPr txBox="1"/>
          <p:nvPr/>
        </p:nvSpPr>
        <p:spPr>
          <a:xfrm>
            <a:off x="1167980" y="1050926"/>
            <a:ext cx="8870100" cy="707886"/>
          </a:xfrm>
          <a:prstGeom prst="rect">
            <a:avLst/>
          </a:prstGeom>
          <a:solidFill>
            <a:schemeClr val="bg1">
              <a:alpha val="40000"/>
            </a:schemeClr>
          </a:solidFill>
        </p:spPr>
        <p:txBody>
          <a:bodyPr wrap="square" rtlCol="0">
            <a:spAutoFit/>
          </a:bodyPr>
          <a:lstStyle/>
          <a:p>
            <a:r>
              <a:rPr lang="en-US" sz="2000" dirty="0"/>
              <a:t>Some measurements require greater accuracy / additional capabilities  from suborbital than what is capable from satellite</a:t>
            </a:r>
          </a:p>
        </p:txBody>
      </p:sp>
      <p:sp>
        <p:nvSpPr>
          <p:cNvPr id="46" name="TextBox 45">
            <a:extLst>
              <a:ext uri="{FF2B5EF4-FFF2-40B4-BE49-F238E27FC236}">
                <a16:creationId xmlns:a16="http://schemas.microsoft.com/office/drawing/2014/main" id="{74B36FDF-9454-4590-BB82-736CC6B2FF45}"/>
              </a:ext>
            </a:extLst>
          </p:cNvPr>
          <p:cNvSpPr txBox="1"/>
          <p:nvPr/>
        </p:nvSpPr>
        <p:spPr>
          <a:xfrm>
            <a:off x="961816" y="2343105"/>
            <a:ext cx="1895268" cy="2246769"/>
          </a:xfrm>
          <a:prstGeom prst="rect">
            <a:avLst/>
          </a:prstGeom>
          <a:solidFill>
            <a:schemeClr val="bg1">
              <a:alpha val="40000"/>
            </a:schemeClr>
          </a:solidFill>
        </p:spPr>
        <p:txBody>
          <a:bodyPr wrap="square" rtlCol="0">
            <a:spAutoFit/>
          </a:bodyPr>
          <a:lstStyle/>
          <a:p>
            <a:pPr marL="0" algn="l" defTabSz="914400" rtl="0" eaLnBrk="1" latinLnBrk="0" hangingPunct="1"/>
            <a:r>
              <a:rPr lang="en-US" sz="2000" dirty="0"/>
              <a:t>Sharp horizontal and vertical  gradients between cloud and clear or aerosol-laden air</a:t>
            </a:r>
          </a:p>
        </p:txBody>
      </p:sp>
      <p:grpSp>
        <p:nvGrpSpPr>
          <p:cNvPr id="57" name="Group 56">
            <a:extLst>
              <a:ext uri="{FF2B5EF4-FFF2-40B4-BE49-F238E27FC236}">
                <a16:creationId xmlns:a16="http://schemas.microsoft.com/office/drawing/2014/main" id="{F1A8315F-6BB6-7243-BF92-ADF09B975CB3}"/>
              </a:ext>
            </a:extLst>
          </p:cNvPr>
          <p:cNvGrpSpPr/>
          <p:nvPr/>
        </p:nvGrpSpPr>
        <p:grpSpPr>
          <a:xfrm>
            <a:off x="2839786" y="2009535"/>
            <a:ext cx="4382429" cy="2820892"/>
            <a:chOff x="406293" y="1033747"/>
            <a:chExt cx="4382429" cy="2820892"/>
          </a:xfrm>
        </p:grpSpPr>
        <p:grpSp>
          <p:nvGrpSpPr>
            <p:cNvPr id="58" name="Group 57">
              <a:extLst>
                <a:ext uri="{FF2B5EF4-FFF2-40B4-BE49-F238E27FC236}">
                  <a16:creationId xmlns:a16="http://schemas.microsoft.com/office/drawing/2014/main" id="{48359E59-E0F1-0748-950E-0E5E38C8E9BF}"/>
                </a:ext>
              </a:extLst>
            </p:cNvPr>
            <p:cNvGrpSpPr/>
            <p:nvPr/>
          </p:nvGrpSpPr>
          <p:grpSpPr>
            <a:xfrm>
              <a:off x="406293" y="1033747"/>
              <a:ext cx="4382429" cy="2820892"/>
              <a:chOff x="886465" y="1070625"/>
              <a:chExt cx="4382429" cy="2820892"/>
            </a:xfrm>
          </p:grpSpPr>
          <p:grpSp>
            <p:nvGrpSpPr>
              <p:cNvPr id="61" name="Group 60">
                <a:extLst>
                  <a:ext uri="{FF2B5EF4-FFF2-40B4-BE49-F238E27FC236}">
                    <a16:creationId xmlns:a16="http://schemas.microsoft.com/office/drawing/2014/main" id="{5923CEDA-F112-004C-8A54-678FBF71A6C1}"/>
                  </a:ext>
                </a:extLst>
              </p:cNvPr>
              <p:cNvGrpSpPr/>
              <p:nvPr/>
            </p:nvGrpSpPr>
            <p:grpSpPr>
              <a:xfrm>
                <a:off x="886465" y="1070625"/>
                <a:ext cx="4382429" cy="2820892"/>
                <a:chOff x="721467" y="1112009"/>
                <a:chExt cx="4382429" cy="2820892"/>
              </a:xfrm>
            </p:grpSpPr>
            <p:sp>
              <p:nvSpPr>
                <p:cNvPr id="63" name="Rectangle 62">
                  <a:extLst>
                    <a:ext uri="{FF2B5EF4-FFF2-40B4-BE49-F238E27FC236}">
                      <a16:creationId xmlns:a16="http://schemas.microsoft.com/office/drawing/2014/main" id="{FD330C4A-78C9-3149-8325-F6EBBE5849E0}"/>
                    </a:ext>
                  </a:extLst>
                </p:cNvPr>
                <p:cNvSpPr/>
                <p:nvPr/>
              </p:nvSpPr>
              <p:spPr>
                <a:xfrm>
                  <a:off x="721467" y="1181056"/>
                  <a:ext cx="4382429" cy="27518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250DAA1F-FE79-374D-9EAD-80DA865977E4}"/>
                    </a:ext>
                  </a:extLst>
                </p:cNvPr>
                <p:cNvSpPr txBox="1"/>
                <p:nvPr/>
              </p:nvSpPr>
              <p:spPr>
                <a:xfrm>
                  <a:off x="1013138" y="1112009"/>
                  <a:ext cx="3860184" cy="369332"/>
                </a:xfrm>
                <a:prstGeom prst="rect">
                  <a:avLst/>
                </a:prstGeom>
                <a:noFill/>
              </p:spPr>
              <p:txBody>
                <a:bodyPr wrap="square" rtlCol="0">
                  <a:spAutoFit/>
                </a:bodyPr>
                <a:lstStyle/>
                <a:p>
                  <a:pPr algn="ctr" defTabSz="457200" fontAlgn="base">
                    <a:spcBef>
                      <a:spcPct val="0"/>
                    </a:spcBef>
                    <a:spcAft>
                      <a:spcPct val="0"/>
                    </a:spcAft>
                    <a:defRPr/>
                  </a:pPr>
                  <a:r>
                    <a:rPr lang="en-US" b="1" dirty="0">
                      <a:solidFill>
                        <a:srgbClr val="00B0F0"/>
                      </a:solidFill>
                      <a:latin typeface="Arial" charset="0"/>
                      <a:ea typeface="ヒラギノ角ゴ Pro W3" charset="0"/>
                    </a:rPr>
                    <a:t>Airborne HSRL Observations</a:t>
                  </a:r>
                </a:p>
              </p:txBody>
            </p:sp>
            <p:pic>
              <p:nvPicPr>
                <p:cNvPr id="65" name="Picture 64">
                  <a:extLst>
                    <a:ext uri="{FF2B5EF4-FFF2-40B4-BE49-F238E27FC236}">
                      <a16:creationId xmlns:a16="http://schemas.microsoft.com/office/drawing/2014/main" id="{5DF4175B-285A-E743-8E5C-553678E52AD4}"/>
                    </a:ext>
                  </a:extLst>
                </p:cNvPr>
                <p:cNvPicPr>
                  <a:picLocks noChangeAspect="1"/>
                </p:cNvPicPr>
                <p:nvPr/>
              </p:nvPicPr>
              <p:blipFill rotWithShape="1">
                <a:blip r:embed="rId3"/>
                <a:srcRect l="2530" t="9006" r="237" b="458"/>
                <a:stretch/>
              </p:blipFill>
              <p:spPr>
                <a:xfrm>
                  <a:off x="779163" y="1427087"/>
                  <a:ext cx="4284335" cy="2458512"/>
                </a:xfrm>
                <a:prstGeom prst="rect">
                  <a:avLst/>
                </a:prstGeom>
              </p:spPr>
            </p:pic>
          </p:grpSp>
          <p:sp>
            <p:nvSpPr>
              <p:cNvPr id="62" name="Rectangle 61">
                <a:extLst>
                  <a:ext uri="{FF2B5EF4-FFF2-40B4-BE49-F238E27FC236}">
                    <a16:creationId xmlns:a16="http://schemas.microsoft.com/office/drawing/2014/main" id="{DAFFDC99-FD81-CD46-86A0-E71EFC8F4DFC}"/>
                  </a:ext>
                </a:extLst>
              </p:cNvPr>
              <p:cNvSpPr/>
              <p:nvPr/>
            </p:nvSpPr>
            <p:spPr>
              <a:xfrm>
                <a:off x="3975953" y="1358475"/>
                <a:ext cx="7796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TextBox 58">
              <a:extLst>
                <a:ext uri="{FF2B5EF4-FFF2-40B4-BE49-F238E27FC236}">
                  <a16:creationId xmlns:a16="http://schemas.microsoft.com/office/drawing/2014/main" id="{9171012B-A200-9B4E-9DE2-1772D1E6D04A}"/>
                </a:ext>
              </a:extLst>
            </p:cNvPr>
            <p:cNvSpPr txBox="1"/>
            <p:nvPr/>
          </p:nvSpPr>
          <p:spPr>
            <a:xfrm>
              <a:off x="1345712" y="3129396"/>
              <a:ext cx="790601" cy="307777"/>
            </a:xfrm>
            <a:prstGeom prst="rect">
              <a:avLst/>
            </a:prstGeom>
            <a:noFill/>
          </p:spPr>
          <p:txBody>
            <a:bodyPr wrap="none" rtlCol="0">
              <a:spAutoFit/>
            </a:bodyPr>
            <a:lstStyle/>
            <a:p>
              <a:pPr defTabSz="457200" fontAlgn="base">
                <a:spcBef>
                  <a:spcPct val="0"/>
                </a:spcBef>
                <a:spcAft>
                  <a:spcPct val="0"/>
                </a:spcAft>
                <a:defRPr/>
              </a:pPr>
              <a:r>
                <a:rPr lang="en-US" sz="1400" b="1" dirty="0">
                  <a:solidFill>
                    <a:schemeClr val="bg1"/>
                  </a:solidFill>
                  <a:latin typeface="Arial" charset="0"/>
                  <a:ea typeface="ヒラギノ角ゴ Pro W3" charset="0"/>
                </a:rPr>
                <a:t>Clouds</a:t>
              </a:r>
              <a:endParaRPr lang="en-US" sz="2000" dirty="0">
                <a:solidFill>
                  <a:schemeClr val="bg1"/>
                </a:solidFill>
                <a:latin typeface="Arial" charset="0"/>
                <a:ea typeface="ヒラギノ角ゴ Pro W3" charset="0"/>
              </a:endParaRPr>
            </a:p>
          </p:txBody>
        </p:sp>
        <p:cxnSp>
          <p:nvCxnSpPr>
            <p:cNvPr id="60" name="Straight Arrow Connector 59">
              <a:extLst>
                <a:ext uri="{FF2B5EF4-FFF2-40B4-BE49-F238E27FC236}">
                  <a16:creationId xmlns:a16="http://schemas.microsoft.com/office/drawing/2014/main" id="{607F047C-6CFF-DE47-9AA7-E7015834994C}"/>
                </a:ext>
              </a:extLst>
            </p:cNvPr>
            <p:cNvCxnSpPr>
              <a:cxnSpLocks/>
            </p:cNvCxnSpPr>
            <p:nvPr/>
          </p:nvCxnSpPr>
          <p:spPr>
            <a:xfrm flipV="1">
              <a:off x="2093548" y="3031701"/>
              <a:ext cx="234032" cy="213068"/>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0E96D20E-A169-9B4C-AAFB-934BE17FA6FD}"/>
              </a:ext>
            </a:extLst>
          </p:cNvPr>
          <p:cNvSpPr txBox="1"/>
          <p:nvPr/>
        </p:nvSpPr>
        <p:spPr>
          <a:xfrm>
            <a:off x="3131457" y="5056140"/>
            <a:ext cx="3860184" cy="800219"/>
          </a:xfrm>
          <a:prstGeom prst="rect">
            <a:avLst/>
          </a:prstGeom>
          <a:noFill/>
        </p:spPr>
        <p:txBody>
          <a:bodyPr wrap="square" rtlCol="0">
            <a:spAutoFit/>
          </a:bodyPr>
          <a:lstStyle/>
          <a:p>
            <a:pPr marL="0" algn="l" defTabSz="914400" rtl="0" eaLnBrk="1" latinLnBrk="0" hangingPunct="1"/>
            <a:r>
              <a:rPr lang="en-US" sz="2300" i="1" dirty="0"/>
              <a:t>High-resolution, high signal to noise airborne lidar</a:t>
            </a:r>
          </a:p>
        </p:txBody>
      </p:sp>
      <p:sp>
        <p:nvSpPr>
          <p:cNvPr id="30" name="TextBox 29">
            <a:extLst>
              <a:ext uri="{FF2B5EF4-FFF2-40B4-BE49-F238E27FC236}">
                <a16:creationId xmlns:a16="http://schemas.microsoft.com/office/drawing/2014/main" id="{BEF6BCC7-B5E2-7F4E-B4D7-CC7DF1118EA5}"/>
              </a:ext>
            </a:extLst>
          </p:cNvPr>
          <p:cNvSpPr txBox="1"/>
          <p:nvPr/>
        </p:nvSpPr>
        <p:spPr>
          <a:xfrm>
            <a:off x="8074220" y="5056140"/>
            <a:ext cx="3860184" cy="800219"/>
          </a:xfrm>
          <a:prstGeom prst="rect">
            <a:avLst/>
          </a:prstGeom>
          <a:noFill/>
        </p:spPr>
        <p:txBody>
          <a:bodyPr wrap="square" rtlCol="0">
            <a:spAutoFit/>
          </a:bodyPr>
          <a:lstStyle/>
          <a:p>
            <a:pPr marL="0" algn="l" defTabSz="914400" rtl="0" eaLnBrk="1" latinLnBrk="0" hangingPunct="1"/>
            <a:r>
              <a:rPr lang="en-US" sz="2300" i="1" dirty="0"/>
              <a:t>Coarser resolution from satellite (simulated)</a:t>
            </a:r>
          </a:p>
        </p:txBody>
      </p:sp>
      <p:pic>
        <p:nvPicPr>
          <p:cNvPr id="8" name="Picture 7">
            <a:extLst>
              <a:ext uri="{FF2B5EF4-FFF2-40B4-BE49-F238E27FC236}">
                <a16:creationId xmlns:a16="http://schemas.microsoft.com/office/drawing/2014/main" id="{41FBDB8A-B944-5B4C-9F46-44B507FD6686}"/>
              </a:ext>
            </a:extLst>
          </p:cNvPr>
          <p:cNvPicPr>
            <a:picLocks noChangeAspect="1"/>
          </p:cNvPicPr>
          <p:nvPr/>
        </p:nvPicPr>
        <p:blipFill rotWithShape="1">
          <a:blip r:embed="rId4"/>
          <a:srcRect t="1741" b="3216"/>
          <a:stretch/>
        </p:blipFill>
        <p:spPr>
          <a:xfrm>
            <a:off x="7279911" y="2078582"/>
            <a:ext cx="4864750" cy="2751846"/>
          </a:xfrm>
          <a:prstGeom prst="rect">
            <a:avLst/>
          </a:prstGeom>
        </p:spPr>
      </p:pic>
      <p:sp>
        <p:nvSpPr>
          <p:cNvPr id="34" name="TextBox 33">
            <a:extLst>
              <a:ext uri="{FF2B5EF4-FFF2-40B4-BE49-F238E27FC236}">
                <a16:creationId xmlns:a16="http://schemas.microsoft.com/office/drawing/2014/main" id="{86B0F322-D89D-CD43-89A9-D85803D02D51}"/>
              </a:ext>
            </a:extLst>
          </p:cNvPr>
          <p:cNvSpPr txBox="1"/>
          <p:nvPr/>
        </p:nvSpPr>
        <p:spPr>
          <a:xfrm>
            <a:off x="8230858" y="2073848"/>
            <a:ext cx="3117200" cy="369332"/>
          </a:xfrm>
          <a:prstGeom prst="rect">
            <a:avLst/>
          </a:prstGeom>
          <a:solidFill>
            <a:schemeClr val="bg1"/>
          </a:solidFill>
        </p:spPr>
        <p:txBody>
          <a:bodyPr wrap="square" rtlCol="0">
            <a:spAutoFit/>
          </a:bodyPr>
          <a:lstStyle/>
          <a:p>
            <a:pPr defTabSz="457200" fontAlgn="base">
              <a:spcBef>
                <a:spcPct val="0"/>
              </a:spcBef>
              <a:spcAft>
                <a:spcPct val="0"/>
              </a:spcAft>
              <a:defRPr/>
            </a:pPr>
            <a:r>
              <a:rPr lang="en-US" b="1" dirty="0">
                <a:latin typeface="Arial" charset="0"/>
                <a:ea typeface="ヒラギノ角ゴ Pro W3" charset="0"/>
              </a:rPr>
              <a:t>AOS Clio HSRL Simulation</a:t>
            </a:r>
          </a:p>
        </p:txBody>
      </p:sp>
      <p:sp>
        <p:nvSpPr>
          <p:cNvPr id="24" name="TextBox 23">
            <a:extLst>
              <a:ext uri="{FF2B5EF4-FFF2-40B4-BE49-F238E27FC236}">
                <a16:creationId xmlns:a16="http://schemas.microsoft.com/office/drawing/2014/main" id="{881F9FE1-60CB-C2F4-DA6D-0BF546C2B6E7}"/>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2144100141"/>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509AAAD8-83EF-CC46-BCAD-5E346FAA7ACB}"/>
              </a:ext>
            </a:extLst>
          </p:cNvPr>
          <p:cNvSpPr>
            <a:spLocks noGrp="1"/>
          </p:cNvSpPr>
          <p:nvPr>
            <p:ph type="title"/>
          </p:nvPr>
        </p:nvSpPr>
        <p:spPr/>
        <p:txBody>
          <a:bodyPr/>
          <a:lstStyle/>
          <a:p>
            <a:r>
              <a:rPr lang="en-US" sz="4400" i="1" dirty="0"/>
              <a:t>Better </a:t>
            </a:r>
            <a:r>
              <a:rPr lang="en-US" b="0" dirty="0"/>
              <a:t>done from Suborbital:</a:t>
            </a:r>
          </a:p>
        </p:txBody>
      </p:sp>
      <p:sp>
        <p:nvSpPr>
          <p:cNvPr id="2" name="Slide Number Placeholder 1">
            <a:extLst>
              <a:ext uri="{FF2B5EF4-FFF2-40B4-BE49-F238E27FC236}">
                <a16:creationId xmlns:a16="http://schemas.microsoft.com/office/drawing/2014/main" id="{5871EED7-CE48-F049-98D9-05B70261D85C}"/>
              </a:ext>
            </a:extLst>
          </p:cNvPr>
          <p:cNvSpPr>
            <a:spLocks noGrp="1"/>
          </p:cNvSpPr>
          <p:nvPr>
            <p:ph type="sldNum" sz="quarter" idx="12"/>
          </p:nvPr>
        </p:nvSpPr>
        <p:spPr/>
        <p:txBody>
          <a:bodyPr/>
          <a:lstStyle/>
          <a:p>
            <a:fld id="{6CBF3D6B-7512-DC4E-9AD6-900204DF0DDD}" type="slidenum">
              <a:rPr lang="en-US" smtClean="0"/>
              <a:pPr/>
              <a:t>17</a:t>
            </a:fld>
            <a:endParaRPr lang="en-US" dirty="0"/>
          </a:p>
        </p:txBody>
      </p:sp>
      <p:grpSp>
        <p:nvGrpSpPr>
          <p:cNvPr id="163" name="Group 162">
            <a:extLst>
              <a:ext uri="{FF2B5EF4-FFF2-40B4-BE49-F238E27FC236}">
                <a16:creationId xmlns:a16="http://schemas.microsoft.com/office/drawing/2014/main" id="{6531B7F4-1904-4439-A9E6-F77F9082267F}"/>
              </a:ext>
            </a:extLst>
          </p:cNvPr>
          <p:cNvGrpSpPr/>
          <p:nvPr/>
        </p:nvGrpSpPr>
        <p:grpSpPr>
          <a:xfrm rot="2088228">
            <a:off x="9028897" y="3713768"/>
            <a:ext cx="1381274" cy="1642448"/>
            <a:chOff x="4364176" y="4790847"/>
            <a:chExt cx="1381274" cy="1642448"/>
          </a:xfrm>
        </p:grpSpPr>
        <p:pic>
          <p:nvPicPr>
            <p:cNvPr id="164" name="Picture 163">
              <a:extLst>
                <a:ext uri="{FF2B5EF4-FFF2-40B4-BE49-F238E27FC236}">
                  <a16:creationId xmlns:a16="http://schemas.microsoft.com/office/drawing/2014/main" id="{8A4D0CB1-741E-4050-8AE3-9B1B63A5CCD1}"/>
                </a:ext>
              </a:extLst>
            </p:cNvPr>
            <p:cNvPicPr>
              <a:picLocks noChangeAspect="1"/>
            </p:cNvPicPr>
            <p:nvPr/>
          </p:nvPicPr>
          <p:blipFill>
            <a:blip r:embed="rId2"/>
            <a:stretch>
              <a:fillRect/>
            </a:stretch>
          </p:blipFill>
          <p:spPr>
            <a:xfrm>
              <a:off x="4364176" y="5200974"/>
              <a:ext cx="1292464" cy="542591"/>
            </a:xfrm>
            <a:prstGeom prst="rect">
              <a:avLst/>
            </a:prstGeom>
          </p:spPr>
        </p:pic>
        <p:pic>
          <p:nvPicPr>
            <p:cNvPr id="165" name="Picture 164">
              <a:extLst>
                <a:ext uri="{FF2B5EF4-FFF2-40B4-BE49-F238E27FC236}">
                  <a16:creationId xmlns:a16="http://schemas.microsoft.com/office/drawing/2014/main" id="{DB6225F1-577D-4FE2-8AA0-9CE35912713A}"/>
                </a:ext>
              </a:extLst>
            </p:cNvPr>
            <p:cNvPicPr>
              <a:picLocks noChangeAspect="1"/>
            </p:cNvPicPr>
            <p:nvPr/>
          </p:nvPicPr>
          <p:blipFill>
            <a:blip r:embed="rId2"/>
            <a:stretch>
              <a:fillRect/>
            </a:stretch>
          </p:blipFill>
          <p:spPr>
            <a:xfrm rot="19979325">
              <a:off x="4452986" y="4790847"/>
              <a:ext cx="1292464" cy="542591"/>
            </a:xfrm>
            <a:prstGeom prst="rect">
              <a:avLst/>
            </a:prstGeom>
          </p:spPr>
        </p:pic>
        <p:pic>
          <p:nvPicPr>
            <p:cNvPr id="166" name="Picture 165">
              <a:extLst>
                <a:ext uri="{FF2B5EF4-FFF2-40B4-BE49-F238E27FC236}">
                  <a16:creationId xmlns:a16="http://schemas.microsoft.com/office/drawing/2014/main" id="{A34A2F6A-738C-4819-BE8E-150FB8701D15}"/>
                </a:ext>
              </a:extLst>
            </p:cNvPr>
            <p:cNvPicPr>
              <a:picLocks noChangeAspect="1"/>
            </p:cNvPicPr>
            <p:nvPr/>
          </p:nvPicPr>
          <p:blipFill>
            <a:blip r:embed="rId2"/>
            <a:stretch>
              <a:fillRect/>
            </a:stretch>
          </p:blipFill>
          <p:spPr>
            <a:xfrm>
              <a:off x="4626880" y="5505274"/>
              <a:ext cx="828537" cy="347829"/>
            </a:xfrm>
            <a:prstGeom prst="rect">
              <a:avLst/>
            </a:prstGeom>
          </p:spPr>
        </p:pic>
        <p:pic>
          <p:nvPicPr>
            <p:cNvPr id="167" name="Picture 166">
              <a:extLst>
                <a:ext uri="{FF2B5EF4-FFF2-40B4-BE49-F238E27FC236}">
                  <a16:creationId xmlns:a16="http://schemas.microsoft.com/office/drawing/2014/main" id="{4B3C10A4-F4D6-45E7-9702-E029340FEBBB}"/>
                </a:ext>
              </a:extLst>
            </p:cNvPr>
            <p:cNvPicPr>
              <a:picLocks noChangeAspect="1"/>
            </p:cNvPicPr>
            <p:nvPr/>
          </p:nvPicPr>
          <p:blipFill>
            <a:blip r:embed="rId2"/>
            <a:stretch>
              <a:fillRect/>
            </a:stretch>
          </p:blipFill>
          <p:spPr>
            <a:xfrm rot="3072958">
              <a:off x="4424607" y="5845112"/>
              <a:ext cx="828537" cy="347829"/>
            </a:xfrm>
            <a:prstGeom prst="rect">
              <a:avLst/>
            </a:prstGeom>
          </p:spPr>
        </p:pic>
      </p:grpSp>
      <p:sp>
        <p:nvSpPr>
          <p:cNvPr id="44" name="TextBox 43">
            <a:extLst>
              <a:ext uri="{FF2B5EF4-FFF2-40B4-BE49-F238E27FC236}">
                <a16:creationId xmlns:a16="http://schemas.microsoft.com/office/drawing/2014/main" id="{D5EE8504-7930-4D98-8A0D-03169E83F577}"/>
              </a:ext>
            </a:extLst>
          </p:cNvPr>
          <p:cNvSpPr txBox="1"/>
          <p:nvPr/>
        </p:nvSpPr>
        <p:spPr>
          <a:xfrm>
            <a:off x="1170432" y="1051560"/>
            <a:ext cx="8961120" cy="400110"/>
          </a:xfrm>
          <a:prstGeom prst="rect">
            <a:avLst/>
          </a:prstGeom>
          <a:solidFill>
            <a:schemeClr val="bg1">
              <a:alpha val="40000"/>
            </a:schemeClr>
          </a:solidFill>
        </p:spPr>
        <p:txBody>
          <a:bodyPr wrap="square" rtlCol="0">
            <a:spAutoFit/>
          </a:bodyPr>
          <a:lstStyle/>
          <a:p>
            <a:r>
              <a:rPr lang="en-US" sz="2000" dirty="0"/>
              <a:t>Multiple radar frequencies mitigate effects of attenuation, multiple scattering</a:t>
            </a:r>
          </a:p>
        </p:txBody>
      </p:sp>
      <p:sp>
        <p:nvSpPr>
          <p:cNvPr id="46" name="TextBox 45">
            <a:extLst>
              <a:ext uri="{FF2B5EF4-FFF2-40B4-BE49-F238E27FC236}">
                <a16:creationId xmlns:a16="http://schemas.microsoft.com/office/drawing/2014/main" id="{74B36FDF-9454-4590-BB82-736CC6B2FF45}"/>
              </a:ext>
            </a:extLst>
          </p:cNvPr>
          <p:cNvSpPr txBox="1"/>
          <p:nvPr/>
        </p:nvSpPr>
        <p:spPr>
          <a:xfrm>
            <a:off x="960120" y="2340864"/>
            <a:ext cx="1548333" cy="2554545"/>
          </a:xfrm>
          <a:prstGeom prst="rect">
            <a:avLst/>
          </a:prstGeom>
          <a:solidFill>
            <a:schemeClr val="bg1">
              <a:alpha val="40000"/>
            </a:schemeClr>
          </a:solidFill>
        </p:spPr>
        <p:txBody>
          <a:bodyPr wrap="square" rtlCol="0">
            <a:spAutoFit/>
          </a:bodyPr>
          <a:lstStyle/>
          <a:p>
            <a:pPr marL="0" algn="l" defTabSz="914400" rtl="0" eaLnBrk="1" latinLnBrk="0" hangingPunct="1"/>
            <a:r>
              <a:rPr lang="en-US" sz="2000" dirty="0"/>
              <a:t>Sharp horizontal and vertical  gradients better resolved from close-range</a:t>
            </a:r>
          </a:p>
        </p:txBody>
      </p:sp>
      <p:pic>
        <p:nvPicPr>
          <p:cNvPr id="4" name="Picture 3">
            <a:extLst>
              <a:ext uri="{FF2B5EF4-FFF2-40B4-BE49-F238E27FC236}">
                <a16:creationId xmlns:a16="http://schemas.microsoft.com/office/drawing/2014/main" id="{9DD589DA-D081-F24A-9FBF-6E9F374DE207}"/>
              </a:ext>
            </a:extLst>
          </p:cNvPr>
          <p:cNvPicPr>
            <a:picLocks noChangeAspect="1"/>
          </p:cNvPicPr>
          <p:nvPr/>
        </p:nvPicPr>
        <p:blipFill>
          <a:blip r:embed="rId3"/>
          <a:stretch>
            <a:fillRect/>
          </a:stretch>
        </p:blipFill>
        <p:spPr>
          <a:xfrm>
            <a:off x="2508454" y="1896057"/>
            <a:ext cx="4416552" cy="4573675"/>
          </a:xfrm>
          <a:prstGeom prst="rect">
            <a:avLst/>
          </a:prstGeom>
        </p:spPr>
      </p:pic>
      <p:pic>
        <p:nvPicPr>
          <p:cNvPr id="8" name="Picture 7">
            <a:extLst>
              <a:ext uri="{FF2B5EF4-FFF2-40B4-BE49-F238E27FC236}">
                <a16:creationId xmlns:a16="http://schemas.microsoft.com/office/drawing/2014/main" id="{F339D5A0-907D-BD4C-8A71-E6AC5C80473A}"/>
              </a:ext>
            </a:extLst>
          </p:cNvPr>
          <p:cNvPicPr>
            <a:picLocks noChangeAspect="1"/>
          </p:cNvPicPr>
          <p:nvPr/>
        </p:nvPicPr>
        <p:blipFill>
          <a:blip r:embed="rId4"/>
          <a:stretch>
            <a:fillRect/>
          </a:stretch>
        </p:blipFill>
        <p:spPr>
          <a:xfrm>
            <a:off x="6925007" y="1897732"/>
            <a:ext cx="4258019" cy="4572000"/>
          </a:xfrm>
          <a:prstGeom prst="rect">
            <a:avLst/>
          </a:prstGeom>
        </p:spPr>
      </p:pic>
      <p:pic>
        <p:nvPicPr>
          <p:cNvPr id="10" name="Picture 9">
            <a:extLst>
              <a:ext uri="{FF2B5EF4-FFF2-40B4-BE49-F238E27FC236}">
                <a16:creationId xmlns:a16="http://schemas.microsoft.com/office/drawing/2014/main" id="{0087A5CE-F866-4A46-BD8F-1B123CBA722A}"/>
              </a:ext>
            </a:extLst>
          </p:cNvPr>
          <p:cNvPicPr>
            <a:picLocks noChangeAspect="1"/>
          </p:cNvPicPr>
          <p:nvPr/>
        </p:nvPicPr>
        <p:blipFill>
          <a:blip r:embed="rId5"/>
          <a:stretch>
            <a:fillRect/>
          </a:stretch>
        </p:blipFill>
        <p:spPr>
          <a:xfrm>
            <a:off x="9077390" y="1874563"/>
            <a:ext cx="3143385" cy="4572000"/>
          </a:xfrm>
          <a:prstGeom prst="rect">
            <a:avLst/>
          </a:prstGeom>
        </p:spPr>
      </p:pic>
      <p:sp>
        <p:nvSpPr>
          <p:cNvPr id="11" name="TextBox 10">
            <a:extLst>
              <a:ext uri="{FF2B5EF4-FFF2-40B4-BE49-F238E27FC236}">
                <a16:creationId xmlns:a16="http://schemas.microsoft.com/office/drawing/2014/main" id="{06CDFC6B-B116-9F43-8AF7-DD0558BF25BD}"/>
              </a:ext>
            </a:extLst>
          </p:cNvPr>
          <p:cNvSpPr txBox="1"/>
          <p:nvPr/>
        </p:nvSpPr>
        <p:spPr>
          <a:xfrm>
            <a:off x="2837793" y="1896057"/>
            <a:ext cx="1728051" cy="307777"/>
          </a:xfrm>
          <a:prstGeom prst="rect">
            <a:avLst/>
          </a:prstGeom>
          <a:solidFill>
            <a:schemeClr val="bg1">
              <a:alpha val="50000"/>
            </a:schemeClr>
          </a:solidFill>
        </p:spPr>
        <p:txBody>
          <a:bodyPr wrap="square" rtlCol="0">
            <a:spAutoFit/>
          </a:bodyPr>
          <a:lstStyle/>
          <a:p>
            <a:pPr marL="0" algn="l" defTabSz="914400" rtl="0" eaLnBrk="1" latinLnBrk="0" hangingPunct="1"/>
            <a:r>
              <a:rPr lang="en-US" sz="1400" b="1" dirty="0"/>
              <a:t>X-band reflectivity</a:t>
            </a:r>
          </a:p>
        </p:txBody>
      </p:sp>
      <p:sp>
        <p:nvSpPr>
          <p:cNvPr id="36" name="TextBox 35">
            <a:extLst>
              <a:ext uri="{FF2B5EF4-FFF2-40B4-BE49-F238E27FC236}">
                <a16:creationId xmlns:a16="http://schemas.microsoft.com/office/drawing/2014/main" id="{E0E185F4-7F3B-A748-BDF3-49F093EC8C21}"/>
              </a:ext>
            </a:extLst>
          </p:cNvPr>
          <p:cNvSpPr txBox="1"/>
          <p:nvPr/>
        </p:nvSpPr>
        <p:spPr>
          <a:xfrm>
            <a:off x="5093566" y="1896057"/>
            <a:ext cx="1728051" cy="307777"/>
          </a:xfrm>
          <a:prstGeom prst="rect">
            <a:avLst/>
          </a:prstGeom>
          <a:solidFill>
            <a:schemeClr val="bg1">
              <a:alpha val="50000"/>
            </a:schemeClr>
          </a:solidFill>
        </p:spPr>
        <p:txBody>
          <a:bodyPr wrap="square" rtlCol="0">
            <a:spAutoFit/>
          </a:bodyPr>
          <a:lstStyle/>
          <a:p>
            <a:pPr marL="0" algn="l" defTabSz="914400" rtl="0" eaLnBrk="1" latinLnBrk="0" hangingPunct="1"/>
            <a:r>
              <a:rPr lang="en-US" sz="1400" b="1" dirty="0"/>
              <a:t>Ku-band reflectivity</a:t>
            </a:r>
          </a:p>
        </p:txBody>
      </p:sp>
      <p:sp>
        <p:nvSpPr>
          <p:cNvPr id="37" name="TextBox 36">
            <a:extLst>
              <a:ext uri="{FF2B5EF4-FFF2-40B4-BE49-F238E27FC236}">
                <a16:creationId xmlns:a16="http://schemas.microsoft.com/office/drawing/2014/main" id="{4B537586-3B9A-9F4D-B62A-390357573230}"/>
              </a:ext>
            </a:extLst>
          </p:cNvPr>
          <p:cNvSpPr txBox="1"/>
          <p:nvPr/>
        </p:nvSpPr>
        <p:spPr>
          <a:xfrm>
            <a:off x="2837793" y="4150499"/>
            <a:ext cx="1728051" cy="307777"/>
          </a:xfrm>
          <a:prstGeom prst="rect">
            <a:avLst/>
          </a:prstGeom>
          <a:solidFill>
            <a:schemeClr val="bg1">
              <a:alpha val="50000"/>
            </a:schemeClr>
          </a:solidFill>
        </p:spPr>
        <p:txBody>
          <a:bodyPr wrap="square" rtlCol="0">
            <a:spAutoFit/>
          </a:bodyPr>
          <a:lstStyle/>
          <a:p>
            <a:pPr marL="0" algn="l" defTabSz="914400" rtl="0" eaLnBrk="1" latinLnBrk="0" hangingPunct="1"/>
            <a:r>
              <a:rPr lang="en-US" sz="1400" b="1" dirty="0"/>
              <a:t>Ka-band reflectivity</a:t>
            </a:r>
          </a:p>
        </p:txBody>
      </p:sp>
      <p:sp>
        <p:nvSpPr>
          <p:cNvPr id="38" name="TextBox 37">
            <a:extLst>
              <a:ext uri="{FF2B5EF4-FFF2-40B4-BE49-F238E27FC236}">
                <a16:creationId xmlns:a16="http://schemas.microsoft.com/office/drawing/2014/main" id="{C2FF6BD7-48A0-6B4D-893C-348A65FADB99}"/>
              </a:ext>
            </a:extLst>
          </p:cNvPr>
          <p:cNvSpPr txBox="1"/>
          <p:nvPr/>
        </p:nvSpPr>
        <p:spPr>
          <a:xfrm>
            <a:off x="5093566" y="4125682"/>
            <a:ext cx="1728051" cy="307777"/>
          </a:xfrm>
          <a:prstGeom prst="rect">
            <a:avLst/>
          </a:prstGeom>
          <a:solidFill>
            <a:schemeClr val="bg1">
              <a:alpha val="50000"/>
            </a:schemeClr>
          </a:solidFill>
        </p:spPr>
        <p:txBody>
          <a:bodyPr wrap="square" rtlCol="0">
            <a:spAutoFit/>
          </a:bodyPr>
          <a:lstStyle/>
          <a:p>
            <a:pPr marL="0" algn="l" defTabSz="914400" rtl="0" eaLnBrk="1" latinLnBrk="0" hangingPunct="1"/>
            <a:r>
              <a:rPr lang="en-US" sz="1400" b="1" dirty="0"/>
              <a:t>W-band reflectivity</a:t>
            </a:r>
          </a:p>
        </p:txBody>
      </p:sp>
      <p:sp>
        <p:nvSpPr>
          <p:cNvPr id="39" name="TextBox 38">
            <a:extLst>
              <a:ext uri="{FF2B5EF4-FFF2-40B4-BE49-F238E27FC236}">
                <a16:creationId xmlns:a16="http://schemas.microsoft.com/office/drawing/2014/main" id="{941FFCB9-338F-F748-8F79-66624A0EC94F}"/>
              </a:ext>
            </a:extLst>
          </p:cNvPr>
          <p:cNvSpPr txBox="1"/>
          <p:nvPr/>
        </p:nvSpPr>
        <p:spPr>
          <a:xfrm>
            <a:off x="7175615" y="1897440"/>
            <a:ext cx="1728051" cy="307777"/>
          </a:xfrm>
          <a:prstGeom prst="rect">
            <a:avLst/>
          </a:prstGeom>
          <a:solidFill>
            <a:schemeClr val="bg1">
              <a:alpha val="50000"/>
            </a:schemeClr>
          </a:solidFill>
        </p:spPr>
        <p:txBody>
          <a:bodyPr wrap="square" rtlCol="0">
            <a:spAutoFit/>
          </a:bodyPr>
          <a:lstStyle/>
          <a:p>
            <a:pPr marL="0" algn="l" defTabSz="914400" rtl="0" eaLnBrk="1" latinLnBrk="0" hangingPunct="1"/>
            <a:r>
              <a:rPr lang="en-US" sz="1400" b="1" dirty="0"/>
              <a:t>X-band Doppler</a:t>
            </a:r>
          </a:p>
        </p:txBody>
      </p:sp>
      <p:sp>
        <p:nvSpPr>
          <p:cNvPr id="40" name="TextBox 39">
            <a:extLst>
              <a:ext uri="{FF2B5EF4-FFF2-40B4-BE49-F238E27FC236}">
                <a16:creationId xmlns:a16="http://schemas.microsoft.com/office/drawing/2014/main" id="{9D833D6B-DB82-974D-88B1-2BB884AC8A49}"/>
              </a:ext>
            </a:extLst>
          </p:cNvPr>
          <p:cNvSpPr txBox="1"/>
          <p:nvPr/>
        </p:nvSpPr>
        <p:spPr>
          <a:xfrm>
            <a:off x="7137054" y="4108784"/>
            <a:ext cx="1728051" cy="307777"/>
          </a:xfrm>
          <a:prstGeom prst="rect">
            <a:avLst/>
          </a:prstGeom>
          <a:solidFill>
            <a:schemeClr val="bg1">
              <a:alpha val="50000"/>
            </a:schemeClr>
          </a:solidFill>
        </p:spPr>
        <p:txBody>
          <a:bodyPr wrap="square" rtlCol="0">
            <a:spAutoFit/>
          </a:bodyPr>
          <a:lstStyle/>
          <a:p>
            <a:pPr marL="0" algn="l" defTabSz="914400" rtl="0" eaLnBrk="1" latinLnBrk="0" hangingPunct="1"/>
            <a:r>
              <a:rPr lang="en-US" sz="1400" b="1" dirty="0"/>
              <a:t>Ku/Ka ratio</a:t>
            </a:r>
          </a:p>
        </p:txBody>
      </p:sp>
      <p:sp>
        <p:nvSpPr>
          <p:cNvPr id="41" name="TextBox 40">
            <a:extLst>
              <a:ext uri="{FF2B5EF4-FFF2-40B4-BE49-F238E27FC236}">
                <a16:creationId xmlns:a16="http://schemas.microsoft.com/office/drawing/2014/main" id="{84FC69CF-DC0C-8E41-AF8E-944D0C14F591}"/>
              </a:ext>
            </a:extLst>
          </p:cNvPr>
          <p:cNvSpPr txBox="1"/>
          <p:nvPr/>
        </p:nvSpPr>
        <p:spPr>
          <a:xfrm>
            <a:off x="9789932" y="1896057"/>
            <a:ext cx="1728051" cy="307777"/>
          </a:xfrm>
          <a:prstGeom prst="rect">
            <a:avLst/>
          </a:prstGeom>
          <a:solidFill>
            <a:schemeClr val="bg1">
              <a:alpha val="50000"/>
            </a:schemeClr>
          </a:solidFill>
        </p:spPr>
        <p:txBody>
          <a:bodyPr wrap="square" rtlCol="0">
            <a:spAutoFit/>
          </a:bodyPr>
          <a:lstStyle/>
          <a:p>
            <a:pPr marL="0" algn="l" defTabSz="914400" rtl="0" eaLnBrk="1" latinLnBrk="0" hangingPunct="1"/>
            <a:r>
              <a:rPr lang="en-US" sz="1400" b="1" dirty="0"/>
              <a:t>S-band reflectivity</a:t>
            </a:r>
          </a:p>
        </p:txBody>
      </p:sp>
      <p:sp>
        <p:nvSpPr>
          <p:cNvPr id="42" name="TextBox 41">
            <a:extLst>
              <a:ext uri="{FF2B5EF4-FFF2-40B4-BE49-F238E27FC236}">
                <a16:creationId xmlns:a16="http://schemas.microsoft.com/office/drawing/2014/main" id="{2E65CC4C-3760-4D47-A262-C4D887729AA7}"/>
              </a:ext>
            </a:extLst>
          </p:cNvPr>
          <p:cNvSpPr txBox="1"/>
          <p:nvPr/>
        </p:nvSpPr>
        <p:spPr>
          <a:xfrm>
            <a:off x="9683546" y="4150498"/>
            <a:ext cx="1728051" cy="307777"/>
          </a:xfrm>
          <a:prstGeom prst="rect">
            <a:avLst/>
          </a:prstGeom>
          <a:solidFill>
            <a:schemeClr val="bg1">
              <a:alpha val="50000"/>
            </a:schemeClr>
          </a:solidFill>
        </p:spPr>
        <p:txBody>
          <a:bodyPr wrap="square" rtlCol="0">
            <a:spAutoFit/>
          </a:bodyPr>
          <a:lstStyle/>
          <a:p>
            <a:pPr marL="0" algn="l" defTabSz="914400" rtl="0" eaLnBrk="1" latinLnBrk="0" hangingPunct="1"/>
            <a:r>
              <a:rPr lang="en-US" sz="1400" b="1" dirty="0"/>
              <a:t>Particle type</a:t>
            </a:r>
          </a:p>
        </p:txBody>
      </p:sp>
      <p:sp>
        <p:nvSpPr>
          <p:cNvPr id="43" name="TextBox 42">
            <a:extLst>
              <a:ext uri="{FF2B5EF4-FFF2-40B4-BE49-F238E27FC236}">
                <a16:creationId xmlns:a16="http://schemas.microsoft.com/office/drawing/2014/main" id="{3E353223-E285-8F48-8ACE-6F453AA848A6}"/>
              </a:ext>
            </a:extLst>
          </p:cNvPr>
          <p:cNvSpPr txBox="1"/>
          <p:nvPr/>
        </p:nvSpPr>
        <p:spPr>
          <a:xfrm>
            <a:off x="10691216" y="5324461"/>
            <a:ext cx="491810" cy="307777"/>
          </a:xfrm>
          <a:prstGeom prst="rect">
            <a:avLst/>
          </a:prstGeom>
          <a:solidFill>
            <a:schemeClr val="bg1">
              <a:alpha val="50000"/>
            </a:schemeClr>
          </a:solidFill>
        </p:spPr>
        <p:txBody>
          <a:bodyPr wrap="square" rtlCol="0">
            <a:spAutoFit/>
          </a:bodyPr>
          <a:lstStyle/>
          <a:p>
            <a:pPr marL="0" algn="l" defTabSz="914400" rtl="0" eaLnBrk="1" latinLnBrk="0" hangingPunct="1"/>
            <a:r>
              <a:rPr lang="en-US" sz="1400" b="1" dirty="0"/>
              <a:t>hail</a:t>
            </a:r>
          </a:p>
        </p:txBody>
      </p:sp>
      <p:sp>
        <p:nvSpPr>
          <p:cNvPr id="45" name="TextBox 44">
            <a:extLst>
              <a:ext uri="{FF2B5EF4-FFF2-40B4-BE49-F238E27FC236}">
                <a16:creationId xmlns:a16="http://schemas.microsoft.com/office/drawing/2014/main" id="{B4F51390-11F6-2E4D-9144-657448031D06}"/>
              </a:ext>
            </a:extLst>
          </p:cNvPr>
          <p:cNvSpPr txBox="1"/>
          <p:nvPr/>
        </p:nvSpPr>
        <p:spPr>
          <a:xfrm>
            <a:off x="9783887" y="5885512"/>
            <a:ext cx="480469" cy="307777"/>
          </a:xfrm>
          <a:prstGeom prst="rect">
            <a:avLst/>
          </a:prstGeom>
          <a:solidFill>
            <a:schemeClr val="bg1">
              <a:alpha val="50000"/>
            </a:schemeClr>
          </a:solidFill>
        </p:spPr>
        <p:txBody>
          <a:bodyPr wrap="square" rtlCol="0">
            <a:spAutoFit/>
          </a:bodyPr>
          <a:lstStyle/>
          <a:p>
            <a:pPr marL="0" algn="l" defTabSz="914400" rtl="0" eaLnBrk="1" latinLnBrk="0" hangingPunct="1"/>
            <a:r>
              <a:rPr lang="en-US" sz="1400" b="1" dirty="0"/>
              <a:t>rain</a:t>
            </a:r>
          </a:p>
        </p:txBody>
      </p:sp>
      <p:sp>
        <p:nvSpPr>
          <p:cNvPr id="47" name="TextBox 46">
            <a:extLst>
              <a:ext uri="{FF2B5EF4-FFF2-40B4-BE49-F238E27FC236}">
                <a16:creationId xmlns:a16="http://schemas.microsoft.com/office/drawing/2014/main" id="{E5A29633-C145-F149-ACDF-3D9E68DDCFFF}"/>
              </a:ext>
            </a:extLst>
          </p:cNvPr>
          <p:cNvSpPr txBox="1"/>
          <p:nvPr/>
        </p:nvSpPr>
        <p:spPr>
          <a:xfrm>
            <a:off x="9823380" y="5567875"/>
            <a:ext cx="750028" cy="307777"/>
          </a:xfrm>
          <a:prstGeom prst="rect">
            <a:avLst/>
          </a:prstGeom>
          <a:solidFill>
            <a:schemeClr val="bg1">
              <a:alpha val="50000"/>
            </a:schemeClr>
          </a:solidFill>
        </p:spPr>
        <p:txBody>
          <a:bodyPr wrap="square" rtlCol="0">
            <a:spAutoFit/>
          </a:bodyPr>
          <a:lstStyle/>
          <a:p>
            <a:pPr marL="0" algn="l" defTabSz="914400" rtl="0" eaLnBrk="1" latinLnBrk="0" hangingPunct="1"/>
            <a:r>
              <a:rPr lang="en-US" sz="1400" b="1" dirty="0"/>
              <a:t>graupel</a:t>
            </a:r>
          </a:p>
        </p:txBody>
      </p:sp>
      <p:sp>
        <p:nvSpPr>
          <p:cNvPr id="12" name="TextBox 11">
            <a:extLst>
              <a:ext uri="{FF2B5EF4-FFF2-40B4-BE49-F238E27FC236}">
                <a16:creationId xmlns:a16="http://schemas.microsoft.com/office/drawing/2014/main" id="{4957F8CB-7BF1-2A42-9B5F-48C8B6F0F7BC}"/>
              </a:ext>
            </a:extLst>
          </p:cNvPr>
          <p:cNvSpPr txBox="1"/>
          <p:nvPr/>
        </p:nvSpPr>
        <p:spPr>
          <a:xfrm>
            <a:off x="922020" y="5823150"/>
            <a:ext cx="1744718" cy="307777"/>
          </a:xfrm>
          <a:prstGeom prst="rect">
            <a:avLst/>
          </a:prstGeom>
          <a:noFill/>
        </p:spPr>
        <p:txBody>
          <a:bodyPr wrap="square" rtlCol="0">
            <a:spAutoFit/>
          </a:bodyPr>
          <a:lstStyle/>
          <a:p>
            <a:pPr marL="0" algn="l" defTabSz="914400" rtl="0" eaLnBrk="1" latinLnBrk="0" hangingPunct="1"/>
            <a:r>
              <a:rPr lang="en-US" sz="1400" i="1" dirty="0"/>
              <a:t>Battaglia et al. 2016</a:t>
            </a:r>
          </a:p>
        </p:txBody>
      </p:sp>
      <p:sp>
        <p:nvSpPr>
          <p:cNvPr id="26" name="TextBox 25">
            <a:extLst>
              <a:ext uri="{FF2B5EF4-FFF2-40B4-BE49-F238E27FC236}">
                <a16:creationId xmlns:a16="http://schemas.microsoft.com/office/drawing/2014/main" id="{AEA73CC3-033F-AE90-F3FF-CC2B7109BAFA}"/>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889184761"/>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509AAAD8-83EF-CC46-BCAD-5E346FAA7ACB}"/>
              </a:ext>
            </a:extLst>
          </p:cNvPr>
          <p:cNvSpPr>
            <a:spLocks noGrp="1"/>
          </p:cNvSpPr>
          <p:nvPr>
            <p:ph type="title"/>
          </p:nvPr>
        </p:nvSpPr>
        <p:spPr>
          <a:xfrm>
            <a:off x="1196671" y="2743199"/>
            <a:ext cx="8961120" cy="685801"/>
          </a:xfrm>
        </p:spPr>
        <p:txBody>
          <a:bodyPr/>
          <a:lstStyle/>
          <a:p>
            <a:r>
              <a:rPr lang="en-US" sz="4400" i="1" dirty="0">
                <a:latin typeface="Arial"/>
                <a:cs typeface="Arial"/>
              </a:rPr>
              <a:t>Best </a:t>
            </a:r>
            <a:r>
              <a:rPr lang="en-US" b="0" dirty="0">
                <a:latin typeface="Arial"/>
                <a:cs typeface="Arial"/>
              </a:rPr>
              <a:t>done as an integrated observing system</a:t>
            </a:r>
            <a:br>
              <a:rPr lang="en-US" b="0" dirty="0">
                <a:latin typeface="Arial"/>
                <a:cs typeface="Arial"/>
              </a:rPr>
            </a:br>
            <a:br>
              <a:rPr lang="en-US" b="0" dirty="0">
                <a:latin typeface="Arial"/>
                <a:cs typeface="Arial"/>
              </a:rPr>
            </a:br>
            <a:r>
              <a:rPr lang="en-US" sz="2400" b="0" dirty="0">
                <a:latin typeface="Arial"/>
                <a:cs typeface="Arial"/>
              </a:rPr>
              <a:t>Suborbital observations allow deep-dive into processes for a discrete number of cases, in a discrete number of locations.</a:t>
            </a:r>
            <a:br>
              <a:rPr lang="en-US" sz="2400" b="0" dirty="0">
                <a:latin typeface="Arial"/>
                <a:cs typeface="Arial"/>
              </a:rPr>
            </a:br>
            <a:br>
              <a:rPr lang="en-US" sz="2400" b="0" dirty="0">
                <a:latin typeface="Arial"/>
                <a:cs typeface="Arial"/>
              </a:rPr>
            </a:br>
            <a:r>
              <a:rPr lang="en-US" sz="2400" b="0" dirty="0">
                <a:latin typeface="Arial"/>
                <a:cs typeface="Arial"/>
              </a:rPr>
              <a:t>Orbital constellation provides context for how these cases and locations fit into the grand scheme... how representative are they?</a:t>
            </a:r>
            <a:br>
              <a:rPr lang="en-US" sz="2400" b="0" dirty="0">
                <a:latin typeface="Arial"/>
                <a:cs typeface="Arial"/>
              </a:rPr>
            </a:br>
            <a:br>
              <a:rPr lang="en-US" sz="2400" b="0" dirty="0">
                <a:latin typeface="Arial"/>
                <a:cs typeface="Arial"/>
              </a:rPr>
            </a:br>
            <a:r>
              <a:rPr lang="en-US" sz="2400" b="0" dirty="0">
                <a:latin typeface="Arial"/>
                <a:cs typeface="Arial"/>
              </a:rPr>
              <a:t>-   We can measure aerosol properties very well from suborbital, for a few aerosol regimes... need orbital to measure all regimes</a:t>
            </a:r>
            <a:br>
              <a:rPr lang="en-US" sz="2400" b="0" dirty="0">
                <a:latin typeface="Arial"/>
                <a:cs typeface="Arial"/>
              </a:rPr>
            </a:br>
            <a:br>
              <a:rPr lang="en-US" sz="2400" b="0" dirty="0">
                <a:latin typeface="Arial"/>
                <a:cs typeface="Arial"/>
              </a:rPr>
            </a:br>
            <a:r>
              <a:rPr lang="en-US" sz="2400" b="0" dirty="0">
                <a:latin typeface="Arial"/>
                <a:cs typeface="Arial"/>
              </a:rPr>
              <a:t>-   We can measure weather events very well from suborbital, but only in a few weather regimes... need orbital for the context of how representative or how extreme those weather events are</a:t>
            </a:r>
            <a:endParaRPr lang="en-US" dirty="0"/>
          </a:p>
        </p:txBody>
      </p:sp>
      <p:sp>
        <p:nvSpPr>
          <p:cNvPr id="2" name="Slide Number Placeholder 1">
            <a:extLst>
              <a:ext uri="{FF2B5EF4-FFF2-40B4-BE49-F238E27FC236}">
                <a16:creationId xmlns:a16="http://schemas.microsoft.com/office/drawing/2014/main" id="{5871EED7-CE48-F049-98D9-05B70261D85C}"/>
              </a:ext>
            </a:extLst>
          </p:cNvPr>
          <p:cNvSpPr>
            <a:spLocks noGrp="1"/>
          </p:cNvSpPr>
          <p:nvPr>
            <p:ph type="sldNum" sz="quarter" idx="12"/>
          </p:nvPr>
        </p:nvSpPr>
        <p:spPr/>
        <p:txBody>
          <a:bodyPr/>
          <a:lstStyle/>
          <a:p>
            <a:fld id="{6CBF3D6B-7512-DC4E-9AD6-900204DF0DDD}" type="slidenum">
              <a:rPr lang="en-US" smtClean="0"/>
              <a:pPr/>
              <a:t>18</a:t>
            </a:fld>
            <a:endParaRPr lang="en-US" dirty="0"/>
          </a:p>
        </p:txBody>
      </p:sp>
      <p:sp>
        <p:nvSpPr>
          <p:cNvPr id="4" name="TextBox 3">
            <a:extLst>
              <a:ext uri="{FF2B5EF4-FFF2-40B4-BE49-F238E27FC236}">
                <a16:creationId xmlns:a16="http://schemas.microsoft.com/office/drawing/2014/main" id="{F86FDD9B-7E49-CCE9-DC04-407E6D1BC835}"/>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238977657"/>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FF3F9A-1E33-6E44-97AC-0C0AC5CF248C}"/>
              </a:ext>
            </a:extLst>
          </p:cNvPr>
          <p:cNvSpPr>
            <a:spLocks noGrp="1"/>
          </p:cNvSpPr>
          <p:nvPr>
            <p:ph type="title"/>
          </p:nvPr>
        </p:nvSpPr>
        <p:spPr/>
        <p:txBody>
          <a:bodyPr/>
          <a:lstStyle/>
          <a:p>
            <a:r>
              <a:rPr lang="en-US" dirty="0">
                <a:latin typeface="Arial"/>
                <a:cs typeface="Arial"/>
              </a:rPr>
              <a:t>Suborbital Implementation Components</a:t>
            </a:r>
          </a:p>
        </p:txBody>
      </p:sp>
      <p:sp>
        <p:nvSpPr>
          <p:cNvPr id="2" name="Slide Number Placeholder 1">
            <a:extLst>
              <a:ext uri="{FF2B5EF4-FFF2-40B4-BE49-F238E27FC236}">
                <a16:creationId xmlns:a16="http://schemas.microsoft.com/office/drawing/2014/main" id="{DCD8B8C8-F14D-5D47-AD1A-E1FA849294A4}"/>
              </a:ext>
            </a:extLst>
          </p:cNvPr>
          <p:cNvSpPr>
            <a:spLocks noGrp="1"/>
          </p:cNvSpPr>
          <p:nvPr>
            <p:ph type="sldNum" sz="quarter" idx="12"/>
          </p:nvPr>
        </p:nvSpPr>
        <p:spPr/>
        <p:txBody>
          <a:bodyPr/>
          <a:lstStyle/>
          <a:p>
            <a:fld id="{6CBF3D6B-7512-DC4E-9AD6-900204DF0DDD}" type="slidenum">
              <a:rPr lang="en-US" smtClean="0"/>
              <a:pPr/>
              <a:t>19</a:t>
            </a:fld>
            <a:endParaRPr lang="en-US" dirty="0"/>
          </a:p>
        </p:txBody>
      </p:sp>
      <p:sp>
        <p:nvSpPr>
          <p:cNvPr id="4" name="Content Placeholder 3">
            <a:extLst>
              <a:ext uri="{FF2B5EF4-FFF2-40B4-BE49-F238E27FC236}">
                <a16:creationId xmlns:a16="http://schemas.microsoft.com/office/drawing/2014/main" id="{260DDF21-8D80-0049-A51A-DD30196136A5}"/>
              </a:ext>
            </a:extLst>
          </p:cNvPr>
          <p:cNvSpPr>
            <a:spLocks noGrp="1"/>
          </p:cNvSpPr>
          <p:nvPr>
            <p:ph idx="4294967295"/>
          </p:nvPr>
        </p:nvSpPr>
        <p:spPr>
          <a:xfrm>
            <a:off x="1339850" y="1825625"/>
            <a:ext cx="10852150" cy="4351338"/>
          </a:xfrm>
        </p:spPr>
        <p:txBody>
          <a:bodyPr/>
          <a:lstStyle/>
          <a:p>
            <a:pPr marL="342900" indent="-342900">
              <a:buAutoNum type="arabicParenR"/>
            </a:pPr>
            <a:r>
              <a:rPr lang="en-US" sz="2400" dirty="0"/>
              <a:t>We have identified high-priority existing (or near-term) datasets to leverage (e.g., CAMP2EX, ARCSIX, ACTIVATE), and focus on what gaps remain.</a:t>
            </a:r>
          </a:p>
          <a:p>
            <a:pPr marL="342900" indent="-342900">
              <a:buAutoNum type="arabicParenR"/>
            </a:pPr>
            <a:r>
              <a:rPr lang="en-US" sz="2400" dirty="0"/>
              <a:t>Leverage / Augment surface-based networks and supersites (e.g., GPM Validation Network, MRMS, ARM sites, AERONET, Wallops precipitation facility)</a:t>
            </a:r>
          </a:p>
          <a:p>
            <a:pPr marL="685800" indent="0">
              <a:lnSpc>
                <a:spcPct val="100000"/>
              </a:lnSpc>
              <a:spcBef>
                <a:spcPts val="0"/>
              </a:spcBef>
              <a:buNone/>
            </a:pPr>
            <a:r>
              <a:rPr lang="en-US" sz="2400" dirty="0"/>
              <a:t>a) aircraft campaign over high-latitude site</a:t>
            </a:r>
          </a:p>
          <a:p>
            <a:pPr marL="685800" indent="0">
              <a:lnSpc>
                <a:spcPct val="100000"/>
              </a:lnSpc>
              <a:spcBef>
                <a:spcPts val="0"/>
              </a:spcBef>
              <a:buNone/>
            </a:pPr>
            <a:r>
              <a:rPr lang="en-US" sz="2400" dirty="0"/>
              <a:t>b) mobile/deployable radar, lidar, profiler, etc. deployed to surface sites, and/or to ships operated by international partners</a:t>
            </a:r>
          </a:p>
          <a:p>
            <a:pPr marL="685800" indent="0">
              <a:lnSpc>
                <a:spcPct val="100000"/>
              </a:lnSpc>
              <a:spcBef>
                <a:spcPts val="0"/>
              </a:spcBef>
              <a:buNone/>
            </a:pPr>
            <a:r>
              <a:rPr lang="en-US" sz="2400" dirty="0"/>
              <a:t>c) Simpler (easier) ground-based measurements</a:t>
            </a:r>
          </a:p>
          <a:p>
            <a:pPr marL="0" indent="0">
              <a:buNone/>
            </a:pPr>
            <a:r>
              <a:rPr lang="en-US" sz="2400" dirty="0"/>
              <a:t>3) Partner in major campaigns led by others (TBD)</a:t>
            </a:r>
          </a:p>
          <a:p>
            <a:pPr marL="0" indent="0">
              <a:buNone/>
            </a:pPr>
            <a:r>
              <a:rPr lang="en-US" sz="2400" dirty="0">
                <a:solidFill>
                  <a:srgbClr val="FF0000"/>
                </a:solidFill>
                <a:highlight>
                  <a:srgbClr val="FFFF00"/>
                </a:highlight>
              </a:rPr>
              <a:t>4) AOS-led major airborne campaigns (later slides)</a:t>
            </a:r>
          </a:p>
        </p:txBody>
      </p:sp>
      <p:sp>
        <p:nvSpPr>
          <p:cNvPr id="5" name="TextBox 4">
            <a:extLst>
              <a:ext uri="{FF2B5EF4-FFF2-40B4-BE49-F238E27FC236}">
                <a16:creationId xmlns:a16="http://schemas.microsoft.com/office/drawing/2014/main" id="{4AFBA044-E817-A140-8E71-57C86C0D8D6D}"/>
              </a:ext>
            </a:extLst>
          </p:cNvPr>
          <p:cNvSpPr txBox="1"/>
          <p:nvPr/>
        </p:nvSpPr>
        <p:spPr>
          <a:xfrm>
            <a:off x="8621386" y="3290777"/>
            <a:ext cx="3072810" cy="800219"/>
          </a:xfrm>
          <a:prstGeom prst="rect">
            <a:avLst/>
          </a:prstGeom>
          <a:noFill/>
        </p:spPr>
        <p:txBody>
          <a:bodyPr wrap="square" rtlCol="0">
            <a:spAutoFit/>
          </a:bodyPr>
          <a:lstStyle/>
          <a:p>
            <a:pPr marL="0" algn="l" defTabSz="914400" rtl="0" eaLnBrk="1" latinLnBrk="0" hangingPunct="1"/>
            <a:r>
              <a:rPr lang="en-US" sz="2300" i="1" dirty="0">
                <a:solidFill>
                  <a:srgbClr val="FF0000"/>
                </a:solidFill>
                <a:highlight>
                  <a:srgbClr val="FFFF00"/>
                </a:highlight>
              </a:rPr>
              <a:t>(2) Is where we get sustained sampling</a:t>
            </a:r>
          </a:p>
        </p:txBody>
      </p:sp>
      <p:sp>
        <p:nvSpPr>
          <p:cNvPr id="6" name="TextBox 5">
            <a:extLst>
              <a:ext uri="{FF2B5EF4-FFF2-40B4-BE49-F238E27FC236}">
                <a16:creationId xmlns:a16="http://schemas.microsoft.com/office/drawing/2014/main" id="{F09DD21E-8D18-D5A3-C6F6-0BC7953CCE2B}"/>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1235607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16BA683A-B70B-1641-A692-9CFB95EA3241}"/>
              </a:ext>
            </a:extLst>
          </p:cNvPr>
          <p:cNvSpPr txBox="1"/>
          <p:nvPr/>
        </p:nvSpPr>
        <p:spPr>
          <a:xfrm>
            <a:off x="146842" y="808858"/>
            <a:ext cx="2908300" cy="6145272"/>
          </a:xfrm>
          <a:prstGeom prst="rect">
            <a:avLst/>
          </a:prstGeom>
          <a:noFill/>
        </p:spPr>
        <p:txBody>
          <a:bodyPr wrap="square" rtlCol="0">
            <a:spAutoFit/>
          </a:bodyPr>
          <a:lstStyle/>
          <a:p>
            <a:pPr marL="342900" indent="-342900" algn="l" defTabSz="914400" rtl="0" eaLnBrk="1" latinLnBrk="0" hangingPunct="1">
              <a:spcAft>
                <a:spcPts val="1000"/>
              </a:spcAft>
              <a:buFont typeface="Arial" panose="020B0604020202020204" pitchFamily="34" charset="0"/>
              <a:buChar char="•"/>
            </a:pPr>
            <a:r>
              <a:rPr lang="en-US" sz="2400" dirty="0"/>
              <a:t>Build up large sample sizes and measure temporal evolution of processes from a few fixed, well-instrumented sites and networks</a:t>
            </a:r>
          </a:p>
          <a:p>
            <a:pPr marL="342900" indent="-342900" algn="l" defTabSz="914400" rtl="0" eaLnBrk="1" latinLnBrk="0" hangingPunct="1">
              <a:spcAft>
                <a:spcPts val="1000"/>
              </a:spcAft>
              <a:buFont typeface="Arial" panose="020B0604020202020204" pitchFamily="34" charset="0"/>
              <a:buChar char="•"/>
            </a:pPr>
            <a:r>
              <a:rPr lang="en-US" sz="2400" dirty="0"/>
              <a:t>Radar, profiler, or air quality networks</a:t>
            </a:r>
          </a:p>
          <a:p>
            <a:pPr marL="342900" indent="-342900" algn="l" defTabSz="914400" rtl="0" eaLnBrk="1" latinLnBrk="0" hangingPunct="1">
              <a:spcAft>
                <a:spcPts val="1000"/>
              </a:spcAft>
              <a:buFont typeface="Arial" panose="020B0604020202020204" pitchFamily="34" charset="0"/>
              <a:buChar char="•"/>
            </a:pPr>
            <a:r>
              <a:rPr lang="en-US" sz="2400" dirty="0"/>
              <a:t>DOE ARM sites</a:t>
            </a:r>
          </a:p>
          <a:p>
            <a:pPr marL="342900" indent="-342900" algn="l" defTabSz="914400" rtl="0" eaLnBrk="1" latinLnBrk="0" hangingPunct="1">
              <a:spcAft>
                <a:spcPts val="1000"/>
              </a:spcAft>
              <a:buFont typeface="Arial" panose="020B0604020202020204" pitchFamily="34" charset="0"/>
              <a:buChar char="•"/>
            </a:pPr>
            <a:r>
              <a:rPr lang="en-US" sz="2400" dirty="0"/>
              <a:t>ESA </a:t>
            </a:r>
            <a:r>
              <a:rPr lang="en-US" sz="2400" dirty="0" err="1"/>
              <a:t>EarthCARE</a:t>
            </a:r>
            <a:r>
              <a:rPr lang="en-US" sz="2400" dirty="0"/>
              <a:t> validation</a:t>
            </a:r>
          </a:p>
          <a:p>
            <a:pPr marL="342900" indent="-342900" algn="l" defTabSz="914400" rtl="0" eaLnBrk="1" latinLnBrk="0" hangingPunct="1">
              <a:spcAft>
                <a:spcPts val="1000"/>
              </a:spcAft>
              <a:buFont typeface="Arial" panose="020B0604020202020204" pitchFamily="34" charset="0"/>
              <a:buChar char="•"/>
            </a:pPr>
            <a:r>
              <a:rPr lang="en-US" sz="2400" dirty="0"/>
              <a:t>Etc.</a:t>
            </a:r>
          </a:p>
        </p:txBody>
      </p:sp>
      <p:sp>
        <p:nvSpPr>
          <p:cNvPr id="3" name="Title 2">
            <a:extLst>
              <a:ext uri="{FF2B5EF4-FFF2-40B4-BE49-F238E27FC236}">
                <a16:creationId xmlns:a16="http://schemas.microsoft.com/office/drawing/2014/main" id="{0495FB71-E155-CB4C-A2DA-254E98B28CD0}"/>
              </a:ext>
            </a:extLst>
          </p:cNvPr>
          <p:cNvSpPr>
            <a:spLocks noGrp="1"/>
          </p:cNvSpPr>
          <p:nvPr>
            <p:ph type="title"/>
          </p:nvPr>
        </p:nvSpPr>
        <p:spPr>
          <a:xfrm>
            <a:off x="1078992" y="365760"/>
            <a:ext cx="8929643" cy="728811"/>
          </a:xfrm>
        </p:spPr>
        <p:txBody>
          <a:bodyPr/>
          <a:lstStyle/>
          <a:p>
            <a:pPr algn="ctr"/>
            <a:r>
              <a:rPr lang="en-US" sz="3200" b="1" dirty="0"/>
              <a:t>Leverage / augment surface-based networks and supersites </a:t>
            </a:r>
          </a:p>
        </p:txBody>
      </p:sp>
      <p:sp>
        <p:nvSpPr>
          <p:cNvPr id="2" name="Slide Number Placeholder 1">
            <a:extLst>
              <a:ext uri="{FF2B5EF4-FFF2-40B4-BE49-F238E27FC236}">
                <a16:creationId xmlns:a16="http://schemas.microsoft.com/office/drawing/2014/main" id="{00D3C522-42FD-F24B-9118-20523EFAFEA8}"/>
              </a:ext>
            </a:extLst>
          </p:cNvPr>
          <p:cNvSpPr>
            <a:spLocks noGrp="1"/>
          </p:cNvSpPr>
          <p:nvPr>
            <p:ph type="sldNum" sz="quarter" idx="12"/>
          </p:nvPr>
        </p:nvSpPr>
        <p:spPr/>
        <p:txBody>
          <a:bodyPr/>
          <a:lstStyle/>
          <a:p>
            <a:fld id="{6CBF3D6B-7512-DC4E-9AD6-900204DF0DDD}" type="slidenum">
              <a:rPr lang="en-US" smtClean="0"/>
              <a:pPr/>
              <a:t>20</a:t>
            </a:fld>
            <a:endParaRPr lang="en-US" dirty="0"/>
          </a:p>
        </p:txBody>
      </p:sp>
      <p:pic>
        <p:nvPicPr>
          <p:cNvPr id="6" name="Picture 5">
            <a:extLst>
              <a:ext uri="{FF2B5EF4-FFF2-40B4-BE49-F238E27FC236}">
                <a16:creationId xmlns:a16="http://schemas.microsoft.com/office/drawing/2014/main" id="{5C51E25F-381F-1B4C-A8CC-6F90CE275083}"/>
              </a:ext>
            </a:extLst>
          </p:cNvPr>
          <p:cNvPicPr>
            <a:picLocks noChangeAspect="1"/>
          </p:cNvPicPr>
          <p:nvPr/>
        </p:nvPicPr>
        <p:blipFill>
          <a:blip r:embed="rId2"/>
          <a:stretch>
            <a:fillRect/>
          </a:stretch>
        </p:blipFill>
        <p:spPr>
          <a:xfrm>
            <a:off x="7618820" y="3068880"/>
            <a:ext cx="4573180" cy="3410712"/>
          </a:xfrm>
          <a:prstGeom prst="rect">
            <a:avLst/>
          </a:prstGeom>
        </p:spPr>
      </p:pic>
      <p:pic>
        <p:nvPicPr>
          <p:cNvPr id="7" name="Picture 6">
            <a:extLst>
              <a:ext uri="{FF2B5EF4-FFF2-40B4-BE49-F238E27FC236}">
                <a16:creationId xmlns:a16="http://schemas.microsoft.com/office/drawing/2014/main" id="{2C253F7C-48DF-664E-9943-83F66A2FC054}"/>
              </a:ext>
            </a:extLst>
          </p:cNvPr>
          <p:cNvPicPr>
            <a:picLocks noChangeAspect="1"/>
          </p:cNvPicPr>
          <p:nvPr/>
        </p:nvPicPr>
        <p:blipFill>
          <a:blip r:embed="rId3"/>
          <a:stretch>
            <a:fillRect/>
          </a:stretch>
        </p:blipFill>
        <p:spPr>
          <a:xfrm>
            <a:off x="3046820" y="1365898"/>
            <a:ext cx="4572000" cy="2675713"/>
          </a:xfrm>
          <a:prstGeom prst="rect">
            <a:avLst/>
          </a:prstGeom>
        </p:spPr>
      </p:pic>
      <p:sp>
        <p:nvSpPr>
          <p:cNvPr id="8" name="TextBox 7">
            <a:extLst>
              <a:ext uri="{FF2B5EF4-FFF2-40B4-BE49-F238E27FC236}">
                <a16:creationId xmlns:a16="http://schemas.microsoft.com/office/drawing/2014/main" id="{1FB991C7-E3D9-9648-B5F4-507FB804249D}"/>
              </a:ext>
            </a:extLst>
          </p:cNvPr>
          <p:cNvSpPr txBox="1"/>
          <p:nvPr/>
        </p:nvSpPr>
        <p:spPr>
          <a:xfrm>
            <a:off x="7420968" y="1640308"/>
            <a:ext cx="4807608" cy="1200329"/>
          </a:xfrm>
          <a:prstGeom prst="rect">
            <a:avLst/>
          </a:prstGeom>
          <a:noFill/>
        </p:spPr>
        <p:txBody>
          <a:bodyPr wrap="square" rtlCol="0">
            <a:spAutoFit/>
          </a:bodyPr>
          <a:lstStyle/>
          <a:p>
            <a:pPr algn="r"/>
            <a:r>
              <a:rPr lang="en-US" sz="2400" dirty="0"/>
              <a:t>Iqaluit, Canada site as example that could potentially be augmented by an aircraft in situ campaign </a:t>
            </a:r>
          </a:p>
        </p:txBody>
      </p:sp>
      <p:pic>
        <p:nvPicPr>
          <p:cNvPr id="10" name="Picture 9">
            <a:extLst>
              <a:ext uri="{FF2B5EF4-FFF2-40B4-BE49-F238E27FC236}">
                <a16:creationId xmlns:a16="http://schemas.microsoft.com/office/drawing/2014/main" id="{7582AB24-C7A6-9C46-908A-9CF9456BA5CD}"/>
              </a:ext>
            </a:extLst>
          </p:cNvPr>
          <p:cNvPicPr>
            <a:picLocks noChangeAspect="1"/>
          </p:cNvPicPr>
          <p:nvPr/>
        </p:nvPicPr>
        <p:blipFill>
          <a:blip r:embed="rId4"/>
          <a:stretch>
            <a:fillRect/>
          </a:stretch>
        </p:blipFill>
        <p:spPr>
          <a:xfrm>
            <a:off x="4710520" y="1640308"/>
            <a:ext cx="2908300" cy="355600"/>
          </a:xfrm>
          <a:prstGeom prst="rect">
            <a:avLst/>
          </a:prstGeom>
        </p:spPr>
      </p:pic>
      <p:pic>
        <p:nvPicPr>
          <p:cNvPr id="12" name="Picture 11">
            <a:extLst>
              <a:ext uri="{FF2B5EF4-FFF2-40B4-BE49-F238E27FC236}">
                <a16:creationId xmlns:a16="http://schemas.microsoft.com/office/drawing/2014/main" id="{160AF400-2F2F-BE42-8BB2-9B47AE485F04}"/>
              </a:ext>
            </a:extLst>
          </p:cNvPr>
          <p:cNvPicPr>
            <a:picLocks noChangeAspect="1"/>
          </p:cNvPicPr>
          <p:nvPr/>
        </p:nvPicPr>
        <p:blipFill>
          <a:blip r:embed="rId5"/>
          <a:stretch>
            <a:fillRect/>
          </a:stretch>
        </p:blipFill>
        <p:spPr>
          <a:xfrm>
            <a:off x="6232502" y="1817600"/>
            <a:ext cx="356616" cy="356616"/>
          </a:xfrm>
          <a:prstGeom prst="rect">
            <a:avLst/>
          </a:prstGeom>
        </p:spPr>
      </p:pic>
      <p:pic>
        <p:nvPicPr>
          <p:cNvPr id="14" name="Picture 13">
            <a:extLst>
              <a:ext uri="{FF2B5EF4-FFF2-40B4-BE49-F238E27FC236}">
                <a16:creationId xmlns:a16="http://schemas.microsoft.com/office/drawing/2014/main" id="{2C879A50-2EDC-3C48-BE80-A5F6390ABC36}"/>
              </a:ext>
            </a:extLst>
          </p:cNvPr>
          <p:cNvPicPr>
            <a:picLocks noChangeAspect="1"/>
          </p:cNvPicPr>
          <p:nvPr/>
        </p:nvPicPr>
        <p:blipFill>
          <a:blip r:embed="rId6"/>
          <a:stretch>
            <a:fillRect/>
          </a:stretch>
        </p:blipFill>
        <p:spPr>
          <a:xfrm>
            <a:off x="7019912" y="1973846"/>
            <a:ext cx="584390" cy="356616"/>
          </a:xfrm>
          <a:prstGeom prst="rect">
            <a:avLst/>
          </a:prstGeom>
        </p:spPr>
      </p:pic>
      <p:pic>
        <p:nvPicPr>
          <p:cNvPr id="11" name="Picture 10">
            <a:extLst>
              <a:ext uri="{FF2B5EF4-FFF2-40B4-BE49-F238E27FC236}">
                <a16:creationId xmlns:a16="http://schemas.microsoft.com/office/drawing/2014/main" id="{62B39F18-6B18-CE4F-ACE9-B4461AFD40BF}"/>
              </a:ext>
            </a:extLst>
          </p:cNvPr>
          <p:cNvPicPr>
            <a:picLocks noChangeAspect="1"/>
          </p:cNvPicPr>
          <p:nvPr/>
        </p:nvPicPr>
        <p:blipFill>
          <a:blip r:embed="rId7"/>
          <a:stretch>
            <a:fillRect/>
          </a:stretch>
        </p:blipFill>
        <p:spPr>
          <a:xfrm>
            <a:off x="5948923" y="4029234"/>
            <a:ext cx="1655379" cy="2286000"/>
          </a:xfrm>
          <a:prstGeom prst="rect">
            <a:avLst/>
          </a:prstGeom>
        </p:spPr>
      </p:pic>
      <p:pic>
        <p:nvPicPr>
          <p:cNvPr id="13" name="Picture 12">
            <a:extLst>
              <a:ext uri="{FF2B5EF4-FFF2-40B4-BE49-F238E27FC236}">
                <a16:creationId xmlns:a16="http://schemas.microsoft.com/office/drawing/2014/main" id="{63410569-05BF-BD46-A13D-A28DCF93A804}"/>
              </a:ext>
            </a:extLst>
          </p:cNvPr>
          <p:cNvPicPr>
            <a:picLocks noChangeAspect="1"/>
          </p:cNvPicPr>
          <p:nvPr/>
        </p:nvPicPr>
        <p:blipFill rotWithShape="1">
          <a:blip r:embed="rId8"/>
          <a:srcRect l="12076" t="32447" r="19762" b="11938"/>
          <a:stretch/>
        </p:blipFill>
        <p:spPr>
          <a:xfrm>
            <a:off x="3058385" y="4041611"/>
            <a:ext cx="2887295" cy="1578604"/>
          </a:xfrm>
          <a:prstGeom prst="rect">
            <a:avLst/>
          </a:prstGeom>
        </p:spPr>
      </p:pic>
      <p:sp>
        <p:nvSpPr>
          <p:cNvPr id="15" name="TextBox 14">
            <a:extLst>
              <a:ext uri="{FF2B5EF4-FFF2-40B4-BE49-F238E27FC236}">
                <a16:creationId xmlns:a16="http://schemas.microsoft.com/office/drawing/2014/main" id="{3D503F95-576B-B045-9AD7-F1C500B40254}"/>
              </a:ext>
            </a:extLst>
          </p:cNvPr>
          <p:cNvSpPr txBox="1"/>
          <p:nvPr/>
        </p:nvSpPr>
        <p:spPr>
          <a:xfrm>
            <a:off x="2372811" y="5807883"/>
            <a:ext cx="3561594" cy="584775"/>
          </a:xfrm>
          <a:prstGeom prst="rect">
            <a:avLst/>
          </a:prstGeom>
          <a:noFill/>
        </p:spPr>
        <p:txBody>
          <a:bodyPr wrap="square" rtlCol="0">
            <a:spAutoFit/>
          </a:bodyPr>
          <a:lstStyle/>
          <a:p>
            <a:pPr marL="0" algn="r" defTabSz="914400" rtl="0" eaLnBrk="1" latinLnBrk="0" hangingPunct="1"/>
            <a:r>
              <a:rPr lang="en-US" sz="1600" i="1" dirty="0"/>
              <a:t>NOAA radar network (lower left)</a:t>
            </a:r>
          </a:p>
          <a:p>
            <a:pPr marL="0" algn="r" defTabSz="914400" rtl="0" eaLnBrk="1" latinLnBrk="0" hangingPunct="1"/>
            <a:r>
              <a:rPr lang="en-US" sz="1600" i="1" dirty="0"/>
              <a:t>ACTRIS National Facilities (lower middle)</a:t>
            </a:r>
          </a:p>
        </p:txBody>
      </p:sp>
      <p:sp>
        <p:nvSpPr>
          <p:cNvPr id="16" name="TextBox 15">
            <a:extLst>
              <a:ext uri="{FF2B5EF4-FFF2-40B4-BE49-F238E27FC236}">
                <a16:creationId xmlns:a16="http://schemas.microsoft.com/office/drawing/2014/main" id="{7F439EE1-55B6-7972-F49D-24B6A5210F94}"/>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358073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16BA683A-B70B-1641-A692-9CFB95EA3241}"/>
              </a:ext>
            </a:extLst>
          </p:cNvPr>
          <p:cNvSpPr txBox="1"/>
          <p:nvPr/>
        </p:nvSpPr>
        <p:spPr>
          <a:xfrm>
            <a:off x="146842" y="984222"/>
            <a:ext cx="2908300" cy="5534849"/>
          </a:xfrm>
          <a:prstGeom prst="rect">
            <a:avLst/>
          </a:prstGeom>
          <a:noFill/>
        </p:spPr>
        <p:txBody>
          <a:bodyPr wrap="square" rtlCol="0">
            <a:spAutoFit/>
          </a:bodyPr>
          <a:lstStyle/>
          <a:p>
            <a:pPr marL="342900" indent="-342900" algn="l" defTabSz="914400" rtl="0" eaLnBrk="1" latinLnBrk="0" hangingPunct="1">
              <a:spcAft>
                <a:spcPts val="1000"/>
              </a:spcAft>
              <a:buFont typeface="Arial" panose="020B0604020202020204" pitchFamily="34" charset="0"/>
              <a:buChar char="•"/>
            </a:pPr>
            <a:r>
              <a:rPr lang="en-US" sz="2400" dirty="0"/>
              <a:t>NASA R&amp;A program</a:t>
            </a:r>
          </a:p>
          <a:p>
            <a:pPr marL="342900" indent="-342900" algn="l" defTabSz="914400" rtl="0" eaLnBrk="1" latinLnBrk="0" hangingPunct="1">
              <a:spcAft>
                <a:spcPts val="1000"/>
              </a:spcAft>
              <a:buFont typeface="Arial" panose="020B0604020202020204" pitchFamily="34" charset="0"/>
              <a:buChar char="•"/>
            </a:pPr>
            <a:r>
              <a:rPr lang="en-US" sz="2400" dirty="0"/>
              <a:t>External field campaigns</a:t>
            </a:r>
          </a:p>
          <a:p>
            <a:pPr marL="342900" indent="-342900" algn="l" defTabSz="914400" rtl="0" eaLnBrk="1" latinLnBrk="0" hangingPunct="1">
              <a:spcAft>
                <a:spcPts val="1000"/>
              </a:spcAft>
              <a:buFont typeface="Arial" panose="020B0604020202020204" pitchFamily="34" charset="0"/>
              <a:buChar char="•"/>
            </a:pPr>
            <a:r>
              <a:rPr lang="en-US" sz="2400" dirty="0"/>
              <a:t>DOE ARM sites</a:t>
            </a:r>
          </a:p>
          <a:p>
            <a:pPr marL="342900" indent="-342900" algn="l" defTabSz="914400" rtl="0" eaLnBrk="1" latinLnBrk="0" hangingPunct="1">
              <a:spcAft>
                <a:spcPts val="1000"/>
              </a:spcAft>
              <a:buFont typeface="Arial" panose="020B0604020202020204" pitchFamily="34" charset="0"/>
              <a:buChar char="•"/>
            </a:pPr>
            <a:r>
              <a:rPr lang="en-US" sz="2400" dirty="0"/>
              <a:t>NOAA radar network</a:t>
            </a:r>
          </a:p>
          <a:p>
            <a:pPr marL="342900" indent="-342900" algn="l" defTabSz="914400" rtl="0" eaLnBrk="1" latinLnBrk="0" hangingPunct="1">
              <a:spcAft>
                <a:spcPts val="1000"/>
              </a:spcAft>
              <a:buFont typeface="Arial" panose="020B0604020202020204" pitchFamily="34" charset="0"/>
              <a:buChar char="•"/>
            </a:pPr>
            <a:r>
              <a:rPr lang="en-US" sz="2400" dirty="0"/>
              <a:t>ESA </a:t>
            </a:r>
            <a:r>
              <a:rPr lang="en-US" sz="2400" dirty="0" err="1"/>
              <a:t>EarthCARE</a:t>
            </a:r>
            <a:r>
              <a:rPr lang="en-US" sz="2400" dirty="0"/>
              <a:t> validation</a:t>
            </a:r>
          </a:p>
          <a:p>
            <a:pPr marL="342900" indent="-342900" algn="l" defTabSz="914400" rtl="0" eaLnBrk="1" latinLnBrk="0" hangingPunct="1">
              <a:spcAft>
                <a:spcPts val="1000"/>
              </a:spcAft>
              <a:buFont typeface="Arial" panose="020B0604020202020204" pitchFamily="34" charset="0"/>
              <a:buChar char="•"/>
            </a:pPr>
            <a:r>
              <a:rPr lang="en-US" sz="2400" dirty="0"/>
              <a:t>Aircraft and instrumentation from international partners</a:t>
            </a:r>
          </a:p>
        </p:txBody>
      </p:sp>
      <p:sp>
        <p:nvSpPr>
          <p:cNvPr id="3" name="Title 2">
            <a:extLst>
              <a:ext uri="{FF2B5EF4-FFF2-40B4-BE49-F238E27FC236}">
                <a16:creationId xmlns:a16="http://schemas.microsoft.com/office/drawing/2014/main" id="{0495FB71-E155-CB4C-A2DA-254E98B28CD0}"/>
              </a:ext>
            </a:extLst>
          </p:cNvPr>
          <p:cNvSpPr>
            <a:spLocks noGrp="1"/>
          </p:cNvSpPr>
          <p:nvPr>
            <p:ph type="title"/>
          </p:nvPr>
        </p:nvSpPr>
        <p:spPr>
          <a:xfrm>
            <a:off x="1078992" y="365760"/>
            <a:ext cx="8929643" cy="728811"/>
          </a:xfrm>
        </p:spPr>
        <p:txBody>
          <a:bodyPr/>
          <a:lstStyle/>
          <a:p>
            <a:r>
              <a:rPr lang="en-US" sz="3200" b="1" dirty="0"/>
              <a:t>Leverage potential partnerships </a:t>
            </a:r>
          </a:p>
        </p:txBody>
      </p:sp>
      <p:sp>
        <p:nvSpPr>
          <p:cNvPr id="2" name="Slide Number Placeholder 1">
            <a:extLst>
              <a:ext uri="{FF2B5EF4-FFF2-40B4-BE49-F238E27FC236}">
                <a16:creationId xmlns:a16="http://schemas.microsoft.com/office/drawing/2014/main" id="{00D3C522-42FD-F24B-9118-20523EFAFEA8}"/>
              </a:ext>
            </a:extLst>
          </p:cNvPr>
          <p:cNvSpPr>
            <a:spLocks noGrp="1"/>
          </p:cNvSpPr>
          <p:nvPr>
            <p:ph type="sldNum" sz="quarter" idx="12"/>
          </p:nvPr>
        </p:nvSpPr>
        <p:spPr/>
        <p:txBody>
          <a:bodyPr/>
          <a:lstStyle/>
          <a:p>
            <a:fld id="{6CBF3D6B-7512-DC4E-9AD6-900204DF0DDD}" type="slidenum">
              <a:rPr lang="en-US" smtClean="0"/>
              <a:pPr/>
              <a:t>21</a:t>
            </a:fld>
            <a:endParaRPr lang="en-US" dirty="0"/>
          </a:p>
        </p:txBody>
      </p:sp>
      <p:pic>
        <p:nvPicPr>
          <p:cNvPr id="6" name="Picture 5">
            <a:extLst>
              <a:ext uri="{FF2B5EF4-FFF2-40B4-BE49-F238E27FC236}">
                <a16:creationId xmlns:a16="http://schemas.microsoft.com/office/drawing/2014/main" id="{5C51E25F-381F-1B4C-A8CC-6F90CE275083}"/>
              </a:ext>
            </a:extLst>
          </p:cNvPr>
          <p:cNvPicPr>
            <a:picLocks noChangeAspect="1"/>
          </p:cNvPicPr>
          <p:nvPr/>
        </p:nvPicPr>
        <p:blipFill>
          <a:blip r:embed="rId2"/>
          <a:stretch>
            <a:fillRect/>
          </a:stretch>
        </p:blipFill>
        <p:spPr>
          <a:xfrm>
            <a:off x="7618820" y="3068880"/>
            <a:ext cx="4573180" cy="3410712"/>
          </a:xfrm>
          <a:prstGeom prst="rect">
            <a:avLst/>
          </a:prstGeom>
        </p:spPr>
      </p:pic>
      <p:pic>
        <p:nvPicPr>
          <p:cNvPr id="7" name="Picture 6">
            <a:extLst>
              <a:ext uri="{FF2B5EF4-FFF2-40B4-BE49-F238E27FC236}">
                <a16:creationId xmlns:a16="http://schemas.microsoft.com/office/drawing/2014/main" id="{2C253F7C-48DF-664E-9943-83F66A2FC054}"/>
              </a:ext>
            </a:extLst>
          </p:cNvPr>
          <p:cNvPicPr>
            <a:picLocks noChangeAspect="1"/>
          </p:cNvPicPr>
          <p:nvPr/>
        </p:nvPicPr>
        <p:blipFill>
          <a:blip r:embed="rId3"/>
          <a:stretch>
            <a:fillRect/>
          </a:stretch>
        </p:blipFill>
        <p:spPr>
          <a:xfrm>
            <a:off x="3046820" y="1365898"/>
            <a:ext cx="4572000" cy="2675713"/>
          </a:xfrm>
          <a:prstGeom prst="rect">
            <a:avLst/>
          </a:prstGeom>
        </p:spPr>
      </p:pic>
      <p:sp>
        <p:nvSpPr>
          <p:cNvPr id="8" name="TextBox 7">
            <a:extLst>
              <a:ext uri="{FF2B5EF4-FFF2-40B4-BE49-F238E27FC236}">
                <a16:creationId xmlns:a16="http://schemas.microsoft.com/office/drawing/2014/main" id="{1FB991C7-E3D9-9648-B5F4-507FB804249D}"/>
              </a:ext>
            </a:extLst>
          </p:cNvPr>
          <p:cNvSpPr txBox="1"/>
          <p:nvPr/>
        </p:nvSpPr>
        <p:spPr>
          <a:xfrm>
            <a:off x="7420968" y="1640308"/>
            <a:ext cx="4807608" cy="1200329"/>
          </a:xfrm>
          <a:prstGeom prst="rect">
            <a:avLst/>
          </a:prstGeom>
          <a:noFill/>
        </p:spPr>
        <p:txBody>
          <a:bodyPr wrap="square" rtlCol="0">
            <a:spAutoFit/>
          </a:bodyPr>
          <a:lstStyle/>
          <a:p>
            <a:pPr algn="r"/>
            <a:r>
              <a:rPr lang="en-US" sz="2400" dirty="0"/>
              <a:t>Iqaluit, Canada site as example that could potentially be augmented by an aircraft in situ campaign </a:t>
            </a:r>
          </a:p>
        </p:txBody>
      </p:sp>
      <p:pic>
        <p:nvPicPr>
          <p:cNvPr id="10" name="Picture 9">
            <a:extLst>
              <a:ext uri="{FF2B5EF4-FFF2-40B4-BE49-F238E27FC236}">
                <a16:creationId xmlns:a16="http://schemas.microsoft.com/office/drawing/2014/main" id="{7582AB24-C7A6-9C46-908A-9CF9456BA5CD}"/>
              </a:ext>
            </a:extLst>
          </p:cNvPr>
          <p:cNvPicPr>
            <a:picLocks noChangeAspect="1"/>
          </p:cNvPicPr>
          <p:nvPr/>
        </p:nvPicPr>
        <p:blipFill>
          <a:blip r:embed="rId4"/>
          <a:stretch>
            <a:fillRect/>
          </a:stretch>
        </p:blipFill>
        <p:spPr>
          <a:xfrm>
            <a:off x="4710520" y="1640308"/>
            <a:ext cx="2908300" cy="355600"/>
          </a:xfrm>
          <a:prstGeom prst="rect">
            <a:avLst/>
          </a:prstGeom>
        </p:spPr>
      </p:pic>
      <p:pic>
        <p:nvPicPr>
          <p:cNvPr id="12" name="Picture 11">
            <a:extLst>
              <a:ext uri="{FF2B5EF4-FFF2-40B4-BE49-F238E27FC236}">
                <a16:creationId xmlns:a16="http://schemas.microsoft.com/office/drawing/2014/main" id="{160AF400-2F2F-BE42-8BB2-9B47AE485F04}"/>
              </a:ext>
            </a:extLst>
          </p:cNvPr>
          <p:cNvPicPr>
            <a:picLocks noChangeAspect="1"/>
          </p:cNvPicPr>
          <p:nvPr/>
        </p:nvPicPr>
        <p:blipFill>
          <a:blip r:embed="rId5"/>
          <a:stretch>
            <a:fillRect/>
          </a:stretch>
        </p:blipFill>
        <p:spPr>
          <a:xfrm>
            <a:off x="6232502" y="1817600"/>
            <a:ext cx="356616" cy="356616"/>
          </a:xfrm>
          <a:prstGeom prst="rect">
            <a:avLst/>
          </a:prstGeom>
        </p:spPr>
      </p:pic>
      <p:pic>
        <p:nvPicPr>
          <p:cNvPr id="14" name="Picture 13">
            <a:extLst>
              <a:ext uri="{FF2B5EF4-FFF2-40B4-BE49-F238E27FC236}">
                <a16:creationId xmlns:a16="http://schemas.microsoft.com/office/drawing/2014/main" id="{2C879A50-2EDC-3C48-BE80-A5F6390ABC36}"/>
              </a:ext>
            </a:extLst>
          </p:cNvPr>
          <p:cNvPicPr>
            <a:picLocks noChangeAspect="1"/>
          </p:cNvPicPr>
          <p:nvPr/>
        </p:nvPicPr>
        <p:blipFill>
          <a:blip r:embed="rId6"/>
          <a:stretch>
            <a:fillRect/>
          </a:stretch>
        </p:blipFill>
        <p:spPr>
          <a:xfrm>
            <a:off x="7019912" y="1973846"/>
            <a:ext cx="584390" cy="356616"/>
          </a:xfrm>
          <a:prstGeom prst="rect">
            <a:avLst/>
          </a:prstGeom>
        </p:spPr>
      </p:pic>
      <p:pic>
        <p:nvPicPr>
          <p:cNvPr id="11" name="Picture 10">
            <a:extLst>
              <a:ext uri="{FF2B5EF4-FFF2-40B4-BE49-F238E27FC236}">
                <a16:creationId xmlns:a16="http://schemas.microsoft.com/office/drawing/2014/main" id="{62B39F18-6B18-CE4F-ACE9-B4461AFD40BF}"/>
              </a:ext>
            </a:extLst>
          </p:cNvPr>
          <p:cNvPicPr>
            <a:picLocks noChangeAspect="1"/>
          </p:cNvPicPr>
          <p:nvPr/>
        </p:nvPicPr>
        <p:blipFill>
          <a:blip r:embed="rId7"/>
          <a:stretch>
            <a:fillRect/>
          </a:stretch>
        </p:blipFill>
        <p:spPr>
          <a:xfrm>
            <a:off x="5948923" y="4029234"/>
            <a:ext cx="1655379" cy="2286000"/>
          </a:xfrm>
          <a:prstGeom prst="rect">
            <a:avLst/>
          </a:prstGeom>
        </p:spPr>
      </p:pic>
      <p:pic>
        <p:nvPicPr>
          <p:cNvPr id="13" name="Picture 12">
            <a:extLst>
              <a:ext uri="{FF2B5EF4-FFF2-40B4-BE49-F238E27FC236}">
                <a16:creationId xmlns:a16="http://schemas.microsoft.com/office/drawing/2014/main" id="{63410569-05BF-BD46-A13D-A28DCF93A804}"/>
              </a:ext>
            </a:extLst>
          </p:cNvPr>
          <p:cNvPicPr>
            <a:picLocks noChangeAspect="1"/>
          </p:cNvPicPr>
          <p:nvPr/>
        </p:nvPicPr>
        <p:blipFill rotWithShape="1">
          <a:blip r:embed="rId8"/>
          <a:srcRect l="12076" t="32447" r="19762" b="11938"/>
          <a:stretch/>
        </p:blipFill>
        <p:spPr>
          <a:xfrm>
            <a:off x="3058385" y="4041611"/>
            <a:ext cx="2887295" cy="1578604"/>
          </a:xfrm>
          <a:prstGeom prst="rect">
            <a:avLst/>
          </a:prstGeom>
        </p:spPr>
      </p:pic>
      <p:sp>
        <p:nvSpPr>
          <p:cNvPr id="15" name="TextBox 14">
            <a:extLst>
              <a:ext uri="{FF2B5EF4-FFF2-40B4-BE49-F238E27FC236}">
                <a16:creationId xmlns:a16="http://schemas.microsoft.com/office/drawing/2014/main" id="{3D503F95-576B-B045-9AD7-F1C500B40254}"/>
              </a:ext>
            </a:extLst>
          </p:cNvPr>
          <p:cNvSpPr txBox="1"/>
          <p:nvPr/>
        </p:nvSpPr>
        <p:spPr>
          <a:xfrm>
            <a:off x="2372811" y="5807883"/>
            <a:ext cx="3561594" cy="584775"/>
          </a:xfrm>
          <a:prstGeom prst="rect">
            <a:avLst/>
          </a:prstGeom>
          <a:noFill/>
        </p:spPr>
        <p:txBody>
          <a:bodyPr wrap="square" rtlCol="0">
            <a:spAutoFit/>
          </a:bodyPr>
          <a:lstStyle/>
          <a:p>
            <a:pPr marL="0" algn="r" defTabSz="914400" rtl="0" eaLnBrk="1" latinLnBrk="0" hangingPunct="1"/>
            <a:r>
              <a:rPr lang="en-US" sz="1600" i="1" dirty="0"/>
              <a:t>NOAA radar network (lower left)</a:t>
            </a:r>
          </a:p>
          <a:p>
            <a:pPr marL="0" algn="r" defTabSz="914400" rtl="0" eaLnBrk="1" latinLnBrk="0" hangingPunct="1"/>
            <a:r>
              <a:rPr lang="en-US" sz="1600" i="1" dirty="0"/>
              <a:t>ACTRIS National Facilities (lower middle)</a:t>
            </a:r>
          </a:p>
        </p:txBody>
      </p:sp>
      <p:sp>
        <p:nvSpPr>
          <p:cNvPr id="16" name="TextBox 15">
            <a:extLst>
              <a:ext uri="{FF2B5EF4-FFF2-40B4-BE49-F238E27FC236}">
                <a16:creationId xmlns:a16="http://schemas.microsoft.com/office/drawing/2014/main" id="{7F439EE1-55B6-7972-F49D-24B6A5210F94}"/>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1440212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00C484-6E12-E945-9EEA-8092B50B0504}"/>
              </a:ext>
            </a:extLst>
          </p:cNvPr>
          <p:cNvSpPr>
            <a:spLocks noGrp="1"/>
          </p:cNvSpPr>
          <p:nvPr>
            <p:ph type="title"/>
          </p:nvPr>
        </p:nvSpPr>
        <p:spPr/>
        <p:txBody>
          <a:bodyPr/>
          <a:lstStyle/>
          <a:p>
            <a:r>
              <a:rPr lang="en-US" i="1" dirty="0"/>
              <a:t>Large airborne campaigns led by AOS</a:t>
            </a:r>
            <a:endParaRPr lang="en-US" dirty="0"/>
          </a:p>
        </p:txBody>
      </p:sp>
      <p:sp>
        <p:nvSpPr>
          <p:cNvPr id="2" name="Slide Number Placeholder 1">
            <a:extLst>
              <a:ext uri="{FF2B5EF4-FFF2-40B4-BE49-F238E27FC236}">
                <a16:creationId xmlns:a16="http://schemas.microsoft.com/office/drawing/2014/main" id="{18B86E01-0799-7847-90A9-C97080A97B62}"/>
              </a:ext>
            </a:extLst>
          </p:cNvPr>
          <p:cNvSpPr>
            <a:spLocks noGrp="1"/>
          </p:cNvSpPr>
          <p:nvPr>
            <p:ph type="sldNum" sz="quarter" idx="12"/>
          </p:nvPr>
        </p:nvSpPr>
        <p:spPr/>
        <p:txBody>
          <a:bodyPr/>
          <a:lstStyle/>
          <a:p>
            <a:fld id="{6CBF3D6B-7512-DC4E-9AD6-900204DF0DDD}" type="slidenum">
              <a:rPr lang="en-US" smtClean="0"/>
              <a:pPr/>
              <a:t>22</a:t>
            </a:fld>
            <a:endParaRPr lang="en-US" dirty="0"/>
          </a:p>
        </p:txBody>
      </p:sp>
      <p:sp>
        <p:nvSpPr>
          <p:cNvPr id="5" name="Content Placeholder 17">
            <a:extLst>
              <a:ext uri="{FF2B5EF4-FFF2-40B4-BE49-F238E27FC236}">
                <a16:creationId xmlns:a16="http://schemas.microsoft.com/office/drawing/2014/main" id="{88157076-4ACF-1541-9D59-F806751D5E83}"/>
              </a:ext>
            </a:extLst>
          </p:cNvPr>
          <p:cNvSpPr>
            <a:spLocks noGrp="1"/>
          </p:cNvSpPr>
          <p:nvPr>
            <p:ph idx="4294967295"/>
          </p:nvPr>
        </p:nvSpPr>
        <p:spPr>
          <a:xfrm>
            <a:off x="977030" y="1283944"/>
            <a:ext cx="11214970" cy="4351338"/>
          </a:xfrm>
        </p:spPr>
        <p:txBody>
          <a:bodyPr vert="horz" lIns="91440" tIns="45720" rIns="91440" bIns="45720" rtlCol="0" anchor="t">
            <a:noAutofit/>
          </a:bodyPr>
          <a:lstStyle/>
          <a:p>
            <a:pPr>
              <a:lnSpc>
                <a:spcPct val="100000"/>
              </a:lnSpc>
              <a:spcBef>
                <a:spcPts val="0"/>
              </a:spcBef>
            </a:pPr>
            <a:r>
              <a:rPr lang="en-US" sz="2400" dirty="0"/>
              <a:t>Multiple (~3) campaigns / deployments, with each synergistically contributing to all three themes. </a:t>
            </a:r>
            <a:r>
              <a:rPr lang="en-US" sz="2400" b="1" i="1" dirty="0"/>
              <a:t>Campaigns are planned as post-launch for the satellites, so they are many years away and plans must be kept general / notional; subject to change.</a:t>
            </a:r>
          </a:p>
          <a:p>
            <a:pPr>
              <a:lnSpc>
                <a:spcPct val="100000"/>
              </a:lnSpc>
              <a:spcBef>
                <a:spcPts val="0"/>
              </a:spcBef>
            </a:pPr>
            <a:endParaRPr lang="en-US" sz="1000" dirty="0"/>
          </a:p>
          <a:p>
            <a:pPr>
              <a:lnSpc>
                <a:spcPct val="100000"/>
              </a:lnSpc>
              <a:spcBef>
                <a:spcPts val="0"/>
              </a:spcBef>
            </a:pPr>
            <a:r>
              <a:rPr lang="en-US" sz="2400" dirty="0"/>
              <a:t>Aircraft focus on regions where we can leverage surface-based instrumentation, and address science objectives from all three themes. </a:t>
            </a:r>
          </a:p>
          <a:p>
            <a:pPr>
              <a:lnSpc>
                <a:spcPct val="100000"/>
              </a:lnSpc>
              <a:spcBef>
                <a:spcPts val="0"/>
              </a:spcBef>
            </a:pPr>
            <a:endParaRPr lang="en-US" sz="1000" dirty="0"/>
          </a:p>
          <a:p>
            <a:pPr>
              <a:lnSpc>
                <a:spcPct val="100000"/>
              </a:lnSpc>
              <a:spcBef>
                <a:spcPts val="0"/>
              </a:spcBef>
            </a:pPr>
            <a:endParaRPr lang="en-US" sz="1000" dirty="0"/>
          </a:p>
          <a:p>
            <a:pPr>
              <a:lnSpc>
                <a:spcPct val="100000"/>
              </a:lnSpc>
              <a:spcBef>
                <a:spcPts val="0"/>
              </a:spcBef>
            </a:pPr>
            <a:r>
              <a:rPr lang="en-US" sz="2400" b="1" dirty="0">
                <a:latin typeface="Arial"/>
                <a:cs typeface="Arial"/>
              </a:rPr>
              <a:t>Maintain flexibility</a:t>
            </a:r>
            <a:r>
              <a:rPr lang="en-US" sz="2400" dirty="0">
                <a:latin typeface="Arial"/>
                <a:cs typeface="Arial"/>
              </a:rPr>
              <a:t> to address issues that arise over the course of the next decade</a:t>
            </a:r>
            <a:endParaRPr lang="en-US" sz="2400" dirty="0"/>
          </a:p>
        </p:txBody>
      </p:sp>
      <p:sp>
        <p:nvSpPr>
          <p:cNvPr id="6" name="TextBox 5">
            <a:extLst>
              <a:ext uri="{FF2B5EF4-FFF2-40B4-BE49-F238E27FC236}">
                <a16:creationId xmlns:a16="http://schemas.microsoft.com/office/drawing/2014/main" id="{DCB72166-B757-344E-9371-C873CCA7F1BD}"/>
              </a:ext>
            </a:extLst>
          </p:cNvPr>
          <p:cNvSpPr txBox="1"/>
          <p:nvPr/>
        </p:nvSpPr>
        <p:spPr>
          <a:xfrm>
            <a:off x="2089524" y="4320865"/>
            <a:ext cx="8237939" cy="1938992"/>
          </a:xfrm>
          <a:prstGeom prst="rect">
            <a:avLst/>
          </a:prstGeom>
          <a:noFill/>
        </p:spPr>
        <p:txBody>
          <a:bodyPr wrap="square" lIns="91440" tIns="45720" rIns="91440" bIns="45720" rtlCol="0" anchor="t">
            <a:spAutoFit/>
          </a:bodyPr>
          <a:lstStyle/>
          <a:p>
            <a:pPr marL="0" algn="ctr" defTabSz="914400" rtl="0" eaLnBrk="1" latinLnBrk="0" hangingPunct="1"/>
            <a:r>
              <a:rPr lang="en-US" sz="2000" b="1" i="1" dirty="0"/>
              <a:t>Addressing the key objectives:</a:t>
            </a:r>
          </a:p>
          <a:p>
            <a:pPr marL="342900" indent="-342900" algn="ctr">
              <a:buFont typeface="Arial"/>
              <a:buChar char="•"/>
            </a:pPr>
            <a:r>
              <a:rPr lang="en-US" sz="2000" i="1" dirty="0"/>
              <a:t>Characterize processes associated with cloud and precipitation initiation… </a:t>
            </a:r>
            <a:endParaRPr lang="en-US" sz="2000" i="1" dirty="0">
              <a:cs typeface="Calibri"/>
            </a:endParaRPr>
          </a:p>
          <a:p>
            <a:pPr marL="342900" indent="-342900" algn="ctr" defTabSz="914400" rtl="0" eaLnBrk="1" latinLnBrk="0" hangingPunct="1">
              <a:buFont typeface="Arial"/>
              <a:buChar char="•"/>
            </a:pPr>
            <a:r>
              <a:rPr lang="en-US" sz="2000" i="1" dirty="0"/>
              <a:t>Understand controls on convective storm processes and lifecycle and anvil cirrus lifecycle…</a:t>
            </a:r>
            <a:endParaRPr lang="en-US" sz="2000" i="1" dirty="0">
              <a:ea typeface="Calibri"/>
              <a:cs typeface="Calibri"/>
            </a:endParaRPr>
          </a:p>
          <a:p>
            <a:pPr marL="342900" indent="-342900" algn="ctr">
              <a:buFont typeface="Arial"/>
              <a:buChar char="•"/>
            </a:pPr>
            <a:r>
              <a:rPr lang="en-US" sz="2000" i="1" dirty="0"/>
              <a:t>Quantify vertically resolved aerosol-cloud-radiation interaction processes coupled with aerosol attribution and lifecycle...</a:t>
            </a:r>
            <a:endParaRPr lang="en-US" sz="2000" i="1" dirty="0">
              <a:cs typeface="Calibri"/>
            </a:endParaRPr>
          </a:p>
        </p:txBody>
      </p:sp>
      <p:sp>
        <p:nvSpPr>
          <p:cNvPr id="7" name="TextBox 6">
            <a:extLst>
              <a:ext uri="{FF2B5EF4-FFF2-40B4-BE49-F238E27FC236}">
                <a16:creationId xmlns:a16="http://schemas.microsoft.com/office/drawing/2014/main" id="{CAFB0C0A-6015-C2B6-6FD1-46B55A033E2D}"/>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3883127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BBA1A9-8844-9843-92D3-3C0FCA9F8433}"/>
              </a:ext>
            </a:extLst>
          </p:cNvPr>
          <p:cNvSpPr>
            <a:spLocks noGrp="1"/>
          </p:cNvSpPr>
          <p:nvPr>
            <p:ph type="title"/>
          </p:nvPr>
        </p:nvSpPr>
        <p:spPr/>
        <p:txBody>
          <a:bodyPr/>
          <a:lstStyle/>
          <a:p>
            <a:r>
              <a:rPr lang="en-US" dirty="0"/>
              <a:t>Airborne Campaigns concept</a:t>
            </a:r>
          </a:p>
        </p:txBody>
      </p:sp>
      <p:sp>
        <p:nvSpPr>
          <p:cNvPr id="2" name="Slide Number Placeholder 1">
            <a:extLst>
              <a:ext uri="{FF2B5EF4-FFF2-40B4-BE49-F238E27FC236}">
                <a16:creationId xmlns:a16="http://schemas.microsoft.com/office/drawing/2014/main" id="{8BD6DD37-91BE-9340-89EE-EDB4513F15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F3D6B-7512-DC4E-9AD6-900204DF0DDD}" type="slidenum">
              <a:rPr kumimoji="0" lang="en-US" sz="1200" b="0" i="0" u="none" strike="noStrike" kern="1200" cap="none" spc="0" normalizeH="0" baseline="0" noProof="0" smtClean="0">
                <a:ln>
                  <a:noFill/>
                </a:ln>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effectLst/>
              <a:uLnTx/>
              <a:uFillTx/>
              <a:latin typeface="Calibri" panose="020F0502020204030204"/>
              <a:ea typeface="+mn-ea"/>
              <a:cs typeface="+mn-cs"/>
            </a:endParaRPr>
          </a:p>
        </p:txBody>
      </p:sp>
      <p:cxnSp>
        <p:nvCxnSpPr>
          <p:cNvPr id="7" name="Straight Arrow Connector 6">
            <a:extLst>
              <a:ext uri="{FF2B5EF4-FFF2-40B4-BE49-F238E27FC236}">
                <a16:creationId xmlns:a16="http://schemas.microsoft.com/office/drawing/2014/main" id="{F7129582-C535-8346-8F57-810AB3B2B215}"/>
              </a:ext>
            </a:extLst>
          </p:cNvPr>
          <p:cNvCxnSpPr>
            <a:cxnSpLocks/>
          </p:cNvCxnSpPr>
          <p:nvPr/>
        </p:nvCxnSpPr>
        <p:spPr>
          <a:xfrm>
            <a:off x="4873309" y="4940431"/>
            <a:ext cx="1650412" cy="555588"/>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BC3B4C78-B778-4B9B-B517-9DD30C300BD9}"/>
              </a:ext>
            </a:extLst>
          </p:cNvPr>
          <p:cNvGrpSpPr/>
          <p:nvPr/>
        </p:nvGrpSpPr>
        <p:grpSpPr>
          <a:xfrm>
            <a:off x="6760452" y="4606445"/>
            <a:ext cx="3506430" cy="1784425"/>
            <a:chOff x="7226861" y="1704867"/>
            <a:chExt cx="3506430" cy="1784425"/>
          </a:xfrm>
        </p:grpSpPr>
        <p:pic>
          <p:nvPicPr>
            <p:cNvPr id="8" name="Picture 7">
              <a:extLst>
                <a:ext uri="{FF2B5EF4-FFF2-40B4-BE49-F238E27FC236}">
                  <a16:creationId xmlns:a16="http://schemas.microsoft.com/office/drawing/2014/main" id="{97B904B0-E3B8-AF48-B812-CA11C63CB8FF}"/>
                </a:ext>
              </a:extLst>
            </p:cNvPr>
            <p:cNvPicPr>
              <a:picLocks noChangeAspect="1"/>
            </p:cNvPicPr>
            <p:nvPr/>
          </p:nvPicPr>
          <p:blipFill rotWithShape="1">
            <a:blip r:embed="rId3"/>
            <a:srcRect l="4761" t="14974" r="4761" b="14944"/>
            <a:stretch/>
          </p:blipFill>
          <p:spPr>
            <a:xfrm>
              <a:off x="7252340" y="1704867"/>
              <a:ext cx="3454242" cy="1780092"/>
            </a:xfrm>
            <a:prstGeom prst="rect">
              <a:avLst/>
            </a:prstGeom>
          </p:spPr>
        </p:pic>
        <p:sp>
          <p:nvSpPr>
            <p:cNvPr id="33" name="TextBox 32">
              <a:extLst>
                <a:ext uri="{FF2B5EF4-FFF2-40B4-BE49-F238E27FC236}">
                  <a16:creationId xmlns:a16="http://schemas.microsoft.com/office/drawing/2014/main" id="{FC9F451F-B4F2-7741-9436-A1D32D2B3230}"/>
                </a:ext>
              </a:extLst>
            </p:cNvPr>
            <p:cNvSpPr txBox="1"/>
            <p:nvPr/>
          </p:nvSpPr>
          <p:spPr>
            <a:xfrm>
              <a:off x="7802179" y="3150738"/>
              <a:ext cx="741555" cy="338554"/>
            </a:xfrm>
            <a:prstGeom prst="rect">
              <a:avLst/>
            </a:prstGeom>
            <a:solidFill>
              <a:schemeClr val="bg1">
                <a:alpha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Calibri" panose="020F0502020204030204"/>
                  <a:ea typeface="+mn-ea"/>
                  <a:cs typeface="+mn-cs"/>
                </a:rPr>
                <a:t>Radar</a:t>
              </a:r>
            </a:p>
          </p:txBody>
        </p:sp>
        <p:sp>
          <p:nvSpPr>
            <p:cNvPr id="35" name="TextBox 34">
              <a:extLst>
                <a:ext uri="{FF2B5EF4-FFF2-40B4-BE49-F238E27FC236}">
                  <a16:creationId xmlns:a16="http://schemas.microsoft.com/office/drawing/2014/main" id="{E7A738B1-2B9B-9247-AC1E-09F96ADEA07F}"/>
                </a:ext>
              </a:extLst>
            </p:cNvPr>
            <p:cNvSpPr txBox="1"/>
            <p:nvPr/>
          </p:nvSpPr>
          <p:spPr>
            <a:xfrm>
              <a:off x="8756052" y="3146406"/>
              <a:ext cx="1977239" cy="338554"/>
            </a:xfrm>
            <a:prstGeom prst="rect">
              <a:avLst/>
            </a:prstGeom>
            <a:solidFill>
              <a:schemeClr val="bg1">
                <a:alpha val="40000"/>
              </a:schemeClr>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Calibri" panose="020F0502020204030204"/>
                  <a:ea typeface="+mn-ea"/>
                  <a:cs typeface="+mn-cs"/>
                </a:rPr>
                <a:t>Notional P-3 payload</a:t>
              </a:r>
            </a:p>
          </p:txBody>
        </p:sp>
        <p:sp>
          <p:nvSpPr>
            <p:cNvPr id="41" name="TextBox 40">
              <a:extLst>
                <a:ext uri="{FF2B5EF4-FFF2-40B4-BE49-F238E27FC236}">
                  <a16:creationId xmlns:a16="http://schemas.microsoft.com/office/drawing/2014/main" id="{27186F2B-71BC-4F4B-A41B-F53B407EA92B}"/>
                </a:ext>
              </a:extLst>
            </p:cNvPr>
            <p:cNvSpPr txBox="1"/>
            <p:nvPr/>
          </p:nvSpPr>
          <p:spPr>
            <a:xfrm>
              <a:off x="7226861" y="1927934"/>
              <a:ext cx="1977239" cy="307777"/>
            </a:xfrm>
            <a:prstGeom prst="rect">
              <a:avLst/>
            </a:prstGeom>
            <a:solidFill>
              <a:schemeClr val="bg1">
                <a:alpha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Calibri" panose="020F0502020204030204"/>
                  <a:ea typeface="+mn-ea"/>
                  <a:cs typeface="+mn-cs"/>
                </a:rPr>
                <a:t>Cloud + Aerosol probes</a:t>
              </a:r>
            </a:p>
          </p:txBody>
        </p:sp>
        <p:cxnSp>
          <p:nvCxnSpPr>
            <p:cNvPr id="44" name="Straight Arrow Connector 43">
              <a:extLst>
                <a:ext uri="{FF2B5EF4-FFF2-40B4-BE49-F238E27FC236}">
                  <a16:creationId xmlns:a16="http://schemas.microsoft.com/office/drawing/2014/main" id="{249EA343-7FDE-264A-A0C9-2882C81C5C8E}"/>
                </a:ext>
              </a:extLst>
            </p:cNvPr>
            <p:cNvCxnSpPr>
              <a:cxnSpLocks/>
            </p:cNvCxnSpPr>
            <p:nvPr/>
          </p:nvCxnSpPr>
          <p:spPr>
            <a:xfrm flipV="1">
              <a:off x="8422183" y="2945033"/>
              <a:ext cx="316125" cy="2645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3BB4BE73-4894-490A-B435-99BC8D2373B5}"/>
                </a:ext>
              </a:extLst>
            </p:cNvPr>
            <p:cNvCxnSpPr>
              <a:cxnSpLocks/>
              <a:stCxn id="41" idx="2"/>
            </p:cNvCxnSpPr>
            <p:nvPr/>
          </p:nvCxnSpPr>
          <p:spPr>
            <a:xfrm>
              <a:off x="8215481" y="2235711"/>
              <a:ext cx="465321" cy="35873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5E4397B8-FE54-4DB3-A48F-31B3EB9EDC00}"/>
                </a:ext>
              </a:extLst>
            </p:cNvPr>
            <p:cNvCxnSpPr>
              <a:cxnSpLocks/>
            </p:cNvCxnSpPr>
            <p:nvPr/>
          </p:nvCxnSpPr>
          <p:spPr>
            <a:xfrm>
              <a:off x="9139912" y="2038853"/>
              <a:ext cx="636601" cy="27682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pic>
        <p:nvPicPr>
          <p:cNvPr id="20" name="Picture 19">
            <a:extLst>
              <a:ext uri="{FF2B5EF4-FFF2-40B4-BE49-F238E27FC236}">
                <a16:creationId xmlns:a16="http://schemas.microsoft.com/office/drawing/2014/main" id="{86756806-4D76-400F-91A2-C78BFA00319A}"/>
              </a:ext>
            </a:extLst>
          </p:cNvPr>
          <p:cNvPicPr>
            <a:picLocks noChangeAspect="1"/>
          </p:cNvPicPr>
          <p:nvPr/>
        </p:nvPicPr>
        <p:blipFill>
          <a:blip r:embed="rId4"/>
          <a:stretch>
            <a:fillRect/>
          </a:stretch>
        </p:blipFill>
        <p:spPr>
          <a:xfrm>
            <a:off x="7807678" y="3370731"/>
            <a:ext cx="4345117" cy="1540179"/>
          </a:xfrm>
          <a:prstGeom prst="rect">
            <a:avLst/>
          </a:prstGeom>
        </p:spPr>
      </p:pic>
      <p:sp>
        <p:nvSpPr>
          <p:cNvPr id="23" name="Freeform: Shape 22">
            <a:extLst>
              <a:ext uri="{FF2B5EF4-FFF2-40B4-BE49-F238E27FC236}">
                <a16:creationId xmlns:a16="http://schemas.microsoft.com/office/drawing/2014/main" id="{372EF3AF-F119-43FD-ABDE-D398C38EDB3A}"/>
              </a:ext>
            </a:extLst>
          </p:cNvPr>
          <p:cNvSpPr/>
          <p:nvPr/>
        </p:nvSpPr>
        <p:spPr>
          <a:xfrm>
            <a:off x="5198302" y="3735774"/>
            <a:ext cx="2352936" cy="408942"/>
          </a:xfrm>
          <a:custGeom>
            <a:avLst/>
            <a:gdLst>
              <a:gd name="connsiteX0" fmla="*/ 0 w 2488019"/>
              <a:gd name="connsiteY0" fmla="*/ 645042 h 661597"/>
              <a:gd name="connsiteX1" fmla="*/ 241005 w 2488019"/>
              <a:gd name="connsiteY1" fmla="*/ 595423 h 661597"/>
              <a:gd name="connsiteX2" fmla="*/ 382773 w 2488019"/>
              <a:gd name="connsiteY2" fmla="*/ 113414 h 661597"/>
              <a:gd name="connsiteX3" fmla="*/ 2488019 w 2488019"/>
              <a:gd name="connsiteY3" fmla="*/ 0 h 661597"/>
            </a:gdLst>
            <a:ahLst/>
            <a:cxnLst>
              <a:cxn ang="0">
                <a:pos x="connsiteX0" y="connsiteY0"/>
              </a:cxn>
              <a:cxn ang="0">
                <a:pos x="connsiteX1" y="connsiteY1"/>
              </a:cxn>
              <a:cxn ang="0">
                <a:pos x="connsiteX2" y="connsiteY2"/>
              </a:cxn>
              <a:cxn ang="0">
                <a:pos x="connsiteX3" y="connsiteY3"/>
              </a:cxn>
            </a:cxnLst>
            <a:rect l="l" t="t" r="r" b="b"/>
            <a:pathLst>
              <a:path w="2488019" h="661597">
                <a:moveTo>
                  <a:pt x="0" y="645042"/>
                </a:moveTo>
                <a:cubicBezTo>
                  <a:pt x="88605" y="664535"/>
                  <a:pt x="177210" y="684028"/>
                  <a:pt x="241005" y="595423"/>
                </a:cubicBezTo>
                <a:cubicBezTo>
                  <a:pt x="304801" y="506818"/>
                  <a:pt x="8271" y="212651"/>
                  <a:pt x="382773" y="113414"/>
                </a:cubicBezTo>
                <a:cubicBezTo>
                  <a:pt x="757275" y="14177"/>
                  <a:pt x="1622647" y="7088"/>
                  <a:pt x="2488019" y="0"/>
                </a:cubicBezTo>
              </a:path>
            </a:pathLst>
          </a:custGeom>
          <a:noFill/>
          <a:ln w="28575">
            <a:solidFill>
              <a:srgbClr val="00B0F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TextBox 33">
            <a:extLst>
              <a:ext uri="{FF2B5EF4-FFF2-40B4-BE49-F238E27FC236}">
                <a16:creationId xmlns:a16="http://schemas.microsoft.com/office/drawing/2014/main" id="{75162E33-FA28-CB4E-9998-AB6B75945EC6}"/>
              </a:ext>
            </a:extLst>
          </p:cNvPr>
          <p:cNvSpPr txBox="1"/>
          <p:nvPr/>
        </p:nvSpPr>
        <p:spPr>
          <a:xfrm>
            <a:off x="10703532" y="1354726"/>
            <a:ext cx="1449263" cy="2062103"/>
          </a:xfrm>
          <a:prstGeom prst="rect">
            <a:avLst/>
          </a:prstGeom>
          <a:noFill/>
        </p:spPr>
        <p:txBody>
          <a:bodyPr wrap="square" rtlCol="0">
            <a:spAutoFit/>
          </a:bodyPr>
          <a:lstStyle/>
          <a:p>
            <a:pPr marL="0" algn="l" defTabSz="914400" rtl="0" eaLnBrk="1" latinLnBrk="0" hangingPunct="1"/>
            <a:r>
              <a:rPr lang="en-US" sz="1600" b="1" i="1" dirty="0">
                <a:solidFill>
                  <a:srgbClr val="FF0000"/>
                </a:solidFill>
              </a:rPr>
              <a:t>Payloads depicted are notional… instruments to be prioritized / deconflicted for each campaign</a:t>
            </a:r>
          </a:p>
        </p:txBody>
      </p:sp>
      <p:sp>
        <p:nvSpPr>
          <p:cNvPr id="9" name="Content Placeholder 17">
            <a:extLst>
              <a:ext uri="{FF2B5EF4-FFF2-40B4-BE49-F238E27FC236}">
                <a16:creationId xmlns:a16="http://schemas.microsoft.com/office/drawing/2014/main" id="{EC285598-2152-E04E-8066-B54C25C287F6}"/>
              </a:ext>
            </a:extLst>
          </p:cNvPr>
          <p:cNvSpPr txBox="1">
            <a:spLocks/>
          </p:cNvSpPr>
          <p:nvPr/>
        </p:nvSpPr>
        <p:spPr>
          <a:xfrm>
            <a:off x="1298448" y="937353"/>
            <a:ext cx="4889410" cy="3105357"/>
          </a:xfrm>
          <a:prstGeom prst="rect">
            <a:avLst/>
          </a:prstGeom>
        </p:spPr>
        <p:txBody>
          <a:bodyPr vert="horz" lIns="91440" tIns="45720" rIns="91440" bIns="45720" rtlCol="0" anchor="t">
            <a:noAutofit/>
          </a:bodyPr>
          <a:lstStyle>
            <a:lvl1pPr marL="0" indent="0" algn="l" defTabSz="914400" rtl="0" eaLnBrk="1" latinLnBrk="0" hangingPunct="1">
              <a:lnSpc>
                <a:spcPts val="276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tx1"/>
                </a:solidFill>
                <a:effectLst/>
                <a:uLnTx/>
                <a:uFillTx/>
                <a:latin typeface="Arial"/>
                <a:ea typeface="+mn-ea"/>
                <a:cs typeface="Arial"/>
              </a:rPr>
              <a:t>Two-Three aircraft</a:t>
            </a:r>
            <a:r>
              <a:rPr kumimoji="0" lang="en-US" sz="2000" b="0" i="0" u="none" strike="noStrike" kern="1200" cap="none" spc="0" normalizeH="0" baseline="0" noProof="0" dirty="0">
                <a:ln>
                  <a:noFill/>
                </a:ln>
                <a:solidFill>
                  <a:schemeClr val="tx1"/>
                </a:solidFill>
                <a:effectLst/>
                <a:uLnTx/>
                <a:uFillTx/>
                <a:latin typeface="Arial"/>
                <a:ea typeface="+mn-ea"/>
                <a:cs typeface="Arial"/>
              </a:rPr>
              <a:t>, one is over-cloud top cloud/</a:t>
            </a:r>
            <a:r>
              <a:rPr kumimoji="0" lang="en-US" sz="2000" b="0" i="0" u="none" strike="noStrike" kern="1200" cap="none" spc="0" normalizeH="0" baseline="0" noProof="0" dirty="0" err="1">
                <a:ln>
                  <a:noFill/>
                </a:ln>
                <a:solidFill>
                  <a:schemeClr val="tx1"/>
                </a:solidFill>
                <a:effectLst/>
                <a:uLnTx/>
                <a:uFillTx/>
                <a:latin typeface="Arial"/>
                <a:ea typeface="+mn-ea"/>
                <a:cs typeface="Arial"/>
              </a:rPr>
              <a:t>precip</a:t>
            </a:r>
            <a:r>
              <a:rPr kumimoji="0" lang="en-US" sz="2000" b="0" i="0" u="none" strike="noStrike" kern="1200" cap="none" spc="0" normalizeH="0" baseline="0" noProof="0" dirty="0">
                <a:ln>
                  <a:noFill/>
                </a:ln>
                <a:solidFill>
                  <a:schemeClr val="tx1"/>
                </a:solidFill>
                <a:effectLst/>
                <a:uLnTx/>
                <a:uFillTx/>
                <a:latin typeface="Arial"/>
                <a:ea typeface="+mn-ea"/>
                <a:cs typeface="Arial"/>
              </a:rPr>
              <a:t>/aerosol/radiation remote sensors. One is mid-high remote sensor for aerosol and low cloud, with in situ probes.  One is low-altitude in situ with radiation.  Heritage instruments available for key needs.</a:t>
            </a:r>
            <a:endParaRPr kumimoji="0" lang="en-US" sz="2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ts val="2760"/>
              </a:lnSpc>
              <a:spcBef>
                <a:spcPts val="1000"/>
              </a:spcBef>
              <a:spcAft>
                <a:spcPts val="0"/>
              </a:spcAft>
              <a:buClrTx/>
              <a:buSzTx/>
              <a:buFont typeface="Arial" panose="020B0604020202020204" pitchFamily="34" charset="0"/>
              <a:buAutoNum type="arabicParenR"/>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High-altitude aircraft (~ER-2)</a:t>
            </a:r>
          </a:p>
          <a:p>
            <a:pPr marL="0" marR="0" lvl="0" indent="0" algn="l" defTabSz="914400" rtl="0" eaLnBrk="1" fontAlgn="auto" latinLnBrk="0" hangingPunct="1">
              <a:lnSpc>
                <a:spcPts val="276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2)  Mid-High-altitude (~DC-8, G5, Falcon or similar)</a:t>
            </a:r>
          </a:p>
          <a:p>
            <a:pPr marL="0" marR="0" lvl="0" indent="0" algn="l" defTabSz="914400" rtl="0" eaLnBrk="1" fontAlgn="auto" latinLnBrk="0" hangingPunct="1">
              <a:lnSpc>
                <a:spcPts val="276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3)  Low-altitude (~P-3, C130, Challenger 850 or similar)</a:t>
            </a:r>
          </a:p>
          <a:p>
            <a:pPr marL="0" marR="0" lvl="0" indent="0" algn="l" defTabSz="914400" rtl="0" eaLnBrk="1" fontAlgn="auto" latinLnBrk="0" hangingPunct="1">
              <a:lnSpc>
                <a:spcPts val="276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Surface-based instrumentation, small UAS?</a:t>
            </a:r>
            <a:endParaRPr kumimoji="0" lang="en-US" sz="20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ts val="276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81A8680F-3CC5-DF3A-F5CA-4CB8EF459143}"/>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grpSp>
        <p:nvGrpSpPr>
          <p:cNvPr id="39" name="Group 38">
            <a:extLst>
              <a:ext uri="{FF2B5EF4-FFF2-40B4-BE49-F238E27FC236}">
                <a16:creationId xmlns:a16="http://schemas.microsoft.com/office/drawing/2014/main" id="{495970AB-FEF3-B40D-DC41-DCDAFAB17A17}"/>
              </a:ext>
            </a:extLst>
          </p:cNvPr>
          <p:cNvGrpSpPr/>
          <p:nvPr/>
        </p:nvGrpSpPr>
        <p:grpSpPr>
          <a:xfrm>
            <a:off x="7001670" y="842331"/>
            <a:ext cx="3653295" cy="2492916"/>
            <a:chOff x="8342181" y="1377388"/>
            <a:chExt cx="3653295" cy="2492916"/>
          </a:xfrm>
        </p:grpSpPr>
        <p:pic>
          <p:nvPicPr>
            <p:cNvPr id="40" name="Picture 39">
              <a:extLst>
                <a:ext uri="{FF2B5EF4-FFF2-40B4-BE49-F238E27FC236}">
                  <a16:creationId xmlns:a16="http://schemas.microsoft.com/office/drawing/2014/main" id="{3EEF12CD-B721-5D5A-78C5-D372C9165A3B}"/>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8342181" y="1377388"/>
              <a:ext cx="3653295" cy="2487168"/>
            </a:xfrm>
            <a:prstGeom prst="rect">
              <a:avLst/>
            </a:prstGeom>
          </p:spPr>
        </p:pic>
        <p:sp>
          <p:nvSpPr>
            <p:cNvPr id="42" name="TextBox 41">
              <a:extLst>
                <a:ext uri="{FF2B5EF4-FFF2-40B4-BE49-F238E27FC236}">
                  <a16:creationId xmlns:a16="http://schemas.microsoft.com/office/drawing/2014/main" id="{82CD32A9-C46E-F9DD-CB30-FC3A9AB51B76}"/>
                </a:ext>
              </a:extLst>
            </p:cNvPr>
            <p:cNvSpPr txBox="1"/>
            <p:nvPr/>
          </p:nvSpPr>
          <p:spPr>
            <a:xfrm>
              <a:off x="10595595" y="3285529"/>
              <a:ext cx="1399881" cy="584775"/>
            </a:xfrm>
            <a:prstGeom prst="rect">
              <a:avLst/>
            </a:prstGeom>
            <a:solidFill>
              <a:schemeClr val="bg1"/>
            </a:solidFill>
          </p:spPr>
          <p:txBody>
            <a:bodyPr wrap="square" rtlCol="0">
              <a:spAutoFit/>
            </a:bodyPr>
            <a:lstStyle/>
            <a:p>
              <a:pPr algn="r"/>
              <a:r>
                <a:rPr lang="en-US" sz="1600" b="1" dirty="0"/>
                <a:t>Notional ER-2 payload</a:t>
              </a:r>
            </a:p>
          </p:txBody>
        </p:sp>
        <p:sp>
          <p:nvSpPr>
            <p:cNvPr id="43" name="TextBox 42">
              <a:extLst>
                <a:ext uri="{FF2B5EF4-FFF2-40B4-BE49-F238E27FC236}">
                  <a16:creationId xmlns:a16="http://schemas.microsoft.com/office/drawing/2014/main" id="{3DCC5D53-BD3C-1717-AEDD-15EFFCECE0FA}"/>
                </a:ext>
              </a:extLst>
            </p:cNvPr>
            <p:cNvSpPr txBox="1"/>
            <p:nvPr/>
          </p:nvSpPr>
          <p:spPr>
            <a:xfrm>
              <a:off x="8488228" y="1451377"/>
              <a:ext cx="736381" cy="338554"/>
            </a:xfrm>
            <a:prstGeom prst="rect">
              <a:avLst/>
            </a:prstGeom>
            <a:solidFill>
              <a:schemeClr val="bg1"/>
            </a:solidFill>
          </p:spPr>
          <p:txBody>
            <a:bodyPr wrap="square" rtlCol="0">
              <a:spAutoFit/>
            </a:bodyPr>
            <a:lstStyle/>
            <a:p>
              <a:pPr marL="0" algn="l" defTabSz="914400" rtl="0" eaLnBrk="1" latinLnBrk="0" hangingPunct="1"/>
              <a:r>
                <a:rPr lang="en-US" sz="1600" b="1" dirty="0"/>
                <a:t>Radar</a:t>
              </a:r>
            </a:p>
          </p:txBody>
        </p:sp>
        <p:sp>
          <p:nvSpPr>
            <p:cNvPr id="45" name="TextBox 44">
              <a:extLst>
                <a:ext uri="{FF2B5EF4-FFF2-40B4-BE49-F238E27FC236}">
                  <a16:creationId xmlns:a16="http://schemas.microsoft.com/office/drawing/2014/main" id="{5786E185-768C-5CE1-88B3-585D802EE31E}"/>
                </a:ext>
              </a:extLst>
            </p:cNvPr>
            <p:cNvSpPr txBox="1"/>
            <p:nvPr/>
          </p:nvSpPr>
          <p:spPr>
            <a:xfrm>
              <a:off x="9222450" y="1455304"/>
              <a:ext cx="642847" cy="338554"/>
            </a:xfrm>
            <a:prstGeom prst="rect">
              <a:avLst/>
            </a:prstGeom>
            <a:solidFill>
              <a:schemeClr val="bg1"/>
            </a:solidFill>
          </p:spPr>
          <p:txBody>
            <a:bodyPr wrap="square" rtlCol="0">
              <a:spAutoFit/>
            </a:bodyPr>
            <a:lstStyle/>
            <a:p>
              <a:pPr marL="0" algn="l" defTabSz="914400" rtl="0" eaLnBrk="1" latinLnBrk="0" hangingPunct="1"/>
              <a:r>
                <a:rPr lang="en-US" sz="1600" b="1" dirty="0"/>
                <a:t>Lidar</a:t>
              </a:r>
            </a:p>
          </p:txBody>
        </p:sp>
        <p:sp>
          <p:nvSpPr>
            <p:cNvPr id="46" name="TextBox 45">
              <a:extLst>
                <a:ext uri="{FF2B5EF4-FFF2-40B4-BE49-F238E27FC236}">
                  <a16:creationId xmlns:a16="http://schemas.microsoft.com/office/drawing/2014/main" id="{E3064185-73D8-18C2-55BE-3E5A4819AE37}"/>
                </a:ext>
              </a:extLst>
            </p:cNvPr>
            <p:cNvSpPr txBox="1"/>
            <p:nvPr/>
          </p:nvSpPr>
          <p:spPr>
            <a:xfrm>
              <a:off x="9067490" y="3500333"/>
              <a:ext cx="1190242" cy="338554"/>
            </a:xfrm>
            <a:prstGeom prst="rect">
              <a:avLst/>
            </a:prstGeom>
            <a:solidFill>
              <a:schemeClr val="bg1"/>
            </a:solidFill>
          </p:spPr>
          <p:txBody>
            <a:bodyPr wrap="square" rtlCol="0">
              <a:spAutoFit/>
            </a:bodyPr>
            <a:lstStyle/>
            <a:p>
              <a:pPr marL="0" algn="l" defTabSz="914400" rtl="0" eaLnBrk="1" latinLnBrk="0" hangingPunct="1"/>
              <a:r>
                <a:rPr lang="en-US" sz="1600" b="1" dirty="0"/>
                <a:t>Polarimeter</a:t>
              </a:r>
            </a:p>
          </p:txBody>
        </p:sp>
        <p:sp>
          <p:nvSpPr>
            <p:cNvPr id="47" name="TextBox 46">
              <a:extLst>
                <a:ext uri="{FF2B5EF4-FFF2-40B4-BE49-F238E27FC236}">
                  <a16:creationId xmlns:a16="http://schemas.microsoft.com/office/drawing/2014/main" id="{9FD0AE73-D8F5-0B60-EFC2-EF43037FD651}"/>
                </a:ext>
              </a:extLst>
            </p:cNvPr>
            <p:cNvSpPr txBox="1"/>
            <p:nvPr/>
          </p:nvSpPr>
          <p:spPr>
            <a:xfrm>
              <a:off x="11231057" y="2044998"/>
              <a:ext cx="714641" cy="338554"/>
            </a:xfrm>
            <a:prstGeom prst="rect">
              <a:avLst/>
            </a:prstGeom>
            <a:solidFill>
              <a:schemeClr val="bg1"/>
            </a:solidFill>
          </p:spPr>
          <p:txBody>
            <a:bodyPr wrap="square" rtlCol="0">
              <a:spAutoFit/>
            </a:bodyPr>
            <a:lstStyle/>
            <a:p>
              <a:pPr marL="0" algn="l" defTabSz="914400" rtl="0" eaLnBrk="1" latinLnBrk="0" hangingPunct="1"/>
              <a:r>
                <a:rPr lang="en-US" sz="1600" b="1" dirty="0"/>
                <a:t>Radar</a:t>
              </a:r>
            </a:p>
          </p:txBody>
        </p:sp>
        <p:sp>
          <p:nvSpPr>
            <p:cNvPr id="48" name="TextBox 47">
              <a:extLst>
                <a:ext uri="{FF2B5EF4-FFF2-40B4-BE49-F238E27FC236}">
                  <a16:creationId xmlns:a16="http://schemas.microsoft.com/office/drawing/2014/main" id="{3C14FB38-95EC-F183-4B41-FC15F44F51E8}"/>
                </a:ext>
              </a:extLst>
            </p:cNvPr>
            <p:cNvSpPr txBox="1"/>
            <p:nvPr/>
          </p:nvSpPr>
          <p:spPr>
            <a:xfrm>
              <a:off x="10782842" y="2407364"/>
              <a:ext cx="1212634" cy="338554"/>
            </a:xfrm>
            <a:prstGeom prst="rect">
              <a:avLst/>
            </a:prstGeom>
            <a:solidFill>
              <a:schemeClr val="bg1"/>
            </a:solidFill>
          </p:spPr>
          <p:txBody>
            <a:bodyPr wrap="square" rtlCol="0">
              <a:spAutoFit/>
            </a:bodyPr>
            <a:lstStyle/>
            <a:p>
              <a:pPr marL="0" algn="l" defTabSz="914400" rtl="0" eaLnBrk="1" latinLnBrk="0" hangingPunct="1"/>
              <a:r>
                <a:rPr lang="en-US" sz="1600" b="1" dirty="0"/>
                <a:t>Radiometer</a:t>
              </a:r>
            </a:p>
          </p:txBody>
        </p:sp>
        <p:sp>
          <p:nvSpPr>
            <p:cNvPr id="49" name="TextBox 48">
              <a:extLst>
                <a:ext uri="{FF2B5EF4-FFF2-40B4-BE49-F238E27FC236}">
                  <a16:creationId xmlns:a16="http://schemas.microsoft.com/office/drawing/2014/main" id="{154D84FC-9891-6125-FFA4-ACE7C13547C5}"/>
                </a:ext>
              </a:extLst>
            </p:cNvPr>
            <p:cNvSpPr txBox="1"/>
            <p:nvPr/>
          </p:nvSpPr>
          <p:spPr>
            <a:xfrm>
              <a:off x="8342181" y="3152322"/>
              <a:ext cx="1358555" cy="338554"/>
            </a:xfrm>
            <a:prstGeom prst="rect">
              <a:avLst/>
            </a:prstGeom>
            <a:solidFill>
              <a:schemeClr val="bg1"/>
            </a:solidFill>
          </p:spPr>
          <p:txBody>
            <a:bodyPr wrap="square" rtlCol="0">
              <a:spAutoFit/>
            </a:bodyPr>
            <a:lstStyle/>
            <a:p>
              <a:pPr marL="0" algn="l" defTabSz="914400" rtl="0" eaLnBrk="1" latinLnBrk="0" hangingPunct="1"/>
              <a:r>
                <a:rPr lang="en-US" sz="1600" b="1" dirty="0"/>
                <a:t>Spectrometer</a:t>
              </a:r>
            </a:p>
          </p:txBody>
        </p:sp>
      </p:grpSp>
      <p:cxnSp>
        <p:nvCxnSpPr>
          <p:cNvPr id="50" name="Straight Arrow Connector 49">
            <a:extLst>
              <a:ext uri="{FF2B5EF4-FFF2-40B4-BE49-F238E27FC236}">
                <a16:creationId xmlns:a16="http://schemas.microsoft.com/office/drawing/2014/main" id="{CED4C9C4-8A7B-2121-36C6-F4BEAE7AE356}"/>
              </a:ext>
            </a:extLst>
          </p:cNvPr>
          <p:cNvCxnSpPr>
            <a:cxnSpLocks/>
          </p:cNvCxnSpPr>
          <p:nvPr/>
        </p:nvCxnSpPr>
        <p:spPr>
          <a:xfrm flipV="1">
            <a:off x="5257970" y="2490031"/>
            <a:ext cx="1653807" cy="938969"/>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580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B2E5DE-C1F5-593E-146D-5BCF4A16DA18}"/>
              </a:ext>
            </a:extLst>
          </p:cNvPr>
          <p:cNvSpPr>
            <a:spLocks noGrp="1"/>
          </p:cNvSpPr>
          <p:nvPr>
            <p:ph type="title"/>
          </p:nvPr>
        </p:nvSpPr>
        <p:spPr/>
        <p:txBody>
          <a:bodyPr/>
          <a:lstStyle/>
          <a:p>
            <a:r>
              <a:rPr lang="en-US" dirty="0">
                <a:latin typeface="Arial"/>
                <a:cs typeface="Arial"/>
              </a:rPr>
              <a:t>Example flight concept:</a:t>
            </a:r>
            <a:br>
              <a:rPr lang="en-US" dirty="0">
                <a:latin typeface="Arial"/>
                <a:cs typeface="Arial"/>
              </a:rPr>
            </a:br>
            <a:r>
              <a:rPr lang="en-US" sz="2400" b="0" dirty="0">
                <a:latin typeface="Arial"/>
                <a:cs typeface="Arial"/>
              </a:rPr>
              <a:t>Low-cloud – dust interaction &amp; Convection-dust interaction</a:t>
            </a:r>
            <a:endParaRPr lang="en-US" sz="2400" b="0" dirty="0"/>
          </a:p>
        </p:txBody>
      </p:sp>
      <p:sp>
        <p:nvSpPr>
          <p:cNvPr id="2" name="Slide Number Placeholder 1">
            <a:extLst>
              <a:ext uri="{FF2B5EF4-FFF2-40B4-BE49-F238E27FC236}">
                <a16:creationId xmlns:a16="http://schemas.microsoft.com/office/drawing/2014/main" id="{E092638C-AC20-0054-C15F-E8A05712ABEE}"/>
              </a:ext>
            </a:extLst>
          </p:cNvPr>
          <p:cNvSpPr>
            <a:spLocks noGrp="1"/>
          </p:cNvSpPr>
          <p:nvPr>
            <p:ph type="sldNum" sz="quarter" idx="12"/>
          </p:nvPr>
        </p:nvSpPr>
        <p:spPr/>
        <p:txBody>
          <a:bodyPr/>
          <a:lstStyle/>
          <a:p>
            <a:fld id="{6CBF3D6B-7512-DC4E-9AD6-900204DF0DDD}" type="slidenum">
              <a:rPr lang="en-US" smtClean="0"/>
              <a:pPr/>
              <a:t>24</a:t>
            </a:fld>
            <a:endParaRPr lang="en-US" dirty="0"/>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A742A6D0-624B-B092-AB40-62FCDF9A8FE2}"/>
                  </a:ext>
                </a:extLst>
              </p14:cNvPr>
              <p14:cNvContentPartPr/>
              <p14:nvPr/>
            </p14:nvContentPartPr>
            <p14:xfrm>
              <a:off x="5126181" y="-316674"/>
              <a:ext cx="9525" cy="9525"/>
            </p14:xfrm>
          </p:contentPart>
        </mc:Choice>
        <mc:Fallback xmlns="">
          <p:pic>
            <p:nvPicPr>
              <p:cNvPr id="8" name="Ink 7">
                <a:extLst>
                  <a:ext uri="{FF2B5EF4-FFF2-40B4-BE49-F238E27FC236}">
                    <a16:creationId xmlns:a16="http://schemas.microsoft.com/office/drawing/2014/main" id="{A742A6D0-624B-B092-AB40-62FCDF9A8FE2}"/>
                  </a:ext>
                </a:extLst>
              </p:cNvPr>
              <p:cNvPicPr/>
              <p:nvPr/>
            </p:nvPicPr>
            <p:blipFill>
              <a:blip r:embed="rId3"/>
              <a:stretch>
                <a:fillRect/>
              </a:stretch>
            </p:blipFill>
            <p:spPr>
              <a:xfrm>
                <a:off x="4649931" y="-792924"/>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171F8AEB-CC3C-8791-2DAC-056CD812BD96}"/>
                  </a:ext>
                </a:extLst>
              </p14:cNvPr>
              <p14:cNvContentPartPr/>
              <p14:nvPr/>
            </p14:nvContentPartPr>
            <p14:xfrm>
              <a:off x="5677724" y="3404259"/>
              <a:ext cx="9525" cy="9525"/>
            </p14:xfrm>
          </p:contentPart>
        </mc:Choice>
        <mc:Fallback xmlns="">
          <p:pic>
            <p:nvPicPr>
              <p:cNvPr id="10" name="Ink 9">
                <a:extLst>
                  <a:ext uri="{FF2B5EF4-FFF2-40B4-BE49-F238E27FC236}">
                    <a16:creationId xmlns:a16="http://schemas.microsoft.com/office/drawing/2014/main" id="{171F8AEB-CC3C-8791-2DAC-056CD812BD96}"/>
                  </a:ext>
                </a:extLst>
              </p:cNvPr>
              <p:cNvPicPr/>
              <p:nvPr/>
            </p:nvPicPr>
            <p:blipFill>
              <a:blip r:embed="rId3"/>
              <a:stretch>
                <a:fillRect/>
              </a:stretch>
            </p:blipFill>
            <p:spPr>
              <a:xfrm>
                <a:off x="5201474" y="2928009"/>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51D6AF38-A2C4-6BB7-20B5-14BFE6C4AE37}"/>
                  </a:ext>
                </a:extLst>
              </p14:cNvPr>
              <p14:cNvContentPartPr/>
              <p14:nvPr/>
            </p14:nvContentPartPr>
            <p14:xfrm>
              <a:off x="5687620" y="3433947"/>
              <a:ext cx="9525" cy="9525"/>
            </p14:xfrm>
          </p:contentPart>
        </mc:Choice>
        <mc:Fallback xmlns="">
          <p:pic>
            <p:nvPicPr>
              <p:cNvPr id="11" name="Ink 10">
                <a:extLst>
                  <a:ext uri="{FF2B5EF4-FFF2-40B4-BE49-F238E27FC236}">
                    <a16:creationId xmlns:a16="http://schemas.microsoft.com/office/drawing/2014/main" id="{51D6AF38-A2C4-6BB7-20B5-14BFE6C4AE37}"/>
                  </a:ext>
                </a:extLst>
              </p:cNvPr>
              <p:cNvPicPr/>
              <p:nvPr/>
            </p:nvPicPr>
            <p:blipFill>
              <a:blip r:embed="rId3"/>
              <a:stretch>
                <a:fillRect/>
              </a:stretch>
            </p:blipFill>
            <p:spPr>
              <a:xfrm>
                <a:off x="5211370" y="2957697"/>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383F7AA2-7115-8FF8-0BA8-B239E7890C0A}"/>
                  </a:ext>
                </a:extLst>
              </p14:cNvPr>
              <p14:cNvContentPartPr/>
              <p14:nvPr/>
            </p14:nvContentPartPr>
            <p14:xfrm>
              <a:off x="6301178" y="3424051"/>
              <a:ext cx="9525" cy="9525"/>
            </p14:xfrm>
          </p:contentPart>
        </mc:Choice>
        <mc:Fallback xmlns="">
          <p:pic>
            <p:nvPicPr>
              <p:cNvPr id="12" name="Ink 11">
                <a:extLst>
                  <a:ext uri="{FF2B5EF4-FFF2-40B4-BE49-F238E27FC236}">
                    <a16:creationId xmlns:a16="http://schemas.microsoft.com/office/drawing/2014/main" id="{383F7AA2-7115-8FF8-0BA8-B239E7890C0A}"/>
                  </a:ext>
                </a:extLst>
              </p:cNvPr>
              <p:cNvPicPr/>
              <p:nvPr/>
            </p:nvPicPr>
            <p:blipFill>
              <a:blip r:embed="rId3"/>
              <a:stretch>
                <a:fillRect/>
              </a:stretch>
            </p:blipFill>
            <p:spPr>
              <a:xfrm>
                <a:off x="5824928" y="2947801"/>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AFCD1C45-E3A6-17AD-AC3F-84674DA0BA5D}"/>
                  </a:ext>
                </a:extLst>
              </p14:cNvPr>
              <p14:cNvContentPartPr/>
              <p14:nvPr/>
            </p14:nvContentPartPr>
            <p14:xfrm>
              <a:off x="6301178" y="3424051"/>
              <a:ext cx="9525" cy="9525"/>
            </p14:xfrm>
          </p:contentPart>
        </mc:Choice>
        <mc:Fallback xmlns="">
          <p:pic>
            <p:nvPicPr>
              <p:cNvPr id="13" name="Ink 12">
                <a:extLst>
                  <a:ext uri="{FF2B5EF4-FFF2-40B4-BE49-F238E27FC236}">
                    <a16:creationId xmlns:a16="http://schemas.microsoft.com/office/drawing/2014/main" id="{AFCD1C45-E3A6-17AD-AC3F-84674DA0BA5D}"/>
                  </a:ext>
                </a:extLst>
              </p:cNvPr>
              <p:cNvPicPr/>
              <p:nvPr/>
            </p:nvPicPr>
            <p:blipFill>
              <a:blip r:embed="rId3"/>
              <a:stretch>
                <a:fillRect/>
              </a:stretch>
            </p:blipFill>
            <p:spPr>
              <a:xfrm>
                <a:off x="5824928" y="2947801"/>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42FD3A19-943B-3313-C0D3-ED2B5CE59B5B}"/>
                  </a:ext>
                </a:extLst>
              </p14:cNvPr>
              <p14:cNvContentPartPr/>
              <p14:nvPr/>
            </p14:nvContentPartPr>
            <p14:xfrm>
              <a:off x="6301178" y="3424051"/>
              <a:ext cx="9525" cy="9525"/>
            </p14:xfrm>
          </p:contentPart>
        </mc:Choice>
        <mc:Fallback xmlns="">
          <p:pic>
            <p:nvPicPr>
              <p:cNvPr id="14" name="Ink 13">
                <a:extLst>
                  <a:ext uri="{FF2B5EF4-FFF2-40B4-BE49-F238E27FC236}">
                    <a16:creationId xmlns:a16="http://schemas.microsoft.com/office/drawing/2014/main" id="{42FD3A19-943B-3313-C0D3-ED2B5CE59B5B}"/>
                  </a:ext>
                </a:extLst>
              </p:cNvPr>
              <p:cNvPicPr/>
              <p:nvPr/>
            </p:nvPicPr>
            <p:blipFill>
              <a:blip r:embed="rId3"/>
              <a:stretch>
                <a:fillRect/>
              </a:stretch>
            </p:blipFill>
            <p:spPr>
              <a:xfrm>
                <a:off x="5824928" y="2947801"/>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Ink 14">
                <a:extLst>
                  <a:ext uri="{FF2B5EF4-FFF2-40B4-BE49-F238E27FC236}">
                    <a16:creationId xmlns:a16="http://schemas.microsoft.com/office/drawing/2014/main" id="{B0F07323-540E-D2A7-F152-F0A739723231}"/>
                  </a:ext>
                </a:extLst>
              </p14:cNvPr>
              <p14:cNvContentPartPr/>
              <p14:nvPr/>
            </p14:nvContentPartPr>
            <p14:xfrm>
              <a:off x="5598555" y="3424051"/>
              <a:ext cx="9525" cy="9525"/>
            </p14:xfrm>
          </p:contentPart>
        </mc:Choice>
        <mc:Fallback xmlns="">
          <p:pic>
            <p:nvPicPr>
              <p:cNvPr id="15" name="Ink 14">
                <a:extLst>
                  <a:ext uri="{FF2B5EF4-FFF2-40B4-BE49-F238E27FC236}">
                    <a16:creationId xmlns:a16="http://schemas.microsoft.com/office/drawing/2014/main" id="{B0F07323-540E-D2A7-F152-F0A739723231}"/>
                  </a:ext>
                </a:extLst>
              </p:cNvPr>
              <p:cNvPicPr/>
              <p:nvPr/>
            </p:nvPicPr>
            <p:blipFill>
              <a:blip r:embed="rId3"/>
              <a:stretch>
                <a:fillRect/>
              </a:stretch>
            </p:blipFill>
            <p:spPr>
              <a:xfrm>
                <a:off x="5122305" y="2947801"/>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Ink 15">
                <a:extLst>
                  <a:ext uri="{FF2B5EF4-FFF2-40B4-BE49-F238E27FC236}">
                    <a16:creationId xmlns:a16="http://schemas.microsoft.com/office/drawing/2014/main" id="{38BC767B-61D8-999A-6A80-4E7DAE06E3C9}"/>
                  </a:ext>
                </a:extLst>
              </p14:cNvPr>
              <p14:cNvContentPartPr/>
              <p14:nvPr/>
            </p14:nvContentPartPr>
            <p14:xfrm>
              <a:off x="6103256" y="3463635"/>
              <a:ext cx="9525" cy="9525"/>
            </p14:xfrm>
          </p:contentPart>
        </mc:Choice>
        <mc:Fallback xmlns="">
          <p:pic>
            <p:nvPicPr>
              <p:cNvPr id="16" name="Ink 15">
                <a:extLst>
                  <a:ext uri="{FF2B5EF4-FFF2-40B4-BE49-F238E27FC236}">
                    <a16:creationId xmlns:a16="http://schemas.microsoft.com/office/drawing/2014/main" id="{38BC767B-61D8-999A-6A80-4E7DAE06E3C9}"/>
                  </a:ext>
                </a:extLst>
              </p:cNvPr>
              <p:cNvPicPr/>
              <p:nvPr/>
            </p:nvPicPr>
            <p:blipFill>
              <a:blip r:embed="rId3"/>
              <a:stretch>
                <a:fillRect/>
              </a:stretch>
            </p:blipFill>
            <p:spPr>
              <a:xfrm>
                <a:off x="5627006" y="298738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Ink 16">
                <a:extLst>
                  <a:ext uri="{FF2B5EF4-FFF2-40B4-BE49-F238E27FC236}">
                    <a16:creationId xmlns:a16="http://schemas.microsoft.com/office/drawing/2014/main" id="{937007B4-8F08-7581-45DD-6E08D39083A8}"/>
                  </a:ext>
                </a:extLst>
              </p14:cNvPr>
              <p14:cNvContentPartPr/>
              <p14:nvPr/>
            </p14:nvContentPartPr>
            <p14:xfrm>
              <a:off x="5895438" y="3394363"/>
              <a:ext cx="9525" cy="9525"/>
            </p14:xfrm>
          </p:contentPart>
        </mc:Choice>
        <mc:Fallback xmlns="">
          <p:pic>
            <p:nvPicPr>
              <p:cNvPr id="17" name="Ink 16">
                <a:extLst>
                  <a:ext uri="{FF2B5EF4-FFF2-40B4-BE49-F238E27FC236}">
                    <a16:creationId xmlns:a16="http://schemas.microsoft.com/office/drawing/2014/main" id="{937007B4-8F08-7581-45DD-6E08D39083A8}"/>
                  </a:ext>
                </a:extLst>
              </p:cNvPr>
              <p:cNvPicPr/>
              <p:nvPr/>
            </p:nvPicPr>
            <p:blipFill>
              <a:blip r:embed="rId3"/>
              <a:stretch>
                <a:fillRect/>
              </a:stretch>
            </p:blipFill>
            <p:spPr>
              <a:xfrm>
                <a:off x="5419188" y="2918113"/>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8" name="Ink 17">
                <a:extLst>
                  <a:ext uri="{FF2B5EF4-FFF2-40B4-BE49-F238E27FC236}">
                    <a16:creationId xmlns:a16="http://schemas.microsoft.com/office/drawing/2014/main" id="{465419C9-EB8E-9AF6-1498-410A7BB109F4}"/>
                  </a:ext>
                </a:extLst>
              </p14:cNvPr>
              <p14:cNvContentPartPr/>
              <p14:nvPr/>
            </p14:nvContentPartPr>
            <p14:xfrm>
              <a:off x="6568373" y="3483428"/>
              <a:ext cx="9525" cy="9525"/>
            </p14:xfrm>
          </p:contentPart>
        </mc:Choice>
        <mc:Fallback xmlns="">
          <p:pic>
            <p:nvPicPr>
              <p:cNvPr id="18" name="Ink 17">
                <a:extLst>
                  <a:ext uri="{FF2B5EF4-FFF2-40B4-BE49-F238E27FC236}">
                    <a16:creationId xmlns:a16="http://schemas.microsoft.com/office/drawing/2014/main" id="{465419C9-EB8E-9AF6-1498-410A7BB109F4}"/>
                  </a:ext>
                </a:extLst>
              </p:cNvPr>
              <p:cNvPicPr/>
              <p:nvPr/>
            </p:nvPicPr>
            <p:blipFill>
              <a:blip r:embed="rId3"/>
              <a:stretch>
                <a:fillRect/>
              </a:stretch>
            </p:blipFill>
            <p:spPr>
              <a:xfrm>
                <a:off x="6092123" y="3007178"/>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Ink 18">
                <a:extLst>
                  <a:ext uri="{FF2B5EF4-FFF2-40B4-BE49-F238E27FC236}">
                    <a16:creationId xmlns:a16="http://schemas.microsoft.com/office/drawing/2014/main" id="{864DCA68-06BC-BF4C-65E1-FC5D127AD073}"/>
                  </a:ext>
                </a:extLst>
              </p14:cNvPr>
              <p14:cNvContentPartPr/>
              <p14:nvPr/>
            </p14:nvContentPartPr>
            <p14:xfrm>
              <a:off x="6340763" y="3384467"/>
              <a:ext cx="9525" cy="9525"/>
            </p14:xfrm>
          </p:contentPart>
        </mc:Choice>
        <mc:Fallback xmlns="">
          <p:pic>
            <p:nvPicPr>
              <p:cNvPr id="19" name="Ink 18">
                <a:extLst>
                  <a:ext uri="{FF2B5EF4-FFF2-40B4-BE49-F238E27FC236}">
                    <a16:creationId xmlns:a16="http://schemas.microsoft.com/office/drawing/2014/main" id="{864DCA68-06BC-BF4C-65E1-FC5D127AD073}"/>
                  </a:ext>
                </a:extLst>
              </p:cNvPr>
              <p:cNvPicPr/>
              <p:nvPr/>
            </p:nvPicPr>
            <p:blipFill>
              <a:blip r:embed="rId3"/>
              <a:stretch>
                <a:fillRect/>
              </a:stretch>
            </p:blipFill>
            <p:spPr>
              <a:xfrm>
                <a:off x="5864513" y="2908217"/>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0" name="Ink 19">
                <a:extLst>
                  <a:ext uri="{FF2B5EF4-FFF2-40B4-BE49-F238E27FC236}">
                    <a16:creationId xmlns:a16="http://schemas.microsoft.com/office/drawing/2014/main" id="{CAD0B528-39D2-CC0F-20BA-5FF8525D0CC5}"/>
                  </a:ext>
                </a:extLst>
              </p14:cNvPr>
              <p14:cNvContentPartPr/>
              <p14:nvPr/>
            </p14:nvContentPartPr>
            <p14:xfrm>
              <a:off x="2184399" y="2355272"/>
              <a:ext cx="9525" cy="9525"/>
            </p14:xfrm>
          </p:contentPart>
        </mc:Choice>
        <mc:Fallback xmlns="">
          <p:pic>
            <p:nvPicPr>
              <p:cNvPr id="20" name="Ink 19">
                <a:extLst>
                  <a:ext uri="{FF2B5EF4-FFF2-40B4-BE49-F238E27FC236}">
                    <a16:creationId xmlns:a16="http://schemas.microsoft.com/office/drawing/2014/main" id="{CAD0B528-39D2-CC0F-20BA-5FF8525D0CC5}"/>
                  </a:ext>
                </a:extLst>
              </p:cNvPr>
              <p:cNvPicPr/>
              <p:nvPr/>
            </p:nvPicPr>
            <p:blipFill>
              <a:blip r:embed="rId3"/>
              <a:stretch>
                <a:fillRect/>
              </a:stretch>
            </p:blipFill>
            <p:spPr>
              <a:xfrm>
                <a:off x="1708149" y="1879022"/>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2" name="Ink 21">
                <a:extLst>
                  <a:ext uri="{FF2B5EF4-FFF2-40B4-BE49-F238E27FC236}">
                    <a16:creationId xmlns:a16="http://schemas.microsoft.com/office/drawing/2014/main" id="{DD875E2D-E71C-9F98-65DB-4853947D5F1D}"/>
                  </a:ext>
                </a:extLst>
              </p14:cNvPr>
              <p14:cNvContentPartPr/>
              <p14:nvPr/>
            </p14:nvContentPartPr>
            <p14:xfrm>
              <a:off x="5994399" y="3582389"/>
              <a:ext cx="9525" cy="9525"/>
            </p14:xfrm>
          </p:contentPart>
        </mc:Choice>
        <mc:Fallback xmlns="">
          <p:pic>
            <p:nvPicPr>
              <p:cNvPr id="22" name="Ink 21">
                <a:extLst>
                  <a:ext uri="{FF2B5EF4-FFF2-40B4-BE49-F238E27FC236}">
                    <a16:creationId xmlns:a16="http://schemas.microsoft.com/office/drawing/2014/main" id="{DD875E2D-E71C-9F98-65DB-4853947D5F1D}"/>
                  </a:ext>
                </a:extLst>
              </p:cNvPr>
              <p:cNvPicPr/>
              <p:nvPr/>
            </p:nvPicPr>
            <p:blipFill>
              <a:blip r:embed="rId3"/>
              <a:stretch>
                <a:fillRect/>
              </a:stretch>
            </p:blipFill>
            <p:spPr>
              <a:xfrm>
                <a:off x="5518149" y="3106139"/>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3" name="Ink 22">
                <a:extLst>
                  <a:ext uri="{FF2B5EF4-FFF2-40B4-BE49-F238E27FC236}">
                    <a16:creationId xmlns:a16="http://schemas.microsoft.com/office/drawing/2014/main" id="{C30F3CF1-32AB-05D9-38A4-079703238006}"/>
                  </a:ext>
                </a:extLst>
              </p14:cNvPr>
              <p14:cNvContentPartPr/>
              <p14:nvPr/>
            </p14:nvContentPartPr>
            <p14:xfrm>
              <a:off x="6014191" y="3592285"/>
              <a:ext cx="9525" cy="9525"/>
            </p14:xfrm>
          </p:contentPart>
        </mc:Choice>
        <mc:Fallback xmlns="">
          <p:pic>
            <p:nvPicPr>
              <p:cNvPr id="23" name="Ink 22">
                <a:extLst>
                  <a:ext uri="{FF2B5EF4-FFF2-40B4-BE49-F238E27FC236}">
                    <a16:creationId xmlns:a16="http://schemas.microsoft.com/office/drawing/2014/main" id="{C30F3CF1-32AB-05D9-38A4-079703238006}"/>
                  </a:ext>
                </a:extLst>
              </p:cNvPr>
              <p:cNvPicPr/>
              <p:nvPr/>
            </p:nvPicPr>
            <p:blipFill>
              <a:blip r:embed="rId3"/>
              <a:stretch>
                <a:fillRect/>
              </a:stretch>
            </p:blipFill>
            <p:spPr>
              <a:xfrm>
                <a:off x="5537941" y="311603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4" name="Ink 23">
                <a:extLst>
                  <a:ext uri="{FF2B5EF4-FFF2-40B4-BE49-F238E27FC236}">
                    <a16:creationId xmlns:a16="http://schemas.microsoft.com/office/drawing/2014/main" id="{502B20C7-9450-F728-5BA7-821958BE3222}"/>
                  </a:ext>
                </a:extLst>
              </p14:cNvPr>
              <p14:cNvContentPartPr/>
              <p14:nvPr/>
            </p14:nvContentPartPr>
            <p14:xfrm>
              <a:off x="5865750" y="2741220"/>
              <a:ext cx="9525" cy="9525"/>
            </p14:xfrm>
          </p:contentPart>
        </mc:Choice>
        <mc:Fallback xmlns="">
          <p:pic>
            <p:nvPicPr>
              <p:cNvPr id="24" name="Ink 23">
                <a:extLst>
                  <a:ext uri="{FF2B5EF4-FFF2-40B4-BE49-F238E27FC236}">
                    <a16:creationId xmlns:a16="http://schemas.microsoft.com/office/drawing/2014/main" id="{502B20C7-9450-F728-5BA7-821958BE3222}"/>
                  </a:ext>
                </a:extLst>
              </p:cNvPr>
              <p:cNvPicPr/>
              <p:nvPr/>
            </p:nvPicPr>
            <p:blipFill>
              <a:blip r:embed="rId3"/>
              <a:stretch>
                <a:fillRect/>
              </a:stretch>
            </p:blipFill>
            <p:spPr>
              <a:xfrm>
                <a:off x="5389500" y="2264970"/>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5" name="Ink 24">
                <a:extLst>
                  <a:ext uri="{FF2B5EF4-FFF2-40B4-BE49-F238E27FC236}">
                    <a16:creationId xmlns:a16="http://schemas.microsoft.com/office/drawing/2014/main" id="{82405BBF-0A37-0911-DB68-E1809DC656AF}"/>
                  </a:ext>
                </a:extLst>
              </p14:cNvPr>
              <p14:cNvContentPartPr/>
              <p14:nvPr/>
            </p14:nvContentPartPr>
            <p14:xfrm>
              <a:off x="5865750" y="2741220"/>
              <a:ext cx="9525" cy="9525"/>
            </p14:xfrm>
          </p:contentPart>
        </mc:Choice>
        <mc:Fallback xmlns="">
          <p:pic>
            <p:nvPicPr>
              <p:cNvPr id="25" name="Ink 24">
                <a:extLst>
                  <a:ext uri="{FF2B5EF4-FFF2-40B4-BE49-F238E27FC236}">
                    <a16:creationId xmlns:a16="http://schemas.microsoft.com/office/drawing/2014/main" id="{82405BBF-0A37-0911-DB68-E1809DC656AF}"/>
                  </a:ext>
                </a:extLst>
              </p:cNvPr>
              <p:cNvPicPr/>
              <p:nvPr/>
            </p:nvPicPr>
            <p:blipFill>
              <a:blip r:embed="rId3"/>
              <a:stretch>
                <a:fillRect/>
              </a:stretch>
            </p:blipFill>
            <p:spPr>
              <a:xfrm>
                <a:off x="5389500" y="2264970"/>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6" name="Ink 25">
                <a:extLst>
                  <a:ext uri="{FF2B5EF4-FFF2-40B4-BE49-F238E27FC236}">
                    <a16:creationId xmlns:a16="http://schemas.microsoft.com/office/drawing/2014/main" id="{E124B276-1799-E374-4DC8-947BF9401621}"/>
                  </a:ext>
                </a:extLst>
              </p14:cNvPr>
              <p14:cNvContentPartPr/>
              <p14:nvPr/>
            </p14:nvContentPartPr>
            <p14:xfrm>
              <a:off x="5944918" y="2375064"/>
              <a:ext cx="9525" cy="9525"/>
            </p14:xfrm>
          </p:contentPart>
        </mc:Choice>
        <mc:Fallback xmlns="">
          <p:pic>
            <p:nvPicPr>
              <p:cNvPr id="26" name="Ink 25">
                <a:extLst>
                  <a:ext uri="{FF2B5EF4-FFF2-40B4-BE49-F238E27FC236}">
                    <a16:creationId xmlns:a16="http://schemas.microsoft.com/office/drawing/2014/main" id="{E124B276-1799-E374-4DC8-947BF9401621}"/>
                  </a:ext>
                </a:extLst>
              </p:cNvPr>
              <p:cNvPicPr/>
              <p:nvPr/>
            </p:nvPicPr>
            <p:blipFill>
              <a:blip r:embed="rId3"/>
              <a:stretch>
                <a:fillRect/>
              </a:stretch>
            </p:blipFill>
            <p:spPr>
              <a:xfrm>
                <a:off x="5468668" y="1898814"/>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7" name="Ink 26">
                <a:extLst>
                  <a:ext uri="{FF2B5EF4-FFF2-40B4-BE49-F238E27FC236}">
                    <a16:creationId xmlns:a16="http://schemas.microsoft.com/office/drawing/2014/main" id="{847B17FB-A55D-1759-D508-961596944EC1}"/>
                  </a:ext>
                </a:extLst>
              </p14:cNvPr>
              <p14:cNvContentPartPr/>
              <p14:nvPr/>
            </p14:nvContentPartPr>
            <p14:xfrm>
              <a:off x="6974113" y="3631869"/>
              <a:ext cx="9525" cy="9525"/>
            </p14:xfrm>
          </p:contentPart>
        </mc:Choice>
        <mc:Fallback xmlns="">
          <p:pic>
            <p:nvPicPr>
              <p:cNvPr id="27" name="Ink 26">
                <a:extLst>
                  <a:ext uri="{FF2B5EF4-FFF2-40B4-BE49-F238E27FC236}">
                    <a16:creationId xmlns:a16="http://schemas.microsoft.com/office/drawing/2014/main" id="{847B17FB-A55D-1759-D508-961596944EC1}"/>
                  </a:ext>
                </a:extLst>
              </p:cNvPr>
              <p:cNvPicPr/>
              <p:nvPr/>
            </p:nvPicPr>
            <p:blipFill>
              <a:blip r:embed="rId3"/>
              <a:stretch>
                <a:fillRect/>
              </a:stretch>
            </p:blipFill>
            <p:spPr>
              <a:xfrm>
                <a:off x="6497863" y="3155619"/>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8" name="Ink 27">
                <a:extLst>
                  <a:ext uri="{FF2B5EF4-FFF2-40B4-BE49-F238E27FC236}">
                    <a16:creationId xmlns:a16="http://schemas.microsoft.com/office/drawing/2014/main" id="{A0795A53-96F9-1066-50A0-A30DBD8204CD}"/>
                  </a:ext>
                </a:extLst>
              </p14:cNvPr>
              <p14:cNvContentPartPr/>
              <p14:nvPr/>
            </p14:nvContentPartPr>
            <p14:xfrm>
              <a:off x="6855360" y="3592285"/>
              <a:ext cx="9525" cy="9525"/>
            </p14:xfrm>
          </p:contentPart>
        </mc:Choice>
        <mc:Fallback xmlns="">
          <p:pic>
            <p:nvPicPr>
              <p:cNvPr id="28" name="Ink 27">
                <a:extLst>
                  <a:ext uri="{FF2B5EF4-FFF2-40B4-BE49-F238E27FC236}">
                    <a16:creationId xmlns:a16="http://schemas.microsoft.com/office/drawing/2014/main" id="{A0795A53-96F9-1066-50A0-A30DBD8204CD}"/>
                  </a:ext>
                </a:extLst>
              </p:cNvPr>
              <p:cNvPicPr/>
              <p:nvPr/>
            </p:nvPicPr>
            <p:blipFill>
              <a:blip r:embed="rId3"/>
              <a:stretch>
                <a:fillRect/>
              </a:stretch>
            </p:blipFill>
            <p:spPr>
              <a:xfrm>
                <a:off x="6379110" y="311603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9" name="Ink 28">
                <a:extLst>
                  <a:ext uri="{FF2B5EF4-FFF2-40B4-BE49-F238E27FC236}">
                    <a16:creationId xmlns:a16="http://schemas.microsoft.com/office/drawing/2014/main" id="{DA452DA0-0087-186E-4495-0704CBCB9DCB}"/>
                  </a:ext>
                </a:extLst>
              </p14:cNvPr>
              <p14:cNvContentPartPr/>
              <p14:nvPr/>
            </p14:nvContentPartPr>
            <p14:xfrm>
              <a:off x="6855360" y="3592285"/>
              <a:ext cx="9525" cy="9525"/>
            </p14:xfrm>
          </p:contentPart>
        </mc:Choice>
        <mc:Fallback xmlns="">
          <p:pic>
            <p:nvPicPr>
              <p:cNvPr id="29" name="Ink 28">
                <a:extLst>
                  <a:ext uri="{FF2B5EF4-FFF2-40B4-BE49-F238E27FC236}">
                    <a16:creationId xmlns:a16="http://schemas.microsoft.com/office/drawing/2014/main" id="{DA452DA0-0087-186E-4495-0704CBCB9DCB}"/>
                  </a:ext>
                </a:extLst>
              </p:cNvPr>
              <p:cNvPicPr/>
              <p:nvPr/>
            </p:nvPicPr>
            <p:blipFill>
              <a:blip r:embed="rId3"/>
              <a:stretch>
                <a:fillRect/>
              </a:stretch>
            </p:blipFill>
            <p:spPr>
              <a:xfrm>
                <a:off x="6379110" y="311603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0" name="Ink 29">
                <a:extLst>
                  <a:ext uri="{FF2B5EF4-FFF2-40B4-BE49-F238E27FC236}">
                    <a16:creationId xmlns:a16="http://schemas.microsoft.com/office/drawing/2014/main" id="{F212CA6D-E8EF-D5D9-D700-D668DC3F328F}"/>
                  </a:ext>
                </a:extLst>
              </p14:cNvPr>
              <p14:cNvContentPartPr/>
              <p14:nvPr/>
            </p14:nvContentPartPr>
            <p14:xfrm>
              <a:off x="6795983" y="3424051"/>
              <a:ext cx="9525" cy="9525"/>
            </p14:xfrm>
          </p:contentPart>
        </mc:Choice>
        <mc:Fallback xmlns="">
          <p:pic>
            <p:nvPicPr>
              <p:cNvPr id="30" name="Ink 29">
                <a:extLst>
                  <a:ext uri="{FF2B5EF4-FFF2-40B4-BE49-F238E27FC236}">
                    <a16:creationId xmlns:a16="http://schemas.microsoft.com/office/drawing/2014/main" id="{F212CA6D-E8EF-D5D9-D700-D668DC3F328F}"/>
                  </a:ext>
                </a:extLst>
              </p:cNvPr>
              <p:cNvPicPr/>
              <p:nvPr/>
            </p:nvPicPr>
            <p:blipFill>
              <a:blip r:embed="rId3"/>
              <a:stretch>
                <a:fillRect/>
              </a:stretch>
            </p:blipFill>
            <p:spPr>
              <a:xfrm>
                <a:off x="6319733" y="2947801"/>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1" name="Ink 30">
                <a:extLst>
                  <a:ext uri="{FF2B5EF4-FFF2-40B4-BE49-F238E27FC236}">
                    <a16:creationId xmlns:a16="http://schemas.microsoft.com/office/drawing/2014/main" id="{C20D8B18-317B-A91A-7C6C-B9EB8DA53DE0}"/>
                  </a:ext>
                </a:extLst>
              </p14:cNvPr>
              <p14:cNvContentPartPr/>
              <p14:nvPr/>
            </p14:nvContentPartPr>
            <p14:xfrm>
              <a:off x="6825672" y="2553194"/>
              <a:ext cx="9525" cy="9525"/>
            </p14:xfrm>
          </p:contentPart>
        </mc:Choice>
        <mc:Fallback xmlns="">
          <p:pic>
            <p:nvPicPr>
              <p:cNvPr id="31" name="Ink 30">
                <a:extLst>
                  <a:ext uri="{FF2B5EF4-FFF2-40B4-BE49-F238E27FC236}">
                    <a16:creationId xmlns:a16="http://schemas.microsoft.com/office/drawing/2014/main" id="{C20D8B18-317B-A91A-7C6C-B9EB8DA53DE0}"/>
                  </a:ext>
                </a:extLst>
              </p:cNvPr>
              <p:cNvPicPr/>
              <p:nvPr/>
            </p:nvPicPr>
            <p:blipFill>
              <a:blip r:embed="rId3"/>
              <a:stretch>
                <a:fillRect/>
              </a:stretch>
            </p:blipFill>
            <p:spPr>
              <a:xfrm>
                <a:off x="6349422" y="2076944"/>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2" name="Ink 31">
                <a:extLst>
                  <a:ext uri="{FF2B5EF4-FFF2-40B4-BE49-F238E27FC236}">
                    <a16:creationId xmlns:a16="http://schemas.microsoft.com/office/drawing/2014/main" id="{36EA74E9-48F0-7DAB-8933-96CA357A774A}"/>
                  </a:ext>
                </a:extLst>
              </p14:cNvPr>
              <p14:cNvContentPartPr/>
              <p14:nvPr/>
            </p14:nvContentPartPr>
            <p14:xfrm>
              <a:off x="6825672" y="2553194"/>
              <a:ext cx="9525" cy="9525"/>
            </p14:xfrm>
          </p:contentPart>
        </mc:Choice>
        <mc:Fallback xmlns="">
          <p:pic>
            <p:nvPicPr>
              <p:cNvPr id="32" name="Ink 31">
                <a:extLst>
                  <a:ext uri="{FF2B5EF4-FFF2-40B4-BE49-F238E27FC236}">
                    <a16:creationId xmlns:a16="http://schemas.microsoft.com/office/drawing/2014/main" id="{36EA74E9-48F0-7DAB-8933-96CA357A774A}"/>
                  </a:ext>
                </a:extLst>
              </p:cNvPr>
              <p:cNvPicPr/>
              <p:nvPr/>
            </p:nvPicPr>
            <p:blipFill>
              <a:blip r:embed="rId3"/>
              <a:stretch>
                <a:fillRect/>
              </a:stretch>
            </p:blipFill>
            <p:spPr>
              <a:xfrm>
                <a:off x="6349422" y="2076944"/>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3" name="Ink 32">
                <a:extLst>
                  <a:ext uri="{FF2B5EF4-FFF2-40B4-BE49-F238E27FC236}">
                    <a16:creationId xmlns:a16="http://schemas.microsoft.com/office/drawing/2014/main" id="{5A57256E-3EB8-9AED-7525-4D75A2AEC739}"/>
                  </a:ext>
                </a:extLst>
              </p14:cNvPr>
              <p14:cNvContentPartPr/>
              <p14:nvPr/>
            </p14:nvContentPartPr>
            <p14:xfrm>
              <a:off x="6103256" y="3592285"/>
              <a:ext cx="9525" cy="9525"/>
            </p14:xfrm>
          </p:contentPart>
        </mc:Choice>
        <mc:Fallback xmlns="">
          <p:pic>
            <p:nvPicPr>
              <p:cNvPr id="33" name="Ink 32">
                <a:extLst>
                  <a:ext uri="{FF2B5EF4-FFF2-40B4-BE49-F238E27FC236}">
                    <a16:creationId xmlns:a16="http://schemas.microsoft.com/office/drawing/2014/main" id="{5A57256E-3EB8-9AED-7525-4D75A2AEC739}"/>
                  </a:ext>
                </a:extLst>
              </p:cNvPr>
              <p:cNvPicPr/>
              <p:nvPr/>
            </p:nvPicPr>
            <p:blipFill>
              <a:blip r:embed="rId3"/>
              <a:stretch>
                <a:fillRect/>
              </a:stretch>
            </p:blipFill>
            <p:spPr>
              <a:xfrm>
                <a:off x="5627006" y="311603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4" name="Ink 33">
                <a:extLst>
                  <a:ext uri="{FF2B5EF4-FFF2-40B4-BE49-F238E27FC236}">
                    <a16:creationId xmlns:a16="http://schemas.microsoft.com/office/drawing/2014/main" id="{79749CA0-3AD5-BA6A-1871-9C5461F5C431}"/>
                  </a:ext>
                </a:extLst>
              </p14:cNvPr>
              <p14:cNvContentPartPr/>
              <p14:nvPr/>
            </p14:nvContentPartPr>
            <p14:xfrm>
              <a:off x="5756893" y="3433947"/>
              <a:ext cx="9525" cy="9525"/>
            </p14:xfrm>
          </p:contentPart>
        </mc:Choice>
        <mc:Fallback xmlns="">
          <p:pic>
            <p:nvPicPr>
              <p:cNvPr id="34" name="Ink 33">
                <a:extLst>
                  <a:ext uri="{FF2B5EF4-FFF2-40B4-BE49-F238E27FC236}">
                    <a16:creationId xmlns:a16="http://schemas.microsoft.com/office/drawing/2014/main" id="{79749CA0-3AD5-BA6A-1871-9C5461F5C431}"/>
                  </a:ext>
                </a:extLst>
              </p:cNvPr>
              <p:cNvPicPr/>
              <p:nvPr/>
            </p:nvPicPr>
            <p:blipFill>
              <a:blip r:embed="rId3"/>
              <a:stretch>
                <a:fillRect/>
              </a:stretch>
            </p:blipFill>
            <p:spPr>
              <a:xfrm>
                <a:off x="5280643" y="2957697"/>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5" name="Ink 34">
                <a:extLst>
                  <a:ext uri="{FF2B5EF4-FFF2-40B4-BE49-F238E27FC236}">
                    <a16:creationId xmlns:a16="http://schemas.microsoft.com/office/drawing/2014/main" id="{81793AB2-315D-B90D-3004-F7AE13E74342}"/>
                  </a:ext>
                </a:extLst>
              </p14:cNvPr>
              <p14:cNvContentPartPr/>
              <p14:nvPr/>
            </p14:nvContentPartPr>
            <p14:xfrm>
              <a:off x="5816269" y="3602181"/>
              <a:ext cx="9525" cy="9525"/>
            </p14:xfrm>
          </p:contentPart>
        </mc:Choice>
        <mc:Fallback xmlns="">
          <p:pic>
            <p:nvPicPr>
              <p:cNvPr id="35" name="Ink 34">
                <a:extLst>
                  <a:ext uri="{FF2B5EF4-FFF2-40B4-BE49-F238E27FC236}">
                    <a16:creationId xmlns:a16="http://schemas.microsoft.com/office/drawing/2014/main" id="{81793AB2-315D-B90D-3004-F7AE13E74342}"/>
                  </a:ext>
                </a:extLst>
              </p:cNvPr>
              <p:cNvPicPr/>
              <p:nvPr/>
            </p:nvPicPr>
            <p:blipFill>
              <a:blip r:embed="rId3"/>
              <a:stretch>
                <a:fillRect/>
              </a:stretch>
            </p:blipFill>
            <p:spPr>
              <a:xfrm>
                <a:off x="5340019" y="3125931"/>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6" name="Ink 35">
                <a:extLst>
                  <a:ext uri="{FF2B5EF4-FFF2-40B4-BE49-F238E27FC236}">
                    <a16:creationId xmlns:a16="http://schemas.microsoft.com/office/drawing/2014/main" id="{3881C7A3-994E-0D8B-98BC-BD0C4CBE8DA3}"/>
                  </a:ext>
                </a:extLst>
              </p14:cNvPr>
              <p14:cNvContentPartPr/>
              <p14:nvPr/>
            </p14:nvContentPartPr>
            <p14:xfrm>
              <a:off x="5865750" y="3493324"/>
              <a:ext cx="9525" cy="9525"/>
            </p14:xfrm>
          </p:contentPart>
        </mc:Choice>
        <mc:Fallback xmlns="">
          <p:pic>
            <p:nvPicPr>
              <p:cNvPr id="36" name="Ink 35">
                <a:extLst>
                  <a:ext uri="{FF2B5EF4-FFF2-40B4-BE49-F238E27FC236}">
                    <a16:creationId xmlns:a16="http://schemas.microsoft.com/office/drawing/2014/main" id="{3881C7A3-994E-0D8B-98BC-BD0C4CBE8DA3}"/>
                  </a:ext>
                </a:extLst>
              </p:cNvPr>
              <p:cNvPicPr/>
              <p:nvPr/>
            </p:nvPicPr>
            <p:blipFill>
              <a:blip r:embed="rId3"/>
              <a:stretch>
                <a:fillRect/>
              </a:stretch>
            </p:blipFill>
            <p:spPr>
              <a:xfrm>
                <a:off x="5389500" y="3017074"/>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7" name="Ink 36">
                <a:extLst>
                  <a:ext uri="{FF2B5EF4-FFF2-40B4-BE49-F238E27FC236}">
                    <a16:creationId xmlns:a16="http://schemas.microsoft.com/office/drawing/2014/main" id="{754C317B-F218-5E36-6B85-2FF15692F743}"/>
                  </a:ext>
                </a:extLst>
              </p14:cNvPr>
              <p14:cNvContentPartPr/>
              <p14:nvPr/>
            </p14:nvContentPartPr>
            <p14:xfrm>
              <a:off x="6518893" y="3592285"/>
              <a:ext cx="9525" cy="9525"/>
            </p14:xfrm>
          </p:contentPart>
        </mc:Choice>
        <mc:Fallback xmlns="">
          <p:pic>
            <p:nvPicPr>
              <p:cNvPr id="37" name="Ink 36">
                <a:extLst>
                  <a:ext uri="{FF2B5EF4-FFF2-40B4-BE49-F238E27FC236}">
                    <a16:creationId xmlns:a16="http://schemas.microsoft.com/office/drawing/2014/main" id="{754C317B-F218-5E36-6B85-2FF15692F743}"/>
                  </a:ext>
                </a:extLst>
              </p:cNvPr>
              <p:cNvPicPr/>
              <p:nvPr/>
            </p:nvPicPr>
            <p:blipFill>
              <a:blip r:embed="rId3"/>
              <a:stretch>
                <a:fillRect/>
              </a:stretch>
            </p:blipFill>
            <p:spPr>
              <a:xfrm>
                <a:off x="6042643" y="311603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8" name="Ink 37">
                <a:extLst>
                  <a:ext uri="{FF2B5EF4-FFF2-40B4-BE49-F238E27FC236}">
                    <a16:creationId xmlns:a16="http://schemas.microsoft.com/office/drawing/2014/main" id="{8783422B-3D93-83F9-4C5D-FB8AD4BAE8C2}"/>
                  </a:ext>
                </a:extLst>
              </p14:cNvPr>
              <p14:cNvContentPartPr/>
              <p14:nvPr/>
            </p14:nvContentPartPr>
            <p14:xfrm>
              <a:off x="6320970" y="3572493"/>
              <a:ext cx="9525" cy="9525"/>
            </p14:xfrm>
          </p:contentPart>
        </mc:Choice>
        <mc:Fallback xmlns="">
          <p:pic>
            <p:nvPicPr>
              <p:cNvPr id="38" name="Ink 37">
                <a:extLst>
                  <a:ext uri="{FF2B5EF4-FFF2-40B4-BE49-F238E27FC236}">
                    <a16:creationId xmlns:a16="http://schemas.microsoft.com/office/drawing/2014/main" id="{8783422B-3D93-83F9-4C5D-FB8AD4BAE8C2}"/>
                  </a:ext>
                </a:extLst>
              </p:cNvPr>
              <p:cNvPicPr/>
              <p:nvPr/>
            </p:nvPicPr>
            <p:blipFill>
              <a:blip r:embed="rId3"/>
              <a:stretch>
                <a:fillRect/>
              </a:stretch>
            </p:blipFill>
            <p:spPr>
              <a:xfrm>
                <a:off x="5844720" y="3096243"/>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9" name="Ink 38">
                <a:extLst>
                  <a:ext uri="{FF2B5EF4-FFF2-40B4-BE49-F238E27FC236}">
                    <a16:creationId xmlns:a16="http://schemas.microsoft.com/office/drawing/2014/main" id="{3CAFF59D-9F14-7524-1CD5-001109A6BBA0}"/>
                  </a:ext>
                </a:extLst>
              </p14:cNvPr>
              <p14:cNvContentPartPr/>
              <p14:nvPr/>
            </p14:nvContentPartPr>
            <p14:xfrm>
              <a:off x="6528789" y="3394363"/>
              <a:ext cx="9525" cy="9525"/>
            </p14:xfrm>
          </p:contentPart>
        </mc:Choice>
        <mc:Fallback xmlns="">
          <p:pic>
            <p:nvPicPr>
              <p:cNvPr id="39" name="Ink 38">
                <a:extLst>
                  <a:ext uri="{FF2B5EF4-FFF2-40B4-BE49-F238E27FC236}">
                    <a16:creationId xmlns:a16="http://schemas.microsoft.com/office/drawing/2014/main" id="{3CAFF59D-9F14-7524-1CD5-001109A6BBA0}"/>
                  </a:ext>
                </a:extLst>
              </p:cNvPr>
              <p:cNvPicPr/>
              <p:nvPr/>
            </p:nvPicPr>
            <p:blipFill>
              <a:blip r:embed="rId3"/>
              <a:stretch>
                <a:fillRect/>
              </a:stretch>
            </p:blipFill>
            <p:spPr>
              <a:xfrm>
                <a:off x="6052539" y="2918113"/>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40" name="Ink 39">
                <a:extLst>
                  <a:ext uri="{FF2B5EF4-FFF2-40B4-BE49-F238E27FC236}">
                    <a16:creationId xmlns:a16="http://schemas.microsoft.com/office/drawing/2014/main" id="{82127034-CA30-511D-21D2-4D93682691FA}"/>
                  </a:ext>
                </a:extLst>
              </p14:cNvPr>
              <p14:cNvContentPartPr/>
              <p14:nvPr/>
            </p14:nvContentPartPr>
            <p14:xfrm>
              <a:off x="6024087" y="3592285"/>
              <a:ext cx="9525" cy="9525"/>
            </p14:xfrm>
          </p:contentPart>
        </mc:Choice>
        <mc:Fallback xmlns="">
          <p:pic>
            <p:nvPicPr>
              <p:cNvPr id="40" name="Ink 39">
                <a:extLst>
                  <a:ext uri="{FF2B5EF4-FFF2-40B4-BE49-F238E27FC236}">
                    <a16:creationId xmlns:a16="http://schemas.microsoft.com/office/drawing/2014/main" id="{82127034-CA30-511D-21D2-4D93682691FA}"/>
                  </a:ext>
                </a:extLst>
              </p:cNvPr>
              <p:cNvPicPr/>
              <p:nvPr/>
            </p:nvPicPr>
            <p:blipFill>
              <a:blip r:embed="rId3"/>
              <a:stretch>
                <a:fillRect/>
              </a:stretch>
            </p:blipFill>
            <p:spPr>
              <a:xfrm>
                <a:off x="5547837" y="311603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1" name="Ink 40">
                <a:extLst>
                  <a:ext uri="{FF2B5EF4-FFF2-40B4-BE49-F238E27FC236}">
                    <a16:creationId xmlns:a16="http://schemas.microsoft.com/office/drawing/2014/main" id="{F3190967-B357-475D-53B5-CE736F6B2F88}"/>
                  </a:ext>
                </a:extLst>
              </p14:cNvPr>
              <p14:cNvContentPartPr/>
              <p14:nvPr/>
            </p14:nvContentPartPr>
            <p14:xfrm>
              <a:off x="5865750" y="3562596"/>
              <a:ext cx="9525" cy="9525"/>
            </p14:xfrm>
          </p:contentPart>
        </mc:Choice>
        <mc:Fallback xmlns="">
          <p:pic>
            <p:nvPicPr>
              <p:cNvPr id="41" name="Ink 40">
                <a:extLst>
                  <a:ext uri="{FF2B5EF4-FFF2-40B4-BE49-F238E27FC236}">
                    <a16:creationId xmlns:a16="http://schemas.microsoft.com/office/drawing/2014/main" id="{F3190967-B357-475D-53B5-CE736F6B2F88}"/>
                  </a:ext>
                </a:extLst>
              </p:cNvPr>
              <p:cNvPicPr/>
              <p:nvPr/>
            </p:nvPicPr>
            <p:blipFill>
              <a:blip r:embed="rId3"/>
              <a:stretch>
                <a:fillRect/>
              </a:stretch>
            </p:blipFill>
            <p:spPr>
              <a:xfrm>
                <a:off x="5389500" y="3086346"/>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42" name="Ink 41">
                <a:extLst>
                  <a:ext uri="{FF2B5EF4-FFF2-40B4-BE49-F238E27FC236}">
                    <a16:creationId xmlns:a16="http://schemas.microsoft.com/office/drawing/2014/main" id="{C95DDD1E-7585-9A6C-C080-BD81C3A4BC7C}"/>
                  </a:ext>
                </a:extLst>
              </p14:cNvPr>
              <p14:cNvContentPartPr/>
              <p14:nvPr/>
            </p14:nvContentPartPr>
            <p14:xfrm>
              <a:off x="6093360" y="3453739"/>
              <a:ext cx="9525" cy="9525"/>
            </p14:xfrm>
          </p:contentPart>
        </mc:Choice>
        <mc:Fallback xmlns="">
          <p:pic>
            <p:nvPicPr>
              <p:cNvPr id="42" name="Ink 41">
                <a:extLst>
                  <a:ext uri="{FF2B5EF4-FFF2-40B4-BE49-F238E27FC236}">
                    <a16:creationId xmlns:a16="http://schemas.microsoft.com/office/drawing/2014/main" id="{C95DDD1E-7585-9A6C-C080-BD81C3A4BC7C}"/>
                  </a:ext>
                </a:extLst>
              </p:cNvPr>
              <p:cNvPicPr/>
              <p:nvPr/>
            </p:nvPicPr>
            <p:blipFill>
              <a:blip r:embed="rId3"/>
              <a:stretch>
                <a:fillRect/>
              </a:stretch>
            </p:blipFill>
            <p:spPr>
              <a:xfrm>
                <a:off x="5617110" y="2977489"/>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3" name="Ink 42">
                <a:extLst>
                  <a:ext uri="{FF2B5EF4-FFF2-40B4-BE49-F238E27FC236}">
                    <a16:creationId xmlns:a16="http://schemas.microsoft.com/office/drawing/2014/main" id="{C0BAE9F6-4332-A261-FC46-E53EAA8D9810}"/>
                  </a:ext>
                </a:extLst>
              </p14:cNvPr>
              <p14:cNvContentPartPr/>
              <p14:nvPr/>
            </p14:nvContentPartPr>
            <p14:xfrm>
              <a:off x="5915230" y="3542804"/>
              <a:ext cx="9525" cy="9525"/>
            </p14:xfrm>
          </p:contentPart>
        </mc:Choice>
        <mc:Fallback xmlns="">
          <p:pic>
            <p:nvPicPr>
              <p:cNvPr id="43" name="Ink 42">
                <a:extLst>
                  <a:ext uri="{FF2B5EF4-FFF2-40B4-BE49-F238E27FC236}">
                    <a16:creationId xmlns:a16="http://schemas.microsoft.com/office/drawing/2014/main" id="{C0BAE9F6-4332-A261-FC46-E53EAA8D9810}"/>
                  </a:ext>
                </a:extLst>
              </p:cNvPr>
              <p:cNvPicPr/>
              <p:nvPr/>
            </p:nvPicPr>
            <p:blipFill>
              <a:blip r:embed="rId3"/>
              <a:stretch>
                <a:fillRect/>
              </a:stretch>
            </p:blipFill>
            <p:spPr>
              <a:xfrm>
                <a:off x="5438980" y="3066554"/>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44" name="Ink 43">
                <a:extLst>
                  <a:ext uri="{FF2B5EF4-FFF2-40B4-BE49-F238E27FC236}">
                    <a16:creationId xmlns:a16="http://schemas.microsoft.com/office/drawing/2014/main" id="{6DBF7A09-8C35-D5B7-C028-05017814FC8E}"/>
                  </a:ext>
                </a:extLst>
              </p14:cNvPr>
              <p14:cNvContentPartPr/>
              <p14:nvPr/>
            </p14:nvContentPartPr>
            <p14:xfrm>
              <a:off x="6271490" y="3641765"/>
              <a:ext cx="9525" cy="9525"/>
            </p14:xfrm>
          </p:contentPart>
        </mc:Choice>
        <mc:Fallback xmlns="">
          <p:pic>
            <p:nvPicPr>
              <p:cNvPr id="44" name="Ink 43">
                <a:extLst>
                  <a:ext uri="{FF2B5EF4-FFF2-40B4-BE49-F238E27FC236}">
                    <a16:creationId xmlns:a16="http://schemas.microsoft.com/office/drawing/2014/main" id="{6DBF7A09-8C35-D5B7-C028-05017814FC8E}"/>
                  </a:ext>
                </a:extLst>
              </p:cNvPr>
              <p:cNvPicPr/>
              <p:nvPr/>
            </p:nvPicPr>
            <p:blipFill>
              <a:blip r:embed="rId3"/>
              <a:stretch>
                <a:fillRect/>
              </a:stretch>
            </p:blipFill>
            <p:spPr>
              <a:xfrm>
                <a:off x="5795240" y="316551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5" name="Ink 44">
                <a:extLst>
                  <a:ext uri="{FF2B5EF4-FFF2-40B4-BE49-F238E27FC236}">
                    <a16:creationId xmlns:a16="http://schemas.microsoft.com/office/drawing/2014/main" id="{B537C2B1-DEBC-3357-3C93-68840EE2B089}"/>
                  </a:ext>
                </a:extLst>
              </p14:cNvPr>
              <p14:cNvContentPartPr/>
              <p14:nvPr/>
            </p14:nvContentPartPr>
            <p14:xfrm>
              <a:off x="6083464" y="3523012"/>
              <a:ext cx="9525" cy="9525"/>
            </p14:xfrm>
          </p:contentPart>
        </mc:Choice>
        <mc:Fallback xmlns="">
          <p:pic>
            <p:nvPicPr>
              <p:cNvPr id="45" name="Ink 44">
                <a:extLst>
                  <a:ext uri="{FF2B5EF4-FFF2-40B4-BE49-F238E27FC236}">
                    <a16:creationId xmlns:a16="http://schemas.microsoft.com/office/drawing/2014/main" id="{B537C2B1-DEBC-3357-3C93-68840EE2B089}"/>
                  </a:ext>
                </a:extLst>
              </p:cNvPr>
              <p:cNvPicPr/>
              <p:nvPr/>
            </p:nvPicPr>
            <p:blipFill>
              <a:blip r:embed="rId3"/>
              <a:stretch>
                <a:fillRect/>
              </a:stretch>
            </p:blipFill>
            <p:spPr>
              <a:xfrm>
                <a:off x="5607214" y="3046762"/>
                <a:ext cx="952500" cy="952500"/>
              </a:xfrm>
              <a:prstGeom prst="rect">
                <a:avLst/>
              </a:prstGeom>
            </p:spPr>
          </p:pic>
        </mc:Fallback>
      </mc:AlternateContent>
      <p:pic>
        <p:nvPicPr>
          <p:cNvPr id="55" name="Picture 54">
            <a:extLst>
              <a:ext uri="{FF2B5EF4-FFF2-40B4-BE49-F238E27FC236}">
                <a16:creationId xmlns:a16="http://schemas.microsoft.com/office/drawing/2014/main" id="{43586BE9-3A43-49F5-BAE1-99EB5612B578}"/>
              </a:ext>
            </a:extLst>
          </p:cNvPr>
          <p:cNvPicPr>
            <a:picLocks noChangeAspect="1"/>
          </p:cNvPicPr>
          <p:nvPr/>
        </p:nvPicPr>
        <p:blipFill rotWithShape="1">
          <a:blip r:embed="rId39"/>
          <a:srcRect l="58093" b="1670"/>
          <a:stretch/>
        </p:blipFill>
        <p:spPr>
          <a:xfrm>
            <a:off x="6954321" y="1785120"/>
            <a:ext cx="5105659" cy="4536550"/>
          </a:xfrm>
          <a:prstGeom prst="rect">
            <a:avLst/>
          </a:prstGeom>
        </p:spPr>
      </p:pic>
      <p:pic>
        <p:nvPicPr>
          <p:cNvPr id="56" name="Picture 55">
            <a:extLst>
              <a:ext uri="{FF2B5EF4-FFF2-40B4-BE49-F238E27FC236}">
                <a16:creationId xmlns:a16="http://schemas.microsoft.com/office/drawing/2014/main" id="{CB58DAB8-76C5-48D3-B22D-6467CFEC8E3C}"/>
              </a:ext>
            </a:extLst>
          </p:cNvPr>
          <p:cNvPicPr>
            <a:picLocks noChangeAspect="1"/>
          </p:cNvPicPr>
          <p:nvPr/>
        </p:nvPicPr>
        <p:blipFill rotWithShape="1">
          <a:blip r:embed="rId39"/>
          <a:srcRect r="51407" b="1670"/>
          <a:stretch/>
        </p:blipFill>
        <p:spPr>
          <a:xfrm>
            <a:off x="1034167" y="1785120"/>
            <a:ext cx="5920154" cy="4536550"/>
          </a:xfrm>
          <a:prstGeom prst="rect">
            <a:avLst/>
          </a:prstGeom>
        </p:spPr>
      </p:pic>
      <p:sp>
        <p:nvSpPr>
          <p:cNvPr id="4" name="TextBox 3">
            <a:extLst>
              <a:ext uri="{FF2B5EF4-FFF2-40B4-BE49-F238E27FC236}">
                <a16:creationId xmlns:a16="http://schemas.microsoft.com/office/drawing/2014/main" id="{A4A0E588-FB80-4099-BF85-F2A4F6C5D313}"/>
              </a:ext>
            </a:extLst>
          </p:cNvPr>
          <p:cNvSpPr txBox="1"/>
          <p:nvPr/>
        </p:nvSpPr>
        <p:spPr>
          <a:xfrm>
            <a:off x="10269095" y="1950288"/>
            <a:ext cx="1790885" cy="800219"/>
          </a:xfrm>
          <a:prstGeom prst="rect">
            <a:avLst/>
          </a:prstGeom>
          <a:noFill/>
        </p:spPr>
        <p:txBody>
          <a:bodyPr wrap="square" rtlCol="0">
            <a:spAutoFit/>
          </a:bodyPr>
          <a:lstStyle/>
          <a:p>
            <a:r>
              <a:rPr lang="en-US" sz="2300" b="1" dirty="0">
                <a:solidFill>
                  <a:srgbClr val="28CD41"/>
                </a:solidFill>
              </a:rPr>
              <a:t>AOS –P ground track</a:t>
            </a:r>
          </a:p>
        </p:txBody>
      </p:sp>
      <p:sp>
        <p:nvSpPr>
          <p:cNvPr id="46" name="TextBox 45">
            <a:extLst>
              <a:ext uri="{FF2B5EF4-FFF2-40B4-BE49-F238E27FC236}">
                <a16:creationId xmlns:a16="http://schemas.microsoft.com/office/drawing/2014/main" id="{049A38AD-79B0-C5A6-9D47-9A6CAB23F373}"/>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3167044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BBA1A9-8844-9843-92D3-3C0FCA9F8433}"/>
              </a:ext>
            </a:extLst>
          </p:cNvPr>
          <p:cNvSpPr>
            <a:spLocks noGrp="1"/>
          </p:cNvSpPr>
          <p:nvPr>
            <p:ph type="title"/>
          </p:nvPr>
        </p:nvSpPr>
        <p:spPr/>
        <p:txBody>
          <a:bodyPr/>
          <a:lstStyle/>
          <a:p>
            <a:r>
              <a:rPr lang="en-US" dirty="0"/>
              <a:t>Timeline</a:t>
            </a:r>
          </a:p>
        </p:txBody>
      </p:sp>
      <p:sp>
        <p:nvSpPr>
          <p:cNvPr id="2" name="Slide Number Placeholder 1">
            <a:extLst>
              <a:ext uri="{FF2B5EF4-FFF2-40B4-BE49-F238E27FC236}">
                <a16:creationId xmlns:a16="http://schemas.microsoft.com/office/drawing/2014/main" id="{8BD6DD37-91BE-9340-89EE-EDB4513F15FD}"/>
              </a:ext>
            </a:extLst>
          </p:cNvPr>
          <p:cNvSpPr>
            <a:spLocks noGrp="1"/>
          </p:cNvSpPr>
          <p:nvPr>
            <p:ph type="sldNum" sz="quarter" idx="12"/>
          </p:nvPr>
        </p:nvSpPr>
        <p:spPr/>
        <p:txBody>
          <a:bodyPr/>
          <a:lstStyle/>
          <a:p>
            <a:fld id="{6CBF3D6B-7512-DC4E-9AD6-900204DF0DDD}" type="slidenum">
              <a:rPr lang="en-US" smtClean="0"/>
              <a:pPr/>
              <a:t>25</a:t>
            </a:fld>
            <a:endParaRPr lang="en-US" dirty="0"/>
          </a:p>
        </p:txBody>
      </p:sp>
      <p:cxnSp>
        <p:nvCxnSpPr>
          <p:cNvPr id="24" name="Straight Connector 23">
            <a:extLst>
              <a:ext uri="{FF2B5EF4-FFF2-40B4-BE49-F238E27FC236}">
                <a16:creationId xmlns:a16="http://schemas.microsoft.com/office/drawing/2014/main" id="{1034D6E8-E023-6A4B-A590-B12EF16932DC}"/>
              </a:ext>
            </a:extLst>
          </p:cNvPr>
          <p:cNvCxnSpPr/>
          <p:nvPr/>
        </p:nvCxnSpPr>
        <p:spPr>
          <a:xfrm>
            <a:off x="1715624" y="1840858"/>
            <a:ext cx="10036522"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FC997868-DA23-F54F-B469-7BF90C6D731A}"/>
              </a:ext>
            </a:extLst>
          </p:cNvPr>
          <p:cNvSpPr txBox="1"/>
          <p:nvPr/>
        </p:nvSpPr>
        <p:spPr>
          <a:xfrm>
            <a:off x="1169638" y="1394582"/>
            <a:ext cx="1304693" cy="446276"/>
          </a:xfrm>
          <a:prstGeom prst="rect">
            <a:avLst/>
          </a:prstGeom>
          <a:noFill/>
        </p:spPr>
        <p:txBody>
          <a:bodyPr wrap="square" rtlCol="0">
            <a:spAutoFit/>
          </a:bodyPr>
          <a:lstStyle/>
          <a:p>
            <a:pPr marL="0" algn="l" defTabSz="914400" rtl="0" eaLnBrk="1" latinLnBrk="0" hangingPunct="1"/>
            <a:r>
              <a:rPr lang="en-US" sz="2300" b="1" dirty="0"/>
              <a:t>Phase C</a:t>
            </a:r>
          </a:p>
        </p:txBody>
      </p:sp>
      <p:sp>
        <p:nvSpPr>
          <p:cNvPr id="26" name="TextBox 25">
            <a:extLst>
              <a:ext uri="{FF2B5EF4-FFF2-40B4-BE49-F238E27FC236}">
                <a16:creationId xmlns:a16="http://schemas.microsoft.com/office/drawing/2014/main" id="{DA13F300-8289-DE43-A8B7-569EC0C2954A}"/>
              </a:ext>
            </a:extLst>
          </p:cNvPr>
          <p:cNvSpPr txBox="1"/>
          <p:nvPr/>
        </p:nvSpPr>
        <p:spPr>
          <a:xfrm>
            <a:off x="3321752" y="1398510"/>
            <a:ext cx="1304693" cy="446276"/>
          </a:xfrm>
          <a:prstGeom prst="rect">
            <a:avLst/>
          </a:prstGeom>
          <a:noFill/>
        </p:spPr>
        <p:txBody>
          <a:bodyPr wrap="square" rtlCol="0">
            <a:spAutoFit/>
          </a:bodyPr>
          <a:lstStyle/>
          <a:p>
            <a:pPr marL="0" algn="l" defTabSz="914400" rtl="0" eaLnBrk="1" latinLnBrk="0" hangingPunct="1"/>
            <a:r>
              <a:rPr lang="en-US" sz="2300" b="1" dirty="0"/>
              <a:t>Phase D</a:t>
            </a:r>
          </a:p>
        </p:txBody>
      </p:sp>
      <p:sp>
        <p:nvSpPr>
          <p:cNvPr id="27" name="TextBox 26">
            <a:extLst>
              <a:ext uri="{FF2B5EF4-FFF2-40B4-BE49-F238E27FC236}">
                <a16:creationId xmlns:a16="http://schemas.microsoft.com/office/drawing/2014/main" id="{DB8D5CCD-5718-1A49-BE9B-A7545DBF0A1C}"/>
              </a:ext>
            </a:extLst>
          </p:cNvPr>
          <p:cNvSpPr txBox="1"/>
          <p:nvPr/>
        </p:nvSpPr>
        <p:spPr>
          <a:xfrm>
            <a:off x="5423761" y="1385955"/>
            <a:ext cx="1304693" cy="446276"/>
          </a:xfrm>
          <a:prstGeom prst="rect">
            <a:avLst/>
          </a:prstGeom>
          <a:noFill/>
        </p:spPr>
        <p:txBody>
          <a:bodyPr wrap="square" rtlCol="0">
            <a:spAutoFit/>
          </a:bodyPr>
          <a:lstStyle/>
          <a:p>
            <a:pPr marL="0" algn="l" defTabSz="914400" rtl="0" eaLnBrk="1" latinLnBrk="0" hangingPunct="1"/>
            <a:r>
              <a:rPr lang="en-US" sz="2300" b="1" dirty="0"/>
              <a:t>Phase E</a:t>
            </a:r>
          </a:p>
        </p:txBody>
      </p:sp>
      <p:sp>
        <p:nvSpPr>
          <p:cNvPr id="28" name="TextBox 27">
            <a:extLst>
              <a:ext uri="{FF2B5EF4-FFF2-40B4-BE49-F238E27FC236}">
                <a16:creationId xmlns:a16="http://schemas.microsoft.com/office/drawing/2014/main" id="{84EDDB7C-C9F3-5042-8AA2-E413236BB59A}"/>
              </a:ext>
            </a:extLst>
          </p:cNvPr>
          <p:cNvSpPr txBox="1"/>
          <p:nvPr/>
        </p:nvSpPr>
        <p:spPr>
          <a:xfrm>
            <a:off x="5423761" y="1790037"/>
            <a:ext cx="2124379" cy="800219"/>
          </a:xfrm>
          <a:prstGeom prst="rect">
            <a:avLst/>
          </a:prstGeom>
          <a:noFill/>
        </p:spPr>
        <p:txBody>
          <a:bodyPr wrap="square" rtlCol="0">
            <a:spAutoFit/>
          </a:bodyPr>
          <a:lstStyle/>
          <a:p>
            <a:pPr marL="0" algn="l" defTabSz="914400" rtl="0" eaLnBrk="1" latinLnBrk="0" hangingPunct="1"/>
            <a:r>
              <a:rPr lang="en-US" sz="2300" b="1" dirty="0"/>
              <a:t>AOS-I launch NET July 2028</a:t>
            </a:r>
          </a:p>
        </p:txBody>
      </p:sp>
      <p:sp>
        <p:nvSpPr>
          <p:cNvPr id="29" name="TextBox 28">
            <a:extLst>
              <a:ext uri="{FF2B5EF4-FFF2-40B4-BE49-F238E27FC236}">
                <a16:creationId xmlns:a16="http://schemas.microsoft.com/office/drawing/2014/main" id="{51D3355D-3615-6047-BC64-B5D9D8B962A6}"/>
              </a:ext>
            </a:extLst>
          </p:cNvPr>
          <p:cNvSpPr txBox="1"/>
          <p:nvPr/>
        </p:nvSpPr>
        <p:spPr>
          <a:xfrm>
            <a:off x="7394702" y="1812080"/>
            <a:ext cx="2124379" cy="800219"/>
          </a:xfrm>
          <a:prstGeom prst="rect">
            <a:avLst/>
          </a:prstGeom>
          <a:noFill/>
        </p:spPr>
        <p:txBody>
          <a:bodyPr wrap="square" lIns="91440" tIns="45720" rIns="91440" bIns="45720" rtlCol="0" anchor="t">
            <a:spAutoFit/>
          </a:bodyPr>
          <a:lstStyle/>
          <a:p>
            <a:r>
              <a:rPr lang="en-US" sz="2300" b="1" dirty="0"/>
              <a:t>AOS-P launch NET Dec 2030</a:t>
            </a:r>
          </a:p>
        </p:txBody>
      </p:sp>
      <p:sp>
        <p:nvSpPr>
          <p:cNvPr id="30" name="TextBox 29">
            <a:extLst>
              <a:ext uri="{FF2B5EF4-FFF2-40B4-BE49-F238E27FC236}">
                <a16:creationId xmlns:a16="http://schemas.microsoft.com/office/drawing/2014/main" id="{C2D7FC67-5B39-A149-8F94-052BB551B9CE}"/>
              </a:ext>
            </a:extLst>
          </p:cNvPr>
          <p:cNvSpPr txBox="1"/>
          <p:nvPr/>
        </p:nvSpPr>
        <p:spPr>
          <a:xfrm>
            <a:off x="2195552" y="2111522"/>
            <a:ext cx="3144642" cy="1631216"/>
          </a:xfrm>
          <a:prstGeom prst="rect">
            <a:avLst/>
          </a:prstGeom>
          <a:noFill/>
        </p:spPr>
        <p:txBody>
          <a:bodyPr wrap="square" rtlCol="0">
            <a:spAutoFit/>
          </a:bodyPr>
          <a:lstStyle/>
          <a:p>
            <a:pPr marL="0" algn="l" defTabSz="914400" rtl="0" eaLnBrk="1" latinLnBrk="0" hangingPunct="1"/>
            <a:r>
              <a:rPr lang="en-US" sz="2000" dirty="0"/>
              <a:t>Augment existing surface-based networks / supersites</a:t>
            </a:r>
          </a:p>
          <a:p>
            <a:pPr marL="0" algn="l" defTabSz="914400" rtl="0" eaLnBrk="1" latinLnBrk="0" hangingPunct="1"/>
            <a:endParaRPr lang="en-US" sz="2000" dirty="0"/>
          </a:p>
          <a:p>
            <a:pPr marL="0" algn="l" defTabSz="914400" rtl="0" eaLnBrk="1" latinLnBrk="0" hangingPunct="1"/>
            <a:r>
              <a:rPr lang="en-US" sz="2000" dirty="0"/>
              <a:t>Leverage relevant external field campaigns</a:t>
            </a:r>
          </a:p>
        </p:txBody>
      </p:sp>
      <p:sp>
        <p:nvSpPr>
          <p:cNvPr id="31" name="TextBox 30">
            <a:extLst>
              <a:ext uri="{FF2B5EF4-FFF2-40B4-BE49-F238E27FC236}">
                <a16:creationId xmlns:a16="http://schemas.microsoft.com/office/drawing/2014/main" id="{C94269CF-B3A5-F842-AD1D-EF8503351E54}"/>
              </a:ext>
            </a:extLst>
          </p:cNvPr>
          <p:cNvSpPr txBox="1"/>
          <p:nvPr/>
        </p:nvSpPr>
        <p:spPr>
          <a:xfrm>
            <a:off x="5738814" y="2528735"/>
            <a:ext cx="3144642" cy="1323439"/>
          </a:xfrm>
          <a:prstGeom prst="rect">
            <a:avLst/>
          </a:prstGeom>
          <a:noFill/>
        </p:spPr>
        <p:txBody>
          <a:bodyPr wrap="square" rtlCol="0">
            <a:spAutoFit/>
          </a:bodyPr>
          <a:lstStyle/>
          <a:p>
            <a:pPr marL="0" algn="l" defTabSz="914400" rtl="0" eaLnBrk="1" latinLnBrk="0" hangingPunct="1"/>
            <a:r>
              <a:rPr lang="en-US" sz="2000" b="1" dirty="0">
                <a:solidFill>
                  <a:srgbClr val="FF0000"/>
                </a:solidFill>
                <a:highlight>
                  <a:srgbClr val="FFFF00"/>
                </a:highlight>
              </a:rPr>
              <a:t>Large airborne campaign, mid-latitude continental, spring-early summer after AOS-I launch (~2029)</a:t>
            </a:r>
          </a:p>
        </p:txBody>
      </p:sp>
      <p:sp>
        <p:nvSpPr>
          <p:cNvPr id="32" name="TextBox 31">
            <a:extLst>
              <a:ext uri="{FF2B5EF4-FFF2-40B4-BE49-F238E27FC236}">
                <a16:creationId xmlns:a16="http://schemas.microsoft.com/office/drawing/2014/main" id="{435CB3CA-DEA5-E14D-872A-43C47FA28BFF}"/>
              </a:ext>
            </a:extLst>
          </p:cNvPr>
          <p:cNvSpPr txBox="1"/>
          <p:nvPr/>
        </p:nvSpPr>
        <p:spPr>
          <a:xfrm>
            <a:off x="8861266" y="2505955"/>
            <a:ext cx="3356156" cy="1015663"/>
          </a:xfrm>
          <a:prstGeom prst="rect">
            <a:avLst/>
          </a:prstGeom>
          <a:noFill/>
        </p:spPr>
        <p:txBody>
          <a:bodyPr wrap="square" lIns="91440" tIns="45720" rIns="91440" bIns="45720" rtlCol="0" anchor="t">
            <a:spAutoFit/>
          </a:bodyPr>
          <a:lstStyle/>
          <a:p>
            <a:pPr marL="0" algn="l" defTabSz="914400" rtl="0" eaLnBrk="1" latinLnBrk="0" hangingPunct="1"/>
            <a:r>
              <a:rPr lang="en-US" sz="2000" dirty="0"/>
              <a:t>Large airborne campaigns, early summer after AOS-P launch (~2031 and 2032)</a:t>
            </a:r>
          </a:p>
        </p:txBody>
      </p:sp>
      <p:sp>
        <p:nvSpPr>
          <p:cNvPr id="6" name="TextBox 5">
            <a:extLst>
              <a:ext uri="{FF2B5EF4-FFF2-40B4-BE49-F238E27FC236}">
                <a16:creationId xmlns:a16="http://schemas.microsoft.com/office/drawing/2014/main" id="{F3F0C865-86EF-06D9-D747-5526FE414C75}"/>
              </a:ext>
            </a:extLst>
          </p:cNvPr>
          <p:cNvSpPr txBox="1"/>
          <p:nvPr/>
        </p:nvSpPr>
        <p:spPr>
          <a:xfrm>
            <a:off x="5793620" y="4610199"/>
            <a:ext cx="5839580"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300" b="1" i="1" dirty="0">
                <a:solidFill>
                  <a:srgbClr val="FF0000"/>
                </a:solidFill>
                <a:highlight>
                  <a:srgbClr val="FFFF00"/>
                </a:highlight>
              </a:rPr>
              <a:t>Campaigns after launch to enable </a:t>
            </a:r>
            <a:r>
              <a:rPr lang="en-US" sz="2300" b="1" i="1" dirty="0" err="1">
                <a:solidFill>
                  <a:srgbClr val="FF0000"/>
                </a:solidFill>
                <a:highlight>
                  <a:srgbClr val="FFFF00"/>
                </a:highlight>
              </a:rPr>
              <a:t>cal-val</a:t>
            </a:r>
            <a:endParaRPr lang="en-US" sz="2300" b="1" i="1" dirty="0">
              <a:solidFill>
                <a:srgbClr val="FF0000"/>
              </a:solidFill>
              <a:highlight>
                <a:srgbClr val="FFFF00"/>
              </a:highlight>
              <a:cs typeface="Calibri"/>
            </a:endParaRPr>
          </a:p>
        </p:txBody>
      </p:sp>
      <p:sp>
        <p:nvSpPr>
          <p:cNvPr id="14" name="TextBox 13">
            <a:extLst>
              <a:ext uri="{FF2B5EF4-FFF2-40B4-BE49-F238E27FC236}">
                <a16:creationId xmlns:a16="http://schemas.microsoft.com/office/drawing/2014/main" id="{625FA3B8-FA64-A054-07B1-8E90216863D0}"/>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1802646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00C484-6E12-E945-9EEA-8092B50B0504}"/>
              </a:ext>
            </a:extLst>
          </p:cNvPr>
          <p:cNvSpPr>
            <a:spLocks noGrp="1"/>
          </p:cNvSpPr>
          <p:nvPr>
            <p:ph type="title"/>
          </p:nvPr>
        </p:nvSpPr>
        <p:spPr/>
        <p:txBody>
          <a:bodyPr/>
          <a:lstStyle/>
          <a:p>
            <a:r>
              <a:rPr lang="en-US" dirty="0"/>
              <a:t>Midlatitude Continental airborne campaign</a:t>
            </a:r>
          </a:p>
        </p:txBody>
      </p:sp>
      <p:sp>
        <p:nvSpPr>
          <p:cNvPr id="2" name="Slide Number Placeholder 1">
            <a:extLst>
              <a:ext uri="{FF2B5EF4-FFF2-40B4-BE49-F238E27FC236}">
                <a16:creationId xmlns:a16="http://schemas.microsoft.com/office/drawing/2014/main" id="{18B86E01-0799-7847-90A9-C97080A97B62}"/>
              </a:ext>
            </a:extLst>
          </p:cNvPr>
          <p:cNvSpPr>
            <a:spLocks noGrp="1"/>
          </p:cNvSpPr>
          <p:nvPr>
            <p:ph type="sldNum" sz="quarter" idx="12"/>
          </p:nvPr>
        </p:nvSpPr>
        <p:spPr/>
        <p:txBody>
          <a:bodyPr/>
          <a:lstStyle/>
          <a:p>
            <a:fld id="{6CBF3D6B-7512-DC4E-9AD6-900204DF0DDD}" type="slidenum">
              <a:rPr lang="en-US" smtClean="0"/>
              <a:pPr/>
              <a:t>26</a:t>
            </a:fld>
            <a:endParaRPr lang="en-US" dirty="0"/>
          </a:p>
        </p:txBody>
      </p:sp>
      <p:sp>
        <p:nvSpPr>
          <p:cNvPr id="5" name="Content Placeholder 17">
            <a:extLst>
              <a:ext uri="{FF2B5EF4-FFF2-40B4-BE49-F238E27FC236}">
                <a16:creationId xmlns:a16="http://schemas.microsoft.com/office/drawing/2014/main" id="{88157076-4ACF-1541-9D59-F806751D5E83}"/>
              </a:ext>
            </a:extLst>
          </p:cNvPr>
          <p:cNvSpPr>
            <a:spLocks noGrp="1"/>
          </p:cNvSpPr>
          <p:nvPr>
            <p:ph idx="4294967295"/>
          </p:nvPr>
        </p:nvSpPr>
        <p:spPr>
          <a:xfrm>
            <a:off x="1339850" y="1825625"/>
            <a:ext cx="10852150" cy="4351338"/>
          </a:xfrm>
        </p:spPr>
        <p:txBody>
          <a:bodyPr/>
          <a:lstStyle/>
          <a:p>
            <a:r>
              <a:rPr lang="en-US" sz="2400" b="1" dirty="0"/>
              <a:t>Post-launch for AOS-Inclined </a:t>
            </a:r>
            <a:r>
              <a:rPr lang="en-US" sz="2400" b="1" i="1" dirty="0">
                <a:latin typeface="Arial"/>
                <a:cs typeface="Arial"/>
              </a:rPr>
              <a:t>(to maximize </a:t>
            </a:r>
            <a:r>
              <a:rPr lang="en-US" sz="2400" b="1" i="1" dirty="0" err="1">
                <a:latin typeface="Arial"/>
                <a:cs typeface="Arial"/>
              </a:rPr>
              <a:t>cal-val</a:t>
            </a:r>
            <a:r>
              <a:rPr lang="en-US" sz="2400" b="1" i="1" dirty="0">
                <a:latin typeface="Arial"/>
                <a:cs typeface="Arial"/>
              </a:rPr>
              <a:t>)</a:t>
            </a:r>
            <a:endParaRPr lang="en-US" sz="2400" b="1" dirty="0"/>
          </a:p>
          <a:p>
            <a:pPr marL="342900" indent="-342900">
              <a:buFont typeface="Arial" panose="020B0604020202020204" pitchFamily="34" charset="0"/>
              <a:buChar char="•"/>
            </a:pPr>
            <a:r>
              <a:rPr lang="en-US" sz="2400" dirty="0"/>
              <a:t>Measure deep, strong convection that is difficult for satellite instruments;</a:t>
            </a:r>
          </a:p>
          <a:p>
            <a:pPr marL="342900" indent="-342900">
              <a:buFont typeface="Arial" panose="020B0604020202020204" pitchFamily="34" charset="0"/>
              <a:buChar char="•"/>
            </a:pPr>
            <a:r>
              <a:rPr lang="en-US" sz="2400" dirty="0"/>
              <a:t>Aerosol properties and interactions - urban aerosol emissions, smoke, etc.;</a:t>
            </a:r>
          </a:p>
          <a:p>
            <a:pPr marL="342900" indent="-342900">
              <a:buFont typeface="Arial" panose="020B0604020202020204" pitchFamily="34" charset="0"/>
              <a:buChar char="•"/>
            </a:pPr>
            <a:r>
              <a:rPr lang="en-US" sz="2400" dirty="0"/>
              <a:t>Transition from low cumulus clouds to towering cumulus and cumulonimbus;</a:t>
            </a:r>
          </a:p>
          <a:p>
            <a:endParaRPr lang="en-US" dirty="0"/>
          </a:p>
          <a:p>
            <a:endParaRPr lang="en-US" dirty="0"/>
          </a:p>
        </p:txBody>
      </p:sp>
      <p:sp>
        <p:nvSpPr>
          <p:cNvPr id="6" name="TextBox 5">
            <a:extLst>
              <a:ext uri="{FF2B5EF4-FFF2-40B4-BE49-F238E27FC236}">
                <a16:creationId xmlns:a16="http://schemas.microsoft.com/office/drawing/2014/main" id="{DCB72166-B757-344E-9371-C873CCA7F1BD}"/>
              </a:ext>
            </a:extLst>
          </p:cNvPr>
          <p:cNvSpPr txBox="1"/>
          <p:nvPr/>
        </p:nvSpPr>
        <p:spPr>
          <a:xfrm>
            <a:off x="2089524" y="4572000"/>
            <a:ext cx="8237939" cy="1938992"/>
          </a:xfrm>
          <a:prstGeom prst="rect">
            <a:avLst/>
          </a:prstGeom>
          <a:noFill/>
        </p:spPr>
        <p:txBody>
          <a:bodyPr wrap="square" lIns="91440" tIns="45720" rIns="91440" bIns="45720" rtlCol="0" anchor="t">
            <a:spAutoFit/>
          </a:bodyPr>
          <a:lstStyle/>
          <a:p>
            <a:pPr marL="0" algn="ctr" defTabSz="914400" rtl="0" eaLnBrk="1" latinLnBrk="0" hangingPunct="1"/>
            <a:r>
              <a:rPr lang="en-US" sz="2000" b="1" i="1" dirty="0"/>
              <a:t>Addressing the key objectives:</a:t>
            </a:r>
          </a:p>
          <a:p>
            <a:pPr marL="342900" indent="-342900" algn="ctr">
              <a:buFont typeface="Arial"/>
              <a:buChar char="•"/>
            </a:pPr>
            <a:r>
              <a:rPr lang="en-US" sz="2000" i="1" dirty="0"/>
              <a:t>Characterize processes associated with cloud and precipitation initiation… </a:t>
            </a:r>
            <a:endParaRPr lang="en-US" sz="2000" i="1" dirty="0">
              <a:cs typeface="Calibri"/>
            </a:endParaRPr>
          </a:p>
          <a:p>
            <a:pPr marL="342900" indent="-342900" algn="ctr" defTabSz="914400" rtl="0" eaLnBrk="1" latinLnBrk="0" hangingPunct="1">
              <a:buFont typeface="Arial"/>
              <a:buChar char="•"/>
            </a:pPr>
            <a:r>
              <a:rPr lang="en-US" sz="2000" i="1" dirty="0"/>
              <a:t>Understand controls on convective storm processes and lifecycle and anvil cirrus lifecycle…</a:t>
            </a:r>
            <a:endParaRPr lang="en-US" sz="2000" i="1" dirty="0">
              <a:ea typeface="Calibri"/>
              <a:cs typeface="Calibri"/>
            </a:endParaRPr>
          </a:p>
          <a:p>
            <a:pPr marL="342900" indent="-342900" algn="ctr">
              <a:buFont typeface="Arial"/>
              <a:buChar char="•"/>
            </a:pPr>
            <a:r>
              <a:rPr lang="en-US" sz="2000" i="1" dirty="0"/>
              <a:t>Quantify vertically resolved aerosol-cloud-radiation interaction processes coupled with aerosol attribution and lifecycle...</a:t>
            </a:r>
            <a:endParaRPr lang="en-US" sz="2000" i="1" dirty="0">
              <a:cs typeface="Calibri"/>
            </a:endParaRPr>
          </a:p>
        </p:txBody>
      </p:sp>
      <p:sp>
        <p:nvSpPr>
          <p:cNvPr id="7" name="TextBox 6">
            <a:extLst>
              <a:ext uri="{FF2B5EF4-FFF2-40B4-BE49-F238E27FC236}">
                <a16:creationId xmlns:a16="http://schemas.microsoft.com/office/drawing/2014/main" id="{1A13F41D-B61D-72C5-2D54-03DC4121C721}"/>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25716314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BBA1A9-8844-9843-92D3-3C0FCA9F8433}"/>
              </a:ext>
            </a:extLst>
          </p:cNvPr>
          <p:cNvSpPr>
            <a:spLocks noGrp="1"/>
          </p:cNvSpPr>
          <p:nvPr>
            <p:ph type="title"/>
          </p:nvPr>
        </p:nvSpPr>
        <p:spPr/>
        <p:txBody>
          <a:bodyPr/>
          <a:lstStyle/>
          <a:p>
            <a:r>
              <a:rPr lang="en-US" dirty="0"/>
              <a:t>Timeline</a:t>
            </a:r>
          </a:p>
        </p:txBody>
      </p:sp>
      <p:sp>
        <p:nvSpPr>
          <p:cNvPr id="2" name="Slide Number Placeholder 1">
            <a:extLst>
              <a:ext uri="{FF2B5EF4-FFF2-40B4-BE49-F238E27FC236}">
                <a16:creationId xmlns:a16="http://schemas.microsoft.com/office/drawing/2014/main" id="{8BD6DD37-91BE-9340-89EE-EDB4513F15FD}"/>
              </a:ext>
            </a:extLst>
          </p:cNvPr>
          <p:cNvSpPr>
            <a:spLocks noGrp="1"/>
          </p:cNvSpPr>
          <p:nvPr>
            <p:ph type="sldNum" sz="quarter" idx="12"/>
          </p:nvPr>
        </p:nvSpPr>
        <p:spPr/>
        <p:txBody>
          <a:bodyPr/>
          <a:lstStyle/>
          <a:p>
            <a:fld id="{6CBF3D6B-7512-DC4E-9AD6-900204DF0DDD}" type="slidenum">
              <a:rPr lang="en-US" smtClean="0"/>
              <a:pPr/>
              <a:t>27</a:t>
            </a:fld>
            <a:endParaRPr lang="en-US" dirty="0"/>
          </a:p>
        </p:txBody>
      </p:sp>
      <p:cxnSp>
        <p:nvCxnSpPr>
          <p:cNvPr id="24" name="Straight Connector 23">
            <a:extLst>
              <a:ext uri="{FF2B5EF4-FFF2-40B4-BE49-F238E27FC236}">
                <a16:creationId xmlns:a16="http://schemas.microsoft.com/office/drawing/2014/main" id="{1034D6E8-E023-6A4B-A590-B12EF16932DC}"/>
              </a:ext>
            </a:extLst>
          </p:cNvPr>
          <p:cNvCxnSpPr/>
          <p:nvPr/>
        </p:nvCxnSpPr>
        <p:spPr>
          <a:xfrm>
            <a:off x="1512424" y="1840858"/>
            <a:ext cx="10036522"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FC997868-DA23-F54F-B469-7BF90C6D731A}"/>
              </a:ext>
            </a:extLst>
          </p:cNvPr>
          <p:cNvSpPr txBox="1"/>
          <p:nvPr/>
        </p:nvSpPr>
        <p:spPr>
          <a:xfrm>
            <a:off x="966438" y="1394582"/>
            <a:ext cx="1304693" cy="446276"/>
          </a:xfrm>
          <a:prstGeom prst="rect">
            <a:avLst/>
          </a:prstGeom>
          <a:noFill/>
        </p:spPr>
        <p:txBody>
          <a:bodyPr wrap="square" rtlCol="0">
            <a:spAutoFit/>
          </a:bodyPr>
          <a:lstStyle/>
          <a:p>
            <a:pPr marL="0" algn="l" defTabSz="914400" rtl="0" eaLnBrk="1" latinLnBrk="0" hangingPunct="1"/>
            <a:r>
              <a:rPr lang="en-US" sz="2300" b="1" dirty="0"/>
              <a:t>Phase C</a:t>
            </a:r>
          </a:p>
        </p:txBody>
      </p:sp>
      <p:sp>
        <p:nvSpPr>
          <p:cNvPr id="26" name="TextBox 25">
            <a:extLst>
              <a:ext uri="{FF2B5EF4-FFF2-40B4-BE49-F238E27FC236}">
                <a16:creationId xmlns:a16="http://schemas.microsoft.com/office/drawing/2014/main" id="{DA13F300-8289-DE43-A8B7-569EC0C2954A}"/>
              </a:ext>
            </a:extLst>
          </p:cNvPr>
          <p:cNvSpPr txBox="1"/>
          <p:nvPr/>
        </p:nvSpPr>
        <p:spPr>
          <a:xfrm>
            <a:off x="3118552" y="1398510"/>
            <a:ext cx="1304693" cy="446276"/>
          </a:xfrm>
          <a:prstGeom prst="rect">
            <a:avLst/>
          </a:prstGeom>
          <a:noFill/>
        </p:spPr>
        <p:txBody>
          <a:bodyPr wrap="square" rtlCol="0">
            <a:spAutoFit/>
          </a:bodyPr>
          <a:lstStyle/>
          <a:p>
            <a:pPr marL="0" algn="l" defTabSz="914400" rtl="0" eaLnBrk="1" latinLnBrk="0" hangingPunct="1"/>
            <a:r>
              <a:rPr lang="en-US" sz="2300" b="1" dirty="0"/>
              <a:t>Phase D</a:t>
            </a:r>
          </a:p>
        </p:txBody>
      </p:sp>
      <p:sp>
        <p:nvSpPr>
          <p:cNvPr id="27" name="TextBox 26">
            <a:extLst>
              <a:ext uri="{FF2B5EF4-FFF2-40B4-BE49-F238E27FC236}">
                <a16:creationId xmlns:a16="http://schemas.microsoft.com/office/drawing/2014/main" id="{DB8D5CCD-5718-1A49-BE9B-A7545DBF0A1C}"/>
              </a:ext>
            </a:extLst>
          </p:cNvPr>
          <p:cNvSpPr txBox="1"/>
          <p:nvPr/>
        </p:nvSpPr>
        <p:spPr>
          <a:xfrm>
            <a:off x="5220561" y="1385955"/>
            <a:ext cx="1304693" cy="446276"/>
          </a:xfrm>
          <a:prstGeom prst="rect">
            <a:avLst/>
          </a:prstGeom>
          <a:noFill/>
        </p:spPr>
        <p:txBody>
          <a:bodyPr wrap="square" rtlCol="0">
            <a:spAutoFit/>
          </a:bodyPr>
          <a:lstStyle/>
          <a:p>
            <a:pPr marL="0" algn="l" defTabSz="914400" rtl="0" eaLnBrk="1" latinLnBrk="0" hangingPunct="1"/>
            <a:r>
              <a:rPr lang="en-US" sz="2300" b="1" dirty="0"/>
              <a:t>Phase E</a:t>
            </a:r>
          </a:p>
        </p:txBody>
      </p:sp>
      <p:sp>
        <p:nvSpPr>
          <p:cNvPr id="28" name="TextBox 27">
            <a:extLst>
              <a:ext uri="{FF2B5EF4-FFF2-40B4-BE49-F238E27FC236}">
                <a16:creationId xmlns:a16="http://schemas.microsoft.com/office/drawing/2014/main" id="{84EDDB7C-C9F3-5042-8AA2-E413236BB59A}"/>
              </a:ext>
            </a:extLst>
          </p:cNvPr>
          <p:cNvSpPr txBox="1"/>
          <p:nvPr/>
        </p:nvSpPr>
        <p:spPr>
          <a:xfrm>
            <a:off x="5220561" y="1790037"/>
            <a:ext cx="2124379" cy="800219"/>
          </a:xfrm>
          <a:prstGeom prst="rect">
            <a:avLst/>
          </a:prstGeom>
          <a:noFill/>
        </p:spPr>
        <p:txBody>
          <a:bodyPr wrap="square" rtlCol="0">
            <a:spAutoFit/>
          </a:bodyPr>
          <a:lstStyle/>
          <a:p>
            <a:pPr marL="0" algn="l" defTabSz="914400" rtl="0" eaLnBrk="1" latinLnBrk="0" hangingPunct="1"/>
            <a:r>
              <a:rPr lang="en-US" sz="2300" b="1" dirty="0"/>
              <a:t>AOS-I launch NET July 2028</a:t>
            </a:r>
          </a:p>
        </p:txBody>
      </p:sp>
      <p:sp>
        <p:nvSpPr>
          <p:cNvPr id="29" name="TextBox 28">
            <a:extLst>
              <a:ext uri="{FF2B5EF4-FFF2-40B4-BE49-F238E27FC236}">
                <a16:creationId xmlns:a16="http://schemas.microsoft.com/office/drawing/2014/main" id="{51D3355D-3615-6047-BC64-B5D9D8B962A6}"/>
              </a:ext>
            </a:extLst>
          </p:cNvPr>
          <p:cNvSpPr txBox="1"/>
          <p:nvPr/>
        </p:nvSpPr>
        <p:spPr>
          <a:xfrm>
            <a:off x="7191502" y="1812080"/>
            <a:ext cx="2124379" cy="800219"/>
          </a:xfrm>
          <a:prstGeom prst="rect">
            <a:avLst/>
          </a:prstGeom>
          <a:noFill/>
        </p:spPr>
        <p:txBody>
          <a:bodyPr wrap="square" lIns="91440" tIns="45720" rIns="91440" bIns="45720" rtlCol="0" anchor="t">
            <a:spAutoFit/>
          </a:bodyPr>
          <a:lstStyle/>
          <a:p>
            <a:r>
              <a:rPr lang="en-US" sz="2300" b="1" dirty="0"/>
              <a:t>AOS-P launch NET Dec 2030</a:t>
            </a:r>
          </a:p>
        </p:txBody>
      </p:sp>
      <p:sp>
        <p:nvSpPr>
          <p:cNvPr id="30" name="TextBox 29">
            <a:extLst>
              <a:ext uri="{FF2B5EF4-FFF2-40B4-BE49-F238E27FC236}">
                <a16:creationId xmlns:a16="http://schemas.microsoft.com/office/drawing/2014/main" id="{C2D7FC67-5B39-A149-8F94-052BB551B9CE}"/>
              </a:ext>
            </a:extLst>
          </p:cNvPr>
          <p:cNvSpPr txBox="1"/>
          <p:nvPr/>
        </p:nvSpPr>
        <p:spPr>
          <a:xfrm>
            <a:off x="1992352" y="2111522"/>
            <a:ext cx="3144642" cy="1631216"/>
          </a:xfrm>
          <a:prstGeom prst="rect">
            <a:avLst/>
          </a:prstGeom>
          <a:noFill/>
        </p:spPr>
        <p:txBody>
          <a:bodyPr wrap="square" rtlCol="0">
            <a:spAutoFit/>
          </a:bodyPr>
          <a:lstStyle/>
          <a:p>
            <a:pPr marL="0" algn="l" defTabSz="914400" rtl="0" eaLnBrk="1" latinLnBrk="0" hangingPunct="1"/>
            <a:r>
              <a:rPr lang="en-US" sz="2000" dirty="0"/>
              <a:t>Augment existing surface-based networks / supersites</a:t>
            </a:r>
          </a:p>
          <a:p>
            <a:pPr marL="0" algn="l" defTabSz="914400" rtl="0" eaLnBrk="1" latinLnBrk="0" hangingPunct="1"/>
            <a:endParaRPr lang="en-US" sz="2000" dirty="0"/>
          </a:p>
          <a:p>
            <a:pPr marL="0" algn="l" defTabSz="914400" rtl="0" eaLnBrk="1" latinLnBrk="0" hangingPunct="1"/>
            <a:r>
              <a:rPr lang="en-US" sz="2000" dirty="0"/>
              <a:t>Leverage relevant external field campaigns</a:t>
            </a:r>
          </a:p>
        </p:txBody>
      </p:sp>
      <p:sp>
        <p:nvSpPr>
          <p:cNvPr id="31" name="TextBox 30">
            <a:extLst>
              <a:ext uri="{FF2B5EF4-FFF2-40B4-BE49-F238E27FC236}">
                <a16:creationId xmlns:a16="http://schemas.microsoft.com/office/drawing/2014/main" id="{C94269CF-B3A5-F842-AD1D-EF8503351E54}"/>
              </a:ext>
            </a:extLst>
          </p:cNvPr>
          <p:cNvSpPr txBox="1"/>
          <p:nvPr/>
        </p:nvSpPr>
        <p:spPr>
          <a:xfrm>
            <a:off x="5535614" y="2528735"/>
            <a:ext cx="3144642" cy="1323439"/>
          </a:xfrm>
          <a:prstGeom prst="rect">
            <a:avLst/>
          </a:prstGeom>
          <a:noFill/>
        </p:spPr>
        <p:txBody>
          <a:bodyPr wrap="square" rtlCol="0">
            <a:spAutoFit/>
          </a:bodyPr>
          <a:lstStyle/>
          <a:p>
            <a:pPr marL="0" algn="l" defTabSz="914400" rtl="0" eaLnBrk="1" latinLnBrk="0" hangingPunct="1"/>
            <a:r>
              <a:rPr lang="en-US" sz="2000" dirty="0"/>
              <a:t>Large airborne campaign, mid-latitude continental, spring-early summer after AOS-I launch (~2029)</a:t>
            </a:r>
          </a:p>
        </p:txBody>
      </p:sp>
      <p:sp>
        <p:nvSpPr>
          <p:cNvPr id="32" name="TextBox 31">
            <a:extLst>
              <a:ext uri="{FF2B5EF4-FFF2-40B4-BE49-F238E27FC236}">
                <a16:creationId xmlns:a16="http://schemas.microsoft.com/office/drawing/2014/main" id="{435CB3CA-DEA5-E14D-872A-43C47FA28BFF}"/>
              </a:ext>
            </a:extLst>
          </p:cNvPr>
          <p:cNvSpPr txBox="1"/>
          <p:nvPr/>
        </p:nvSpPr>
        <p:spPr>
          <a:xfrm>
            <a:off x="8658066" y="2505955"/>
            <a:ext cx="3356156" cy="1323439"/>
          </a:xfrm>
          <a:prstGeom prst="rect">
            <a:avLst/>
          </a:prstGeom>
          <a:noFill/>
        </p:spPr>
        <p:txBody>
          <a:bodyPr wrap="square" lIns="91440" tIns="45720" rIns="91440" bIns="45720" rtlCol="0" anchor="t">
            <a:spAutoFit/>
          </a:bodyPr>
          <a:lstStyle/>
          <a:p>
            <a:pPr marL="0" algn="l" defTabSz="914400" rtl="0" eaLnBrk="1" latinLnBrk="0" hangingPunct="1"/>
            <a:r>
              <a:rPr lang="en-US" sz="2000" b="1" dirty="0">
                <a:solidFill>
                  <a:srgbClr val="FF0000"/>
                </a:solidFill>
                <a:highlight>
                  <a:srgbClr val="FFFF00"/>
                </a:highlight>
              </a:rPr>
              <a:t>Large airborne campaigns, (sub)tropical oceanic, early summer after AOS-P launch (~2031 and 2032)</a:t>
            </a:r>
          </a:p>
        </p:txBody>
      </p:sp>
      <p:sp>
        <p:nvSpPr>
          <p:cNvPr id="6" name="TextBox 5">
            <a:extLst>
              <a:ext uri="{FF2B5EF4-FFF2-40B4-BE49-F238E27FC236}">
                <a16:creationId xmlns:a16="http://schemas.microsoft.com/office/drawing/2014/main" id="{F3F0C865-86EF-06D9-D747-5526FE414C75}"/>
              </a:ext>
            </a:extLst>
          </p:cNvPr>
          <p:cNvSpPr txBox="1"/>
          <p:nvPr/>
        </p:nvSpPr>
        <p:spPr>
          <a:xfrm>
            <a:off x="5590420" y="4610199"/>
            <a:ext cx="5839580"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300" b="1" i="1" dirty="0">
                <a:solidFill>
                  <a:srgbClr val="FF0000"/>
                </a:solidFill>
                <a:highlight>
                  <a:srgbClr val="FFFF00"/>
                </a:highlight>
              </a:rPr>
              <a:t>Campaigns after launch to enable </a:t>
            </a:r>
            <a:r>
              <a:rPr lang="en-US" sz="2300" b="1" i="1" dirty="0" err="1">
                <a:solidFill>
                  <a:srgbClr val="FF0000"/>
                </a:solidFill>
                <a:highlight>
                  <a:srgbClr val="FFFF00"/>
                </a:highlight>
              </a:rPr>
              <a:t>cal-val</a:t>
            </a:r>
            <a:endParaRPr lang="en-US" sz="2300" b="1" i="1" dirty="0">
              <a:solidFill>
                <a:srgbClr val="FF0000"/>
              </a:solidFill>
              <a:highlight>
                <a:srgbClr val="FFFF00"/>
              </a:highlight>
              <a:cs typeface="Calibri"/>
            </a:endParaRPr>
          </a:p>
        </p:txBody>
      </p:sp>
      <p:sp>
        <p:nvSpPr>
          <p:cNvPr id="14" name="TextBox 13">
            <a:extLst>
              <a:ext uri="{FF2B5EF4-FFF2-40B4-BE49-F238E27FC236}">
                <a16:creationId xmlns:a16="http://schemas.microsoft.com/office/drawing/2014/main" id="{128331D5-C816-3100-EA63-ACED38ECB64B}"/>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2400482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00C484-6E12-E945-9EEA-8092B50B0504}"/>
              </a:ext>
            </a:extLst>
          </p:cNvPr>
          <p:cNvSpPr>
            <a:spLocks noGrp="1"/>
          </p:cNvSpPr>
          <p:nvPr>
            <p:ph type="title"/>
          </p:nvPr>
        </p:nvSpPr>
        <p:spPr/>
        <p:txBody>
          <a:bodyPr/>
          <a:lstStyle/>
          <a:p>
            <a:r>
              <a:rPr lang="en-US" dirty="0"/>
              <a:t>(Sub)Tropical Oceanic airborne campaign</a:t>
            </a:r>
          </a:p>
        </p:txBody>
      </p:sp>
      <p:sp>
        <p:nvSpPr>
          <p:cNvPr id="2" name="Slide Number Placeholder 1">
            <a:extLst>
              <a:ext uri="{FF2B5EF4-FFF2-40B4-BE49-F238E27FC236}">
                <a16:creationId xmlns:a16="http://schemas.microsoft.com/office/drawing/2014/main" id="{18B86E01-0799-7847-90A9-C97080A97B62}"/>
              </a:ext>
            </a:extLst>
          </p:cNvPr>
          <p:cNvSpPr>
            <a:spLocks noGrp="1"/>
          </p:cNvSpPr>
          <p:nvPr>
            <p:ph type="sldNum" sz="quarter" idx="12"/>
          </p:nvPr>
        </p:nvSpPr>
        <p:spPr/>
        <p:txBody>
          <a:bodyPr/>
          <a:lstStyle/>
          <a:p>
            <a:fld id="{6CBF3D6B-7512-DC4E-9AD6-900204DF0DDD}" type="slidenum">
              <a:rPr lang="en-US" smtClean="0"/>
              <a:pPr/>
              <a:t>28</a:t>
            </a:fld>
            <a:endParaRPr lang="en-US" dirty="0"/>
          </a:p>
        </p:txBody>
      </p:sp>
      <p:sp>
        <p:nvSpPr>
          <p:cNvPr id="5" name="Content Placeholder 17">
            <a:extLst>
              <a:ext uri="{FF2B5EF4-FFF2-40B4-BE49-F238E27FC236}">
                <a16:creationId xmlns:a16="http://schemas.microsoft.com/office/drawing/2014/main" id="{88157076-4ACF-1541-9D59-F806751D5E83}"/>
              </a:ext>
            </a:extLst>
          </p:cNvPr>
          <p:cNvSpPr>
            <a:spLocks noGrp="1"/>
          </p:cNvSpPr>
          <p:nvPr>
            <p:ph idx="4294967295"/>
          </p:nvPr>
        </p:nvSpPr>
        <p:spPr>
          <a:xfrm>
            <a:off x="1339850" y="1825625"/>
            <a:ext cx="10852150" cy="4351338"/>
          </a:xfrm>
        </p:spPr>
        <p:txBody>
          <a:bodyPr vert="horz" lIns="91440" tIns="45720" rIns="91440" bIns="45720" rtlCol="0" anchor="t">
            <a:noAutofit/>
          </a:bodyPr>
          <a:lstStyle/>
          <a:p>
            <a:r>
              <a:rPr lang="en-US" sz="2400" b="1" dirty="0">
                <a:latin typeface="Arial"/>
                <a:cs typeface="Arial"/>
              </a:rPr>
              <a:t>Post-launch for AOS-Polar </a:t>
            </a:r>
            <a:r>
              <a:rPr lang="en-US" sz="2400" b="1" i="1" dirty="0">
                <a:latin typeface="Arial"/>
                <a:cs typeface="Arial"/>
              </a:rPr>
              <a:t>(to maximize </a:t>
            </a:r>
            <a:r>
              <a:rPr lang="en-US" sz="2400" b="1" i="1" dirty="0" err="1">
                <a:latin typeface="Arial"/>
                <a:cs typeface="Arial"/>
              </a:rPr>
              <a:t>cal-val</a:t>
            </a:r>
            <a:r>
              <a:rPr lang="en-US" sz="2400" b="1" i="1" dirty="0">
                <a:latin typeface="Arial"/>
                <a:cs typeface="Arial"/>
              </a:rPr>
              <a:t>)</a:t>
            </a:r>
            <a:endParaRPr lang="en-US" sz="2400" b="1" i="1" dirty="0"/>
          </a:p>
          <a:p>
            <a:pPr marL="342900" indent="-342900">
              <a:buFont typeface="Arial" panose="020B0604020202020204" pitchFamily="34" charset="0"/>
              <a:buChar char="•"/>
            </a:pPr>
            <a:r>
              <a:rPr lang="en-US" sz="2400" dirty="0"/>
              <a:t>Aerosol properties and interactions – Saharan dust, sea salt, etc.;</a:t>
            </a:r>
          </a:p>
          <a:p>
            <a:pPr marL="342900" indent="-342900">
              <a:buFont typeface="Arial" panose="020B0604020202020204" pitchFamily="34" charset="0"/>
              <a:buChar char="•"/>
            </a:pPr>
            <a:r>
              <a:rPr lang="en-US" sz="2400" dirty="0"/>
              <a:t>Marine stratocumulus; transition from low cumulus clouds to towering cumulus and cumulonimbus;</a:t>
            </a:r>
          </a:p>
          <a:p>
            <a:pPr marL="342900" indent="-342900">
              <a:buFont typeface="Arial" panose="020B0604020202020204" pitchFamily="34" charset="0"/>
              <a:buChar char="•"/>
            </a:pPr>
            <a:r>
              <a:rPr lang="en-US" sz="2400" dirty="0"/>
              <a:t>Oceanic convection that is easier to penetrate for in situ observations; anvil lifecycle and high, thin cirrus</a:t>
            </a:r>
          </a:p>
          <a:p>
            <a:endParaRPr lang="en-US" dirty="0"/>
          </a:p>
          <a:p>
            <a:endParaRPr lang="en-US" dirty="0"/>
          </a:p>
        </p:txBody>
      </p:sp>
      <p:sp>
        <p:nvSpPr>
          <p:cNvPr id="6" name="TextBox 5">
            <a:extLst>
              <a:ext uri="{FF2B5EF4-FFF2-40B4-BE49-F238E27FC236}">
                <a16:creationId xmlns:a16="http://schemas.microsoft.com/office/drawing/2014/main" id="{DCB72166-B757-344E-9371-C873CCA7F1BD}"/>
              </a:ext>
            </a:extLst>
          </p:cNvPr>
          <p:cNvSpPr txBox="1"/>
          <p:nvPr/>
        </p:nvSpPr>
        <p:spPr>
          <a:xfrm>
            <a:off x="2093976" y="4572000"/>
            <a:ext cx="8237939" cy="1938992"/>
          </a:xfrm>
          <a:prstGeom prst="rect">
            <a:avLst/>
          </a:prstGeom>
          <a:noFill/>
        </p:spPr>
        <p:txBody>
          <a:bodyPr wrap="square" lIns="91440" tIns="45720" rIns="91440" bIns="45720" rtlCol="0" anchor="t">
            <a:spAutoFit/>
          </a:bodyPr>
          <a:lstStyle/>
          <a:p>
            <a:pPr marL="0" algn="ctr" defTabSz="914400" rtl="0" eaLnBrk="1" latinLnBrk="0" hangingPunct="1"/>
            <a:r>
              <a:rPr lang="en-US" sz="2000" b="1" i="1" dirty="0"/>
              <a:t>Addressing the key objectives:</a:t>
            </a:r>
          </a:p>
          <a:p>
            <a:pPr marL="342900" indent="-342900" algn="ctr">
              <a:buFont typeface="Arial"/>
              <a:buChar char="•"/>
            </a:pPr>
            <a:r>
              <a:rPr lang="en-US" sz="2000" i="1" dirty="0"/>
              <a:t>Characterize processes associated with cloud and precipitation initiation… </a:t>
            </a:r>
            <a:endParaRPr lang="en-US" sz="2000" i="1" dirty="0">
              <a:cs typeface="Calibri"/>
            </a:endParaRPr>
          </a:p>
          <a:p>
            <a:pPr marL="342900" indent="-342900" algn="ctr" defTabSz="914400" rtl="0" eaLnBrk="1" latinLnBrk="0" hangingPunct="1">
              <a:buFont typeface="Arial"/>
              <a:buChar char="•"/>
            </a:pPr>
            <a:r>
              <a:rPr lang="en-US" sz="2000" i="1" dirty="0"/>
              <a:t>Understand controls on convective storm processes and lifecycle and anvil cirrus lifecycle…</a:t>
            </a:r>
            <a:endParaRPr lang="en-US" sz="2000" i="1" dirty="0">
              <a:ea typeface="Calibri"/>
              <a:cs typeface="Calibri"/>
            </a:endParaRPr>
          </a:p>
          <a:p>
            <a:pPr marL="342900" indent="-342900" algn="ctr">
              <a:buFont typeface="Arial"/>
              <a:buChar char="•"/>
            </a:pPr>
            <a:r>
              <a:rPr lang="en-US" sz="2000" i="1" dirty="0"/>
              <a:t>Quantify vertically resolved aerosol-cloud-radiation interaction processes coupled with aerosol attribution and lifecycle...</a:t>
            </a:r>
            <a:endParaRPr lang="en-US" sz="2000" i="1" dirty="0">
              <a:cs typeface="Calibri"/>
            </a:endParaRPr>
          </a:p>
        </p:txBody>
      </p:sp>
      <p:sp>
        <p:nvSpPr>
          <p:cNvPr id="7" name="TextBox 6">
            <a:extLst>
              <a:ext uri="{FF2B5EF4-FFF2-40B4-BE49-F238E27FC236}">
                <a16:creationId xmlns:a16="http://schemas.microsoft.com/office/drawing/2014/main" id="{FD22C915-8E3D-8025-32AB-68AC3250BF2C}"/>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968678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1382E1D-0294-4EFB-9C92-C5249CF787AF}"/>
              </a:ext>
            </a:extLst>
          </p:cNvPr>
          <p:cNvSpPr>
            <a:spLocks noGrp="1"/>
          </p:cNvSpPr>
          <p:nvPr>
            <p:ph type="title"/>
          </p:nvPr>
        </p:nvSpPr>
        <p:spPr/>
        <p:txBody>
          <a:bodyPr anchor="t"/>
          <a:lstStyle/>
          <a:p>
            <a:r>
              <a:rPr lang="en-US" sz="3200" b="1" dirty="0"/>
              <a:t>AOS Suborbital Applications</a:t>
            </a:r>
          </a:p>
        </p:txBody>
      </p:sp>
      <p:sp>
        <p:nvSpPr>
          <p:cNvPr id="3" name="Content Placeholder 2">
            <a:extLst>
              <a:ext uri="{FF2B5EF4-FFF2-40B4-BE49-F238E27FC236}">
                <a16:creationId xmlns:a16="http://schemas.microsoft.com/office/drawing/2014/main" id="{5AE1C642-3314-4768-813E-F42DF13EBC9E}"/>
              </a:ext>
            </a:extLst>
          </p:cNvPr>
          <p:cNvSpPr>
            <a:spLocks noGrp="1"/>
          </p:cNvSpPr>
          <p:nvPr>
            <p:ph idx="1"/>
          </p:nvPr>
        </p:nvSpPr>
        <p:spPr>
          <a:xfrm>
            <a:off x="940325" y="778055"/>
            <a:ext cx="8035509" cy="5462579"/>
          </a:xfrm>
        </p:spPr>
        <p:txBody>
          <a:bodyPr>
            <a:normAutofit/>
          </a:bodyPr>
          <a:lstStyle/>
          <a:p>
            <a:pPr>
              <a:lnSpc>
                <a:spcPct val="100000"/>
              </a:lnSpc>
              <a:spcBef>
                <a:spcPts val="0"/>
              </a:spcBef>
            </a:pPr>
            <a:r>
              <a:rPr lang="en-US" sz="2000" dirty="0"/>
              <a:t>Suborbital provides early science and learning how to use the new AOS and related satellite measurements</a:t>
            </a:r>
          </a:p>
          <a:p>
            <a:pPr>
              <a:lnSpc>
                <a:spcPct val="100000"/>
              </a:lnSpc>
              <a:spcBef>
                <a:spcPts val="0"/>
              </a:spcBef>
            </a:pPr>
            <a:r>
              <a:rPr lang="en-US" sz="2000" dirty="0"/>
              <a:t>Bridge across a spectrum of observations and stakeholder needs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 Build from prior applications successes:</a:t>
            </a:r>
          </a:p>
        </p:txBody>
      </p:sp>
      <p:pic>
        <p:nvPicPr>
          <p:cNvPr id="15" name="Picture 14" descr="Figure2.png">
            <a:extLst>
              <a:ext uri="{FF2B5EF4-FFF2-40B4-BE49-F238E27FC236}">
                <a16:creationId xmlns:a16="http://schemas.microsoft.com/office/drawing/2014/main" id="{6E7909A0-FF86-E54D-9861-F22C4922C3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25488" y="1530738"/>
            <a:ext cx="3666512" cy="19385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BB1CE905-5BD2-294E-9AC6-342085827BC3}"/>
              </a:ext>
            </a:extLst>
          </p:cNvPr>
          <p:cNvPicPr>
            <a:picLocks noChangeAspect="1"/>
          </p:cNvPicPr>
          <p:nvPr/>
        </p:nvPicPr>
        <p:blipFill>
          <a:blip r:embed="rId4"/>
          <a:stretch>
            <a:fillRect/>
          </a:stretch>
        </p:blipFill>
        <p:spPr>
          <a:xfrm>
            <a:off x="8525488" y="3591338"/>
            <a:ext cx="3655762" cy="2020824"/>
          </a:xfrm>
          <a:prstGeom prst="rect">
            <a:avLst/>
          </a:prstGeom>
        </p:spPr>
      </p:pic>
      <p:graphicFrame>
        <p:nvGraphicFramePr>
          <p:cNvPr id="4" name="Table 4">
            <a:extLst>
              <a:ext uri="{FF2B5EF4-FFF2-40B4-BE49-F238E27FC236}">
                <a16:creationId xmlns:a16="http://schemas.microsoft.com/office/drawing/2014/main" id="{026B6732-30C5-9541-81DA-50EA3F6A50B9}"/>
              </a:ext>
            </a:extLst>
          </p:cNvPr>
          <p:cNvGraphicFramePr>
            <a:graphicFrameLocks noGrp="1"/>
          </p:cNvGraphicFramePr>
          <p:nvPr/>
        </p:nvGraphicFramePr>
        <p:xfrm>
          <a:off x="940325" y="2072088"/>
          <a:ext cx="7466074" cy="4485640"/>
        </p:xfrm>
        <a:graphic>
          <a:graphicData uri="http://schemas.openxmlformats.org/drawingml/2006/table">
            <a:tbl>
              <a:tblPr firstRow="1" bandRow="1">
                <a:tableStyleId>{5C22544A-7EE6-4342-B048-85BDC9FD1C3A}</a:tableStyleId>
              </a:tblPr>
              <a:tblGrid>
                <a:gridCol w="3957163">
                  <a:extLst>
                    <a:ext uri="{9D8B030D-6E8A-4147-A177-3AD203B41FA5}">
                      <a16:colId xmlns:a16="http://schemas.microsoft.com/office/drawing/2014/main" val="2846893957"/>
                    </a:ext>
                  </a:extLst>
                </a:gridCol>
                <a:gridCol w="3508911">
                  <a:extLst>
                    <a:ext uri="{9D8B030D-6E8A-4147-A177-3AD203B41FA5}">
                      <a16:colId xmlns:a16="http://schemas.microsoft.com/office/drawing/2014/main" val="2451501599"/>
                    </a:ext>
                  </a:extLst>
                </a:gridCol>
              </a:tblGrid>
              <a:tr h="370840">
                <a:tc>
                  <a:txBody>
                    <a:bodyPr/>
                    <a:lstStyle/>
                    <a:p>
                      <a:r>
                        <a:rPr lang="en-US" dirty="0"/>
                        <a:t>Prior example</a:t>
                      </a:r>
                    </a:p>
                  </a:txBody>
                  <a:tcPr/>
                </a:tc>
                <a:tc>
                  <a:txBody>
                    <a:bodyPr/>
                    <a:lstStyle/>
                    <a:p>
                      <a:r>
                        <a:rPr lang="en-US" dirty="0"/>
                        <a:t>AOS analog</a:t>
                      </a:r>
                    </a:p>
                  </a:txBody>
                  <a:tcPr/>
                </a:tc>
                <a:extLst>
                  <a:ext uri="{0D108BD9-81ED-4DB2-BD59-A6C34878D82A}">
                    <a16:rowId xmlns:a16="http://schemas.microsoft.com/office/drawing/2014/main" val="26043224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Ground-based radar networks and satellite sensors provide complementary information on clouds, convection, precipitation, to improve L2-4 products</a:t>
                      </a:r>
                    </a:p>
                  </a:txBody>
                  <a:tcPr/>
                </a:tc>
                <a:tc>
                  <a:txBody>
                    <a:bodyPr/>
                    <a:lstStyle/>
                    <a:p>
                      <a:r>
                        <a:rPr lang="en-US" dirty="0"/>
                        <a:t>Ground-based networks and expansion of GPM ground validation infrastructure are a high priority for AOS Suborbital</a:t>
                      </a:r>
                    </a:p>
                  </a:txBody>
                  <a:tcPr/>
                </a:tc>
                <a:extLst>
                  <a:ext uri="{0D108BD9-81ED-4DB2-BD59-A6C34878D82A}">
                    <a16:rowId xmlns:a16="http://schemas.microsoft.com/office/drawing/2014/main" val="207202767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DISCOVER-AQ coordinated flight tracks above ground-based air quality observational networks, provided vertical profile information to operational partners</a:t>
                      </a:r>
                    </a:p>
                  </a:txBody>
                  <a:tcPr/>
                </a:tc>
                <a:tc>
                  <a:txBody>
                    <a:bodyPr/>
                    <a:lstStyle/>
                    <a:p>
                      <a:r>
                        <a:rPr lang="en-US" dirty="0"/>
                        <a:t>AOS field campaigns / aircraft flight tracks designed to leverage / augment existing surface-based measurement sites and networks; engage partners during planning and execution</a:t>
                      </a:r>
                    </a:p>
                  </a:txBody>
                  <a:tcPr/>
                </a:tc>
                <a:extLst>
                  <a:ext uri="{0D108BD9-81ED-4DB2-BD59-A6C34878D82A}">
                    <a16:rowId xmlns:a16="http://schemas.microsoft.com/office/drawing/2014/main" val="1783546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GPM deployed </a:t>
                      </a:r>
                      <a:r>
                        <a:rPr lang="en-US" dirty="0" err="1"/>
                        <a:t>disdrometers</a:t>
                      </a:r>
                      <a:r>
                        <a:rPr lang="en-US" dirty="0"/>
                        <a:t> to data-sparse regions and engaged local weather service on using NASA satellite and ground data</a:t>
                      </a:r>
                    </a:p>
                  </a:txBody>
                  <a:tcPr/>
                </a:tc>
                <a:tc>
                  <a:txBody>
                    <a:bodyPr/>
                    <a:lstStyle/>
                    <a:p>
                      <a:r>
                        <a:rPr lang="en-US" dirty="0"/>
                        <a:t>AOS surface instrumentation in critical locations that are data voids or “sweet spots”; engage local partners to maximize return</a:t>
                      </a:r>
                    </a:p>
                  </a:txBody>
                  <a:tcPr/>
                </a:tc>
                <a:extLst>
                  <a:ext uri="{0D108BD9-81ED-4DB2-BD59-A6C34878D82A}">
                    <a16:rowId xmlns:a16="http://schemas.microsoft.com/office/drawing/2014/main" val="19137189"/>
                  </a:ext>
                </a:extLst>
              </a:tr>
            </a:tbl>
          </a:graphicData>
        </a:graphic>
      </p:graphicFrame>
      <p:sp>
        <p:nvSpPr>
          <p:cNvPr id="5" name="TextBox 4">
            <a:extLst>
              <a:ext uri="{FF2B5EF4-FFF2-40B4-BE49-F238E27FC236}">
                <a16:creationId xmlns:a16="http://schemas.microsoft.com/office/drawing/2014/main" id="{5F1A9811-99B4-FF40-8857-A5C1DCCCCA38}"/>
              </a:ext>
            </a:extLst>
          </p:cNvPr>
          <p:cNvSpPr txBox="1"/>
          <p:nvPr/>
        </p:nvSpPr>
        <p:spPr>
          <a:xfrm>
            <a:off x="8525488" y="5759670"/>
            <a:ext cx="3519367" cy="1184940"/>
          </a:xfrm>
          <a:prstGeom prst="rect">
            <a:avLst/>
          </a:prstGeom>
          <a:noFill/>
        </p:spPr>
        <p:txBody>
          <a:bodyPr wrap="square" rtlCol="0">
            <a:spAutoFit/>
          </a:bodyPr>
          <a:lstStyle/>
          <a:p>
            <a:r>
              <a:rPr lang="en-US" sz="1600" i="1" dirty="0"/>
              <a:t>requires </a:t>
            </a:r>
            <a:r>
              <a:rPr lang="en-US" sz="1600" b="1" i="1" dirty="0"/>
              <a:t>intentional stakeholder engagement </a:t>
            </a:r>
            <a:r>
              <a:rPr lang="en-US" sz="1600" i="1" dirty="0"/>
              <a:t>and training to prepare users</a:t>
            </a:r>
          </a:p>
          <a:p>
            <a:pPr marL="0" algn="l" defTabSz="914400" rtl="0" eaLnBrk="1" latinLnBrk="0" hangingPunct="1"/>
            <a:endParaRPr lang="en-US" sz="2300" dirty="0">
              <a:solidFill>
                <a:schemeClr val="bg1"/>
              </a:solidFill>
            </a:endParaRPr>
          </a:p>
        </p:txBody>
      </p:sp>
      <p:sp>
        <p:nvSpPr>
          <p:cNvPr id="6" name="Slide Number Placeholder 5">
            <a:extLst>
              <a:ext uri="{FF2B5EF4-FFF2-40B4-BE49-F238E27FC236}">
                <a16:creationId xmlns:a16="http://schemas.microsoft.com/office/drawing/2014/main" id="{575ECF14-181F-C640-8CB7-174CD2469180}"/>
              </a:ext>
            </a:extLst>
          </p:cNvPr>
          <p:cNvSpPr>
            <a:spLocks noGrp="1"/>
          </p:cNvSpPr>
          <p:nvPr>
            <p:ph type="sldNum" sz="quarter" idx="12"/>
          </p:nvPr>
        </p:nvSpPr>
        <p:spPr/>
        <p:txBody>
          <a:bodyPr/>
          <a:lstStyle/>
          <a:p>
            <a:fld id="{275EB351-DF63-7543-95D4-9E11F92EACC3}" type="slidenum">
              <a:rPr lang="en-US" smtClean="0"/>
              <a:t>29</a:t>
            </a:fld>
            <a:endParaRPr lang="en-US"/>
          </a:p>
        </p:txBody>
      </p:sp>
      <p:sp>
        <p:nvSpPr>
          <p:cNvPr id="9" name="TextBox 8">
            <a:extLst>
              <a:ext uri="{FF2B5EF4-FFF2-40B4-BE49-F238E27FC236}">
                <a16:creationId xmlns:a16="http://schemas.microsoft.com/office/drawing/2014/main" id="{13B20FC3-DC01-DC2F-BBE7-2D6616D8F582}"/>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3239518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00C484-6E12-E945-9EEA-8092B50B0504}"/>
              </a:ext>
            </a:extLst>
          </p:cNvPr>
          <p:cNvSpPr>
            <a:spLocks noGrp="1"/>
          </p:cNvSpPr>
          <p:nvPr>
            <p:ph type="title"/>
          </p:nvPr>
        </p:nvSpPr>
        <p:spPr/>
        <p:txBody>
          <a:bodyPr/>
          <a:lstStyle/>
          <a:p>
            <a:r>
              <a:rPr lang="en-US" dirty="0"/>
              <a:t>Calibration / Validation</a:t>
            </a:r>
          </a:p>
        </p:txBody>
      </p:sp>
      <p:sp>
        <p:nvSpPr>
          <p:cNvPr id="2" name="Slide Number Placeholder 1">
            <a:extLst>
              <a:ext uri="{FF2B5EF4-FFF2-40B4-BE49-F238E27FC236}">
                <a16:creationId xmlns:a16="http://schemas.microsoft.com/office/drawing/2014/main" id="{18B86E01-0799-7847-90A9-C97080A97B62}"/>
              </a:ext>
            </a:extLst>
          </p:cNvPr>
          <p:cNvSpPr>
            <a:spLocks noGrp="1"/>
          </p:cNvSpPr>
          <p:nvPr>
            <p:ph type="sldNum" sz="quarter" idx="12"/>
          </p:nvPr>
        </p:nvSpPr>
        <p:spPr/>
        <p:txBody>
          <a:bodyPr/>
          <a:lstStyle/>
          <a:p>
            <a:fld id="{6CBF3D6B-7512-DC4E-9AD6-900204DF0DDD}" type="slidenum">
              <a:rPr lang="en-US" smtClean="0"/>
              <a:pPr/>
              <a:t>30</a:t>
            </a:fld>
            <a:endParaRPr lang="en-US" dirty="0"/>
          </a:p>
        </p:txBody>
      </p:sp>
      <p:sp>
        <p:nvSpPr>
          <p:cNvPr id="5" name="Content Placeholder 17">
            <a:extLst>
              <a:ext uri="{FF2B5EF4-FFF2-40B4-BE49-F238E27FC236}">
                <a16:creationId xmlns:a16="http://schemas.microsoft.com/office/drawing/2014/main" id="{88157076-4ACF-1541-9D59-F806751D5E83}"/>
              </a:ext>
            </a:extLst>
          </p:cNvPr>
          <p:cNvSpPr>
            <a:spLocks noGrp="1"/>
          </p:cNvSpPr>
          <p:nvPr>
            <p:ph idx="4294967295"/>
          </p:nvPr>
        </p:nvSpPr>
        <p:spPr>
          <a:xfrm>
            <a:off x="1339850" y="1825625"/>
            <a:ext cx="10852150" cy="4351338"/>
          </a:xfrm>
        </p:spPr>
        <p:txBody>
          <a:bodyPr vert="horz" lIns="91440" tIns="45720" rIns="91440" bIns="45720" rtlCol="0" anchor="t">
            <a:noAutofit/>
          </a:bodyPr>
          <a:lstStyle/>
          <a:p>
            <a:r>
              <a:rPr lang="en-US" sz="2400" b="1" dirty="0"/>
              <a:t>Leverage Suborbital science campaigns to conduct </a:t>
            </a:r>
            <a:r>
              <a:rPr lang="en-US" sz="2400" b="1" dirty="0" err="1"/>
              <a:t>cal</a:t>
            </a:r>
            <a:r>
              <a:rPr lang="en-US" sz="2400" b="1" dirty="0"/>
              <a:t>/</a:t>
            </a:r>
            <a:r>
              <a:rPr lang="en-US" sz="2400" b="1" dirty="0" err="1"/>
              <a:t>val</a:t>
            </a:r>
            <a:endParaRPr lang="en-US" sz="2400" b="1" dirty="0"/>
          </a:p>
          <a:p>
            <a:pPr marL="342900" indent="-342900">
              <a:buFont typeface="Arial" panose="020B0604020202020204" pitchFamily="34" charset="0"/>
              <a:buChar char="•"/>
            </a:pPr>
            <a:r>
              <a:rPr lang="en-US" sz="2400" dirty="0"/>
              <a:t>Suborbital science payloads will have relevant remote sensors for satellite instruments, and direct in situ measurements of geophysical variables</a:t>
            </a:r>
          </a:p>
          <a:p>
            <a:pPr marL="342900" indent="-342900">
              <a:buFont typeface="Arial" panose="020B0604020202020204" pitchFamily="34" charset="0"/>
              <a:buChar char="•"/>
            </a:pPr>
            <a:r>
              <a:rPr lang="en-US" sz="2400" dirty="0"/>
              <a:t>Some </a:t>
            </a:r>
            <a:r>
              <a:rPr lang="en-US" sz="2400" dirty="0" err="1"/>
              <a:t>cal</a:t>
            </a:r>
            <a:r>
              <a:rPr lang="en-US" sz="2400" dirty="0"/>
              <a:t>/</a:t>
            </a:r>
            <a:r>
              <a:rPr lang="en-US" sz="2400" dirty="0" err="1"/>
              <a:t>val</a:t>
            </a:r>
            <a:r>
              <a:rPr lang="en-US" sz="2400" dirty="0"/>
              <a:t> requires satellite </a:t>
            </a:r>
            <a:r>
              <a:rPr lang="en-US" sz="2400" dirty="0" err="1"/>
              <a:t>underflights</a:t>
            </a:r>
            <a:r>
              <a:rPr lang="en-US" sz="2400" dirty="0"/>
              <a:t> that can be done during our science field campaigns, just requiring devoted flight hours / flight design</a:t>
            </a:r>
          </a:p>
          <a:p>
            <a:pPr marL="342900" indent="-342900">
              <a:buFont typeface="Arial" panose="020B0604020202020204" pitchFamily="34" charset="0"/>
              <a:buChar char="•"/>
            </a:pPr>
            <a:r>
              <a:rPr lang="en-US" sz="2400" dirty="0"/>
              <a:t>Some </a:t>
            </a:r>
            <a:r>
              <a:rPr lang="en-US" sz="2400" dirty="0" err="1"/>
              <a:t>cal</a:t>
            </a:r>
            <a:r>
              <a:rPr lang="en-US" sz="2400" dirty="0"/>
              <a:t>/</a:t>
            </a:r>
            <a:r>
              <a:rPr lang="en-US" sz="2400" dirty="0" err="1"/>
              <a:t>val</a:t>
            </a:r>
            <a:r>
              <a:rPr lang="en-US" sz="2400" dirty="0"/>
              <a:t> requires flights over particular types of targets, … can do these as dedicated </a:t>
            </a:r>
            <a:r>
              <a:rPr lang="en-US" sz="2400" dirty="0" err="1"/>
              <a:t>cal</a:t>
            </a:r>
            <a:r>
              <a:rPr lang="en-US" sz="2400" dirty="0"/>
              <a:t>/</a:t>
            </a:r>
            <a:r>
              <a:rPr lang="en-US" sz="2400" dirty="0" err="1"/>
              <a:t>val</a:t>
            </a:r>
            <a:r>
              <a:rPr lang="en-US" sz="2400" dirty="0"/>
              <a:t> flights before, during, or after a science deployment, while the payload is still on the aircraft</a:t>
            </a:r>
          </a:p>
          <a:p>
            <a:pPr marL="342900" indent="-342900">
              <a:buFont typeface="Arial" panose="020B0604020202020204" pitchFamily="34" charset="0"/>
              <a:buChar char="•"/>
            </a:pPr>
            <a:r>
              <a:rPr lang="en-US" sz="2400" dirty="0">
                <a:latin typeface="Arial"/>
                <a:cs typeface="Arial"/>
              </a:rPr>
              <a:t>Dedicated </a:t>
            </a:r>
            <a:r>
              <a:rPr lang="en-US" sz="2400" dirty="0" err="1">
                <a:latin typeface="Arial"/>
                <a:cs typeface="Arial"/>
              </a:rPr>
              <a:t>cal</a:t>
            </a:r>
            <a:r>
              <a:rPr lang="en-US" sz="2400" dirty="0">
                <a:latin typeface="Arial"/>
                <a:cs typeface="Arial"/>
              </a:rPr>
              <a:t>/</a:t>
            </a:r>
            <a:r>
              <a:rPr lang="en-US" sz="2400" dirty="0" err="1">
                <a:latin typeface="Arial"/>
                <a:cs typeface="Arial"/>
              </a:rPr>
              <a:t>val</a:t>
            </a:r>
            <a:r>
              <a:rPr lang="en-US" sz="2400" dirty="0">
                <a:latin typeface="Arial"/>
                <a:cs typeface="Arial"/>
              </a:rPr>
              <a:t> scenario:  For a suitable aircraft (e.g., ER-2, G-V), operate from aircraft's home base with relevant remote sensors dedicated to satellite </a:t>
            </a:r>
            <a:r>
              <a:rPr lang="en-US" sz="2400" dirty="0" err="1">
                <a:latin typeface="Arial"/>
                <a:cs typeface="Arial"/>
              </a:rPr>
              <a:t>underflights</a:t>
            </a:r>
            <a:r>
              <a:rPr lang="en-US" sz="2400" dirty="0">
                <a:latin typeface="Arial"/>
                <a:cs typeface="Arial"/>
              </a:rPr>
              <a:t> and/or priority </a:t>
            </a:r>
            <a:r>
              <a:rPr lang="en-US" sz="2400" dirty="0" err="1">
                <a:latin typeface="Arial"/>
                <a:cs typeface="Arial"/>
              </a:rPr>
              <a:t>cal</a:t>
            </a:r>
            <a:r>
              <a:rPr lang="en-US" sz="2400" dirty="0">
                <a:latin typeface="Arial"/>
                <a:cs typeface="Arial"/>
              </a:rPr>
              <a:t>/</a:t>
            </a:r>
            <a:r>
              <a:rPr lang="en-US" sz="2400" dirty="0" err="1">
                <a:latin typeface="Arial"/>
                <a:cs typeface="Arial"/>
              </a:rPr>
              <a:t>val</a:t>
            </a:r>
            <a:r>
              <a:rPr lang="en-US" sz="2400" dirty="0">
                <a:latin typeface="Arial"/>
                <a:cs typeface="Arial"/>
              </a:rPr>
              <a:t> targets </a:t>
            </a:r>
            <a:endParaRPr lang="en-US" sz="2400"/>
          </a:p>
        </p:txBody>
      </p:sp>
      <p:sp>
        <p:nvSpPr>
          <p:cNvPr id="6" name="TextBox 5">
            <a:extLst>
              <a:ext uri="{FF2B5EF4-FFF2-40B4-BE49-F238E27FC236}">
                <a16:creationId xmlns:a16="http://schemas.microsoft.com/office/drawing/2014/main" id="{7945E215-B427-1C3E-CF63-9252AEEDA2BF}"/>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27063247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48E5C-5B03-7D4B-A977-7A78B8613545}"/>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0A724B8B-8825-5F46-BF76-8A2797E6849E}"/>
              </a:ext>
            </a:extLst>
          </p:cNvPr>
          <p:cNvSpPr>
            <a:spLocks noGrp="1"/>
          </p:cNvSpPr>
          <p:nvPr>
            <p:ph idx="1"/>
          </p:nvPr>
        </p:nvSpPr>
        <p:spPr/>
        <p:txBody>
          <a:bodyPr/>
          <a:lstStyle/>
          <a:p>
            <a:pPr>
              <a:spcBef>
                <a:spcPts val="1200"/>
              </a:spcBef>
            </a:pPr>
            <a:r>
              <a:rPr lang="en-US" dirty="0"/>
              <a:t>AOS Mission Concept Development</a:t>
            </a:r>
          </a:p>
          <a:p>
            <a:pPr lvl="1">
              <a:spcBef>
                <a:spcPts val="1200"/>
              </a:spcBef>
            </a:pPr>
            <a:r>
              <a:rPr lang="en-US" dirty="0"/>
              <a:t>Dual-orbit solution with Suborbital Component</a:t>
            </a:r>
          </a:p>
          <a:p>
            <a:pPr lvl="1">
              <a:spcBef>
                <a:spcPts val="1200"/>
              </a:spcBef>
            </a:pPr>
            <a:r>
              <a:rPr lang="en-US" dirty="0"/>
              <a:t>Inclined orbit: NASA backscatter lidar, JAXA Ku Doppler radar, CNES passive microwave radiometers, 55° inclination</a:t>
            </a:r>
          </a:p>
          <a:p>
            <a:pPr lvl="1">
              <a:spcBef>
                <a:spcPts val="1200"/>
              </a:spcBef>
            </a:pPr>
            <a:r>
              <a:rPr lang="en-US" dirty="0"/>
              <a:t>Polar orbit: W-, Ka-band Doppler radars, HSRL lidar, passive microwave radiometer, polarimeter, and CSA FIR spectrometer &amp; aerosol/moisture limb imagers</a:t>
            </a:r>
          </a:p>
          <a:p>
            <a:pPr lvl="1">
              <a:spcBef>
                <a:spcPts val="1200"/>
              </a:spcBef>
            </a:pPr>
            <a:r>
              <a:rPr lang="en-US" dirty="0"/>
              <a:t>Notional launches in mid 2028 (inclined), late 2030 (polar), with field campaigns after launches (nominally 3 field campaigns, TBD)</a:t>
            </a:r>
          </a:p>
          <a:p>
            <a:pPr>
              <a:spcBef>
                <a:spcPts val="1200"/>
              </a:spcBef>
            </a:pPr>
            <a:r>
              <a:rPr lang="en-US" dirty="0"/>
              <a:t>Architecture contingent on HQ’s reviews, decisions, and funding</a:t>
            </a:r>
          </a:p>
        </p:txBody>
      </p:sp>
      <p:sp>
        <p:nvSpPr>
          <p:cNvPr id="4" name="Slide Number Placeholder 3">
            <a:extLst>
              <a:ext uri="{FF2B5EF4-FFF2-40B4-BE49-F238E27FC236}">
                <a16:creationId xmlns:a16="http://schemas.microsoft.com/office/drawing/2014/main" id="{233D0139-6159-EA48-BFA8-CCDCD6739E60}"/>
              </a:ext>
            </a:extLst>
          </p:cNvPr>
          <p:cNvSpPr>
            <a:spLocks noGrp="1"/>
          </p:cNvSpPr>
          <p:nvPr>
            <p:ph type="sldNum" sz="quarter" idx="12"/>
          </p:nvPr>
        </p:nvSpPr>
        <p:spPr/>
        <p:txBody>
          <a:bodyPr/>
          <a:lstStyle/>
          <a:p>
            <a:fld id="{275EB351-DF63-7543-95D4-9E11F92EACC3}" type="slidenum">
              <a:rPr lang="en-US" smtClean="0"/>
              <a:t>31</a:t>
            </a:fld>
            <a:endParaRPr lang="en-US"/>
          </a:p>
        </p:txBody>
      </p:sp>
      <p:sp>
        <p:nvSpPr>
          <p:cNvPr id="6" name="TextBox 5">
            <a:extLst>
              <a:ext uri="{FF2B5EF4-FFF2-40B4-BE49-F238E27FC236}">
                <a16:creationId xmlns:a16="http://schemas.microsoft.com/office/drawing/2014/main" id="{4461883D-51D2-0B48-ABC0-23980D863A4F}"/>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347602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48E5C-5B03-7D4B-A977-7A78B8613545}"/>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0A724B8B-8825-5F46-BF76-8A2797E6849E}"/>
              </a:ext>
            </a:extLst>
          </p:cNvPr>
          <p:cNvSpPr>
            <a:spLocks noGrp="1"/>
          </p:cNvSpPr>
          <p:nvPr>
            <p:ph idx="1"/>
          </p:nvPr>
        </p:nvSpPr>
        <p:spPr/>
        <p:txBody>
          <a:bodyPr/>
          <a:lstStyle/>
          <a:p>
            <a:pPr>
              <a:spcBef>
                <a:spcPts val="1200"/>
              </a:spcBef>
            </a:pPr>
            <a:r>
              <a:rPr lang="en-US" dirty="0"/>
              <a:t>AOS Suborbital Concept</a:t>
            </a:r>
          </a:p>
          <a:p>
            <a:pPr lvl="1">
              <a:spcBef>
                <a:spcPts val="1200"/>
              </a:spcBef>
            </a:pPr>
            <a:r>
              <a:rPr lang="en-US" dirty="0"/>
              <a:t>Leverage / augment surface-based networks and supersites</a:t>
            </a:r>
          </a:p>
          <a:p>
            <a:pPr lvl="1">
              <a:spcBef>
                <a:spcPts val="1200"/>
              </a:spcBef>
            </a:pPr>
            <a:r>
              <a:rPr lang="en-US" dirty="0"/>
              <a:t>Partner in relevant field campaigns</a:t>
            </a:r>
          </a:p>
          <a:p>
            <a:pPr lvl="1">
              <a:spcBef>
                <a:spcPts val="1200"/>
              </a:spcBef>
            </a:pPr>
            <a:r>
              <a:rPr lang="en-US" dirty="0"/>
              <a:t>Lead multi-aircraft field campaigns addressing cloud &amp; </a:t>
            </a:r>
            <a:r>
              <a:rPr lang="en-US" dirty="0" err="1"/>
              <a:t>precip</a:t>
            </a:r>
            <a:r>
              <a:rPr lang="en-US" dirty="0"/>
              <a:t> initiation, convective storm processes and lifecycle, anvil cirrus lifecycle, aerosol-cloud-radiation interaction processes coupled with aerosol attribution and lifecycle</a:t>
            </a:r>
          </a:p>
          <a:p>
            <a:pPr lvl="2">
              <a:spcBef>
                <a:spcPts val="1200"/>
              </a:spcBef>
            </a:pPr>
            <a:r>
              <a:rPr lang="en-US" dirty="0"/>
              <a:t>High-altitude remote sensing aircraft</a:t>
            </a:r>
          </a:p>
          <a:p>
            <a:pPr lvl="2">
              <a:spcBef>
                <a:spcPts val="1200"/>
              </a:spcBef>
            </a:pPr>
            <a:r>
              <a:rPr lang="en-US" dirty="0"/>
              <a:t>Mid-high altitude remote sensing + in situ aircraft</a:t>
            </a:r>
          </a:p>
          <a:p>
            <a:pPr lvl="2">
              <a:spcBef>
                <a:spcPts val="1200"/>
              </a:spcBef>
            </a:pPr>
            <a:r>
              <a:rPr lang="en-US" dirty="0"/>
              <a:t>Low-altitude in situ aircraft</a:t>
            </a:r>
          </a:p>
          <a:p>
            <a:pPr lvl="2">
              <a:spcBef>
                <a:spcPts val="1200"/>
              </a:spcBef>
            </a:pPr>
            <a:r>
              <a:rPr lang="en-US" dirty="0"/>
              <a:t>Emphasis on coordination between aircraft and </a:t>
            </a:r>
            <a:r>
              <a:rPr lang="en-US"/>
              <a:t>well-instrumented surface sites</a:t>
            </a:r>
            <a:endParaRPr lang="en-US" dirty="0"/>
          </a:p>
        </p:txBody>
      </p:sp>
      <p:sp>
        <p:nvSpPr>
          <p:cNvPr id="4" name="Slide Number Placeholder 3">
            <a:extLst>
              <a:ext uri="{FF2B5EF4-FFF2-40B4-BE49-F238E27FC236}">
                <a16:creationId xmlns:a16="http://schemas.microsoft.com/office/drawing/2014/main" id="{233D0139-6159-EA48-BFA8-CCDCD6739E60}"/>
              </a:ext>
            </a:extLst>
          </p:cNvPr>
          <p:cNvSpPr>
            <a:spLocks noGrp="1"/>
          </p:cNvSpPr>
          <p:nvPr>
            <p:ph type="sldNum" sz="quarter" idx="12"/>
          </p:nvPr>
        </p:nvSpPr>
        <p:spPr/>
        <p:txBody>
          <a:bodyPr/>
          <a:lstStyle/>
          <a:p>
            <a:fld id="{275EB351-DF63-7543-95D4-9E11F92EACC3}" type="slidenum">
              <a:rPr lang="en-US" smtClean="0"/>
              <a:t>32</a:t>
            </a:fld>
            <a:endParaRPr lang="en-US"/>
          </a:p>
        </p:txBody>
      </p:sp>
      <p:sp>
        <p:nvSpPr>
          <p:cNvPr id="6" name="TextBox 5">
            <a:extLst>
              <a:ext uri="{FF2B5EF4-FFF2-40B4-BE49-F238E27FC236}">
                <a16:creationId xmlns:a16="http://schemas.microsoft.com/office/drawing/2014/main" id="{4461883D-51D2-0B48-ABC0-23980D863A4F}"/>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Pre-Phase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81948628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r">
          <a:defRPr sz="2300" dirty="0" smtClean="0">
            <a:solidFill>
              <a:schemeClr val="bg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1A7DC4B64DF5418467DBA0EBC76AC6" ma:contentTypeVersion="10" ma:contentTypeDescription="Create a new document." ma:contentTypeScope="" ma:versionID="fdd8553a85f436e2b0a344f5f5326e93">
  <xsd:schema xmlns:xsd="http://www.w3.org/2001/XMLSchema" xmlns:xs="http://www.w3.org/2001/XMLSchema" xmlns:p="http://schemas.microsoft.com/office/2006/metadata/properties" xmlns:ns2="5932d2ff-8176-4953-81df-18c95a1e2adf" xmlns:ns3="f8c79f12-2815-4969-9805-e691f5b3cc57" targetNamespace="http://schemas.microsoft.com/office/2006/metadata/properties" ma:root="true" ma:fieldsID="a148417d74b1b7b2b4902a3e3eb7f841" ns2:_="" ns3:_="">
    <xsd:import namespace="5932d2ff-8176-4953-81df-18c95a1e2adf"/>
    <xsd:import namespace="f8c79f12-2815-4969-9805-e691f5b3cc5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32d2ff-8176-4953-81df-18c95a1e2a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8c79f12-2815-4969-9805-e691f5b3cc5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2ED324-8354-48B1-A6A5-2F4DCCDC5C04}">
  <ds:schemaRefs>
    <ds:schemaRef ds:uri="http://purl.org/dc/terms/"/>
    <ds:schemaRef ds:uri="f8c79f12-2815-4969-9805-e691f5b3cc57"/>
    <ds:schemaRef ds:uri="5932d2ff-8176-4953-81df-18c95a1e2adf"/>
    <ds:schemaRef ds:uri="http://purl.org/dc/dcmitype/"/>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D4FD9F1A-2AF3-4F92-B567-4B8593938DD7}">
  <ds:schemaRefs>
    <ds:schemaRef ds:uri="http://schemas.microsoft.com/sharepoint/v3/contenttype/forms"/>
  </ds:schemaRefs>
</ds:datastoreItem>
</file>

<file path=customXml/itemProps3.xml><?xml version="1.0" encoding="utf-8"?>
<ds:datastoreItem xmlns:ds="http://schemas.openxmlformats.org/officeDocument/2006/customXml" ds:itemID="{09F0E713-B081-4D31-AA71-459809B69A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32d2ff-8176-4953-81df-18c95a1e2adf"/>
    <ds:schemaRef ds:uri="f8c79f12-2815-4969-9805-e691f5b3cc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18232</TotalTime>
  <Words>4230</Words>
  <Application>Microsoft Macintosh PowerPoint</Application>
  <PresentationFormat>Widescreen</PresentationFormat>
  <Paragraphs>453</Paragraphs>
  <Slides>32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Arial Narrow</vt:lpstr>
      <vt:lpstr>Calibri</vt:lpstr>
      <vt:lpstr>Courier New</vt:lpstr>
      <vt:lpstr>Symbol</vt:lpstr>
      <vt:lpstr>Times</vt:lpstr>
      <vt:lpstr>1_Office Theme</vt:lpstr>
      <vt:lpstr>PowerPoint Presentation</vt:lpstr>
      <vt:lpstr>The Atmosphere Observing System (AOS) Architecture (Pending HQ Reviews, Decisions) </vt:lpstr>
      <vt:lpstr>PowerPoint Presentation</vt:lpstr>
      <vt:lpstr>A Visual View of AOS-Inclined</vt:lpstr>
      <vt:lpstr>A Visual View of AOS-Polar</vt:lpstr>
      <vt:lpstr>Suborbital Program Scope / Motivation</vt:lpstr>
      <vt:lpstr>AOS Timeline</vt:lpstr>
      <vt:lpstr>AOS Derives From Decadal Survey Recommendations</vt:lpstr>
      <vt:lpstr>Traceability to the Decadal Survey</vt:lpstr>
      <vt:lpstr>Science Objectives flow down from overall AOS objectives to inter-related suborbital themes:</vt:lpstr>
      <vt:lpstr>Airborne Campaigns concept</vt:lpstr>
      <vt:lpstr>AOS Suborbital Conceptual Model</vt:lpstr>
      <vt:lpstr>Only done from Suborbital:</vt:lpstr>
      <vt:lpstr>Only done from Suborbital:</vt:lpstr>
      <vt:lpstr>Better done from Suborbital:</vt:lpstr>
      <vt:lpstr>Better done from Suborbital:</vt:lpstr>
      <vt:lpstr>Better done from Suborbital:</vt:lpstr>
      <vt:lpstr>Best done as an integrated observing system  Suborbital observations allow deep-dive into processes for a discrete number of cases, in a discrete number of locations.  Orbital constellation provides context for how these cases and locations fit into the grand scheme... how representative are they?  -   We can measure aerosol properties very well from suborbital, for a few aerosol regimes... need orbital to measure all regimes  -   We can measure weather events very well from suborbital, but only in a few weather regimes... need orbital for the context of how representative or how extreme those weather events are</vt:lpstr>
      <vt:lpstr>Suborbital Implementation Components</vt:lpstr>
      <vt:lpstr>Leverage / augment surface-based networks and supersites </vt:lpstr>
      <vt:lpstr>Leverage potential partnerships </vt:lpstr>
      <vt:lpstr>Large airborne campaigns led by AOS</vt:lpstr>
      <vt:lpstr>Airborne Campaigns concept</vt:lpstr>
      <vt:lpstr>Example flight concept: Low-cloud – dust interaction &amp; Convection-dust interaction</vt:lpstr>
      <vt:lpstr>Timeline</vt:lpstr>
      <vt:lpstr>Midlatitude Continental airborne campaign</vt:lpstr>
      <vt:lpstr>Timeline</vt:lpstr>
      <vt:lpstr>(Sub)Tropical Oceanic airborne campaign</vt:lpstr>
      <vt:lpstr>AOS Suborbital Applications</vt:lpstr>
      <vt:lpstr>Calibration / Validation</vt:lpstr>
      <vt:lpstr>Summary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Mottar, Jenny R. (HQ-DO000)</dc:creator>
  <cp:lastModifiedBy>Cecil, Daniel J. (MSFC-ST11)</cp:lastModifiedBy>
  <cp:revision>209</cp:revision>
  <dcterms:created xsi:type="dcterms:W3CDTF">2021-07-08T19:10:38Z</dcterms:created>
  <dcterms:modified xsi:type="dcterms:W3CDTF">2022-06-17T14:41:04Z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0x010100351A7DC4B64DF5418467DBA0EBC76AC6</vt:lpwstr>
  </property>
</Properties>
</file>