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17"/>
  </p:notesMasterIdLst>
  <p:sldIdLst>
    <p:sldId id="256" r:id="rId2"/>
    <p:sldId id="258" r:id="rId3"/>
    <p:sldId id="260" r:id="rId4"/>
    <p:sldId id="264" r:id="rId5"/>
    <p:sldId id="263" r:id="rId6"/>
    <p:sldId id="265" r:id="rId7"/>
    <p:sldId id="257" r:id="rId8"/>
    <p:sldId id="266" r:id="rId9"/>
    <p:sldId id="267" r:id="rId10"/>
    <p:sldId id="268" r:id="rId11"/>
    <p:sldId id="603" r:id="rId12"/>
    <p:sldId id="620" r:id="rId13"/>
    <p:sldId id="619" r:id="rId14"/>
    <p:sldId id="621" r:id="rId15"/>
    <p:sldId id="622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9" autoAdjust="0"/>
    <p:restoredTop sz="78367" autoAdjust="0"/>
  </p:normalViewPr>
  <p:slideViewPr>
    <p:cSldViewPr snapToGrid="0">
      <p:cViewPr varScale="1">
        <p:scale>
          <a:sx n="99" d="100"/>
          <a:sy n="99" d="100"/>
        </p:scale>
        <p:origin x="15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F4FB96F-A33F-4146-9B95-D696B270AB37}" type="datetimeFigureOut">
              <a:rPr lang="en-US" smtClean="0"/>
              <a:t>7/11/22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C335966-07E5-407A-B50A-536E75BA9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2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mission_pages/shuttle/shuttlemissions/sts134/launch/index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mages.nasa.gov/details-Apollo%2011%2045th%20Anniversary%20Resource%20Reel.html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32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Shuttle image source: </a:t>
            </a:r>
            <a:r>
              <a:rPr lang="en-US" dirty="0">
                <a:hlinkClick r:id="rId3"/>
              </a:rPr>
              <a:t>NASA - Launch </a:t>
            </a:r>
            <a:r>
              <a:rPr lang="en-US">
                <a:hlinkClick r:id="rId3"/>
              </a:rPr>
              <a:t>and Landing</a:t>
            </a:r>
            <a:endParaRPr lang="en-US"/>
          </a:p>
          <a:p>
            <a:r>
              <a:rPr lang="en-US"/>
              <a:t>Apollo </a:t>
            </a:r>
            <a:r>
              <a:rPr lang="en-US" dirty="0"/>
              <a:t>video source: </a:t>
            </a:r>
            <a:r>
              <a:rPr lang="en-US" dirty="0">
                <a:hlinkClick r:id="rId4"/>
              </a:rPr>
              <a:t>Apollo 11 45th Anniversary Resource Reel | NASA Image and Video Library</a:t>
            </a:r>
            <a:r>
              <a:rPr lang="en-US" dirty="0"/>
              <a:t> (trimmed/compressed by the author)</a:t>
            </a:r>
          </a:p>
          <a:p>
            <a:r>
              <a:rPr lang="en-US" dirty="0"/>
              <a:t>M2020 landing video: NASA/JPL (trimmed/compressed by the author)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6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22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93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21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28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49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4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820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76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97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57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37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22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35966-07E5-407A-B50A-536E75BA9C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42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72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3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50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87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5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0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166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50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583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MM/DD/2020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0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A9672-9808-4437-B4DB-0CBD1B77FEDE}" type="datetimeFigureOut">
              <a:rPr lang="en-US" smtClean="0"/>
              <a:t>7/11/22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6CD68-9EAF-4112-A83D-1CA43C2E0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9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90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.mp4"/><Relationship Id="rId7" Type="http://schemas.openxmlformats.org/officeDocument/2006/relationships/image" Target="../media/image1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4" Type="http://schemas.openxmlformats.org/officeDocument/2006/relationships/video" Target="../media/media5.mp4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3" Type="http://schemas.microsoft.com/office/2007/relationships/media" Target="../media/media7.mp4"/><Relationship Id="rId7" Type="http://schemas.openxmlformats.org/officeDocument/2006/relationships/image" Target="../media/image20.png"/><Relationship Id="rId12" Type="http://schemas.openxmlformats.org/officeDocument/2006/relationships/image" Target="../media/image4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1.png"/><Relationship Id="rId4" Type="http://schemas.openxmlformats.org/officeDocument/2006/relationships/video" Target="../media/media7.mp4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430.png"/><Relationship Id="rId3" Type="http://schemas.microsoft.com/office/2007/relationships/media" Target="../media/media8.mp4"/><Relationship Id="rId7" Type="http://schemas.openxmlformats.org/officeDocument/2006/relationships/image" Target="../media/image21.png"/><Relationship Id="rId12" Type="http://schemas.openxmlformats.org/officeDocument/2006/relationships/image" Target="../media/image410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50.png"/><Relationship Id="rId4" Type="http://schemas.openxmlformats.org/officeDocument/2006/relationships/video" Target="../media/media8.mp4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52.png"/><Relationship Id="rId3" Type="http://schemas.microsoft.com/office/2007/relationships/media" Target="../media/media6.mp4"/><Relationship Id="rId7" Type="http://schemas.openxmlformats.org/officeDocument/2006/relationships/image" Target="../media/image25.png"/><Relationship Id="rId12" Type="http://schemas.openxmlformats.org/officeDocument/2006/relationships/image" Target="../media/image53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5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1.png"/><Relationship Id="rId4" Type="http://schemas.openxmlformats.org/officeDocument/2006/relationships/video" Target="../media/media6.mp4"/><Relationship Id="rId9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1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2CA9C-BA5A-4F77-9C7A-41540309C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80547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/>
              <a:t>Observations and Analysis from a Scaled, Supersonic Plume-Surface Interaction Experiment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3865D3-963C-4949-BCF8-72533500B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60222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Wesley A. Chambers</a:t>
            </a:r>
            <a:r>
              <a:rPr lang="en-US" baseline="30000" dirty="0"/>
              <a:t>1</a:t>
            </a:r>
            <a:r>
              <a:rPr lang="en-US" dirty="0"/>
              <a:t>, Juan Sebastian Rubio</a:t>
            </a:r>
            <a:r>
              <a:rPr lang="en-US" baseline="30000" dirty="0"/>
              <a:t>2</a:t>
            </a:r>
            <a:r>
              <a:rPr lang="en-US" dirty="0"/>
              <a:t>, Matt Gorman</a:t>
            </a:r>
            <a:r>
              <a:rPr lang="en-US" baseline="30000" dirty="0"/>
              <a:t>2</a:t>
            </a:r>
            <a:r>
              <a:rPr lang="en-US" dirty="0"/>
              <a:t>, </a:t>
            </a:r>
          </a:p>
          <a:p>
            <a:r>
              <a:rPr lang="en-US" dirty="0"/>
              <a:t>Miguel X. Diaz-Lopez</a:t>
            </a:r>
            <a:r>
              <a:rPr lang="en-US" baseline="30000" dirty="0"/>
              <a:t>2</a:t>
            </a:r>
            <a:r>
              <a:rPr lang="en-US" dirty="0"/>
              <a:t>, Rui Ni</a:t>
            </a:r>
            <a:r>
              <a:rPr lang="en-US" baseline="30000" dirty="0"/>
              <a:t>2</a:t>
            </a:r>
            <a:r>
              <a:rPr lang="en-US" dirty="0"/>
              <a:t>, and Manish Mehta</a:t>
            </a:r>
            <a:r>
              <a:rPr lang="en-US" baseline="30000" dirty="0"/>
              <a:t>1</a:t>
            </a:r>
          </a:p>
          <a:p>
            <a:r>
              <a:rPr lang="en-US" baseline="30000" dirty="0"/>
              <a:t>1</a:t>
            </a:r>
            <a:r>
              <a:rPr lang="en-US" dirty="0"/>
              <a:t>NASA Marshall Space Flight Center</a:t>
            </a:r>
          </a:p>
          <a:p>
            <a:r>
              <a:rPr lang="en-US" baseline="30000" dirty="0"/>
              <a:t>2</a:t>
            </a:r>
            <a:r>
              <a:rPr lang="en-US" dirty="0"/>
              <a:t>Johns Hopkins University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EE9E30-F870-48E8-BE18-DCF0BA091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616" y="0"/>
            <a:ext cx="3894267" cy="194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E266E2-6564-4368-94A5-47F549A93825}"/>
              </a:ext>
            </a:extLst>
          </p:cNvPr>
          <p:cNvSpPr txBox="1"/>
          <p:nvPr/>
        </p:nvSpPr>
        <p:spPr>
          <a:xfrm>
            <a:off x="4473024" y="6121516"/>
            <a:ext cx="3245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NASA Exploration Science Forum</a:t>
            </a:r>
          </a:p>
          <a:p>
            <a:pPr algn="ctr"/>
            <a:r>
              <a:rPr lang="en-US" dirty="0"/>
              <a:t>20 July 2022</a:t>
            </a:r>
          </a:p>
        </p:txBody>
      </p:sp>
    </p:spTree>
    <p:extLst>
      <p:ext uri="{BB962C8B-B14F-4D97-AF65-F5344CB8AC3E}">
        <p14:creationId xmlns:p14="http://schemas.microsoft.com/office/powerpoint/2010/main" val="114758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523B8AE-8E23-4906-8516-FC705E0068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r="999"/>
          <a:stretch/>
        </p:blipFill>
        <p:spPr bwMode="auto">
          <a:xfrm>
            <a:off x="1281952" y="0"/>
            <a:ext cx="9628095" cy="686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pollo11landingclip">
            <a:hlinkClick r:id="" action="ppaction://media"/>
            <a:extLst>
              <a:ext uri="{FF2B5EF4-FFF2-40B4-BE49-F238E27FC236}">
                <a16:creationId xmlns:a16="http://schemas.microsoft.com/office/drawing/2014/main" id="{81C26EA9-854D-405C-AE43-1D008FB519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13186" r="12342"/>
          <a:stretch/>
        </p:blipFill>
        <p:spPr>
          <a:xfrm>
            <a:off x="6346371" y="-16526"/>
            <a:ext cx="5845629" cy="4415348"/>
          </a:xfrm>
          <a:prstGeom prst="rect">
            <a:avLst/>
          </a:prstGeom>
        </p:spPr>
      </p:pic>
      <p:pic>
        <p:nvPicPr>
          <p:cNvPr id="3" name="ddc_compressed_clip">
            <a:hlinkClick r:id="" action="ppaction://media"/>
            <a:extLst>
              <a:ext uri="{FF2B5EF4-FFF2-40B4-BE49-F238E27FC236}">
                <a16:creationId xmlns:a16="http://schemas.microsoft.com/office/drawing/2014/main" id="{34D51003-C514-482A-9A52-5A8FB51FA8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2701" r="12605"/>
          <a:stretch/>
        </p:blipFill>
        <p:spPr>
          <a:xfrm>
            <a:off x="0" y="2808287"/>
            <a:ext cx="5377543" cy="4049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53C566-32D7-4FEE-AA19-6D0D0602D47A}"/>
              </a:ext>
            </a:extLst>
          </p:cNvPr>
          <p:cNvSpPr txBox="1"/>
          <p:nvPr/>
        </p:nvSpPr>
        <p:spPr>
          <a:xfrm>
            <a:off x="7879537" y="6488668"/>
            <a:ext cx="3030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STS-134 (NASA/Jim Grossman)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759B88-836D-4337-8EE1-11608DA3BC13}"/>
              </a:ext>
            </a:extLst>
          </p:cNvPr>
          <p:cNvSpPr txBox="1"/>
          <p:nvPr/>
        </p:nvSpPr>
        <p:spPr>
          <a:xfrm>
            <a:off x="3109164" y="2808287"/>
            <a:ext cx="226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Mars 2020 (NASA/JPL)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7347AF-590A-473B-AB8C-7BA262F1AB49}"/>
              </a:ext>
            </a:extLst>
          </p:cNvPr>
          <p:cNvSpPr txBox="1"/>
          <p:nvPr/>
        </p:nvSpPr>
        <p:spPr>
          <a:xfrm>
            <a:off x="6346371" y="4040248"/>
            <a:ext cx="178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Apollo 11 (NASA)</a:t>
            </a:r>
          </a:p>
        </p:txBody>
      </p:sp>
    </p:spTree>
    <p:extLst>
      <p:ext uri="{BB962C8B-B14F-4D97-AF65-F5344CB8AC3E}">
        <p14:creationId xmlns:p14="http://schemas.microsoft.com/office/powerpoint/2010/main" val="414960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1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1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8BEAD-0761-4672-BDA1-B6769A48F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82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NASA’s Plume-Surface Interaction Project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11A9B2-B8CE-4F0B-ADD2-3232E19201F3}"/>
              </a:ext>
            </a:extLst>
          </p:cNvPr>
          <p:cNvSpPr/>
          <p:nvPr/>
        </p:nvSpPr>
        <p:spPr>
          <a:xfrm>
            <a:off x="5155379" y="3270563"/>
            <a:ext cx="3530009" cy="3740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E6E536-66B5-4A6F-8227-94EB28FD5541}"/>
              </a:ext>
            </a:extLst>
          </p:cNvPr>
          <p:cNvSpPr/>
          <p:nvPr/>
        </p:nvSpPr>
        <p:spPr>
          <a:xfrm>
            <a:off x="4922875" y="5711810"/>
            <a:ext cx="2783454" cy="3248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7EF941-A47B-4A98-9C8C-C2CD35063C76}"/>
              </a:ext>
            </a:extLst>
          </p:cNvPr>
          <p:cNvSpPr/>
          <p:nvPr/>
        </p:nvSpPr>
        <p:spPr>
          <a:xfrm>
            <a:off x="4922875" y="2418346"/>
            <a:ext cx="4199860" cy="3248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10DEBA-CC8D-46BB-832C-64D68C6695AC}"/>
              </a:ext>
            </a:extLst>
          </p:cNvPr>
          <p:cNvGrpSpPr/>
          <p:nvPr/>
        </p:nvGrpSpPr>
        <p:grpSpPr>
          <a:xfrm>
            <a:off x="2214264" y="1690688"/>
            <a:ext cx="7113767" cy="4925983"/>
            <a:chOff x="333363" y="1818645"/>
            <a:chExt cx="7113767" cy="492598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D7868F-FDE7-42C7-AC31-27ACF2635C44}"/>
                </a:ext>
              </a:extLst>
            </p:cNvPr>
            <p:cNvSpPr txBox="1"/>
            <p:nvPr/>
          </p:nvSpPr>
          <p:spPr>
            <a:xfrm>
              <a:off x="3359023" y="3300819"/>
              <a:ext cx="4088107" cy="21133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Modeling &amp; Simulation</a:t>
              </a:r>
            </a:p>
            <a:p>
              <a:pPr defTabSz="1219170" fontAlgn="auto">
                <a:spcBef>
                  <a:spcPts val="40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Plume flow in low-pressure environments</a:t>
              </a:r>
            </a:p>
            <a:p>
              <a:pPr defTabSz="1219170" fontAlgn="auto">
                <a:spcBef>
                  <a:spcPts val="40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Mixed continuum/rarefied flow</a:t>
              </a:r>
            </a:p>
            <a:p>
              <a:pPr defTabSz="1219170" fontAlgn="auto">
                <a:spcBef>
                  <a:spcPts val="40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Regolith particle phase modeling</a:t>
              </a:r>
            </a:p>
            <a:p>
              <a:pPr defTabSz="1219170" fontAlgn="auto">
                <a:spcBef>
                  <a:spcPts val="400"/>
                </a:spcBef>
                <a:spcAft>
                  <a:spcPts val="0"/>
                </a:spcAft>
              </a:pPr>
              <a:r>
                <a:rPr lang="en-US" sz="1800" dirty="0">
                  <a:solidFill>
                    <a:srgbClr val="000000"/>
                  </a:solidFill>
                  <a:cs typeface="Arial" panose="020B0604020202020204" pitchFamily="34" charset="0"/>
                </a:rPr>
                <a:t>Gas-particle interaction modeling</a:t>
              </a:r>
              <a:endParaRPr lang="en-US" sz="3200" dirty="0"/>
            </a:p>
            <a:p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8789503-BEE2-4381-8D38-8D3C9475121C}"/>
                </a:ext>
              </a:extLst>
            </p:cNvPr>
            <p:cNvSpPr txBox="1"/>
            <p:nvPr/>
          </p:nvSpPr>
          <p:spPr>
            <a:xfrm>
              <a:off x="3359023" y="1818645"/>
              <a:ext cx="4024371" cy="13542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Testing</a:t>
              </a:r>
            </a:p>
            <a:p>
              <a:r>
                <a:rPr lang="en-US" sz="1800" dirty="0"/>
                <a:t>PSI testing using NASA vacuum facilities</a:t>
              </a:r>
            </a:p>
            <a:p>
              <a:r>
                <a:rPr lang="en-US" sz="1800" dirty="0"/>
                <a:t>Sub-scale, inert-gas PSI test (2021/2022)</a:t>
              </a:r>
            </a:p>
            <a:p>
              <a:r>
                <a:rPr lang="en-US" sz="1800" dirty="0"/>
                <a:t>Follow-on, flight-relevant test (Planned)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546AA24-8B4A-4502-90A6-9101DE8A5F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23210" y="1818645"/>
              <a:ext cx="2039560" cy="1219200"/>
            </a:xfrm>
            <a:prstGeom prst="rect">
              <a:avLst/>
            </a:prstGeom>
            <a:ln w="57150">
              <a:solidFill>
                <a:schemeClr val="accent6">
                  <a:lumMod val="40000"/>
                  <a:lumOff val="60000"/>
                </a:schemeClr>
              </a:solidFill>
            </a:ln>
            <a:effectLst/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765877-6D1D-4B75-96BC-4E3B81D78030}"/>
                </a:ext>
              </a:extLst>
            </p:cNvPr>
            <p:cNvSpPr txBox="1"/>
            <p:nvPr/>
          </p:nvSpPr>
          <p:spPr>
            <a:xfrm>
              <a:off x="3359023" y="5392593"/>
              <a:ext cx="2783454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/>
                <a:t>Instrumentation</a:t>
              </a:r>
              <a:endParaRPr lang="en-US" dirty="0"/>
            </a:p>
            <a:p>
              <a:r>
                <a:rPr lang="en-US" dirty="0"/>
                <a:t>mm-wave Doppler radar</a:t>
              </a:r>
            </a:p>
            <a:p>
              <a:r>
                <a:rPr lang="en-US" dirty="0"/>
                <a:t>Dust concentration monitor</a:t>
              </a:r>
            </a:p>
          </p:txBody>
        </p:sp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05A1F52E-F356-4DA9-821C-FE462FA50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63" y="5392593"/>
              <a:ext cx="2929407" cy="1352035"/>
            </a:xfrm>
            <a:prstGeom prst="rect">
              <a:avLst/>
            </a:prstGeom>
            <a:noFill/>
            <a:ln w="57150">
              <a:solidFill>
                <a:schemeClr val="accent1">
                  <a:lumMod val="40000"/>
                  <a:lumOff val="60000"/>
                </a:schemeClr>
              </a:solidFill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F38E73C-D7C0-4627-8456-3A9C1C089978}"/>
              </a:ext>
            </a:extLst>
          </p:cNvPr>
          <p:cNvSpPr txBox="1"/>
          <p:nvPr/>
        </p:nvSpPr>
        <p:spPr>
          <a:xfrm>
            <a:off x="7409582" y="1690688"/>
            <a:ext cx="4782418" cy="2215991"/>
          </a:xfrm>
          <a:prstGeom prst="rect">
            <a:avLst/>
          </a:prstGeom>
          <a:noFill/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/>
              <a:t>Physics Focused Ground Test 1 </a:t>
            </a:r>
          </a:p>
          <a:p>
            <a:pPr marL="0" indent="0">
              <a:buNone/>
            </a:pPr>
            <a:r>
              <a:rPr lang="en-US" dirty="0"/>
              <a:t>Summer 2021</a:t>
            </a:r>
          </a:p>
          <a:p>
            <a:pPr marL="0" indent="0">
              <a:buNone/>
            </a:pPr>
            <a:r>
              <a:rPr lang="en-US" sz="1800" dirty="0"/>
              <a:t>Half-space PSI experiment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Physics Focused Ground Test 2 </a:t>
            </a:r>
          </a:p>
          <a:p>
            <a:r>
              <a:rPr lang="en-US" dirty="0"/>
              <a:t>Summer 2022</a:t>
            </a:r>
          </a:p>
          <a:p>
            <a:pPr marL="0" indent="0">
              <a:buNone/>
            </a:pPr>
            <a:r>
              <a:rPr lang="en-US" sz="1800" dirty="0"/>
              <a:t>Plume impingement experiment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236E345-2B77-40F8-84A0-B617112979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0752" y="3172862"/>
            <a:ext cx="1942919" cy="1828800"/>
          </a:xfrm>
          <a:prstGeom prst="rect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69406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42626E0C-E7DE-466B-9DEE-6EABFD904D2F}"/>
              </a:ext>
            </a:extLst>
          </p:cNvPr>
          <p:cNvGrpSpPr/>
          <p:nvPr/>
        </p:nvGrpSpPr>
        <p:grpSpPr>
          <a:xfrm>
            <a:off x="0" y="0"/>
            <a:ext cx="7181088" cy="5269200"/>
            <a:chOff x="1138604" y="844062"/>
            <a:chExt cx="6866792" cy="5038582"/>
          </a:xfrm>
        </p:grpSpPr>
        <p:pic>
          <p:nvPicPr>
            <p:cNvPr id="26" name="Picture 2">
              <a:extLst>
                <a:ext uri="{FF2B5EF4-FFF2-40B4-BE49-F238E27FC236}">
                  <a16:creationId xmlns:a16="http://schemas.microsoft.com/office/drawing/2014/main" id="{D23CFFF5-2B99-41B5-9E33-73B23A31788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6"/>
            <a:stretch/>
          </p:blipFill>
          <p:spPr bwMode="auto">
            <a:xfrm>
              <a:off x="1138604" y="844062"/>
              <a:ext cx="6866792" cy="5038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51932E7-FDEC-47F9-8165-B86809B12E5B}"/>
                </a:ext>
              </a:extLst>
            </p:cNvPr>
            <p:cNvSpPr txBox="1"/>
            <p:nvPr/>
          </p:nvSpPr>
          <p:spPr>
            <a:xfrm>
              <a:off x="3228474" y="991500"/>
              <a:ext cx="17354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FLIR Cameras (FC1, FC2, FC3)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33E5216-720F-4DAC-9BF5-C7D2A98ECE8F}"/>
                </a:ext>
              </a:extLst>
            </p:cNvPr>
            <p:cNvSpPr txBox="1"/>
            <p:nvPr/>
          </p:nvSpPr>
          <p:spPr>
            <a:xfrm>
              <a:off x="6585414" y="3289546"/>
              <a:ext cx="13803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VEO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(CC)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BD0AEC-F5BE-46EE-9615-E25030D401D5}"/>
                </a:ext>
              </a:extLst>
            </p:cNvPr>
            <p:cNvSpPr txBox="1"/>
            <p:nvPr/>
          </p:nvSpPr>
          <p:spPr>
            <a:xfrm>
              <a:off x="4732185" y="3188130"/>
              <a:ext cx="13803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V2511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(EC2)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4C05B3-44C5-4971-9ED0-1ACE55342B23}"/>
                </a:ext>
              </a:extLst>
            </p:cNvPr>
            <p:cNvSpPr txBox="1"/>
            <p:nvPr/>
          </p:nvSpPr>
          <p:spPr>
            <a:xfrm>
              <a:off x="3634708" y="3188129"/>
              <a:ext cx="1022637" cy="474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TMX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(EC1)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047398-3638-4A96-A581-B52F25B45549}"/>
                </a:ext>
              </a:extLst>
            </p:cNvPr>
            <p:cNvSpPr txBox="1"/>
            <p:nvPr/>
          </p:nvSpPr>
          <p:spPr>
            <a:xfrm>
              <a:off x="1952119" y="3307596"/>
              <a:ext cx="13803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HS Vision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LED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85A2B15-49E2-429E-ACE7-7B7D8EF69BD5}"/>
                </a:ext>
              </a:extLst>
            </p:cNvPr>
            <p:cNvSpPr txBox="1"/>
            <p:nvPr/>
          </p:nvSpPr>
          <p:spPr>
            <a:xfrm>
              <a:off x="3799424" y="5074723"/>
              <a:ext cx="13803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white"/>
                  </a:solidFill>
                  <a:effectLst>
                    <a:glow rad="101600">
                      <a:prstClr val="black">
                        <a:alpha val="60000"/>
                      </a:prstClr>
                    </a:glow>
                  </a:effectLst>
                  <a:latin typeface="Arial" charset="0"/>
                  <a:ea typeface="MS PGothic" charset="-128"/>
                </a:rPr>
                <a:t>Crater LEDs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BF3E1C5-0638-4895-AC58-C1FC34A4F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739" y="1119777"/>
            <a:ext cx="5423261" cy="5738223"/>
          </a:xfrm>
          <a:prstGeom prst="rect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5BEB12E-FC6C-4CB1-B273-F112D6BF5919}"/>
              </a:ext>
            </a:extLst>
          </p:cNvPr>
          <p:cNvSpPr txBox="1"/>
          <p:nvPr/>
        </p:nvSpPr>
        <p:spPr>
          <a:xfrm>
            <a:off x="237483" y="5503485"/>
            <a:ext cx="58151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+mj-lt"/>
              </a:rPr>
              <a:t>Physics Focused Ground Test 1</a:t>
            </a:r>
          </a:p>
          <a:p>
            <a:r>
              <a:rPr lang="en-US" sz="2800" dirty="0">
                <a:latin typeface="+mj-lt"/>
              </a:rPr>
              <a:t>MSFC Test Stand 300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5B80C-AB89-4289-89C2-C3F6C2D156F3}"/>
              </a:ext>
            </a:extLst>
          </p:cNvPr>
          <p:cNvSpPr txBox="1"/>
          <p:nvPr/>
        </p:nvSpPr>
        <p:spPr>
          <a:xfrm>
            <a:off x="7596729" y="750445"/>
            <a:ext cx="376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 Diagram (Top-Down View)</a:t>
            </a:r>
          </a:p>
        </p:txBody>
      </p:sp>
    </p:spTree>
    <p:extLst>
      <p:ext uri="{BB962C8B-B14F-4D97-AF65-F5344CB8AC3E}">
        <p14:creationId xmlns:p14="http://schemas.microsoft.com/office/powerpoint/2010/main" val="1309169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6392-FC61-4FEA-AF74-ABF8A7F76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PFGT1 Regolith Bin and Nozzle Setup</a:t>
            </a:r>
          </a:p>
        </p:txBody>
      </p:sp>
      <p:pic>
        <p:nvPicPr>
          <p:cNvPr id="169" name="Picture 168">
            <a:extLst>
              <a:ext uri="{FF2B5EF4-FFF2-40B4-BE49-F238E27FC236}">
                <a16:creationId xmlns:a16="http://schemas.microsoft.com/office/drawing/2014/main" id="{495B9E4F-534B-4673-AE88-F77177EDA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24" y="1618187"/>
            <a:ext cx="5456308" cy="4447195"/>
          </a:xfrm>
          <a:prstGeom prst="rect">
            <a:avLst/>
          </a:prstGeo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590ABC7-B2CC-4548-944E-93B3F165A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532" y="1690688"/>
            <a:ext cx="6063916" cy="44471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77257B-0602-4C65-A247-9FE9C007B132}"/>
              </a:ext>
            </a:extLst>
          </p:cNvPr>
          <p:cNvSpPr txBox="1"/>
          <p:nvPr/>
        </p:nvSpPr>
        <p:spPr>
          <a:xfrm>
            <a:off x="390224" y="6137883"/>
            <a:ext cx="395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Side-Facing Diagram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60CE92-13B8-4107-89C3-9FF9484402B4}"/>
              </a:ext>
            </a:extLst>
          </p:cNvPr>
          <p:cNvSpPr txBox="1"/>
          <p:nvPr/>
        </p:nvSpPr>
        <p:spPr>
          <a:xfrm>
            <a:off x="6901902" y="6123543"/>
            <a:ext cx="3953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Face-On Diagram with Example High-Speed Camera Fields of 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40D477-875B-4706-8B0E-51A79FCC2BE7}"/>
                  </a:ext>
                </a:extLst>
              </p:cNvPr>
              <p:cNvSpPr txBox="1"/>
              <p:nvPr/>
            </p:nvSpPr>
            <p:spPr>
              <a:xfrm>
                <a:off x="4139004" y="3429000"/>
                <a:ext cx="11766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𝐻𝑒𝑎𝑡𝑒𝑑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4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40D477-875B-4706-8B0E-51A79FCC2B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004" y="3429000"/>
                <a:ext cx="117666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80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96392-FC61-4FEA-AF74-ABF8A7F76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PFGT1 High-Speed Cameras</a:t>
            </a:r>
          </a:p>
        </p:txBody>
      </p:sp>
      <p:pic>
        <p:nvPicPr>
          <p:cNvPr id="7" name="Content Placeholder 1418">
            <a:extLst>
              <a:ext uri="{FF2B5EF4-FFF2-40B4-BE49-F238E27FC236}">
                <a16:creationId xmlns:a16="http://schemas.microsoft.com/office/drawing/2014/main" id="{7CA93E9C-1C88-4EE4-B1B1-837128B15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63429"/>
          <a:stretch/>
        </p:blipFill>
        <p:spPr>
          <a:xfrm>
            <a:off x="255757" y="1545686"/>
            <a:ext cx="3326492" cy="5295689"/>
          </a:xfrm>
        </p:spPr>
      </p:pic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590ABC7-B2CC-4548-944E-93B3F165A8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532" y="1690688"/>
            <a:ext cx="6063916" cy="44471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60CE92-13B8-4107-89C3-9FF9484402B4}"/>
              </a:ext>
            </a:extLst>
          </p:cNvPr>
          <p:cNvSpPr txBox="1"/>
          <p:nvPr/>
        </p:nvSpPr>
        <p:spPr>
          <a:xfrm>
            <a:off x="6901902" y="6123543"/>
            <a:ext cx="3953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Face-On Diagram with Example High-Speed Camera Fields of 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BAFCBF-468F-4185-8B5A-464E4E878C7C}"/>
              </a:ext>
            </a:extLst>
          </p:cNvPr>
          <p:cNvSpPr txBox="1"/>
          <p:nvPr/>
        </p:nvSpPr>
        <p:spPr>
          <a:xfrm>
            <a:off x="3508897" y="2409584"/>
            <a:ext cx="1987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Crater Camera (CC)</a:t>
            </a:r>
          </a:p>
          <a:p>
            <a:r>
              <a:rPr lang="en-US" dirty="0"/>
              <a:t>Phantom VEO</a:t>
            </a:r>
          </a:p>
          <a:p>
            <a:r>
              <a:rPr lang="en-US" dirty="0"/>
              <a:t>5,000 Hz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618153-BA31-475C-B260-DF055FD51E73}"/>
              </a:ext>
            </a:extLst>
          </p:cNvPr>
          <p:cNvSpPr txBox="1"/>
          <p:nvPr/>
        </p:nvSpPr>
        <p:spPr>
          <a:xfrm>
            <a:off x="3508897" y="4237220"/>
            <a:ext cx="22574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Ejecta Camera 1 (EC1)</a:t>
            </a:r>
          </a:p>
          <a:p>
            <a:r>
              <a:rPr lang="en-US" dirty="0"/>
              <a:t>Phantom TMX</a:t>
            </a:r>
          </a:p>
          <a:p>
            <a:r>
              <a:rPr lang="en-US" dirty="0"/>
              <a:t>775,000 Hz</a:t>
            </a:r>
          </a:p>
          <a:p>
            <a:endParaRPr lang="en-US" dirty="0"/>
          </a:p>
          <a:p>
            <a:r>
              <a:rPr lang="en-US" dirty="0"/>
              <a:t>Ejecta Camera 2 (EC2)</a:t>
            </a:r>
          </a:p>
          <a:p>
            <a:r>
              <a:rPr lang="en-US" dirty="0"/>
              <a:t>Phantom V2511</a:t>
            </a:r>
          </a:p>
          <a:p>
            <a:r>
              <a:rPr lang="en-US" dirty="0"/>
              <a:t>25,000 Hz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467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49_BP1_clip">
            <a:hlinkClick r:id="" action="ppaction://media"/>
            <a:extLst>
              <a:ext uri="{FF2B5EF4-FFF2-40B4-BE49-F238E27FC236}">
                <a16:creationId xmlns:a16="http://schemas.microsoft.com/office/drawing/2014/main" id="{FBC4557B-1C6D-4ABB-B529-E24C7D18CB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8878" y="0"/>
            <a:ext cx="11374244" cy="6858000"/>
          </a:xfrm>
          <a:prstGeom prst="rect">
            <a:avLst/>
          </a:prstGeom>
          <a:ln w="38100">
            <a:noFill/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0E89BA-D090-438D-A0DB-143039005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71172"/>
              </p:ext>
            </p:extLst>
          </p:nvPr>
        </p:nvGraphicFramePr>
        <p:xfrm>
          <a:off x="6096000" y="4480560"/>
          <a:ext cx="5687123" cy="2164080"/>
        </p:xfrm>
        <a:graphic>
          <a:graphicData uri="http://schemas.openxmlformats.org/drawingml/2006/table">
            <a:tbl>
              <a:tblPr firstRow="1"/>
              <a:tblGrid>
                <a:gridCol w="2337995">
                  <a:extLst>
                    <a:ext uri="{9D8B030D-6E8A-4147-A177-3AD203B41FA5}">
                      <a16:colId xmlns:a16="http://schemas.microsoft.com/office/drawing/2014/main" val="1975817133"/>
                    </a:ext>
                  </a:extLst>
                </a:gridCol>
                <a:gridCol w="623944">
                  <a:extLst>
                    <a:ext uri="{9D8B030D-6E8A-4147-A177-3AD203B41FA5}">
                      <a16:colId xmlns:a16="http://schemas.microsoft.com/office/drawing/2014/main" val="107397377"/>
                    </a:ext>
                  </a:extLst>
                </a:gridCol>
                <a:gridCol w="2725184">
                  <a:extLst>
                    <a:ext uri="{9D8B030D-6E8A-4147-A177-3AD203B41FA5}">
                      <a16:colId xmlns:a16="http://schemas.microsoft.com/office/drawing/2014/main" val="4262815513"/>
                    </a:ext>
                  </a:extLst>
                </a:gridCol>
              </a:tblGrid>
              <a:tr h="29047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Regolith Simulants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Description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987790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Mono-disperse silica sand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150 micron (mean)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859772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Bi-disperse sand mixture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50 micron (mean) + mono-disperse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507917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Tri-disperse sand mixture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Sieved BP-1 + bi-disperse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1847679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BP-1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BP1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Full range lunar simulant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18319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Sieved BP-1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IRR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300 micron (mean)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0030059"/>
                  </a:ext>
                </a:extLst>
              </a:tr>
              <a:tr h="2904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Mono-disperse glass spheres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MGB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150 micron (mean)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06994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9DE312-9165-4339-9B00-206B7D8A0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650151"/>
              </p:ext>
            </p:extLst>
          </p:nvPr>
        </p:nvGraphicFramePr>
        <p:xfrm>
          <a:off x="408878" y="5131047"/>
          <a:ext cx="5378736" cy="1513593"/>
        </p:xfrm>
        <a:graphic>
          <a:graphicData uri="http://schemas.openxmlformats.org/drawingml/2006/table">
            <a:tbl>
              <a:tblPr firstRow="1"/>
              <a:tblGrid>
                <a:gridCol w="4160024">
                  <a:extLst>
                    <a:ext uri="{9D8B030D-6E8A-4147-A177-3AD203B41FA5}">
                      <a16:colId xmlns:a16="http://schemas.microsoft.com/office/drawing/2014/main" val="259333115"/>
                    </a:ext>
                  </a:extLst>
                </a:gridCol>
                <a:gridCol w="601184">
                  <a:extLst>
                    <a:ext uri="{9D8B030D-6E8A-4147-A177-3AD203B41FA5}">
                      <a16:colId xmlns:a16="http://schemas.microsoft.com/office/drawing/2014/main" val="1983085809"/>
                    </a:ext>
                  </a:extLst>
                </a:gridCol>
                <a:gridCol w="617528">
                  <a:extLst>
                    <a:ext uri="{9D8B030D-6E8A-4147-A177-3AD203B41FA5}">
                      <a16:colId xmlns:a16="http://schemas.microsoft.com/office/drawing/2014/main" val="2095330272"/>
                    </a:ext>
                  </a:extLst>
                </a:gridCol>
              </a:tblGrid>
              <a:tr h="280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Parameter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max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161132"/>
                  </a:ext>
                </a:extLst>
              </a:tr>
              <a:tr h="3927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Vacuum chamber pressure [Torr]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0.02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4.5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9BBB5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460793"/>
                  </a:ext>
                </a:extLst>
              </a:tr>
              <a:tr h="3927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Nozzle height/nozzle diameter [dimensionless]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509053"/>
                  </a:ext>
                </a:extLst>
              </a:tr>
              <a:tr h="3927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ctr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Nozzle mass flow rate [g/s]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0.32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8.6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9BBB5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2285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6AB62B-72FF-4788-A722-E53FF3F6AD13}"/>
              </a:ext>
            </a:extLst>
          </p:cNvPr>
          <p:cNvSpPr txBox="1"/>
          <p:nvPr/>
        </p:nvSpPr>
        <p:spPr>
          <a:xfrm>
            <a:off x="1396860" y="4472158"/>
            <a:ext cx="4390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PFGT1 Parameters and Simulants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7943B7-8C7C-4A86-89BF-7D0996B69C38}"/>
                  </a:ext>
                </a:extLst>
              </p:cNvPr>
              <p:cNvSpPr txBox="1"/>
              <p:nvPr/>
            </p:nvSpPr>
            <p:spPr>
              <a:xfrm>
                <a:off x="408878" y="0"/>
                <a:ext cx="2274982" cy="1320811"/>
              </a:xfrm>
              <a:prstGeom prst="rect">
                <a:avLst/>
              </a:prstGeom>
              <a:solidFill>
                <a:schemeClr val="bg2">
                  <a:lumMod val="25000"/>
                  <a:alpha val="7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dirty="0">
                    <a:ln>
                      <a:noFill/>
                    </a:ln>
                    <a:solidFill>
                      <a:prstClr val="white"/>
                    </a:solidFill>
                    <a:effectLst/>
                    <a:latin typeface="Arial" charset="0"/>
                    <a:ea typeface="MS PGothic" charset="-128"/>
                  </a:rPr>
                  <a:t>Run 49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ln>
                      <a:noFill/>
                    </a:ln>
                    <a:solidFill>
                      <a:prstClr val="white"/>
                    </a:solidFill>
                    <a:effectLst/>
                    <a:latin typeface="Arial" charset="0"/>
                    <a:ea typeface="MS PGothic" charset="-128"/>
                  </a:rPr>
                  <a:t>BP-1 Lunar simulant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i="1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i="1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latin typeface="Cambria Math" panose="02040503050406030204" pitchFamily="18" charset="0"/>
                      </a:rPr>
                      <m:t>=3;</m:t>
                    </m:r>
                  </m:oMath>
                </a14:m>
                <a:r>
                  <a:rPr lang="en-US" dirty="0">
                    <a:ln>
                      <a:noFill/>
                    </a:ln>
                    <a:solidFill>
                      <a:prstClr val="white"/>
                    </a:solidFill>
                    <a:effectLst/>
                    <a:latin typeface="Arial" charset="0"/>
                    <a:ea typeface="MS PGothic" charset="-128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i="1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latin typeface="Cambria Math" panose="02040503050406030204" pitchFamily="18" charset="0"/>
                      </a:rPr>
                      <m:t>=0.32</m:t>
                    </m:r>
                    <m:r>
                      <a:rPr lang="en-US" i="1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i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i="1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dirty="0">
                  <a:ln>
                    <a:noFill/>
                  </a:ln>
                  <a:solidFill>
                    <a:prstClr val="white"/>
                  </a:solidFill>
                  <a:effectLst/>
                  <a:latin typeface="Arial" charset="0"/>
                  <a:ea typeface="MS PGothic" charset="-128"/>
                </a:endParaRP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𝑣𝑎𝑐</m:t>
                          </m:r>
                        </m:sub>
                      </m:sSub>
                      <m:r>
                        <a:rPr lang="en-US" i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latin typeface="Cambria Math" panose="02040503050406030204" pitchFamily="18" charset="0"/>
                        </a:rPr>
                        <m:t>=4.5 </m:t>
                      </m:r>
                      <m:r>
                        <a:rPr lang="en-US" i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latin typeface="Cambria Math" panose="02040503050406030204" pitchFamily="18" charset="0"/>
                        </a:rPr>
                        <m:t>𝑇𝑜𝑟𝑟</m:t>
                      </m:r>
                    </m:oMath>
                  </m:oMathPara>
                </a14:m>
                <a:endParaRPr lang="en-US" dirty="0">
                  <a:ln>
                    <a:noFill/>
                  </a:ln>
                  <a:solidFill>
                    <a:prstClr val="white"/>
                  </a:solidFill>
                  <a:effectLst/>
                  <a:latin typeface="Arial" charset="0"/>
                  <a:ea typeface="MS PGothic" charset="-12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7943B7-8C7C-4A86-89BF-7D0996B69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78" y="0"/>
                <a:ext cx="2274982" cy="1320811"/>
              </a:xfrm>
              <a:prstGeom prst="rect">
                <a:avLst/>
              </a:prstGeom>
              <a:blipFill>
                <a:blip r:embed="rId6"/>
                <a:stretch>
                  <a:fillRect l="-2145" t="-2304" r="-2413" b="-1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52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nakefigR13">
            <a:hlinkClick r:id="" action="ppaction://media"/>
            <a:extLst>
              <a:ext uri="{FF2B5EF4-FFF2-40B4-BE49-F238E27FC236}">
                <a16:creationId xmlns:a16="http://schemas.microsoft.com/office/drawing/2014/main" id="{353E5D38-4892-4CF3-89D4-9ECA78EE8C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1690688"/>
            <a:ext cx="6096000" cy="4572000"/>
          </a:xfrm>
          <a:prstGeom prst="rect">
            <a:avLst/>
          </a:prstGeom>
          <a:ln w="38100"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36CF8A8-F0A8-4E73-9106-9193C7267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Image Analysis Techniques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83DF64-3D2E-4957-8792-8B35910B516D}"/>
                  </a:ext>
                </a:extLst>
              </p:cNvPr>
              <p:cNvSpPr txBox="1"/>
              <p:nvPr/>
            </p:nvSpPr>
            <p:spPr>
              <a:xfrm>
                <a:off x="193587" y="5790790"/>
                <a:ext cx="5708825" cy="616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Run</a:t>
                </a:r>
                <a:r>
                  <a:rPr lang="en-US" sz="1400" b="1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 </a:t>
                </a:r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using silica sand;</a:t>
                </a:r>
                <a14:m>
                  <m:oMath xmlns:m="http://schemas.openxmlformats.org/officeDocument/2006/math">
                    <m:r>
                      <a:rPr lang="en-US" sz="14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=10;</m:t>
                    </m:r>
                  </m:oMath>
                </a14:m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=0.32</m:t>
                    </m:r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𝑣𝑎𝑐</m:t>
                        </m:r>
                      </m:sub>
                    </m:sSub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=4.5 </m:t>
                    </m:r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𝑇𝑜𝑟𝑟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Arial" charset="0"/>
                  <a:ea typeface="MS PGothic" charset="-128"/>
                </a:endParaRP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>
                  <a:solidFill>
                    <a:prstClr val="black"/>
                  </a:solidFill>
                  <a:latin typeface="Arial" charset="0"/>
                  <a:ea typeface="MS PGothic" charset="-128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83DF64-3D2E-4957-8792-8B35910B5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87" y="5790790"/>
                <a:ext cx="5708825" cy="616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D574C6-5E15-4A5B-8BAD-BDEF429589FF}"/>
                  </a:ext>
                </a:extLst>
              </p:cNvPr>
              <p:cNvSpPr txBox="1"/>
              <p:nvPr/>
            </p:nvSpPr>
            <p:spPr>
              <a:xfrm>
                <a:off x="6289587" y="5790790"/>
                <a:ext cx="5708825" cy="616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Run</a:t>
                </a:r>
                <a:r>
                  <a:rPr lang="en-US" sz="1400" b="1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 </a:t>
                </a:r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using glass beads;</a:t>
                </a:r>
                <a14:m>
                  <m:oMath xmlns:m="http://schemas.openxmlformats.org/officeDocument/2006/math">
                    <m:r>
                      <a:rPr lang="en-US" sz="14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=10;</m:t>
                    </m:r>
                  </m:oMath>
                </a14:m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1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=0.32</m:t>
                    </m:r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1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prstClr val="black"/>
                    </a:solidFill>
                    <a:latin typeface="Arial" charset="0"/>
                    <a:ea typeface="MS PGothic" charset="-128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𝑣𝑎𝑐</m:t>
                        </m:r>
                      </m:sub>
                    </m:sSub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=4.5 </m:t>
                    </m:r>
                    <m:r>
                      <a:rPr lang="en-US" sz="1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𝑇𝑜𝑟𝑟</m:t>
                    </m:r>
                  </m:oMath>
                </a14:m>
                <a:endParaRPr lang="en-US" sz="1400" dirty="0">
                  <a:solidFill>
                    <a:prstClr val="black"/>
                  </a:solidFill>
                  <a:latin typeface="Arial" charset="0"/>
                  <a:ea typeface="MS PGothic" charset="-128"/>
                </a:endParaRP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 dirty="0">
                  <a:solidFill>
                    <a:prstClr val="black"/>
                  </a:solidFill>
                  <a:latin typeface="Arial" charset="0"/>
                  <a:ea typeface="MS PGothic" charset="-128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5D574C6-5E15-4A5B-8BAD-BDEF42958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587" y="5790790"/>
                <a:ext cx="5708825" cy="616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MGB_10_32_45_recompiled">
            <a:hlinkClick r:id="" action="ppaction://media"/>
            <a:extLst>
              <a:ext uri="{FF2B5EF4-FFF2-40B4-BE49-F238E27FC236}">
                <a16:creationId xmlns:a16="http://schemas.microsoft.com/office/drawing/2014/main" id="{A16EB133-1906-4FF4-950F-787A8A71AD8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46254" y="1839438"/>
            <a:ext cx="5852158" cy="36575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D63C72-D157-4B4E-B553-58D434992632}"/>
              </a:ext>
            </a:extLst>
          </p:cNvPr>
          <p:cNvSpPr txBox="1"/>
          <p:nvPr/>
        </p:nvSpPr>
        <p:spPr>
          <a:xfrm>
            <a:off x="1881814" y="1361020"/>
            <a:ext cx="2385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Crater Profile Recovery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BA6C4-A0F2-48C7-837D-98E599D24CCB}"/>
              </a:ext>
            </a:extLst>
          </p:cNvPr>
          <p:cNvSpPr txBox="1"/>
          <p:nvPr/>
        </p:nvSpPr>
        <p:spPr>
          <a:xfrm>
            <a:off x="7985062" y="1361020"/>
            <a:ext cx="232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Ejecta Particle Tracking</a:t>
            </a:r>
          </a:p>
        </p:txBody>
      </p:sp>
    </p:spTree>
    <p:extLst>
      <p:ext uri="{BB962C8B-B14F-4D97-AF65-F5344CB8AC3E}">
        <p14:creationId xmlns:p14="http://schemas.microsoft.com/office/powerpoint/2010/main" val="119960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076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486731-C4A6-4D07-B02A-65F4E28866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392" y="1257289"/>
            <a:ext cx="7315215" cy="54864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FD0F31B-F837-409E-A948-EA241623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(Preliminary) Crater Analysis Results</a:t>
            </a:r>
          </a:p>
        </p:txBody>
      </p:sp>
    </p:spTree>
    <p:extLst>
      <p:ext uri="{BB962C8B-B14F-4D97-AF65-F5344CB8AC3E}">
        <p14:creationId xmlns:p14="http://schemas.microsoft.com/office/powerpoint/2010/main" val="2706430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D0F31B-F837-409E-A948-EA241623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(Preliminary) Crater Analysis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387940-BAF1-4ED0-8DE2-24A8162B7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392" y="1257289"/>
            <a:ext cx="7315215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74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FD0F31B-F837-409E-A948-EA241623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12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(Preliminary) Crater Analysis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A26425-4F87-42CB-9C27-436473FC4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8392" y="1257289"/>
            <a:ext cx="7315215" cy="54864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4325DA-39D9-470F-B77A-16144BDF8B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492" y="2324666"/>
            <a:ext cx="5852172" cy="438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2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5000" decel="2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22266 0.07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3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DA4550-B7A8-4B70-981A-12D0A68740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492" y="2324666"/>
            <a:ext cx="5852172" cy="43891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287DA4-16EE-4141-821C-7601818CF287}"/>
                  </a:ext>
                </a:extLst>
              </p:cNvPr>
              <p:cNvSpPr txBox="1"/>
              <p:nvPr/>
            </p:nvSpPr>
            <p:spPr>
              <a:xfrm>
                <a:off x="5606390" y="1643279"/>
                <a:ext cx="6514376" cy="489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Runs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14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&amp;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17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𝐷</m:t>
                        </m:r>
                      </m:den>
                    </m:f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=10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</m:t>
                        </m:r>
                      </m:e>
                    </m:acc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=8.6 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𝑠</m:t>
                        </m:r>
                      </m:den>
                    </m:f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287DA4-16EE-4141-821C-7601818CF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390" y="1643279"/>
                <a:ext cx="6514376" cy="489814"/>
              </a:xfrm>
              <a:prstGeom prst="rect">
                <a:avLst/>
              </a:prstGeom>
              <a:blipFill>
                <a:blip r:embed="rId8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r14_subsampled">
            <a:hlinkClick r:id="" action="ppaction://media"/>
            <a:extLst>
              <a:ext uri="{FF2B5EF4-FFF2-40B4-BE49-F238E27FC236}">
                <a16:creationId xmlns:a16="http://schemas.microsoft.com/office/drawing/2014/main" id="{B66343B7-BC20-42B7-B3C7-55398B7D9A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96046" y="379864"/>
            <a:ext cx="4754880" cy="29718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  <a:prstDash val="solid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680F69-BE4F-40F4-A3A0-914A9E233329}"/>
                  </a:ext>
                </a:extLst>
              </p:cNvPr>
              <p:cNvSpPr txBox="1"/>
              <p:nvPr/>
            </p:nvSpPr>
            <p:spPr>
              <a:xfrm>
                <a:off x="696046" y="2916936"/>
                <a:ext cx="461881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 14,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𝑣𝑎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𝑐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=0.053 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𝑇𝑜𝑟𝑟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680F69-BE4F-40F4-A3A0-914A9E233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6" y="2916936"/>
                <a:ext cx="4618814" cy="369332"/>
              </a:xfrm>
              <a:prstGeom prst="rect">
                <a:avLst/>
              </a:prstGeom>
              <a:blipFill>
                <a:blip r:embed="rId10"/>
                <a:stretch>
                  <a:fillRect l="-1055" t="-100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r17_subsampled">
            <a:hlinkClick r:id="" action="ppaction://media"/>
            <a:extLst>
              <a:ext uri="{FF2B5EF4-FFF2-40B4-BE49-F238E27FC236}">
                <a16:creationId xmlns:a16="http://schemas.microsoft.com/office/drawing/2014/main" id="{DEE7D732-6147-4CE2-93F8-ECD9532C5C6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6611" y="3506336"/>
            <a:ext cx="4754880" cy="2971800"/>
          </a:xfrm>
          <a:prstGeom prst="rect">
            <a:avLst/>
          </a:prstGeom>
          <a:ln w="38100">
            <a:solidFill>
              <a:srgbClr val="C00000"/>
            </a:solidFill>
            <a:prstDash val="dash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9574145-6FBD-4F86-80A2-30D65803C4BE}"/>
                  </a:ext>
                </a:extLst>
              </p:cNvPr>
              <p:cNvSpPr txBox="1"/>
              <p:nvPr/>
            </p:nvSpPr>
            <p:spPr>
              <a:xfrm>
                <a:off x="686611" y="6015189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 17,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𝑣𝑎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𝑐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4.5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𝑇𝑜𝑟𝑟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(Mars atmosphere)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9574145-6FBD-4F86-80A2-30D65803C4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11" y="6015189"/>
                <a:ext cx="6096000" cy="369332"/>
              </a:xfrm>
              <a:prstGeom prst="rect">
                <a:avLst/>
              </a:prstGeom>
              <a:blipFill>
                <a:blip r:embed="rId12"/>
                <a:stretch>
                  <a:fillRect l="-90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itle 2">
                <a:extLst>
                  <a:ext uri="{FF2B5EF4-FFF2-40B4-BE49-F238E27FC236}">
                    <a16:creationId xmlns:a16="http://schemas.microsoft.com/office/drawing/2014/main" id="{00D73100-877A-49E8-BF09-A214E7B3432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50926" y="317716"/>
                <a:ext cx="6741074" cy="1325563"/>
              </a:xfrm>
              <a:prstGeom prst="rect">
                <a:avLst/>
              </a:prstGeom>
            </p:spPr>
            <p:txBody>
              <a:bodyPr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Difference in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vacuum pressure </a:t>
                </a:r>
                <a14:m>
                  <m:oMath xmlns:m="http://schemas.openxmlformats.org/officeDocument/2006/math"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PGothic" charset="-128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  <m:t>𝑣𝑎𝑐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PGothic" charset="-128"/>
                        <a:cs typeface="+mn-cs"/>
                      </a:rPr>
                      <m:t>)</m:t>
                    </m:r>
                  </m:oMath>
                </a14:m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19" name="Title 2">
                <a:extLst>
                  <a:ext uri="{FF2B5EF4-FFF2-40B4-BE49-F238E27FC236}">
                    <a16:creationId xmlns:a16="http://schemas.microsoft.com/office/drawing/2014/main" id="{00D73100-877A-49E8-BF09-A214E7B34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926" y="317716"/>
                <a:ext cx="6741074" cy="13255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361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3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14_subsampled">
            <a:hlinkClick r:id="" action="ppaction://media"/>
            <a:extLst>
              <a:ext uri="{FF2B5EF4-FFF2-40B4-BE49-F238E27FC236}">
                <a16:creationId xmlns:a16="http://schemas.microsoft.com/office/drawing/2014/main" id="{3D284DE2-1BAE-43F7-A0AA-4AE8BF3369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6046" y="379864"/>
            <a:ext cx="4754880" cy="29718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  <a:prstDash val="solid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10F7CE-AE4F-4110-9CB1-BE8DB23514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492" y="2322576"/>
            <a:ext cx="5852172" cy="43891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BA6F9-4711-4E00-BCDE-4F9CF2999FE8}"/>
                  </a:ext>
                </a:extLst>
              </p:cNvPr>
              <p:cNvSpPr txBox="1"/>
              <p:nvPr/>
            </p:nvSpPr>
            <p:spPr>
              <a:xfrm>
                <a:off x="5606390" y="1643279"/>
                <a:ext cx="6514376" cy="766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Runs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14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&amp;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26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𝐷</m:t>
                        </m:r>
                      </m:den>
                    </m:f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=10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𝑣𝑎𝑐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=0.02 &amp; 0.053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𝑇𝑜𝑟𝑟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7BA6F9-4711-4E00-BCDE-4F9CF2999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390" y="1643279"/>
                <a:ext cx="6514376" cy="7668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E18815F-63F1-472C-979E-DB73AE598FD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441490" y="317716"/>
                <a:ext cx="675051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Difference in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mass flow rate </a:t>
                </a:r>
                <a14:m>
                  <m:oMath xmlns:m="http://schemas.openxmlformats.org/officeDocument/2006/math">
                    <m:r>
                      <a:rPr kumimoji="0" lang="en-US" sz="280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PGothic" charset="-128"/>
                        <a:cs typeface="+mn-cs"/>
                      </a:rPr>
                      <m:t>(</m:t>
                    </m:r>
                    <m:acc>
                      <m:accPr>
                        <m:chr m:val="̇"/>
                        <m:ctrlPr>
                          <a:rPr kumimoji="0" lang="en-US" sz="280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  <m:t>𝑚</m:t>
                        </m:r>
                      </m:e>
                    </m:acc>
                    <m:r>
                      <a:rPr kumimoji="0" lang="en-US" sz="280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PGothic" charset="-128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E18815F-63F1-472C-979E-DB73AE598F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441490" y="317716"/>
                <a:ext cx="6750510" cy="1325563"/>
              </a:xfr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r26_subsampled">
            <a:hlinkClick r:id="" action="ppaction://media"/>
            <a:extLst>
              <a:ext uri="{FF2B5EF4-FFF2-40B4-BE49-F238E27FC236}">
                <a16:creationId xmlns:a16="http://schemas.microsoft.com/office/drawing/2014/main" id="{53A650EE-9081-4E1C-AE31-195394FE7A7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8390" y="3679239"/>
            <a:ext cx="3803904" cy="2615184"/>
          </a:xfrm>
          <a:prstGeom prst="rect">
            <a:avLst/>
          </a:prstGeom>
          <a:ln w="38100">
            <a:solidFill>
              <a:schemeClr val="accent1"/>
            </a:solidFill>
            <a:prstDash val="dash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B7FD84-C983-4CFC-8698-B4FD9164A9AE}"/>
                  </a:ext>
                </a:extLst>
              </p:cNvPr>
              <p:cNvSpPr txBox="1"/>
              <p:nvPr/>
            </p:nvSpPr>
            <p:spPr>
              <a:xfrm>
                <a:off x="1184599" y="5848863"/>
                <a:ext cx="3787695" cy="462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 26,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</m:t>
                        </m:r>
                      </m:e>
                    </m:acc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=0.32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𝑠</m:t>
                        </m:r>
                      </m:den>
                    </m:f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B7FD84-C983-4CFC-8698-B4FD9164A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599" y="5848863"/>
                <a:ext cx="3787695" cy="462947"/>
              </a:xfrm>
              <a:prstGeom prst="rect">
                <a:avLst/>
              </a:prstGeom>
              <a:blipFill>
                <a:blip r:embed="rId12"/>
                <a:stretch>
                  <a:fillRect l="-1286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6A46A7-BAAE-4CB4-BE20-83239AD92A3F}"/>
                  </a:ext>
                </a:extLst>
              </p:cNvPr>
              <p:cNvSpPr txBox="1"/>
              <p:nvPr/>
            </p:nvSpPr>
            <p:spPr>
              <a:xfrm>
                <a:off x="696046" y="2888717"/>
                <a:ext cx="4618814" cy="462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prstClr val="white"/>
                    </a:solidFill>
                    <a:latin typeface="Arial" charset="0"/>
                    <a:ea typeface="MS PGothic" charset="-128"/>
                  </a:rPr>
                  <a:t>Run 14,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=8.6 </m:t>
                    </m:r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white"/>
                    </a:solidFill>
                    <a:latin typeface="Arial" charset="0"/>
                    <a:ea typeface="MS PGothic" charset="-128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86A46A7-BAAE-4CB4-BE20-83239AD92A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6" y="2888717"/>
                <a:ext cx="4618814" cy="462947"/>
              </a:xfrm>
              <a:prstGeom prst="rect">
                <a:avLst/>
              </a:prstGeom>
              <a:blipFill>
                <a:blip r:embed="rId13"/>
                <a:stretch>
                  <a:fillRect l="-1055" t="-1316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44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33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09_subsampled">
            <a:hlinkClick r:id="" action="ppaction://media"/>
            <a:extLst>
              <a:ext uri="{FF2B5EF4-FFF2-40B4-BE49-F238E27FC236}">
                <a16:creationId xmlns:a16="http://schemas.microsoft.com/office/drawing/2014/main" id="{5B947FA8-FF60-4112-B87A-AA273522DC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6611" y="3506336"/>
            <a:ext cx="4754880" cy="2971800"/>
          </a:xfrm>
          <a:prstGeom prst="rect">
            <a:avLst/>
          </a:prstGeom>
          <a:ln w="38100">
            <a:solidFill>
              <a:schemeClr val="accent6"/>
            </a:solidFill>
            <a:prstDash val="dash"/>
          </a:ln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06BC2E9F-37FA-48ED-94C5-2E5754CF3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CC769F-ADCB-2641-BD2F-4076D1C41918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7AD95B9-637E-4362-85B8-6C259CB30F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492" y="2324666"/>
            <a:ext cx="5852172" cy="43891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872C17-3FF5-4AF2-935B-C80EAAC3F464}"/>
                  </a:ext>
                </a:extLst>
              </p:cNvPr>
              <p:cNvSpPr txBox="1"/>
              <p:nvPr/>
            </p:nvSpPr>
            <p:spPr>
              <a:xfrm>
                <a:off x="5606390" y="1643279"/>
                <a:ext cx="6514376" cy="4629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Runs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9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&amp;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14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𝑝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𝑣𝑎𝑐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=0.053 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𝑇𝑜𝑟𝑟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𝑚</m:t>
                        </m:r>
                      </m:e>
                    </m:acc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=8.6 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𝑔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>
                                <a:lumMod val="85000"/>
                                <a:lumOff val="1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𝑠</m:t>
                        </m:r>
                      </m:den>
                    </m:f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E872C17-3FF5-4AF2-935B-C80EAAC3F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6390" y="1643279"/>
                <a:ext cx="6514376" cy="462947"/>
              </a:xfrm>
              <a:prstGeom prst="rect">
                <a:avLst/>
              </a:prstGeom>
              <a:blipFill>
                <a:blip r:embed="rId9"/>
                <a:stretch>
                  <a:fillRect t="-1316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r14_subsampled">
            <a:hlinkClick r:id="" action="ppaction://media"/>
            <a:extLst>
              <a:ext uri="{FF2B5EF4-FFF2-40B4-BE49-F238E27FC236}">
                <a16:creationId xmlns:a16="http://schemas.microsoft.com/office/drawing/2014/main" id="{2845A020-569F-4B3E-8719-79AC045CE2D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6046" y="379864"/>
            <a:ext cx="4754880" cy="2971800"/>
          </a:xfrm>
          <a:prstGeom prst="rect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C58303-D7FD-405D-BE52-8D46E229982A}"/>
                  </a:ext>
                </a:extLst>
              </p:cNvPr>
              <p:cNvSpPr txBox="1"/>
              <p:nvPr/>
            </p:nvSpPr>
            <p:spPr>
              <a:xfrm>
                <a:off x="696046" y="2861850"/>
                <a:ext cx="4618814" cy="489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 14,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𝐷</m:t>
                        </m:r>
                      </m:den>
                    </m:f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=10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C58303-D7FD-405D-BE52-8D46E22998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046" y="2861850"/>
                <a:ext cx="4618814" cy="489814"/>
              </a:xfrm>
              <a:prstGeom prst="rect">
                <a:avLst/>
              </a:prstGeom>
              <a:blipFill>
                <a:blip r:embed="rId11"/>
                <a:stretch>
                  <a:fillRect l="-1055"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F9BE48C-D38E-4BD3-B2CF-901DA7CF920B}"/>
                  </a:ext>
                </a:extLst>
              </p:cNvPr>
              <p:cNvSpPr txBox="1"/>
              <p:nvPr/>
            </p:nvSpPr>
            <p:spPr>
              <a:xfrm>
                <a:off x="686611" y="6015189"/>
                <a:ext cx="6096000" cy="489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Run 9,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𝐷</m:t>
                        </m:r>
                      </m:den>
                    </m:f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3</m:t>
                    </m:r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F9BE48C-D38E-4BD3-B2CF-901DA7CF92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11" y="6015189"/>
                <a:ext cx="6096000" cy="489814"/>
              </a:xfrm>
              <a:prstGeom prst="rect">
                <a:avLst/>
              </a:prstGeom>
              <a:blipFill>
                <a:blip r:embed="rId12"/>
                <a:stretch>
                  <a:fillRect l="-900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2">
                <a:extLst>
                  <a:ext uri="{FF2B5EF4-FFF2-40B4-BE49-F238E27FC236}">
                    <a16:creationId xmlns:a16="http://schemas.microsoft.com/office/drawing/2014/main" id="{CF5681F3-9400-4693-9874-E6B2471368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50926" y="317716"/>
                <a:ext cx="6741074" cy="1325563"/>
              </a:xfrm>
              <a:prstGeom prst="rect">
                <a:avLst/>
              </a:prstGeom>
            </p:spPr>
            <p:txBody>
              <a:bodyPr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Difference in 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nozzle height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8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MS PGothic" charset="-128"/>
                            <a:cs typeface="+mn-cs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80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MS PGothic" charset="-128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MS PGothic" charset="-128"/>
                                <a:cs typeface="+mn-cs"/>
                              </a:rPr>
                              <m:t>h</m:t>
                            </m:r>
                          </m:num>
                          <m:den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MS PGothic" charset="-128"/>
                                <a:cs typeface="+mn-cs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endPara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endParaRPr>
              </a:p>
            </p:txBody>
          </p:sp>
        </mc:Choice>
        <mc:Fallback xmlns="">
          <p:sp>
            <p:nvSpPr>
              <p:cNvPr id="21" name="Title 2">
                <a:extLst>
                  <a:ext uri="{FF2B5EF4-FFF2-40B4-BE49-F238E27FC236}">
                    <a16:creationId xmlns:a16="http://schemas.microsoft.com/office/drawing/2014/main" id="{CF5681F3-9400-4693-9874-E6B247136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926" y="317716"/>
                <a:ext cx="6741074" cy="13255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632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3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maller">
            <a:hlinkClick r:id="" action="ppaction://media"/>
            <a:extLst>
              <a:ext uri="{FF2B5EF4-FFF2-40B4-BE49-F238E27FC236}">
                <a16:creationId xmlns:a16="http://schemas.microsoft.com/office/drawing/2014/main" id="{EC6087AA-D411-483C-929F-0EA14BDE1C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20000" contrast="-40000"/>
          </a:blip>
          <a:stretch>
            <a:fillRect/>
          </a:stretch>
        </p:blipFill>
        <p:spPr>
          <a:xfrm>
            <a:off x="0" y="0"/>
            <a:ext cx="12189667" cy="76185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B6866E-206A-4E7A-9C79-396D00B47C5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  <a:alpha val="50000"/>
            </a:schemeClr>
          </a:solidFill>
        </p:spPr>
        <p:txBody>
          <a:bodyPr/>
          <a:lstStyle/>
          <a:p>
            <a:r>
              <a:rPr lang="en-US" dirty="0"/>
              <a:t>Summary/Forward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D2053-F1E8-4B57-9812-90E048EC670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  <a:alpha val="50000"/>
            </a:schemeClr>
          </a:solidFill>
        </p:spPr>
        <p:txBody>
          <a:bodyPr/>
          <a:lstStyle/>
          <a:p>
            <a:r>
              <a:rPr lang="en-US" dirty="0"/>
              <a:t>We have conducted Physics Focused Ground Test 1, a small-scale, inert gas, supersonic plume-surface interaction experiment </a:t>
            </a:r>
          </a:p>
          <a:p>
            <a:r>
              <a:rPr lang="en-US" dirty="0"/>
              <a:t>Significant variation in behaviors observed across parameter space</a:t>
            </a:r>
          </a:p>
          <a:p>
            <a:pPr lvl="1"/>
            <a:r>
              <a:rPr lang="en-US" dirty="0"/>
              <a:t>Changes with vacuum pressure, mass flow rate, nozzle height</a:t>
            </a:r>
          </a:p>
          <a:p>
            <a:pPr lvl="1"/>
            <a:r>
              <a:rPr lang="en-US" dirty="0"/>
              <a:t>Allows qualitative judgment </a:t>
            </a:r>
            <a:r>
              <a:rPr lang="en-US" dirty="0">
                <a:sym typeface="Wingdings" panose="05000000000000000000" pitchFamily="2" charset="2"/>
              </a:rPr>
              <a:t>about mitigation strategies</a:t>
            </a:r>
            <a:endParaRPr lang="en-US" dirty="0"/>
          </a:p>
          <a:p>
            <a:r>
              <a:rPr lang="en-US" dirty="0"/>
              <a:t>Analysis ongoing to measure crater profiles, track ejecta particles, and understand behaviors</a:t>
            </a:r>
          </a:p>
          <a:p>
            <a:r>
              <a:rPr lang="en-US" dirty="0"/>
              <a:t>Analysis products to be used for computational model validation</a:t>
            </a:r>
          </a:p>
          <a:p>
            <a:pPr lvl="1"/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A7DAE38-F596-4378-B6BA-86B65D6B5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343" y="311916"/>
            <a:ext cx="2863957" cy="143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66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NASA_M2M</Template>
  <TotalTime>2738</TotalTime>
  <Words>654</Words>
  <Application>Microsoft Macintosh PowerPoint</Application>
  <PresentationFormat>Widescreen</PresentationFormat>
  <Paragraphs>142</Paragraphs>
  <Slides>15</Slides>
  <Notes>15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Observations and Analysis from a Scaled, Supersonic Plume-Surface Interaction Experiment</vt:lpstr>
      <vt:lpstr>PowerPoint Presentation</vt:lpstr>
      <vt:lpstr>NASA’s Plume-Surface Interaction Project</vt:lpstr>
      <vt:lpstr>PowerPoint Presentation</vt:lpstr>
      <vt:lpstr>PFGT1 Regolith Bin and Nozzle Setup</vt:lpstr>
      <vt:lpstr>PFGT1 High-Speed Cameras</vt:lpstr>
      <vt:lpstr>PowerPoint Presentation</vt:lpstr>
      <vt:lpstr>Image Analysis Techniques</vt:lpstr>
      <vt:lpstr>(Preliminary) Crater Analysis Results</vt:lpstr>
      <vt:lpstr>(Preliminary) Crater Analysis Results</vt:lpstr>
      <vt:lpstr>(Preliminary) Crater Analysis Results</vt:lpstr>
      <vt:lpstr>PowerPoint Presentation</vt:lpstr>
      <vt:lpstr>Difference in mass flow rate (m ̇) </vt:lpstr>
      <vt:lpstr>PowerPoint Presentation</vt:lpstr>
      <vt:lpstr>Summary/Forward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Observations and Analysis from a Scaled, Supersonic Plume-Surface Interaction Experiment</dc:title>
  <dc:creator>Chambers, Wesley A. (MSFC-EV44)</dc:creator>
  <cp:lastModifiedBy>Narmore, Kimberly A. (MSFC-IS02)</cp:lastModifiedBy>
  <cp:revision>29</cp:revision>
  <cp:lastPrinted>2022-06-10T15:23:56Z</cp:lastPrinted>
  <dcterms:created xsi:type="dcterms:W3CDTF">2022-06-07T15:43:28Z</dcterms:created>
  <dcterms:modified xsi:type="dcterms:W3CDTF">2022-07-11T20:54:20Z</dcterms:modified>
</cp:coreProperties>
</file>