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91" r:id="rId3"/>
    <p:sldId id="302" r:id="rId4"/>
    <p:sldId id="303" r:id="rId5"/>
    <p:sldId id="304" r:id="rId6"/>
    <p:sldId id="306" r:id="rId7"/>
    <p:sldId id="307" r:id="rId8"/>
    <p:sldId id="310" r:id="rId9"/>
    <p:sldId id="311" r:id="rId10"/>
    <p:sldId id="308" r:id="rId11"/>
    <p:sldId id="295" r:id="rId12"/>
    <p:sldId id="299" r:id="rId13"/>
    <p:sldId id="301" r:id="rId14"/>
    <p:sldId id="305" r:id="rId15"/>
    <p:sldId id="29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tle, Aaron M. (LARC-D320)" initials="DAM(D" lastIdx="1" clrIdx="0">
    <p:extLst>
      <p:ext uri="{19B8F6BF-5375-455C-9EA6-DF929625EA0E}">
        <p15:presenceInfo xmlns:p15="http://schemas.microsoft.com/office/powerpoint/2012/main" userId="S::adutle@ndc.nasa.gov::1daee064-79ed-4b6e-84f4-78c7c277c9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55"/>
    <p:restoredTop sz="96283"/>
  </p:normalViewPr>
  <p:slideViewPr>
    <p:cSldViewPr snapToGrid="0" snapToObjects="1">
      <p:cViewPr varScale="1">
        <p:scale>
          <a:sx n="97" d="100"/>
          <a:sy n="97" d="100"/>
        </p:scale>
        <p:origin x="10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0EDA4C-7CFC-C817-BFCE-E97737A50D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DDD928-D724-8CE2-D7E8-104F477C71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CCD41-D9C6-5447-BC5E-E2DF20E50542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30BD47-25E8-C23F-FBF6-7B5E26441B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D0031-C001-5292-CCE3-457243820C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C5C07-D839-7942-8A73-57151146EF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82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5851F-5850-B544-B319-0AD7CFCE1368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70877-6184-524A-A0DF-73D26EF85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9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a particular message, there are approximately 1800 positions on the globe that correspond to that message.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70877-6184-524A-A0DF-73D26EF852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D657-4E8F-CD4F-B73B-E5F48BF0D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410958-41C8-2E4E-8496-EB3DE4E6B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5FAC8-D054-F941-94A1-6ACF37BF9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BFC9-5467-9749-980A-A8E58FF16914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438307-96AA-D64E-8E07-4453E6433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AE9FD-A40A-334A-8246-CF68F47CD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6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037F-35ED-5C4F-ABF5-DDC6F08F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8C251-7FE0-1040-8948-1695EE04B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21D6B-5584-B043-A452-0D190F36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F9B07-EC86-8D48-B100-5192EE5AB9A1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B9277-1ADC-9845-8D82-798976BB7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B8D61-79FB-C546-AD98-F464B557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9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62BC-2EBA-E445-B4B1-4CB23CD0B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C943C-E099-ED49-8C99-724838DBE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F3A5E-D882-1E44-B7EA-DC9469D0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3F21F-A59C-AB43-94B7-CEA79D370B5F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D1BB3-D5F5-4C4C-AD3C-7DA07C19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872F38-46AB-8E42-8E11-57C37A4FF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362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BD13-B854-A04E-9122-B684AE03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AB5EA-D780-1143-9676-F50FE7ACB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B40EB-1B8C-C54B-81A6-0B81156FD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1347D5-0237-A849-83FF-5B6993A6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6751-24B2-CC49-89B9-EF242DF6B072}" type="datetime1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3B0AA2-8BC3-944D-A078-80C1C32C8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98CB9-88A9-BC40-8CCC-97B139C86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1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6ECFB-46C5-194E-8F65-6822EDB76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A7920-5EEE-8A40-BCEB-03A27DA8F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7ACBC-FB6D-8146-BF2C-36C87BBDC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3A5B3A-8825-A742-B92E-6E6D5717B9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C5B433-C37D-3C44-A853-79CAB28E1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DDE06A-F713-AB4A-83D8-BE6E9298D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EBC6F-E280-664F-8EB4-C8BB50F56745}" type="datetime1">
              <a:rPr lang="en-US" smtClean="0"/>
              <a:t>6/22/2022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4BE349-1F24-744E-9321-19175C5A6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0EADEC-120F-AD4D-8F25-24C6D8CC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0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1C28A-E0A4-A644-BE5C-3661A7F62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F6B447-8689-3C4B-8782-DCFC8CE9B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F54C4-39DA-914A-B812-06F381A123B1}" type="datetime1">
              <a:rPr lang="en-US" smtClean="0"/>
              <a:t>6/22/2022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DC691-D79C-764B-B74A-513E9034E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A71AB9-F1A1-8240-A02E-A0CE56B4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4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7CC392-0F48-2249-9A1E-A737D38B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D2DAC-2C48-CE4D-AFAE-24D5CEB090EE}" type="datetime1">
              <a:rPr lang="en-US" smtClean="0"/>
              <a:t>6/22/2022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28619C-0953-2F4D-A64F-5BFD1436E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76A64-6919-0A46-8192-7C5AC1D4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58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5214-0162-A243-BEEB-E064F358B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361A2-43DB-AC4A-B211-F0E87C2C8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FD543-46B1-094C-AB18-D0421428F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216308-14B7-7246-AEA1-CF905134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97234-E2D0-3849-8354-EB8A4BE9D1F1}" type="datetime1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2BEEE-87F0-2E44-A6CA-D89BBBA1D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D7B83-CD6A-FB4A-9A30-A065896A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8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5A9B-578A-6B4B-8A96-BC9E0067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1A11EB-DF82-FD42-ABD6-32A33D88E5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06749-E53D-794F-B461-CC8763906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CDFA6-9B7B-1C49-B0E0-C762593B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8C16-79CD-2C46-B868-F5E533E2A285}" type="datetime1">
              <a:rPr lang="en-US" smtClean="0"/>
              <a:t>6/22/2022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E9928-7505-4F4C-83A1-32486B0B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860C2-D1C3-2A40-B130-1105C43C7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4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DDAF5-9B78-1045-A218-5712676F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023BD-519A-5946-8CC5-88F9D13EB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51F80-E90C-5E46-A0AE-72CBAB76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DC0DF-FA68-3D4B-B838-EAEB4B84C174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6E48F-4E48-204D-976C-74BA5632A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BB6EA-D6E9-AE4C-97AD-EA7DAADAC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8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EF8D93-C043-F242-ACC4-6E93B64B4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C274DB-A311-0D49-B8D9-BC343BE7F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D3A35-2177-984B-9AEA-727D985B3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98AED-2683-1848-8A42-1F59622E3C0D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BB9B5-1734-D44A-968E-3B06DAC98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04594-B728-2648-AA76-063DF50AA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78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>
            <a:cxnSpLocks noChangeShapeType="1"/>
          </p:cNvCxnSpPr>
          <p:nvPr userDrawn="1"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3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1017623" y="167508"/>
            <a:ext cx="950011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9EC4FD-706F-D74D-A472-958B7E81B2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67841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08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fld id="{D1D1487B-BC26-49F1-832A-1389F3ED2B56}" type="datetime1">
              <a:rPr lang="en-US" sz="1000">
                <a:solidFill>
                  <a:srgbClr val="000000"/>
                </a:solidFill>
                <a:latin typeface="Calibri" charset="0"/>
              </a:rPr>
              <a:pPr/>
              <a:t>6/22/2022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>
          <a:xfrm>
            <a:off x="4163484" y="6627813"/>
            <a:ext cx="3860800" cy="228600"/>
          </a:xfrm>
          <a:prstGeom prst="rect">
            <a:avLst/>
          </a:prstGeom>
        </p:spPr>
        <p:txBody>
          <a:bodyPr anchor="ctr"/>
          <a:lstStyle/>
          <a:p>
            <a:pPr algn="ctr"/>
            <a:endParaRPr lang="en-US" sz="10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DE794882-CAE7-4C9B-9C3F-8DC6A1BC4533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017622" y="167508"/>
            <a:ext cx="950011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FC8979-2F8D-7647-BEB1-81F5D4CD54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57449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36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fld id="{AD1AA7A3-2D66-48B9-B622-0D4D119E2BCA}" type="datetime1">
              <a:rPr lang="en-US" sz="1000">
                <a:solidFill>
                  <a:srgbClr val="000000"/>
                </a:solidFill>
                <a:latin typeface="Calibri" charset="0"/>
              </a:rPr>
              <a:pPr/>
              <a:t>6/22/2022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5461385B-0048-4BDE-997F-840750213607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FFE28C-F274-BA44-A281-79B02DFAC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57449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11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0C8379FD-C5FE-4DDB-AAFA-1F3AE98541C1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2958564" y="3027954"/>
            <a:ext cx="6729987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00" b="1" cap="none" spc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NASA</a:t>
            </a:r>
            <a:r>
              <a:rPr lang="en-US" sz="3400" b="1" cap="none" spc="0" baseline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Langley Research Center</a:t>
            </a:r>
            <a:endParaRPr lang="en-US" sz="3400" b="1" cap="none" spc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291B5A-A645-5744-BBFC-5640EBC019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266" y="5603483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99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CA77DC20-3B50-4967-9347-FDE585A88981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95110E-6B66-014B-9E44-5238F000C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57449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515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9715EB9-E7D6-4A24-882E-7DD01113CAE6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B00F20-FE66-F141-835F-2F6955B52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57449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4068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48D981B0-8762-4F59-9955-6E8434BB51C9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104776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59480F-22EE-FF48-B30C-FA9C45E0E5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57449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17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25CA770B-A730-41F3-899C-DE5E82A561EF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287" y="4800600"/>
            <a:ext cx="909863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6287" y="1152939"/>
            <a:ext cx="9098630" cy="3574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6287" y="5367338"/>
            <a:ext cx="909863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9F0FD0-DC0F-354C-AE66-88FAF9F096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" y="57449"/>
            <a:ext cx="918035" cy="89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4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A24058-7466-9D40-BBEF-A219A1832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C494C-3D5D-674D-A9FC-1126443DA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30C78-7C47-1142-AFF6-5BE1C022FB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829DA-9684-E24D-96F7-E82CCEA689D4}" type="datetime1">
              <a:rPr lang="en-US" smtClean="0"/>
              <a:t>6/22/2022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6EB04-B5AB-EE40-B56D-64BB90193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D92C8-D5E6-E041-B898-4B2FD0C65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4FA70-C1C2-2D4D-92C4-C5739924E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4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581322" y="-1"/>
            <a:ext cx="2618496" cy="685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srgbClr val="89898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V="1">
            <a:off x="291402" y="954594"/>
            <a:ext cx="10376598" cy="2117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59946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emesh.larc.nasa.gov/fm/PRECiSA/" TargetMode="External"/><Relationship Id="rId5" Type="http://schemas.openxmlformats.org/officeDocument/2006/relationships/hyperlink" Target="https://shemesh.larc.nasa.gov/fm/CPR/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7DFF0DE-942D-B44B-B488-DBD71AE311F1}"/>
              </a:ext>
            </a:extLst>
          </p:cNvPr>
          <p:cNvSpPr/>
          <p:nvPr/>
        </p:nvSpPr>
        <p:spPr>
          <a:xfrm>
            <a:off x="2796851" y="1950387"/>
            <a:ext cx="65982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Formal Analysis of the Compact Position Reporting Algorithm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5FD8A1-355B-8D4B-B2A6-62B61DC7FC29}"/>
              </a:ext>
            </a:extLst>
          </p:cNvPr>
          <p:cNvSpPr txBox="1"/>
          <p:nvPr/>
        </p:nvSpPr>
        <p:spPr>
          <a:xfrm>
            <a:off x="2216687" y="3613666"/>
            <a:ext cx="8001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Aaron </a:t>
            </a:r>
            <a:r>
              <a:rPr lang="en-US" dirty="0" err="1"/>
              <a:t>Dutle</a:t>
            </a:r>
            <a:endParaRPr lang="en-US" dirty="0"/>
          </a:p>
          <a:p>
            <a:pPr algn="ctr"/>
            <a:r>
              <a:rPr lang="en-US" dirty="0"/>
              <a:t>NASA Langley Research Center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 Joint work with César Muñoz (former NASA), Laura </a:t>
            </a:r>
            <a:r>
              <a:rPr lang="en-US" dirty="0" err="1"/>
              <a:t>Titolo</a:t>
            </a:r>
            <a:r>
              <a:rPr lang="en-US" dirty="0"/>
              <a:t> (NIA), Mariano Moscato (NIA), Gregory Anderson (UVA), and François </a:t>
            </a:r>
            <a:r>
              <a:rPr lang="en-US" dirty="0" err="1"/>
              <a:t>Bobot</a:t>
            </a:r>
            <a:r>
              <a:rPr lang="en-US" dirty="0"/>
              <a:t> (CEA List).</a:t>
            </a:r>
          </a:p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1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   What is Compact Position Reporting?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F05F5B-EA66-4F65-51C5-58315097E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0381" y="2232684"/>
            <a:ext cx="6308863" cy="158498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1873FF-F8CF-D6E6-66EC-238C7FEAA19F}"/>
              </a:ext>
            </a:extLst>
          </p:cNvPr>
          <p:cNvSpPr txBox="1"/>
          <p:nvPr/>
        </p:nvSpPr>
        <p:spPr>
          <a:xfrm>
            <a:off x="2583193" y="1332029"/>
            <a:ext cx="6788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RTCA/</a:t>
            </a:r>
            <a:r>
              <a:rPr lang="en-US" sz="2400" dirty="0" err="1"/>
              <a:t>EuroCAE</a:t>
            </a:r>
            <a:r>
              <a:rPr lang="en-US" sz="2400" dirty="0"/>
              <a:t> publishes a standards document, DO-260C/ED-102.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40DF16-F028-8FEA-FA0E-425FD4CF04CC}"/>
              </a:ext>
            </a:extLst>
          </p:cNvPr>
          <p:cNvSpPr txBox="1"/>
          <p:nvPr/>
        </p:nvSpPr>
        <p:spPr>
          <a:xfrm>
            <a:off x="1819951" y="4030248"/>
            <a:ext cx="8614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Describes a collection of algorithms called </a:t>
            </a:r>
            <a:r>
              <a:rPr lang="en-US" dirty="0">
                <a:solidFill>
                  <a:srgbClr val="C00000"/>
                </a:solidFill>
              </a:rPr>
              <a:t>Compact Position Reporting (CPR) </a:t>
            </a:r>
            <a:r>
              <a:rPr lang="en-US" dirty="0"/>
              <a:t>to compress, broadcast and recover the approximate location of an aircraft.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Reports from pilots and manufacturers say that implementations can be inaccurate.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FAA official suggested that the Formal Methods team could investigate. </a:t>
            </a:r>
          </a:p>
        </p:txBody>
      </p:sp>
    </p:spTree>
    <p:extLst>
      <p:ext uri="{BB962C8B-B14F-4D97-AF65-F5344CB8AC3E}">
        <p14:creationId xmlns:p14="http://schemas.microsoft.com/office/powerpoint/2010/main" val="351138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25448" y="323772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Why use Compact Position Reporting?</a:t>
            </a:r>
          </a:p>
        </p:txBody>
      </p:sp>
      <p:pic>
        <p:nvPicPr>
          <p:cNvPr id="6" name="Picture 5" descr="Blue Marble 2012. Public domain image, downloaded from Wikipedia.">
            <a:extLst>
              <a:ext uri="{FF2B5EF4-FFF2-40B4-BE49-F238E27FC236}">
                <a16:creationId xmlns:a16="http://schemas.microsoft.com/office/drawing/2014/main" id="{41557A81-71BD-DB4D-4DCF-05AEC591B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029" y="1238306"/>
            <a:ext cx="4469060" cy="4469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30AC09-68FA-8B91-2083-8A6C308D3B7B}"/>
              </a:ext>
            </a:extLst>
          </p:cNvPr>
          <p:cNvSpPr txBox="1"/>
          <p:nvPr/>
        </p:nvSpPr>
        <p:spPr>
          <a:xfrm>
            <a:off x="576470" y="1520687"/>
            <a:ext cx="5640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Why don’t aircraft just send a GPS location?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59760-44CA-DE9F-96BF-24285B8FA7A3}"/>
              </a:ext>
            </a:extLst>
          </p:cNvPr>
          <p:cNvSpPr txBox="1"/>
          <p:nvPr/>
        </p:nvSpPr>
        <p:spPr>
          <a:xfrm>
            <a:off x="1143000" y="2395330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Earth is </a:t>
            </a:r>
            <a:r>
              <a:rPr lang="en-US" sz="2400" b="1" dirty="0">
                <a:solidFill>
                  <a:srgbClr val="C00000"/>
                </a:solidFill>
              </a:rPr>
              <a:t>BIG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Position needs accuracy to be useful.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hardware and software used limit message size to 35 bits.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9DA98F-5577-D3C9-ADBD-A666FF6986F9}"/>
              </a:ext>
            </a:extLst>
          </p:cNvPr>
          <p:cNvSpPr txBox="1"/>
          <p:nvPr/>
        </p:nvSpPr>
        <p:spPr>
          <a:xfrm>
            <a:off x="6494035" y="5732853"/>
            <a:ext cx="4939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Credit: NASA/NOAA/GSFC/Suomi NPP/VIIRS/Norman </a:t>
            </a:r>
            <a:r>
              <a:rPr lang="en-US" sz="1200" dirty="0" err="1"/>
              <a:t>Kuring</a:t>
            </a:r>
            <a:endParaRPr lang="en-US" sz="1200" dirty="0"/>
          </a:p>
          <a:p>
            <a:pPr algn="ctr"/>
            <a:r>
              <a:rPr lang="en-US" sz="1200" dirty="0"/>
              <a:t>https://</a:t>
            </a:r>
            <a:r>
              <a:rPr lang="en-US" sz="1200" dirty="0" err="1"/>
              <a:t>www.nasa.gov</a:t>
            </a:r>
            <a:r>
              <a:rPr lang="en-US" sz="1200" dirty="0"/>
              <a:t>/sites/default/files/images/618486main_earth_full.jpg</a:t>
            </a:r>
          </a:p>
        </p:txBody>
      </p:sp>
    </p:spTree>
    <p:extLst>
      <p:ext uri="{BB962C8B-B14F-4D97-AF65-F5344CB8AC3E}">
        <p14:creationId xmlns:p14="http://schemas.microsoft.com/office/powerpoint/2010/main" val="3665310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Outline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2A7D96-DFB4-1F37-5849-765886034883}"/>
              </a:ext>
            </a:extLst>
          </p:cNvPr>
          <p:cNvSpPr txBox="1"/>
          <p:nvPr/>
        </p:nvSpPr>
        <p:spPr>
          <a:xfrm>
            <a:off x="1713697" y="2399488"/>
            <a:ext cx="97684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Description of how CPR is intended to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What the formal analysis discovered.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Contributions NASA made to the community.  </a:t>
            </a:r>
          </a:p>
        </p:txBody>
      </p:sp>
    </p:spTree>
    <p:extLst>
      <p:ext uri="{BB962C8B-B14F-4D97-AF65-F5344CB8AC3E}">
        <p14:creationId xmlns:p14="http://schemas.microsoft.com/office/powerpoint/2010/main" val="120294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5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   CPR in a nutshell</a:t>
            </a:r>
          </a:p>
        </p:txBody>
      </p:sp>
      <p:pic>
        <p:nvPicPr>
          <p:cNvPr id="3" name="Picture 2" descr="Image created by the author using GIMP.">
            <a:extLst>
              <a:ext uri="{FF2B5EF4-FFF2-40B4-BE49-F238E27FC236}">
                <a16:creationId xmlns:a16="http://schemas.microsoft.com/office/drawing/2014/main" id="{4CBBDEE0-5F0B-B49A-EBBB-A655D3EBD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859" y="1692274"/>
            <a:ext cx="6153978" cy="3351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07EA55-0022-4612-9016-2A5972D32709}"/>
              </a:ext>
            </a:extLst>
          </p:cNvPr>
          <p:cNvSpPr txBox="1"/>
          <p:nvPr/>
        </p:nvSpPr>
        <p:spPr>
          <a:xfrm>
            <a:off x="516835" y="1560443"/>
            <a:ext cx="50863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Focus on Latitude: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Choose a </a:t>
            </a:r>
            <a:r>
              <a:rPr lang="en-US" dirty="0">
                <a:solidFill>
                  <a:srgbClr val="C00000"/>
                </a:solidFill>
              </a:rPr>
              <a:t>format</a:t>
            </a:r>
            <a:r>
              <a:rPr lang="en-US" dirty="0"/>
              <a:t> (odd or even)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Divide latitude into equally sized </a:t>
            </a:r>
            <a:r>
              <a:rPr lang="en-US" dirty="0">
                <a:solidFill>
                  <a:srgbClr val="C00000"/>
                </a:solidFill>
              </a:rPr>
              <a:t>zones</a:t>
            </a:r>
            <a:r>
              <a:rPr lang="en-US" dirty="0"/>
              <a:t> (60 for even format, 59 for odd).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Divide each zone into 2</a:t>
            </a:r>
            <a:r>
              <a:rPr lang="en-US" baseline="30000" dirty="0"/>
              <a:t>17</a:t>
            </a:r>
            <a:r>
              <a:rPr lang="en-US" dirty="0"/>
              <a:t> equally sized </a:t>
            </a:r>
            <a:r>
              <a:rPr lang="en-US" dirty="0">
                <a:solidFill>
                  <a:srgbClr val="C00000"/>
                </a:solidFill>
              </a:rPr>
              <a:t>bins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Recovered position is intended to be the centerline of the bin.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Longitude is handled similarly, but the number of zones used decreases toward the poles.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902DE7-206D-9ABA-F2DA-84EE57DEDE90}"/>
              </a:ext>
            </a:extLst>
          </p:cNvPr>
          <p:cNvSpPr txBox="1"/>
          <p:nvPr/>
        </p:nvSpPr>
        <p:spPr>
          <a:xfrm>
            <a:off x="6358585" y="5201010"/>
            <a:ext cx="45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CPR coordinate system for Latitude encoding</a:t>
            </a:r>
          </a:p>
        </p:txBody>
      </p:sp>
      <p:pic>
        <p:nvPicPr>
          <p:cNvPr id="19" name="Picture 18" descr="Image created by a coauthor in LaTeX. Used with permission.  ">
            <a:extLst>
              <a:ext uri="{FF2B5EF4-FFF2-40B4-BE49-F238E27FC236}">
                <a16:creationId xmlns:a16="http://schemas.microsoft.com/office/drawing/2014/main" id="{0838C5CC-CC35-2C77-5E7C-A91763BD0A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35" y="4885648"/>
            <a:ext cx="4025900" cy="584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1FB5F3-F104-FF6A-32C0-023984ADF44D}"/>
              </a:ext>
            </a:extLst>
          </p:cNvPr>
          <p:cNvSpPr txBox="1"/>
          <p:nvPr/>
        </p:nvSpPr>
        <p:spPr>
          <a:xfrm>
            <a:off x="828197" y="5449488"/>
            <a:ext cx="3827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Message structure for CPR position</a:t>
            </a:r>
          </a:p>
        </p:txBody>
      </p:sp>
    </p:spTree>
    <p:extLst>
      <p:ext uri="{BB962C8B-B14F-4D97-AF65-F5344CB8AC3E}">
        <p14:creationId xmlns:p14="http://schemas.microsoft.com/office/powerpoint/2010/main" val="1989305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6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   CPR Encoding analogy </a:t>
            </a:r>
          </a:p>
        </p:txBody>
      </p:sp>
      <p:pic>
        <p:nvPicPr>
          <p:cNvPr id="3" name="Picture 2" descr="Image from google maps, altered using GIMP by the author. ">
            <a:extLst>
              <a:ext uri="{FF2B5EF4-FFF2-40B4-BE49-F238E27FC236}">
                <a16:creationId xmlns:a16="http://schemas.microsoft.com/office/drawing/2014/main" id="{719C24F0-56AE-AB5E-501C-AC8E9C3E21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6946" y="1240975"/>
            <a:ext cx="3516854" cy="48111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1C5527-1ECA-87EB-D306-C0D5EB8454AC}"/>
              </a:ext>
            </a:extLst>
          </p:cNvPr>
          <p:cNvSpPr txBox="1"/>
          <p:nvPr/>
        </p:nvSpPr>
        <p:spPr>
          <a:xfrm>
            <a:off x="557561" y="1561171"/>
            <a:ext cx="68468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Walking on a trail, you want to tell someone how far along you are.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Choose a </a:t>
            </a:r>
            <a:r>
              <a:rPr lang="en-US" sz="2400" dirty="0">
                <a:solidFill>
                  <a:srgbClr val="C00000"/>
                </a:solidFill>
              </a:rPr>
              <a:t>format</a:t>
            </a:r>
            <a:r>
              <a:rPr lang="en-US" sz="2400" dirty="0"/>
              <a:t> (miles or kilometers).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Ignore the whole number part of the measurement (</a:t>
            </a:r>
            <a:r>
              <a:rPr lang="en-US" sz="2400" dirty="0">
                <a:solidFill>
                  <a:srgbClr val="C00000"/>
                </a:solidFill>
              </a:rPr>
              <a:t>zone</a:t>
            </a:r>
            <a:r>
              <a:rPr lang="en-US" sz="2400" dirty="0"/>
              <a:t> is not broadcast).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Send the decimal portion, rounded to 2 places (the </a:t>
            </a:r>
            <a:r>
              <a:rPr lang="en-US" sz="2400" dirty="0">
                <a:solidFill>
                  <a:srgbClr val="C00000"/>
                </a:solidFill>
              </a:rPr>
              <a:t>bin</a:t>
            </a:r>
            <a:r>
              <a:rPr lang="en-US" sz="2400" dirty="0"/>
              <a:t> number is broadcast).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How does the receiver recover your position?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B5F609-1EF1-A912-ED38-CC0A22C29ED9}"/>
              </a:ext>
            </a:extLst>
          </p:cNvPr>
          <p:cNvSpPr txBox="1"/>
          <p:nvPr/>
        </p:nvSpPr>
        <p:spPr>
          <a:xfrm>
            <a:off x="8610600" y="5992427"/>
            <a:ext cx="2021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Maps Data: Google ©2021</a:t>
            </a:r>
          </a:p>
        </p:txBody>
      </p:sp>
    </p:spTree>
    <p:extLst>
      <p:ext uri="{BB962C8B-B14F-4D97-AF65-F5344CB8AC3E}">
        <p14:creationId xmlns:p14="http://schemas.microsoft.com/office/powerpoint/2010/main" val="2513153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7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   CPR Local Decoding analogy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9C24F0-56AE-AB5E-501C-AC8E9C3E21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36946" y="1240975"/>
            <a:ext cx="3516853" cy="48111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1C5527-1ECA-87EB-D306-C0D5EB8454AC}"/>
              </a:ext>
            </a:extLst>
          </p:cNvPr>
          <p:cNvSpPr txBox="1"/>
          <p:nvPr/>
        </p:nvSpPr>
        <p:spPr>
          <a:xfrm>
            <a:off x="557561" y="1561171"/>
            <a:ext cx="68468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message contains the </a:t>
            </a:r>
            <a:r>
              <a:rPr lang="en-US" sz="2400" dirty="0">
                <a:solidFill>
                  <a:srgbClr val="C00000"/>
                </a:solidFill>
              </a:rPr>
              <a:t>format</a:t>
            </a:r>
            <a:r>
              <a:rPr lang="en-US" sz="2400" dirty="0"/>
              <a:t> and the </a:t>
            </a:r>
            <a:r>
              <a:rPr lang="en-US" sz="2400" dirty="0">
                <a:solidFill>
                  <a:srgbClr val="C00000"/>
                </a:solidFill>
              </a:rPr>
              <a:t>bin</a:t>
            </a:r>
            <a:r>
              <a:rPr lang="en-US" sz="2400" dirty="0"/>
              <a:t>, only the </a:t>
            </a:r>
            <a:r>
              <a:rPr lang="en-US" sz="2400" dirty="0">
                <a:solidFill>
                  <a:srgbClr val="C00000"/>
                </a:solidFill>
              </a:rPr>
              <a:t>zone</a:t>
            </a:r>
            <a:r>
              <a:rPr lang="en-US" sz="2400" dirty="0"/>
              <a:t> is missing.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                  Received message: “.81 miles”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C00000"/>
                </a:solidFill>
              </a:rPr>
              <a:t>Local</a:t>
            </a:r>
            <a:r>
              <a:rPr lang="en-US" sz="2400" dirty="0"/>
              <a:t> decoding: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Uses a recent know location. “Close to the 3 mile marker.”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Only one position is the closest match.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F4C532-65D6-2A38-8CE9-73E3CBF4C945}"/>
              </a:ext>
            </a:extLst>
          </p:cNvPr>
          <p:cNvSpPr txBox="1"/>
          <p:nvPr/>
        </p:nvSpPr>
        <p:spPr>
          <a:xfrm>
            <a:off x="8610600" y="5992427"/>
            <a:ext cx="2021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Maps Data: Google ©2021</a:t>
            </a:r>
          </a:p>
        </p:txBody>
      </p:sp>
    </p:spTree>
    <p:extLst>
      <p:ext uri="{BB962C8B-B14F-4D97-AF65-F5344CB8AC3E}">
        <p14:creationId xmlns:p14="http://schemas.microsoft.com/office/powerpoint/2010/main" val="4000867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8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   CPR Global Decoding analogy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9C24F0-56AE-AB5E-501C-AC8E9C3E21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36946" y="1240975"/>
            <a:ext cx="3516853" cy="48111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1C5527-1ECA-87EB-D306-C0D5EB8454AC}"/>
              </a:ext>
            </a:extLst>
          </p:cNvPr>
          <p:cNvSpPr txBox="1"/>
          <p:nvPr/>
        </p:nvSpPr>
        <p:spPr>
          <a:xfrm>
            <a:off x="557561" y="1561171"/>
            <a:ext cx="68468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message contains the </a:t>
            </a:r>
            <a:r>
              <a:rPr lang="en-US" sz="2400" dirty="0">
                <a:solidFill>
                  <a:srgbClr val="C00000"/>
                </a:solidFill>
              </a:rPr>
              <a:t>format</a:t>
            </a:r>
            <a:r>
              <a:rPr lang="en-US" sz="2400" dirty="0"/>
              <a:t> and the </a:t>
            </a:r>
            <a:r>
              <a:rPr lang="en-US" sz="2400" dirty="0">
                <a:solidFill>
                  <a:srgbClr val="C00000"/>
                </a:solidFill>
              </a:rPr>
              <a:t>bin</a:t>
            </a:r>
            <a:r>
              <a:rPr lang="en-US" sz="2400" dirty="0"/>
              <a:t>, only the </a:t>
            </a:r>
            <a:r>
              <a:rPr lang="en-US" sz="2400" dirty="0">
                <a:solidFill>
                  <a:srgbClr val="C00000"/>
                </a:solidFill>
              </a:rPr>
              <a:t>zone</a:t>
            </a:r>
            <a:r>
              <a:rPr lang="en-US" sz="2400" dirty="0"/>
              <a:t> is missing.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                  Received message: “.81 miles”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C00000"/>
                </a:solidFill>
              </a:rPr>
              <a:t>Global</a:t>
            </a:r>
            <a:r>
              <a:rPr lang="en-US" sz="2400" dirty="0"/>
              <a:t> decoding: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Uses a message of the other </a:t>
            </a:r>
            <a:r>
              <a:rPr lang="en-US" sz="2400" dirty="0">
                <a:solidFill>
                  <a:srgbClr val="C00000"/>
                </a:solidFill>
              </a:rPr>
              <a:t>format</a:t>
            </a:r>
            <a:r>
              <a:rPr lang="en-US" sz="2400" dirty="0"/>
              <a:t>. “.52 km”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Only one position matches.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26B4D7-280A-D9AB-7DA1-EF02E4228F89}"/>
              </a:ext>
            </a:extLst>
          </p:cNvPr>
          <p:cNvSpPr txBox="1"/>
          <p:nvPr/>
        </p:nvSpPr>
        <p:spPr>
          <a:xfrm>
            <a:off x="8610600" y="5992427"/>
            <a:ext cx="2021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Maps Data: Google ©2021</a:t>
            </a:r>
          </a:p>
        </p:txBody>
      </p:sp>
    </p:spTree>
    <p:extLst>
      <p:ext uri="{BB962C8B-B14F-4D97-AF65-F5344CB8AC3E}">
        <p14:creationId xmlns:p14="http://schemas.microsoft.com/office/powerpoint/2010/main" val="3491262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77FDD8-EFBE-ADA3-37A5-96F513C354D5}"/>
              </a:ext>
            </a:extLst>
          </p:cNvPr>
          <p:cNvSpPr txBox="1"/>
          <p:nvPr/>
        </p:nvSpPr>
        <p:spPr>
          <a:xfrm>
            <a:off x="1757569" y="306608"/>
            <a:ext cx="86768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A few further details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2AD04F-3F42-28D8-B3EC-74C9F2CCA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1" y="1210106"/>
            <a:ext cx="2607860" cy="4232757"/>
          </a:xfrm>
          <a:prstGeom prst="rect">
            <a:avLst/>
          </a:prstGeom>
          <a:ln w="25400">
            <a:solidFill>
              <a:schemeClr val="tx1"/>
            </a:solidFill>
          </a:ln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BA225D-D580-C706-8C9B-E64360DFE544}"/>
              </a:ext>
            </a:extLst>
          </p:cNvPr>
          <p:cNvSpPr txBox="1"/>
          <p:nvPr/>
        </p:nvSpPr>
        <p:spPr>
          <a:xfrm>
            <a:off x="657922" y="1360449"/>
            <a:ext cx="76831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global decode is used to establish a first position.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decoding does not compute all positions and compare them. It uses the Chinese Remainder Theorem to compute the zone.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Local decoding can be used after establishing a position.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are distance limits for correct decoding: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Local Decoding: The reference point used should be </a:t>
            </a:r>
            <a:r>
              <a:rPr lang="en-US" i="1" dirty="0"/>
              <a:t>closer</a:t>
            </a:r>
            <a:r>
              <a:rPr lang="en-US" dirty="0"/>
              <a:t> than </a:t>
            </a:r>
            <a:r>
              <a:rPr lang="en-US" dirty="0">
                <a:solidFill>
                  <a:srgbClr val="C00000"/>
                </a:solidFill>
              </a:rPr>
              <a:t>half of a zone length</a:t>
            </a:r>
            <a:r>
              <a:rPr lang="en-US" dirty="0"/>
              <a:t> of the broadcast position.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Global Decoding: The pair of positions should be </a:t>
            </a:r>
            <a:r>
              <a:rPr lang="en-US" i="1" dirty="0"/>
              <a:t>closer</a:t>
            </a:r>
            <a:r>
              <a:rPr lang="en-US" dirty="0"/>
              <a:t> than </a:t>
            </a:r>
            <a:r>
              <a:rPr lang="en-US" dirty="0">
                <a:solidFill>
                  <a:srgbClr val="C00000"/>
                </a:solidFill>
              </a:rPr>
              <a:t>half of a zone offset</a:t>
            </a:r>
            <a:r>
              <a:rPr lang="en-US" dirty="0"/>
              <a:t> (difference between zone sizes).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distance limits are converted to time limits via maximum velocity assumptions.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FC18B8-A354-AFBB-DA87-5F49ABA22D40}"/>
              </a:ext>
            </a:extLst>
          </p:cNvPr>
          <p:cNvSpPr txBox="1"/>
          <p:nvPr/>
        </p:nvSpPr>
        <p:spPr>
          <a:xfrm>
            <a:off x="8490627" y="5500048"/>
            <a:ext cx="3043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 “one zone” decoding limit around a reference position for local decoding.</a:t>
            </a:r>
          </a:p>
        </p:txBody>
      </p:sp>
    </p:spTree>
    <p:extLst>
      <p:ext uri="{BB962C8B-B14F-4D97-AF65-F5344CB8AC3E}">
        <p14:creationId xmlns:p14="http://schemas.microsoft.com/office/powerpoint/2010/main" val="2993599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2E6C8E-2134-9647-9579-7D38BCE397FC}"/>
              </a:ext>
            </a:extLst>
          </p:cNvPr>
          <p:cNvSpPr txBox="1"/>
          <p:nvPr/>
        </p:nvSpPr>
        <p:spPr>
          <a:xfrm>
            <a:off x="2085561" y="274365"/>
            <a:ext cx="8020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CPR Formal Analysis: Results and by-products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E959B-E55A-9344-99ED-AA9B0243D1A3}"/>
              </a:ext>
            </a:extLst>
          </p:cNvPr>
          <p:cNvSpPr txBox="1"/>
          <p:nvPr/>
        </p:nvSpPr>
        <p:spPr>
          <a:xfrm>
            <a:off x="8883075" y="4886085"/>
            <a:ext cx="2198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Previous CPR requirements could decode to an incorrect “zone”, resulting in aircraft being reported hundreds of miles from their actual position.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6BE9A5C-1299-5D41-8891-C24EBBDE0215}"/>
              </a:ext>
            </a:extLst>
          </p:cNvPr>
          <p:cNvSpPr/>
          <p:nvPr/>
        </p:nvSpPr>
        <p:spPr>
          <a:xfrm>
            <a:off x="5245331" y="5295207"/>
            <a:ext cx="274320" cy="141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F93970-C47B-BE47-BD14-70CF02E1540C}"/>
              </a:ext>
            </a:extLst>
          </p:cNvPr>
          <p:cNvSpPr/>
          <p:nvPr/>
        </p:nvSpPr>
        <p:spPr>
          <a:xfrm>
            <a:off x="5744095" y="5295207"/>
            <a:ext cx="351905" cy="141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D095C2-3023-E34F-8B69-DABDAF9F663B}"/>
              </a:ext>
            </a:extLst>
          </p:cNvPr>
          <p:cNvSpPr/>
          <p:nvPr/>
        </p:nvSpPr>
        <p:spPr>
          <a:xfrm>
            <a:off x="5744095" y="4222865"/>
            <a:ext cx="351905" cy="1801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"/>
          <p:cNvSpPr txBox="1">
            <a:spLocks/>
          </p:cNvSpPr>
          <p:nvPr/>
        </p:nvSpPr>
        <p:spPr>
          <a:xfrm>
            <a:off x="101599" y="1221192"/>
            <a:ext cx="7793464" cy="19681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FAB16">
                  <a:lumMod val="75000"/>
                </a:srgbClr>
              </a:buClr>
              <a:buSz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</a:rPr>
              <a:t>Analysis of the algorithm: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ヒラギノ角ゴ Pro W3" pitchFamily="-109" charset="-128"/>
            </a:endParaRPr>
          </a:p>
          <a:p>
            <a:pPr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sz="1800" b="0" dirty="0">
                <a:solidFill>
                  <a:sysClr val="windowText" lastClr="000000"/>
                </a:solidFill>
                <a:latin typeface="Calibri"/>
                <a:cs typeface="+mn-cs"/>
              </a:rPr>
              <a:t>F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ormal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 model of the algorithm in the Prototype Verification System (PVS).</a:t>
            </a:r>
          </a:p>
          <a:p>
            <a:pPr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sz="1800" b="0" dirty="0">
                <a:solidFill>
                  <a:sysClr val="windowText" lastClr="000000"/>
                </a:solidFill>
                <a:latin typeface="Calibri"/>
              </a:rPr>
              <a:t>Discovered incorrect requirements for decoding, and adjusted the requirements to allow for correct operation.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ヒラギノ角ゴ Pro W3" pitchFamily="-109" charset="-128"/>
              <a:cs typeface="+mn-cs"/>
            </a:endParaRPr>
          </a:p>
          <a:p>
            <a:pPr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Found numerous mathematical simplifications for formulas in the CPR specification, to reduce computational error.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6AA62-4674-7244-9E2A-BCD92E83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91DC79-977A-0140-A58C-7481EF7C8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087" y="1279417"/>
            <a:ext cx="2058403" cy="33508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1BA9317-71F0-5270-C84F-80A3FD304610}"/>
              </a:ext>
            </a:extLst>
          </p:cNvPr>
          <p:cNvSpPr txBox="1"/>
          <p:nvPr/>
        </p:nvSpPr>
        <p:spPr>
          <a:xfrm>
            <a:off x="340141" y="2930203"/>
            <a:ext cx="81757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Computing transition latitudes: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During encoding: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During Local Decoding: </a:t>
            </a:r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B02FA0FA-3B97-0DD3-8D27-B357482D1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889" y="3520889"/>
            <a:ext cx="3187697" cy="850899"/>
          </a:xfrm>
          <a:prstGeom prst="rect">
            <a:avLst/>
          </a:prstGeom>
        </p:spPr>
      </p:pic>
      <p:pic>
        <p:nvPicPr>
          <p:cNvPr id="17" name="Picture 16" descr="A picture containing text, watch, clock&#10;&#10;Description automatically generated">
            <a:extLst>
              <a:ext uri="{FF2B5EF4-FFF2-40B4-BE49-F238E27FC236}">
                <a16:creationId xmlns:a16="http://schemas.microsoft.com/office/drawing/2014/main" id="{A8ABA854-4135-2D28-EA73-268CE87EA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417" y="4672907"/>
            <a:ext cx="2597150" cy="622300"/>
          </a:xfrm>
          <a:prstGeom prst="rect">
            <a:avLst/>
          </a:prstGeom>
        </p:spPr>
      </p:pic>
      <p:pic>
        <p:nvPicPr>
          <p:cNvPr id="19" name="Picture 18" descr="Text&#10;&#10;Description automatically generated with medium confidence">
            <a:extLst>
              <a:ext uri="{FF2B5EF4-FFF2-40B4-BE49-F238E27FC236}">
                <a16:creationId xmlns:a16="http://schemas.microsoft.com/office/drawing/2014/main" id="{3C2053D5-8ECB-A1F0-B548-27E27FA43D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657" y="5818951"/>
            <a:ext cx="4318929" cy="652406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3B6FF5F7-342D-AA48-C8CD-DC9EF63E61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1586" y="5818951"/>
            <a:ext cx="2277025" cy="65240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78AD7C-7AC5-AF96-61B1-7F4DF8FDA1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866D854-3CC4-30D7-A2E1-1198FA8F2F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5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579 L -0.36133 0.08796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4D0B086B-8ACC-75BA-892D-BF4E53D92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32" y="1104740"/>
            <a:ext cx="8981364" cy="57532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2E6C8E-2134-9647-9579-7D38BCE397FC}"/>
              </a:ext>
            </a:extLst>
          </p:cNvPr>
          <p:cNvSpPr txBox="1"/>
          <p:nvPr/>
        </p:nvSpPr>
        <p:spPr>
          <a:xfrm>
            <a:off x="2085561" y="274365"/>
            <a:ext cx="8020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CPR Formal Analysis: Results and by-products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E959B-E55A-9344-99ED-AA9B0243D1A3}"/>
              </a:ext>
            </a:extLst>
          </p:cNvPr>
          <p:cNvSpPr txBox="1"/>
          <p:nvPr/>
        </p:nvSpPr>
        <p:spPr>
          <a:xfrm>
            <a:off x="8883075" y="4886085"/>
            <a:ext cx="2198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Previous CPR requirements could decode to an incorrect “zone”, resulting in aircraft being reported hundreds of miles from their actual position.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6AA62-4674-7244-9E2A-BCD92E83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11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D2FDE9-8E98-7E43-BF51-893E9C2CB3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85616" y="566752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229B41-CFE6-6A4A-9F56-0B2BB38D7D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785616" y="566752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2E69101-D375-5D4D-81E7-696970CF24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785616" y="570249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B5B179B-1FBC-2F49-B96C-1F21D662176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785616" y="563255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A9EBE1-E228-A84B-B139-4D62F4334C3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785616" y="566928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7C5A8C-422B-8841-9B92-7E45140CD62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785145" y="552764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9340D9-0320-3940-AF56-64586E8D11C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3785616" y="566928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1B541CF-35A4-3647-9C7C-2C077478DEE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787952" y="566928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A9ED05-991F-CE47-8C25-5DD23459EBA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3785616" y="566928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B1273EF-B9A4-164A-A8F9-09C872321CE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3785616" y="566928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A52C23E-5181-3447-37DD-F29E7825CD5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D670D4E-D38D-41CF-8B51-FACF9DEB37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1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Text, letter&#10;&#10;Description automatically generated">
            <a:extLst>
              <a:ext uri="{FF2B5EF4-FFF2-40B4-BE49-F238E27FC236}">
                <a16:creationId xmlns:a16="http://schemas.microsoft.com/office/drawing/2014/main" id="{D52BA385-F139-5912-D83F-E7FF14D96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32" y="1105994"/>
            <a:ext cx="8979408" cy="57520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2E6C8E-2134-9647-9579-7D38BCE397FC}"/>
              </a:ext>
            </a:extLst>
          </p:cNvPr>
          <p:cNvSpPr txBox="1"/>
          <p:nvPr/>
        </p:nvSpPr>
        <p:spPr>
          <a:xfrm>
            <a:off x="2085561" y="274365"/>
            <a:ext cx="8020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CPR Formal Analysis: Results and by-products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E959B-E55A-9344-99ED-AA9B0243D1A3}"/>
              </a:ext>
            </a:extLst>
          </p:cNvPr>
          <p:cNvSpPr txBox="1"/>
          <p:nvPr/>
        </p:nvSpPr>
        <p:spPr>
          <a:xfrm>
            <a:off x="8883075" y="4886085"/>
            <a:ext cx="21982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Previous CPR requirements could decode to an incorrect “zone”, resulting in aircraft being reported hundreds of miles from their actual position.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9BE674E-9991-504A-86D3-B79629F3BF79}"/>
              </a:ext>
            </a:extLst>
          </p:cNvPr>
          <p:cNvSpPr/>
          <p:nvPr/>
        </p:nvSpPr>
        <p:spPr>
          <a:xfrm>
            <a:off x="5261956" y="5286895"/>
            <a:ext cx="266008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8DB83F-CDFE-6647-A0E9-CF4317BE319C}"/>
              </a:ext>
            </a:extLst>
          </p:cNvPr>
          <p:cNvSpPr/>
          <p:nvPr/>
        </p:nvSpPr>
        <p:spPr>
          <a:xfrm>
            <a:off x="5744095" y="4231178"/>
            <a:ext cx="319784" cy="171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7CC7E1-3A39-294C-9CC4-68401067B740}"/>
              </a:ext>
            </a:extLst>
          </p:cNvPr>
          <p:cNvSpPr/>
          <p:nvPr/>
        </p:nvSpPr>
        <p:spPr>
          <a:xfrm>
            <a:off x="5744095" y="5286895"/>
            <a:ext cx="319784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6AA62-4674-7244-9E2A-BCD92E83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91DC79-977A-0140-A58C-7481EF7C8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564" y="566752"/>
            <a:ext cx="3620643" cy="5894070"/>
          </a:xfrm>
          <a:prstGeom prst="rect">
            <a:avLst/>
          </a:prstGeom>
          <a:ln w="571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317647-81E7-4E7C-D585-9D0328A22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BEAD25-4441-CD50-64F5-E7F552EDC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0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0.36289 -0.0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38" y="-3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7000" y="5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A023C9-C611-C54E-B7F7-A4465F348562}"/>
              </a:ext>
            </a:extLst>
          </p:cNvPr>
          <p:cNvCxnSpPr>
            <a:cxnSpLocks/>
          </p:cNvCxnSpPr>
          <p:nvPr/>
        </p:nvCxnSpPr>
        <p:spPr>
          <a:xfrm>
            <a:off x="163347" y="6209731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558C0A4-A57B-994F-9429-A6F49255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13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EF61C2-85EF-DD19-6E84-5C4732271BB5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FA4777-C095-A306-46BF-9AD0EA4529E2}"/>
              </a:ext>
            </a:extLst>
          </p:cNvPr>
          <p:cNvCxnSpPr>
            <a:cxnSpLocks/>
          </p:cNvCxnSpPr>
          <p:nvPr/>
        </p:nvCxnSpPr>
        <p:spPr>
          <a:xfrm>
            <a:off x="163347" y="1073426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C135-0BD1-E025-B7ED-5E0CF738E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05D21A5-E55E-6A37-2D0D-3ECBA0BDFD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9D7DE5-302C-3EF5-3717-AC11A33D042E}"/>
              </a:ext>
            </a:extLst>
          </p:cNvPr>
          <p:cNvSpPr txBox="1"/>
          <p:nvPr/>
        </p:nvSpPr>
        <p:spPr>
          <a:xfrm>
            <a:off x="131229" y="1287713"/>
            <a:ext cx="59647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EFAB16">
                  <a:lumMod val="75000"/>
                </a:srgbClr>
              </a:buClr>
              <a:defRPr/>
            </a:pPr>
            <a:r>
              <a:rPr lang="en-US" b="1" dirty="0">
                <a:solidFill>
                  <a:sysClr val="windowText" lastClr="000000"/>
                </a:solidFill>
              </a:rPr>
              <a:t>Analysis of CPR implementations</a:t>
            </a:r>
            <a:endParaRPr lang="en-US" b="1" dirty="0">
              <a:solidFill>
                <a:sysClr val="windowText" lastClr="000000"/>
              </a:solidFill>
              <a:ea typeface="ヒラギノ角ゴ Pro W3" pitchFamily="-109" charset="-128"/>
            </a:endParaRP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NASA </a:t>
            </a:r>
            <a:r>
              <a:rPr lang="en-US" b="1" dirty="0">
                <a:solidFill>
                  <a:sysClr val="windowText" lastClr="000000"/>
                </a:solidFill>
                <a:ea typeface="ヒラギノ角ゴ Pro W3" pitchFamily="-109" charset="-128"/>
              </a:rPr>
              <a:t>developed</a:t>
            </a: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 and </a:t>
            </a:r>
            <a:r>
              <a:rPr lang="en-US" b="1" dirty="0">
                <a:solidFill>
                  <a:sysClr val="windowText" lastClr="000000"/>
                </a:solidFill>
                <a:ea typeface="ヒラギノ角ゴ Pro W3" pitchFamily="-109" charset="-128"/>
              </a:rPr>
              <a:t>formally verified </a:t>
            </a: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versions of CPR in floating point (double precision) and fixed point (single precision). 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Font typeface="Arial" charset="0"/>
              <a:buChar char="•"/>
              <a:defRPr/>
            </a:pPr>
            <a:endParaRPr lang="en-US" dirty="0">
              <a:solidFill>
                <a:sysClr val="windowText" lastClr="000000"/>
              </a:solidFill>
              <a:ea typeface="ヒラギノ角ゴ Pro W3" pitchFamily="-109" charset="-128"/>
            </a:endParaRP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Led to development of </a:t>
            </a:r>
            <a:r>
              <a:rPr lang="en-US" b="1" dirty="0" err="1">
                <a:solidFill>
                  <a:sysClr val="windowText" lastClr="000000"/>
                </a:solidFill>
                <a:ea typeface="ヒラギノ角ゴ Pro W3" pitchFamily="-109" charset="-128"/>
              </a:rPr>
              <a:t>PRECiSA</a:t>
            </a: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, a state-of the art tool for analysis of floating point (IEEE-754 spec) programs. </a:t>
            </a: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Font typeface="Arial" charset="0"/>
              <a:buChar char="•"/>
              <a:defRPr/>
            </a:pPr>
            <a:endParaRPr lang="en-US" dirty="0">
              <a:solidFill>
                <a:sysClr val="windowText" lastClr="000000"/>
              </a:solidFill>
              <a:ea typeface="ヒラギノ角ゴ Pro W3" pitchFamily="-109" charset="-128"/>
            </a:endParaRPr>
          </a:p>
          <a:p>
            <a:pPr marL="285750" indent="-28575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Analysis discovered additional </a:t>
            </a:r>
            <a:r>
              <a:rPr lang="en-US" b="1" dirty="0">
                <a:solidFill>
                  <a:sysClr val="windowText" lastClr="000000"/>
                </a:solidFill>
                <a:ea typeface="ヒラギノ角ゴ Pro W3" pitchFamily="-109" charset="-128"/>
              </a:rPr>
              <a:t>stressing test cases </a:t>
            </a:r>
            <a:r>
              <a:rPr lang="en-US" dirty="0">
                <a:solidFill>
                  <a:sysClr val="windowText" lastClr="000000"/>
                </a:solidFill>
                <a:ea typeface="ヒラギノ角ゴ Pro W3" pitchFamily="-109" charset="-128"/>
              </a:rPr>
              <a:t>that would catch some incorrect implementations of CPR.</a:t>
            </a:r>
          </a:p>
          <a:p>
            <a:endParaRPr lang="en-US" dirty="0"/>
          </a:p>
        </p:txBody>
      </p:sp>
      <p:pic>
        <p:nvPicPr>
          <p:cNvPr id="12" name="Picture 11" descr="Image created by co-author in LaTeX, an open-source type-setting program. Used with permission.">
            <a:extLst>
              <a:ext uri="{FF2B5EF4-FFF2-40B4-BE49-F238E27FC236}">
                <a16:creationId xmlns:a16="http://schemas.microsoft.com/office/drawing/2014/main" id="{7D28EADF-8A38-E402-DF6A-478D2191B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7850" y="1287713"/>
            <a:ext cx="4209565" cy="32499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0138AF9-155D-B37A-D73B-43A42A262989}"/>
              </a:ext>
            </a:extLst>
          </p:cNvPr>
          <p:cNvSpPr txBox="1"/>
          <p:nvPr/>
        </p:nvSpPr>
        <p:spPr>
          <a:xfrm>
            <a:off x="7363041" y="4276057"/>
            <a:ext cx="42095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formal verification of CPR implementations involved the use and interaction of several formal methods tools.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4C8BC5-EC3C-B6D0-4849-7CC705D92175}"/>
              </a:ext>
            </a:extLst>
          </p:cNvPr>
          <p:cNvSpPr txBox="1"/>
          <p:nvPr/>
        </p:nvSpPr>
        <p:spPr>
          <a:xfrm>
            <a:off x="2085561" y="274365"/>
            <a:ext cx="8020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CPR Formal Analysis: Results and by-products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E3DDAB-673B-9593-310B-55994D362D93}"/>
              </a:ext>
            </a:extLst>
          </p:cNvPr>
          <p:cNvSpPr txBox="1"/>
          <p:nvPr/>
        </p:nvSpPr>
        <p:spPr>
          <a:xfrm>
            <a:off x="834016" y="4595723"/>
            <a:ext cx="45591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info about the CPR work and </a:t>
            </a:r>
            <a:r>
              <a:rPr lang="en-US" dirty="0" err="1"/>
              <a:t>PRECiSA</a:t>
            </a:r>
            <a:r>
              <a:rPr lang="en-US" dirty="0"/>
              <a:t>, including open-source releases:</a:t>
            </a:r>
          </a:p>
          <a:p>
            <a:endParaRPr lang="en-US" dirty="0">
              <a:solidFill>
                <a:srgbClr val="0563C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https://shemesh.larc.nasa.gov/fm/CPR/</a:t>
            </a:r>
            <a:r>
              <a:rPr lang="en-US" dirty="0"/>
              <a:t>        </a:t>
            </a:r>
          </a:p>
          <a:p>
            <a:r>
              <a:rPr lang="en-US" dirty="0">
                <a:hlinkClick r:id="rId6"/>
              </a:rPr>
              <a:t>https://shemesh.larc.nasa.gov/fm/PRECiSA/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17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2E6C8E-2134-9647-9579-7D38BCE397FC}"/>
              </a:ext>
            </a:extLst>
          </p:cNvPr>
          <p:cNvSpPr txBox="1"/>
          <p:nvPr/>
        </p:nvSpPr>
        <p:spPr>
          <a:xfrm>
            <a:off x="3546932" y="320022"/>
            <a:ext cx="5098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CPR Formal Analysis: Impact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3471738-6F90-F745-ADBE-55C99D7DF292}"/>
              </a:ext>
            </a:extLst>
          </p:cNvPr>
          <p:cNvCxnSpPr>
            <a:cxnSpLocks/>
          </p:cNvCxnSpPr>
          <p:nvPr/>
        </p:nvCxnSpPr>
        <p:spPr>
          <a:xfrm>
            <a:off x="131228" y="1083365"/>
            <a:ext cx="118653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"/>
          <p:cNvSpPr txBox="1">
            <a:spLocks/>
          </p:cNvSpPr>
          <p:nvPr/>
        </p:nvSpPr>
        <p:spPr>
          <a:xfrm>
            <a:off x="1573197" y="1367532"/>
            <a:ext cx="8981364" cy="344307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FAB16">
                  <a:lumMod val="75000"/>
                </a:srgbClr>
              </a:buClr>
              <a:buSzTx/>
              <a:buNone/>
              <a:tabLst/>
              <a:defRPr/>
            </a:pPr>
            <a:r>
              <a:rPr lang="en-US" sz="1800" dirty="0">
                <a:solidFill>
                  <a:sysClr val="windowText" lastClr="000000"/>
                </a:solidFill>
                <a:latin typeface="Calibri"/>
              </a:rPr>
              <a:t>Combined Surveillance Committee (RTCA/</a:t>
            </a:r>
            <a:r>
              <a:rPr lang="en-US" sz="1800" dirty="0" err="1">
                <a:solidFill>
                  <a:sysClr val="windowText" lastClr="000000"/>
                </a:solidFill>
                <a:latin typeface="Calibri"/>
              </a:rPr>
              <a:t>EuroCAE</a:t>
            </a:r>
            <a:r>
              <a:rPr lang="en-US" sz="1800" dirty="0">
                <a:solidFill>
                  <a:sysClr val="windowText" lastClr="000000"/>
                </a:solidFill>
                <a:latin typeface="Calibri"/>
              </a:rPr>
              <a:t>) accepted all of the suggested changes.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FAB16">
                  <a:lumMod val="75000"/>
                </a:srgbClr>
              </a:buClr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ヒラギノ角ゴ Pro W3" pitchFamily="-109" charset="-128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Tx/>
              <a:buFont typeface="Arial" charset="0"/>
              <a:buChar char="•"/>
              <a:tabLst/>
              <a:defRPr/>
            </a:pPr>
            <a:r>
              <a:rPr lang="en-US" sz="1800" dirty="0">
                <a:solidFill>
                  <a:sysClr val="windowText" lastClr="000000"/>
                </a:solidFill>
                <a:latin typeface="Calibri"/>
              </a:rPr>
              <a:t>CPR algorithm description and requirements changed as result of analysis.</a:t>
            </a:r>
          </a:p>
          <a:p>
            <a:pPr lvl="2"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Included the alternative formulas discover</a:t>
            </a:r>
            <a:r>
              <a:rPr lang="en-US" sz="1600" dirty="0">
                <a:solidFill>
                  <a:sysClr val="windowText" lastClr="000000"/>
                </a:solidFill>
                <a:latin typeface="Calibri"/>
                <a:ea typeface="ヒラギノ角ゴ Pro W3" pitchFamily="-109" charset="-128"/>
                <a:cs typeface="+mn-cs"/>
              </a:rPr>
              <a:t>ed.</a:t>
            </a:r>
          </a:p>
          <a:p>
            <a:pPr lvl="2"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Included tightened decoding requirements.</a:t>
            </a:r>
          </a:p>
          <a:p>
            <a:pPr lvl="2" indent="-285750">
              <a:buClr>
                <a:srgbClr val="990000"/>
              </a:buClr>
              <a:buFont typeface="Arial" charset="0"/>
              <a:buChar char="•"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ヒラギノ角ゴ Pro W3" pitchFamily="-109" charset="-128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Tx/>
              <a:buFont typeface="Arial" charset="0"/>
              <a:buChar char="•"/>
              <a:tabLst/>
              <a:defRPr/>
            </a:pPr>
            <a:r>
              <a:rPr lang="en-US" sz="1800" dirty="0">
                <a:solidFill>
                  <a:sysClr val="windowText" lastClr="000000"/>
                </a:solidFill>
                <a:latin typeface="Calibri"/>
              </a:rPr>
              <a:t>NASA-developed reference implementation now included in the document.</a:t>
            </a:r>
          </a:p>
          <a:p>
            <a:pPr lvl="2"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For </a:t>
            </a:r>
            <a:r>
              <a:rPr lang="en-US" sz="1600">
                <a:solidFill>
                  <a:sysClr val="windowText" lastClr="000000"/>
                </a:solidFill>
                <a:latin typeface="Calibri"/>
              </a:rPr>
              <a:t>use as </a:t>
            </a: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an example/guideline for a correct way to implement the functions.</a:t>
            </a:r>
          </a:p>
          <a:p>
            <a:pPr lvl="2" indent="-285750">
              <a:buClr>
                <a:srgbClr val="990000"/>
              </a:buClr>
              <a:buFont typeface="Arial" charset="0"/>
              <a:buChar char="•"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alibri"/>
              </a:rPr>
              <a:t>For use as an ”oracle” to test an implementation against. </a:t>
            </a:r>
          </a:p>
          <a:p>
            <a:pPr lvl="2" indent="-285750">
              <a:buClr>
                <a:srgbClr val="990000"/>
              </a:buClr>
              <a:buFont typeface="Arial" charset="0"/>
              <a:buChar char="•"/>
              <a:defRPr/>
            </a:pPr>
            <a:endParaRPr lang="en-US" sz="1600" dirty="0">
              <a:solidFill>
                <a:sysClr val="windowText" lastClr="000000"/>
              </a:solidFill>
              <a:latin typeface="Calibri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Newly developed stressing test cases added to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th</a:t>
            </a:r>
            <a:r>
              <a:rPr lang="en-US" sz="1800" dirty="0">
                <a:solidFill>
                  <a:sysClr val="windowText" lastClr="000000"/>
                </a:solidFill>
                <a:latin typeface="Calibri"/>
              </a:rPr>
              <a:t>e test suite for CPR.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6AA62-4674-7244-9E2A-BCD92E83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4FA70-C1C2-2D4D-92C4-C5739924E0E6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013E02-CB7D-ABF0-C2CA-9CC19A70480B}"/>
              </a:ext>
            </a:extLst>
          </p:cNvPr>
          <p:cNvSpPr txBox="1"/>
          <p:nvPr/>
        </p:nvSpPr>
        <p:spPr>
          <a:xfrm>
            <a:off x="3603292" y="5028803"/>
            <a:ext cx="4985414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Revision C of DO-260 (US)/ED-102 (Europe), the global ADS-B standard, published Dec 17, 2020 with these changes.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ECE242-44AC-1A36-BC27-34922BD62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8" y="165563"/>
            <a:ext cx="1393939" cy="771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EDE983-8B00-939D-546E-B7F231331E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111" y="177413"/>
            <a:ext cx="909378" cy="74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5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2438</TotalTime>
  <Words>1052</Words>
  <Application>Microsoft Office PowerPoint</Application>
  <PresentationFormat>Widescreen</PresentationFormat>
  <Paragraphs>152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Times</vt:lpstr>
      <vt:lpstr>Wingdings</vt:lpstr>
      <vt:lpstr>Office Theme</vt:lpstr>
      <vt:lpstr>ED PPT Template 7 12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Dutle, Aaron M. (LARC-D320)</dc:creator>
  <cp:lastModifiedBy>Bailey, Roger M. (LARC-D320)</cp:lastModifiedBy>
  <cp:revision>38</cp:revision>
  <dcterms:created xsi:type="dcterms:W3CDTF">2021-01-19T11:49:11Z</dcterms:created>
  <dcterms:modified xsi:type="dcterms:W3CDTF">2022-06-22T21:00:17Z</dcterms:modified>
</cp:coreProperties>
</file>