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78" r:id="rId4"/>
    <p:sldId id="313" r:id="rId5"/>
    <p:sldId id="303" r:id="rId6"/>
    <p:sldId id="302" r:id="rId7"/>
    <p:sldId id="305" r:id="rId8"/>
    <p:sldId id="310" r:id="rId9"/>
    <p:sldId id="307" r:id="rId10"/>
    <p:sldId id="314" r:id="rId11"/>
    <p:sldId id="306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53AFB6-D886-AA1D-2524-672AD4B31B63}" v="89" dt="2022-06-16T19:00:52.180"/>
    <p1510:client id="{7F314E6D-34FD-4F94-9A18-98181BC3A89D}" v="262" dt="2022-06-16T21:27:06.234"/>
    <p1510:client id="{9DA16980-A027-A494-387F-E508F87329A1}" v="331" dt="2022-06-20T20:26:29.490"/>
    <p1510:client id="{F5C97825-6014-0572-7360-2224085C5043}" v="1034" dt="2022-06-16T17:39:46.0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43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030C4-BC45-4C6B-B73D-998C763296A5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44528-7CCA-493F-A539-BABFF513F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70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study applies machine learning to the problem of night-time dust detection with a physically-based simple random forest model using GOES-16 Advanced Baseline Imager (ABI) infrared imagery as inputs to the model.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8D825-5A4E-457F-A4F8-24CB3A3782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961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study applies machine learning to the problem of night-time dust detection with a physically-based simple random forest model using GOES-16 Advanced Baseline Imager (ABI) infrared imagery as inputs to the model.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en-US" dirty="0"/>
              <a:t>Hyperparameters chosen based on loss functions and Jaccard Score to prevent over- or under-fitting</a:t>
            </a:r>
          </a:p>
          <a:p>
            <a:endParaRPr lang="en-US" dirty="0"/>
          </a:p>
          <a:p>
            <a:r>
              <a:rPr lang="en-US" dirty="0"/>
              <a:t>Null cases important for diversifying training and reducing the log-loss</a:t>
            </a:r>
          </a:p>
          <a:p>
            <a:endParaRPr lang="en-US" dirty="0"/>
          </a:p>
          <a:p>
            <a:r>
              <a:rPr lang="en-US" dirty="0"/>
              <a:t>Confusion matrices used to assess model performance on the training dataset</a:t>
            </a:r>
          </a:p>
          <a:p>
            <a:pPr lvl="1"/>
            <a:r>
              <a:rPr lang="en-US" sz="2600" dirty="0"/>
              <a:t>For images with dust present, the model correctly labels 85% of dust pixels and 99.96% of no-dust pixels. </a:t>
            </a:r>
          </a:p>
          <a:p>
            <a:pPr lvl="1"/>
            <a:r>
              <a:rPr lang="en-US" sz="2600" dirty="0"/>
              <a:t>Type 2 error (labeling dust as no dust) is reduced by 30.5% by expanding the training dataset to include a wider range of cases and null events.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8D825-5A4E-457F-A4F8-24CB3A3782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551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CA3A3646-E0B2-4F08-BA0C-B8A20E3CFAA5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90164883-284A-4BFE-89BC-77D75B224A0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5316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A3646-E0B2-4F08-BA0C-B8A20E3CFAA5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4883-284A-4BFE-89BC-77D75B22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8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A3646-E0B2-4F08-BA0C-B8A20E3CFAA5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4883-284A-4BFE-89BC-77D75B22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0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A3646-E0B2-4F08-BA0C-B8A20E3CFAA5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4883-284A-4BFE-89BC-77D75B22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6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A3646-E0B2-4F08-BA0C-B8A20E3CFAA5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4883-284A-4BFE-89BC-77D75B224A0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7278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A3646-E0B2-4F08-BA0C-B8A20E3CFAA5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4883-284A-4BFE-89BC-77D75B22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65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A3646-E0B2-4F08-BA0C-B8A20E3CFAA5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4883-284A-4BFE-89BC-77D75B22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30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A3646-E0B2-4F08-BA0C-B8A20E3CFAA5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4883-284A-4BFE-89BC-77D75B22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66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A3646-E0B2-4F08-BA0C-B8A20E3CFAA5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4883-284A-4BFE-89BC-77D75B22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A3646-E0B2-4F08-BA0C-B8A20E3CFAA5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4883-284A-4BFE-89BC-77D75B22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56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A3646-E0B2-4F08-BA0C-B8A20E3CFAA5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4883-284A-4BFE-89BC-77D75B22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7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A3A3646-E0B2-4F08-BA0C-B8A20E3CFAA5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0164883-284A-4BFE-89BC-77D75B22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7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hyperlink" Target="http://nwafiles.nwas.org/jom/articles/2016/2016-JOM6/2016-JOM6.pdf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hyperlink" Target="https://earthdata.nasa.gov/learn/articles/dust-ml" TargetMode="External"/><Relationship Id="rId5" Type="http://schemas.openxmlformats.org/officeDocument/2006/relationships/hyperlink" Target="https://doi.org/10.1029/2021EA001788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video" Target="../media/media1.mp4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AD0D5-5D38-4BAA-B442-B56D3DE93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36576"/>
            <a:ext cx="9418320" cy="4041648"/>
          </a:xfrm>
        </p:spPr>
        <p:txBody>
          <a:bodyPr/>
          <a:lstStyle/>
          <a:p>
            <a:r>
              <a:rPr lang="en-US" dirty="0"/>
              <a:t>Dust Machine Learning Probability and Assessment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81DDFB-9774-469D-8F1C-0D76A1BA0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4177145"/>
            <a:ext cx="9418320" cy="1691640"/>
          </a:xfrm>
        </p:spPr>
        <p:txBody>
          <a:bodyPr>
            <a:noAutofit/>
          </a:bodyPr>
          <a:lstStyle/>
          <a:p>
            <a:r>
              <a:rPr lang="en-US" sz="2400" dirty="0"/>
              <a:t>NASA / </a:t>
            </a:r>
            <a:r>
              <a:rPr lang="en-US" sz="2400" dirty="0" err="1"/>
              <a:t>SPoRT</a:t>
            </a:r>
            <a:endParaRPr lang="en-US" sz="2400" dirty="0"/>
          </a:p>
          <a:p>
            <a:r>
              <a:rPr lang="en-US" sz="2400" dirty="0"/>
              <a:t>Short-term Prediction, Research, and Transition Program</a:t>
            </a:r>
          </a:p>
          <a:p>
            <a:r>
              <a:rPr lang="en-US" sz="2400" dirty="0"/>
              <a:t>Emily Berndt, Kevin Fuell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7636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D4E73-902C-1234-D4E8-394EE5CCB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44" y="4813"/>
            <a:ext cx="5672088" cy="1325562"/>
          </a:xfrm>
        </p:spPr>
        <p:txBody>
          <a:bodyPr/>
          <a:lstStyle/>
          <a:p>
            <a:r>
              <a:rPr lang="en-US" dirty="0"/>
              <a:t>April 7-8: Event/Setup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CFCCB-939A-2371-4F3C-0CD4258EA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9267" y="1848853"/>
            <a:ext cx="4480560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Cyclone center well to the northeast</a:t>
            </a:r>
          </a:p>
          <a:p>
            <a:r>
              <a:rPr lang="en-US" dirty="0"/>
              <a:t>Prior days saw front push through TX and very similar dust event on 4/6</a:t>
            </a:r>
          </a:p>
          <a:p>
            <a:r>
              <a:rPr lang="en-US" dirty="0"/>
              <a:t>Northwesterly flow across the plains</a:t>
            </a:r>
          </a:p>
          <a:p>
            <a:r>
              <a:rPr lang="en-US" dirty="0"/>
              <a:t>Large dust plume originates in CO</a:t>
            </a:r>
          </a:p>
          <a:p>
            <a:r>
              <a:rPr lang="en-US" dirty="0">
                <a:ea typeface="+mn-lt"/>
                <a:cs typeface="+mn-lt"/>
              </a:rPr>
              <a:t>Plume remained lofted at night; so surface obs. not able to track it well; </a:t>
            </a:r>
            <a:endParaRPr lang="en-US" dirty="0"/>
          </a:p>
          <a:p>
            <a:r>
              <a:rPr lang="en-US" dirty="0"/>
              <a:t>Impacts to OK and north TX, with overnight plume going toward Dallas/Ft. Worth area</a:t>
            </a:r>
          </a:p>
        </p:txBody>
      </p:sp>
      <p:pic>
        <p:nvPicPr>
          <p:cNvPr id="5" name="Picture 5" descr="2022-04-07_2258.png">
            <a:extLst>
              <a:ext uri="{FF2B5EF4-FFF2-40B4-BE49-F238E27FC236}">
                <a16:creationId xmlns:a16="http://schemas.microsoft.com/office/drawing/2014/main" id="{6E9E453E-B959-3CA6-EBC4-930E3808FF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47055" y="84221"/>
            <a:ext cx="4377146" cy="4351337"/>
          </a:xfrm>
          <a:ln>
            <a:solidFill>
              <a:schemeClr val="tx1"/>
            </a:solidFill>
          </a:ln>
        </p:spPr>
      </p:pic>
      <p:pic>
        <p:nvPicPr>
          <p:cNvPr id="6" name="Picture 6" descr="20220407_2301_dust_rgb_night.png">
            <a:extLst>
              <a:ext uri="{FF2B5EF4-FFF2-40B4-BE49-F238E27FC236}">
                <a16:creationId xmlns:a16="http://schemas.microsoft.com/office/drawing/2014/main" id="{CC40670D-ABD4-096D-8598-A49E851E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549" y="2470569"/>
            <a:ext cx="4237122" cy="43905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7" descr="20220407_2301_dust_overlay_night.png">
            <a:extLst>
              <a:ext uri="{FF2B5EF4-FFF2-40B4-BE49-F238E27FC236}">
                <a16:creationId xmlns:a16="http://schemas.microsoft.com/office/drawing/2014/main" id="{71D378CF-C950-BE18-6F46-E2BBBB721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821" y="2466987"/>
            <a:ext cx="4307305" cy="4390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4891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5E1ED-8271-4578-B51A-0B63BCE05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SPoRT Topics: Current and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2CAA0-F0F7-493B-9C03-AF417E4C2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9109" y="1999247"/>
            <a:ext cx="6024612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Current and future topics:</a:t>
            </a:r>
          </a:p>
          <a:p>
            <a:pPr lvl="1"/>
            <a:r>
              <a:rPr lang="en-US" sz="2800" dirty="0"/>
              <a:t>LIS for drought</a:t>
            </a:r>
          </a:p>
          <a:p>
            <a:pPr lvl="1"/>
            <a:r>
              <a:rPr lang="en-US" sz="2800" dirty="0"/>
              <a:t>LIS for wildfire</a:t>
            </a:r>
          </a:p>
          <a:p>
            <a:pPr lvl="1"/>
            <a:r>
              <a:rPr lang="en-US" sz="2800" dirty="0"/>
              <a:t>NUCAPS</a:t>
            </a:r>
          </a:p>
          <a:p>
            <a:pPr lvl="1"/>
            <a:r>
              <a:rPr lang="en-US" sz="2800" dirty="0"/>
              <a:t>ESI</a:t>
            </a:r>
          </a:p>
          <a:p>
            <a:pPr lvl="1"/>
            <a:r>
              <a:rPr lang="en-US" sz="2800" dirty="0"/>
              <a:t>TEMPO</a:t>
            </a:r>
          </a:p>
          <a:p>
            <a:pPr lvl="1"/>
            <a:endParaRPr lang="en-US"/>
          </a:p>
        </p:txBody>
      </p:sp>
      <p:pic>
        <p:nvPicPr>
          <p:cNvPr id="5" name="Picture 5" descr="rsoim10-40diff7_20220615_00z_conus.gif">
            <a:extLst>
              <a:ext uri="{FF2B5EF4-FFF2-40B4-BE49-F238E27FC236}">
                <a16:creationId xmlns:a16="http://schemas.microsoft.com/office/drawing/2014/main" id="{E62A206B-02AF-14A3-40F6-B8C219CA1C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72650" y="2510632"/>
            <a:ext cx="6335025" cy="4223349"/>
          </a:xfrm>
        </p:spPr>
      </p:pic>
    </p:spTree>
    <p:extLst>
      <p:ext uri="{BB962C8B-B14F-4D97-AF65-F5344CB8AC3E}">
        <p14:creationId xmlns:p14="http://schemas.microsoft.com/office/powerpoint/2010/main" val="487100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6CE7-6CFB-40A0-9909-1CBC0A46F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Dust Probability via Machine Learning Science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9F880-BA7D-46CA-ABC1-661DEC8B7A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Emily Berndt</a:t>
            </a:r>
          </a:p>
        </p:txBody>
      </p:sp>
    </p:spTree>
    <p:extLst>
      <p:ext uri="{BB962C8B-B14F-4D97-AF65-F5344CB8AC3E}">
        <p14:creationId xmlns:p14="http://schemas.microsoft.com/office/powerpoint/2010/main" val="3234944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E26EB7-5CD2-40FC-8F79-865E7285C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2" y="3284920"/>
            <a:ext cx="9214736" cy="35488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2773F4-972E-419D-A7ED-D84ED331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14" y="103527"/>
            <a:ext cx="10515600" cy="54864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Introduction and Motivation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7F6223C-7827-4180-AC5E-65C7FBA5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813-31BB-43C2-9D9D-ECCE060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646A1F-B0A5-4205-8BF3-0137BB8FF0CA}"/>
              </a:ext>
            </a:extLst>
          </p:cNvPr>
          <p:cNvSpPr txBox="1"/>
          <p:nvPr/>
        </p:nvSpPr>
        <p:spPr>
          <a:xfrm>
            <a:off x="2355997" y="5270370"/>
            <a:ext cx="2375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Dust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D8D858-CAE4-47CE-8EA7-52342178ACBC}"/>
              </a:ext>
            </a:extLst>
          </p:cNvPr>
          <p:cNvSpPr txBox="1"/>
          <p:nvPr/>
        </p:nvSpPr>
        <p:spPr>
          <a:xfrm>
            <a:off x="1440873" y="3107544"/>
            <a:ext cx="8492836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NASA/NOAA GOES-16 ABI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Dust RGB 7 March 2017 (a) 0002 UTC (b) 0102 UTC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0AE013-C444-46A9-8DE9-D271E9E85EF4}"/>
              </a:ext>
            </a:extLst>
          </p:cNvPr>
          <p:cNvSpPr txBox="1"/>
          <p:nvPr/>
        </p:nvSpPr>
        <p:spPr>
          <a:xfrm>
            <a:off x="7068849" y="5531689"/>
            <a:ext cx="2375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Dust?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3C65AF-8D84-44B4-A2F1-FE0D090636F6}"/>
              </a:ext>
            </a:extLst>
          </p:cNvPr>
          <p:cNvSpPr txBox="1"/>
          <p:nvPr/>
        </p:nvSpPr>
        <p:spPr>
          <a:xfrm>
            <a:off x="106045" y="760837"/>
            <a:ext cx="11273022" cy="26053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NASA </a:t>
            </a:r>
            <a:r>
              <a:rPr lang="en-US" sz="1800" dirty="0" err="1">
                <a:cs typeface="Calibri"/>
              </a:rPr>
              <a:t>SPoRT</a:t>
            </a:r>
            <a:r>
              <a:rPr lang="en-US" sz="1800" dirty="0">
                <a:cs typeface="Calibri"/>
              </a:rPr>
              <a:t> introduced the "Dust RGB" via NASA satellites to demonstrate GOES-R ABI capabilities and then evaluated the impact in operations (</a:t>
            </a:r>
            <a:r>
              <a:rPr lang="en-US" sz="1800" dirty="0">
                <a:cs typeface="Calibri"/>
                <a:hlinkClick r:id="rId5"/>
              </a:rPr>
              <a:t>Fuell et al. 2016</a:t>
            </a:r>
            <a:r>
              <a:rPr lang="en-US" sz="1800" dirty="0">
                <a:cs typeface="Calibri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The Dust RGB allows for continued dust detection at night, but the cooling ground surface limits the effectiveness as night progresses.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ea typeface="+mn-lt"/>
                <a:cs typeface="+mn-lt"/>
              </a:rPr>
              <a:t>SPoRT</a:t>
            </a:r>
            <a:r>
              <a:rPr lang="en-US" sz="1800" dirty="0">
                <a:ea typeface="+mn-lt"/>
                <a:cs typeface="+mn-lt"/>
              </a:rPr>
              <a:t> has developed a 'Machine Learning' (ML) model using a physically-based approach which can correctly label 85% of dust pixels and 99% of no-dust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429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72"/>
    </mc:Choice>
    <mc:Fallback xmlns="">
      <p:transition spd="slow" advTm="14177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598CBC7-CB46-4F84-8AB5-646F50439A45}"/>
              </a:ext>
            </a:extLst>
          </p:cNvPr>
          <p:cNvSpPr/>
          <p:nvPr/>
        </p:nvSpPr>
        <p:spPr>
          <a:xfrm>
            <a:off x="9061653" y="4086715"/>
            <a:ext cx="2947424" cy="2219937"/>
          </a:xfrm>
          <a:prstGeom prst="round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 Training, Model Inputs, and Performance with Statistical Approaches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Loss functions/Jaccard score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Confusion matrix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Permutation Importance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ROC/AUC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+ a few more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2773F4-972E-419D-A7ED-D84ED331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14" y="173985"/>
            <a:ext cx="10515600" cy="54864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7F6223C-7827-4180-AC5E-65C7FBA5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813-31BB-43C2-9D9D-ECCE060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0AE013-C444-46A9-8DE9-D271E9E85EF4}"/>
              </a:ext>
            </a:extLst>
          </p:cNvPr>
          <p:cNvSpPr txBox="1"/>
          <p:nvPr/>
        </p:nvSpPr>
        <p:spPr>
          <a:xfrm>
            <a:off x="3512938" y="3687511"/>
            <a:ext cx="2375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Dust?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3E8B639-451A-4322-B93F-B4D7C69255DD}"/>
              </a:ext>
            </a:extLst>
          </p:cNvPr>
          <p:cNvSpPr/>
          <p:nvPr/>
        </p:nvSpPr>
        <p:spPr>
          <a:xfrm>
            <a:off x="290779" y="1636748"/>
            <a:ext cx="2904309" cy="1909681"/>
          </a:xfrm>
          <a:prstGeom prst="round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on refining the training for Night-time dust detection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 night-time training dataset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Classify false surface and smoke detections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0A9A86-2CAE-4B6E-B674-84C0D11DB4F1}"/>
              </a:ext>
            </a:extLst>
          </p:cNvPr>
          <p:cNvSpPr txBox="1"/>
          <p:nvPr/>
        </p:nvSpPr>
        <p:spPr>
          <a:xfrm>
            <a:off x="3355222" y="1625408"/>
            <a:ext cx="618483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accent6">
                    <a:lumMod val="75000"/>
                  </a:schemeClr>
                </a:solidFill>
              </a:rPr>
              <a:t>GOES-16 ABI imagery in the SW U.S. Jan. 2018-Jun. 2020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en-US" sz="1600" i="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accent6">
                    <a:lumMod val="75000"/>
                  </a:schemeClr>
                </a:solidFill>
              </a:rPr>
              <a:t>Cases were randomly split for Dust ML model training (60%), testing (20%), and validation (20%)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en-US" sz="1600" i="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accent6">
                    <a:lumMod val="75000"/>
                  </a:schemeClr>
                </a:solidFill>
              </a:rPr>
              <a:t>A </a:t>
            </a:r>
            <a:r>
              <a:rPr lang="en-US" sz="1600" i="0" u="sng" dirty="0">
                <a:solidFill>
                  <a:schemeClr val="accent6">
                    <a:lumMod val="75000"/>
                  </a:schemeClr>
                </a:solidFill>
              </a:rPr>
              <a:t>total of 28 cases</a:t>
            </a:r>
            <a:r>
              <a:rPr lang="en-US" sz="1600" i="0" dirty="0">
                <a:solidFill>
                  <a:schemeClr val="accent6">
                    <a:lumMod val="75000"/>
                  </a:schemeClr>
                </a:solidFill>
              </a:rPr>
              <a:t> were gathered, which incorporates 83 distinct images a total of </a:t>
            </a:r>
            <a:r>
              <a:rPr lang="en-US" sz="1600" b="1" i="0" dirty="0">
                <a:solidFill>
                  <a:schemeClr val="accent6">
                    <a:lumMod val="75000"/>
                  </a:schemeClr>
                </a:solidFill>
              </a:rPr>
              <a:t>790,921 dust </a:t>
            </a:r>
            <a:r>
              <a:rPr lang="en-US" sz="1600" i="0" dirty="0">
                <a:solidFill>
                  <a:schemeClr val="accent6">
                    <a:lumMod val="75000"/>
                  </a:schemeClr>
                </a:solidFill>
              </a:rPr>
              <a:t>pixels and </a:t>
            </a:r>
            <a:r>
              <a:rPr lang="en-US" sz="1600" b="1" i="0" dirty="0">
                <a:solidFill>
                  <a:schemeClr val="accent6">
                    <a:lumMod val="75000"/>
                  </a:schemeClr>
                </a:solidFill>
              </a:rPr>
              <a:t>37,698,467 null </a:t>
            </a:r>
            <a:r>
              <a:rPr lang="en-US" sz="1600" i="0" dirty="0">
                <a:solidFill>
                  <a:schemeClr val="accent6">
                    <a:lumMod val="75000"/>
                  </a:schemeClr>
                </a:solidFill>
              </a:rPr>
              <a:t>pixels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659384B-4678-4B34-B8B1-5CADD22A77AA}"/>
              </a:ext>
            </a:extLst>
          </p:cNvPr>
          <p:cNvSpPr/>
          <p:nvPr/>
        </p:nvSpPr>
        <p:spPr>
          <a:xfrm>
            <a:off x="290779" y="3724671"/>
            <a:ext cx="2956852" cy="17930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Model Inputs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Single channels: 7.3, 10.35, 11.2, 12.3, 13.3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Differences: 12.3-10.35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11.2-8.4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Dust RGB components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32B023-B0F6-4310-BDB5-ABA06233B947}"/>
              </a:ext>
            </a:extLst>
          </p:cNvPr>
          <p:cNvSpPr/>
          <p:nvPr/>
        </p:nvSpPr>
        <p:spPr>
          <a:xfrm>
            <a:off x="3512938" y="5095810"/>
            <a:ext cx="2127289" cy="16548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Random Forest Model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157824EF-50AE-43B3-8685-BE65D47ED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306" y="3779100"/>
            <a:ext cx="2928797" cy="299493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EC0E53-0027-44E3-943D-E43127EF8A56}"/>
              </a:ext>
            </a:extLst>
          </p:cNvPr>
          <p:cNvSpPr txBox="1"/>
          <p:nvPr/>
        </p:nvSpPr>
        <p:spPr>
          <a:xfrm>
            <a:off x="457741" y="791911"/>
            <a:ext cx="10695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Overcoming the limitations of night-time dust detection is addressed by using expert analysis and remote sensing principles to develop training data, model inputs, and architecture.</a:t>
            </a:r>
            <a:endParaRPr lang="en-US" sz="1800" dirty="0">
              <a:solidFill>
                <a:prstClr val="white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8DDCD7-B460-49A0-9B9D-938EA902CC05}"/>
              </a:ext>
            </a:extLst>
          </p:cNvPr>
          <p:cNvCxnSpPr>
            <a:cxnSpLocks/>
          </p:cNvCxnSpPr>
          <p:nvPr/>
        </p:nvCxnSpPr>
        <p:spPr>
          <a:xfrm>
            <a:off x="2980127" y="5365637"/>
            <a:ext cx="773059" cy="48579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F7AEE56-1027-4D4E-BB2F-D9EC4A08A1CE}"/>
              </a:ext>
            </a:extLst>
          </p:cNvPr>
          <p:cNvCxnSpPr>
            <a:cxnSpLocks/>
          </p:cNvCxnSpPr>
          <p:nvPr/>
        </p:nvCxnSpPr>
        <p:spPr>
          <a:xfrm flipV="1">
            <a:off x="5463951" y="5423523"/>
            <a:ext cx="709087" cy="485791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9FBCE37-FADD-43F9-9859-CEA8CF2CF582}"/>
              </a:ext>
            </a:extLst>
          </p:cNvPr>
          <p:cNvSpPr txBox="1"/>
          <p:nvPr/>
        </p:nvSpPr>
        <p:spPr>
          <a:xfrm>
            <a:off x="6034155" y="3873147"/>
            <a:ext cx="1497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Output Probability of Dust</a:t>
            </a:r>
          </a:p>
        </p:txBody>
      </p:sp>
      <p:sp>
        <p:nvSpPr>
          <p:cNvPr id="26" name="Arrow: Curved Right 25">
            <a:extLst>
              <a:ext uri="{FF2B5EF4-FFF2-40B4-BE49-F238E27FC236}">
                <a16:creationId xmlns:a16="http://schemas.microsoft.com/office/drawing/2014/main" id="{DECB9998-3597-4CD6-9BDA-9BE50E8CE6F9}"/>
              </a:ext>
            </a:extLst>
          </p:cNvPr>
          <p:cNvSpPr/>
          <p:nvPr/>
        </p:nvSpPr>
        <p:spPr>
          <a:xfrm rot="8716846">
            <a:off x="10329368" y="1559976"/>
            <a:ext cx="1217082" cy="2589831"/>
          </a:xfrm>
          <a:prstGeom prst="curved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147C18-C02D-417F-B1C4-41926046DBF4}"/>
              </a:ext>
            </a:extLst>
          </p:cNvPr>
          <p:cNvSpPr/>
          <p:nvPr/>
        </p:nvSpPr>
        <p:spPr>
          <a:xfrm>
            <a:off x="-248841" y="6252443"/>
            <a:ext cx="4309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5"/>
              </a:rPr>
              <a:t>More information at Berndt et al. 2021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6"/>
              </a:rPr>
              <a:t>NASA ESDS Article "Dust in the Machine"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18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72"/>
    </mc:Choice>
    <mc:Fallback xmlns="">
      <p:transition spd="slow" advTm="14177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1719B-8E62-4BF0-A401-08886A434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49" y="208439"/>
            <a:ext cx="9692640" cy="586422"/>
          </a:xfrm>
        </p:spPr>
        <p:txBody>
          <a:bodyPr>
            <a:normAutofit fontScale="90000"/>
          </a:bodyPr>
          <a:lstStyle/>
          <a:p>
            <a:r>
              <a:rPr lang="en-US"/>
              <a:t>Key Findings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BEA6F-7559-4AE3-9AD3-7023916B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813-31BB-43C2-9D9D-ECCE060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78EA57-779C-4E84-86DC-4DAB5C81DEF1}"/>
              </a:ext>
            </a:extLst>
          </p:cNvPr>
          <p:cNvSpPr txBox="1">
            <a:spLocks/>
          </p:cNvSpPr>
          <p:nvPr/>
        </p:nvSpPr>
        <p:spPr>
          <a:xfrm>
            <a:off x="56310" y="921056"/>
            <a:ext cx="4910720" cy="5844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>
                <a:ea typeface="Calibri" panose="020F0502020204030204" pitchFamily="34" charset="0"/>
              </a:rPr>
              <a:t>Statistical validation methods confirm the model classification is strongly based on the GOES-16 satellite inputs used in conventional dust detection and known to be most sensitive to airborne dust.</a:t>
            </a:r>
          </a:p>
          <a:p>
            <a:pPr>
              <a:lnSpc>
                <a:spcPct val="120000"/>
              </a:lnSpc>
            </a:pPr>
            <a:endParaRPr lang="en-US" sz="1800" dirty="0"/>
          </a:p>
          <a:p>
            <a:pPr>
              <a:lnSpc>
                <a:spcPct val="120000"/>
              </a:lnSpc>
            </a:pPr>
            <a:r>
              <a:rPr lang="en-US" sz="1800" dirty="0"/>
              <a:t>Type 2 error (labeling dust as no dust) is reduced by 30.5% by expanding the training dataset to include a wider range of cases and null events.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/>
              <a:t> 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Application of the machine learning model to a dust event on 13-14 April 2018 enhances identification of the dust, providing better discernment of the plume boundaries with minimal false detection.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FF935-F154-4089-A049-0C1577B907C3}"/>
              </a:ext>
            </a:extLst>
          </p:cNvPr>
          <p:cNvSpPr txBox="1"/>
          <p:nvPr/>
        </p:nvSpPr>
        <p:spPr>
          <a:xfrm>
            <a:off x="5157738" y="794861"/>
            <a:ext cx="6931741" cy="11695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 April 14 2018 0102 UTC (a) Dust Red-Green-Blue (RGB) and (b) Random Forest model output probabilities. (c) 2102 UTC April 13, 2018 True Color RGB and (d) 0842 UTC April 14, 2018 Cloud-Aerosol Lidar and Infrared Pathfinder Satellite Observation aerosol classification cross-section (area corresponding to a–c is outlined in black) and overpass (section corresponding to the cross-section is colored in magenta and circled in black).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B18E806-1EC3-4623-B4D8-0825767E6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68" y="2005012"/>
            <a:ext cx="7444832" cy="435133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20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93"/>
    </mc:Choice>
    <mc:Fallback xmlns="">
      <p:transition spd="slow" advTm="7539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7483E36-63DE-41CA-9075-F7F6B0239DDD}"/>
              </a:ext>
            </a:extLst>
          </p:cNvPr>
          <p:cNvSpPr txBox="1">
            <a:spLocks/>
          </p:cNvSpPr>
          <p:nvPr/>
        </p:nvSpPr>
        <p:spPr>
          <a:xfrm>
            <a:off x="5441115" y="4688182"/>
            <a:ext cx="6452754" cy="20636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92D05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cs typeface="Calibri"/>
              </a:rPr>
              <a:t>Impact: </a:t>
            </a:r>
            <a:r>
              <a:rPr lang="en-US" sz="1800" dirty="0">
                <a:cs typeface="Calibri"/>
              </a:rPr>
              <a:t>NWS forecaster feedback indicated machine learning dust probabilities would be valuable for:</a:t>
            </a:r>
          </a:p>
          <a:p>
            <a:pPr marL="342900" indent="-342900">
              <a:buFont typeface="Arial" panose="020B0604020202020204" pitchFamily="34" charset="0"/>
              <a:buAutoNum type="arabicParenBoth"/>
            </a:pPr>
            <a:r>
              <a:rPr lang="en-US" sz="1800" dirty="0">
                <a:cs typeface="Calibri"/>
              </a:rPr>
              <a:t>complementing analysis with satellite imagery </a:t>
            </a:r>
          </a:p>
          <a:p>
            <a:pPr marL="342900" indent="-342900">
              <a:buFont typeface="Arial" panose="020B0604020202020204" pitchFamily="34" charset="0"/>
              <a:buAutoNum type="arabicParenBoth"/>
            </a:pPr>
            <a:r>
              <a:rPr lang="en-US" sz="1800" dirty="0">
                <a:cs typeface="Calibri"/>
              </a:rPr>
              <a:t>improving confidence in the location and extent of dust, with plume boundaries clearly distinguished </a:t>
            </a:r>
          </a:p>
          <a:p>
            <a:pPr marL="342900" indent="-342900">
              <a:buFont typeface="Arial" panose="020B0604020202020204" pitchFamily="34" charset="0"/>
              <a:buAutoNum type="arabicParenBoth"/>
            </a:pPr>
            <a:r>
              <a:rPr lang="en-US" sz="1800" dirty="0">
                <a:cs typeface="Calibri"/>
              </a:rPr>
              <a:t>increasing the ability to track dust longer into the night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A1719B-8E62-4BF0-A401-08886A434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0" y="35184"/>
            <a:ext cx="9692640" cy="680408"/>
          </a:xfrm>
        </p:spPr>
        <p:txBody>
          <a:bodyPr>
            <a:normAutofit fontScale="90000"/>
          </a:bodyPr>
          <a:lstStyle/>
          <a:p>
            <a:r>
              <a:rPr lang="en-US"/>
              <a:t>Significance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BEA6F-7559-4AE3-9AD3-7023916B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813-31BB-43C2-9D9D-ECCE060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78EA57-779C-4E84-86DC-4DAB5C81DEF1}"/>
              </a:ext>
            </a:extLst>
          </p:cNvPr>
          <p:cNvSpPr txBox="1">
            <a:spLocks/>
          </p:cNvSpPr>
          <p:nvPr/>
        </p:nvSpPr>
        <p:spPr>
          <a:xfrm>
            <a:off x="228600" y="2638988"/>
            <a:ext cx="4735301" cy="42568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cs typeface="Calibri"/>
              </a:rPr>
              <a:t>A physically-based approach dust detection machine learning model:</a:t>
            </a:r>
          </a:p>
          <a:p>
            <a:pPr lvl="1"/>
            <a:r>
              <a:rPr lang="en-US" sz="1800" i="1" dirty="0">
                <a:cs typeface="Calibri"/>
              </a:rPr>
              <a:t>Can be used to study the processes </a:t>
            </a:r>
            <a:r>
              <a:rPr lang="en-US" sz="1800" dirty="0">
                <a:cs typeface="Calibri"/>
              </a:rPr>
              <a:t>driving the onset and progression of high impact dust events especially as they extend into the nighttime hours.</a:t>
            </a:r>
          </a:p>
          <a:p>
            <a:pPr lvl="1"/>
            <a:endParaRPr lang="en-US" sz="1800" dirty="0">
              <a:cs typeface="Calibri"/>
            </a:endParaRPr>
          </a:p>
          <a:p>
            <a:pPr lvl="1"/>
            <a:r>
              <a:rPr lang="en-US" sz="1800" i="1" dirty="0">
                <a:ea typeface="+mn-lt"/>
                <a:cs typeface="+mn-lt"/>
              </a:rPr>
              <a:t>Has the potential to improve dust plume identification and analysis</a:t>
            </a:r>
            <a:r>
              <a:rPr lang="en-US" sz="1800" dirty="0">
                <a:ea typeface="+mn-lt"/>
                <a:cs typeface="+mn-lt"/>
              </a:rPr>
              <a:t>, overcoming the limitations of satellite imagery alone. </a:t>
            </a:r>
          </a:p>
          <a:p>
            <a:pPr lvl="1"/>
            <a:endParaRPr lang="en-US" sz="1800" dirty="0">
              <a:ea typeface="+mn-lt"/>
              <a:cs typeface="+mn-lt"/>
            </a:endParaRPr>
          </a:p>
          <a:p>
            <a:pPr lvl="1"/>
            <a:r>
              <a:rPr lang="en-US" sz="1800" i="1" dirty="0">
                <a:ea typeface="+mn-lt"/>
                <a:cs typeface="+mn-lt"/>
              </a:rPr>
              <a:t>Can </a:t>
            </a:r>
            <a:r>
              <a:rPr lang="en-US" sz="1800" i="1" dirty="0">
                <a:cs typeface="Calibri"/>
              </a:rPr>
              <a:t>potentially lead to more timely operational dust storm advisories and warnings </a:t>
            </a:r>
            <a:r>
              <a:rPr lang="en-US" sz="1800" dirty="0">
                <a:cs typeface="Calibri"/>
              </a:rPr>
              <a:t>issued to alert the public.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20210323_overnight">
            <a:hlinkClick r:id="" action="ppaction://media"/>
            <a:extLst>
              <a:ext uri="{FF2B5EF4-FFF2-40B4-BE49-F238E27FC236}">
                <a16:creationId xmlns:a16="http://schemas.microsoft.com/office/drawing/2014/main" id="{9C599C2F-5913-4CD2-B371-17BF7F98108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3901" y="1425128"/>
            <a:ext cx="7228095" cy="3118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C05B5B-A3C3-4350-80F5-D83A7E54E9F3}"/>
              </a:ext>
            </a:extLst>
          </p:cNvPr>
          <p:cNvSpPr txBox="1"/>
          <p:nvPr/>
        </p:nvSpPr>
        <p:spPr>
          <a:xfrm>
            <a:off x="4963901" y="395280"/>
            <a:ext cx="7079919" cy="9541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ea typeface="+mn-lt"/>
                <a:cs typeface="+mn-lt"/>
                <a:sym typeface="Wingdings" panose="05000000000000000000" pitchFamily="2" charset="2"/>
              </a:rPr>
              <a:t>Dust on 23 March 2021 0000-0930 UTC evaluated by NWS forecasters to obtain operations to research feedback on the operational utility of ML-derived dust probabilities (Left) Dust RGB imagery and (Right) random forest model output probabilities. </a:t>
            </a:r>
            <a:endParaRPr lang="en-US" sz="1400" b="1" dirty="0">
              <a:cs typeface="Calibri"/>
              <a:sym typeface="Wingdings" panose="05000000000000000000" pitchFamily="2" charset="2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C970B56-2EE9-4998-85E3-09DC5602D2BB}"/>
              </a:ext>
            </a:extLst>
          </p:cNvPr>
          <p:cNvSpPr/>
          <p:nvPr/>
        </p:nvSpPr>
        <p:spPr>
          <a:xfrm>
            <a:off x="525149" y="714839"/>
            <a:ext cx="3960505" cy="728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Airborne dust has broad adverse effects</a:t>
            </a:r>
          </a:p>
        </p:txBody>
      </p:sp>
      <p:pic>
        <p:nvPicPr>
          <p:cNvPr id="15" name="Graphic 14" descr="Airplane">
            <a:extLst>
              <a:ext uri="{FF2B5EF4-FFF2-40B4-BE49-F238E27FC236}">
                <a16:creationId xmlns:a16="http://schemas.microsoft.com/office/drawing/2014/main" id="{7780BB47-B4B1-4869-B82E-80A0E07565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816095">
            <a:off x="673441" y="1416056"/>
            <a:ext cx="914400" cy="914400"/>
          </a:xfrm>
          <a:prstGeom prst="rect">
            <a:avLst/>
          </a:prstGeom>
        </p:spPr>
      </p:pic>
      <p:pic>
        <p:nvPicPr>
          <p:cNvPr id="17" name="Graphic 16" descr="Medical">
            <a:extLst>
              <a:ext uri="{FF2B5EF4-FFF2-40B4-BE49-F238E27FC236}">
                <a16:creationId xmlns:a16="http://schemas.microsoft.com/office/drawing/2014/main" id="{EBB551DC-B44B-488A-90E9-DD57DFB7D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42492" y="1432583"/>
            <a:ext cx="914400" cy="914400"/>
          </a:xfrm>
          <a:prstGeom prst="rect">
            <a:avLst/>
          </a:prstGeom>
        </p:spPr>
      </p:pic>
      <p:pic>
        <p:nvPicPr>
          <p:cNvPr id="19" name="Graphic 18" descr="Truck">
            <a:extLst>
              <a:ext uri="{FF2B5EF4-FFF2-40B4-BE49-F238E27FC236}">
                <a16:creationId xmlns:a16="http://schemas.microsoft.com/office/drawing/2014/main" id="{5B0271D9-DF1C-4B8F-A2E1-591FE52A89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64655" y="1702371"/>
            <a:ext cx="914400" cy="914400"/>
          </a:xfrm>
          <a:prstGeom prst="rect">
            <a:avLst/>
          </a:prstGeom>
        </p:spPr>
      </p:pic>
      <p:pic>
        <p:nvPicPr>
          <p:cNvPr id="20" name="Graphic 19" descr="Grain">
            <a:extLst>
              <a:ext uri="{FF2B5EF4-FFF2-40B4-BE49-F238E27FC236}">
                <a16:creationId xmlns:a16="http://schemas.microsoft.com/office/drawing/2014/main" id="{B7B3E1B2-6560-4103-BB15-07663B50F9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411029">
            <a:off x="3529376" y="1574859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87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08"/>
    </mc:Choice>
    <mc:Fallback xmlns="">
      <p:transition spd="slow" advTm="63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6CE7-6CFB-40A0-9909-1CBC0A46F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Dust ML Probability Operational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9F880-BA7D-46CA-ABC1-661DEC8B7A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Kevin Fuell</a:t>
            </a:r>
          </a:p>
        </p:txBody>
      </p:sp>
    </p:spTree>
    <p:extLst>
      <p:ext uri="{BB962C8B-B14F-4D97-AF65-F5344CB8AC3E}">
        <p14:creationId xmlns:p14="http://schemas.microsoft.com/office/powerpoint/2010/main" val="2462300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02F7A-F9E5-D28E-5FFA-582794F93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87" y="77686"/>
            <a:ext cx="6096372" cy="1325562"/>
          </a:xfrm>
        </p:spPr>
        <p:txBody>
          <a:bodyPr/>
          <a:lstStyle/>
          <a:p>
            <a:r>
              <a:rPr lang="en-US"/>
              <a:t>Assessment Background &amp; Results</a:t>
            </a:r>
          </a:p>
        </p:txBody>
      </p:sp>
      <p:pic>
        <p:nvPicPr>
          <p:cNvPr id="6" name="Picture 6" descr="DustRGB_daytime_example2017_annotate.png">
            <a:extLst>
              <a:ext uri="{FF2B5EF4-FFF2-40B4-BE49-F238E27FC236}">
                <a16:creationId xmlns:a16="http://schemas.microsoft.com/office/drawing/2014/main" id="{22A11A80-8F34-0E79-8A19-3EBB36618A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06692" y="630044"/>
            <a:ext cx="2522431" cy="2520679"/>
          </a:xfrm>
        </p:spPr>
      </p:pic>
      <p:pic>
        <p:nvPicPr>
          <p:cNvPr id="5" name="Picture 5" descr="SPoRTsite_example_DustML.png">
            <a:extLst>
              <a:ext uri="{FF2B5EF4-FFF2-40B4-BE49-F238E27FC236}">
                <a16:creationId xmlns:a16="http://schemas.microsoft.com/office/drawing/2014/main" id="{D34116EA-617E-C7CE-D415-A212BD8D4E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1626" y="2804508"/>
            <a:ext cx="4480560" cy="3886751"/>
          </a:xfrm>
          <a:ln>
            <a:solidFill>
              <a:schemeClr val="tx1"/>
            </a:solidFill>
          </a:ln>
        </p:spPr>
      </p:pic>
      <p:pic>
        <p:nvPicPr>
          <p:cNvPr id="7" name="Picture 7" descr="DustRGB_nighttime_example2017_annotate.png">
            <a:extLst>
              <a:ext uri="{FF2B5EF4-FFF2-40B4-BE49-F238E27FC236}">
                <a16:creationId xmlns:a16="http://schemas.microsoft.com/office/drawing/2014/main" id="{5AA1ADB2-95CA-268A-D3FE-28809E89A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790" y="633263"/>
            <a:ext cx="2520176" cy="25155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5CC4BC-2E82-90E5-294D-394CBDC3E41F}"/>
              </a:ext>
            </a:extLst>
          </p:cNvPr>
          <p:cNvSpPr txBox="1"/>
          <p:nvPr/>
        </p:nvSpPr>
        <p:spPr>
          <a:xfrm>
            <a:off x="208156" y="1657815"/>
            <a:ext cx="5707565" cy="51398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Who/Where: </a:t>
            </a:r>
            <a:r>
              <a:rPr lang="en-US" dirty="0"/>
              <a:t>ABQ, AMA, ELP, LUB, MAF, ZAB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/>
              <a:t>1-3 staff from each location participating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When:</a:t>
            </a:r>
            <a:r>
              <a:rPr lang="en-US" dirty="0"/>
              <a:t> March – April 2022 </a:t>
            </a:r>
            <a:r>
              <a:rPr lang="en-US" sz="1200" dirty="0"/>
              <a:t>(</a:t>
            </a:r>
            <a:r>
              <a:rPr lang="en-US" sz="1200" i="1" dirty="0"/>
              <a:t>two events just outside this period</a:t>
            </a:r>
            <a:r>
              <a:rPr lang="en-US" sz="1200" dirty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/>
              <a:t>Focus on night, but ML output also available in the day</a:t>
            </a:r>
          </a:p>
          <a:p>
            <a:pPr marL="742950" lvl="1" indent="-285750">
              <a:buFont typeface="Arial"/>
              <a:buChar char="•"/>
            </a:pPr>
            <a:endParaRPr lang="en-US" sz="1400" dirty="0"/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Goal: </a:t>
            </a:r>
            <a:r>
              <a:rPr lang="en-US" dirty="0"/>
              <a:t>Determine improvement to the user's confidence </a:t>
            </a:r>
            <a:r>
              <a:rPr lang="en-US" dirty="0">
                <a:ea typeface="+mn-lt"/>
                <a:cs typeface="+mn-lt"/>
              </a:rPr>
              <a:t>for blowing dust analysis </a:t>
            </a:r>
            <a:r>
              <a:rPr lang="en-US" dirty="0"/>
              <a:t>at night in difficult scenes, as a complement</a:t>
            </a:r>
            <a:r>
              <a:rPr lang="en-US" dirty="0">
                <a:ea typeface="+mn-lt"/>
                <a:cs typeface="+mn-lt"/>
              </a:rPr>
              <a:t> to GOES imagery </a:t>
            </a:r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How: </a:t>
            </a:r>
            <a:r>
              <a:rPr lang="en-US" dirty="0"/>
              <a:t>Use of </a:t>
            </a:r>
            <a:r>
              <a:rPr lang="en-US" dirty="0" err="1"/>
              <a:t>SPoRT</a:t>
            </a:r>
            <a:r>
              <a:rPr lang="en-US" dirty="0"/>
              <a:t> website for product display, and online feedback form with rating and multiple-choice questions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Results Overall </a:t>
            </a:r>
            <a:r>
              <a:rPr lang="en-US" sz="1600" dirty="0"/>
              <a:t>(</a:t>
            </a:r>
            <a:r>
              <a:rPr lang="en-US" sz="1600" i="1" dirty="0"/>
              <a:t>~17 events, ~12 User Feedbacks</a:t>
            </a:r>
            <a:r>
              <a:rPr lang="en-US" sz="1600" dirty="0"/>
              <a:t>)</a:t>
            </a:r>
            <a:r>
              <a:rPr lang="en-US" dirty="0"/>
              <a:t>: 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Increased awareness over RGB and in remote areas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9 of 12 responses: Tracking period was noticeably increased over existing products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Rating of 5.1 out of 7 for value, and 5.6 of 7 as a complement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Impact to issue/limit public messages varied widely by event.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8D3EA3B-5235-3156-20B7-A407BB7AE2A0}"/>
              </a:ext>
            </a:extLst>
          </p:cNvPr>
          <p:cNvSpPr/>
          <p:nvPr/>
        </p:nvSpPr>
        <p:spPr>
          <a:xfrm rot="19680000">
            <a:off x="4987377" y="2609158"/>
            <a:ext cx="2097610" cy="483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F220F59-C5F3-00D9-111F-391307137591}"/>
              </a:ext>
            </a:extLst>
          </p:cNvPr>
          <p:cNvSpPr/>
          <p:nvPr/>
        </p:nvSpPr>
        <p:spPr>
          <a:xfrm>
            <a:off x="5917589" y="4165909"/>
            <a:ext cx="2080292" cy="483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19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4206D-6CB0-4DEA-8C62-E9F59A30E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March 17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4B2F8-49C0-42B3-827E-DE96372F4A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3 different WFO responses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192D7-A1A3-4C27-8FE5-267992A1AF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7045C5A-F7A9-4812-9CC1-2158A756A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55" y="3430193"/>
            <a:ext cx="3192320" cy="3264408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A80F4A6-529A-468B-9F8A-29993F8F2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55" y="226708"/>
            <a:ext cx="3193485" cy="326560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E14CBD1-5F73-4A02-AE6F-50B87E6B7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260" y="3429000"/>
            <a:ext cx="3193486" cy="3265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9E8499-CCBA-43AF-9570-523153506A9E}"/>
              </a:ext>
            </a:extLst>
          </p:cNvPr>
          <p:cNvSpPr txBox="1"/>
          <p:nvPr/>
        </p:nvSpPr>
        <p:spPr>
          <a:xfrm>
            <a:off x="510666" y="4784526"/>
            <a:ext cx="5554855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i="1" dirty="0"/>
              <a:t>The fact that it matched observations early on greatly increased our confidence in the ML model output and future trends into the evening.</a:t>
            </a:r>
          </a:p>
          <a:p>
            <a:pPr algn="just"/>
            <a:endParaRPr lang="en-US" sz="14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CE4D15-4777-45B9-990E-041B530D8D09}"/>
              </a:ext>
            </a:extLst>
          </p:cNvPr>
          <p:cNvSpPr txBox="1"/>
          <p:nvPr/>
        </p:nvSpPr>
        <p:spPr>
          <a:xfrm>
            <a:off x="6277452" y="2737117"/>
            <a:ext cx="170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Dust RGB 2046 UTC 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23403634-0EBF-4ABA-BFE5-F7397F7A6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260" y="226707"/>
            <a:ext cx="3193486" cy="3265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CCCAED-84D5-448F-A902-AC27A39D6AD5}"/>
              </a:ext>
            </a:extLst>
          </p:cNvPr>
          <p:cNvSpPr txBox="1"/>
          <p:nvPr/>
        </p:nvSpPr>
        <p:spPr>
          <a:xfrm>
            <a:off x="6277452" y="6051757"/>
            <a:ext cx="170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Dust RGB 0146 UTC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51864F-F1F9-4198-9CCA-4C26AF5F822B}"/>
              </a:ext>
            </a:extLst>
          </p:cNvPr>
          <p:cNvSpPr txBox="1"/>
          <p:nvPr/>
        </p:nvSpPr>
        <p:spPr>
          <a:xfrm>
            <a:off x="9091276" y="6117252"/>
            <a:ext cx="2117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Dust RGB +ML 0146 UTC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0AA826-3505-4E78-95FE-87468E3F22DF}"/>
              </a:ext>
            </a:extLst>
          </p:cNvPr>
          <p:cNvSpPr txBox="1"/>
          <p:nvPr/>
        </p:nvSpPr>
        <p:spPr>
          <a:xfrm>
            <a:off x="519850" y="3050361"/>
            <a:ext cx="5545671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b="1" i="1" dirty="0"/>
              <a:t>March 17</a:t>
            </a:r>
            <a:r>
              <a:rPr lang="en-US" sz="1400" b="1" i="1" baseline="30000" dirty="0"/>
              <a:t>th</a:t>
            </a:r>
            <a:r>
              <a:rPr lang="en-US" sz="1400" b="1" i="1" dirty="0"/>
              <a:t> event: </a:t>
            </a:r>
            <a:r>
              <a:rPr lang="en-US" sz="1400" i="1" dirty="0"/>
              <a:t>The ML probabilities matched observations and supplemented our decision making when issuing a Blowing Dust Advisory, as well as supplemented our briefing to Emergency Managers who were dealing with an ongoing large wildfire. ~Midland, TX WFO</a:t>
            </a:r>
          </a:p>
          <a:p>
            <a:pPr algn="just"/>
            <a:endParaRPr lang="en-US" sz="14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D864E1-DF0F-49B0-A2D5-58229E076C5A}"/>
              </a:ext>
            </a:extLst>
          </p:cNvPr>
          <p:cNvSpPr txBox="1"/>
          <p:nvPr/>
        </p:nvSpPr>
        <p:spPr>
          <a:xfrm>
            <a:off x="9066529" y="2737116"/>
            <a:ext cx="2141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Dust RGB +ML 2046 UTC </a:t>
            </a:r>
          </a:p>
        </p:txBody>
      </p:sp>
    </p:spTree>
    <p:extLst>
      <p:ext uri="{BB962C8B-B14F-4D97-AF65-F5344CB8AC3E}">
        <p14:creationId xmlns:p14="http://schemas.microsoft.com/office/powerpoint/2010/main" val="41238919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0</TotalTime>
  <Words>1181</Words>
  <Application>Microsoft Office PowerPoint</Application>
  <PresentationFormat>Widescreen</PresentationFormat>
  <Paragraphs>120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Schoolbook</vt:lpstr>
      <vt:lpstr>Wingdings 2</vt:lpstr>
      <vt:lpstr>View</vt:lpstr>
      <vt:lpstr>Dust Machine Learning Probability and Assessment</vt:lpstr>
      <vt:lpstr>Dust Probability via Machine Learning Science</vt:lpstr>
      <vt:lpstr>Introduction and Motivation</vt:lpstr>
      <vt:lpstr>Methodology</vt:lpstr>
      <vt:lpstr>Key Findings</vt:lpstr>
      <vt:lpstr>Significance</vt:lpstr>
      <vt:lpstr>Dust ML Probability Operational Assessment</vt:lpstr>
      <vt:lpstr>Assessment Background &amp; Results</vt:lpstr>
      <vt:lpstr>March 17 Event</vt:lpstr>
      <vt:lpstr>April 7-8: Event/Setup</vt:lpstr>
      <vt:lpstr>SPoRT Topics: Current and 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Fuell, Kevin K. (MSFC-ST11)[UAH]</dc:creator>
  <cp:lastModifiedBy>Fuell, Kevin K. (MSFC-ST11)[UAH]</cp:lastModifiedBy>
  <cp:revision>121</cp:revision>
  <dcterms:created xsi:type="dcterms:W3CDTF">2022-06-15T20:02:29Z</dcterms:created>
  <dcterms:modified xsi:type="dcterms:W3CDTF">2022-06-20T20:39:11Z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7B9FC84C-AD67-4015-A835-D508497C86BF</vt:lpwstr>
  </property>
  <property fmtid="{D5CDD505-2E9C-101B-9397-08002B2CF9AE}" pid="3" name="ArticulatePath">
    <vt:lpwstr>Dust_MachineLearning_Probability_and_Assessment_SPoRT2022</vt:lpwstr>
  </property>
</Properties>
</file>