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660" r:id="rId6"/>
  </p:sldMasterIdLst>
  <p:notesMasterIdLst>
    <p:notesMasterId r:id="rId29"/>
  </p:notesMasterIdLst>
  <p:sldIdLst>
    <p:sldId id="256" r:id="rId7"/>
    <p:sldId id="277" r:id="rId8"/>
    <p:sldId id="297" r:id="rId9"/>
    <p:sldId id="259" r:id="rId10"/>
    <p:sldId id="285" r:id="rId11"/>
    <p:sldId id="263" r:id="rId12"/>
    <p:sldId id="267" r:id="rId13"/>
    <p:sldId id="292" r:id="rId14"/>
    <p:sldId id="268" r:id="rId15"/>
    <p:sldId id="293" r:id="rId16"/>
    <p:sldId id="296" r:id="rId17"/>
    <p:sldId id="294" r:id="rId18"/>
    <p:sldId id="266" r:id="rId19"/>
    <p:sldId id="289" r:id="rId20"/>
    <p:sldId id="287" r:id="rId21"/>
    <p:sldId id="290" r:id="rId22"/>
    <p:sldId id="295" r:id="rId23"/>
    <p:sldId id="286" r:id="rId24"/>
    <p:sldId id="282" r:id="rId25"/>
    <p:sldId id="271" r:id="rId26"/>
    <p:sldId id="288" r:id="rId27"/>
    <p:sldId id="276"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04BC"/>
    <a:srgbClr val="FF000B"/>
    <a:srgbClr val="04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87" autoAdjust="0"/>
    <p:restoredTop sz="92952" autoAdjust="0"/>
  </p:normalViewPr>
  <p:slideViewPr>
    <p:cSldViewPr snapToGrid="0">
      <p:cViewPr varScale="1">
        <p:scale>
          <a:sx n="54" d="100"/>
          <a:sy n="54" d="100"/>
        </p:scale>
        <p:origin x="11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ED3ACE-29D3-4B16-92C2-432F789F3881}" type="datetimeFigureOut">
              <a:rPr lang="en-US" smtClean="0"/>
              <a:t>6/30/2022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D78928A-F87C-4474-84E5-3A2B75553546}" type="slidenum">
              <a:rPr lang="en-US" smtClean="0"/>
              <a:t>‹#›</a:t>
            </a:fld>
            <a:endParaRPr lang="en-US"/>
          </a:p>
        </p:txBody>
      </p:sp>
    </p:spTree>
    <p:extLst>
      <p:ext uri="{BB962C8B-B14F-4D97-AF65-F5344CB8AC3E}">
        <p14:creationId xmlns:p14="http://schemas.microsoft.com/office/powerpoint/2010/main" val="4227642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87">
              <a:defRPr/>
            </a:pPr>
            <a:fld id="{43DFC411-E11A-A545-AFE0-0EA1D972B751}" type="slidenum">
              <a:rPr lang="en-US">
                <a:solidFill>
                  <a:prstClr val="black"/>
                </a:solidFill>
                <a:latin typeface="Avenir Light"/>
              </a:rPr>
              <a:pPr defTabSz="465887">
                <a:defRPr/>
              </a:pPr>
              <a:t>4</a:t>
            </a:fld>
            <a:endParaRPr lang="en-US" dirty="0">
              <a:solidFill>
                <a:prstClr val="black"/>
              </a:solidFill>
              <a:latin typeface="Avenir Light"/>
            </a:endParaRPr>
          </a:p>
        </p:txBody>
      </p:sp>
    </p:spTree>
    <p:extLst>
      <p:ext uri="{BB962C8B-B14F-4D97-AF65-F5344CB8AC3E}">
        <p14:creationId xmlns:p14="http://schemas.microsoft.com/office/powerpoint/2010/main" val="290194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465887">
              <a:defRPr/>
            </a:pPr>
            <a:fld id="{43DFC411-E11A-A545-AFE0-0EA1D972B751}" type="slidenum">
              <a:rPr lang="en-US">
                <a:solidFill>
                  <a:prstClr val="black"/>
                </a:solidFill>
                <a:latin typeface="Avenir Light"/>
              </a:rPr>
              <a:pPr defTabSz="465887">
                <a:defRPr/>
              </a:pPr>
              <a:t>5</a:t>
            </a:fld>
            <a:endParaRPr lang="en-US" dirty="0">
              <a:solidFill>
                <a:prstClr val="black"/>
              </a:solidFill>
              <a:latin typeface="Avenir Light"/>
            </a:endParaRPr>
          </a:p>
        </p:txBody>
      </p:sp>
    </p:spTree>
    <p:extLst>
      <p:ext uri="{BB962C8B-B14F-4D97-AF65-F5344CB8AC3E}">
        <p14:creationId xmlns:p14="http://schemas.microsoft.com/office/powerpoint/2010/main" val="1035982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10F5021-AEF5-47AA-A553-1089AD155878}" type="datetimeFigureOut">
              <a:rPr lang="en-US" smtClean="0"/>
              <a:t>6/30/2022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D8115-814F-4FEB-9B9F-CBD1A8BF11F5}" type="slidenum">
              <a:rPr lang="en-US" smtClean="0"/>
              <a:t>‹#›</a:t>
            </a:fld>
            <a:endParaRPr lang="en-US"/>
          </a:p>
        </p:txBody>
      </p:sp>
    </p:spTree>
    <p:extLst>
      <p:ext uri="{BB962C8B-B14F-4D97-AF65-F5344CB8AC3E}">
        <p14:creationId xmlns:p14="http://schemas.microsoft.com/office/powerpoint/2010/main" val="184448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5021-AEF5-47AA-A553-1089AD155878}" type="datetimeFigureOut">
              <a:rPr lang="en-US" smtClean="0"/>
              <a:t>6/30/2022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D8115-814F-4FEB-9B9F-CBD1A8BF11F5}" type="slidenum">
              <a:rPr lang="en-US" smtClean="0"/>
              <a:t>‹#›</a:t>
            </a:fld>
            <a:endParaRPr lang="en-US"/>
          </a:p>
        </p:txBody>
      </p:sp>
      <p:pic>
        <p:nvPicPr>
          <p:cNvPr id="9" name="Picture 8"/>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1" name="Picture 2">
            <a:extLst>
              <a:ext uri="{FF2B5EF4-FFF2-40B4-BE49-F238E27FC236}">
                <a16:creationId xmlns:a16="http://schemas.microsoft.com/office/drawing/2014/main" id="{9931CAD8-59BB-4EF3-8B66-4B7003129F9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03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0F5021-AEF5-47AA-A553-1089AD155878}" type="datetimeFigureOut">
              <a:rPr lang="en-US" smtClean="0"/>
              <a:t>6/30/2022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D8115-814F-4FEB-9B9F-CBD1A8BF11F5}" type="slidenum">
              <a:rPr lang="en-US" smtClean="0"/>
              <a:t>‹#›</a:t>
            </a:fld>
            <a:endParaRPr lang="en-US"/>
          </a:p>
        </p:txBody>
      </p:sp>
      <p:pic>
        <p:nvPicPr>
          <p:cNvPr id="11" name="Picture 10">
            <a:extLst>
              <a:ext uri="{FF2B5EF4-FFF2-40B4-BE49-F238E27FC236}">
                <a16:creationId xmlns:a16="http://schemas.microsoft.com/office/drawing/2014/main" id="{3E693203-67C0-481D-B1F1-C451371678D9}"/>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2" name="Picture 2">
            <a:extLst>
              <a:ext uri="{FF2B5EF4-FFF2-40B4-BE49-F238E27FC236}">
                <a16:creationId xmlns:a16="http://schemas.microsoft.com/office/drawing/2014/main" id="{9149E1C0-BD65-406E-9A9F-0B2C601B373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90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F5021-AEF5-47AA-A553-1089AD155878}" type="datetimeFigureOut">
              <a:rPr lang="en-US" smtClean="0"/>
              <a:t>6/30/2022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D8115-814F-4FEB-9B9F-CBD1A8BF11F5}" type="slidenum">
              <a:rPr lang="en-US" smtClean="0"/>
              <a:t>‹#›</a:t>
            </a:fld>
            <a:endParaRPr lang="en-US"/>
          </a:p>
        </p:txBody>
      </p:sp>
      <p:pic>
        <p:nvPicPr>
          <p:cNvPr id="12" name="Picture 11">
            <a:extLst>
              <a:ext uri="{FF2B5EF4-FFF2-40B4-BE49-F238E27FC236}">
                <a16:creationId xmlns:a16="http://schemas.microsoft.com/office/drawing/2014/main" id="{01FD3022-2A5C-4F5F-A7DD-A56FEF46FD1C}"/>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3" name="Picture 2">
            <a:extLst>
              <a:ext uri="{FF2B5EF4-FFF2-40B4-BE49-F238E27FC236}">
                <a16:creationId xmlns:a16="http://schemas.microsoft.com/office/drawing/2014/main" id="{760C241E-02FB-4EB9-A2A2-17200BC6630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58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F5021-AEF5-47AA-A553-1089AD155878}" type="datetimeFigureOut">
              <a:rPr lang="en-US" smtClean="0"/>
              <a:t>6/30/2022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7D8115-814F-4FEB-9B9F-CBD1A8BF11F5}" type="slidenum">
              <a:rPr lang="en-US" smtClean="0"/>
              <a:t>‹#›</a:t>
            </a:fld>
            <a:endParaRPr lang="en-US"/>
          </a:p>
        </p:txBody>
      </p:sp>
      <p:pic>
        <p:nvPicPr>
          <p:cNvPr id="14" name="Picture 13">
            <a:extLst>
              <a:ext uri="{FF2B5EF4-FFF2-40B4-BE49-F238E27FC236}">
                <a16:creationId xmlns:a16="http://schemas.microsoft.com/office/drawing/2014/main" id="{312E5EA1-093B-4E40-9C01-16BED9A47E0D}"/>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5" name="Picture 2">
            <a:extLst>
              <a:ext uri="{FF2B5EF4-FFF2-40B4-BE49-F238E27FC236}">
                <a16:creationId xmlns:a16="http://schemas.microsoft.com/office/drawing/2014/main" id="{A172B070-30FC-440F-B87A-F8D7BC03D20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70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F5021-AEF5-47AA-A553-1089AD155878}" type="datetimeFigureOut">
              <a:rPr lang="en-US" smtClean="0"/>
              <a:t>6/30/2022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7D8115-814F-4FEB-9B9F-CBD1A8BF11F5}" type="slidenum">
              <a:rPr lang="en-US" smtClean="0"/>
              <a:t>‹#›</a:t>
            </a:fld>
            <a:endParaRPr lang="en-US"/>
          </a:p>
        </p:txBody>
      </p:sp>
      <p:pic>
        <p:nvPicPr>
          <p:cNvPr id="10" name="Picture 9">
            <a:extLst>
              <a:ext uri="{FF2B5EF4-FFF2-40B4-BE49-F238E27FC236}">
                <a16:creationId xmlns:a16="http://schemas.microsoft.com/office/drawing/2014/main" id="{487FCDD2-84BE-4966-8A59-E630ACC8F226}"/>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1" name="Picture 2">
            <a:extLst>
              <a:ext uri="{FF2B5EF4-FFF2-40B4-BE49-F238E27FC236}">
                <a16:creationId xmlns:a16="http://schemas.microsoft.com/office/drawing/2014/main" id="{B02ECF0E-F035-4652-AE58-8182292AF60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84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F5021-AEF5-47AA-A553-1089AD155878}" type="datetimeFigureOut">
              <a:rPr lang="en-US" smtClean="0"/>
              <a:t>6/30/2022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7D8115-814F-4FEB-9B9F-CBD1A8BF11F5}" type="slidenum">
              <a:rPr lang="en-US" smtClean="0"/>
              <a:t>‹#›</a:t>
            </a:fld>
            <a:endParaRPr lang="en-US"/>
          </a:p>
        </p:txBody>
      </p:sp>
      <p:pic>
        <p:nvPicPr>
          <p:cNvPr id="9" name="Picture 8">
            <a:extLst>
              <a:ext uri="{FF2B5EF4-FFF2-40B4-BE49-F238E27FC236}">
                <a16:creationId xmlns:a16="http://schemas.microsoft.com/office/drawing/2014/main" id="{C0E1E005-3305-48DE-808F-219D7DF6BFCA}"/>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ackgroundRemoval t="0" b="93377" l="21528" r="78125"/>
                    </a14:imgEffect>
                  </a14:imgLayer>
                </a14:imgProps>
              </a:ext>
              <a:ext uri="{28A0092B-C50C-407E-A947-70E740481C1C}">
                <a14:useLocalDpi xmlns:a14="http://schemas.microsoft.com/office/drawing/2010/main" val="0"/>
              </a:ext>
            </a:extLst>
          </a:blip>
          <a:srcRect l="21192" r="22116" b="10465"/>
          <a:stretch/>
        </p:blipFill>
        <p:spPr>
          <a:xfrm>
            <a:off x="12063" y="31267"/>
            <a:ext cx="756215" cy="627002"/>
          </a:xfrm>
          <a:prstGeom prst="rect">
            <a:avLst/>
          </a:prstGeom>
        </p:spPr>
      </p:pic>
      <p:pic>
        <p:nvPicPr>
          <p:cNvPr id="10" name="Picture 2">
            <a:extLst>
              <a:ext uri="{FF2B5EF4-FFF2-40B4-BE49-F238E27FC236}">
                <a16:creationId xmlns:a16="http://schemas.microsoft.com/office/drawing/2014/main" id="{BEE5423A-DA5E-4739-B7E6-E9797B14C00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78015" y="31267"/>
            <a:ext cx="601922" cy="62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438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0F5021-AEF5-47AA-A553-1089AD155878}" type="datetimeFigureOut">
              <a:rPr lang="en-US" smtClean="0"/>
              <a:t>6/30/2022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D8115-814F-4FEB-9B9F-CBD1A8BF11F5}" type="slidenum">
              <a:rPr lang="en-US" smtClean="0"/>
              <a:t>‹#›</a:t>
            </a:fld>
            <a:endParaRPr lang="en-US"/>
          </a:p>
        </p:txBody>
      </p:sp>
    </p:spTree>
    <p:extLst>
      <p:ext uri="{BB962C8B-B14F-4D97-AF65-F5344CB8AC3E}">
        <p14:creationId xmlns:p14="http://schemas.microsoft.com/office/powerpoint/2010/main" val="3610704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10F5021-AEF5-47AA-A553-1089AD155878}" type="datetimeFigureOut">
              <a:rPr lang="en-US" smtClean="0"/>
              <a:t>6/30/2022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7D8115-814F-4FEB-9B9F-CBD1A8BF11F5}" type="slidenum">
              <a:rPr lang="en-US" smtClean="0"/>
              <a:t>‹#›</a:t>
            </a:fld>
            <a:endParaRPr lang="en-US"/>
          </a:p>
        </p:txBody>
      </p:sp>
    </p:spTree>
    <p:extLst>
      <p:ext uri="{BB962C8B-B14F-4D97-AF65-F5344CB8AC3E}">
        <p14:creationId xmlns:p14="http://schemas.microsoft.com/office/powerpoint/2010/main" val="4199874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5021-AEF5-47AA-A553-1089AD155878}" type="datetimeFigureOut">
              <a:rPr lang="en-US" smtClean="0"/>
              <a:t>6/30/2022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D8115-814F-4FEB-9B9F-CBD1A8BF11F5}" type="slidenum">
              <a:rPr lang="en-US" smtClean="0"/>
              <a:t>‹#›</a:t>
            </a:fld>
            <a:endParaRPr lang="en-US"/>
          </a:p>
        </p:txBody>
      </p:sp>
    </p:spTree>
    <p:extLst>
      <p:ext uri="{BB962C8B-B14F-4D97-AF65-F5344CB8AC3E}">
        <p14:creationId xmlns:p14="http://schemas.microsoft.com/office/powerpoint/2010/main" val="3901125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5021-AEF5-47AA-A553-1089AD155878}" type="datetimeFigureOut">
              <a:rPr lang="en-US" smtClean="0"/>
              <a:t>6/30/2022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7D8115-814F-4FEB-9B9F-CBD1A8BF11F5}" type="slidenum">
              <a:rPr lang="en-US" smtClean="0"/>
              <a:t>‹#›</a:t>
            </a:fld>
            <a:endParaRPr lang="en-US"/>
          </a:p>
        </p:txBody>
      </p:sp>
    </p:spTree>
    <p:extLst>
      <p:ext uri="{BB962C8B-B14F-4D97-AF65-F5344CB8AC3E}">
        <p14:creationId xmlns:p14="http://schemas.microsoft.com/office/powerpoint/2010/main" val="1655433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04B8-BCED-4851-9D26-1F0D5C878F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F62C25-B3ED-4744-8FD8-622116F54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27D920-3B08-489F-8C16-1EAF857F61B7}"/>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9D4BA43A-9707-47CD-B33E-CBB8003E3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02B76-3612-49C0-8E53-C7FCB33478D1}"/>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3643353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EF2C-E8A5-44F8-A0DA-A93FA11532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4FD78D-D765-4B33-8DAB-1DE6320A91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7D801B-81BF-4F2A-9200-595CA8BE6476}"/>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A3F4FD8F-1C9F-4FFA-B2A2-61B67C380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844E6-6919-49C9-9D3C-BB5FF8276843}"/>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2371939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1930-D27E-4780-AD75-C733348A25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1AB6CD-137C-4922-8901-F44C07824A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E57F11-53BD-4E58-9D60-9A649563F564}"/>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384CAB2F-DFCA-4FA3-AE42-00BEB851A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1F265C-4630-4665-8E6A-6D105407BC97}"/>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1607323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CDE7-455F-4B45-8EF2-6AF3B4F224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D9F675-5C6B-4320-B9AB-A69E58B463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B2ECF3-E5ED-4C38-9FD6-29FC1BC622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282B7C-3775-4501-A3F9-F21B0E9C0D36}"/>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6" name="Footer Placeholder 5">
            <a:extLst>
              <a:ext uri="{FF2B5EF4-FFF2-40B4-BE49-F238E27FC236}">
                <a16:creationId xmlns:a16="http://schemas.microsoft.com/office/drawing/2014/main" id="{8AE4548B-8E46-4C89-8C58-7CC8CF54C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0618F3-4290-450A-B44E-80C6D13BE9C5}"/>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3367939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9BEBF-DB89-466B-B988-2C69C95C77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4F0E69-E756-426B-B11F-71E1E7FF4D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8A39A0-52D9-4FF3-AFF7-F965134CE8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3E3D18-2F4A-4F0B-BB28-89B27B134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3EA56A-E060-465F-BD4A-1C67EE90A3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E405E2-35FD-48FF-8269-BE9F118A0F77}"/>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8" name="Footer Placeholder 7">
            <a:extLst>
              <a:ext uri="{FF2B5EF4-FFF2-40B4-BE49-F238E27FC236}">
                <a16:creationId xmlns:a16="http://schemas.microsoft.com/office/drawing/2014/main" id="{7B95BC90-9748-476E-84C2-1FAFD4F691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333FC5-9B53-4A37-86B3-04A894D2B103}"/>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3630421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EF69-98FD-4331-AEF7-138596B779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C27768-F94A-46C4-9C95-90BA7FBACB07}"/>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4" name="Footer Placeholder 3">
            <a:extLst>
              <a:ext uri="{FF2B5EF4-FFF2-40B4-BE49-F238E27FC236}">
                <a16:creationId xmlns:a16="http://schemas.microsoft.com/office/drawing/2014/main" id="{BB23605C-CE1F-41D2-83BE-C947CEB7F1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FB21BD-9E0C-492D-B66D-51EBDC708A3C}"/>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2891056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181C36-460A-45B4-8BB5-039292C5BBC2}"/>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3" name="Footer Placeholder 2">
            <a:extLst>
              <a:ext uri="{FF2B5EF4-FFF2-40B4-BE49-F238E27FC236}">
                <a16:creationId xmlns:a16="http://schemas.microsoft.com/office/drawing/2014/main" id="{CE7E29A6-8D1D-4FF7-AA2C-1FE622EB7E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B26FA0-C579-443E-9762-A6A1095AABB1}"/>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28846550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5E1C0-4F2F-44CF-91FD-2BE3F5B5A9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D1AD1D-028C-40B3-A351-D4188E1F9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1FF930-02C3-4E99-AA48-F30F2FC3C7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EF1608-793E-4DC9-ABEC-CE47E8C6CD77}"/>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6" name="Footer Placeholder 5">
            <a:extLst>
              <a:ext uri="{FF2B5EF4-FFF2-40B4-BE49-F238E27FC236}">
                <a16:creationId xmlns:a16="http://schemas.microsoft.com/office/drawing/2014/main" id="{57C23294-7059-421C-B31D-3E6EB7572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9E3FFC-380F-4BE1-AC47-FC9E344EC4D9}"/>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3866519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DB6F1-2A47-4688-9E7C-D59AD519D0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A3C035-59E3-471E-93C4-5B9338191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623D12-AC1E-409C-93F0-85D8E6082D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BC1723-53E2-4ADA-9325-69C5B24997EA}"/>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6" name="Footer Placeholder 5">
            <a:extLst>
              <a:ext uri="{FF2B5EF4-FFF2-40B4-BE49-F238E27FC236}">
                <a16:creationId xmlns:a16="http://schemas.microsoft.com/office/drawing/2014/main" id="{45F0480D-2FF7-4796-8951-5B13B457AC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47B2CD-A482-42F9-8D31-7E9B03CF0B56}"/>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13090463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6DFC-FC99-4F4E-9DFD-F84B7159A1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3336A4-203C-4625-B510-116B55D705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FB7A4B-D9F5-4F07-A881-5FA6946C65DE}"/>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D96D5E46-766B-42DB-B15E-10DF3ADDB4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E0F46-0656-4559-9C63-D47B3F6D9EAF}"/>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43042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3D1D0F-BF18-409F-99B7-64CC930AC6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D3DAEF-9F02-466B-9D2C-4BDA06F40B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9EBE39-1D4D-4700-961D-11047EE47006}"/>
              </a:ext>
            </a:extLst>
          </p:cNvPr>
          <p:cNvSpPr>
            <a:spLocks noGrp="1"/>
          </p:cNvSpPr>
          <p:nvPr>
            <p:ph type="dt" sz="half" idx="10"/>
          </p:nvPr>
        </p:nvSpPr>
        <p:spPr/>
        <p:txBody>
          <a:body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42E7048B-1C50-4E5D-814E-8978AF0470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E0DAA-76B4-4478-A5CD-E4641D62507C}"/>
              </a:ext>
            </a:extLst>
          </p:cNvPr>
          <p:cNvSpPr>
            <a:spLocks noGrp="1"/>
          </p:cNvSpPr>
          <p:nvPr>
            <p:ph type="sldNum" sz="quarter" idx="12"/>
          </p:nvPr>
        </p:nvSpPr>
        <p:spPr/>
        <p:txBody>
          <a:bodyPr/>
          <a:lstStyle/>
          <a:p>
            <a:fld id="{5DA6037F-C08E-40CC-87BF-96AE090F919D}" type="slidenum">
              <a:rPr lang="en-US" smtClean="0"/>
              <a:t>‹#›</a:t>
            </a:fld>
            <a:endParaRPr lang="en-US"/>
          </a:p>
        </p:txBody>
      </p:sp>
    </p:spTree>
    <p:extLst>
      <p:ext uri="{BB962C8B-B14F-4D97-AF65-F5344CB8AC3E}">
        <p14:creationId xmlns:p14="http://schemas.microsoft.com/office/powerpoint/2010/main" val="39422407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D998D-4601-42E4-BE8A-4DC49C9B7D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3A2BFE-943B-459A-91A3-C44457618B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199B0F-EB69-41DE-9DF6-FCA754EC22E5}"/>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C14F71AA-D02D-43A8-9A61-CBEFE29E7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A9051-058E-4720-8470-8449A9FF31D1}"/>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3485343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5C37A-591D-4D20-905E-2367E1B8F9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0B1DE0-F4D1-4931-951A-8C1CB77C94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AE145D-5F7D-48E2-96DB-1A5D3361959A}"/>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DFF42DFE-D933-4B35-B25B-90001557A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0E06D2-B6D1-4A9B-AE9C-85C43EA47967}"/>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23561014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7A5C-19E4-4BE4-9F79-1274E53BB9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981699-7A10-4815-B355-498A5DA364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1FC2AF-CB54-4F93-AC7F-308C8F695A69}"/>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EFB5DA3E-A795-4DBE-B999-41B1E8BEC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CE7BC1-C174-42AB-8760-24C96613D4D6}"/>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4249314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A0D73-1F6A-4B40-9AD7-0C9E0F600B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74F106-15A6-4184-AB40-993A9ADF6B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28ABB5-0454-4708-A741-23CB627F3E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4251D5-5E48-449E-B425-D07B8F07834F}"/>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6" name="Footer Placeholder 5">
            <a:extLst>
              <a:ext uri="{FF2B5EF4-FFF2-40B4-BE49-F238E27FC236}">
                <a16:creationId xmlns:a16="http://schemas.microsoft.com/office/drawing/2014/main" id="{8FB5A130-E1E6-4BBE-ACB7-1E06956066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F9C30C-D6E5-4169-A303-9C82C12C26F1}"/>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2945273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CE6C-B949-4781-B24D-83185EE388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A6D40C-2CDF-4A70-859A-57038FC11A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79CB6A-0032-422F-A0B7-1C79F7C832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6F7DE7-5FA2-4F22-B672-DB6B4A9D58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08220B-83F4-4F37-9C0A-6B8D8E9F2A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776D57-2C46-4859-854C-F3BC15ACE116}"/>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8" name="Footer Placeholder 7">
            <a:extLst>
              <a:ext uri="{FF2B5EF4-FFF2-40B4-BE49-F238E27FC236}">
                <a16:creationId xmlns:a16="http://schemas.microsoft.com/office/drawing/2014/main" id="{A4FDCE1E-367F-44C0-9930-D938C01781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9BE476-F7F1-44B4-8FFD-D5A83ED08EE8}"/>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1697647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AEFDF-84C5-44AF-BFFD-75B4245B4D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070C9E-CDD4-43CE-97CA-CF36F1876EA2}"/>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4" name="Footer Placeholder 3">
            <a:extLst>
              <a:ext uri="{FF2B5EF4-FFF2-40B4-BE49-F238E27FC236}">
                <a16:creationId xmlns:a16="http://schemas.microsoft.com/office/drawing/2014/main" id="{85033A4B-C2FC-4A30-9C24-00FD97B74E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5F3050-1379-440A-95AE-136C873B6668}"/>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694436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D22326-BDC5-4A40-A5CB-C4F573D45496}"/>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3" name="Footer Placeholder 2">
            <a:extLst>
              <a:ext uri="{FF2B5EF4-FFF2-40B4-BE49-F238E27FC236}">
                <a16:creationId xmlns:a16="http://schemas.microsoft.com/office/drawing/2014/main" id="{F60263AD-8CA6-4431-974A-2B5FB445CE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127A69-A149-4D1C-9C90-B71A7F09703F}"/>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646688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D7A9-4231-4458-9DD8-90CC1A96C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2FE36B-6B9C-4D22-A3D5-BA0AE4A6F5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64C13A-FFF8-4EEE-B958-A0FB30D53F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FF0933-FF04-4429-89E8-063EA15A2122}"/>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6" name="Footer Placeholder 5">
            <a:extLst>
              <a:ext uri="{FF2B5EF4-FFF2-40B4-BE49-F238E27FC236}">
                <a16:creationId xmlns:a16="http://schemas.microsoft.com/office/drawing/2014/main" id="{4759DC1C-A976-4FEE-AF7A-8D3E8D212E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63F0C2-1116-451A-9870-D90C7FA4BBAE}"/>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20188888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4C6C5-8F83-4682-AAB7-93CF0C7B5C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C6EDBF-0141-4F6B-9F15-1737C69123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32E646-4D5E-4155-9E29-00511AF34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A14576-AD62-4B5D-8B05-4A47E146970E}"/>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6" name="Footer Placeholder 5">
            <a:extLst>
              <a:ext uri="{FF2B5EF4-FFF2-40B4-BE49-F238E27FC236}">
                <a16:creationId xmlns:a16="http://schemas.microsoft.com/office/drawing/2014/main" id="{F5698865-E567-4EC9-9A05-321F39588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F81DF-D761-4ACD-9190-92C1C56A9117}"/>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279357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455A-9226-4A6E-ACF8-2D579EA75A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E08919-D1BF-44F8-B1B4-E62256FD79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0599DD-1301-4793-AA89-AEACFF1D3D06}"/>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4E6DD3B0-2723-4F7D-8D53-DA41988713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5E3D9A-825F-4257-888C-38BC08A9424B}"/>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30020693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7A9A6-174B-485F-841D-98A01BE8EB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79DE7C-81FA-406C-8E5F-CD8A87A426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95F0E-DDC3-41A9-A912-374BEA272362}"/>
              </a:ext>
            </a:extLst>
          </p:cNvPr>
          <p:cNvSpPr>
            <a:spLocks noGrp="1"/>
          </p:cNvSpPr>
          <p:nvPr>
            <p:ph type="dt" sz="half" idx="10"/>
          </p:nvPr>
        </p:nvSpPr>
        <p:spPr/>
        <p:txBody>
          <a:body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0FD3FD05-57D1-4726-9FC5-FD41A8E784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27CD11-E623-48F6-84C6-7C11945FFC1D}"/>
              </a:ext>
            </a:extLst>
          </p:cNvPr>
          <p:cNvSpPr>
            <a:spLocks noGrp="1"/>
          </p:cNvSpPr>
          <p:nvPr>
            <p:ph type="sldNum" sz="quarter" idx="12"/>
          </p:nvPr>
        </p:nvSpPr>
        <p:spPr/>
        <p:txBody>
          <a:bodyPr/>
          <a:lstStyle/>
          <a:p>
            <a:fld id="{39B4128D-A9CE-4A33-8FC6-F7207A07A74B}" type="slidenum">
              <a:rPr lang="en-US" smtClean="0"/>
              <a:t>‹#›</a:t>
            </a:fld>
            <a:endParaRPr lang="en-US"/>
          </a:p>
        </p:txBody>
      </p:sp>
    </p:spTree>
    <p:extLst>
      <p:ext uri="{BB962C8B-B14F-4D97-AF65-F5344CB8AC3E}">
        <p14:creationId xmlns:p14="http://schemas.microsoft.com/office/powerpoint/2010/main" val="1649567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0F5021-AEF5-47AA-A553-1089AD155878}" type="datetimeFigureOut">
              <a:rPr lang="en-US" smtClean="0"/>
              <a:t>6/30/2022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D8115-814F-4FEB-9B9F-CBD1A8BF11F5}" type="slidenum">
              <a:rPr lang="en-US" smtClean="0"/>
              <a:t>‹#›</a:t>
            </a:fld>
            <a:endParaRPr lang="en-US"/>
          </a:p>
        </p:txBody>
      </p:sp>
    </p:spTree>
    <p:extLst>
      <p:ext uri="{BB962C8B-B14F-4D97-AF65-F5344CB8AC3E}">
        <p14:creationId xmlns:p14="http://schemas.microsoft.com/office/powerpoint/2010/main" val="3012762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C46BDD-6220-4CFE-8EAB-5B60BED5FE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348213-F670-4749-9459-F6923E08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0AE30-448B-400C-9654-BA6E597DB4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8BEFA7-BCDF-4FA9-9D0B-978795E480D9}" type="datetimeFigureOut">
              <a:rPr lang="en-US" smtClean="0"/>
              <a:t>6/30/2022</a:t>
            </a:fld>
            <a:endParaRPr lang="en-US"/>
          </a:p>
        </p:txBody>
      </p:sp>
      <p:sp>
        <p:nvSpPr>
          <p:cNvPr id="5" name="Footer Placeholder 4">
            <a:extLst>
              <a:ext uri="{FF2B5EF4-FFF2-40B4-BE49-F238E27FC236}">
                <a16:creationId xmlns:a16="http://schemas.microsoft.com/office/drawing/2014/main" id="{B2ED3B9B-4766-4B9D-A329-7D7306C6C3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150763-EBEB-4E72-AAEC-7886662A96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6037F-C08E-40CC-87BF-96AE090F919D}" type="slidenum">
              <a:rPr lang="en-US" smtClean="0"/>
              <a:t>‹#›</a:t>
            </a:fld>
            <a:endParaRPr lang="en-US"/>
          </a:p>
        </p:txBody>
      </p:sp>
    </p:spTree>
    <p:extLst>
      <p:ext uri="{BB962C8B-B14F-4D97-AF65-F5344CB8AC3E}">
        <p14:creationId xmlns:p14="http://schemas.microsoft.com/office/powerpoint/2010/main" val="8274412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217C5A-5245-47EB-89F2-8B65F58819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FCD11E-5450-4F0C-B3E1-F21E6B09C6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65E39E-8D64-4622-88AA-73D80B0BD9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3E987-C953-4754-AB2A-2153C170EE78}" type="datetimeFigureOut">
              <a:rPr lang="en-US" smtClean="0"/>
              <a:t>6/30/2022</a:t>
            </a:fld>
            <a:endParaRPr lang="en-US"/>
          </a:p>
        </p:txBody>
      </p:sp>
      <p:sp>
        <p:nvSpPr>
          <p:cNvPr id="5" name="Footer Placeholder 4">
            <a:extLst>
              <a:ext uri="{FF2B5EF4-FFF2-40B4-BE49-F238E27FC236}">
                <a16:creationId xmlns:a16="http://schemas.microsoft.com/office/drawing/2014/main" id="{C8BE0C6B-99F4-4FF4-912E-6A0882928A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416C29-D2CB-4CF0-8E48-D01B31E05D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4128D-A9CE-4A33-8FC6-F7207A07A74B}" type="slidenum">
              <a:rPr lang="en-US" smtClean="0"/>
              <a:t>‹#›</a:t>
            </a:fld>
            <a:endParaRPr lang="en-US"/>
          </a:p>
        </p:txBody>
      </p:sp>
    </p:spTree>
    <p:extLst>
      <p:ext uri="{BB962C8B-B14F-4D97-AF65-F5344CB8AC3E}">
        <p14:creationId xmlns:p14="http://schemas.microsoft.com/office/powerpoint/2010/main" val="1000244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8.wmf"/><Relationship Id="rId13" Type="http://schemas.openxmlformats.org/officeDocument/2006/relationships/image" Target="../media/image9.wmf"/><Relationship Id="rId18" Type="http://schemas.openxmlformats.org/officeDocument/2006/relationships/oleObject" Target="../embeddings/oleObject5.bin"/><Relationship Id="rId3" Type="http://schemas.openxmlformats.org/officeDocument/2006/relationships/video" Target="../media/media1.mp4"/><Relationship Id="rId7" Type="http://schemas.openxmlformats.org/officeDocument/2006/relationships/oleObject" Target="../embeddings/oleObject1.bin"/><Relationship Id="rId12" Type="http://schemas.openxmlformats.org/officeDocument/2006/relationships/oleObject" Target="../embeddings/oleObject2.bin"/><Relationship Id="rId17" Type="http://schemas.openxmlformats.org/officeDocument/2006/relationships/oleObject" Target="../embeddings/oleObject4.bin"/><Relationship Id="rId2" Type="http://schemas.microsoft.com/office/2007/relationships/media" Target="../media/media1.mp4"/><Relationship Id="rId16" Type="http://schemas.openxmlformats.org/officeDocument/2006/relationships/image" Target="../media/image10.wmf"/><Relationship Id="rId1" Type="http://schemas.openxmlformats.org/officeDocument/2006/relationships/vmlDrawing" Target="../drawings/vmlDrawing1.vml"/><Relationship Id="rId6" Type="http://schemas.openxmlformats.org/officeDocument/2006/relationships/image" Target="../media/image13.png"/><Relationship Id="rId11" Type="http://schemas.microsoft.com/office/2007/relationships/hdphoto" Target="../media/hdphoto3.wdp"/><Relationship Id="rId5" Type="http://schemas.openxmlformats.org/officeDocument/2006/relationships/image" Target="../media/image12.png"/><Relationship Id="rId15" Type="http://schemas.openxmlformats.org/officeDocument/2006/relationships/oleObject" Target="../embeddings/oleObject3.bin"/><Relationship Id="rId10" Type="http://schemas.openxmlformats.org/officeDocument/2006/relationships/image" Target="../media/image7.png"/><Relationship Id="rId19" Type="http://schemas.openxmlformats.org/officeDocument/2006/relationships/image" Target="../media/image11.wmf"/><Relationship Id="rId4" Type="http://schemas.openxmlformats.org/officeDocument/2006/relationships/slideLayout" Target="../slideLayouts/slideLayout7.xml"/><Relationship Id="rId9" Type="http://schemas.openxmlformats.org/officeDocument/2006/relationships/image" Target="../media/image14.pn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6.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7.wmf"/><Relationship Id="rId5" Type="http://schemas.openxmlformats.org/officeDocument/2006/relationships/oleObject" Target="../embeddings/oleObject7.bin"/><Relationship Id="rId4" Type="http://schemas.openxmlformats.org/officeDocument/2006/relationships/image" Target="../media/image16.wmf"/></Relationships>
</file>

<file path=ppt/slides/_rels/slide9.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18.wmf"/><Relationship Id="rId2" Type="http://schemas.microsoft.com/office/2007/relationships/media" Target="../media/media1.mp4"/><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30.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29.wmf"/><Relationship Id="rId4" Type="http://schemas.openxmlformats.org/officeDocument/2006/relationships/oleObject" Target="../embeddings/oleObject9.bin"/></Relationships>
</file>

<file path=ppt/slides/_rels/slide17.xml.rels><?xml version="1.0" encoding="UTF-8" standalone="yes"?>
<Relationships xmlns="http://schemas.openxmlformats.org/package/2006/relationships"><Relationship Id="rId3" Type="http://schemas.openxmlformats.org/officeDocument/2006/relationships/hyperlink" Target="https://cpex.jpl.nasa.gov/" TargetMode="External"/><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6.emf"/><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67000">
              <a:schemeClr val="accent1">
                <a:lumMod val="0"/>
                <a:lumOff val="10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80756" y="17964"/>
            <a:ext cx="10564837" cy="1585401"/>
          </a:xfrm>
        </p:spPr>
        <p:txBody>
          <a:bodyPr>
            <a:normAutofit/>
          </a:bodyPr>
          <a:lstStyle/>
          <a:p>
            <a:r>
              <a:rPr lang="en-US" sz="4000" b="1" dirty="0">
                <a:solidFill>
                  <a:srgbClr val="1E04BC"/>
                </a:solidFill>
                <a:latin typeface="+mn-lt"/>
              </a:rPr>
              <a:t>Wind Lidar Data Processing and Results </a:t>
            </a:r>
            <a:br>
              <a:rPr lang="en-US" sz="4000" b="1" dirty="0">
                <a:solidFill>
                  <a:srgbClr val="1E04BC"/>
                </a:solidFill>
                <a:latin typeface="+mn-lt"/>
              </a:rPr>
            </a:br>
            <a:r>
              <a:rPr lang="en-US" sz="4000" b="1" dirty="0">
                <a:solidFill>
                  <a:srgbClr val="1E04BC"/>
                </a:solidFill>
                <a:latin typeface="+mn-lt"/>
              </a:rPr>
              <a:t>from the CPEX-AW Campaign</a:t>
            </a:r>
          </a:p>
        </p:txBody>
      </p:sp>
      <p:sp>
        <p:nvSpPr>
          <p:cNvPr id="3" name="Subtitle 2"/>
          <p:cNvSpPr>
            <a:spLocks noGrp="1"/>
          </p:cNvSpPr>
          <p:nvPr>
            <p:ph type="subTitle" idx="1"/>
          </p:nvPr>
        </p:nvSpPr>
        <p:spPr>
          <a:xfrm>
            <a:off x="1110922" y="4486714"/>
            <a:ext cx="10234671" cy="2229578"/>
          </a:xfrm>
        </p:spPr>
        <p:txBody>
          <a:bodyPr>
            <a:normAutofit/>
          </a:bodyPr>
          <a:lstStyle/>
          <a:p>
            <a:pPr>
              <a:spcBef>
                <a:spcPts val="0"/>
              </a:spcBef>
            </a:pPr>
            <a:r>
              <a:rPr lang="en-US" sz="2800" b="1" dirty="0">
                <a:solidFill>
                  <a:srgbClr val="002060"/>
                </a:solidFill>
              </a:rPr>
              <a:t>Zhaoyan Liu, Kristopher Bedka, and Michael Kavaya</a:t>
            </a:r>
          </a:p>
          <a:p>
            <a:pPr>
              <a:spcBef>
                <a:spcPts val="0"/>
              </a:spcBef>
              <a:spcAft>
                <a:spcPts val="600"/>
              </a:spcAft>
            </a:pPr>
            <a:r>
              <a:rPr lang="en-US" dirty="0">
                <a:solidFill>
                  <a:srgbClr val="002060"/>
                </a:solidFill>
              </a:rPr>
              <a:t>NASA Langley Research Center, Hampton, VA 23693</a:t>
            </a:r>
          </a:p>
          <a:p>
            <a:pPr algn="l">
              <a:spcBef>
                <a:spcPts val="0"/>
              </a:spcBef>
            </a:pPr>
            <a:r>
              <a:rPr lang="en-US" dirty="0">
                <a:solidFill>
                  <a:srgbClr val="002060"/>
                </a:solidFill>
              </a:rPr>
              <a:t>With contributions from the DAWN team: </a:t>
            </a:r>
          </a:p>
          <a:p>
            <a:pPr algn="l">
              <a:spcBef>
                <a:spcPts val="0"/>
              </a:spcBef>
            </a:pPr>
            <a:r>
              <a:rPr lang="en-US" b="1" dirty="0">
                <a:solidFill>
                  <a:srgbClr val="002060"/>
                </a:solidFill>
              </a:rPr>
              <a:t>LaRC</a:t>
            </a:r>
            <a:r>
              <a:rPr lang="en-US" dirty="0">
                <a:solidFill>
                  <a:srgbClr val="002060"/>
                </a:solidFill>
              </a:rPr>
              <a:t>: S. Chen, L. Petway, J. Yu, J. Marketon, A. Traore, A. Noe, J. Cooney, S. </a:t>
            </a:r>
            <a:r>
              <a:rPr lang="en-US" dirty="0" err="1">
                <a:solidFill>
                  <a:srgbClr val="002060"/>
                </a:solidFill>
              </a:rPr>
              <a:t>Rodier</a:t>
            </a:r>
            <a:r>
              <a:rPr lang="en-US" dirty="0">
                <a:solidFill>
                  <a:srgbClr val="002060"/>
                </a:solidFill>
              </a:rPr>
              <a:t> </a:t>
            </a:r>
          </a:p>
          <a:p>
            <a:pPr algn="l">
              <a:spcBef>
                <a:spcPts val="0"/>
              </a:spcBef>
            </a:pPr>
            <a:r>
              <a:rPr lang="en-US" b="1" dirty="0">
                <a:solidFill>
                  <a:srgbClr val="002060"/>
                </a:solidFill>
              </a:rPr>
              <a:t>SWA</a:t>
            </a:r>
            <a:r>
              <a:rPr lang="en-US" dirty="0">
                <a:solidFill>
                  <a:srgbClr val="002060"/>
                </a:solidFill>
              </a:rPr>
              <a:t>: D. Emmitt, S. Greco</a:t>
            </a:r>
          </a:p>
          <a:p>
            <a:pPr algn="l">
              <a:spcBef>
                <a:spcPts val="0"/>
              </a:spcBef>
            </a:pPr>
            <a:r>
              <a:rPr lang="en-US" b="1" dirty="0">
                <a:solidFill>
                  <a:srgbClr val="002060"/>
                </a:solidFill>
              </a:rPr>
              <a:t>BP</a:t>
            </a:r>
            <a:r>
              <a:rPr lang="en-US" dirty="0">
                <a:solidFill>
                  <a:srgbClr val="002060"/>
                </a:solidFill>
              </a:rPr>
              <a:t>: S. Henderson</a:t>
            </a:r>
          </a:p>
          <a:p>
            <a:pPr marL="461963" algn="l">
              <a:spcBef>
                <a:spcPts val="0"/>
              </a:spcBef>
            </a:pPr>
            <a:endParaRPr lang="en-US" dirty="0">
              <a:solidFill>
                <a:srgbClr val="002060"/>
              </a:solidFill>
            </a:endParaRPr>
          </a:p>
          <a:p>
            <a:pPr marL="461963" algn="l">
              <a:spcBef>
                <a:spcPts val="0"/>
              </a:spcBef>
            </a:pPr>
            <a:endParaRPr lang="en-US" dirty="0">
              <a:solidFill>
                <a:srgbClr val="002060"/>
              </a:solidFill>
            </a:endParaRPr>
          </a:p>
          <a:p>
            <a:pPr algn="l">
              <a:spcBef>
                <a:spcPts val="0"/>
              </a:spcBef>
            </a:pPr>
            <a:endParaRPr lang="en-US" dirty="0">
              <a:solidFill>
                <a:srgbClr val="002060"/>
              </a:solidFill>
            </a:endParaRPr>
          </a:p>
        </p:txBody>
      </p:sp>
      <p:pic>
        <p:nvPicPr>
          <p:cNvPr id="25602" name="Picture 2" descr="See the source image">
            <a:extLst>
              <a:ext uri="{FF2B5EF4-FFF2-40B4-BE49-F238E27FC236}">
                <a16:creationId xmlns:a16="http://schemas.microsoft.com/office/drawing/2014/main" id="{7E55A210-2B7F-4ED1-9030-7BB7DD33FA58}"/>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brightnessContrast contrast="5000"/>
                    </a14:imgEffect>
                  </a14:imgLayer>
                </a14:imgProps>
              </a:ext>
              <a:ext uri="{28A0092B-C50C-407E-A947-70E740481C1C}">
                <a14:useLocalDpi xmlns:a14="http://schemas.microsoft.com/office/drawing/2010/main" val="0"/>
              </a:ext>
            </a:extLst>
          </a:blip>
          <a:srcRect/>
          <a:stretch>
            <a:fillRect/>
          </a:stretch>
        </p:blipFill>
        <p:spPr bwMode="auto">
          <a:xfrm>
            <a:off x="4502559" y="1322522"/>
            <a:ext cx="3234620" cy="3146242"/>
          </a:xfrm>
          <a:prstGeom prst="rect">
            <a:avLst/>
          </a:prstGeom>
          <a:noFill/>
          <a:effectLst>
            <a:glow>
              <a:schemeClr val="accent1">
                <a:alpha val="0"/>
              </a:schemeClr>
            </a:glow>
            <a:outerShdw blurRad="139700" dist="50800" dir="5400000" sx="1000" sy="1000" algn="ctr" rotWithShape="0">
              <a:srgbClr val="000000"/>
            </a:outerShdw>
            <a:softEdge rad="241300"/>
          </a:effectLst>
        </p:spPr>
      </p:pic>
    </p:spTree>
    <p:extLst>
      <p:ext uri="{BB962C8B-B14F-4D97-AF65-F5344CB8AC3E}">
        <p14:creationId xmlns:p14="http://schemas.microsoft.com/office/powerpoint/2010/main" val="160427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1"/>
          <p:cNvSpPr txBox="1">
            <a:spLocks/>
          </p:cNvSpPr>
          <p:nvPr/>
        </p:nvSpPr>
        <p:spPr>
          <a:xfrm>
            <a:off x="0" y="34975"/>
            <a:ext cx="12192000" cy="57072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1E04BC"/>
                </a:solidFill>
                <a:latin typeface="+mn-lt"/>
              </a:rPr>
              <a:t>Background</a:t>
            </a:r>
          </a:p>
        </p:txBody>
      </p:sp>
      <p:sp>
        <p:nvSpPr>
          <p:cNvPr id="5" name="TextBox 4">
            <a:extLst>
              <a:ext uri="{FF2B5EF4-FFF2-40B4-BE49-F238E27FC236}">
                <a16:creationId xmlns:a16="http://schemas.microsoft.com/office/drawing/2014/main" id="{38C1701E-B485-5146-A9AC-8109AF8B7940}"/>
              </a:ext>
            </a:extLst>
          </p:cNvPr>
          <p:cNvSpPr txBox="1"/>
          <p:nvPr/>
        </p:nvSpPr>
        <p:spPr>
          <a:xfrm>
            <a:off x="155479" y="869750"/>
            <a:ext cx="11881037" cy="5059847"/>
          </a:xfrm>
          <a:prstGeom prst="rect">
            <a:avLst/>
          </a:prstGeom>
          <a:solidFill>
            <a:schemeClr val="bg1">
              <a:lumMod val="95000"/>
            </a:schemeClr>
          </a:solidFill>
          <a:ln w="28575">
            <a:solidFill>
              <a:schemeClr val="tx1">
                <a:lumMod val="50000"/>
                <a:lumOff val="50000"/>
              </a:schemeClr>
            </a:solidFill>
          </a:ln>
        </p:spPr>
        <p:txBody>
          <a:bodyPr wrap="square" rtlCol="0">
            <a:spAutoFit/>
          </a:bodyPr>
          <a:lstStyle/>
          <a:p>
            <a:pPr marL="342900" indent="-342900" fontAlgn="base">
              <a:spcBef>
                <a:spcPct val="20000"/>
              </a:spcBef>
              <a:spcAft>
                <a:spcPts val="600"/>
              </a:spcAft>
              <a:buFont typeface="Wingdings" panose="05000000000000000000" pitchFamily="2" charset="2"/>
              <a:buChar char="Ø"/>
              <a:tabLst>
                <a:tab pos="273050" algn="l"/>
              </a:tabLst>
            </a:pPr>
            <a:r>
              <a:rPr lang="en-US" sz="2400" b="1" dirty="0">
                <a:solidFill>
                  <a:srgbClr val="0400FF"/>
                </a:solidFill>
                <a:ea typeface="ＭＳ Ｐゴシック" pitchFamily="34" charset="-128"/>
                <a:cs typeface="Arial" pitchFamily="34" charset="0"/>
              </a:rPr>
              <a:t>An airborne Doppler Aerosol </a:t>
            </a:r>
            <a:r>
              <a:rPr lang="en-US" sz="2400" b="1" dirty="0" err="1">
                <a:solidFill>
                  <a:srgbClr val="0400FF"/>
                </a:solidFill>
                <a:ea typeface="ＭＳ Ｐゴシック" pitchFamily="34" charset="-128"/>
                <a:cs typeface="Arial" pitchFamily="34" charset="0"/>
              </a:rPr>
              <a:t>WiNd</a:t>
            </a:r>
            <a:r>
              <a:rPr lang="en-US" sz="2400" b="1" dirty="0">
                <a:solidFill>
                  <a:srgbClr val="0400FF"/>
                </a:solidFill>
                <a:ea typeface="ＭＳ Ｐゴシック" pitchFamily="34" charset="-128"/>
                <a:cs typeface="Arial" pitchFamily="34" charset="0"/>
              </a:rPr>
              <a:t> (DAWN) Lidar System </a:t>
            </a:r>
            <a:r>
              <a:rPr lang="en-US" sz="2400" dirty="0">
                <a:ea typeface="ＭＳ Ｐゴシック" pitchFamily="34" charset="-128"/>
                <a:cs typeface="Arial" pitchFamily="34" charset="0"/>
              </a:rPr>
              <a:t>has been developed and improved at NASA LaRC over the last decade to: </a:t>
            </a:r>
          </a:p>
          <a:p>
            <a:pPr marL="687388" indent="-342900" fontAlgn="base">
              <a:spcBef>
                <a:spcPct val="20000"/>
              </a:spcBef>
              <a:spcAft>
                <a:spcPts val="600"/>
              </a:spcAft>
              <a:buFont typeface="Wingdings" panose="05000000000000000000" pitchFamily="2" charset="2"/>
              <a:buChar char="§"/>
            </a:pPr>
            <a:r>
              <a:rPr lang="en-US" sz="2400" dirty="0">
                <a:ea typeface="ＭＳ Ｐゴシック" pitchFamily="34" charset="-128"/>
                <a:cs typeface="Arial" pitchFamily="34" charset="0"/>
              </a:rPr>
              <a:t>demonstrate coherent Doppler lidar (CDL) technology</a:t>
            </a:r>
          </a:p>
          <a:p>
            <a:pPr marL="687388" indent="-342900" fontAlgn="base">
              <a:spcBef>
                <a:spcPct val="20000"/>
              </a:spcBef>
              <a:spcAft>
                <a:spcPts val="600"/>
              </a:spcAft>
              <a:buFont typeface="Wingdings" panose="05000000000000000000" pitchFamily="2" charset="2"/>
              <a:buChar char="§"/>
            </a:pPr>
            <a:r>
              <a:rPr lang="en-US" sz="2400" dirty="0">
                <a:ea typeface="ＭＳ Ｐゴシック" pitchFamily="34" charset="-128"/>
                <a:cs typeface="Arial" pitchFamily="34" charset="0"/>
              </a:rPr>
              <a:t>provide wind data for NASA airborne science campaigns, </a:t>
            </a:r>
          </a:p>
          <a:p>
            <a:pPr marL="687388" indent="-342900" fontAlgn="base">
              <a:spcBef>
                <a:spcPct val="20000"/>
              </a:spcBef>
              <a:spcAft>
                <a:spcPts val="600"/>
              </a:spcAft>
              <a:buFont typeface="Wingdings" panose="05000000000000000000" pitchFamily="2" charset="2"/>
              <a:buChar char="§"/>
            </a:pPr>
            <a:r>
              <a:rPr lang="en-US" sz="2400" dirty="0">
                <a:ea typeface="ＭＳ Ｐゴシック" pitchFamily="34" charset="-128"/>
                <a:cs typeface="Arial" pitchFamily="34" charset="0"/>
              </a:rPr>
              <a:t>demonstrate would be measured from a space-borne CDL </a:t>
            </a:r>
          </a:p>
          <a:p>
            <a:pPr marL="342900" indent="-342900" fontAlgn="base">
              <a:spcBef>
                <a:spcPct val="20000"/>
              </a:spcBef>
              <a:spcAft>
                <a:spcPts val="600"/>
              </a:spcAft>
              <a:buFont typeface="Wingdings" panose="05000000000000000000" pitchFamily="2" charset="2"/>
              <a:buChar char="Ø"/>
              <a:tabLst>
                <a:tab pos="273050" algn="l"/>
              </a:tabLst>
            </a:pPr>
            <a:r>
              <a:rPr lang="en-US" sz="2400" b="1" dirty="0">
                <a:solidFill>
                  <a:srgbClr val="0900FF"/>
                </a:solidFill>
                <a:ea typeface="ＭＳ Ｐゴシック" pitchFamily="34" charset="-128"/>
                <a:cs typeface="Arial" pitchFamily="34" charset="0"/>
              </a:rPr>
              <a:t>Successful field campaigns: </a:t>
            </a:r>
            <a:r>
              <a:rPr lang="en-US" sz="2400" dirty="0">
                <a:ea typeface="ＭＳ Ｐゴシック" pitchFamily="34" charset="-128"/>
                <a:cs typeface="Arial" pitchFamily="34" charset="0"/>
              </a:rPr>
              <a:t>Polar Winds I and II, Convective Processes Experiment (CPEX), Aeolus Cal/Val Test Flight Campaign, CPEX – Aerosols and Winds (CPEX-AW) .  </a:t>
            </a:r>
          </a:p>
          <a:p>
            <a:pPr marL="342900" indent="-342900" fontAlgn="base">
              <a:spcBef>
                <a:spcPct val="20000"/>
              </a:spcBef>
              <a:spcAft>
                <a:spcPts val="600"/>
              </a:spcAft>
              <a:buFont typeface="Wingdings" panose="05000000000000000000" pitchFamily="2" charset="2"/>
              <a:buChar char="Ø"/>
            </a:pPr>
            <a:r>
              <a:rPr lang="en-US" sz="2400" b="1" dirty="0">
                <a:solidFill>
                  <a:srgbClr val="0400FF"/>
                </a:solidFill>
                <a:ea typeface="ＭＳ Ｐゴシック" pitchFamily="34" charset="-128"/>
                <a:cs typeface="Arial" pitchFamily="34" charset="0"/>
              </a:rPr>
              <a:t>Upcoming field campaign: </a:t>
            </a:r>
            <a:r>
              <a:rPr lang="en-US" sz="2400" dirty="0">
                <a:ea typeface="ＭＳ Ｐゴシック" pitchFamily="34" charset="-128"/>
                <a:cs typeface="Arial" pitchFamily="34" charset="0"/>
              </a:rPr>
              <a:t>CPEX – Cabo Verde (CPEX – CV) in September 2022</a:t>
            </a:r>
          </a:p>
          <a:p>
            <a:pPr marL="342900" indent="-342900" fontAlgn="base">
              <a:spcBef>
                <a:spcPct val="20000"/>
              </a:spcBef>
              <a:spcAft>
                <a:spcPts val="600"/>
              </a:spcAft>
              <a:buFont typeface="Wingdings" panose="05000000000000000000" pitchFamily="2" charset="2"/>
              <a:buChar char="Ø"/>
            </a:pPr>
            <a:r>
              <a:rPr lang="en-US" sz="2400" b="1" dirty="0">
                <a:solidFill>
                  <a:srgbClr val="0900FF"/>
                </a:solidFill>
              </a:rPr>
              <a:t>Data processing algorithms </a:t>
            </a:r>
            <a:r>
              <a:rPr lang="en-US" sz="2400" dirty="0"/>
              <a:t>have been developed and applied successfully to DAWN data acquired during the April 2019 Aeolus Cal/Val Test Flight Campaign</a:t>
            </a:r>
            <a:r>
              <a:rPr lang="en-US" sz="2400" dirty="0">
                <a:ea typeface="ＭＳ Ｐゴシック" pitchFamily="34" charset="-128"/>
                <a:cs typeface="Arial" pitchFamily="34" charset="0"/>
              </a:rPr>
              <a:t> and CPEX – AW Campaign</a:t>
            </a:r>
          </a:p>
        </p:txBody>
      </p:sp>
    </p:spTree>
    <p:extLst>
      <p:ext uri="{BB962C8B-B14F-4D97-AF65-F5344CB8AC3E}">
        <p14:creationId xmlns:p14="http://schemas.microsoft.com/office/powerpoint/2010/main" val="2088689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04CE04-2AC3-7945-875F-E94F638E6FD7}"/>
              </a:ext>
            </a:extLst>
          </p:cNvPr>
          <p:cNvSpPr txBox="1"/>
          <p:nvPr/>
        </p:nvSpPr>
        <p:spPr>
          <a:xfrm>
            <a:off x="155481" y="1060416"/>
            <a:ext cx="11881037" cy="2262158"/>
          </a:xfrm>
          <a:prstGeom prst="rect">
            <a:avLst/>
          </a:prstGeom>
          <a:solidFill>
            <a:schemeClr val="bg1">
              <a:lumMod val="95000"/>
            </a:schemeClr>
          </a:solidFill>
          <a:ln w="28575">
            <a:solidFill>
              <a:schemeClr val="tx1">
                <a:lumMod val="50000"/>
                <a:lumOff val="50000"/>
              </a:schemeClr>
            </a:solidFill>
          </a:ln>
        </p:spPr>
        <p:txBody>
          <a:bodyPr wrap="square" rtlCol="0">
            <a:spAutoFit/>
          </a:bodyPr>
          <a:lstStyle/>
          <a:p>
            <a:pPr marL="285750" indent="-285750">
              <a:spcBef>
                <a:spcPts val="600"/>
              </a:spcBef>
              <a:spcAft>
                <a:spcPts val="1200"/>
              </a:spcAft>
              <a:buFont typeface="Arial" panose="020B0604020202020204" pitchFamily="34" charset="0"/>
              <a:buChar char="•"/>
            </a:pPr>
            <a:r>
              <a:rPr lang="en-US" sz="2400" b="1" dirty="0">
                <a:solidFill>
                  <a:srgbClr val="1E04BC"/>
                </a:solidFill>
              </a:rPr>
              <a:t>LaRC Doppler Aerosol </a:t>
            </a:r>
            <a:r>
              <a:rPr lang="en-US" sz="2400" b="1" dirty="0" err="1">
                <a:solidFill>
                  <a:srgbClr val="1E04BC"/>
                </a:solidFill>
              </a:rPr>
              <a:t>WiNd</a:t>
            </a:r>
            <a:r>
              <a:rPr lang="en-US" sz="2400" b="1" dirty="0">
                <a:solidFill>
                  <a:srgbClr val="1E04BC"/>
                </a:solidFill>
              </a:rPr>
              <a:t> (DAWN) Lidar system</a:t>
            </a:r>
          </a:p>
          <a:p>
            <a:pPr marL="285750" indent="-285750">
              <a:spcBef>
                <a:spcPts val="600"/>
              </a:spcBef>
              <a:spcAft>
                <a:spcPts val="1200"/>
              </a:spcAft>
              <a:buFont typeface="Arial" panose="020B0604020202020204" pitchFamily="34" charset="0"/>
              <a:buChar char="•"/>
            </a:pPr>
            <a:r>
              <a:rPr lang="en-US" sz="2400" b="1" dirty="0">
                <a:solidFill>
                  <a:srgbClr val="1E04BC"/>
                </a:solidFill>
              </a:rPr>
              <a:t>CDL measurement concept and wind retrieval algorithm</a:t>
            </a:r>
          </a:p>
          <a:p>
            <a:pPr marL="285750" indent="-285750">
              <a:spcBef>
                <a:spcPts val="600"/>
              </a:spcBef>
              <a:spcAft>
                <a:spcPts val="1200"/>
              </a:spcAft>
              <a:buFont typeface="Arial" panose="020B0604020202020204" pitchFamily="34" charset="0"/>
              <a:buChar char="•"/>
            </a:pPr>
            <a:r>
              <a:rPr lang="en-US" sz="2400" b="1" dirty="0">
                <a:solidFill>
                  <a:srgbClr val="1E04BC"/>
                </a:solidFill>
              </a:rPr>
              <a:t>2021 DAWN CPEX – AW field campaign results</a:t>
            </a:r>
          </a:p>
          <a:p>
            <a:pPr marL="285750" indent="-285750">
              <a:spcBef>
                <a:spcPts val="600"/>
              </a:spcBef>
              <a:spcAft>
                <a:spcPts val="1200"/>
              </a:spcAft>
              <a:buFont typeface="Arial" panose="020B0604020202020204" pitchFamily="34" charset="0"/>
              <a:buChar char="•"/>
            </a:pPr>
            <a:r>
              <a:rPr lang="en-US" sz="2400" b="1" dirty="0">
                <a:solidFill>
                  <a:srgbClr val="1E04BC"/>
                </a:solidFill>
              </a:rPr>
              <a:t>Summary and current/future DAWN applications</a:t>
            </a:r>
          </a:p>
        </p:txBody>
      </p:sp>
      <p:sp>
        <p:nvSpPr>
          <p:cNvPr id="4" name="Title 1"/>
          <p:cNvSpPr txBox="1">
            <a:spLocks/>
          </p:cNvSpPr>
          <p:nvPr/>
        </p:nvSpPr>
        <p:spPr>
          <a:xfrm>
            <a:off x="0" y="34975"/>
            <a:ext cx="12192000" cy="570729"/>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1E04BC"/>
                </a:solidFill>
                <a:latin typeface="+mn-lt"/>
              </a:rPr>
              <a:t>Outline of This Presentation</a:t>
            </a:r>
          </a:p>
        </p:txBody>
      </p:sp>
    </p:spTree>
    <p:extLst>
      <p:ext uri="{BB962C8B-B14F-4D97-AF65-F5344CB8AC3E}">
        <p14:creationId xmlns:p14="http://schemas.microsoft.com/office/powerpoint/2010/main" val="4169001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4F4F214A-134F-7F44-A23E-05B6529AC55D}"/>
              </a:ext>
            </a:extLst>
          </p:cNvPr>
          <p:cNvSpPr txBox="1">
            <a:spLocks noChangeArrowheads="1"/>
          </p:cNvSpPr>
          <p:nvPr/>
        </p:nvSpPr>
        <p:spPr bwMode="auto">
          <a:xfrm>
            <a:off x="0" y="-25267"/>
            <a:ext cx="12192000" cy="584775"/>
          </a:xfrm>
          <a:prstGeom prst="rect">
            <a:avLst/>
          </a:prstGeom>
          <a:noFill/>
          <a:ln w="9525">
            <a:noFill/>
            <a:miter lim="800000"/>
            <a:headEnd/>
            <a:tailEnd/>
          </a:ln>
        </p:spPr>
        <p:txBody>
          <a:bodyPr wrap="square">
            <a:spAutoFit/>
          </a:bodyPr>
          <a:lstStyle/>
          <a:p>
            <a:pPr algn="ctr" fontAlgn="base">
              <a:spcBef>
                <a:spcPct val="20000"/>
              </a:spcBef>
              <a:spcAft>
                <a:spcPct val="0"/>
              </a:spcAft>
            </a:pPr>
            <a:r>
              <a:rPr lang="en-US" sz="3200" b="1" dirty="0">
                <a:solidFill>
                  <a:srgbClr val="1E04BC"/>
                </a:solidFill>
                <a:ea typeface="ＭＳ Ｐゴシック" pitchFamily="34" charset="-128"/>
                <a:cs typeface="Arial" pitchFamily="34" charset="0"/>
              </a:rPr>
              <a:t>Doppler Aerosol </a:t>
            </a:r>
            <a:r>
              <a:rPr lang="en-US" sz="3200" b="1" dirty="0" err="1">
                <a:solidFill>
                  <a:srgbClr val="1E04BC"/>
                </a:solidFill>
                <a:ea typeface="ＭＳ Ｐゴシック" pitchFamily="34" charset="-128"/>
                <a:cs typeface="Arial" pitchFamily="34" charset="0"/>
              </a:rPr>
              <a:t>WiNd</a:t>
            </a:r>
            <a:r>
              <a:rPr lang="en-US" sz="3200" b="1" dirty="0">
                <a:solidFill>
                  <a:srgbClr val="1E04BC"/>
                </a:solidFill>
                <a:ea typeface="ＭＳ Ｐゴシック" pitchFamily="34" charset="-128"/>
                <a:cs typeface="Arial" pitchFamily="34" charset="0"/>
              </a:rPr>
              <a:t> (DAWN) Lidar System</a:t>
            </a:r>
          </a:p>
        </p:txBody>
      </p:sp>
      <p:pic>
        <p:nvPicPr>
          <p:cNvPr id="21" name="Picture 20">
            <a:extLst>
              <a:ext uri="{FF2B5EF4-FFF2-40B4-BE49-F238E27FC236}">
                <a16:creationId xmlns:a16="http://schemas.microsoft.com/office/drawing/2014/main" id="{8F479232-D2EF-4443-B4AB-66D57B02016C}"/>
              </a:ext>
            </a:extLst>
          </p:cNvPr>
          <p:cNvPicPr>
            <a:picLocks noChangeAspect="1"/>
          </p:cNvPicPr>
          <p:nvPr/>
        </p:nvPicPr>
        <p:blipFill rotWithShape="1">
          <a:blip r:embed="rId3"/>
          <a:srcRect l="9286" t="-3583" r="1429" b="4208"/>
          <a:stretch/>
        </p:blipFill>
        <p:spPr>
          <a:xfrm>
            <a:off x="101433" y="2943293"/>
            <a:ext cx="4622991" cy="3859078"/>
          </a:xfrm>
          <a:prstGeom prst="rect">
            <a:avLst/>
          </a:prstGeom>
        </p:spPr>
      </p:pic>
      <p:pic>
        <p:nvPicPr>
          <p:cNvPr id="18" name="Picture 6" descr="DC-8 B.jpg">
            <a:extLst>
              <a:ext uri="{FF2B5EF4-FFF2-40B4-BE49-F238E27FC236}">
                <a16:creationId xmlns:a16="http://schemas.microsoft.com/office/drawing/2014/main" id="{1E12F8E0-8644-5E4A-8715-56F0E247D45F}"/>
              </a:ext>
            </a:extLst>
          </p:cNvPr>
          <p:cNvPicPr>
            <a:picLocks noChangeAspect="1"/>
          </p:cNvPicPr>
          <p:nvPr/>
        </p:nvPicPr>
        <p:blipFill>
          <a:blip r:embed="rId4" cstate="print"/>
          <a:srcRect/>
          <a:stretch>
            <a:fillRect/>
          </a:stretch>
        </p:blipFill>
        <p:spPr bwMode="auto">
          <a:xfrm flipH="1">
            <a:off x="101433" y="661681"/>
            <a:ext cx="4622992" cy="2347873"/>
          </a:xfrm>
          <a:prstGeom prst="rect">
            <a:avLst/>
          </a:prstGeom>
          <a:noFill/>
          <a:ln w="9525">
            <a:noFill/>
            <a:miter lim="800000"/>
            <a:headEnd/>
            <a:tailEnd/>
          </a:ln>
        </p:spPr>
      </p:pic>
      <p:sp>
        <p:nvSpPr>
          <p:cNvPr id="2" name="TextBox 1">
            <a:extLst>
              <a:ext uri="{FF2B5EF4-FFF2-40B4-BE49-F238E27FC236}">
                <a16:creationId xmlns:a16="http://schemas.microsoft.com/office/drawing/2014/main" id="{5B3075E4-6A37-4431-8067-322748CF6248}"/>
              </a:ext>
            </a:extLst>
          </p:cNvPr>
          <p:cNvSpPr txBox="1"/>
          <p:nvPr/>
        </p:nvSpPr>
        <p:spPr>
          <a:xfrm>
            <a:off x="4879895" y="661681"/>
            <a:ext cx="6409062" cy="1323439"/>
          </a:xfrm>
          <a:prstGeom prst="rect">
            <a:avLst/>
          </a:prstGeom>
          <a:noFill/>
          <a:ln w="12700">
            <a:solidFill>
              <a:srgbClr val="FFC000"/>
            </a:solidFill>
          </a:ln>
        </p:spPr>
        <p:txBody>
          <a:bodyPr wrap="none" rtlCol="0">
            <a:spAutoFit/>
          </a:bodyPr>
          <a:lstStyle/>
          <a:p>
            <a:r>
              <a:rPr lang="en-US" sz="2000" dirty="0">
                <a:solidFill>
                  <a:srgbClr val="002060"/>
                </a:solidFill>
              </a:rPr>
              <a:t>A coherent Doppler lidar at 2.053 </a:t>
            </a:r>
            <a:r>
              <a:rPr lang="en-US" sz="2000" dirty="0">
                <a:solidFill>
                  <a:srgbClr val="002060"/>
                </a:solidFill>
                <a:latin typeface="Symbol" panose="05050102010706020507" pitchFamily="18" charset="2"/>
              </a:rPr>
              <a:t>m</a:t>
            </a:r>
            <a:r>
              <a:rPr lang="en-US" sz="2000" dirty="0">
                <a:solidFill>
                  <a:srgbClr val="002060"/>
                </a:solidFill>
              </a:rPr>
              <a:t>m</a:t>
            </a:r>
          </a:p>
          <a:p>
            <a:r>
              <a:rPr lang="en-US" sz="2000" dirty="0">
                <a:solidFill>
                  <a:srgbClr val="002060"/>
                </a:solidFill>
              </a:rPr>
              <a:t>Heterodyne: pulsed oscillator (PO) + CW local oscillator (LO)</a:t>
            </a:r>
          </a:p>
          <a:p>
            <a:r>
              <a:rPr lang="en-US" sz="2000" dirty="0">
                <a:solidFill>
                  <a:srgbClr val="002060"/>
                </a:solidFill>
              </a:rPr>
              <a:t>Wind-induced Doppler shift in heterodyne (beat) signals</a:t>
            </a:r>
          </a:p>
          <a:p>
            <a:r>
              <a:rPr lang="en-US" sz="2000" dirty="0">
                <a:solidFill>
                  <a:srgbClr val="002060"/>
                </a:solidFill>
              </a:rPr>
              <a:t>Wind vector derived from multiple direction measurement</a:t>
            </a:r>
          </a:p>
        </p:txBody>
      </p:sp>
      <p:graphicFrame>
        <p:nvGraphicFramePr>
          <p:cNvPr id="5" name="Table 4">
            <a:extLst>
              <a:ext uri="{FF2B5EF4-FFF2-40B4-BE49-F238E27FC236}">
                <a16:creationId xmlns:a16="http://schemas.microsoft.com/office/drawing/2014/main" id="{8E5E7DC3-8555-4E90-BCA5-9C6B9751E729}"/>
              </a:ext>
            </a:extLst>
          </p:cNvPr>
          <p:cNvGraphicFramePr>
            <a:graphicFrameLocks noGrp="1"/>
          </p:cNvGraphicFramePr>
          <p:nvPr>
            <p:extLst>
              <p:ext uri="{D42A27DB-BD31-4B8C-83A1-F6EECF244321}">
                <p14:modId xmlns:p14="http://schemas.microsoft.com/office/powerpoint/2010/main" val="2571157883"/>
              </p:ext>
            </p:extLst>
          </p:nvPr>
        </p:nvGraphicFramePr>
        <p:xfrm>
          <a:off x="4879895" y="2193311"/>
          <a:ext cx="7210672" cy="4609057"/>
        </p:xfrm>
        <a:graphic>
          <a:graphicData uri="http://schemas.openxmlformats.org/drawingml/2006/table">
            <a:tbl>
              <a:tblPr firstRow="1" firstCol="1" bandRow="1"/>
              <a:tblGrid>
                <a:gridCol w="2673844">
                  <a:extLst>
                    <a:ext uri="{9D8B030D-6E8A-4147-A177-3AD203B41FA5}">
                      <a16:colId xmlns:a16="http://schemas.microsoft.com/office/drawing/2014/main" val="1322533822"/>
                    </a:ext>
                  </a:extLst>
                </a:gridCol>
                <a:gridCol w="4536828">
                  <a:extLst>
                    <a:ext uri="{9D8B030D-6E8A-4147-A177-3AD203B41FA5}">
                      <a16:colId xmlns:a16="http://schemas.microsoft.com/office/drawing/2014/main" val="3660053412"/>
                    </a:ext>
                  </a:extLst>
                </a:gridCol>
              </a:tblGrid>
              <a:tr h="460426">
                <a:tc gridSpan="2">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DAWN Specifications</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extLst>
                  <a:ext uri="{0D108BD9-81ED-4DB2-BD59-A6C34878D82A}">
                    <a16:rowId xmlns:a16="http://schemas.microsoft.com/office/drawing/2014/main" val="1860816558"/>
                  </a:ext>
                </a:extLst>
              </a:tr>
              <a:tr h="460426">
                <a:tc>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Airplanes Flown</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0000"/>
                          </a:solidFill>
                          <a:effectLst/>
                          <a:latin typeface="+mn-lt"/>
                          <a:ea typeface="Times New Roman" panose="02020603050405020304" pitchFamily="18" charset="0"/>
                          <a:cs typeface="Calibri" panose="020F0502020204030204" pitchFamily="34" charset="0"/>
                        </a:rPr>
                        <a:t>DC-8 and UC-12B</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5023418"/>
                  </a:ext>
                </a:extLst>
              </a:tr>
              <a:tr h="465223">
                <a:tc>
                  <a:txBody>
                    <a:bodyPr/>
                    <a:lstStyle/>
                    <a:p>
                      <a:pPr marL="0" marR="0" algn="ctr">
                        <a:spcBef>
                          <a:spcPts val="0"/>
                        </a:spcBef>
                        <a:spcAft>
                          <a:spcPts val="0"/>
                        </a:spcAft>
                      </a:pPr>
                      <a:r>
                        <a:rPr lang="en-US" sz="1800" b="1" dirty="0">
                          <a:solidFill>
                            <a:srgbClr val="0F00FF"/>
                          </a:solidFill>
                          <a:effectLst/>
                          <a:latin typeface="+mn-lt"/>
                          <a:ea typeface="Times New Roman" panose="02020603050405020304" pitchFamily="18" charset="0"/>
                          <a:cs typeface="Calibri" panose="020F0502020204030204" pitchFamily="34" charset="0"/>
                        </a:rPr>
                        <a:t>Laser Crystal, Wavelength</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0000"/>
                          </a:solidFill>
                          <a:effectLst/>
                          <a:latin typeface="+mn-lt"/>
                          <a:ea typeface="Times New Roman" panose="02020603050405020304" pitchFamily="18" charset="0"/>
                          <a:cs typeface="Calibri" panose="020F0502020204030204" pitchFamily="34" charset="0"/>
                        </a:rPr>
                        <a:t>Ho:Tm:LuLiF, </a:t>
                      </a:r>
                      <a:r>
                        <a:rPr lang="en-US" sz="1800" b="1">
                          <a:solidFill>
                            <a:srgbClr val="00B050"/>
                          </a:solidFill>
                          <a:effectLst/>
                          <a:latin typeface="+mn-lt"/>
                          <a:ea typeface="Times New Roman" panose="02020603050405020304" pitchFamily="18" charset="0"/>
                          <a:cs typeface="Calibri" panose="020F0502020204030204" pitchFamily="34" charset="0"/>
                        </a:rPr>
                        <a:t>2.053 Microns</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44462383"/>
                  </a:ext>
                </a:extLst>
              </a:tr>
              <a:tr h="460426">
                <a:tc>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Laser Architecture</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0000"/>
                          </a:solidFill>
                          <a:effectLst/>
                          <a:latin typeface="+mn-lt"/>
                          <a:ea typeface="Times New Roman" panose="02020603050405020304" pitchFamily="18" charset="0"/>
                          <a:cs typeface="Calibri" panose="020F0502020204030204" pitchFamily="34" charset="0"/>
                        </a:rPr>
                        <a:t>Master Oscillator Power Amplifier (MOPA)</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8734352"/>
                  </a:ext>
                </a:extLst>
              </a:tr>
              <a:tr h="460426">
                <a:tc>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Pumping Source</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0000"/>
                          </a:solidFill>
                          <a:effectLst/>
                          <a:latin typeface="+mn-lt"/>
                          <a:ea typeface="Times New Roman" panose="02020603050405020304" pitchFamily="18" charset="0"/>
                          <a:cs typeface="Calibri" panose="020F0502020204030204" pitchFamily="34" charset="0"/>
                        </a:rPr>
                        <a:t>Laser Diode Arrays (LDA), 792 nm, 1 ms</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25300369"/>
                  </a:ext>
                </a:extLst>
              </a:tr>
              <a:tr h="460426">
                <a:tc>
                  <a:txBody>
                    <a:bodyPr/>
                    <a:lstStyle/>
                    <a:p>
                      <a:pPr marL="0" marR="0" algn="ctr">
                        <a:spcBef>
                          <a:spcPts val="0"/>
                        </a:spcBef>
                        <a:spcAft>
                          <a:spcPts val="0"/>
                        </a:spcAft>
                      </a:pPr>
                      <a:r>
                        <a:rPr lang="en-US" sz="1800" b="1" dirty="0">
                          <a:solidFill>
                            <a:srgbClr val="0F00FF"/>
                          </a:solidFill>
                          <a:effectLst/>
                          <a:latin typeface="+mn-lt"/>
                          <a:ea typeface="Times New Roman" panose="02020603050405020304" pitchFamily="18" charset="0"/>
                          <a:cs typeface="Calibri" panose="020F0502020204030204" pitchFamily="34" charset="0"/>
                        </a:rPr>
                        <a:t>Pulsed Laser Output</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B050"/>
                          </a:solidFill>
                          <a:effectLst/>
                          <a:latin typeface="+mn-lt"/>
                          <a:ea typeface="Times New Roman" panose="02020603050405020304" pitchFamily="18" charset="0"/>
                          <a:cs typeface="Calibri" panose="020F0502020204030204" pitchFamily="34" charset="0"/>
                        </a:rPr>
                        <a:t>80-100 mJ, 10 Hz, 180 ns</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1499407"/>
                  </a:ext>
                </a:extLst>
              </a:tr>
              <a:tr h="460426">
                <a:tc>
                  <a:txBody>
                    <a:bodyPr/>
                    <a:lstStyle/>
                    <a:p>
                      <a:pPr marL="0" marR="0" algn="ctr">
                        <a:spcBef>
                          <a:spcPts val="0"/>
                        </a:spcBef>
                        <a:spcAft>
                          <a:spcPts val="0"/>
                        </a:spcAft>
                      </a:pPr>
                      <a:r>
                        <a:rPr lang="en-US" sz="1800" b="1" dirty="0">
                          <a:solidFill>
                            <a:srgbClr val="0F00FF"/>
                          </a:solidFill>
                          <a:effectLst/>
                          <a:latin typeface="+mn-lt"/>
                          <a:ea typeface="Times New Roman" panose="02020603050405020304" pitchFamily="18" charset="0"/>
                          <a:cs typeface="Calibri" panose="020F0502020204030204" pitchFamily="34" charset="0"/>
                        </a:rPr>
                        <a:t>Telescope Diameter</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B050"/>
                          </a:solidFill>
                          <a:effectLst/>
                          <a:latin typeface="+mn-lt"/>
                          <a:ea typeface="Times New Roman" panose="02020603050405020304" pitchFamily="18" charset="0"/>
                          <a:cs typeface="Calibri" panose="020F0502020204030204" pitchFamily="34" charset="0"/>
                        </a:rPr>
                        <a:t>15 cm</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250363"/>
                  </a:ext>
                </a:extLst>
              </a:tr>
              <a:tr h="460426">
                <a:tc>
                  <a:txBody>
                    <a:bodyPr/>
                    <a:lstStyle/>
                    <a:p>
                      <a:pPr marL="0" marR="0" algn="ctr">
                        <a:spcBef>
                          <a:spcPts val="0"/>
                        </a:spcBef>
                        <a:spcAft>
                          <a:spcPts val="0"/>
                        </a:spcAft>
                      </a:pPr>
                      <a:r>
                        <a:rPr lang="en-US" sz="1800" b="1" dirty="0">
                          <a:solidFill>
                            <a:srgbClr val="0F00FF"/>
                          </a:solidFill>
                          <a:effectLst/>
                          <a:latin typeface="+mn-lt"/>
                          <a:ea typeface="Times New Roman" panose="02020603050405020304" pitchFamily="18" charset="0"/>
                          <a:cs typeface="Calibri" panose="020F0502020204030204" pitchFamily="34" charset="0"/>
                        </a:rPr>
                        <a:t>Detector</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a:solidFill>
                            <a:srgbClr val="000000"/>
                          </a:solidFill>
                          <a:effectLst/>
                          <a:latin typeface="+mn-lt"/>
                          <a:ea typeface="Times New Roman" panose="02020603050405020304" pitchFamily="18" charset="0"/>
                          <a:cs typeface="Calibri" panose="020F0502020204030204" pitchFamily="34" charset="0"/>
                        </a:rPr>
                        <a:t>Dual-Balanced InGaAs PIN </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66662130"/>
                  </a:ext>
                </a:extLst>
              </a:tr>
              <a:tr h="460426">
                <a:tc>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Scanner</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dirty="0">
                          <a:solidFill>
                            <a:srgbClr val="000000"/>
                          </a:solidFill>
                          <a:effectLst/>
                          <a:latin typeface="+mn-lt"/>
                          <a:ea typeface="Times New Roman" panose="02020603050405020304" pitchFamily="18" charset="0"/>
                          <a:cs typeface="Calibri" panose="020F0502020204030204" pitchFamily="34" charset="0"/>
                        </a:rPr>
                        <a:t> Step-Stare Rotating Wedge, 30° off Nadir</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6816715"/>
                  </a:ext>
                </a:extLst>
              </a:tr>
              <a:tr h="460426">
                <a:tc>
                  <a:txBody>
                    <a:bodyPr/>
                    <a:lstStyle/>
                    <a:p>
                      <a:pPr marL="0" marR="0" algn="ctr">
                        <a:spcBef>
                          <a:spcPts val="0"/>
                        </a:spcBef>
                        <a:spcAft>
                          <a:spcPts val="0"/>
                        </a:spcAft>
                      </a:pPr>
                      <a:r>
                        <a:rPr lang="en-US" sz="1800" b="1">
                          <a:solidFill>
                            <a:srgbClr val="0F00FF"/>
                          </a:solidFill>
                          <a:effectLst/>
                          <a:latin typeface="+mn-lt"/>
                          <a:ea typeface="Times New Roman" panose="02020603050405020304" pitchFamily="18" charset="0"/>
                          <a:cs typeface="Calibri" panose="020F0502020204030204" pitchFamily="34" charset="0"/>
                        </a:rPr>
                        <a:t>Eye Safety</a:t>
                      </a:r>
                      <a:endParaRPr lang="en-US" sz="1800" b="1">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marR="0" algn="ctr">
                        <a:spcBef>
                          <a:spcPts val="0"/>
                        </a:spcBef>
                        <a:spcAft>
                          <a:spcPts val="0"/>
                        </a:spcAft>
                      </a:pPr>
                      <a:r>
                        <a:rPr lang="en-US" sz="1800" b="1" dirty="0">
                          <a:solidFill>
                            <a:srgbClr val="000000"/>
                          </a:solidFill>
                          <a:effectLst/>
                          <a:latin typeface="+mn-lt"/>
                          <a:ea typeface="Times New Roman" panose="02020603050405020304" pitchFamily="18" charset="0"/>
                          <a:cs typeface="Calibri" panose="020F0502020204030204" pitchFamily="34" charset="0"/>
                        </a:rPr>
                        <a:t>Safe at any Range </a:t>
                      </a:r>
                      <a:endParaRPr lang="en-US" sz="1800" b="1"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2228328"/>
                  </a:ext>
                </a:extLst>
              </a:tr>
            </a:tbl>
          </a:graphicData>
        </a:graphic>
      </p:graphicFrame>
    </p:spTree>
    <p:extLst>
      <p:ext uri="{BB962C8B-B14F-4D97-AF65-F5344CB8AC3E}">
        <p14:creationId xmlns:p14="http://schemas.microsoft.com/office/powerpoint/2010/main" val="197908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4F4F214A-134F-7F44-A23E-05B6529AC55D}"/>
              </a:ext>
            </a:extLst>
          </p:cNvPr>
          <p:cNvSpPr txBox="1">
            <a:spLocks noChangeArrowheads="1"/>
          </p:cNvSpPr>
          <p:nvPr/>
        </p:nvSpPr>
        <p:spPr bwMode="auto">
          <a:xfrm>
            <a:off x="0" y="-25267"/>
            <a:ext cx="12192000" cy="584775"/>
          </a:xfrm>
          <a:prstGeom prst="rect">
            <a:avLst/>
          </a:prstGeom>
          <a:noFill/>
          <a:ln w="9525">
            <a:noFill/>
            <a:miter lim="800000"/>
            <a:headEnd/>
            <a:tailEnd/>
          </a:ln>
        </p:spPr>
        <p:txBody>
          <a:bodyPr wrap="square">
            <a:spAutoFit/>
          </a:bodyPr>
          <a:lstStyle/>
          <a:p>
            <a:pPr algn="ctr" fontAlgn="base">
              <a:spcBef>
                <a:spcPct val="20000"/>
              </a:spcBef>
              <a:spcAft>
                <a:spcPct val="0"/>
              </a:spcAft>
            </a:pPr>
            <a:r>
              <a:rPr lang="en-US" sz="3200" b="1" dirty="0">
                <a:solidFill>
                  <a:srgbClr val="1E04BC"/>
                </a:solidFill>
                <a:ea typeface="ＭＳ Ｐゴシック" pitchFamily="34" charset="-128"/>
                <a:cs typeface="Arial" pitchFamily="34" charset="0"/>
              </a:rPr>
              <a:t>DAWN Airborne Measurement on DC-8</a:t>
            </a:r>
          </a:p>
        </p:txBody>
      </p:sp>
      <p:pic>
        <p:nvPicPr>
          <p:cNvPr id="6" name="awp_v2.jpg" descr="awp_v2.jpg">
            <a:extLst>
              <a:ext uri="{FF2B5EF4-FFF2-40B4-BE49-F238E27FC236}">
                <a16:creationId xmlns:a16="http://schemas.microsoft.com/office/drawing/2014/main" id="{2613F8B8-6B95-43D5-A967-01A6FB781195}"/>
              </a:ext>
            </a:extLst>
          </p:cNvPr>
          <p:cNvPicPr>
            <a:picLocks noChangeAspect="1"/>
          </p:cNvPicPr>
          <p:nvPr/>
        </p:nvPicPr>
        <p:blipFill>
          <a:blip r:embed="rId3"/>
          <a:stretch>
            <a:fillRect/>
          </a:stretch>
        </p:blipFill>
        <p:spPr>
          <a:xfrm>
            <a:off x="826581" y="802526"/>
            <a:ext cx="10538837" cy="5929578"/>
          </a:xfrm>
          <a:prstGeom prst="rect">
            <a:avLst/>
          </a:prstGeom>
          <a:ln w="12700">
            <a:miter lim="400000"/>
          </a:ln>
        </p:spPr>
      </p:pic>
      <p:sp>
        <p:nvSpPr>
          <p:cNvPr id="2" name="TextBox 1">
            <a:extLst>
              <a:ext uri="{FF2B5EF4-FFF2-40B4-BE49-F238E27FC236}">
                <a16:creationId xmlns:a16="http://schemas.microsoft.com/office/drawing/2014/main" id="{2A873835-6BAE-4012-B174-DD6C64F529CC}"/>
              </a:ext>
            </a:extLst>
          </p:cNvPr>
          <p:cNvSpPr txBox="1"/>
          <p:nvPr/>
        </p:nvSpPr>
        <p:spPr>
          <a:xfrm>
            <a:off x="1066801" y="6233604"/>
            <a:ext cx="4544193" cy="369332"/>
          </a:xfrm>
          <a:prstGeom prst="rect">
            <a:avLst/>
          </a:prstGeom>
          <a:noFill/>
        </p:spPr>
        <p:txBody>
          <a:bodyPr wrap="none" rtlCol="0">
            <a:spAutoFit/>
          </a:bodyPr>
          <a:lstStyle/>
          <a:p>
            <a:r>
              <a:rPr lang="en-US" dirty="0">
                <a:solidFill>
                  <a:schemeClr val="bg1"/>
                </a:solidFill>
              </a:rPr>
              <a:t>A 5 lines-of-sight (LOS’s) measurement pattern</a:t>
            </a:r>
          </a:p>
        </p:txBody>
      </p:sp>
    </p:spTree>
    <p:extLst>
      <p:ext uri="{BB962C8B-B14F-4D97-AF65-F5344CB8AC3E}">
        <p14:creationId xmlns:p14="http://schemas.microsoft.com/office/powerpoint/2010/main" val="7656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0" name="TextBox 39"/>
          <p:cNvSpPr txBox="1"/>
          <p:nvPr/>
        </p:nvSpPr>
        <p:spPr>
          <a:xfrm>
            <a:off x="4529070" y="894854"/>
            <a:ext cx="7387925" cy="3139321"/>
          </a:xfrm>
          <a:prstGeom prst="rect">
            <a:avLst/>
          </a:prstGeom>
          <a:solidFill>
            <a:schemeClr val="bg1">
              <a:lumMod val="95000"/>
            </a:schemeClr>
          </a:solidFill>
          <a:ln w="12700">
            <a:solidFill>
              <a:schemeClr val="tx1">
                <a:lumMod val="50000"/>
                <a:lumOff val="50000"/>
              </a:schemeClr>
            </a:solidFill>
          </a:ln>
        </p:spPr>
        <p:txBody>
          <a:bodyPr wrap="square" rtlCol="0">
            <a:spAutoFit/>
          </a:bodyPr>
          <a:lstStyle/>
          <a:p>
            <a:pPr marL="285750" indent="-285750">
              <a:spcAft>
                <a:spcPts val="600"/>
              </a:spcAft>
              <a:buFont typeface="Arial" panose="020B0604020202020204" pitchFamily="34" charset="0"/>
              <a:buChar char="•"/>
            </a:pPr>
            <a:r>
              <a:rPr lang="en-US" b="1" dirty="0">
                <a:solidFill>
                  <a:srgbClr val="1E04BC"/>
                </a:solidFill>
              </a:rPr>
              <a:t>To determine a wind vector, measurements of wind along at least at three directions or “lines of sight” (LOS’s) are necessary</a:t>
            </a:r>
          </a:p>
          <a:p>
            <a:pPr marL="285750" indent="-285750">
              <a:spcAft>
                <a:spcPts val="600"/>
              </a:spcAft>
              <a:buFont typeface="Arial" panose="020B0604020202020204" pitchFamily="34" charset="0"/>
              <a:buChar char="•"/>
            </a:pPr>
            <a:endParaRPr lang="en-US" sz="800" b="1" dirty="0">
              <a:solidFill>
                <a:srgbClr val="1E04BC"/>
              </a:solidFill>
            </a:endParaRPr>
          </a:p>
          <a:p>
            <a:pPr marL="285750" indent="-285750">
              <a:spcAft>
                <a:spcPts val="600"/>
              </a:spcAft>
              <a:buFont typeface="Arial" panose="020B0604020202020204" pitchFamily="34" charset="0"/>
              <a:buChar char="•"/>
            </a:pPr>
            <a:r>
              <a:rPr lang="en-US" b="1" dirty="0">
                <a:solidFill>
                  <a:srgbClr val="1E04BC"/>
                </a:solidFill>
              </a:rPr>
              <a:t>If the vertical wind component is small and can be ignored, a minimum of two LOS’s are needed (assumed so in the current algorithm)</a:t>
            </a:r>
          </a:p>
          <a:p>
            <a:pPr marL="285750" indent="-285750">
              <a:spcAft>
                <a:spcPts val="600"/>
              </a:spcAft>
              <a:buFont typeface="Arial" panose="020B0604020202020204" pitchFamily="34" charset="0"/>
              <a:buChar char="•"/>
            </a:pPr>
            <a:endParaRPr lang="en-US" sz="800" b="1" dirty="0">
              <a:solidFill>
                <a:srgbClr val="1E04BC"/>
              </a:solidFill>
            </a:endParaRPr>
          </a:p>
          <a:p>
            <a:pPr marL="285750" indent="-285750">
              <a:spcAft>
                <a:spcPts val="600"/>
              </a:spcAft>
              <a:buFont typeface="Arial" panose="020B0604020202020204" pitchFamily="34" charset="0"/>
              <a:buChar char="•"/>
            </a:pPr>
            <a:r>
              <a:rPr lang="en-US" b="1" dirty="0">
                <a:solidFill>
                  <a:srgbClr val="1E04BC"/>
                </a:solidFill>
              </a:rPr>
              <a:t>A typical pattern: 5 LOS’s with azimuth angle in the aircraft coordinate of: -45°, -22.5°, 0°, 22.5°, 45°;  20 laser shots per LOS</a:t>
            </a:r>
          </a:p>
          <a:p>
            <a:pPr marL="285750" indent="-285750">
              <a:spcAft>
                <a:spcPts val="600"/>
              </a:spcAft>
              <a:buFont typeface="Arial" panose="020B0604020202020204" pitchFamily="34" charset="0"/>
              <a:buChar char="•"/>
            </a:pPr>
            <a:endParaRPr lang="en-US" sz="800" b="1" dirty="0">
              <a:solidFill>
                <a:srgbClr val="1E04BC"/>
              </a:solidFill>
            </a:endParaRPr>
          </a:p>
          <a:p>
            <a:pPr marL="285750" indent="-285750">
              <a:spcAft>
                <a:spcPts val="600"/>
              </a:spcAft>
              <a:buFont typeface="Arial" panose="020B0604020202020204" pitchFamily="34" charset="0"/>
              <a:buChar char="•"/>
            </a:pPr>
            <a:r>
              <a:rPr lang="en-US" b="1" dirty="0">
                <a:solidFill>
                  <a:srgbClr val="1E04BC"/>
                </a:solidFill>
              </a:rPr>
              <a:t>DAWN allows for an optional number of LOS and shots per LOS to enable a variety of science investigations and process studies</a:t>
            </a:r>
          </a:p>
        </p:txBody>
      </p:sp>
      <p:sp>
        <p:nvSpPr>
          <p:cNvPr id="41" name="TextBox 40"/>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DAWN Multiple Line-of-Sight Measurement</a:t>
            </a:r>
          </a:p>
        </p:txBody>
      </p:sp>
      <p:grpSp>
        <p:nvGrpSpPr>
          <p:cNvPr id="104" name="Group 103"/>
          <p:cNvGrpSpPr/>
          <p:nvPr/>
        </p:nvGrpSpPr>
        <p:grpSpPr>
          <a:xfrm>
            <a:off x="4008143" y="4381284"/>
            <a:ext cx="5156975" cy="2477332"/>
            <a:chOff x="4008143" y="4381284"/>
            <a:chExt cx="5156975" cy="2477332"/>
          </a:xfrm>
        </p:grpSpPr>
        <p:cxnSp>
          <p:nvCxnSpPr>
            <p:cNvPr id="32" name="Straight Connector 31"/>
            <p:cNvCxnSpPr/>
            <p:nvPr/>
          </p:nvCxnSpPr>
          <p:spPr>
            <a:xfrm>
              <a:off x="4318798" y="5311715"/>
              <a:ext cx="484632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787321" y="506392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082045" y="5311713"/>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5354468" y="556234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701721" y="5713362"/>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035489" y="5713695"/>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324168" y="556234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6583373" y="5311250"/>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895730" y="506392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182897" y="4903749"/>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8" name="Left Brace 87"/>
            <p:cNvSpPr/>
            <p:nvPr/>
          </p:nvSpPr>
          <p:spPr>
            <a:xfrm rot="16200000">
              <a:off x="5082001" y="5332517"/>
              <a:ext cx="272053" cy="1455571"/>
            </a:xfrm>
            <a:prstGeom prst="leftBrace">
              <a:avLst>
                <a:gd name="adj1" fmla="val 5277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Left Brace 88"/>
            <p:cNvSpPr/>
            <p:nvPr/>
          </p:nvSpPr>
          <p:spPr>
            <a:xfrm rot="16200000">
              <a:off x="6621663" y="5353217"/>
              <a:ext cx="272053" cy="1414172"/>
            </a:xfrm>
            <a:prstGeom prst="leftBrace">
              <a:avLst>
                <a:gd name="adj1" fmla="val 5277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Left Brace 89"/>
            <p:cNvSpPr/>
            <p:nvPr/>
          </p:nvSpPr>
          <p:spPr>
            <a:xfrm rot="16200000">
              <a:off x="8142646" y="5354355"/>
              <a:ext cx="272053" cy="1428177"/>
            </a:xfrm>
            <a:prstGeom prst="leftBrace">
              <a:avLst>
                <a:gd name="adj1" fmla="val 52777"/>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1" name="Straight Connector 90"/>
            <p:cNvCxnSpPr/>
            <p:nvPr/>
          </p:nvCxnSpPr>
          <p:spPr>
            <a:xfrm>
              <a:off x="7508057" y="4903620"/>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7841826" y="506392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136550" y="5311713"/>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8408973" y="5562341"/>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8756226" y="5713362"/>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4008143" y="6212285"/>
              <a:ext cx="2464201" cy="646331"/>
            </a:xfrm>
            <a:prstGeom prst="rect">
              <a:avLst/>
            </a:prstGeom>
            <a:noFill/>
          </p:spPr>
          <p:txBody>
            <a:bodyPr wrap="none" rtlCol="0">
              <a:spAutoFit/>
            </a:bodyPr>
            <a:lstStyle/>
            <a:p>
              <a:pPr algn="ctr"/>
              <a:r>
                <a:rPr lang="en-US" dirty="0"/>
                <a:t>5 LOS’s = 100 laser shots</a:t>
              </a:r>
            </a:p>
            <a:p>
              <a:pPr algn="ctr"/>
              <a:r>
                <a:rPr lang="en-US" dirty="0"/>
                <a:t>(~ 5 km)</a:t>
              </a:r>
            </a:p>
          </p:txBody>
        </p:sp>
        <p:sp>
          <p:nvSpPr>
            <p:cNvPr id="99" name="Right Brace 98"/>
            <p:cNvSpPr/>
            <p:nvPr/>
          </p:nvSpPr>
          <p:spPr>
            <a:xfrm rot="16200000">
              <a:off x="7269059" y="4670159"/>
              <a:ext cx="79083" cy="251406"/>
            </a:xfrm>
            <a:prstGeom prst="rightBrace">
              <a:avLst>
                <a:gd name="adj1" fmla="val 32236"/>
                <a:gd name="adj2" fmla="val 50000"/>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0" name="TextBox 99"/>
            <p:cNvSpPr txBox="1"/>
            <p:nvPr/>
          </p:nvSpPr>
          <p:spPr>
            <a:xfrm>
              <a:off x="6598488" y="4381284"/>
              <a:ext cx="1365389" cy="369332"/>
            </a:xfrm>
            <a:prstGeom prst="rect">
              <a:avLst/>
            </a:prstGeom>
            <a:noFill/>
          </p:spPr>
          <p:txBody>
            <a:bodyPr wrap="square" rtlCol="0">
              <a:spAutoFit/>
            </a:bodyPr>
            <a:lstStyle/>
            <a:p>
              <a:pPr algn="ctr"/>
              <a:r>
                <a:rPr lang="en-US" dirty="0"/>
                <a:t>N = 20 shots</a:t>
              </a:r>
            </a:p>
          </p:txBody>
        </p:sp>
      </p:grpSp>
      <p:cxnSp>
        <p:nvCxnSpPr>
          <p:cNvPr id="36" name="Straight Connector 35"/>
          <p:cNvCxnSpPr/>
          <p:nvPr/>
        </p:nvCxnSpPr>
        <p:spPr>
          <a:xfrm>
            <a:off x="4453552" y="4903620"/>
            <a:ext cx="274320" cy="0"/>
          </a:xfrm>
          <a:prstGeom prst="line">
            <a:avLst/>
          </a:prstGeom>
          <a:ln w="2857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171280" y="5140710"/>
            <a:ext cx="357790" cy="338554"/>
          </a:xfrm>
          <a:prstGeom prst="rect">
            <a:avLst/>
          </a:prstGeom>
          <a:noFill/>
        </p:spPr>
        <p:txBody>
          <a:bodyPr wrap="none" rtlCol="0">
            <a:spAutoFit/>
          </a:bodyPr>
          <a:lstStyle/>
          <a:p>
            <a:r>
              <a:rPr lang="en-US" sz="1600" dirty="0"/>
              <a:t>0</a:t>
            </a:r>
            <a:r>
              <a:rPr lang="en-US" sz="1600" dirty="0">
                <a:latin typeface="Calibri" panose="020F0502020204030204" pitchFamily="34" charset="0"/>
                <a:cs typeface="Calibri" panose="020F0502020204030204" pitchFamily="34" charset="0"/>
              </a:rPr>
              <a:t>°</a:t>
            </a:r>
            <a:endParaRPr lang="en-US" sz="1600" dirty="0"/>
          </a:p>
        </p:txBody>
      </p:sp>
      <p:grpSp>
        <p:nvGrpSpPr>
          <p:cNvPr id="2" name="Group 1"/>
          <p:cNvGrpSpPr/>
          <p:nvPr/>
        </p:nvGrpSpPr>
        <p:grpSpPr>
          <a:xfrm>
            <a:off x="48291" y="1202400"/>
            <a:ext cx="4459754" cy="4896704"/>
            <a:chOff x="48291" y="1202400"/>
            <a:chExt cx="4459754" cy="4896704"/>
          </a:xfrm>
        </p:grpSpPr>
        <p:sp>
          <p:nvSpPr>
            <p:cNvPr id="21" name="Oval 20"/>
            <p:cNvSpPr/>
            <p:nvPr/>
          </p:nvSpPr>
          <p:spPr>
            <a:xfrm>
              <a:off x="444562" y="4795863"/>
              <a:ext cx="3789257" cy="1091060"/>
            </a:xfrm>
            <a:prstGeom prst="ellipse">
              <a:avLst/>
            </a:prstGeom>
            <a:solidFill>
              <a:schemeClr val="accent1">
                <a:lumMod val="20000"/>
                <a:lumOff val="80000"/>
              </a:schemeClr>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2339190" y="2046383"/>
              <a:ext cx="1555979" cy="3009576"/>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2339190" y="2046383"/>
              <a:ext cx="1" cy="32382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339190" y="2046383"/>
              <a:ext cx="1631591" cy="3554385"/>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1" idx="6"/>
            </p:cNvCxnSpPr>
            <p:nvPr/>
          </p:nvCxnSpPr>
          <p:spPr>
            <a:xfrm>
              <a:off x="2339190" y="2046383"/>
              <a:ext cx="1894629" cy="329501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339190" y="2046383"/>
              <a:ext cx="1003577" cy="2875763"/>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339190" y="2046383"/>
              <a:ext cx="1133654" cy="372815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102488" y="4565950"/>
              <a:ext cx="570990" cy="338554"/>
            </a:xfrm>
            <a:prstGeom prst="rect">
              <a:avLst/>
            </a:prstGeom>
            <a:noFill/>
          </p:spPr>
          <p:txBody>
            <a:bodyPr wrap="none" rtlCol="0">
              <a:spAutoFit/>
            </a:bodyPr>
            <a:lstStyle/>
            <a:p>
              <a:r>
                <a:rPr lang="en-US" sz="1600" dirty="0"/>
                <a:t>- 45</a:t>
              </a:r>
              <a:r>
                <a:rPr lang="en-US" sz="1600" dirty="0">
                  <a:latin typeface="Calibri" panose="020F0502020204030204" pitchFamily="34" charset="0"/>
                  <a:cs typeface="Calibri" panose="020F0502020204030204" pitchFamily="34" charset="0"/>
                </a:rPr>
                <a:t>°</a:t>
              </a:r>
              <a:endParaRPr lang="en-US" sz="1600" dirty="0"/>
            </a:p>
          </p:txBody>
        </p:sp>
        <p:sp>
          <p:nvSpPr>
            <p:cNvPr id="55" name="TextBox 54"/>
            <p:cNvSpPr txBox="1"/>
            <p:nvPr/>
          </p:nvSpPr>
          <p:spPr>
            <a:xfrm>
              <a:off x="3748177" y="4722536"/>
              <a:ext cx="726481" cy="338554"/>
            </a:xfrm>
            <a:prstGeom prst="rect">
              <a:avLst/>
            </a:prstGeom>
            <a:noFill/>
          </p:spPr>
          <p:txBody>
            <a:bodyPr wrap="none" rtlCol="0">
              <a:spAutoFit/>
            </a:bodyPr>
            <a:lstStyle/>
            <a:p>
              <a:r>
                <a:rPr lang="en-US" sz="1600" dirty="0"/>
                <a:t>- 22.5</a:t>
              </a:r>
              <a:r>
                <a:rPr lang="en-US" sz="1600" dirty="0">
                  <a:latin typeface="Calibri" panose="020F0502020204030204" pitchFamily="34" charset="0"/>
                  <a:cs typeface="Calibri" panose="020F0502020204030204" pitchFamily="34" charset="0"/>
                </a:rPr>
                <a:t>°</a:t>
              </a:r>
              <a:endParaRPr lang="en-US" sz="1600" dirty="0"/>
            </a:p>
          </p:txBody>
        </p:sp>
        <p:sp>
          <p:nvSpPr>
            <p:cNvPr id="57" name="TextBox 56"/>
            <p:cNvSpPr txBox="1"/>
            <p:nvPr/>
          </p:nvSpPr>
          <p:spPr>
            <a:xfrm>
              <a:off x="3890568" y="5576287"/>
              <a:ext cx="617477" cy="338554"/>
            </a:xfrm>
            <a:prstGeom prst="rect">
              <a:avLst/>
            </a:prstGeom>
            <a:noFill/>
          </p:spPr>
          <p:txBody>
            <a:bodyPr wrap="none" rtlCol="0">
              <a:spAutoFit/>
            </a:bodyPr>
            <a:lstStyle/>
            <a:p>
              <a:r>
                <a:rPr lang="en-US" sz="1600" dirty="0"/>
                <a:t>22.5</a:t>
              </a:r>
              <a:r>
                <a:rPr lang="en-US" sz="1600" dirty="0">
                  <a:latin typeface="Calibri" panose="020F0502020204030204" pitchFamily="34" charset="0"/>
                  <a:cs typeface="Calibri" panose="020F0502020204030204" pitchFamily="34" charset="0"/>
                </a:rPr>
                <a:t>°</a:t>
              </a:r>
              <a:endParaRPr lang="en-US" sz="1600" dirty="0"/>
            </a:p>
          </p:txBody>
        </p:sp>
        <p:sp>
          <p:nvSpPr>
            <p:cNvPr id="58" name="TextBox 57"/>
            <p:cNvSpPr txBox="1"/>
            <p:nvPr/>
          </p:nvSpPr>
          <p:spPr>
            <a:xfrm>
              <a:off x="3343603" y="5760550"/>
              <a:ext cx="461986" cy="338554"/>
            </a:xfrm>
            <a:prstGeom prst="rect">
              <a:avLst/>
            </a:prstGeom>
            <a:noFill/>
          </p:spPr>
          <p:txBody>
            <a:bodyPr wrap="none" rtlCol="0">
              <a:spAutoFit/>
            </a:bodyPr>
            <a:lstStyle/>
            <a:p>
              <a:r>
                <a:rPr lang="en-US" sz="1600" dirty="0"/>
                <a:t>45</a:t>
              </a:r>
              <a:r>
                <a:rPr lang="en-US" sz="1600" dirty="0">
                  <a:latin typeface="Calibri" panose="020F0502020204030204" pitchFamily="34" charset="0"/>
                  <a:cs typeface="Calibri" panose="020F0502020204030204" pitchFamily="34" charset="0"/>
                </a:rPr>
                <a:t>°</a:t>
              </a:r>
              <a:endParaRPr lang="en-US" sz="1600" dirty="0"/>
            </a:p>
          </p:txBody>
        </p:sp>
        <p:sp>
          <p:nvSpPr>
            <p:cNvPr id="65" name="Arc 64"/>
            <p:cNvSpPr/>
            <p:nvPr/>
          </p:nvSpPr>
          <p:spPr>
            <a:xfrm flipH="1" flipV="1">
              <a:off x="2286033" y="2760525"/>
              <a:ext cx="306346" cy="186207"/>
            </a:xfrm>
            <a:prstGeom prst="arc">
              <a:avLst>
                <a:gd name="adj1" fmla="val 11846057"/>
                <a:gd name="adj2" fmla="val 1929834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TextBox 65"/>
            <p:cNvSpPr txBox="1"/>
            <p:nvPr/>
          </p:nvSpPr>
          <p:spPr>
            <a:xfrm>
              <a:off x="188417" y="2754927"/>
              <a:ext cx="2227854" cy="369332"/>
            </a:xfrm>
            <a:prstGeom prst="rect">
              <a:avLst/>
            </a:prstGeom>
            <a:noFill/>
          </p:spPr>
          <p:txBody>
            <a:bodyPr wrap="none" rtlCol="0">
              <a:spAutoFit/>
            </a:bodyPr>
            <a:lstStyle/>
            <a:p>
              <a:r>
                <a:rPr lang="en-US" dirty="0"/>
                <a:t>Off nadir angle = ~30°</a:t>
              </a:r>
            </a:p>
          </p:txBody>
        </p:sp>
        <p:cxnSp>
          <p:nvCxnSpPr>
            <p:cNvPr id="68" name="Straight Connector 67"/>
            <p:cNvCxnSpPr>
              <a:endCxn id="21" idx="6"/>
            </p:cNvCxnSpPr>
            <p:nvPr/>
          </p:nvCxnSpPr>
          <p:spPr>
            <a:xfrm>
              <a:off x="2344394" y="5315791"/>
              <a:ext cx="1889425" cy="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2350237" y="5041925"/>
              <a:ext cx="1544932" cy="27822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344394" y="4922146"/>
              <a:ext cx="987965" cy="385110"/>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39189" y="5295984"/>
              <a:ext cx="1626221" cy="310803"/>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39189" y="5307319"/>
              <a:ext cx="1138729" cy="462782"/>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444562" y="2046383"/>
              <a:ext cx="1905675" cy="329501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p:nvPicPr>
          <p:blipFill rotWithShape="1">
            <a:blip r:embed="rId2">
              <a:extLst>
                <a:ext uri="{BEBA8EAE-BF5A-486C-A8C5-ECC9F3942E4B}">
                  <a14:imgProps xmlns:a14="http://schemas.microsoft.com/office/drawing/2010/main">
                    <a14:imgLayer r:embed="rId3">
                      <a14:imgEffect>
                        <a14:backgroundRemoval t="18519" b="80952" l="4494" r="98502"/>
                      </a14:imgEffect>
                    </a14:imgLayer>
                  </a14:imgProps>
                </a:ext>
                <a:ext uri="{28A0092B-C50C-407E-A947-70E740481C1C}">
                  <a14:useLocalDpi xmlns:a14="http://schemas.microsoft.com/office/drawing/2010/main" val="0"/>
                </a:ext>
              </a:extLst>
            </a:blip>
            <a:srcRect t="20565" b="19986"/>
            <a:stretch/>
          </p:blipFill>
          <p:spPr>
            <a:xfrm>
              <a:off x="48291" y="1202400"/>
              <a:ext cx="3524039" cy="1353600"/>
            </a:xfrm>
            <a:prstGeom prst="rect">
              <a:avLst/>
            </a:prstGeom>
          </p:spPr>
        </p:pic>
      </p:grpSp>
    </p:spTree>
    <p:extLst>
      <p:ext uri="{BB962C8B-B14F-4D97-AF65-F5344CB8AC3E}">
        <p14:creationId xmlns:p14="http://schemas.microsoft.com/office/powerpoint/2010/main" val="2193143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28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81" name="Picture 80">
            <a:extLst>
              <a:ext uri="{FF2B5EF4-FFF2-40B4-BE49-F238E27FC236}">
                <a16:creationId xmlns:a16="http://schemas.microsoft.com/office/drawing/2014/main" id="{94DF1648-0252-41EB-BB13-7A90853A8068}"/>
              </a:ext>
            </a:extLst>
          </p:cNvPr>
          <p:cNvPicPr>
            <a:picLocks noChangeAspect="1"/>
          </p:cNvPicPr>
          <p:nvPr/>
        </p:nvPicPr>
        <p:blipFill rotWithShape="1">
          <a:blip r:embed="rId5">
            <a:duotone>
              <a:schemeClr val="accent1">
                <a:shade val="45000"/>
                <a:satMod val="135000"/>
              </a:schemeClr>
              <a:prstClr val="white"/>
            </a:duotone>
            <a:alphaModFix amt="51000"/>
          </a:blip>
          <a:srcRect l="3560" t="13703" r="1707" b="18950"/>
          <a:stretch/>
        </p:blipFill>
        <p:spPr>
          <a:xfrm rot="3606706" flipV="1">
            <a:off x="1329792" y="3675335"/>
            <a:ext cx="4115704" cy="222273"/>
          </a:xfrm>
          <a:prstGeom prst="rect">
            <a:avLst/>
          </a:prstGeom>
          <a:gradFill>
            <a:gsLst>
              <a:gs pos="3000">
                <a:srgbClr val="89B7E1"/>
              </a:gs>
              <a:gs pos="0">
                <a:schemeClr val="accent1">
                  <a:lumMod val="5000"/>
                  <a:lumOff val="95000"/>
                </a:schemeClr>
              </a:gs>
              <a:gs pos="100000">
                <a:schemeClr val="accent1">
                  <a:lumMod val="45000"/>
                  <a:lumOff val="55000"/>
                </a:schemeClr>
              </a:gs>
              <a:gs pos="50000">
                <a:schemeClr val="accent1">
                  <a:lumMod val="89000"/>
                </a:schemeClr>
              </a:gs>
              <a:gs pos="100000">
                <a:schemeClr val="accent1">
                  <a:lumMod val="30000"/>
                  <a:lumOff val="70000"/>
                </a:schemeClr>
              </a:gs>
            </a:gsLst>
            <a:lin ang="5400000" scaled="1"/>
          </a:gradFill>
        </p:spPr>
      </p:pic>
      <p:pic>
        <p:nvPicPr>
          <p:cNvPr id="327" name="Picture 326"/>
          <p:cNvPicPr preferRelativeResize="0">
            <a:picLocks/>
          </p:cNvPicPr>
          <p:nvPr/>
        </p:nvPicPr>
        <p:blipFill rotWithShape="1">
          <a:blip r:embed="rId6"/>
          <a:srcRect l="64254" t="50268" r="8036" b="2157"/>
          <a:stretch/>
        </p:blipFill>
        <p:spPr>
          <a:xfrm>
            <a:off x="9463273" y="1857600"/>
            <a:ext cx="2728728" cy="2047777"/>
          </a:xfrm>
          <a:prstGeom prst="rect">
            <a:avLst/>
          </a:prstGeom>
        </p:spPr>
      </p:pic>
      <p:sp>
        <p:nvSpPr>
          <p:cNvPr id="41" name="TextBox 40"/>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LaRC Wind Retrieval - Overview</a:t>
            </a:r>
          </a:p>
        </p:txBody>
      </p:sp>
      <p:sp>
        <p:nvSpPr>
          <p:cNvPr id="59" name="TextBox 58"/>
          <p:cNvSpPr txBox="1"/>
          <p:nvPr/>
        </p:nvSpPr>
        <p:spPr>
          <a:xfrm>
            <a:off x="3208961" y="3164833"/>
            <a:ext cx="2081019" cy="369332"/>
          </a:xfrm>
          <a:prstGeom prst="rect">
            <a:avLst/>
          </a:prstGeom>
          <a:noFill/>
        </p:spPr>
        <p:txBody>
          <a:bodyPr wrap="none" rtlCol="0">
            <a:spAutoFit/>
          </a:bodyPr>
          <a:lstStyle/>
          <a:p>
            <a:r>
              <a:rPr lang="en-US" dirty="0"/>
              <a:t>~77m (256 samples)</a:t>
            </a:r>
          </a:p>
        </p:txBody>
      </p:sp>
      <p:sp>
        <p:nvSpPr>
          <p:cNvPr id="2" name="Rectangle 1"/>
          <p:cNvSpPr/>
          <p:nvPr/>
        </p:nvSpPr>
        <p:spPr>
          <a:xfrm>
            <a:off x="5770336" y="3345766"/>
            <a:ext cx="1383874" cy="3426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95000"/>
                    <a:lumOff val="5000"/>
                  </a:schemeClr>
                </a:solidFill>
              </a:rPr>
              <a:t>FFT shot  2</a:t>
            </a:r>
          </a:p>
        </p:txBody>
      </p:sp>
      <p:sp>
        <p:nvSpPr>
          <p:cNvPr id="60" name="Rectangle 59"/>
          <p:cNvSpPr/>
          <p:nvPr/>
        </p:nvSpPr>
        <p:spPr>
          <a:xfrm>
            <a:off x="5776996" y="2869997"/>
            <a:ext cx="1377214" cy="3426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95000"/>
                    <a:lumOff val="5000"/>
                  </a:schemeClr>
                </a:solidFill>
              </a:rPr>
              <a:t>FFT shot 1</a:t>
            </a:r>
          </a:p>
        </p:txBody>
      </p:sp>
      <p:sp>
        <p:nvSpPr>
          <p:cNvPr id="3" name="TextBox 2"/>
          <p:cNvSpPr txBox="1"/>
          <p:nvPr/>
        </p:nvSpPr>
        <p:spPr>
          <a:xfrm rot="5400000">
            <a:off x="6259185" y="3688089"/>
            <a:ext cx="343364" cy="369332"/>
          </a:xfrm>
          <a:prstGeom prst="rect">
            <a:avLst/>
          </a:prstGeom>
          <a:noFill/>
        </p:spPr>
        <p:txBody>
          <a:bodyPr wrap="none" rtlCol="0">
            <a:spAutoFit/>
          </a:bodyPr>
          <a:lstStyle/>
          <a:p>
            <a:r>
              <a:rPr lang="en-US" dirty="0"/>
              <a:t>…</a:t>
            </a:r>
          </a:p>
        </p:txBody>
      </p:sp>
      <p:sp>
        <p:nvSpPr>
          <p:cNvPr id="61" name="Rectangle 60"/>
          <p:cNvSpPr/>
          <p:nvPr/>
        </p:nvSpPr>
        <p:spPr>
          <a:xfrm>
            <a:off x="5776996" y="4029994"/>
            <a:ext cx="1377214" cy="34262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95000"/>
                    <a:lumOff val="5000"/>
                  </a:schemeClr>
                </a:solidFill>
              </a:rPr>
              <a:t>FFT shot  N</a:t>
            </a:r>
          </a:p>
        </p:txBody>
      </p:sp>
      <p:cxnSp>
        <p:nvCxnSpPr>
          <p:cNvPr id="6" name="Straight Arrow Connector 5"/>
          <p:cNvCxnSpPr>
            <a:cxnSpLocks/>
            <a:stCxn id="59" idx="3"/>
            <a:endCxn id="60" idx="1"/>
          </p:cNvCxnSpPr>
          <p:nvPr/>
        </p:nvCxnSpPr>
        <p:spPr>
          <a:xfrm flipV="1">
            <a:off x="5289980" y="3041312"/>
            <a:ext cx="487016" cy="30818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cxnSpLocks/>
            <a:stCxn id="59" idx="3"/>
            <a:endCxn id="2" idx="1"/>
          </p:cNvCxnSpPr>
          <p:nvPr/>
        </p:nvCxnSpPr>
        <p:spPr>
          <a:xfrm>
            <a:off x="5289980" y="3349499"/>
            <a:ext cx="480356" cy="167582"/>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a:stCxn id="59" idx="3"/>
            <a:endCxn id="61" idx="1"/>
          </p:cNvCxnSpPr>
          <p:nvPr/>
        </p:nvCxnSpPr>
        <p:spPr>
          <a:xfrm>
            <a:off x="5289980" y="3349499"/>
            <a:ext cx="487016" cy="85181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5" name="Right Brace 14"/>
          <p:cNvSpPr/>
          <p:nvPr/>
        </p:nvSpPr>
        <p:spPr>
          <a:xfrm>
            <a:off x="7226340" y="2946732"/>
            <a:ext cx="145251" cy="1359137"/>
          </a:xfrm>
          <a:prstGeom prst="rightBrace">
            <a:avLst>
              <a:gd name="adj1" fmla="val 52927"/>
              <a:gd name="adj2" fmla="val 49434"/>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Rectangle 68"/>
          <p:cNvSpPr/>
          <p:nvPr/>
        </p:nvSpPr>
        <p:spPr>
          <a:xfrm>
            <a:off x="7484572" y="3164469"/>
            <a:ext cx="1703074" cy="89560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95000"/>
                    <a:lumOff val="5000"/>
                  </a:schemeClr>
                </a:solidFill>
              </a:rPr>
              <a:t>Correct for laser freq. variation, average over N</a:t>
            </a:r>
          </a:p>
        </p:txBody>
      </p:sp>
      <p:cxnSp>
        <p:nvCxnSpPr>
          <p:cNvPr id="28" name="Straight Arrow Connector 27"/>
          <p:cNvCxnSpPr>
            <a:cxnSpLocks/>
            <a:stCxn id="69" idx="3"/>
          </p:cNvCxnSpPr>
          <p:nvPr/>
        </p:nvCxnSpPr>
        <p:spPr>
          <a:xfrm flipV="1">
            <a:off x="9187646" y="3607051"/>
            <a:ext cx="473193" cy="522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graphicFrame>
        <p:nvGraphicFramePr>
          <p:cNvPr id="83" name="Object 82"/>
          <p:cNvGraphicFramePr>
            <a:graphicFrameLocks noChangeAspect="1"/>
          </p:cNvGraphicFramePr>
          <p:nvPr>
            <p:extLst>
              <p:ext uri="{D42A27DB-BD31-4B8C-83A1-F6EECF244321}">
                <p14:modId xmlns:p14="http://schemas.microsoft.com/office/powerpoint/2010/main" val="223893257"/>
              </p:ext>
            </p:extLst>
          </p:nvPr>
        </p:nvGraphicFramePr>
        <p:xfrm>
          <a:off x="10852517" y="5616759"/>
          <a:ext cx="958850" cy="371475"/>
        </p:xfrm>
        <a:graphic>
          <a:graphicData uri="http://schemas.openxmlformats.org/presentationml/2006/ole">
            <mc:AlternateContent xmlns:mc="http://schemas.openxmlformats.org/markup-compatibility/2006">
              <mc:Choice xmlns:v="urn:schemas-microsoft-com:vml" Requires="v">
                <p:oleObj spid="_x0000_s23063" name="Equation" r:id="rId7" imgW="622080" imgH="241200" progId="Equation.DSMT4">
                  <p:embed/>
                </p:oleObj>
              </mc:Choice>
              <mc:Fallback>
                <p:oleObj name="Equation" r:id="rId7" imgW="622080" imgH="241200" progId="Equation.DSMT4">
                  <p:embed/>
                  <p:pic>
                    <p:nvPicPr>
                      <p:cNvPr id="83" name="Object 82"/>
                      <p:cNvPicPr/>
                      <p:nvPr/>
                    </p:nvPicPr>
                    <p:blipFill>
                      <a:blip r:embed="rId8"/>
                      <a:stretch>
                        <a:fillRect/>
                      </a:stretch>
                    </p:blipFill>
                    <p:spPr>
                      <a:xfrm>
                        <a:off x="10852517" y="5616759"/>
                        <a:ext cx="958850" cy="371475"/>
                      </a:xfrm>
                      <a:prstGeom prst="rect">
                        <a:avLst/>
                      </a:prstGeom>
                      <a:solidFill>
                        <a:schemeClr val="bg1">
                          <a:lumMod val="95000"/>
                        </a:schemeClr>
                      </a:solidFill>
                      <a:ln w="12700">
                        <a:solidFill>
                          <a:srgbClr val="002060"/>
                        </a:solidFill>
                      </a:ln>
                    </p:spPr>
                  </p:pic>
                </p:oleObj>
              </mc:Fallback>
            </mc:AlternateContent>
          </a:graphicData>
        </a:graphic>
      </p:graphicFrame>
      <p:cxnSp>
        <p:nvCxnSpPr>
          <p:cNvPr id="63" name="Straight Arrow Connector 62"/>
          <p:cNvCxnSpPr>
            <a:cxnSpLocks/>
            <a:endCxn id="75" idx="0"/>
          </p:cNvCxnSpPr>
          <p:nvPr/>
        </p:nvCxnSpPr>
        <p:spPr>
          <a:xfrm>
            <a:off x="11331175" y="3910458"/>
            <a:ext cx="2153" cy="228481"/>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10852517" y="6148774"/>
            <a:ext cx="958850" cy="307777"/>
          </a:xfrm>
          <a:prstGeom prst="rect">
            <a:avLst/>
          </a:prstGeom>
          <a:solidFill>
            <a:schemeClr val="bg1">
              <a:lumMod val="95000"/>
            </a:schemeClr>
          </a:solidFill>
          <a:ln w="12700">
            <a:solidFill>
              <a:srgbClr val="002060"/>
            </a:solidFill>
          </a:ln>
        </p:spPr>
        <p:txBody>
          <a:bodyPr wrap="square" rtlCol="0">
            <a:spAutoFit/>
          </a:bodyPr>
          <a:lstStyle/>
          <a:p>
            <a:pPr algn="ctr"/>
            <a:r>
              <a:rPr lang="en-US" sz="1400" dirty="0"/>
              <a:t>INS/GPS</a:t>
            </a:r>
          </a:p>
        </p:txBody>
      </p:sp>
      <p:cxnSp>
        <p:nvCxnSpPr>
          <p:cNvPr id="186" name="Straight Arrow Connector 185"/>
          <p:cNvCxnSpPr>
            <a:cxnSpLocks/>
            <a:stCxn id="83" idx="0"/>
          </p:cNvCxnSpPr>
          <p:nvPr/>
        </p:nvCxnSpPr>
        <p:spPr>
          <a:xfrm flipV="1">
            <a:off x="11331942" y="5219774"/>
            <a:ext cx="901" cy="39698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a:cxnSpLocks/>
            <a:stCxn id="71" idx="0"/>
            <a:endCxn id="83" idx="2"/>
          </p:cNvCxnSpPr>
          <p:nvPr/>
        </p:nvCxnSpPr>
        <p:spPr>
          <a:xfrm flipV="1">
            <a:off x="11331942" y="5988234"/>
            <a:ext cx="0" cy="16054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90" name="Rectangle 189"/>
          <p:cNvSpPr/>
          <p:nvPr/>
        </p:nvSpPr>
        <p:spPr>
          <a:xfrm>
            <a:off x="5485316" y="2782500"/>
            <a:ext cx="3890783" cy="1706472"/>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1" name="Rectangle 190"/>
          <p:cNvSpPr/>
          <p:nvPr/>
        </p:nvSpPr>
        <p:spPr>
          <a:xfrm>
            <a:off x="10567960" y="5500333"/>
            <a:ext cx="1498643" cy="1282729"/>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53E78237-CCE4-40EA-A954-A3F7FDBA6606}"/>
              </a:ext>
            </a:extLst>
          </p:cNvPr>
          <p:cNvGrpSpPr/>
          <p:nvPr/>
        </p:nvGrpSpPr>
        <p:grpSpPr>
          <a:xfrm>
            <a:off x="4738383" y="4668906"/>
            <a:ext cx="3344805" cy="2145464"/>
            <a:chOff x="5045486" y="4652615"/>
            <a:chExt cx="3240112" cy="2145464"/>
          </a:xfrm>
        </p:grpSpPr>
        <p:grpSp>
          <p:nvGrpSpPr>
            <p:cNvPr id="316" name="Group 315"/>
            <p:cNvGrpSpPr/>
            <p:nvPr/>
          </p:nvGrpSpPr>
          <p:grpSpPr>
            <a:xfrm>
              <a:off x="5045486" y="4652615"/>
              <a:ext cx="2721916" cy="2145464"/>
              <a:chOff x="5064284" y="4828146"/>
              <a:chExt cx="2368402" cy="1721009"/>
            </a:xfrm>
          </p:grpSpPr>
          <p:grpSp>
            <p:nvGrpSpPr>
              <p:cNvPr id="207" name="Group 206"/>
              <p:cNvGrpSpPr/>
              <p:nvPr/>
            </p:nvGrpSpPr>
            <p:grpSpPr>
              <a:xfrm>
                <a:off x="5064284" y="4828146"/>
                <a:ext cx="2368402" cy="1721009"/>
                <a:chOff x="4729569" y="5002378"/>
                <a:chExt cx="2649980" cy="1855622"/>
              </a:xfrm>
            </p:grpSpPr>
            <p:pic>
              <p:nvPicPr>
                <p:cNvPr id="206" name="Picture 205"/>
                <p:cNvPicPr>
                  <a:picLocks noChangeAspect="1"/>
                </p:cNvPicPr>
                <p:nvPr/>
              </p:nvPicPr>
              <p:blipFill rotWithShape="1">
                <a:blip r:embed="rId9"/>
                <a:srcRect r="6446"/>
                <a:stretch/>
              </p:blipFill>
              <p:spPr>
                <a:xfrm>
                  <a:off x="4729569" y="5002378"/>
                  <a:ext cx="2649980" cy="1855622"/>
                </a:xfrm>
                <a:prstGeom prst="rect">
                  <a:avLst/>
                </a:prstGeom>
              </p:spPr>
            </p:pic>
            <p:cxnSp>
              <p:nvCxnSpPr>
                <p:cNvPr id="202" name="Straight Arrow Connector 201"/>
                <p:cNvCxnSpPr/>
                <p:nvPr/>
              </p:nvCxnSpPr>
              <p:spPr>
                <a:xfrm>
                  <a:off x="6876540" y="5234548"/>
                  <a:ext cx="0" cy="127092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13" name="Straight Arrow Connector 212"/>
              <p:cNvCxnSpPr/>
              <p:nvPr/>
            </p:nvCxnSpPr>
            <p:spPr>
              <a:xfrm>
                <a:off x="6983126" y="5028234"/>
                <a:ext cx="359225"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211" name="TextBox 210"/>
            <p:cNvSpPr txBox="1"/>
            <p:nvPr/>
          </p:nvSpPr>
          <p:spPr>
            <a:xfrm>
              <a:off x="6379398" y="6108806"/>
              <a:ext cx="853952" cy="307777"/>
            </a:xfrm>
            <a:prstGeom prst="rect">
              <a:avLst/>
            </a:prstGeom>
            <a:noFill/>
          </p:spPr>
          <p:txBody>
            <a:bodyPr wrap="none" rtlCol="0">
              <a:spAutoFit/>
            </a:bodyPr>
            <a:lstStyle/>
            <a:p>
              <a:r>
                <a:rPr lang="en-US" sz="1400" dirty="0">
                  <a:solidFill>
                    <a:srgbClr val="00B050"/>
                  </a:solidFill>
                </a:rPr>
                <a:t>Direction</a:t>
              </a:r>
            </a:p>
          </p:txBody>
        </p:sp>
        <p:sp>
          <p:nvSpPr>
            <p:cNvPr id="214" name="TextBox 213"/>
            <p:cNvSpPr txBox="1"/>
            <p:nvPr/>
          </p:nvSpPr>
          <p:spPr>
            <a:xfrm>
              <a:off x="7650488" y="4748162"/>
              <a:ext cx="635110" cy="307777"/>
            </a:xfrm>
            <a:prstGeom prst="rect">
              <a:avLst/>
            </a:prstGeom>
            <a:noFill/>
          </p:spPr>
          <p:txBody>
            <a:bodyPr wrap="none" rtlCol="0">
              <a:spAutoFit/>
            </a:bodyPr>
            <a:lstStyle/>
            <a:p>
              <a:r>
                <a:rPr lang="en-US" sz="1400" dirty="0">
                  <a:solidFill>
                    <a:srgbClr val="00B050"/>
                  </a:solidFill>
                </a:rPr>
                <a:t>Speed</a:t>
              </a:r>
            </a:p>
          </p:txBody>
        </p:sp>
      </p:grpSp>
      <p:grpSp>
        <p:nvGrpSpPr>
          <p:cNvPr id="277" name="Group 276"/>
          <p:cNvGrpSpPr/>
          <p:nvPr/>
        </p:nvGrpSpPr>
        <p:grpSpPr>
          <a:xfrm>
            <a:off x="48291" y="1202400"/>
            <a:ext cx="4459754" cy="4896704"/>
            <a:chOff x="48291" y="1202400"/>
            <a:chExt cx="4459754" cy="4896704"/>
          </a:xfrm>
        </p:grpSpPr>
        <p:pic>
          <p:nvPicPr>
            <p:cNvPr id="278" name="Picture 277"/>
            <p:cNvPicPr>
              <a:picLocks noChangeAspect="1"/>
            </p:cNvPicPr>
            <p:nvPr/>
          </p:nvPicPr>
          <p:blipFill rotWithShape="1">
            <a:blip r:embed="rId10">
              <a:extLst>
                <a:ext uri="{BEBA8EAE-BF5A-486C-A8C5-ECC9F3942E4B}">
                  <a14:imgProps xmlns:a14="http://schemas.microsoft.com/office/drawing/2010/main">
                    <a14:imgLayer r:embed="rId11">
                      <a14:imgEffect>
                        <a14:backgroundRemoval t="18519" b="80952" l="4494" r="98502"/>
                      </a14:imgEffect>
                    </a14:imgLayer>
                  </a14:imgProps>
                </a:ext>
                <a:ext uri="{28A0092B-C50C-407E-A947-70E740481C1C}">
                  <a14:useLocalDpi xmlns:a14="http://schemas.microsoft.com/office/drawing/2010/main" val="0"/>
                </a:ext>
              </a:extLst>
            </a:blip>
            <a:srcRect t="20565" b="19986"/>
            <a:stretch/>
          </p:blipFill>
          <p:spPr>
            <a:xfrm>
              <a:off x="48291" y="1202400"/>
              <a:ext cx="3524039" cy="1353600"/>
            </a:xfrm>
            <a:prstGeom prst="rect">
              <a:avLst/>
            </a:prstGeom>
          </p:spPr>
        </p:pic>
        <p:grpSp>
          <p:nvGrpSpPr>
            <p:cNvPr id="279" name="Group 278"/>
            <p:cNvGrpSpPr/>
            <p:nvPr/>
          </p:nvGrpSpPr>
          <p:grpSpPr>
            <a:xfrm>
              <a:off x="444562" y="2046383"/>
              <a:ext cx="4063483" cy="4052721"/>
              <a:chOff x="444562" y="2046383"/>
              <a:chExt cx="4063483" cy="4052721"/>
            </a:xfrm>
          </p:grpSpPr>
          <p:cxnSp>
            <p:nvCxnSpPr>
              <p:cNvPr id="281" name="Straight Connector 280"/>
              <p:cNvCxnSpPr/>
              <p:nvPr/>
            </p:nvCxnSpPr>
            <p:spPr>
              <a:xfrm>
                <a:off x="2983492" y="3447917"/>
                <a:ext cx="63422" cy="13755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2" name="Straight Connector 281"/>
              <p:cNvCxnSpPr/>
              <p:nvPr/>
            </p:nvCxnSpPr>
            <p:spPr>
              <a:xfrm>
                <a:off x="3000592" y="3321164"/>
                <a:ext cx="54864" cy="10972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a:off x="2772878" y="3285860"/>
                <a:ext cx="33825" cy="10519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84" name="Right Brace 283"/>
              <p:cNvSpPr/>
              <p:nvPr/>
            </p:nvSpPr>
            <p:spPr>
              <a:xfrm rot="19766224">
                <a:off x="3149815" y="3336641"/>
                <a:ext cx="98525" cy="146501"/>
              </a:xfrm>
              <a:prstGeom prst="rightBrace">
                <a:avLst>
                  <a:gd name="adj1" fmla="val 47358"/>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5" name="Straight Connector 284"/>
              <p:cNvCxnSpPr/>
              <p:nvPr/>
            </p:nvCxnSpPr>
            <p:spPr>
              <a:xfrm>
                <a:off x="2768796" y="3458374"/>
                <a:ext cx="45720" cy="14771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86" name="Oval 285"/>
              <p:cNvSpPr/>
              <p:nvPr/>
            </p:nvSpPr>
            <p:spPr>
              <a:xfrm>
                <a:off x="444562" y="4795863"/>
                <a:ext cx="3789257" cy="1091060"/>
              </a:xfrm>
              <a:prstGeom prst="ellipse">
                <a:avLst/>
              </a:prstGeom>
              <a:solidFill>
                <a:schemeClr val="accent1">
                  <a:lumMod val="20000"/>
                  <a:lumOff val="80000"/>
                </a:schemeClr>
              </a:solid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7" name="Straight Arrow Connector 286"/>
              <p:cNvCxnSpPr/>
              <p:nvPr/>
            </p:nvCxnSpPr>
            <p:spPr>
              <a:xfrm>
                <a:off x="2339190" y="2046383"/>
                <a:ext cx="1555979" cy="3009576"/>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H="1" flipV="1">
                <a:off x="2339190" y="2046383"/>
                <a:ext cx="1" cy="32382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Arrow Connector 288"/>
              <p:cNvCxnSpPr/>
              <p:nvPr/>
            </p:nvCxnSpPr>
            <p:spPr>
              <a:xfrm>
                <a:off x="2339190" y="2046383"/>
                <a:ext cx="1631591" cy="3554385"/>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90" name="Straight Arrow Connector 289"/>
              <p:cNvCxnSpPr>
                <a:endCxn id="286" idx="6"/>
              </p:cNvCxnSpPr>
              <p:nvPr/>
            </p:nvCxnSpPr>
            <p:spPr>
              <a:xfrm>
                <a:off x="2339190" y="2046383"/>
                <a:ext cx="1894629" cy="329501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91" name="Straight Arrow Connector 290"/>
              <p:cNvCxnSpPr/>
              <p:nvPr/>
            </p:nvCxnSpPr>
            <p:spPr>
              <a:xfrm>
                <a:off x="2339190" y="2046383"/>
                <a:ext cx="1003577" cy="2875763"/>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2" name="Straight Arrow Connector 291"/>
              <p:cNvCxnSpPr/>
              <p:nvPr/>
            </p:nvCxnSpPr>
            <p:spPr>
              <a:xfrm>
                <a:off x="2339190" y="2046383"/>
                <a:ext cx="1133654" cy="372815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93" name="TextBox 292"/>
              <p:cNvSpPr txBox="1"/>
              <p:nvPr/>
            </p:nvSpPr>
            <p:spPr>
              <a:xfrm>
                <a:off x="3102488" y="4565950"/>
                <a:ext cx="570990" cy="338554"/>
              </a:xfrm>
              <a:prstGeom prst="rect">
                <a:avLst/>
              </a:prstGeom>
              <a:noFill/>
            </p:spPr>
            <p:txBody>
              <a:bodyPr wrap="none" rtlCol="0">
                <a:spAutoFit/>
              </a:bodyPr>
              <a:lstStyle/>
              <a:p>
                <a:r>
                  <a:rPr lang="en-US" sz="1600" dirty="0"/>
                  <a:t>- 45</a:t>
                </a:r>
                <a:r>
                  <a:rPr lang="en-US" sz="1600" dirty="0">
                    <a:latin typeface="Calibri" panose="020F0502020204030204" pitchFamily="34" charset="0"/>
                    <a:cs typeface="Calibri" panose="020F0502020204030204" pitchFamily="34" charset="0"/>
                  </a:rPr>
                  <a:t>°</a:t>
                </a:r>
                <a:endParaRPr lang="en-US" sz="1600" dirty="0"/>
              </a:p>
            </p:txBody>
          </p:sp>
          <p:sp>
            <p:nvSpPr>
              <p:cNvPr id="294" name="TextBox 293"/>
              <p:cNvSpPr txBox="1"/>
              <p:nvPr/>
            </p:nvSpPr>
            <p:spPr>
              <a:xfrm>
                <a:off x="3748177" y="4722536"/>
                <a:ext cx="726481" cy="338554"/>
              </a:xfrm>
              <a:prstGeom prst="rect">
                <a:avLst/>
              </a:prstGeom>
              <a:noFill/>
            </p:spPr>
            <p:txBody>
              <a:bodyPr wrap="none" rtlCol="0">
                <a:spAutoFit/>
              </a:bodyPr>
              <a:lstStyle/>
              <a:p>
                <a:r>
                  <a:rPr lang="en-US" sz="1600" dirty="0"/>
                  <a:t>- 22.5</a:t>
                </a:r>
                <a:r>
                  <a:rPr lang="en-US" sz="1600" dirty="0">
                    <a:latin typeface="Calibri" panose="020F0502020204030204" pitchFamily="34" charset="0"/>
                    <a:cs typeface="Calibri" panose="020F0502020204030204" pitchFamily="34" charset="0"/>
                  </a:rPr>
                  <a:t>°</a:t>
                </a:r>
                <a:endParaRPr lang="en-US" sz="1600" dirty="0"/>
              </a:p>
            </p:txBody>
          </p:sp>
          <p:sp>
            <p:nvSpPr>
              <p:cNvPr id="296" name="TextBox 295"/>
              <p:cNvSpPr txBox="1"/>
              <p:nvPr/>
            </p:nvSpPr>
            <p:spPr>
              <a:xfrm>
                <a:off x="3890568" y="5576287"/>
                <a:ext cx="617477" cy="338554"/>
              </a:xfrm>
              <a:prstGeom prst="rect">
                <a:avLst/>
              </a:prstGeom>
              <a:noFill/>
            </p:spPr>
            <p:txBody>
              <a:bodyPr wrap="none" rtlCol="0">
                <a:spAutoFit/>
              </a:bodyPr>
              <a:lstStyle/>
              <a:p>
                <a:r>
                  <a:rPr lang="en-US" sz="1600" dirty="0"/>
                  <a:t>22.5</a:t>
                </a:r>
                <a:r>
                  <a:rPr lang="en-US" sz="1600" dirty="0">
                    <a:latin typeface="Calibri" panose="020F0502020204030204" pitchFamily="34" charset="0"/>
                    <a:cs typeface="Calibri" panose="020F0502020204030204" pitchFamily="34" charset="0"/>
                  </a:rPr>
                  <a:t>°</a:t>
                </a:r>
                <a:endParaRPr lang="en-US" sz="1600" dirty="0"/>
              </a:p>
            </p:txBody>
          </p:sp>
          <p:sp>
            <p:nvSpPr>
              <p:cNvPr id="297" name="TextBox 296"/>
              <p:cNvSpPr txBox="1"/>
              <p:nvPr/>
            </p:nvSpPr>
            <p:spPr>
              <a:xfrm>
                <a:off x="3343603" y="5760550"/>
                <a:ext cx="461986" cy="338554"/>
              </a:xfrm>
              <a:prstGeom prst="rect">
                <a:avLst/>
              </a:prstGeom>
              <a:noFill/>
            </p:spPr>
            <p:txBody>
              <a:bodyPr wrap="none" rtlCol="0">
                <a:spAutoFit/>
              </a:bodyPr>
              <a:lstStyle/>
              <a:p>
                <a:r>
                  <a:rPr lang="en-US" sz="1600" dirty="0"/>
                  <a:t>45</a:t>
                </a:r>
                <a:r>
                  <a:rPr lang="en-US" sz="1600" dirty="0">
                    <a:latin typeface="Calibri" panose="020F0502020204030204" pitchFamily="34" charset="0"/>
                    <a:cs typeface="Calibri" panose="020F0502020204030204" pitchFamily="34" charset="0"/>
                  </a:rPr>
                  <a:t>°</a:t>
                </a:r>
                <a:endParaRPr lang="en-US" sz="1600" dirty="0"/>
              </a:p>
            </p:txBody>
          </p:sp>
          <p:sp>
            <p:nvSpPr>
              <p:cNvPr id="298" name="Arc 297"/>
              <p:cNvSpPr/>
              <p:nvPr/>
            </p:nvSpPr>
            <p:spPr>
              <a:xfrm flipH="1" flipV="1">
                <a:off x="2286033" y="2760525"/>
                <a:ext cx="306346" cy="186207"/>
              </a:xfrm>
              <a:prstGeom prst="arc">
                <a:avLst>
                  <a:gd name="adj1" fmla="val 11846057"/>
                  <a:gd name="adj2" fmla="val 1929834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9" name="TextBox 298"/>
              <p:cNvSpPr txBox="1"/>
              <p:nvPr/>
            </p:nvSpPr>
            <p:spPr>
              <a:xfrm>
                <a:off x="2233092" y="2942377"/>
                <a:ext cx="497252" cy="369332"/>
              </a:xfrm>
              <a:prstGeom prst="rect">
                <a:avLst/>
              </a:prstGeom>
              <a:noFill/>
            </p:spPr>
            <p:txBody>
              <a:bodyPr wrap="none" rtlCol="0">
                <a:spAutoFit/>
              </a:bodyPr>
              <a:lstStyle/>
              <a:p>
                <a:r>
                  <a:rPr lang="en-US" dirty="0"/>
                  <a:t>30°</a:t>
                </a:r>
              </a:p>
            </p:txBody>
          </p:sp>
          <p:cxnSp>
            <p:nvCxnSpPr>
              <p:cNvPr id="300" name="Straight Connector 299"/>
              <p:cNvCxnSpPr>
                <a:endCxn id="286" idx="6"/>
              </p:cNvCxnSpPr>
              <p:nvPr/>
            </p:nvCxnSpPr>
            <p:spPr>
              <a:xfrm>
                <a:off x="2344394" y="5315791"/>
                <a:ext cx="1889425"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flipV="1">
                <a:off x="2350237" y="5041925"/>
                <a:ext cx="1544932" cy="27822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2344394" y="4922146"/>
                <a:ext cx="987965" cy="38511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a:off x="2339189" y="5295984"/>
                <a:ext cx="1626221" cy="310803"/>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a:off x="2339189" y="5307319"/>
                <a:ext cx="1138729" cy="462782"/>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
            <p:nvSpPr>
              <p:cNvPr id="305" name="Oval 304"/>
              <p:cNvSpPr/>
              <p:nvPr/>
            </p:nvSpPr>
            <p:spPr>
              <a:xfrm>
                <a:off x="1516663" y="3366061"/>
                <a:ext cx="1657933" cy="260096"/>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val 305"/>
              <p:cNvSpPr/>
              <p:nvPr/>
            </p:nvSpPr>
            <p:spPr>
              <a:xfrm>
                <a:off x="1580691" y="3267548"/>
                <a:ext cx="1519394" cy="225354"/>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7" name="Straight Connector 306"/>
              <p:cNvCxnSpPr>
                <a:stCxn id="306" idx="6"/>
                <a:endCxn id="305" idx="6"/>
              </p:cNvCxnSpPr>
              <p:nvPr/>
            </p:nvCxnSpPr>
            <p:spPr>
              <a:xfrm>
                <a:off x="3100084" y="3380225"/>
                <a:ext cx="74512" cy="11588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08" name="Straight Connector 307"/>
              <p:cNvCxnSpPr>
                <a:stCxn id="305" idx="2"/>
                <a:endCxn id="306" idx="2"/>
              </p:cNvCxnSpPr>
              <p:nvPr/>
            </p:nvCxnSpPr>
            <p:spPr>
              <a:xfrm flipV="1">
                <a:off x="1516663" y="3380225"/>
                <a:ext cx="64028" cy="11588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9" name="Straight Connector 308"/>
              <p:cNvCxnSpPr>
                <a:endCxn id="286" idx="2"/>
              </p:cNvCxnSpPr>
              <p:nvPr/>
            </p:nvCxnSpPr>
            <p:spPr>
              <a:xfrm flipH="1">
                <a:off x="444562" y="2046383"/>
                <a:ext cx="1905675" cy="329501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grpSp>
      <p:grpSp>
        <p:nvGrpSpPr>
          <p:cNvPr id="10" name="Group 9">
            <a:extLst>
              <a:ext uri="{FF2B5EF4-FFF2-40B4-BE49-F238E27FC236}">
                <a16:creationId xmlns:a16="http://schemas.microsoft.com/office/drawing/2014/main" id="{11C5255D-663F-4E45-B9D2-EE975BB58368}"/>
              </a:ext>
            </a:extLst>
          </p:cNvPr>
          <p:cNvGrpSpPr/>
          <p:nvPr/>
        </p:nvGrpSpPr>
        <p:grpSpPr>
          <a:xfrm>
            <a:off x="10736793" y="4752232"/>
            <a:ext cx="1204565" cy="552216"/>
            <a:chOff x="8740857" y="5845028"/>
            <a:chExt cx="1204565" cy="552216"/>
          </a:xfrm>
          <a:solidFill>
            <a:schemeClr val="bg1">
              <a:lumMod val="95000"/>
            </a:schemeClr>
          </a:solidFill>
        </p:grpSpPr>
        <p:sp>
          <p:nvSpPr>
            <p:cNvPr id="7" name="Rectangle 6">
              <a:extLst>
                <a:ext uri="{FF2B5EF4-FFF2-40B4-BE49-F238E27FC236}">
                  <a16:creationId xmlns:a16="http://schemas.microsoft.com/office/drawing/2014/main" id="{913174B1-3092-445D-B4E6-D3221154EFEC}"/>
                </a:ext>
              </a:extLst>
            </p:cNvPr>
            <p:cNvSpPr/>
            <p:nvPr/>
          </p:nvSpPr>
          <p:spPr>
            <a:xfrm>
              <a:off x="8740857" y="5845028"/>
              <a:ext cx="1085531" cy="4336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2" name="Rectangle 71">
              <a:extLst>
                <a:ext uri="{FF2B5EF4-FFF2-40B4-BE49-F238E27FC236}">
                  <a16:creationId xmlns:a16="http://schemas.microsoft.com/office/drawing/2014/main" id="{1764B825-7DD6-4998-BE54-6C4A69E9644A}"/>
                </a:ext>
              </a:extLst>
            </p:cNvPr>
            <p:cNvSpPr/>
            <p:nvPr/>
          </p:nvSpPr>
          <p:spPr>
            <a:xfrm>
              <a:off x="8800374" y="5908261"/>
              <a:ext cx="1085531" cy="4336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3" name="Rectangle 72">
              <a:extLst>
                <a:ext uri="{FF2B5EF4-FFF2-40B4-BE49-F238E27FC236}">
                  <a16:creationId xmlns:a16="http://schemas.microsoft.com/office/drawing/2014/main" id="{D233279E-E369-4417-839E-5AE27F15215A}"/>
                </a:ext>
              </a:extLst>
            </p:cNvPr>
            <p:cNvSpPr/>
            <p:nvPr/>
          </p:nvSpPr>
          <p:spPr>
            <a:xfrm>
              <a:off x="8859891" y="5963572"/>
              <a:ext cx="1085531" cy="433672"/>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74" name="Object 73">
              <a:extLst>
                <a:ext uri="{FF2B5EF4-FFF2-40B4-BE49-F238E27FC236}">
                  <a16:creationId xmlns:a16="http://schemas.microsoft.com/office/drawing/2014/main" id="{2F9FE611-DC38-47B8-A5CC-C4097C112CB3}"/>
                </a:ext>
              </a:extLst>
            </p:cNvPr>
            <p:cNvGraphicFramePr>
              <a:graphicFrameLocks noChangeAspect="1"/>
            </p:cNvGraphicFramePr>
            <p:nvPr>
              <p:extLst>
                <p:ext uri="{D42A27DB-BD31-4B8C-83A1-F6EECF244321}">
                  <p14:modId xmlns:p14="http://schemas.microsoft.com/office/powerpoint/2010/main" val="3746612729"/>
                </p:ext>
              </p:extLst>
            </p:nvPr>
          </p:nvGraphicFramePr>
          <p:xfrm>
            <a:off x="8943143" y="5974341"/>
            <a:ext cx="827233" cy="392804"/>
          </p:xfrm>
          <a:graphic>
            <a:graphicData uri="http://schemas.openxmlformats.org/presentationml/2006/ole">
              <mc:AlternateContent xmlns:mc="http://schemas.openxmlformats.org/markup-compatibility/2006">
                <mc:Choice xmlns:v="urn:schemas-microsoft-com:vml" Requires="v">
                  <p:oleObj spid="_x0000_s23064" name="Equation" r:id="rId12" imgW="507960" imgH="241200" progId="Equation.DSMT4">
                    <p:embed/>
                  </p:oleObj>
                </mc:Choice>
                <mc:Fallback>
                  <p:oleObj name="Equation" r:id="rId12" imgW="507960" imgH="241200" progId="Equation.DSMT4">
                    <p:embed/>
                    <p:pic>
                      <p:nvPicPr>
                        <p:cNvPr id="78" name="Object 77"/>
                        <p:cNvPicPr/>
                        <p:nvPr/>
                      </p:nvPicPr>
                      <p:blipFill>
                        <a:blip r:embed="rId13"/>
                        <a:stretch>
                          <a:fillRect/>
                        </a:stretch>
                      </p:blipFill>
                      <p:spPr>
                        <a:xfrm>
                          <a:off x="8943143" y="5974341"/>
                          <a:ext cx="827233" cy="392804"/>
                        </a:xfrm>
                        <a:prstGeom prst="rect">
                          <a:avLst/>
                        </a:prstGeom>
                        <a:noFill/>
                        <a:ln>
                          <a:noFill/>
                        </a:ln>
                      </p:spPr>
                    </p:pic>
                  </p:oleObj>
                </mc:Fallback>
              </mc:AlternateContent>
            </a:graphicData>
          </a:graphic>
        </p:graphicFrame>
      </p:grpSp>
      <p:cxnSp>
        <p:nvCxnSpPr>
          <p:cNvPr id="180" name="Straight Arrow Connector 179"/>
          <p:cNvCxnSpPr>
            <a:cxnSpLocks/>
            <a:stCxn id="75" idx="2"/>
            <a:endCxn id="72" idx="0"/>
          </p:cNvCxnSpPr>
          <p:nvPr/>
        </p:nvCxnSpPr>
        <p:spPr>
          <a:xfrm>
            <a:off x="11333328" y="4600332"/>
            <a:ext cx="5748" cy="215133"/>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a:cxnSpLocks/>
            <a:stCxn id="72" idx="1"/>
            <a:endCxn id="43" idx="3"/>
          </p:cNvCxnSpPr>
          <p:nvPr/>
        </p:nvCxnSpPr>
        <p:spPr>
          <a:xfrm flipH="1">
            <a:off x="9819008" y="5032301"/>
            <a:ext cx="977302" cy="827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82" name="folker3scan3LOS3">
            <a:hlinkClick r:id="" action="ppaction://media"/>
            <a:extLst>
              <a:ext uri="{FF2B5EF4-FFF2-40B4-BE49-F238E27FC236}">
                <a16:creationId xmlns:a16="http://schemas.microsoft.com/office/drawing/2014/main" id="{898DA08B-3B80-4CE7-B388-D8ED1B68988B}"/>
              </a:ext>
            </a:extLst>
          </p:cNvPr>
          <p:cNvPicPr>
            <a:picLocks noChangeAspect="1"/>
          </p:cNvPicPr>
          <p:nvPr>
            <a:videoFile r:link="rId3"/>
            <p:extLst>
              <p:ext uri="{DAA4B4D4-6D71-4841-9C94-3DE7FCFB9230}">
                <p14:media xmlns:p14="http://schemas.microsoft.com/office/powerpoint/2010/main" r:embed="rId2"/>
              </p:ext>
            </p:extLst>
          </p:nvPr>
        </p:nvPicPr>
        <p:blipFill rotWithShape="1">
          <a:blip r:embed="rId14"/>
          <a:srcRect l="63981" t="50416" r="7304" b="2201"/>
          <a:stretch/>
        </p:blipFill>
        <p:spPr>
          <a:xfrm>
            <a:off x="4713478" y="536259"/>
            <a:ext cx="2829937" cy="2051437"/>
          </a:xfrm>
          <a:prstGeom prst="rect">
            <a:avLst/>
          </a:prstGeom>
        </p:spPr>
      </p:pic>
      <p:sp>
        <p:nvSpPr>
          <p:cNvPr id="135" name="Rectangle 134"/>
          <p:cNvSpPr/>
          <p:nvPr/>
        </p:nvSpPr>
        <p:spPr>
          <a:xfrm>
            <a:off x="8363778" y="5920531"/>
            <a:ext cx="1799657" cy="67670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graphicFrame>
        <p:nvGraphicFramePr>
          <p:cNvPr id="87" name="Object 86">
            <a:extLst>
              <a:ext uri="{FF2B5EF4-FFF2-40B4-BE49-F238E27FC236}">
                <a16:creationId xmlns:a16="http://schemas.microsoft.com/office/drawing/2014/main" id="{F331D88B-6053-48F4-9784-D13C5FD7C859}"/>
              </a:ext>
            </a:extLst>
          </p:cNvPr>
          <p:cNvGraphicFramePr>
            <a:graphicFrameLocks noChangeAspect="1"/>
          </p:cNvGraphicFramePr>
          <p:nvPr>
            <p:extLst>
              <p:ext uri="{D42A27DB-BD31-4B8C-83A1-F6EECF244321}">
                <p14:modId xmlns:p14="http://schemas.microsoft.com/office/powerpoint/2010/main" val="785303417"/>
              </p:ext>
            </p:extLst>
          </p:nvPr>
        </p:nvGraphicFramePr>
        <p:xfrm>
          <a:off x="8514409" y="6242289"/>
          <a:ext cx="1554927" cy="289852"/>
        </p:xfrm>
        <a:graphic>
          <a:graphicData uri="http://schemas.openxmlformats.org/presentationml/2006/ole">
            <mc:AlternateContent xmlns:mc="http://schemas.openxmlformats.org/markup-compatibility/2006">
              <mc:Choice xmlns:v="urn:schemas-microsoft-com:vml" Requires="v">
                <p:oleObj spid="_x0000_s23065" name="Equation" r:id="rId15" imgW="1231560" imgH="253800" progId="Equation.DSMT4">
                  <p:embed/>
                </p:oleObj>
              </mc:Choice>
              <mc:Fallback>
                <p:oleObj name="Equation" r:id="rId15" imgW="1231560" imgH="253800" progId="Equation.DSMT4">
                  <p:embed/>
                  <p:pic>
                    <p:nvPicPr>
                      <p:cNvPr id="77" name="Object 76">
                        <a:extLst>
                          <a:ext uri="{FF2B5EF4-FFF2-40B4-BE49-F238E27FC236}">
                            <a16:creationId xmlns:a16="http://schemas.microsoft.com/office/drawing/2014/main" id="{49BCFC56-E425-4A15-B014-FA95D3ADF402}"/>
                          </a:ext>
                        </a:extLst>
                      </p:cNvPr>
                      <p:cNvPicPr/>
                      <p:nvPr/>
                    </p:nvPicPr>
                    <p:blipFill>
                      <a:blip r:embed="rId16"/>
                      <a:stretch>
                        <a:fillRect/>
                      </a:stretch>
                    </p:blipFill>
                    <p:spPr>
                      <a:xfrm>
                        <a:off x="8514409" y="6242289"/>
                        <a:ext cx="1554927" cy="289852"/>
                      </a:xfrm>
                      <a:prstGeom prst="rect">
                        <a:avLst/>
                      </a:prstGeom>
                      <a:ln>
                        <a:noFill/>
                      </a:ln>
                    </p:spPr>
                  </p:pic>
                </p:oleObj>
              </mc:Fallback>
            </mc:AlternateContent>
          </a:graphicData>
        </a:graphic>
      </p:graphicFrame>
      <p:sp>
        <p:nvSpPr>
          <p:cNvPr id="26" name="TextBox 25">
            <a:extLst>
              <a:ext uri="{FF2B5EF4-FFF2-40B4-BE49-F238E27FC236}">
                <a16:creationId xmlns:a16="http://schemas.microsoft.com/office/drawing/2014/main" id="{B0A9FA9B-5CBD-4DDA-A590-E9CB34AB207F}"/>
              </a:ext>
            </a:extLst>
          </p:cNvPr>
          <p:cNvSpPr txBox="1"/>
          <p:nvPr/>
        </p:nvSpPr>
        <p:spPr>
          <a:xfrm>
            <a:off x="8966275" y="5932136"/>
            <a:ext cx="572464" cy="307777"/>
          </a:xfrm>
          <a:prstGeom prst="rect">
            <a:avLst/>
          </a:prstGeom>
          <a:noFill/>
        </p:spPr>
        <p:txBody>
          <a:bodyPr wrap="none" rtlCol="0">
            <a:spAutoFit/>
          </a:bodyPr>
          <a:lstStyle/>
          <a:p>
            <a:r>
              <a:rPr lang="en-US" sz="1400" dirty="0"/>
              <a:t>Solve</a:t>
            </a:r>
          </a:p>
        </p:txBody>
      </p:sp>
      <p:cxnSp>
        <p:nvCxnSpPr>
          <p:cNvPr id="137" name="Straight Arrow Connector 136"/>
          <p:cNvCxnSpPr>
            <a:cxnSpLocks/>
            <a:stCxn id="135" idx="1"/>
          </p:cNvCxnSpPr>
          <p:nvPr/>
        </p:nvCxnSpPr>
        <p:spPr>
          <a:xfrm flipH="1">
            <a:off x="7681219" y="6258883"/>
            <a:ext cx="682559"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6E8E3C62-0014-4799-B34F-4CDA8CA324C8}"/>
              </a:ext>
            </a:extLst>
          </p:cNvPr>
          <p:cNvSpPr/>
          <p:nvPr/>
        </p:nvSpPr>
        <p:spPr>
          <a:xfrm>
            <a:off x="8693230" y="4722535"/>
            <a:ext cx="1125778" cy="63607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n>
                  <a:solidFill>
                    <a:srgbClr val="1E04BC"/>
                  </a:solidFill>
                </a:ln>
                <a:solidFill>
                  <a:schemeClr val="tx1"/>
                </a:solidFill>
              </a:rPr>
              <a:t> </a:t>
            </a:r>
          </a:p>
        </p:txBody>
      </p:sp>
      <p:graphicFrame>
        <p:nvGraphicFramePr>
          <p:cNvPr id="113" name="Object 112">
            <a:extLst>
              <a:ext uri="{FF2B5EF4-FFF2-40B4-BE49-F238E27FC236}">
                <a16:creationId xmlns:a16="http://schemas.microsoft.com/office/drawing/2014/main" id="{552AC216-841B-4FC5-9300-DEC6A12B8F2A}"/>
              </a:ext>
            </a:extLst>
          </p:cNvPr>
          <p:cNvGraphicFramePr>
            <a:graphicFrameLocks noChangeAspect="1"/>
          </p:cNvGraphicFramePr>
          <p:nvPr>
            <p:extLst>
              <p:ext uri="{D42A27DB-BD31-4B8C-83A1-F6EECF244321}">
                <p14:modId xmlns:p14="http://schemas.microsoft.com/office/powerpoint/2010/main" val="899274355"/>
              </p:ext>
            </p:extLst>
          </p:nvPr>
        </p:nvGraphicFramePr>
        <p:xfrm>
          <a:off x="8833395" y="4943117"/>
          <a:ext cx="817933" cy="388387"/>
        </p:xfrm>
        <a:graphic>
          <a:graphicData uri="http://schemas.openxmlformats.org/presentationml/2006/ole">
            <mc:AlternateContent xmlns:mc="http://schemas.openxmlformats.org/markup-compatibility/2006">
              <mc:Choice xmlns:v="urn:schemas-microsoft-com:vml" Requires="v">
                <p:oleObj spid="_x0000_s23066" name="Equation" r:id="rId17" imgW="507960" imgH="241200" progId="Equation.DSMT4">
                  <p:embed/>
                </p:oleObj>
              </mc:Choice>
              <mc:Fallback>
                <p:oleObj name="Equation" r:id="rId17" imgW="507960" imgH="241200" progId="Equation.DSMT4">
                  <p:embed/>
                  <p:pic>
                    <p:nvPicPr>
                      <p:cNvPr id="74" name="Object 73">
                        <a:extLst>
                          <a:ext uri="{FF2B5EF4-FFF2-40B4-BE49-F238E27FC236}">
                            <a16:creationId xmlns:a16="http://schemas.microsoft.com/office/drawing/2014/main" id="{2F9FE611-DC38-47B8-A5CC-C4097C112CB3}"/>
                          </a:ext>
                        </a:extLst>
                      </p:cNvPr>
                      <p:cNvPicPr/>
                      <p:nvPr/>
                    </p:nvPicPr>
                    <p:blipFill>
                      <a:blip r:embed="rId13"/>
                      <a:stretch>
                        <a:fillRect/>
                      </a:stretch>
                    </p:blipFill>
                    <p:spPr>
                      <a:xfrm>
                        <a:off x="8833395" y="4943117"/>
                        <a:ext cx="817933" cy="388387"/>
                      </a:xfrm>
                      <a:prstGeom prst="rect">
                        <a:avLst/>
                      </a:prstGeom>
                      <a:noFill/>
                      <a:ln>
                        <a:noFill/>
                      </a:ln>
                    </p:spPr>
                  </p:pic>
                </p:oleObj>
              </mc:Fallback>
            </mc:AlternateContent>
          </a:graphicData>
        </a:graphic>
      </p:graphicFrame>
      <p:sp>
        <p:nvSpPr>
          <p:cNvPr id="49" name="TextBox 48">
            <a:extLst>
              <a:ext uri="{FF2B5EF4-FFF2-40B4-BE49-F238E27FC236}">
                <a16:creationId xmlns:a16="http://schemas.microsoft.com/office/drawing/2014/main" id="{2695A2E9-A5E9-4FCD-A1D2-62DCD15F3286}"/>
              </a:ext>
            </a:extLst>
          </p:cNvPr>
          <p:cNvSpPr txBox="1"/>
          <p:nvPr/>
        </p:nvSpPr>
        <p:spPr>
          <a:xfrm>
            <a:off x="8899146" y="4748002"/>
            <a:ext cx="623889" cy="307777"/>
          </a:xfrm>
          <a:prstGeom prst="rect">
            <a:avLst/>
          </a:prstGeom>
          <a:noFill/>
        </p:spPr>
        <p:txBody>
          <a:bodyPr wrap="none" rtlCol="0">
            <a:spAutoFit/>
          </a:bodyPr>
          <a:lstStyle/>
          <a:p>
            <a:r>
              <a:rPr lang="en-US" sz="1400" dirty="0"/>
              <a:t>Select</a:t>
            </a:r>
          </a:p>
        </p:txBody>
      </p:sp>
      <p:cxnSp>
        <p:nvCxnSpPr>
          <p:cNvPr id="53" name="Straight Arrow Connector 52">
            <a:extLst>
              <a:ext uri="{FF2B5EF4-FFF2-40B4-BE49-F238E27FC236}">
                <a16:creationId xmlns:a16="http://schemas.microsoft.com/office/drawing/2014/main" id="{A0C2236A-9FFC-4D67-8202-5F07D76708E7}"/>
              </a:ext>
            </a:extLst>
          </p:cNvPr>
          <p:cNvCxnSpPr>
            <a:cxnSpLocks/>
            <a:stCxn id="43" idx="2"/>
            <a:endCxn id="135" idx="0"/>
          </p:cNvCxnSpPr>
          <p:nvPr/>
        </p:nvCxnSpPr>
        <p:spPr>
          <a:xfrm>
            <a:off x="9256119" y="5358614"/>
            <a:ext cx="7488" cy="561917"/>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F75E1A53-C7C7-4F72-A0B4-D3DB83E10707}"/>
              </a:ext>
            </a:extLst>
          </p:cNvPr>
          <p:cNvSpPr/>
          <p:nvPr/>
        </p:nvSpPr>
        <p:spPr>
          <a:xfrm>
            <a:off x="10474656" y="4138939"/>
            <a:ext cx="1717343" cy="46139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8" name="Object 67">
            <a:extLst>
              <a:ext uri="{FF2B5EF4-FFF2-40B4-BE49-F238E27FC236}">
                <a16:creationId xmlns:a16="http://schemas.microsoft.com/office/drawing/2014/main" id="{66F00BC4-4DD2-45F3-B284-A23C53CE11BF}"/>
              </a:ext>
            </a:extLst>
          </p:cNvPr>
          <p:cNvGraphicFramePr>
            <a:graphicFrameLocks noChangeAspect="1"/>
          </p:cNvGraphicFramePr>
          <p:nvPr>
            <p:extLst>
              <p:ext uri="{D42A27DB-BD31-4B8C-83A1-F6EECF244321}">
                <p14:modId xmlns:p14="http://schemas.microsoft.com/office/powerpoint/2010/main" val="4266728834"/>
              </p:ext>
            </p:extLst>
          </p:nvPr>
        </p:nvGraphicFramePr>
        <p:xfrm>
          <a:off x="10520158" y="4235050"/>
          <a:ext cx="1617702" cy="259163"/>
        </p:xfrm>
        <a:graphic>
          <a:graphicData uri="http://schemas.openxmlformats.org/presentationml/2006/ole">
            <mc:AlternateContent xmlns:mc="http://schemas.openxmlformats.org/markup-compatibility/2006">
              <mc:Choice xmlns:v="urn:schemas-microsoft-com:vml" Requires="v">
                <p:oleObj spid="_x0000_s23067" name="Equation" r:id="rId18" imgW="1511280" imgH="241200" progId="Equation.DSMT4">
                  <p:embed/>
                </p:oleObj>
              </mc:Choice>
              <mc:Fallback>
                <p:oleObj name="Equation" r:id="rId18" imgW="1511280" imgH="241200" progId="Equation.DSMT4">
                  <p:embed/>
                  <p:pic>
                    <p:nvPicPr>
                      <p:cNvPr id="0" name=""/>
                      <p:cNvPicPr/>
                      <p:nvPr/>
                    </p:nvPicPr>
                    <p:blipFill>
                      <a:blip r:embed="rId19"/>
                      <a:stretch>
                        <a:fillRect/>
                      </a:stretch>
                    </p:blipFill>
                    <p:spPr>
                      <a:xfrm>
                        <a:off x="10520158" y="4235050"/>
                        <a:ext cx="1617702" cy="259163"/>
                      </a:xfrm>
                      <a:prstGeom prst="rect">
                        <a:avLst/>
                      </a:prstGeom>
                    </p:spPr>
                  </p:pic>
                </p:oleObj>
              </mc:Fallback>
            </mc:AlternateContent>
          </a:graphicData>
        </a:graphic>
      </p:graphicFrame>
      <p:sp>
        <p:nvSpPr>
          <p:cNvPr id="8" name="Freeform: Shape 7">
            <a:extLst>
              <a:ext uri="{FF2B5EF4-FFF2-40B4-BE49-F238E27FC236}">
                <a16:creationId xmlns:a16="http://schemas.microsoft.com/office/drawing/2014/main" id="{9166E9A9-AFCD-4182-B111-394E2874C556}"/>
              </a:ext>
            </a:extLst>
          </p:cNvPr>
          <p:cNvSpPr/>
          <p:nvPr/>
        </p:nvSpPr>
        <p:spPr>
          <a:xfrm>
            <a:off x="7454348" y="1524000"/>
            <a:ext cx="2398462" cy="569115"/>
          </a:xfrm>
          <a:custGeom>
            <a:avLst/>
            <a:gdLst>
              <a:gd name="connsiteX0" fmla="*/ 0 w 2451652"/>
              <a:gd name="connsiteY0" fmla="*/ 0 h 1318591"/>
              <a:gd name="connsiteX1" fmla="*/ 1146313 w 2451652"/>
              <a:gd name="connsiteY1" fmla="*/ 337930 h 1318591"/>
              <a:gd name="connsiteX2" fmla="*/ 2451652 w 2451652"/>
              <a:gd name="connsiteY2" fmla="*/ 1318591 h 1318591"/>
            </a:gdLst>
            <a:ahLst/>
            <a:cxnLst>
              <a:cxn ang="0">
                <a:pos x="connsiteX0" y="connsiteY0"/>
              </a:cxn>
              <a:cxn ang="0">
                <a:pos x="connsiteX1" y="connsiteY1"/>
              </a:cxn>
              <a:cxn ang="0">
                <a:pos x="connsiteX2" y="connsiteY2"/>
              </a:cxn>
            </a:cxnLst>
            <a:rect l="l" t="t" r="r" b="b"/>
            <a:pathLst>
              <a:path w="2451652" h="1318591">
                <a:moveTo>
                  <a:pt x="0" y="0"/>
                </a:moveTo>
                <a:cubicBezTo>
                  <a:pt x="368852" y="59082"/>
                  <a:pt x="737704" y="118165"/>
                  <a:pt x="1146313" y="337930"/>
                </a:cubicBezTo>
                <a:cubicBezTo>
                  <a:pt x="1554922" y="557695"/>
                  <a:pt x="2003287" y="938143"/>
                  <a:pt x="2451652" y="1318591"/>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7" name="TextBox 16">
            <a:extLst>
              <a:ext uri="{FF2B5EF4-FFF2-40B4-BE49-F238E27FC236}">
                <a16:creationId xmlns:a16="http://schemas.microsoft.com/office/drawing/2014/main" id="{3CE1E469-9F5A-4E40-80DB-63DA21C7AF17}"/>
              </a:ext>
            </a:extLst>
          </p:cNvPr>
          <p:cNvSpPr txBox="1"/>
          <p:nvPr/>
        </p:nvSpPr>
        <p:spPr>
          <a:xfrm>
            <a:off x="9984795" y="4759155"/>
            <a:ext cx="715132" cy="307777"/>
          </a:xfrm>
          <a:prstGeom prst="rect">
            <a:avLst/>
          </a:prstGeom>
          <a:noFill/>
        </p:spPr>
        <p:txBody>
          <a:bodyPr wrap="none" rtlCol="0">
            <a:spAutoFit/>
          </a:bodyPr>
          <a:lstStyle/>
          <a:p>
            <a:r>
              <a:rPr lang="en-US" sz="1400" dirty="0"/>
              <a:t>5 LOS’s</a:t>
            </a:r>
          </a:p>
        </p:txBody>
      </p:sp>
      <p:sp>
        <p:nvSpPr>
          <p:cNvPr id="18" name="TextBox 17">
            <a:extLst>
              <a:ext uri="{FF2B5EF4-FFF2-40B4-BE49-F238E27FC236}">
                <a16:creationId xmlns:a16="http://schemas.microsoft.com/office/drawing/2014/main" id="{972A73BD-25EC-4F72-802F-EF8FDE7B9894}"/>
              </a:ext>
            </a:extLst>
          </p:cNvPr>
          <p:cNvSpPr txBox="1"/>
          <p:nvPr/>
        </p:nvSpPr>
        <p:spPr>
          <a:xfrm>
            <a:off x="9259210" y="5421561"/>
            <a:ext cx="976421" cy="307777"/>
          </a:xfrm>
          <a:prstGeom prst="rect">
            <a:avLst/>
          </a:prstGeom>
          <a:noFill/>
        </p:spPr>
        <p:txBody>
          <a:bodyPr wrap="none" rtlCol="0">
            <a:spAutoFit/>
          </a:bodyPr>
          <a:lstStyle/>
          <a:p>
            <a:r>
              <a:rPr lang="en-US" sz="1400" dirty="0"/>
              <a:t>n ≥ 2 LOS’s</a:t>
            </a:r>
          </a:p>
        </p:txBody>
      </p:sp>
      <p:sp>
        <p:nvSpPr>
          <p:cNvPr id="19" name="TextBox 18">
            <a:extLst>
              <a:ext uri="{FF2B5EF4-FFF2-40B4-BE49-F238E27FC236}">
                <a16:creationId xmlns:a16="http://schemas.microsoft.com/office/drawing/2014/main" id="{B290449A-16F0-49B0-B98C-7D7372696EC1}"/>
              </a:ext>
            </a:extLst>
          </p:cNvPr>
          <p:cNvSpPr txBox="1"/>
          <p:nvPr/>
        </p:nvSpPr>
        <p:spPr>
          <a:xfrm>
            <a:off x="0" y="3421426"/>
            <a:ext cx="1220591" cy="369332"/>
          </a:xfrm>
          <a:prstGeom prst="rect">
            <a:avLst/>
          </a:prstGeom>
          <a:noFill/>
        </p:spPr>
        <p:txBody>
          <a:bodyPr wrap="none" rtlCol="0">
            <a:spAutoFit/>
          </a:bodyPr>
          <a:lstStyle/>
          <a:p>
            <a:r>
              <a:rPr lang="en-US" dirty="0"/>
              <a:t>Range gate</a:t>
            </a:r>
          </a:p>
        </p:txBody>
      </p:sp>
      <p:sp>
        <p:nvSpPr>
          <p:cNvPr id="20" name="Freeform: Shape 19">
            <a:extLst>
              <a:ext uri="{FF2B5EF4-FFF2-40B4-BE49-F238E27FC236}">
                <a16:creationId xmlns:a16="http://schemas.microsoft.com/office/drawing/2014/main" id="{710B86DF-8252-445B-AF96-7CC1DF16D572}"/>
              </a:ext>
            </a:extLst>
          </p:cNvPr>
          <p:cNvSpPr/>
          <p:nvPr/>
        </p:nvSpPr>
        <p:spPr>
          <a:xfrm>
            <a:off x="1179443" y="3432313"/>
            <a:ext cx="364435" cy="172278"/>
          </a:xfrm>
          <a:custGeom>
            <a:avLst/>
            <a:gdLst>
              <a:gd name="connsiteX0" fmla="*/ 0 w 364435"/>
              <a:gd name="connsiteY0" fmla="*/ 172278 h 172278"/>
              <a:gd name="connsiteX1" fmla="*/ 152400 w 364435"/>
              <a:gd name="connsiteY1" fmla="*/ 139148 h 172278"/>
              <a:gd name="connsiteX2" fmla="*/ 33131 w 364435"/>
              <a:gd name="connsiteY2" fmla="*/ 33130 h 172278"/>
              <a:gd name="connsiteX3" fmla="*/ 364435 w 364435"/>
              <a:gd name="connsiteY3" fmla="*/ 0 h 172278"/>
            </a:gdLst>
            <a:ahLst/>
            <a:cxnLst>
              <a:cxn ang="0">
                <a:pos x="connsiteX0" y="connsiteY0"/>
              </a:cxn>
              <a:cxn ang="0">
                <a:pos x="connsiteX1" y="connsiteY1"/>
              </a:cxn>
              <a:cxn ang="0">
                <a:pos x="connsiteX2" y="connsiteY2"/>
              </a:cxn>
              <a:cxn ang="0">
                <a:pos x="connsiteX3" y="connsiteY3"/>
              </a:cxn>
            </a:cxnLst>
            <a:rect l="l" t="t" r="r" b="b"/>
            <a:pathLst>
              <a:path w="364435" h="172278">
                <a:moveTo>
                  <a:pt x="0" y="172278"/>
                </a:moveTo>
                <a:cubicBezTo>
                  <a:pt x="73439" y="167308"/>
                  <a:pt x="146878" y="162339"/>
                  <a:pt x="152400" y="139148"/>
                </a:cubicBezTo>
                <a:cubicBezTo>
                  <a:pt x="157922" y="115957"/>
                  <a:pt x="-2208" y="56321"/>
                  <a:pt x="33131" y="33130"/>
                </a:cubicBezTo>
                <a:cubicBezTo>
                  <a:pt x="68470" y="9939"/>
                  <a:pt x="216452" y="4969"/>
                  <a:pt x="364435" y="0"/>
                </a:cubicBezTo>
              </a:path>
            </a:pathLst>
          </a:custGeom>
          <a:noFill/>
          <a:ln w="9525">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64BE69C-03F1-4AD8-BF0C-6671A93E4815}"/>
              </a:ext>
            </a:extLst>
          </p:cNvPr>
          <p:cNvSpPr txBox="1"/>
          <p:nvPr/>
        </p:nvSpPr>
        <p:spPr>
          <a:xfrm>
            <a:off x="345887" y="6202648"/>
            <a:ext cx="4091248" cy="369332"/>
          </a:xfrm>
          <a:prstGeom prst="rect">
            <a:avLst/>
          </a:prstGeom>
          <a:noFill/>
        </p:spPr>
        <p:txBody>
          <a:bodyPr wrap="none" rtlCol="0">
            <a:spAutoFit/>
          </a:bodyPr>
          <a:lstStyle/>
          <a:p>
            <a:r>
              <a:rPr lang="en-US" dirty="0"/>
              <a:t>Vertical range gate center spacing = 30 m</a:t>
            </a:r>
          </a:p>
        </p:txBody>
      </p:sp>
      <p:sp>
        <p:nvSpPr>
          <p:cNvPr id="5" name="TextBox 4">
            <a:extLst>
              <a:ext uri="{FF2B5EF4-FFF2-40B4-BE49-F238E27FC236}">
                <a16:creationId xmlns:a16="http://schemas.microsoft.com/office/drawing/2014/main" id="{54AEE596-4283-4C09-9CBA-E187F31C6E95}"/>
              </a:ext>
            </a:extLst>
          </p:cNvPr>
          <p:cNvSpPr txBox="1"/>
          <p:nvPr/>
        </p:nvSpPr>
        <p:spPr>
          <a:xfrm>
            <a:off x="10567960" y="6480271"/>
            <a:ext cx="1513619" cy="307777"/>
          </a:xfrm>
          <a:prstGeom prst="rect">
            <a:avLst/>
          </a:prstGeom>
          <a:noFill/>
        </p:spPr>
        <p:txBody>
          <a:bodyPr wrap="none" rtlCol="0">
            <a:spAutoFit/>
          </a:bodyPr>
          <a:lstStyle/>
          <a:p>
            <a:r>
              <a:rPr lang="en-US" sz="1400" dirty="0"/>
              <a:t>Aircraft correction</a:t>
            </a:r>
          </a:p>
        </p:txBody>
      </p:sp>
    </p:spTree>
    <p:extLst>
      <p:ext uri="{BB962C8B-B14F-4D97-AF65-F5344CB8AC3E}">
        <p14:creationId xmlns:p14="http://schemas.microsoft.com/office/powerpoint/2010/main" val="18920654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2"/>
                                        </p:tgtEl>
                                      </p:cBhvr>
                                    </p:cmd>
                                  </p:childTnLst>
                                </p:cTn>
                              </p:par>
                            </p:childTnLst>
                          </p:cTn>
                        </p:par>
                      </p:childTnLst>
                    </p:cTn>
                  </p:par>
                </p:childTnLst>
              </p:cTn>
              <p:nextCondLst>
                <p:cond evt="onClick" delay="0">
                  <p:tgtEl>
                    <p:spTgt spid="82"/>
                  </p:tgtEl>
                </p:cond>
              </p:nextCondLst>
            </p:seq>
            <p:video>
              <p:cMediaNode vol="80000">
                <p:cTn id="7" fill="hold" display="0">
                  <p:stCondLst>
                    <p:cond delay="indefinite"/>
                  </p:stCondLst>
                </p:cTn>
                <p:tgtEl>
                  <p:spTgt spid="8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75" name="Object 74">
            <a:extLst>
              <a:ext uri="{FF2B5EF4-FFF2-40B4-BE49-F238E27FC236}">
                <a16:creationId xmlns:a16="http://schemas.microsoft.com/office/drawing/2014/main" id="{B6B04D68-E223-4BFF-8685-56D4E1F0ADEC}"/>
              </a:ext>
            </a:extLst>
          </p:cNvPr>
          <p:cNvGraphicFramePr>
            <a:graphicFrameLocks noChangeAspect="1"/>
          </p:cNvGraphicFramePr>
          <p:nvPr>
            <p:extLst>
              <p:ext uri="{D42A27DB-BD31-4B8C-83A1-F6EECF244321}">
                <p14:modId xmlns:p14="http://schemas.microsoft.com/office/powerpoint/2010/main" val="3095628282"/>
              </p:ext>
            </p:extLst>
          </p:nvPr>
        </p:nvGraphicFramePr>
        <p:xfrm>
          <a:off x="745681" y="2408375"/>
          <a:ext cx="5766088" cy="1747300"/>
        </p:xfrm>
        <a:graphic>
          <a:graphicData uri="http://schemas.openxmlformats.org/presentationml/2006/ole">
            <mc:AlternateContent xmlns:mc="http://schemas.openxmlformats.org/markup-compatibility/2006">
              <mc:Choice xmlns:v="urn:schemas-microsoft-com:vml" Requires="v">
                <p:oleObj spid="_x0000_s27848" name="Equation" r:id="rId3" imgW="3352680" imgH="1015920" progId="Equation.DSMT4">
                  <p:embed/>
                </p:oleObj>
              </mc:Choice>
              <mc:Fallback>
                <p:oleObj name="Equation" r:id="rId3" imgW="3352680" imgH="1015920" progId="Equation.DSMT4">
                  <p:embed/>
                  <p:pic>
                    <p:nvPicPr>
                      <p:cNvPr id="403" name="Object 402">
                        <a:extLst>
                          <a:ext uri="{FF2B5EF4-FFF2-40B4-BE49-F238E27FC236}">
                            <a16:creationId xmlns:a16="http://schemas.microsoft.com/office/drawing/2014/main" id="{63D7C608-476C-46F4-95BC-9C460E72E6AC}"/>
                          </a:ext>
                        </a:extLst>
                      </p:cNvPr>
                      <p:cNvPicPr/>
                      <p:nvPr/>
                    </p:nvPicPr>
                    <p:blipFill>
                      <a:blip r:embed="rId4"/>
                      <a:stretch>
                        <a:fillRect/>
                      </a:stretch>
                    </p:blipFill>
                    <p:spPr>
                      <a:xfrm>
                        <a:off x="745681" y="2408375"/>
                        <a:ext cx="5766088" cy="1747300"/>
                      </a:xfrm>
                      <a:prstGeom prst="rect">
                        <a:avLst/>
                      </a:prstGeom>
                      <a:solidFill>
                        <a:schemeClr val="bg1">
                          <a:lumMod val="95000"/>
                        </a:schemeClr>
                      </a:solidFill>
                      <a:ln>
                        <a:solidFill>
                          <a:srgbClr val="00B050"/>
                        </a:solidFill>
                      </a:ln>
                    </p:spPr>
                  </p:pic>
                </p:oleObj>
              </mc:Fallback>
            </mc:AlternateContent>
          </a:graphicData>
        </a:graphic>
      </p:graphicFrame>
      <p:graphicFrame>
        <p:nvGraphicFramePr>
          <p:cNvPr id="76" name="Object 75">
            <a:extLst>
              <a:ext uri="{FF2B5EF4-FFF2-40B4-BE49-F238E27FC236}">
                <a16:creationId xmlns:a16="http://schemas.microsoft.com/office/drawing/2014/main" id="{C03B3EF9-0D46-48BA-A0A6-4B14407CB11E}"/>
              </a:ext>
            </a:extLst>
          </p:cNvPr>
          <p:cNvGraphicFramePr>
            <a:graphicFrameLocks noChangeAspect="1"/>
          </p:cNvGraphicFramePr>
          <p:nvPr>
            <p:extLst>
              <p:ext uri="{D42A27DB-BD31-4B8C-83A1-F6EECF244321}">
                <p14:modId xmlns:p14="http://schemas.microsoft.com/office/powerpoint/2010/main" val="2992288732"/>
              </p:ext>
            </p:extLst>
          </p:nvPr>
        </p:nvGraphicFramePr>
        <p:xfrm>
          <a:off x="7002906" y="2436796"/>
          <a:ext cx="4443413" cy="1662113"/>
        </p:xfrm>
        <a:graphic>
          <a:graphicData uri="http://schemas.openxmlformats.org/presentationml/2006/ole">
            <mc:AlternateContent xmlns:mc="http://schemas.openxmlformats.org/markup-compatibility/2006">
              <mc:Choice xmlns:v="urn:schemas-microsoft-com:vml" Requires="v">
                <p:oleObj spid="_x0000_s27849" name="Equation" r:id="rId5" imgW="2717640" imgH="1015920" progId="Equation.DSMT4">
                  <p:embed/>
                </p:oleObj>
              </mc:Choice>
              <mc:Fallback>
                <p:oleObj name="Equation" r:id="rId5" imgW="2717640" imgH="1015920" progId="Equation.DSMT4">
                  <p:embed/>
                  <p:pic>
                    <p:nvPicPr>
                      <p:cNvPr id="404" name="Object 403">
                        <a:extLst>
                          <a:ext uri="{FF2B5EF4-FFF2-40B4-BE49-F238E27FC236}">
                            <a16:creationId xmlns:a16="http://schemas.microsoft.com/office/drawing/2014/main" id="{C9207992-A02B-4295-8195-54204DE1C90F}"/>
                          </a:ext>
                        </a:extLst>
                      </p:cNvPr>
                      <p:cNvPicPr/>
                      <p:nvPr/>
                    </p:nvPicPr>
                    <p:blipFill>
                      <a:blip r:embed="rId6"/>
                      <a:stretch>
                        <a:fillRect/>
                      </a:stretch>
                    </p:blipFill>
                    <p:spPr>
                      <a:xfrm>
                        <a:off x="7002906" y="2436796"/>
                        <a:ext cx="4443413" cy="1662113"/>
                      </a:xfrm>
                      <a:prstGeom prst="rect">
                        <a:avLst/>
                      </a:prstGeom>
                      <a:solidFill>
                        <a:schemeClr val="bg1">
                          <a:lumMod val="95000"/>
                        </a:schemeClr>
                      </a:solidFill>
                      <a:ln>
                        <a:solidFill>
                          <a:srgbClr val="00B050"/>
                        </a:solidFill>
                      </a:ln>
                    </p:spPr>
                  </p:pic>
                </p:oleObj>
              </mc:Fallback>
            </mc:AlternateContent>
          </a:graphicData>
        </a:graphic>
      </p:graphicFrame>
      <p:graphicFrame>
        <p:nvGraphicFramePr>
          <p:cNvPr id="77" name="Object 76">
            <a:extLst>
              <a:ext uri="{FF2B5EF4-FFF2-40B4-BE49-F238E27FC236}">
                <a16:creationId xmlns:a16="http://schemas.microsoft.com/office/drawing/2014/main" id="{49BCFC56-E425-4A15-B014-FA95D3ADF402}"/>
              </a:ext>
            </a:extLst>
          </p:cNvPr>
          <p:cNvGraphicFramePr>
            <a:graphicFrameLocks noChangeAspect="1"/>
          </p:cNvGraphicFramePr>
          <p:nvPr>
            <p:extLst>
              <p:ext uri="{D42A27DB-BD31-4B8C-83A1-F6EECF244321}">
                <p14:modId xmlns:p14="http://schemas.microsoft.com/office/powerpoint/2010/main" val="3287776265"/>
              </p:ext>
            </p:extLst>
          </p:nvPr>
        </p:nvGraphicFramePr>
        <p:xfrm>
          <a:off x="4262206" y="970852"/>
          <a:ext cx="3657537" cy="681797"/>
        </p:xfrm>
        <a:graphic>
          <a:graphicData uri="http://schemas.openxmlformats.org/presentationml/2006/ole">
            <mc:AlternateContent xmlns:mc="http://schemas.openxmlformats.org/markup-compatibility/2006">
              <mc:Choice xmlns:v="urn:schemas-microsoft-com:vml" Requires="v">
                <p:oleObj spid="_x0000_s27850" name="Equation" r:id="rId7" imgW="1231560" imgH="253800" progId="Equation.DSMT4">
                  <p:embed/>
                </p:oleObj>
              </mc:Choice>
              <mc:Fallback>
                <p:oleObj name="Equation" r:id="rId7" imgW="1231560" imgH="253800" progId="Equation.DSMT4">
                  <p:embed/>
                  <p:pic>
                    <p:nvPicPr>
                      <p:cNvPr id="379" name="Object 378">
                        <a:extLst>
                          <a:ext uri="{FF2B5EF4-FFF2-40B4-BE49-F238E27FC236}">
                            <a16:creationId xmlns:a16="http://schemas.microsoft.com/office/drawing/2014/main" id="{89EF30B9-2FAD-43CD-96D6-ADD1DAA2E1ED}"/>
                          </a:ext>
                        </a:extLst>
                      </p:cNvPr>
                      <p:cNvPicPr/>
                      <p:nvPr/>
                    </p:nvPicPr>
                    <p:blipFill>
                      <a:blip r:embed="rId8"/>
                      <a:stretch>
                        <a:fillRect/>
                      </a:stretch>
                    </p:blipFill>
                    <p:spPr>
                      <a:xfrm>
                        <a:off x="4262206" y="970852"/>
                        <a:ext cx="3657537" cy="681797"/>
                      </a:xfrm>
                      <a:prstGeom prst="rect">
                        <a:avLst/>
                      </a:prstGeom>
                      <a:solidFill>
                        <a:schemeClr val="bg1">
                          <a:lumMod val="95000"/>
                        </a:schemeClr>
                      </a:solidFill>
                      <a:ln>
                        <a:solidFill>
                          <a:srgbClr val="00B050"/>
                        </a:solidFill>
                      </a:ln>
                    </p:spPr>
                  </p:pic>
                </p:oleObj>
              </mc:Fallback>
            </mc:AlternateContent>
          </a:graphicData>
        </a:graphic>
      </p:graphicFrame>
      <p:sp>
        <p:nvSpPr>
          <p:cNvPr id="14" name="TextBox 13">
            <a:extLst>
              <a:ext uri="{FF2B5EF4-FFF2-40B4-BE49-F238E27FC236}">
                <a16:creationId xmlns:a16="http://schemas.microsoft.com/office/drawing/2014/main" id="{B51F482A-61FF-494E-9B4F-B4A4CB517EA6}"/>
              </a:ext>
            </a:extLst>
          </p:cNvPr>
          <p:cNvSpPr txBox="1"/>
          <p:nvPr/>
        </p:nvSpPr>
        <p:spPr>
          <a:xfrm>
            <a:off x="263052" y="6391451"/>
            <a:ext cx="7661713" cy="369332"/>
          </a:xfrm>
          <a:prstGeom prst="rect">
            <a:avLst/>
          </a:prstGeom>
          <a:noFill/>
        </p:spPr>
        <p:txBody>
          <a:bodyPr wrap="none" rtlCol="0">
            <a:spAutoFit/>
          </a:bodyPr>
          <a:lstStyle/>
          <a:p>
            <a:r>
              <a:rPr lang="en-US" dirty="0">
                <a:solidFill>
                  <a:srgbClr val="1E04BC"/>
                </a:solidFill>
              </a:rPr>
              <a:t>NED: north-east-down coordinate; </a:t>
            </a:r>
            <a:r>
              <a:rPr lang="en-US" dirty="0">
                <a:solidFill>
                  <a:srgbClr val="1E04BC"/>
                </a:solidFill>
                <a:latin typeface="Symbol" panose="05050102010706020507" pitchFamily="18" charset="2"/>
              </a:rPr>
              <a:t>y</a:t>
            </a:r>
            <a:r>
              <a:rPr lang="en-US" dirty="0">
                <a:solidFill>
                  <a:srgbClr val="1E04BC"/>
                </a:solidFill>
              </a:rPr>
              <a:t> and </a:t>
            </a:r>
            <a:r>
              <a:rPr lang="en-US" dirty="0">
                <a:solidFill>
                  <a:srgbClr val="1E04BC"/>
                </a:solidFill>
                <a:latin typeface="Symbol" panose="05050102010706020507" pitchFamily="18" charset="2"/>
              </a:rPr>
              <a:t>q:</a:t>
            </a:r>
            <a:r>
              <a:rPr lang="en-US" dirty="0">
                <a:solidFill>
                  <a:srgbClr val="1E04BC"/>
                </a:solidFill>
              </a:rPr>
              <a:t> azimuth and off-nadir angle in NED</a:t>
            </a:r>
          </a:p>
        </p:txBody>
      </p:sp>
      <p:sp>
        <p:nvSpPr>
          <p:cNvPr id="9" name="TextBox 8">
            <a:extLst>
              <a:ext uri="{FF2B5EF4-FFF2-40B4-BE49-F238E27FC236}">
                <a16:creationId xmlns:a16="http://schemas.microsoft.com/office/drawing/2014/main" id="{4999EFF5-2E53-4ACB-86ED-9DD91B7A8CFF}"/>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LaRC Wind Retrieval – Primary Error Source</a:t>
            </a:r>
          </a:p>
        </p:txBody>
      </p:sp>
      <p:sp>
        <p:nvSpPr>
          <p:cNvPr id="10" name="TextBox 9">
            <a:extLst>
              <a:ext uri="{FF2B5EF4-FFF2-40B4-BE49-F238E27FC236}">
                <a16:creationId xmlns:a16="http://schemas.microsoft.com/office/drawing/2014/main" id="{5D8FB51C-24DE-47E0-B703-74EE3B02A5B0}"/>
              </a:ext>
            </a:extLst>
          </p:cNvPr>
          <p:cNvSpPr txBox="1"/>
          <p:nvPr/>
        </p:nvSpPr>
        <p:spPr>
          <a:xfrm>
            <a:off x="263052" y="5326777"/>
            <a:ext cx="11655846" cy="830997"/>
          </a:xfrm>
          <a:prstGeom prst="rect">
            <a:avLst/>
          </a:prstGeom>
          <a:noFill/>
          <a:ln w="12700">
            <a:noFill/>
          </a:ln>
        </p:spPr>
        <p:txBody>
          <a:bodyPr wrap="square" rtlCol="0">
            <a:spAutoFit/>
          </a:bodyPr>
          <a:lstStyle/>
          <a:p>
            <a:r>
              <a:rPr lang="en-US" sz="2400" dirty="0"/>
              <a:t>Imperfect correction for airplane induced Doppler shift along each LOS is the primary source, because of the large airplane speed &gt; </a:t>
            </a:r>
            <a:r>
              <a:rPr lang="en-US" sz="2400" b="1" dirty="0"/>
              <a:t>200 m/s</a:t>
            </a:r>
            <a:r>
              <a:rPr lang="en-US" sz="2400" dirty="0"/>
              <a:t> for DC-8</a:t>
            </a:r>
          </a:p>
        </p:txBody>
      </p:sp>
      <p:sp>
        <p:nvSpPr>
          <p:cNvPr id="2" name="TextBox 1">
            <a:extLst>
              <a:ext uri="{FF2B5EF4-FFF2-40B4-BE49-F238E27FC236}">
                <a16:creationId xmlns:a16="http://schemas.microsoft.com/office/drawing/2014/main" id="{B52DAD28-F7D3-4542-91D1-B696A1A2EE12}"/>
              </a:ext>
            </a:extLst>
          </p:cNvPr>
          <p:cNvSpPr txBox="1"/>
          <p:nvPr/>
        </p:nvSpPr>
        <p:spPr>
          <a:xfrm>
            <a:off x="9464877" y="4514368"/>
            <a:ext cx="1709122" cy="646331"/>
          </a:xfrm>
          <a:prstGeom prst="rect">
            <a:avLst/>
          </a:prstGeom>
          <a:noFill/>
        </p:spPr>
        <p:txBody>
          <a:bodyPr wrap="none" rtlCol="0">
            <a:spAutoFit/>
          </a:bodyPr>
          <a:lstStyle/>
          <a:p>
            <a:pPr algn="ctr"/>
            <a:r>
              <a:rPr lang="en-US" dirty="0">
                <a:solidFill>
                  <a:srgbClr val="1E04BC"/>
                </a:solidFill>
              </a:rPr>
              <a:t>Airplane + wind </a:t>
            </a:r>
          </a:p>
          <a:p>
            <a:pPr algn="ctr"/>
            <a:r>
              <a:rPr lang="en-US" dirty="0">
                <a:solidFill>
                  <a:srgbClr val="1E04BC"/>
                </a:solidFill>
              </a:rPr>
              <a:t>Doppler shift</a:t>
            </a:r>
          </a:p>
        </p:txBody>
      </p:sp>
      <p:sp>
        <p:nvSpPr>
          <p:cNvPr id="5" name="Right Brace 4">
            <a:extLst>
              <a:ext uri="{FF2B5EF4-FFF2-40B4-BE49-F238E27FC236}">
                <a16:creationId xmlns:a16="http://schemas.microsoft.com/office/drawing/2014/main" id="{8ECE8EC3-0D8D-4824-9CE8-268EB2B9544C}"/>
              </a:ext>
            </a:extLst>
          </p:cNvPr>
          <p:cNvSpPr/>
          <p:nvPr/>
        </p:nvSpPr>
        <p:spPr>
          <a:xfrm rot="5400000">
            <a:off x="10181263" y="3752354"/>
            <a:ext cx="276351" cy="1057618"/>
          </a:xfrm>
          <a:prstGeom prst="rightBrace">
            <a:avLst>
              <a:gd name="adj1" fmla="val 23718"/>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e 14">
            <a:extLst>
              <a:ext uri="{FF2B5EF4-FFF2-40B4-BE49-F238E27FC236}">
                <a16:creationId xmlns:a16="http://schemas.microsoft.com/office/drawing/2014/main" id="{22F2ABD2-B63A-4C6B-B33A-67B091466B99}"/>
              </a:ext>
            </a:extLst>
          </p:cNvPr>
          <p:cNvSpPr/>
          <p:nvPr/>
        </p:nvSpPr>
        <p:spPr>
          <a:xfrm rot="5400000">
            <a:off x="8703167" y="3752354"/>
            <a:ext cx="276351" cy="1057618"/>
          </a:xfrm>
          <a:prstGeom prst="rightBrace">
            <a:avLst>
              <a:gd name="adj1" fmla="val 23718"/>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B83445CB-119D-4FAA-A937-8B510378EECD}"/>
              </a:ext>
            </a:extLst>
          </p:cNvPr>
          <p:cNvSpPr txBox="1"/>
          <p:nvPr/>
        </p:nvSpPr>
        <p:spPr>
          <a:xfrm>
            <a:off x="8046340" y="4542751"/>
            <a:ext cx="1590003" cy="646331"/>
          </a:xfrm>
          <a:prstGeom prst="rect">
            <a:avLst/>
          </a:prstGeom>
          <a:noFill/>
        </p:spPr>
        <p:txBody>
          <a:bodyPr wrap="square" rtlCol="0">
            <a:spAutoFit/>
          </a:bodyPr>
          <a:lstStyle/>
          <a:p>
            <a:pPr algn="ctr"/>
            <a:r>
              <a:rPr lang="en-US" dirty="0">
                <a:solidFill>
                  <a:srgbClr val="1E04BC"/>
                </a:solidFill>
              </a:rPr>
              <a:t>Airplane </a:t>
            </a:r>
          </a:p>
          <a:p>
            <a:pPr algn="ctr"/>
            <a:r>
              <a:rPr lang="en-US" dirty="0">
                <a:solidFill>
                  <a:srgbClr val="1E04BC"/>
                </a:solidFill>
              </a:rPr>
              <a:t>Doppler shift</a:t>
            </a:r>
          </a:p>
        </p:txBody>
      </p:sp>
      <p:sp>
        <p:nvSpPr>
          <p:cNvPr id="3" name="TextBox 2">
            <a:extLst>
              <a:ext uri="{FF2B5EF4-FFF2-40B4-BE49-F238E27FC236}">
                <a16:creationId xmlns:a16="http://schemas.microsoft.com/office/drawing/2014/main" id="{EA036687-FFEB-4E52-8DBB-8E0D015C140E}"/>
              </a:ext>
            </a:extLst>
          </p:cNvPr>
          <p:cNvSpPr txBox="1"/>
          <p:nvPr/>
        </p:nvSpPr>
        <p:spPr>
          <a:xfrm>
            <a:off x="3055632" y="1886326"/>
            <a:ext cx="1338238" cy="461665"/>
          </a:xfrm>
          <a:prstGeom prst="rect">
            <a:avLst/>
          </a:prstGeom>
          <a:noFill/>
        </p:spPr>
        <p:txBody>
          <a:bodyPr wrap="square" rtlCol="0">
            <a:spAutoFit/>
          </a:bodyPr>
          <a:lstStyle/>
          <a:p>
            <a:r>
              <a:rPr lang="en-US" sz="2400" dirty="0">
                <a:solidFill>
                  <a:srgbClr val="0070C0"/>
                </a:solidFill>
              </a:rPr>
              <a:t>INS/GPS</a:t>
            </a:r>
          </a:p>
        </p:txBody>
      </p:sp>
      <p:sp>
        <p:nvSpPr>
          <p:cNvPr id="13" name="TextBox 12">
            <a:extLst>
              <a:ext uri="{FF2B5EF4-FFF2-40B4-BE49-F238E27FC236}">
                <a16:creationId xmlns:a16="http://schemas.microsoft.com/office/drawing/2014/main" id="{77E2BAA3-D61A-4034-93EE-FE46CE010913}"/>
              </a:ext>
            </a:extLst>
          </p:cNvPr>
          <p:cNvSpPr txBox="1"/>
          <p:nvPr/>
        </p:nvSpPr>
        <p:spPr>
          <a:xfrm>
            <a:off x="8130625" y="1919383"/>
            <a:ext cx="1338238" cy="461665"/>
          </a:xfrm>
          <a:prstGeom prst="rect">
            <a:avLst/>
          </a:prstGeom>
          <a:noFill/>
        </p:spPr>
        <p:txBody>
          <a:bodyPr wrap="square" rtlCol="0">
            <a:spAutoFit/>
          </a:bodyPr>
          <a:lstStyle/>
          <a:p>
            <a:r>
              <a:rPr lang="en-US" sz="2400" dirty="0">
                <a:solidFill>
                  <a:srgbClr val="0070C0"/>
                </a:solidFill>
              </a:rPr>
              <a:t>INS/GPS</a:t>
            </a:r>
          </a:p>
        </p:txBody>
      </p:sp>
      <p:sp>
        <p:nvSpPr>
          <p:cNvPr id="17" name="TextBox 16">
            <a:extLst>
              <a:ext uri="{FF2B5EF4-FFF2-40B4-BE49-F238E27FC236}">
                <a16:creationId xmlns:a16="http://schemas.microsoft.com/office/drawing/2014/main" id="{EC2D25DF-52B2-4D4A-B202-DB2BC5020BC4}"/>
              </a:ext>
            </a:extLst>
          </p:cNvPr>
          <p:cNvSpPr txBox="1"/>
          <p:nvPr/>
        </p:nvSpPr>
        <p:spPr>
          <a:xfrm>
            <a:off x="9839747" y="1892599"/>
            <a:ext cx="1338238" cy="461665"/>
          </a:xfrm>
          <a:prstGeom prst="rect">
            <a:avLst/>
          </a:prstGeom>
          <a:noFill/>
        </p:spPr>
        <p:txBody>
          <a:bodyPr wrap="square" rtlCol="0">
            <a:spAutoFit/>
          </a:bodyPr>
          <a:lstStyle/>
          <a:p>
            <a:r>
              <a:rPr lang="en-US" sz="2400" dirty="0">
                <a:solidFill>
                  <a:srgbClr val="0070C0"/>
                </a:solidFill>
              </a:rPr>
              <a:t>FFT/Lidar</a:t>
            </a:r>
          </a:p>
        </p:txBody>
      </p:sp>
    </p:spTree>
    <p:extLst>
      <p:ext uri="{BB962C8B-B14F-4D97-AF65-F5344CB8AC3E}">
        <p14:creationId xmlns:p14="http://schemas.microsoft.com/office/powerpoint/2010/main" val="28468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folker3scan3LOS3">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rotWithShape="1">
          <a:blip r:embed="rId5"/>
          <a:srcRect l="5243" t="1591" r="2541"/>
          <a:stretch/>
        </p:blipFill>
        <p:spPr>
          <a:xfrm>
            <a:off x="1144800" y="630200"/>
            <a:ext cx="9885600" cy="5679203"/>
          </a:xfrm>
          <a:prstGeom prst="rect">
            <a:avLst/>
          </a:prstGeom>
        </p:spPr>
      </p:pic>
      <p:sp>
        <p:nvSpPr>
          <p:cNvPr id="9" name="TextBox 8"/>
          <p:cNvSpPr txBox="1"/>
          <p:nvPr/>
        </p:nvSpPr>
        <p:spPr>
          <a:xfrm>
            <a:off x="2128689" y="707940"/>
            <a:ext cx="1471428" cy="307777"/>
          </a:xfrm>
          <a:prstGeom prst="rect">
            <a:avLst/>
          </a:prstGeom>
          <a:noFill/>
        </p:spPr>
        <p:txBody>
          <a:bodyPr wrap="none" rtlCol="0">
            <a:spAutoFit/>
          </a:bodyPr>
          <a:lstStyle/>
          <a:p>
            <a:r>
              <a:rPr lang="en-US" sz="1400" b="1" dirty="0"/>
              <a:t>Monitor detector</a:t>
            </a:r>
          </a:p>
        </p:txBody>
      </p:sp>
      <p:cxnSp>
        <p:nvCxnSpPr>
          <p:cNvPr id="10" name="Straight Arrow Connector 9"/>
          <p:cNvCxnSpPr>
            <a:cxnSpLocks/>
          </p:cNvCxnSpPr>
          <p:nvPr/>
        </p:nvCxnSpPr>
        <p:spPr>
          <a:xfrm flipH="1">
            <a:off x="3819207" y="1308335"/>
            <a:ext cx="6456010" cy="0"/>
          </a:xfrm>
          <a:prstGeom prst="straightConnector1">
            <a:avLst/>
          </a:prstGeom>
          <a:ln w="127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11931" y="989587"/>
            <a:ext cx="4164166" cy="307777"/>
          </a:xfrm>
          <a:prstGeom prst="rect">
            <a:avLst/>
          </a:prstGeom>
          <a:noFill/>
        </p:spPr>
        <p:txBody>
          <a:bodyPr wrap="square" rtlCol="0">
            <a:spAutoFit/>
          </a:bodyPr>
          <a:lstStyle/>
          <a:p>
            <a:r>
              <a:rPr lang="en-US" sz="1400" b="1" dirty="0"/>
              <a:t>Lidar atmospheric return (55,000 samples, ~16.5 km)</a:t>
            </a:r>
          </a:p>
        </p:txBody>
      </p:sp>
      <p:sp>
        <p:nvSpPr>
          <p:cNvPr id="13" name="Right Brace 12"/>
          <p:cNvSpPr/>
          <p:nvPr/>
        </p:nvSpPr>
        <p:spPr>
          <a:xfrm rot="16200000">
            <a:off x="2761824" y="316751"/>
            <a:ext cx="183230" cy="1579704"/>
          </a:xfrm>
          <a:prstGeom prst="rightBrace">
            <a:avLst>
              <a:gd name="adj1" fmla="val 46631"/>
              <a:gd name="adj2" fmla="val 50000"/>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01199951-7D00-F844-88E5-13B58F84EADA}"/>
              </a:ext>
            </a:extLst>
          </p:cNvPr>
          <p:cNvSpPr txBox="1"/>
          <p:nvPr/>
        </p:nvSpPr>
        <p:spPr>
          <a:xfrm>
            <a:off x="203200" y="6453166"/>
            <a:ext cx="11810999" cy="369332"/>
          </a:xfrm>
          <a:prstGeom prst="rect">
            <a:avLst/>
          </a:prstGeom>
          <a:solidFill>
            <a:schemeClr val="bg1">
              <a:lumMod val="95000"/>
            </a:schemeClr>
          </a:solidFill>
          <a:ln w="12700">
            <a:solidFill>
              <a:schemeClr val="tx1">
                <a:lumMod val="65000"/>
                <a:lumOff val="35000"/>
              </a:schemeClr>
            </a:solidFill>
          </a:ln>
        </p:spPr>
        <p:txBody>
          <a:bodyPr wrap="square" rtlCol="0">
            <a:spAutoFit/>
          </a:bodyPr>
          <a:lstStyle/>
          <a:p>
            <a:pPr algn="ctr"/>
            <a:r>
              <a:rPr lang="en-US" b="1" dirty="0">
                <a:solidFill>
                  <a:srgbClr val="0400FF"/>
                </a:solidFill>
              </a:rPr>
              <a:t>When return signal is weak from low aerosol region, averaging is necessary to successfully measure Doppler shift and wind</a:t>
            </a:r>
          </a:p>
        </p:txBody>
      </p:sp>
      <p:sp>
        <p:nvSpPr>
          <p:cNvPr id="3" name="Freeform 2"/>
          <p:cNvSpPr/>
          <p:nvPr/>
        </p:nvSpPr>
        <p:spPr>
          <a:xfrm>
            <a:off x="1310210" y="1947332"/>
            <a:ext cx="1297525" cy="2438400"/>
          </a:xfrm>
          <a:custGeom>
            <a:avLst/>
            <a:gdLst>
              <a:gd name="connsiteX0" fmla="*/ 1077392 w 1077392"/>
              <a:gd name="connsiteY0" fmla="*/ 0 h 2438400"/>
              <a:gd name="connsiteX1" fmla="*/ 10592 w 1077392"/>
              <a:gd name="connsiteY1" fmla="*/ 1320800 h 2438400"/>
              <a:gd name="connsiteX2" fmla="*/ 527058 w 1077392"/>
              <a:gd name="connsiteY2" fmla="*/ 2438400 h 2438400"/>
            </a:gdLst>
            <a:ahLst/>
            <a:cxnLst>
              <a:cxn ang="0">
                <a:pos x="connsiteX0" y="connsiteY0"/>
              </a:cxn>
              <a:cxn ang="0">
                <a:pos x="connsiteX1" y="connsiteY1"/>
              </a:cxn>
              <a:cxn ang="0">
                <a:pos x="connsiteX2" y="connsiteY2"/>
              </a:cxn>
            </a:cxnLst>
            <a:rect l="l" t="t" r="r" b="b"/>
            <a:pathLst>
              <a:path w="1077392" h="2438400">
                <a:moveTo>
                  <a:pt x="1077392" y="0"/>
                </a:moveTo>
                <a:cubicBezTo>
                  <a:pt x="589853" y="457200"/>
                  <a:pt x="102314" y="914400"/>
                  <a:pt x="10592" y="1320800"/>
                </a:cubicBezTo>
                <a:cubicBezTo>
                  <a:pt x="-81130" y="1727200"/>
                  <a:pt x="450858" y="2252133"/>
                  <a:pt x="527058" y="2438400"/>
                </a:cubicBezTo>
              </a:path>
            </a:pathLst>
          </a:custGeom>
          <a:noFill/>
          <a:ln w="12700">
            <a:solidFill>
              <a:srgbClr val="FF000B"/>
            </a:solidFill>
            <a:headEnd type="ova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eft Brace 3"/>
          <p:cNvSpPr/>
          <p:nvPr/>
        </p:nvSpPr>
        <p:spPr>
          <a:xfrm rot="16200000">
            <a:off x="7616599" y="2000930"/>
            <a:ext cx="229962" cy="582386"/>
          </a:xfrm>
          <a:prstGeom prst="leftBrace">
            <a:avLst>
              <a:gd name="adj1" fmla="val 3943"/>
              <a:gd name="adj2" fmla="val 48974"/>
            </a:avLst>
          </a:prstGeom>
          <a:ln w="12700">
            <a:solidFill>
              <a:srgbClr val="FF000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Freeform 7"/>
          <p:cNvSpPr/>
          <p:nvPr/>
        </p:nvSpPr>
        <p:spPr>
          <a:xfrm>
            <a:off x="6619240" y="2418080"/>
            <a:ext cx="1107440" cy="1524000"/>
          </a:xfrm>
          <a:custGeom>
            <a:avLst/>
            <a:gdLst>
              <a:gd name="connsiteX0" fmla="*/ 822960 w 822960"/>
              <a:gd name="connsiteY0" fmla="*/ 0 h 853440"/>
              <a:gd name="connsiteX1" fmla="*/ 701040 w 822960"/>
              <a:gd name="connsiteY1" fmla="*/ 304800 h 853440"/>
              <a:gd name="connsiteX2" fmla="*/ 157480 w 822960"/>
              <a:gd name="connsiteY2" fmla="*/ 457200 h 853440"/>
              <a:gd name="connsiteX3" fmla="*/ 0 w 822960"/>
              <a:gd name="connsiteY3" fmla="*/ 853440 h 853440"/>
            </a:gdLst>
            <a:ahLst/>
            <a:cxnLst>
              <a:cxn ang="0">
                <a:pos x="connsiteX0" y="connsiteY0"/>
              </a:cxn>
              <a:cxn ang="0">
                <a:pos x="connsiteX1" y="connsiteY1"/>
              </a:cxn>
              <a:cxn ang="0">
                <a:pos x="connsiteX2" y="connsiteY2"/>
              </a:cxn>
              <a:cxn ang="0">
                <a:pos x="connsiteX3" y="connsiteY3"/>
              </a:cxn>
            </a:cxnLst>
            <a:rect l="l" t="t" r="r" b="b"/>
            <a:pathLst>
              <a:path w="822960" h="853440">
                <a:moveTo>
                  <a:pt x="822960" y="0"/>
                </a:moveTo>
                <a:cubicBezTo>
                  <a:pt x="817456" y="114300"/>
                  <a:pt x="811953" y="228600"/>
                  <a:pt x="701040" y="304800"/>
                </a:cubicBezTo>
                <a:cubicBezTo>
                  <a:pt x="590127" y="381000"/>
                  <a:pt x="274320" y="365760"/>
                  <a:pt x="157480" y="457200"/>
                </a:cubicBezTo>
                <a:cubicBezTo>
                  <a:pt x="40640" y="548640"/>
                  <a:pt x="20320" y="701040"/>
                  <a:pt x="0" y="853440"/>
                </a:cubicBezTo>
              </a:path>
            </a:pathLst>
          </a:custGeom>
          <a:noFill/>
          <a:ln>
            <a:solidFill>
              <a:srgbClr val="FF000B"/>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06E590E-0ABC-44EC-977C-AACD20F428DF}"/>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Wind Retrieval – Periodogram Average</a:t>
            </a:r>
          </a:p>
        </p:txBody>
      </p:sp>
      <p:graphicFrame>
        <p:nvGraphicFramePr>
          <p:cNvPr id="15" name="Object 14">
            <a:extLst>
              <a:ext uri="{FF2B5EF4-FFF2-40B4-BE49-F238E27FC236}">
                <a16:creationId xmlns:a16="http://schemas.microsoft.com/office/drawing/2014/main" id="{C01ACF14-6500-470A-9B5E-952BCD31BFCF}"/>
              </a:ext>
            </a:extLst>
          </p:cNvPr>
          <p:cNvGraphicFramePr>
            <a:graphicFrameLocks noChangeAspect="1"/>
          </p:cNvGraphicFramePr>
          <p:nvPr>
            <p:extLst>
              <p:ext uri="{D42A27DB-BD31-4B8C-83A1-F6EECF244321}">
                <p14:modId xmlns:p14="http://schemas.microsoft.com/office/powerpoint/2010/main" val="4255101105"/>
              </p:ext>
            </p:extLst>
          </p:nvPr>
        </p:nvGraphicFramePr>
        <p:xfrm>
          <a:off x="2607735" y="3827128"/>
          <a:ext cx="925513" cy="325437"/>
        </p:xfrm>
        <a:graphic>
          <a:graphicData uri="http://schemas.openxmlformats.org/presentationml/2006/ole">
            <mc:AlternateContent xmlns:mc="http://schemas.openxmlformats.org/markup-compatibility/2006">
              <mc:Choice xmlns:v="urn:schemas-microsoft-com:vml" Requires="v">
                <p:oleObj spid="_x0000_s29756" name="Equation" r:id="rId6" imgW="685800" imgH="241200" progId="Equation.DSMT4">
                  <p:embed/>
                </p:oleObj>
              </mc:Choice>
              <mc:Fallback>
                <p:oleObj name="Equation" r:id="rId6" imgW="685800" imgH="241200" progId="Equation.DSMT4">
                  <p:embed/>
                  <p:pic>
                    <p:nvPicPr>
                      <p:cNvPr id="68" name="Object 67">
                        <a:extLst>
                          <a:ext uri="{FF2B5EF4-FFF2-40B4-BE49-F238E27FC236}">
                            <a16:creationId xmlns:a16="http://schemas.microsoft.com/office/drawing/2014/main" id="{66F00BC4-4DD2-45F3-B284-A23C53CE11BF}"/>
                          </a:ext>
                        </a:extLst>
                      </p:cNvPr>
                      <p:cNvPicPr/>
                      <p:nvPr/>
                    </p:nvPicPr>
                    <p:blipFill>
                      <a:blip r:embed="rId7"/>
                      <a:stretch>
                        <a:fillRect/>
                      </a:stretch>
                    </p:blipFill>
                    <p:spPr>
                      <a:xfrm>
                        <a:off x="2607735" y="3827128"/>
                        <a:ext cx="925513" cy="325437"/>
                      </a:xfrm>
                      <a:prstGeom prst="rect">
                        <a:avLst/>
                      </a:prstGeom>
                    </p:spPr>
                  </p:pic>
                </p:oleObj>
              </mc:Fallback>
            </mc:AlternateContent>
          </a:graphicData>
        </a:graphic>
      </p:graphicFrame>
    </p:spTree>
    <p:extLst>
      <p:ext uri="{BB962C8B-B14F-4D97-AF65-F5344CB8AC3E}">
        <p14:creationId xmlns:p14="http://schemas.microsoft.com/office/powerpoint/2010/main" val="84220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0"/>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video>
              <p:cMediaNode vol="80000">
                <p:cTn id="18" fill="hold" display="0">
                  <p:stCondLst>
                    <p:cond delay="indefinite"/>
                  </p:stCondLst>
                </p:cTn>
                <p:tgtEl>
                  <p:spTgt spid="2"/>
                </p:tgtEl>
              </p:cMediaNode>
            </p:video>
          </p:childTnLst>
        </p:cTn>
      </p:par>
    </p:tnLst>
    <p:bldLst>
      <p:bldP spid="9" grpId="0"/>
      <p:bldP spid="12" grpId="0"/>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23" name="Picture 122">
            <a:extLst>
              <a:ext uri="{FF2B5EF4-FFF2-40B4-BE49-F238E27FC236}">
                <a16:creationId xmlns:a16="http://schemas.microsoft.com/office/drawing/2014/main" id="{B65A83F3-01F9-4A88-95F7-4585D75EFB71}"/>
              </a:ext>
            </a:extLst>
          </p:cNvPr>
          <p:cNvPicPr>
            <a:picLocks noChangeAspect="1"/>
          </p:cNvPicPr>
          <p:nvPr/>
        </p:nvPicPr>
        <p:blipFill rotWithShape="1">
          <a:blip r:embed="rId2"/>
          <a:srcRect l="6021" r="5183"/>
          <a:stretch/>
        </p:blipFill>
        <p:spPr>
          <a:xfrm>
            <a:off x="5766179" y="3754944"/>
            <a:ext cx="6378664" cy="3073818"/>
          </a:xfrm>
          <a:prstGeom prst="rect">
            <a:avLst/>
          </a:prstGeom>
        </p:spPr>
      </p:pic>
      <p:sp>
        <p:nvSpPr>
          <p:cNvPr id="14" name="TextBox 13">
            <a:extLst>
              <a:ext uri="{FF2B5EF4-FFF2-40B4-BE49-F238E27FC236}">
                <a16:creationId xmlns:a16="http://schemas.microsoft.com/office/drawing/2014/main" id="{D06E590E-0ABC-44EC-977C-AACD20F428DF}"/>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Wind Retrieval – Adaptive Threshold Data Screening</a:t>
            </a:r>
          </a:p>
        </p:txBody>
      </p:sp>
      <p:sp>
        <p:nvSpPr>
          <p:cNvPr id="5" name="TextBox 4">
            <a:extLst>
              <a:ext uri="{FF2B5EF4-FFF2-40B4-BE49-F238E27FC236}">
                <a16:creationId xmlns:a16="http://schemas.microsoft.com/office/drawing/2014/main" id="{0E569057-AFB4-4872-AE40-35ABF1563B0C}"/>
              </a:ext>
            </a:extLst>
          </p:cNvPr>
          <p:cNvSpPr txBox="1"/>
          <p:nvPr/>
        </p:nvSpPr>
        <p:spPr>
          <a:xfrm>
            <a:off x="198526" y="813822"/>
            <a:ext cx="8787336" cy="1200329"/>
          </a:xfrm>
          <a:prstGeom prst="rect">
            <a:avLst/>
          </a:prstGeom>
          <a:noFill/>
        </p:spPr>
        <p:txBody>
          <a:bodyPr wrap="square" rtlCol="0">
            <a:spAutoFit/>
          </a:bodyPr>
          <a:lstStyle/>
          <a:p>
            <a:r>
              <a:rPr lang="en-US" b="1" dirty="0"/>
              <a:t>If a detected peak in the periodogram is due to a noise spike, when signal is weak</a:t>
            </a:r>
          </a:p>
          <a:p>
            <a:pPr marL="284163"/>
            <a:r>
              <a:rPr lang="en-US" dirty="0"/>
              <a:t>the peak can be detected randomly at any location in the periodogram (20 – 250 MHz)</a:t>
            </a:r>
          </a:p>
          <a:p>
            <a:pPr marL="284163"/>
            <a:r>
              <a:rPr lang="en-US" dirty="0"/>
              <a:t>therefore, it is “poisonous” to wind retrieval and causes large errors,</a:t>
            </a:r>
          </a:p>
          <a:p>
            <a:pPr marL="284163"/>
            <a:r>
              <a:rPr lang="en-US" dirty="0"/>
              <a:t>a noise spike must be excluded in the retrieval</a:t>
            </a:r>
          </a:p>
        </p:txBody>
      </p:sp>
      <p:grpSp>
        <p:nvGrpSpPr>
          <p:cNvPr id="107" name="Group 106">
            <a:extLst>
              <a:ext uri="{FF2B5EF4-FFF2-40B4-BE49-F238E27FC236}">
                <a16:creationId xmlns:a16="http://schemas.microsoft.com/office/drawing/2014/main" id="{B6D8AC54-75C0-454C-9DA7-360FC1841F78}"/>
              </a:ext>
            </a:extLst>
          </p:cNvPr>
          <p:cNvGrpSpPr/>
          <p:nvPr/>
        </p:nvGrpSpPr>
        <p:grpSpPr>
          <a:xfrm>
            <a:off x="213336" y="2302941"/>
            <a:ext cx="6631677" cy="2291035"/>
            <a:chOff x="873457" y="3390326"/>
            <a:chExt cx="6631677" cy="2291035"/>
          </a:xfrm>
        </p:grpSpPr>
        <p:sp>
          <p:nvSpPr>
            <p:cNvPr id="101" name="Rectangle 100">
              <a:extLst>
                <a:ext uri="{FF2B5EF4-FFF2-40B4-BE49-F238E27FC236}">
                  <a16:creationId xmlns:a16="http://schemas.microsoft.com/office/drawing/2014/main" id="{0FBDAF52-4DDB-4A85-8415-CE81D216E6E4}"/>
                </a:ext>
              </a:extLst>
            </p:cNvPr>
            <p:cNvSpPr/>
            <p:nvPr/>
          </p:nvSpPr>
          <p:spPr>
            <a:xfrm>
              <a:off x="873457" y="3390326"/>
              <a:ext cx="5222543" cy="2291035"/>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cision 20">
              <a:extLst>
                <a:ext uri="{FF2B5EF4-FFF2-40B4-BE49-F238E27FC236}">
                  <a16:creationId xmlns:a16="http://schemas.microsoft.com/office/drawing/2014/main" id="{14932257-FDA0-4345-B70C-29D171A7F3D7}"/>
                </a:ext>
              </a:extLst>
            </p:cNvPr>
            <p:cNvSpPr/>
            <p:nvPr/>
          </p:nvSpPr>
          <p:spPr>
            <a:xfrm>
              <a:off x="3701959" y="3790624"/>
              <a:ext cx="2076733" cy="647518"/>
            </a:xfrm>
            <a:prstGeom prst="flowChartDecisi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VLOS # &gt;= 2</a:t>
              </a:r>
            </a:p>
          </p:txBody>
        </p:sp>
        <p:cxnSp>
          <p:nvCxnSpPr>
            <p:cNvPr id="24" name="Straight Arrow Connector 23">
              <a:extLst>
                <a:ext uri="{FF2B5EF4-FFF2-40B4-BE49-F238E27FC236}">
                  <a16:creationId xmlns:a16="http://schemas.microsoft.com/office/drawing/2014/main" id="{2BB7F73D-F9AD-4312-8187-4B91DA9EC9BB}"/>
                </a:ext>
              </a:extLst>
            </p:cNvPr>
            <p:cNvCxnSpPr>
              <a:cxnSpLocks/>
              <a:stCxn id="26" idx="3"/>
              <a:endCxn id="21" idx="1"/>
            </p:cNvCxnSpPr>
            <p:nvPr/>
          </p:nvCxnSpPr>
          <p:spPr>
            <a:xfrm>
              <a:off x="2684065" y="4114383"/>
              <a:ext cx="1017894"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14F85A3E-2730-4EE0-B3E9-5808BD5713DE}"/>
                </a:ext>
              </a:extLst>
            </p:cNvPr>
            <p:cNvSpPr/>
            <p:nvPr/>
          </p:nvSpPr>
          <p:spPr>
            <a:xfrm>
              <a:off x="1120831" y="3790624"/>
              <a:ext cx="1563234" cy="647517"/>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Select VLOS with peak &gt; K*</a:t>
              </a:r>
              <a:r>
                <a:rPr lang="en-US" sz="1400" dirty="0">
                  <a:solidFill>
                    <a:schemeClr val="tx1"/>
                  </a:solidFill>
                  <a:latin typeface="Symbol" panose="05050102010706020507" pitchFamily="18" charset="2"/>
                </a:rPr>
                <a:t>s</a:t>
              </a:r>
              <a:endParaRPr lang="en-US" sz="1400" baseline="-25000" dirty="0">
                <a:solidFill>
                  <a:schemeClr val="tx1"/>
                </a:solidFill>
                <a:latin typeface="Symbol" panose="05050102010706020507" pitchFamily="18" charset="2"/>
              </a:endParaRPr>
            </a:p>
          </p:txBody>
        </p:sp>
        <p:sp>
          <p:nvSpPr>
            <p:cNvPr id="32" name="Rectangle 31">
              <a:extLst>
                <a:ext uri="{FF2B5EF4-FFF2-40B4-BE49-F238E27FC236}">
                  <a16:creationId xmlns:a16="http://schemas.microsoft.com/office/drawing/2014/main" id="{3FEF44C9-8A3C-4AAF-A00B-C465B253D4DF}"/>
                </a:ext>
              </a:extLst>
            </p:cNvPr>
            <p:cNvSpPr/>
            <p:nvPr/>
          </p:nvSpPr>
          <p:spPr>
            <a:xfrm>
              <a:off x="6331427" y="3840097"/>
              <a:ext cx="1173707" cy="548572"/>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Solver</a:t>
              </a:r>
            </a:p>
          </p:txBody>
        </p:sp>
        <p:cxnSp>
          <p:nvCxnSpPr>
            <p:cNvPr id="34" name="Straight Arrow Connector 33">
              <a:extLst>
                <a:ext uri="{FF2B5EF4-FFF2-40B4-BE49-F238E27FC236}">
                  <a16:creationId xmlns:a16="http://schemas.microsoft.com/office/drawing/2014/main" id="{F7EEC143-B2E6-4CFC-89E5-08EEE10FB4ED}"/>
                </a:ext>
              </a:extLst>
            </p:cNvPr>
            <p:cNvCxnSpPr>
              <a:cxnSpLocks/>
              <a:stCxn id="21" idx="3"/>
              <a:endCxn id="32" idx="1"/>
            </p:cNvCxnSpPr>
            <p:nvPr/>
          </p:nvCxnSpPr>
          <p:spPr>
            <a:xfrm>
              <a:off x="5778692" y="4114383"/>
              <a:ext cx="55273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B923D9B-AB19-4116-B44B-0D710881F402}"/>
                </a:ext>
              </a:extLst>
            </p:cNvPr>
            <p:cNvSpPr txBox="1"/>
            <p:nvPr/>
          </p:nvSpPr>
          <p:spPr>
            <a:xfrm>
              <a:off x="5691706" y="3871025"/>
              <a:ext cx="420243" cy="307777"/>
            </a:xfrm>
            <a:prstGeom prst="rect">
              <a:avLst/>
            </a:prstGeom>
            <a:noFill/>
          </p:spPr>
          <p:txBody>
            <a:bodyPr wrap="none" rtlCol="0">
              <a:spAutoFit/>
            </a:bodyPr>
            <a:lstStyle/>
            <a:p>
              <a:r>
                <a:rPr lang="en-US" sz="1400" dirty="0"/>
                <a:t>Yes</a:t>
              </a:r>
            </a:p>
          </p:txBody>
        </p:sp>
        <p:sp>
          <p:nvSpPr>
            <p:cNvPr id="42" name="TextBox 41">
              <a:extLst>
                <a:ext uri="{FF2B5EF4-FFF2-40B4-BE49-F238E27FC236}">
                  <a16:creationId xmlns:a16="http://schemas.microsoft.com/office/drawing/2014/main" id="{C1615F12-9DC3-4D69-982F-4C2B587BAC15}"/>
                </a:ext>
              </a:extLst>
            </p:cNvPr>
            <p:cNvSpPr txBox="1"/>
            <p:nvPr/>
          </p:nvSpPr>
          <p:spPr>
            <a:xfrm>
              <a:off x="4723730" y="4388669"/>
              <a:ext cx="394660" cy="307777"/>
            </a:xfrm>
            <a:prstGeom prst="rect">
              <a:avLst/>
            </a:prstGeom>
            <a:noFill/>
          </p:spPr>
          <p:txBody>
            <a:bodyPr wrap="none" rtlCol="0">
              <a:spAutoFit/>
            </a:bodyPr>
            <a:lstStyle/>
            <a:p>
              <a:r>
                <a:rPr lang="en-US" sz="1400" dirty="0"/>
                <a:t>No</a:t>
              </a:r>
            </a:p>
          </p:txBody>
        </p:sp>
        <p:sp>
          <p:nvSpPr>
            <p:cNvPr id="43" name="Rectangle 42">
              <a:extLst>
                <a:ext uri="{FF2B5EF4-FFF2-40B4-BE49-F238E27FC236}">
                  <a16:creationId xmlns:a16="http://schemas.microsoft.com/office/drawing/2014/main" id="{2E0D1B72-FFD7-4C95-AF06-D0FE403827C9}"/>
                </a:ext>
              </a:extLst>
            </p:cNvPr>
            <p:cNvSpPr/>
            <p:nvPr/>
          </p:nvSpPr>
          <p:spPr>
            <a:xfrm>
              <a:off x="1343376" y="4775541"/>
              <a:ext cx="1128156" cy="548572"/>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Reduce k</a:t>
              </a:r>
              <a:endParaRPr lang="en-US" sz="1400" baseline="-25000" dirty="0">
                <a:solidFill>
                  <a:schemeClr val="tx1"/>
                </a:solidFill>
              </a:endParaRPr>
            </a:p>
          </p:txBody>
        </p:sp>
        <p:sp>
          <p:nvSpPr>
            <p:cNvPr id="54" name="TextBox 53">
              <a:extLst>
                <a:ext uri="{FF2B5EF4-FFF2-40B4-BE49-F238E27FC236}">
                  <a16:creationId xmlns:a16="http://schemas.microsoft.com/office/drawing/2014/main" id="{5CA5A882-D473-43C2-B874-54A961B8A3D0}"/>
                </a:ext>
              </a:extLst>
            </p:cNvPr>
            <p:cNvSpPr txBox="1"/>
            <p:nvPr/>
          </p:nvSpPr>
          <p:spPr>
            <a:xfrm>
              <a:off x="1416577" y="5348848"/>
              <a:ext cx="982961" cy="307777"/>
            </a:xfrm>
            <a:prstGeom prst="rect">
              <a:avLst/>
            </a:prstGeom>
            <a:noFill/>
          </p:spPr>
          <p:txBody>
            <a:bodyPr wrap="none" rtlCol="0">
              <a:spAutoFit/>
            </a:bodyPr>
            <a:lstStyle/>
            <a:p>
              <a:r>
                <a:rPr lang="en-US" sz="1400" dirty="0"/>
                <a:t>K = 16, 9, 4</a:t>
              </a:r>
            </a:p>
          </p:txBody>
        </p:sp>
        <p:cxnSp>
          <p:nvCxnSpPr>
            <p:cNvPr id="71" name="Straight Arrow Connector 70">
              <a:extLst>
                <a:ext uri="{FF2B5EF4-FFF2-40B4-BE49-F238E27FC236}">
                  <a16:creationId xmlns:a16="http://schemas.microsoft.com/office/drawing/2014/main" id="{2ACFE803-DCA5-4B0A-A834-3EAE3C49DBA9}"/>
                </a:ext>
              </a:extLst>
            </p:cNvPr>
            <p:cNvCxnSpPr>
              <a:cxnSpLocks/>
              <a:stCxn id="43" idx="0"/>
              <a:endCxn id="26" idx="2"/>
            </p:cNvCxnSpPr>
            <p:nvPr/>
          </p:nvCxnSpPr>
          <p:spPr>
            <a:xfrm flipH="1" flipV="1">
              <a:off x="1902448" y="4438141"/>
              <a:ext cx="5006" cy="337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Flowchart: Decision 74">
              <a:extLst>
                <a:ext uri="{FF2B5EF4-FFF2-40B4-BE49-F238E27FC236}">
                  <a16:creationId xmlns:a16="http://schemas.microsoft.com/office/drawing/2014/main" id="{B9BC81C4-762F-47EE-BB00-96366A970C14}"/>
                </a:ext>
              </a:extLst>
            </p:cNvPr>
            <p:cNvSpPr/>
            <p:nvPr/>
          </p:nvSpPr>
          <p:spPr>
            <a:xfrm>
              <a:off x="3705828" y="4727966"/>
              <a:ext cx="2076733" cy="647518"/>
            </a:xfrm>
            <a:prstGeom prst="flowChartDecisi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k</a:t>
              </a:r>
              <a:r>
                <a:rPr lang="en-US" sz="1400" baseline="-25000" dirty="0">
                  <a:solidFill>
                    <a:schemeClr val="tx1"/>
                  </a:solidFill>
                </a:rPr>
                <a:t> </a:t>
              </a:r>
              <a:r>
                <a:rPr lang="en-US" sz="1400" dirty="0">
                  <a:solidFill>
                    <a:schemeClr val="tx1"/>
                  </a:solidFill>
                </a:rPr>
                <a:t>&lt;= </a:t>
              </a:r>
              <a:r>
                <a:rPr lang="en-US" sz="1400" dirty="0" err="1">
                  <a:solidFill>
                    <a:schemeClr val="tx1"/>
                  </a:solidFill>
                </a:rPr>
                <a:t>K</a:t>
              </a:r>
              <a:r>
                <a:rPr lang="en-US" sz="1400" baseline="-25000" dirty="0" err="1">
                  <a:solidFill>
                    <a:schemeClr val="tx1"/>
                  </a:solidFill>
                </a:rPr>
                <a:t>min</a:t>
              </a:r>
              <a:endParaRPr lang="en-US" sz="1400" baseline="-25000" dirty="0">
                <a:solidFill>
                  <a:schemeClr val="tx1"/>
                </a:solidFill>
              </a:endParaRPr>
            </a:p>
          </p:txBody>
        </p:sp>
        <p:cxnSp>
          <p:nvCxnSpPr>
            <p:cNvPr id="77" name="Straight Arrow Connector 76">
              <a:extLst>
                <a:ext uri="{FF2B5EF4-FFF2-40B4-BE49-F238E27FC236}">
                  <a16:creationId xmlns:a16="http://schemas.microsoft.com/office/drawing/2014/main" id="{0E3DD475-37C2-4BDD-95C8-F41BCDC5FACF}"/>
                </a:ext>
              </a:extLst>
            </p:cNvPr>
            <p:cNvCxnSpPr>
              <a:cxnSpLocks/>
              <a:stCxn id="21" idx="2"/>
              <a:endCxn id="75" idx="0"/>
            </p:cNvCxnSpPr>
            <p:nvPr/>
          </p:nvCxnSpPr>
          <p:spPr>
            <a:xfrm>
              <a:off x="4740326" y="4438142"/>
              <a:ext cx="3869" cy="289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46248513-5F52-42D0-915E-9BE1A6C37CA4}"/>
                </a:ext>
              </a:extLst>
            </p:cNvPr>
            <p:cNvCxnSpPr>
              <a:cxnSpLocks/>
              <a:stCxn id="75" idx="1"/>
              <a:endCxn id="43" idx="3"/>
            </p:cNvCxnSpPr>
            <p:nvPr/>
          </p:nvCxnSpPr>
          <p:spPr>
            <a:xfrm flipH="1" flipV="1">
              <a:off x="2471532" y="5049827"/>
              <a:ext cx="1234296" cy="18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073EFEBC-78D8-4E8C-BFD8-8A1587D7CF5E}"/>
                </a:ext>
              </a:extLst>
            </p:cNvPr>
            <p:cNvSpPr txBox="1"/>
            <p:nvPr/>
          </p:nvSpPr>
          <p:spPr>
            <a:xfrm>
              <a:off x="3338669" y="4812589"/>
              <a:ext cx="420243" cy="307777"/>
            </a:xfrm>
            <a:prstGeom prst="rect">
              <a:avLst/>
            </a:prstGeom>
            <a:noFill/>
          </p:spPr>
          <p:txBody>
            <a:bodyPr wrap="none" rtlCol="0">
              <a:spAutoFit/>
            </a:bodyPr>
            <a:lstStyle/>
            <a:p>
              <a:r>
                <a:rPr lang="en-US" sz="1400" dirty="0"/>
                <a:t>Yes</a:t>
              </a:r>
            </a:p>
          </p:txBody>
        </p:sp>
        <p:sp>
          <p:nvSpPr>
            <p:cNvPr id="102" name="TextBox 101">
              <a:extLst>
                <a:ext uri="{FF2B5EF4-FFF2-40B4-BE49-F238E27FC236}">
                  <a16:creationId xmlns:a16="http://schemas.microsoft.com/office/drawing/2014/main" id="{DF990D9F-E563-427B-88BD-E8A41151CBA8}"/>
                </a:ext>
              </a:extLst>
            </p:cNvPr>
            <p:cNvSpPr txBox="1"/>
            <p:nvPr/>
          </p:nvSpPr>
          <p:spPr>
            <a:xfrm>
              <a:off x="1992800" y="3400559"/>
              <a:ext cx="2789418" cy="307777"/>
            </a:xfrm>
            <a:prstGeom prst="rect">
              <a:avLst/>
            </a:prstGeom>
            <a:noFill/>
          </p:spPr>
          <p:txBody>
            <a:bodyPr wrap="none" rtlCol="0">
              <a:spAutoFit/>
            </a:bodyPr>
            <a:lstStyle/>
            <a:p>
              <a:pPr algn="ctr"/>
              <a:r>
                <a:rPr lang="en-US" sz="1400" b="1" dirty="0"/>
                <a:t>Adaptive Threshold Data Screening</a:t>
              </a:r>
            </a:p>
          </p:txBody>
        </p:sp>
      </p:grpSp>
      <p:grpSp>
        <p:nvGrpSpPr>
          <p:cNvPr id="111" name="Group 110">
            <a:extLst>
              <a:ext uri="{FF2B5EF4-FFF2-40B4-BE49-F238E27FC236}">
                <a16:creationId xmlns:a16="http://schemas.microsoft.com/office/drawing/2014/main" id="{3DDDC1D8-7D5A-4567-BBAD-1591C5E43CBE}"/>
              </a:ext>
            </a:extLst>
          </p:cNvPr>
          <p:cNvGrpSpPr/>
          <p:nvPr/>
        </p:nvGrpSpPr>
        <p:grpSpPr>
          <a:xfrm>
            <a:off x="9150778" y="848703"/>
            <a:ext cx="2827759" cy="2577904"/>
            <a:chOff x="9152264" y="906795"/>
            <a:chExt cx="2827759" cy="2577904"/>
          </a:xfrm>
        </p:grpSpPr>
        <p:pic>
          <p:nvPicPr>
            <p:cNvPr id="92" name="Picture 91">
              <a:extLst>
                <a:ext uri="{FF2B5EF4-FFF2-40B4-BE49-F238E27FC236}">
                  <a16:creationId xmlns:a16="http://schemas.microsoft.com/office/drawing/2014/main" id="{C59AE029-96F8-4D53-B9F3-AC2FD8689CBA}"/>
                </a:ext>
              </a:extLst>
            </p:cNvPr>
            <p:cNvPicPr>
              <a:picLocks noChangeAspect="1"/>
            </p:cNvPicPr>
            <p:nvPr/>
          </p:nvPicPr>
          <p:blipFill rotWithShape="1">
            <a:blip r:embed="rId3"/>
            <a:srcRect l="63923" t="51037" r="7539" b="2770"/>
            <a:stretch/>
          </p:blipFill>
          <p:spPr>
            <a:xfrm>
              <a:off x="9152264" y="1488474"/>
              <a:ext cx="2827759" cy="1996225"/>
            </a:xfrm>
            <a:prstGeom prst="rect">
              <a:avLst/>
            </a:prstGeom>
          </p:spPr>
        </p:pic>
        <p:cxnSp>
          <p:nvCxnSpPr>
            <p:cNvPr id="18" name="Straight Arrow Connector 17">
              <a:extLst>
                <a:ext uri="{FF2B5EF4-FFF2-40B4-BE49-F238E27FC236}">
                  <a16:creationId xmlns:a16="http://schemas.microsoft.com/office/drawing/2014/main" id="{8DE4FFA4-BA12-4226-A902-40B86DBBE192}"/>
                </a:ext>
              </a:extLst>
            </p:cNvPr>
            <p:cNvCxnSpPr>
              <a:cxnSpLocks/>
              <a:stCxn id="108" idx="2"/>
            </p:cNvCxnSpPr>
            <p:nvPr/>
          </p:nvCxnSpPr>
          <p:spPr>
            <a:xfrm flipH="1">
              <a:off x="10318450" y="1276127"/>
              <a:ext cx="263494" cy="492459"/>
            </a:xfrm>
            <a:prstGeom prst="straightConnector1">
              <a:avLst/>
            </a:prstGeom>
            <a:ln>
              <a:solidFill>
                <a:srgbClr val="0400FF"/>
              </a:solidFill>
              <a:tailEnd type="arrow"/>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C8F3861B-6DE8-4A22-9CA2-25917B2D9799}"/>
                </a:ext>
              </a:extLst>
            </p:cNvPr>
            <p:cNvSpPr txBox="1"/>
            <p:nvPr/>
          </p:nvSpPr>
          <p:spPr>
            <a:xfrm>
              <a:off x="9659479" y="906795"/>
              <a:ext cx="1844929" cy="369332"/>
            </a:xfrm>
            <a:prstGeom prst="rect">
              <a:avLst/>
            </a:prstGeom>
            <a:noFill/>
          </p:spPr>
          <p:txBody>
            <a:bodyPr wrap="none" rtlCol="0">
              <a:spAutoFit/>
            </a:bodyPr>
            <a:lstStyle/>
            <a:p>
              <a:r>
                <a:rPr lang="en-US" dirty="0"/>
                <a:t>Peak due to noise</a:t>
              </a:r>
            </a:p>
          </p:txBody>
        </p:sp>
      </p:grpSp>
      <p:sp>
        <p:nvSpPr>
          <p:cNvPr id="112" name="TextBox 111">
            <a:extLst>
              <a:ext uri="{FF2B5EF4-FFF2-40B4-BE49-F238E27FC236}">
                <a16:creationId xmlns:a16="http://schemas.microsoft.com/office/drawing/2014/main" id="{01F098DC-B724-429C-87AE-5BAA36A82A85}"/>
              </a:ext>
            </a:extLst>
          </p:cNvPr>
          <p:cNvSpPr txBox="1"/>
          <p:nvPr/>
        </p:nvSpPr>
        <p:spPr>
          <a:xfrm>
            <a:off x="7812810" y="4530548"/>
            <a:ext cx="596638" cy="307777"/>
          </a:xfrm>
          <a:prstGeom prst="rect">
            <a:avLst/>
          </a:prstGeom>
          <a:noFill/>
        </p:spPr>
        <p:txBody>
          <a:bodyPr wrap="none" rtlCol="0">
            <a:spAutoFit/>
          </a:bodyPr>
          <a:lstStyle/>
          <a:p>
            <a:r>
              <a:rPr lang="en-US" sz="1400" dirty="0"/>
              <a:t>Noise</a:t>
            </a:r>
          </a:p>
        </p:txBody>
      </p:sp>
      <p:cxnSp>
        <p:nvCxnSpPr>
          <p:cNvPr id="114" name="Straight Arrow Connector 113">
            <a:extLst>
              <a:ext uri="{FF2B5EF4-FFF2-40B4-BE49-F238E27FC236}">
                <a16:creationId xmlns:a16="http://schemas.microsoft.com/office/drawing/2014/main" id="{3778F0B5-948B-4B06-AB1D-130C9960FDCA}"/>
              </a:ext>
            </a:extLst>
          </p:cNvPr>
          <p:cNvCxnSpPr>
            <a:cxnSpLocks/>
          </p:cNvCxnSpPr>
          <p:nvPr/>
        </p:nvCxnSpPr>
        <p:spPr>
          <a:xfrm flipH="1" flipV="1">
            <a:off x="7758220" y="4259373"/>
            <a:ext cx="150124" cy="323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47DAE25-7B51-43FF-BF69-F0FCC6F6E1A6}"/>
              </a:ext>
            </a:extLst>
          </p:cNvPr>
          <p:cNvSpPr txBox="1"/>
          <p:nvPr/>
        </p:nvSpPr>
        <p:spPr>
          <a:xfrm>
            <a:off x="213336" y="4988444"/>
            <a:ext cx="5260084" cy="1831271"/>
          </a:xfrm>
          <a:prstGeom prst="rect">
            <a:avLst/>
          </a:prstGeom>
          <a:solidFill>
            <a:schemeClr val="bg2"/>
          </a:solidFill>
          <a:ln>
            <a:solidFill>
              <a:srgbClr val="00B050"/>
            </a:solidFill>
          </a:ln>
        </p:spPr>
        <p:txBody>
          <a:bodyPr wrap="square" rtlCol="0">
            <a:spAutoFit/>
          </a:bodyPr>
          <a:lstStyle/>
          <a:p>
            <a:pPr>
              <a:spcAft>
                <a:spcPts val="600"/>
              </a:spcAft>
            </a:pPr>
            <a:r>
              <a:rPr lang="en-US" dirty="0">
                <a:solidFill>
                  <a:srgbClr val="0070C0"/>
                </a:solidFill>
              </a:rPr>
              <a:t>A dilemma: a larger K value can help screen out noise spikes and derive a reliable wind retrieval, but the chance to mis-detect a true signal peak is higher and hence lose some spatial coverage. Wise versa.</a:t>
            </a:r>
          </a:p>
          <a:p>
            <a:r>
              <a:rPr lang="en-US" dirty="0">
                <a:solidFill>
                  <a:srgbClr val="0070C0"/>
                </a:solidFill>
              </a:rPr>
              <a:t>To overcome this, we developed an adaptive threshold data screening algorithm.</a:t>
            </a:r>
          </a:p>
        </p:txBody>
      </p:sp>
    </p:spTree>
    <p:extLst>
      <p:ext uri="{BB962C8B-B14F-4D97-AF65-F5344CB8AC3E}">
        <p14:creationId xmlns:p14="http://schemas.microsoft.com/office/powerpoint/2010/main" val="260531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06E590E-0ABC-44EC-977C-AACD20F428DF}"/>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Wind Retrieval – Adaptive Threshold Data Screening</a:t>
            </a:r>
          </a:p>
        </p:txBody>
      </p:sp>
      <p:sp>
        <p:nvSpPr>
          <p:cNvPr id="15" name="TextBox 14">
            <a:extLst>
              <a:ext uri="{FF2B5EF4-FFF2-40B4-BE49-F238E27FC236}">
                <a16:creationId xmlns:a16="http://schemas.microsoft.com/office/drawing/2014/main" id="{D12EAF0A-B7C4-4FBF-9BC4-81B0FB3FFEF8}"/>
              </a:ext>
            </a:extLst>
          </p:cNvPr>
          <p:cNvSpPr txBox="1"/>
          <p:nvPr/>
        </p:nvSpPr>
        <p:spPr>
          <a:xfrm>
            <a:off x="288235" y="6211669"/>
            <a:ext cx="11615530" cy="646331"/>
          </a:xfrm>
          <a:prstGeom prst="rect">
            <a:avLst/>
          </a:prstGeom>
          <a:noFill/>
        </p:spPr>
        <p:txBody>
          <a:bodyPr wrap="square" rtlCol="0">
            <a:spAutoFit/>
          </a:bodyPr>
          <a:lstStyle/>
          <a:p>
            <a:pPr algn="ctr"/>
            <a:r>
              <a:rPr lang="en-US" dirty="0"/>
              <a:t>Without the adaptive threshold data screening, isolated “dots” are seen due to the contamination of noisy data in the retrieval. Isolated dots are reduced significantly when the adaptive threshold data screening is applied. </a:t>
            </a:r>
          </a:p>
        </p:txBody>
      </p:sp>
      <p:sp>
        <p:nvSpPr>
          <p:cNvPr id="30" name="TextBox 29">
            <a:extLst>
              <a:ext uri="{FF2B5EF4-FFF2-40B4-BE49-F238E27FC236}">
                <a16:creationId xmlns:a16="http://schemas.microsoft.com/office/drawing/2014/main" id="{383774EB-97FA-42AE-B7AC-99FFB0B1E4C1}"/>
              </a:ext>
            </a:extLst>
          </p:cNvPr>
          <p:cNvSpPr txBox="1"/>
          <p:nvPr/>
        </p:nvSpPr>
        <p:spPr>
          <a:xfrm>
            <a:off x="4426496" y="585564"/>
            <a:ext cx="3120341" cy="369332"/>
          </a:xfrm>
          <a:prstGeom prst="rect">
            <a:avLst/>
          </a:prstGeom>
          <a:noFill/>
        </p:spPr>
        <p:txBody>
          <a:bodyPr wrap="none" rtlCol="0">
            <a:spAutoFit/>
          </a:bodyPr>
          <a:lstStyle/>
          <a:p>
            <a:pPr algn="ctr"/>
            <a:r>
              <a:rPr lang="en-US" dirty="0">
                <a:solidFill>
                  <a:srgbClr val="0070C0"/>
                </a:solidFill>
              </a:rPr>
              <a:t>Fixed Threshold Data Screening</a:t>
            </a:r>
          </a:p>
        </p:txBody>
      </p:sp>
      <p:sp>
        <p:nvSpPr>
          <p:cNvPr id="55" name="TextBox 54">
            <a:extLst>
              <a:ext uri="{FF2B5EF4-FFF2-40B4-BE49-F238E27FC236}">
                <a16:creationId xmlns:a16="http://schemas.microsoft.com/office/drawing/2014/main" id="{BF71EB5F-389B-48BC-9ADB-F39D60E065AF}"/>
              </a:ext>
            </a:extLst>
          </p:cNvPr>
          <p:cNvSpPr txBox="1"/>
          <p:nvPr/>
        </p:nvSpPr>
        <p:spPr>
          <a:xfrm>
            <a:off x="4254366" y="3388558"/>
            <a:ext cx="3464603" cy="369332"/>
          </a:xfrm>
          <a:prstGeom prst="rect">
            <a:avLst/>
          </a:prstGeom>
          <a:noFill/>
        </p:spPr>
        <p:txBody>
          <a:bodyPr wrap="none" rtlCol="0">
            <a:spAutoFit/>
          </a:bodyPr>
          <a:lstStyle/>
          <a:p>
            <a:pPr algn="ctr"/>
            <a:r>
              <a:rPr lang="en-US" dirty="0">
                <a:solidFill>
                  <a:srgbClr val="0070C0"/>
                </a:solidFill>
              </a:rPr>
              <a:t>Adaptive Threshold Data Screening</a:t>
            </a:r>
          </a:p>
        </p:txBody>
      </p:sp>
      <p:pic>
        <p:nvPicPr>
          <p:cNvPr id="33" name="Picture 32">
            <a:extLst>
              <a:ext uri="{FF2B5EF4-FFF2-40B4-BE49-F238E27FC236}">
                <a16:creationId xmlns:a16="http://schemas.microsoft.com/office/drawing/2014/main" id="{87BA2812-F3DC-49D0-B478-DE142D3797AD}"/>
              </a:ext>
            </a:extLst>
          </p:cNvPr>
          <p:cNvPicPr>
            <a:picLocks noChangeAspect="1"/>
          </p:cNvPicPr>
          <p:nvPr/>
        </p:nvPicPr>
        <p:blipFill rotWithShape="1">
          <a:blip r:embed="rId2"/>
          <a:srcRect l="6521" r="6142"/>
          <a:stretch/>
        </p:blipFill>
        <p:spPr>
          <a:xfrm>
            <a:off x="795130" y="869041"/>
            <a:ext cx="10648122" cy="2526270"/>
          </a:xfrm>
          <a:prstGeom prst="rect">
            <a:avLst/>
          </a:prstGeom>
        </p:spPr>
      </p:pic>
      <p:pic>
        <p:nvPicPr>
          <p:cNvPr id="38" name="Picture 37">
            <a:extLst>
              <a:ext uri="{FF2B5EF4-FFF2-40B4-BE49-F238E27FC236}">
                <a16:creationId xmlns:a16="http://schemas.microsoft.com/office/drawing/2014/main" id="{28E8D6EA-0AF9-4C29-B6A7-5B0B9E0B82AE}"/>
              </a:ext>
            </a:extLst>
          </p:cNvPr>
          <p:cNvPicPr>
            <a:picLocks noChangeAspect="1"/>
          </p:cNvPicPr>
          <p:nvPr/>
        </p:nvPicPr>
        <p:blipFill rotWithShape="1">
          <a:blip r:embed="rId3"/>
          <a:srcRect l="6521" r="6142"/>
          <a:stretch/>
        </p:blipFill>
        <p:spPr>
          <a:xfrm>
            <a:off x="795130" y="3677734"/>
            <a:ext cx="10648122" cy="2526270"/>
          </a:xfrm>
          <a:prstGeom prst="rect">
            <a:avLst/>
          </a:prstGeom>
        </p:spPr>
      </p:pic>
      <p:sp>
        <p:nvSpPr>
          <p:cNvPr id="41" name="TextBox 40">
            <a:extLst>
              <a:ext uri="{FF2B5EF4-FFF2-40B4-BE49-F238E27FC236}">
                <a16:creationId xmlns:a16="http://schemas.microsoft.com/office/drawing/2014/main" id="{252CC390-8373-4F6E-B817-EC43FB55837E}"/>
              </a:ext>
            </a:extLst>
          </p:cNvPr>
          <p:cNvSpPr txBox="1"/>
          <p:nvPr/>
        </p:nvSpPr>
        <p:spPr>
          <a:xfrm>
            <a:off x="5665103" y="777895"/>
            <a:ext cx="643125" cy="369332"/>
          </a:xfrm>
          <a:prstGeom prst="rect">
            <a:avLst/>
          </a:prstGeom>
          <a:noFill/>
        </p:spPr>
        <p:txBody>
          <a:bodyPr wrap="none" rtlCol="0">
            <a:spAutoFit/>
          </a:bodyPr>
          <a:lstStyle/>
          <a:p>
            <a:pPr algn="ctr"/>
            <a:r>
              <a:rPr lang="en-US" dirty="0"/>
              <a:t>K = 4</a:t>
            </a:r>
          </a:p>
        </p:txBody>
      </p:sp>
      <p:sp>
        <p:nvSpPr>
          <p:cNvPr id="61" name="TextBox 60">
            <a:extLst>
              <a:ext uri="{FF2B5EF4-FFF2-40B4-BE49-F238E27FC236}">
                <a16:creationId xmlns:a16="http://schemas.microsoft.com/office/drawing/2014/main" id="{48D6E028-8996-4BF7-A896-9741CB9CCC5D}"/>
              </a:ext>
            </a:extLst>
          </p:cNvPr>
          <p:cNvSpPr txBox="1"/>
          <p:nvPr/>
        </p:nvSpPr>
        <p:spPr>
          <a:xfrm>
            <a:off x="5378969" y="3573224"/>
            <a:ext cx="1215397" cy="369332"/>
          </a:xfrm>
          <a:prstGeom prst="rect">
            <a:avLst/>
          </a:prstGeom>
          <a:noFill/>
        </p:spPr>
        <p:txBody>
          <a:bodyPr wrap="none" rtlCol="0">
            <a:spAutoFit/>
          </a:bodyPr>
          <a:lstStyle/>
          <a:p>
            <a:pPr algn="ctr"/>
            <a:r>
              <a:rPr lang="en-US" dirty="0"/>
              <a:t>K = 16, 9, 4</a:t>
            </a:r>
          </a:p>
        </p:txBody>
      </p:sp>
    </p:spTree>
    <p:extLst>
      <p:ext uri="{BB962C8B-B14F-4D97-AF65-F5344CB8AC3E}">
        <p14:creationId xmlns:p14="http://schemas.microsoft.com/office/powerpoint/2010/main" val="3801598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D06E590E-0ABC-44EC-977C-AACD20F428DF}"/>
              </a:ext>
            </a:extLst>
          </p:cNvPr>
          <p:cNvSpPr txBox="1"/>
          <p:nvPr/>
        </p:nvSpPr>
        <p:spPr>
          <a:xfrm>
            <a:off x="0" y="1843"/>
            <a:ext cx="12192000" cy="1077218"/>
          </a:xfrm>
          <a:prstGeom prst="rect">
            <a:avLst/>
          </a:prstGeom>
          <a:noFill/>
        </p:spPr>
        <p:txBody>
          <a:bodyPr wrap="square" rtlCol="0">
            <a:spAutoFit/>
          </a:bodyPr>
          <a:lstStyle/>
          <a:p>
            <a:pPr algn="ctr"/>
            <a:r>
              <a:rPr lang="en-US" sz="3200" b="1" dirty="0">
                <a:solidFill>
                  <a:srgbClr val="1E04BC"/>
                </a:solidFill>
              </a:rPr>
              <a:t>Wind Retrieval – Adaptive Vertical Resolution (AVRES) </a:t>
            </a:r>
          </a:p>
          <a:p>
            <a:pPr algn="ctr"/>
            <a:endParaRPr lang="en-US" sz="3200" b="1" dirty="0">
              <a:solidFill>
                <a:srgbClr val="1E04BC"/>
              </a:solidFill>
            </a:endParaRPr>
          </a:p>
        </p:txBody>
      </p:sp>
      <p:sp>
        <p:nvSpPr>
          <p:cNvPr id="5" name="TextBox 4">
            <a:extLst>
              <a:ext uri="{FF2B5EF4-FFF2-40B4-BE49-F238E27FC236}">
                <a16:creationId xmlns:a16="http://schemas.microsoft.com/office/drawing/2014/main" id="{0E569057-AFB4-4872-AE40-35ABF1563B0C}"/>
              </a:ext>
            </a:extLst>
          </p:cNvPr>
          <p:cNvSpPr txBox="1"/>
          <p:nvPr/>
        </p:nvSpPr>
        <p:spPr>
          <a:xfrm>
            <a:off x="395785" y="708145"/>
            <a:ext cx="8577618" cy="2031325"/>
          </a:xfrm>
          <a:prstGeom prst="rect">
            <a:avLst/>
          </a:prstGeom>
          <a:noFill/>
        </p:spPr>
        <p:txBody>
          <a:bodyPr wrap="square" rtlCol="0">
            <a:spAutoFit/>
          </a:bodyPr>
          <a:lstStyle/>
          <a:p>
            <a:r>
              <a:rPr lang="en-US" dirty="0"/>
              <a:t>To further improve the detection of weak lidar returns from low aerosol loading regions, an Adaptive Vertical Resolution (AVRES) integration is utilized:</a:t>
            </a:r>
          </a:p>
          <a:p>
            <a:pPr marL="403225" indent="-285750">
              <a:buFont typeface="Arial" panose="020B0604020202020204" pitchFamily="34" charset="0"/>
              <a:buChar char="•"/>
            </a:pPr>
            <a:r>
              <a:rPr lang="en-US" dirty="0"/>
              <a:t>If a successful retrieval is not obtained at a single base range gate, spectra from two range gates are averaged, and the retrieval procedure is repeated. </a:t>
            </a:r>
          </a:p>
          <a:p>
            <a:pPr marL="403225" indent="-285750">
              <a:buFont typeface="Arial" panose="020B0604020202020204" pitchFamily="34" charset="0"/>
              <a:buChar char="•"/>
            </a:pPr>
            <a:r>
              <a:rPr lang="en-US" dirty="0"/>
              <a:t>If a successful retrieval is still not obtained, the average number of range gates is doubled again until a successful retrieval is obtained, or the maximum integration depth (~ 1 km) is reached. </a:t>
            </a:r>
          </a:p>
        </p:txBody>
      </p:sp>
      <p:grpSp>
        <p:nvGrpSpPr>
          <p:cNvPr id="107" name="Group 106">
            <a:extLst>
              <a:ext uri="{FF2B5EF4-FFF2-40B4-BE49-F238E27FC236}">
                <a16:creationId xmlns:a16="http://schemas.microsoft.com/office/drawing/2014/main" id="{B6D8AC54-75C0-454C-9DA7-360FC1841F78}"/>
              </a:ext>
            </a:extLst>
          </p:cNvPr>
          <p:cNvGrpSpPr/>
          <p:nvPr/>
        </p:nvGrpSpPr>
        <p:grpSpPr>
          <a:xfrm>
            <a:off x="395785" y="3445772"/>
            <a:ext cx="6631677" cy="3173059"/>
            <a:chOff x="873457" y="3390326"/>
            <a:chExt cx="6631677" cy="3173059"/>
          </a:xfrm>
        </p:grpSpPr>
        <p:sp>
          <p:nvSpPr>
            <p:cNvPr id="101" name="Rectangle 100">
              <a:extLst>
                <a:ext uri="{FF2B5EF4-FFF2-40B4-BE49-F238E27FC236}">
                  <a16:creationId xmlns:a16="http://schemas.microsoft.com/office/drawing/2014/main" id="{0FBDAF52-4DDB-4A85-8415-CE81D216E6E4}"/>
                </a:ext>
              </a:extLst>
            </p:cNvPr>
            <p:cNvSpPr/>
            <p:nvPr/>
          </p:nvSpPr>
          <p:spPr>
            <a:xfrm>
              <a:off x="873457" y="3390326"/>
              <a:ext cx="5222543" cy="2291035"/>
            </a:xfrm>
            <a:prstGeom prst="rect">
              <a:avLst/>
            </a:prstGeom>
            <a:solidFill>
              <a:schemeClr val="bg1">
                <a:lumMod val="95000"/>
              </a:schemeClr>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Decision 20">
              <a:extLst>
                <a:ext uri="{FF2B5EF4-FFF2-40B4-BE49-F238E27FC236}">
                  <a16:creationId xmlns:a16="http://schemas.microsoft.com/office/drawing/2014/main" id="{14932257-FDA0-4345-B70C-29D171A7F3D7}"/>
                </a:ext>
              </a:extLst>
            </p:cNvPr>
            <p:cNvSpPr/>
            <p:nvPr/>
          </p:nvSpPr>
          <p:spPr>
            <a:xfrm>
              <a:off x="3701959" y="3790624"/>
              <a:ext cx="2076733" cy="647518"/>
            </a:xfrm>
            <a:prstGeom prst="flowChartDecisi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VLOS # &gt;= 2</a:t>
              </a:r>
            </a:p>
          </p:txBody>
        </p:sp>
        <p:cxnSp>
          <p:nvCxnSpPr>
            <p:cNvPr id="24" name="Straight Arrow Connector 23">
              <a:extLst>
                <a:ext uri="{FF2B5EF4-FFF2-40B4-BE49-F238E27FC236}">
                  <a16:creationId xmlns:a16="http://schemas.microsoft.com/office/drawing/2014/main" id="{2BB7F73D-F9AD-4312-8187-4B91DA9EC9BB}"/>
                </a:ext>
              </a:extLst>
            </p:cNvPr>
            <p:cNvCxnSpPr>
              <a:cxnSpLocks/>
              <a:stCxn id="26" idx="3"/>
              <a:endCxn id="21" idx="1"/>
            </p:cNvCxnSpPr>
            <p:nvPr/>
          </p:nvCxnSpPr>
          <p:spPr>
            <a:xfrm>
              <a:off x="2684065" y="4114383"/>
              <a:ext cx="1017894"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14F85A3E-2730-4EE0-B3E9-5808BD5713DE}"/>
                </a:ext>
              </a:extLst>
            </p:cNvPr>
            <p:cNvSpPr/>
            <p:nvPr/>
          </p:nvSpPr>
          <p:spPr>
            <a:xfrm>
              <a:off x="1120831" y="3790624"/>
              <a:ext cx="1563234" cy="647517"/>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Select VLOS with power peak &gt; K </a:t>
              </a:r>
              <a:r>
                <a:rPr lang="en-US" sz="1400" dirty="0">
                  <a:solidFill>
                    <a:schemeClr val="tx1"/>
                  </a:solidFill>
                  <a:latin typeface="Symbol" panose="05050102010706020507" pitchFamily="18" charset="2"/>
                </a:rPr>
                <a:t>s</a:t>
              </a:r>
              <a:endParaRPr lang="en-US" sz="1400" baseline="-25000" dirty="0">
                <a:solidFill>
                  <a:schemeClr val="tx1"/>
                </a:solidFill>
                <a:latin typeface="Symbol" panose="05050102010706020507" pitchFamily="18" charset="2"/>
              </a:endParaRPr>
            </a:p>
          </p:txBody>
        </p:sp>
        <p:sp>
          <p:nvSpPr>
            <p:cNvPr id="32" name="Rectangle 31">
              <a:extLst>
                <a:ext uri="{FF2B5EF4-FFF2-40B4-BE49-F238E27FC236}">
                  <a16:creationId xmlns:a16="http://schemas.microsoft.com/office/drawing/2014/main" id="{3FEF44C9-8A3C-4AAF-A00B-C465B253D4DF}"/>
                </a:ext>
              </a:extLst>
            </p:cNvPr>
            <p:cNvSpPr/>
            <p:nvPr/>
          </p:nvSpPr>
          <p:spPr>
            <a:xfrm>
              <a:off x="6331427" y="3840097"/>
              <a:ext cx="1173707" cy="548572"/>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Solver</a:t>
              </a:r>
            </a:p>
          </p:txBody>
        </p:sp>
        <p:cxnSp>
          <p:nvCxnSpPr>
            <p:cNvPr id="34" name="Straight Arrow Connector 33">
              <a:extLst>
                <a:ext uri="{FF2B5EF4-FFF2-40B4-BE49-F238E27FC236}">
                  <a16:creationId xmlns:a16="http://schemas.microsoft.com/office/drawing/2014/main" id="{F7EEC143-B2E6-4CFC-89E5-08EEE10FB4ED}"/>
                </a:ext>
              </a:extLst>
            </p:cNvPr>
            <p:cNvCxnSpPr>
              <a:cxnSpLocks/>
              <a:stCxn id="21" idx="3"/>
              <a:endCxn id="32" idx="1"/>
            </p:cNvCxnSpPr>
            <p:nvPr/>
          </p:nvCxnSpPr>
          <p:spPr>
            <a:xfrm>
              <a:off x="5778692" y="4114383"/>
              <a:ext cx="552735"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B923D9B-AB19-4116-B44B-0D710881F402}"/>
                </a:ext>
              </a:extLst>
            </p:cNvPr>
            <p:cNvSpPr txBox="1"/>
            <p:nvPr/>
          </p:nvSpPr>
          <p:spPr>
            <a:xfrm>
              <a:off x="5691706" y="3871025"/>
              <a:ext cx="420243" cy="307777"/>
            </a:xfrm>
            <a:prstGeom prst="rect">
              <a:avLst/>
            </a:prstGeom>
            <a:noFill/>
          </p:spPr>
          <p:txBody>
            <a:bodyPr wrap="none" rtlCol="0">
              <a:spAutoFit/>
            </a:bodyPr>
            <a:lstStyle/>
            <a:p>
              <a:r>
                <a:rPr lang="en-US" sz="1400" dirty="0"/>
                <a:t>Yes</a:t>
              </a:r>
            </a:p>
          </p:txBody>
        </p:sp>
        <p:sp>
          <p:nvSpPr>
            <p:cNvPr id="42" name="TextBox 41">
              <a:extLst>
                <a:ext uri="{FF2B5EF4-FFF2-40B4-BE49-F238E27FC236}">
                  <a16:creationId xmlns:a16="http://schemas.microsoft.com/office/drawing/2014/main" id="{C1615F12-9DC3-4D69-982F-4C2B587BAC15}"/>
                </a:ext>
              </a:extLst>
            </p:cNvPr>
            <p:cNvSpPr txBox="1"/>
            <p:nvPr/>
          </p:nvSpPr>
          <p:spPr>
            <a:xfrm>
              <a:off x="4723730" y="4388669"/>
              <a:ext cx="394660" cy="307777"/>
            </a:xfrm>
            <a:prstGeom prst="rect">
              <a:avLst/>
            </a:prstGeom>
            <a:noFill/>
          </p:spPr>
          <p:txBody>
            <a:bodyPr wrap="none" rtlCol="0">
              <a:spAutoFit/>
            </a:bodyPr>
            <a:lstStyle/>
            <a:p>
              <a:r>
                <a:rPr lang="en-US" sz="1400" dirty="0"/>
                <a:t>No</a:t>
              </a:r>
            </a:p>
          </p:txBody>
        </p:sp>
        <p:sp>
          <p:nvSpPr>
            <p:cNvPr id="43" name="Rectangle 42">
              <a:extLst>
                <a:ext uri="{FF2B5EF4-FFF2-40B4-BE49-F238E27FC236}">
                  <a16:creationId xmlns:a16="http://schemas.microsoft.com/office/drawing/2014/main" id="{2E0D1B72-FFD7-4C95-AF06-D0FE403827C9}"/>
                </a:ext>
              </a:extLst>
            </p:cNvPr>
            <p:cNvSpPr/>
            <p:nvPr/>
          </p:nvSpPr>
          <p:spPr>
            <a:xfrm>
              <a:off x="1343376" y="4775541"/>
              <a:ext cx="1128156" cy="548572"/>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Reduce K</a:t>
              </a:r>
              <a:endParaRPr lang="en-US" sz="1400" baseline="-25000" dirty="0">
                <a:solidFill>
                  <a:schemeClr val="tx1"/>
                </a:solidFill>
              </a:endParaRPr>
            </a:p>
          </p:txBody>
        </p:sp>
        <p:sp>
          <p:nvSpPr>
            <p:cNvPr id="54" name="TextBox 53">
              <a:extLst>
                <a:ext uri="{FF2B5EF4-FFF2-40B4-BE49-F238E27FC236}">
                  <a16:creationId xmlns:a16="http://schemas.microsoft.com/office/drawing/2014/main" id="{5CA5A882-D473-43C2-B874-54A961B8A3D0}"/>
                </a:ext>
              </a:extLst>
            </p:cNvPr>
            <p:cNvSpPr txBox="1"/>
            <p:nvPr/>
          </p:nvSpPr>
          <p:spPr>
            <a:xfrm>
              <a:off x="1431004" y="5348848"/>
              <a:ext cx="942887" cy="307777"/>
            </a:xfrm>
            <a:prstGeom prst="rect">
              <a:avLst/>
            </a:prstGeom>
            <a:noFill/>
          </p:spPr>
          <p:txBody>
            <a:bodyPr wrap="none" rtlCol="0">
              <a:spAutoFit/>
            </a:bodyPr>
            <a:lstStyle/>
            <a:p>
              <a:r>
                <a:rPr lang="en-US" sz="1400" dirty="0"/>
                <a:t>K= 16, 9, 4</a:t>
              </a:r>
            </a:p>
          </p:txBody>
        </p:sp>
        <p:cxnSp>
          <p:nvCxnSpPr>
            <p:cNvPr id="71" name="Straight Arrow Connector 70">
              <a:extLst>
                <a:ext uri="{FF2B5EF4-FFF2-40B4-BE49-F238E27FC236}">
                  <a16:creationId xmlns:a16="http://schemas.microsoft.com/office/drawing/2014/main" id="{2ACFE803-DCA5-4B0A-A834-3EAE3C49DBA9}"/>
                </a:ext>
              </a:extLst>
            </p:cNvPr>
            <p:cNvCxnSpPr>
              <a:stCxn id="43" idx="0"/>
              <a:endCxn id="26" idx="2"/>
            </p:cNvCxnSpPr>
            <p:nvPr/>
          </p:nvCxnSpPr>
          <p:spPr>
            <a:xfrm flipH="1" flipV="1">
              <a:off x="1902448" y="4438141"/>
              <a:ext cx="5006" cy="337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Flowchart: Decision 74">
              <a:extLst>
                <a:ext uri="{FF2B5EF4-FFF2-40B4-BE49-F238E27FC236}">
                  <a16:creationId xmlns:a16="http://schemas.microsoft.com/office/drawing/2014/main" id="{B9BC81C4-762F-47EE-BB00-96366A970C14}"/>
                </a:ext>
              </a:extLst>
            </p:cNvPr>
            <p:cNvSpPr/>
            <p:nvPr/>
          </p:nvSpPr>
          <p:spPr>
            <a:xfrm>
              <a:off x="3705828" y="4727966"/>
              <a:ext cx="2076733" cy="647518"/>
            </a:xfrm>
            <a:prstGeom prst="flowChartDecisi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K</a:t>
              </a:r>
              <a:r>
                <a:rPr lang="en-US" sz="1400" baseline="-25000" dirty="0">
                  <a:solidFill>
                    <a:schemeClr val="tx1"/>
                  </a:solidFill>
                </a:rPr>
                <a:t> </a:t>
              </a:r>
              <a:r>
                <a:rPr lang="en-US" sz="1400" dirty="0">
                  <a:solidFill>
                    <a:schemeClr val="tx1"/>
                  </a:solidFill>
                </a:rPr>
                <a:t>&lt;= </a:t>
              </a:r>
              <a:r>
                <a:rPr lang="en-US" sz="1400" dirty="0" err="1">
                  <a:solidFill>
                    <a:schemeClr val="tx1"/>
                  </a:solidFill>
                </a:rPr>
                <a:t>K</a:t>
              </a:r>
              <a:r>
                <a:rPr lang="en-US" sz="1400" baseline="-25000" dirty="0" err="1">
                  <a:solidFill>
                    <a:schemeClr val="tx1"/>
                  </a:solidFill>
                </a:rPr>
                <a:t>min</a:t>
              </a:r>
              <a:endParaRPr lang="en-US" sz="1400" baseline="-25000" dirty="0">
                <a:solidFill>
                  <a:schemeClr val="tx1"/>
                </a:solidFill>
              </a:endParaRPr>
            </a:p>
          </p:txBody>
        </p:sp>
        <p:cxnSp>
          <p:nvCxnSpPr>
            <p:cNvPr id="77" name="Straight Arrow Connector 76">
              <a:extLst>
                <a:ext uri="{FF2B5EF4-FFF2-40B4-BE49-F238E27FC236}">
                  <a16:creationId xmlns:a16="http://schemas.microsoft.com/office/drawing/2014/main" id="{0E3DD475-37C2-4BDD-95C8-F41BCDC5FACF}"/>
                </a:ext>
              </a:extLst>
            </p:cNvPr>
            <p:cNvCxnSpPr>
              <a:stCxn id="21" idx="2"/>
              <a:endCxn id="75" idx="0"/>
            </p:cNvCxnSpPr>
            <p:nvPr/>
          </p:nvCxnSpPr>
          <p:spPr>
            <a:xfrm>
              <a:off x="4740326" y="4438142"/>
              <a:ext cx="3869" cy="289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46248513-5F52-42D0-915E-9BE1A6C37CA4}"/>
                </a:ext>
              </a:extLst>
            </p:cNvPr>
            <p:cNvCxnSpPr>
              <a:stCxn id="75" idx="1"/>
              <a:endCxn id="43" idx="3"/>
            </p:cNvCxnSpPr>
            <p:nvPr/>
          </p:nvCxnSpPr>
          <p:spPr>
            <a:xfrm flipH="1" flipV="1">
              <a:off x="2471532" y="5049827"/>
              <a:ext cx="1234296" cy="18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073EFEBC-78D8-4E8C-BFD8-8A1587D7CF5E}"/>
                </a:ext>
              </a:extLst>
            </p:cNvPr>
            <p:cNvSpPr txBox="1"/>
            <p:nvPr/>
          </p:nvSpPr>
          <p:spPr>
            <a:xfrm>
              <a:off x="3338669" y="4812589"/>
              <a:ext cx="420243" cy="307777"/>
            </a:xfrm>
            <a:prstGeom prst="rect">
              <a:avLst/>
            </a:prstGeom>
            <a:noFill/>
          </p:spPr>
          <p:txBody>
            <a:bodyPr wrap="none" rtlCol="0">
              <a:spAutoFit/>
            </a:bodyPr>
            <a:lstStyle/>
            <a:p>
              <a:r>
                <a:rPr lang="en-US" sz="1400" dirty="0"/>
                <a:t>Yes</a:t>
              </a:r>
            </a:p>
          </p:txBody>
        </p:sp>
        <p:cxnSp>
          <p:nvCxnSpPr>
            <p:cNvPr id="82" name="Straight Arrow Connector 81">
              <a:extLst>
                <a:ext uri="{FF2B5EF4-FFF2-40B4-BE49-F238E27FC236}">
                  <a16:creationId xmlns:a16="http://schemas.microsoft.com/office/drawing/2014/main" id="{59836BFD-286D-4F0F-BF14-461C36456D86}"/>
                </a:ext>
              </a:extLst>
            </p:cNvPr>
            <p:cNvCxnSpPr>
              <a:cxnSpLocks/>
              <a:stCxn id="75" idx="2"/>
              <a:endCxn id="84" idx="0"/>
            </p:cNvCxnSpPr>
            <p:nvPr/>
          </p:nvCxnSpPr>
          <p:spPr>
            <a:xfrm>
              <a:off x="4744195" y="5375484"/>
              <a:ext cx="16602" cy="5403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802792FA-BB79-4774-B06F-767982213F1E}"/>
                </a:ext>
              </a:extLst>
            </p:cNvPr>
            <p:cNvSpPr txBox="1"/>
            <p:nvPr/>
          </p:nvSpPr>
          <p:spPr>
            <a:xfrm>
              <a:off x="4723730" y="5333466"/>
              <a:ext cx="394660" cy="307777"/>
            </a:xfrm>
            <a:prstGeom prst="rect">
              <a:avLst/>
            </a:prstGeom>
            <a:noFill/>
          </p:spPr>
          <p:txBody>
            <a:bodyPr wrap="none" rtlCol="0">
              <a:spAutoFit/>
            </a:bodyPr>
            <a:lstStyle/>
            <a:p>
              <a:r>
                <a:rPr lang="en-US" sz="1400" dirty="0"/>
                <a:t>No</a:t>
              </a:r>
            </a:p>
          </p:txBody>
        </p:sp>
        <p:sp>
          <p:nvSpPr>
            <p:cNvPr id="84" name="Rectangle 83">
              <a:extLst>
                <a:ext uri="{FF2B5EF4-FFF2-40B4-BE49-F238E27FC236}">
                  <a16:creationId xmlns:a16="http://schemas.microsoft.com/office/drawing/2014/main" id="{BFDD6CF7-A8D4-4941-8CA5-30BD1AD875A6}"/>
                </a:ext>
              </a:extLst>
            </p:cNvPr>
            <p:cNvSpPr/>
            <p:nvPr/>
          </p:nvSpPr>
          <p:spPr>
            <a:xfrm>
              <a:off x="3811996" y="5915867"/>
              <a:ext cx="1897602" cy="6475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effectLst/>
                  <a:ea typeface="MS Mincho" panose="02020609040205080304" pitchFamily="49" charset="-128"/>
                </a:rPr>
                <a:t>Adaptive Vertical Resolution (AVRES) </a:t>
              </a:r>
              <a:endParaRPr lang="en-US" sz="1400" dirty="0"/>
            </a:p>
          </p:txBody>
        </p:sp>
        <p:cxnSp>
          <p:nvCxnSpPr>
            <p:cNvPr id="86" name="Connector: Elbow 85">
              <a:extLst>
                <a:ext uri="{FF2B5EF4-FFF2-40B4-BE49-F238E27FC236}">
                  <a16:creationId xmlns:a16="http://schemas.microsoft.com/office/drawing/2014/main" id="{F7D9EDF1-6BF7-44B4-B9B9-01A9BD91F130}"/>
                </a:ext>
              </a:extLst>
            </p:cNvPr>
            <p:cNvCxnSpPr>
              <a:cxnSpLocks/>
            </p:cNvCxnSpPr>
            <p:nvPr/>
          </p:nvCxnSpPr>
          <p:spPr>
            <a:xfrm rot="10800000">
              <a:off x="1138568" y="4108634"/>
              <a:ext cx="2691165" cy="2125243"/>
            </a:xfrm>
            <a:prstGeom prst="bentConnector3">
              <a:avLst>
                <a:gd name="adj1" fmla="val 117369"/>
              </a:avLst>
            </a:prstGeom>
            <a:ln>
              <a:tailEnd type="triangle"/>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DF990D9F-E563-427B-88BD-E8A41151CBA8}"/>
                </a:ext>
              </a:extLst>
            </p:cNvPr>
            <p:cNvSpPr txBox="1"/>
            <p:nvPr/>
          </p:nvSpPr>
          <p:spPr>
            <a:xfrm>
              <a:off x="1820478" y="3400559"/>
              <a:ext cx="3134063" cy="307777"/>
            </a:xfrm>
            <a:prstGeom prst="rect">
              <a:avLst/>
            </a:prstGeom>
            <a:noFill/>
          </p:spPr>
          <p:txBody>
            <a:bodyPr wrap="none" rtlCol="0">
              <a:spAutoFit/>
            </a:bodyPr>
            <a:lstStyle/>
            <a:p>
              <a:pPr algn="ctr"/>
              <a:r>
                <a:rPr lang="en-US" sz="1400" b="1" dirty="0"/>
                <a:t>Adaptive SNR Threshold Data Screening</a:t>
              </a:r>
            </a:p>
          </p:txBody>
        </p:sp>
      </p:grpSp>
      <p:pic>
        <p:nvPicPr>
          <p:cNvPr id="28" name="Picture 27">
            <a:extLst>
              <a:ext uri="{FF2B5EF4-FFF2-40B4-BE49-F238E27FC236}">
                <a16:creationId xmlns:a16="http://schemas.microsoft.com/office/drawing/2014/main" id="{98F416F7-D083-43F4-9AFC-2028E8825B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3429" t="50869" r="1165"/>
          <a:stretch/>
        </p:blipFill>
        <p:spPr bwMode="auto">
          <a:xfrm>
            <a:off x="7481750" y="4861869"/>
            <a:ext cx="4504678" cy="1918814"/>
          </a:xfrm>
          <a:prstGeom prst="rect">
            <a:avLst/>
          </a:prstGeom>
          <a:noFill/>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EEFA56A8-8BC6-4EA1-8935-7C0FAD16CC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59" t="50869" r="51036"/>
          <a:stretch/>
        </p:blipFill>
        <p:spPr bwMode="auto">
          <a:xfrm>
            <a:off x="7481750" y="2801045"/>
            <a:ext cx="4504579" cy="191881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9263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E8C013F5-E6E5-49EA-B1E5-753E5B150E6C}"/>
              </a:ext>
            </a:extLst>
          </p:cNvPr>
          <p:cNvPicPr>
            <a:picLocks noChangeAspect="1"/>
          </p:cNvPicPr>
          <p:nvPr/>
        </p:nvPicPr>
        <p:blipFill rotWithShape="1">
          <a:blip r:embed="rId2">
            <a:duotone>
              <a:schemeClr val="accent1">
                <a:shade val="45000"/>
                <a:satMod val="135000"/>
              </a:schemeClr>
              <a:prstClr val="white"/>
            </a:duotone>
            <a:alphaModFix amt="51000"/>
          </a:blip>
          <a:srcRect l="3560" t="13703" r="1707" b="18950"/>
          <a:stretch/>
        </p:blipFill>
        <p:spPr>
          <a:xfrm rot="3606706" flipV="1">
            <a:off x="1329792" y="3675335"/>
            <a:ext cx="4115704" cy="222273"/>
          </a:xfrm>
          <a:prstGeom prst="rect">
            <a:avLst/>
          </a:prstGeom>
          <a:gradFill>
            <a:gsLst>
              <a:gs pos="3000">
                <a:srgbClr val="89B7E1"/>
              </a:gs>
              <a:gs pos="0">
                <a:schemeClr val="accent1">
                  <a:lumMod val="5000"/>
                  <a:lumOff val="95000"/>
                </a:schemeClr>
              </a:gs>
              <a:gs pos="100000">
                <a:schemeClr val="accent1">
                  <a:lumMod val="45000"/>
                  <a:lumOff val="55000"/>
                </a:schemeClr>
              </a:gs>
              <a:gs pos="50000">
                <a:schemeClr val="accent1">
                  <a:lumMod val="89000"/>
                </a:schemeClr>
              </a:gs>
              <a:gs pos="100000">
                <a:schemeClr val="accent1">
                  <a:lumMod val="30000"/>
                  <a:lumOff val="70000"/>
                </a:schemeClr>
              </a:gs>
            </a:gsLst>
            <a:lin ang="5400000" scaled="1"/>
          </a:gradFill>
        </p:spPr>
      </p:pic>
      <p:pic>
        <p:nvPicPr>
          <p:cNvPr id="111" name="Picture 110"/>
          <p:cNvPicPr>
            <a:picLocks noChangeAspect="1"/>
          </p:cNvPicPr>
          <p:nvPr/>
        </p:nvPicPr>
        <p:blipFill rotWithShape="1">
          <a:blip r:embed="rId3"/>
          <a:srcRect l="29443" t="-961" r="27895"/>
          <a:stretch/>
        </p:blipFill>
        <p:spPr>
          <a:xfrm>
            <a:off x="2154458" y="3752440"/>
            <a:ext cx="378266" cy="901982"/>
          </a:xfrm>
          <a:prstGeom prst="rect">
            <a:avLst/>
          </a:prstGeom>
        </p:spPr>
      </p:pic>
      <p:pic>
        <p:nvPicPr>
          <p:cNvPr id="61" name="Picture 60"/>
          <p:cNvPicPr>
            <a:picLocks noChangeAspect="1"/>
          </p:cNvPicPr>
          <p:nvPr/>
        </p:nvPicPr>
        <p:blipFill rotWithShape="1">
          <a:blip r:embed="rId4"/>
          <a:srcRect t="3578" r="2179"/>
          <a:stretch/>
        </p:blipFill>
        <p:spPr>
          <a:xfrm>
            <a:off x="5381940" y="790672"/>
            <a:ext cx="6404460" cy="5114901"/>
          </a:xfrm>
          <a:prstGeom prst="rect">
            <a:avLst/>
          </a:prstGeom>
        </p:spPr>
      </p:pic>
      <p:sp>
        <p:nvSpPr>
          <p:cNvPr id="82" name="Freeform 81"/>
          <p:cNvSpPr/>
          <p:nvPr/>
        </p:nvSpPr>
        <p:spPr>
          <a:xfrm>
            <a:off x="3267962" y="3338901"/>
            <a:ext cx="3123938" cy="268317"/>
          </a:xfrm>
          <a:custGeom>
            <a:avLst/>
            <a:gdLst>
              <a:gd name="connsiteX0" fmla="*/ 0 w 2956560"/>
              <a:gd name="connsiteY0" fmla="*/ 18330 h 229836"/>
              <a:gd name="connsiteX1" fmla="*/ 1249680 w 2956560"/>
              <a:gd name="connsiteY1" fmla="*/ 18330 h 229836"/>
              <a:gd name="connsiteX2" fmla="*/ 1402080 w 2956560"/>
              <a:gd name="connsiteY2" fmla="*/ 208830 h 229836"/>
              <a:gd name="connsiteX3" fmla="*/ 2956560 w 2956560"/>
              <a:gd name="connsiteY3" fmla="*/ 216450 h 229836"/>
            </a:gdLst>
            <a:ahLst/>
            <a:cxnLst>
              <a:cxn ang="0">
                <a:pos x="connsiteX0" y="connsiteY0"/>
              </a:cxn>
              <a:cxn ang="0">
                <a:pos x="connsiteX1" y="connsiteY1"/>
              </a:cxn>
              <a:cxn ang="0">
                <a:pos x="connsiteX2" y="connsiteY2"/>
              </a:cxn>
              <a:cxn ang="0">
                <a:pos x="connsiteX3" y="connsiteY3"/>
              </a:cxn>
            </a:cxnLst>
            <a:rect l="l" t="t" r="r" b="b"/>
            <a:pathLst>
              <a:path w="2956560" h="229836">
                <a:moveTo>
                  <a:pt x="0" y="18330"/>
                </a:moveTo>
                <a:cubicBezTo>
                  <a:pt x="508000" y="2455"/>
                  <a:pt x="1016000" y="-13420"/>
                  <a:pt x="1249680" y="18330"/>
                </a:cubicBezTo>
                <a:cubicBezTo>
                  <a:pt x="1483360" y="50080"/>
                  <a:pt x="1117600" y="175810"/>
                  <a:pt x="1402080" y="208830"/>
                </a:cubicBezTo>
                <a:cubicBezTo>
                  <a:pt x="1686560" y="241850"/>
                  <a:pt x="2321560" y="229150"/>
                  <a:pt x="2956560" y="216450"/>
                </a:cubicBezTo>
              </a:path>
            </a:pathLst>
          </a:custGeom>
          <a:noFill/>
          <a:ln w="9525">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p:cNvSpPr txBox="1"/>
          <p:nvPr/>
        </p:nvSpPr>
        <p:spPr>
          <a:xfrm>
            <a:off x="2987979" y="3010345"/>
            <a:ext cx="1965603" cy="369332"/>
          </a:xfrm>
          <a:prstGeom prst="rect">
            <a:avLst/>
          </a:prstGeom>
          <a:noFill/>
        </p:spPr>
        <p:txBody>
          <a:bodyPr wrap="none" rtlCol="0">
            <a:spAutoFit/>
          </a:bodyPr>
          <a:lstStyle/>
          <a:p>
            <a:r>
              <a:rPr lang="en-US" dirty="0"/>
              <a:t>77m (256 samples)</a:t>
            </a:r>
          </a:p>
        </p:txBody>
      </p:sp>
      <p:grpSp>
        <p:nvGrpSpPr>
          <p:cNvPr id="110" name="Group 109"/>
          <p:cNvGrpSpPr/>
          <p:nvPr/>
        </p:nvGrpSpPr>
        <p:grpSpPr>
          <a:xfrm>
            <a:off x="48291" y="1195200"/>
            <a:ext cx="4480779" cy="4903904"/>
            <a:chOff x="48291" y="1195200"/>
            <a:chExt cx="4480779" cy="4903904"/>
          </a:xfrm>
        </p:grpSpPr>
        <p:pic>
          <p:nvPicPr>
            <p:cNvPr id="19" name="Picture 18"/>
            <p:cNvPicPr>
              <a:picLocks noChangeAspect="1"/>
            </p:cNvPicPr>
            <p:nvPr/>
          </p:nvPicPr>
          <p:blipFill rotWithShape="1">
            <a:blip r:embed="rId5">
              <a:extLst>
                <a:ext uri="{BEBA8EAE-BF5A-486C-A8C5-ECC9F3942E4B}">
                  <a14:imgProps xmlns:a14="http://schemas.microsoft.com/office/drawing/2010/main">
                    <a14:imgLayer r:embed="rId6">
                      <a14:imgEffect>
                        <a14:backgroundRemoval t="21693" b="79894" l="4869" r="97378"/>
                      </a14:imgEffect>
                    </a14:imgLayer>
                  </a14:imgProps>
                </a:ext>
                <a:ext uri="{28A0092B-C50C-407E-A947-70E740481C1C}">
                  <a14:useLocalDpi xmlns:a14="http://schemas.microsoft.com/office/drawing/2010/main" val="0"/>
                </a:ext>
              </a:extLst>
            </a:blip>
            <a:srcRect t="20249" b="18721"/>
            <a:stretch/>
          </p:blipFill>
          <p:spPr>
            <a:xfrm>
              <a:off x="48291" y="1195200"/>
              <a:ext cx="3524039" cy="1389600"/>
            </a:xfrm>
            <a:prstGeom prst="rect">
              <a:avLst/>
            </a:prstGeom>
          </p:spPr>
        </p:pic>
        <p:grpSp>
          <p:nvGrpSpPr>
            <p:cNvPr id="109" name="Group 108"/>
            <p:cNvGrpSpPr/>
            <p:nvPr/>
          </p:nvGrpSpPr>
          <p:grpSpPr>
            <a:xfrm>
              <a:off x="196945" y="2046383"/>
              <a:ext cx="4332125" cy="4052721"/>
              <a:chOff x="196945" y="2046383"/>
              <a:chExt cx="4332125" cy="4052721"/>
            </a:xfrm>
          </p:grpSpPr>
          <p:cxnSp>
            <p:nvCxnSpPr>
              <p:cNvPr id="18" name="Straight Connector 17"/>
              <p:cNvCxnSpPr/>
              <p:nvPr/>
            </p:nvCxnSpPr>
            <p:spPr>
              <a:xfrm>
                <a:off x="2983492" y="3447917"/>
                <a:ext cx="63422" cy="13755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3000592" y="3321164"/>
                <a:ext cx="54864" cy="10972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772878" y="3285860"/>
                <a:ext cx="33825" cy="10519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4" name="Right Brace 53"/>
              <p:cNvSpPr/>
              <p:nvPr/>
            </p:nvSpPr>
            <p:spPr>
              <a:xfrm rot="19766224">
                <a:off x="3149815" y="3336641"/>
                <a:ext cx="98525" cy="146501"/>
              </a:xfrm>
              <a:prstGeom prst="rightBrace">
                <a:avLst>
                  <a:gd name="adj1" fmla="val 47358"/>
                  <a:gd name="adj2"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0" name="Straight Connector 79"/>
              <p:cNvCxnSpPr/>
              <p:nvPr/>
            </p:nvCxnSpPr>
            <p:spPr>
              <a:xfrm>
                <a:off x="2768796" y="3458374"/>
                <a:ext cx="45720" cy="14771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44562" y="4795863"/>
                <a:ext cx="3789257" cy="1091060"/>
              </a:xfrm>
              <a:prstGeom prst="ellipse">
                <a:avLst/>
              </a:prstGeom>
              <a:solidFill>
                <a:schemeClr val="accent1">
                  <a:lumMod val="20000"/>
                  <a:lumOff val="80000"/>
                </a:schemeClr>
              </a:solid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a:off x="2339190" y="2046383"/>
                <a:ext cx="1555979" cy="3009576"/>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2339190" y="2046383"/>
                <a:ext cx="1" cy="32382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339190" y="2046383"/>
                <a:ext cx="1631591" cy="3554385"/>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1" idx="6"/>
              </p:cNvCxnSpPr>
              <p:nvPr/>
            </p:nvCxnSpPr>
            <p:spPr>
              <a:xfrm>
                <a:off x="2339190" y="2046383"/>
                <a:ext cx="1894629" cy="329501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339190" y="2046383"/>
                <a:ext cx="1003577" cy="2875763"/>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339190" y="2046383"/>
                <a:ext cx="1133654" cy="3728151"/>
              </a:xfrm>
              <a:prstGeom prst="straightConnector1">
                <a:avLst/>
              </a:prstGeom>
              <a:ln>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102488" y="4565950"/>
                <a:ext cx="570990" cy="338554"/>
              </a:xfrm>
              <a:prstGeom prst="rect">
                <a:avLst/>
              </a:prstGeom>
              <a:noFill/>
            </p:spPr>
            <p:txBody>
              <a:bodyPr wrap="none" rtlCol="0">
                <a:spAutoFit/>
              </a:bodyPr>
              <a:lstStyle/>
              <a:p>
                <a:r>
                  <a:rPr lang="en-US" sz="1600" dirty="0"/>
                  <a:t>- 45</a:t>
                </a:r>
                <a:r>
                  <a:rPr lang="en-US" sz="1600" dirty="0">
                    <a:latin typeface="Calibri" panose="020F0502020204030204" pitchFamily="34" charset="0"/>
                    <a:cs typeface="Calibri" panose="020F0502020204030204" pitchFamily="34" charset="0"/>
                  </a:rPr>
                  <a:t>°</a:t>
                </a:r>
                <a:endParaRPr lang="en-US" sz="1600" dirty="0"/>
              </a:p>
            </p:txBody>
          </p:sp>
          <p:sp>
            <p:nvSpPr>
              <p:cNvPr id="55" name="TextBox 54"/>
              <p:cNvSpPr txBox="1"/>
              <p:nvPr/>
            </p:nvSpPr>
            <p:spPr>
              <a:xfrm>
                <a:off x="3748177" y="4722536"/>
                <a:ext cx="726481" cy="338554"/>
              </a:xfrm>
              <a:prstGeom prst="rect">
                <a:avLst/>
              </a:prstGeom>
              <a:noFill/>
            </p:spPr>
            <p:txBody>
              <a:bodyPr wrap="none" rtlCol="0">
                <a:spAutoFit/>
              </a:bodyPr>
              <a:lstStyle/>
              <a:p>
                <a:r>
                  <a:rPr lang="en-US" sz="1600" dirty="0"/>
                  <a:t>- 22.5</a:t>
                </a:r>
                <a:r>
                  <a:rPr lang="en-US" sz="1600" dirty="0">
                    <a:latin typeface="Calibri" panose="020F0502020204030204" pitchFamily="34" charset="0"/>
                    <a:cs typeface="Calibri" panose="020F0502020204030204" pitchFamily="34" charset="0"/>
                  </a:rPr>
                  <a:t>°</a:t>
                </a:r>
                <a:endParaRPr lang="en-US" sz="1600" dirty="0"/>
              </a:p>
            </p:txBody>
          </p:sp>
          <p:sp>
            <p:nvSpPr>
              <p:cNvPr id="56" name="TextBox 55"/>
              <p:cNvSpPr txBox="1"/>
              <p:nvPr/>
            </p:nvSpPr>
            <p:spPr>
              <a:xfrm>
                <a:off x="4171280" y="5140710"/>
                <a:ext cx="357790" cy="338554"/>
              </a:xfrm>
              <a:prstGeom prst="rect">
                <a:avLst/>
              </a:prstGeom>
              <a:noFill/>
            </p:spPr>
            <p:txBody>
              <a:bodyPr wrap="none" rtlCol="0">
                <a:spAutoFit/>
              </a:bodyPr>
              <a:lstStyle/>
              <a:p>
                <a:r>
                  <a:rPr lang="en-US" sz="1600" dirty="0"/>
                  <a:t>0</a:t>
                </a:r>
                <a:r>
                  <a:rPr lang="en-US" sz="1600" dirty="0">
                    <a:latin typeface="Calibri" panose="020F0502020204030204" pitchFamily="34" charset="0"/>
                    <a:cs typeface="Calibri" panose="020F0502020204030204" pitchFamily="34" charset="0"/>
                  </a:rPr>
                  <a:t>°</a:t>
                </a:r>
                <a:endParaRPr lang="en-US" sz="1600" dirty="0"/>
              </a:p>
            </p:txBody>
          </p:sp>
          <p:sp>
            <p:nvSpPr>
              <p:cNvPr id="57" name="TextBox 56"/>
              <p:cNvSpPr txBox="1"/>
              <p:nvPr/>
            </p:nvSpPr>
            <p:spPr>
              <a:xfrm>
                <a:off x="3890568" y="5576287"/>
                <a:ext cx="617477" cy="338554"/>
              </a:xfrm>
              <a:prstGeom prst="rect">
                <a:avLst/>
              </a:prstGeom>
              <a:noFill/>
            </p:spPr>
            <p:txBody>
              <a:bodyPr wrap="none" rtlCol="0">
                <a:spAutoFit/>
              </a:bodyPr>
              <a:lstStyle/>
              <a:p>
                <a:r>
                  <a:rPr lang="en-US" sz="1600" dirty="0"/>
                  <a:t>22.5</a:t>
                </a:r>
                <a:r>
                  <a:rPr lang="en-US" sz="1600" dirty="0">
                    <a:latin typeface="Calibri" panose="020F0502020204030204" pitchFamily="34" charset="0"/>
                    <a:cs typeface="Calibri" panose="020F0502020204030204" pitchFamily="34" charset="0"/>
                  </a:rPr>
                  <a:t>°</a:t>
                </a:r>
                <a:endParaRPr lang="en-US" sz="1600" dirty="0"/>
              </a:p>
            </p:txBody>
          </p:sp>
          <p:sp>
            <p:nvSpPr>
              <p:cNvPr id="58" name="TextBox 57"/>
              <p:cNvSpPr txBox="1"/>
              <p:nvPr/>
            </p:nvSpPr>
            <p:spPr>
              <a:xfrm>
                <a:off x="3343603" y="5760550"/>
                <a:ext cx="461986" cy="338554"/>
              </a:xfrm>
              <a:prstGeom prst="rect">
                <a:avLst/>
              </a:prstGeom>
              <a:noFill/>
            </p:spPr>
            <p:txBody>
              <a:bodyPr wrap="none" rtlCol="0">
                <a:spAutoFit/>
              </a:bodyPr>
              <a:lstStyle/>
              <a:p>
                <a:r>
                  <a:rPr lang="en-US" sz="1600" dirty="0"/>
                  <a:t>45</a:t>
                </a:r>
                <a:r>
                  <a:rPr lang="en-US" sz="1600" dirty="0">
                    <a:latin typeface="Calibri" panose="020F0502020204030204" pitchFamily="34" charset="0"/>
                    <a:cs typeface="Calibri" panose="020F0502020204030204" pitchFamily="34" charset="0"/>
                  </a:rPr>
                  <a:t>°</a:t>
                </a:r>
                <a:endParaRPr lang="en-US" sz="1600" dirty="0"/>
              </a:p>
            </p:txBody>
          </p:sp>
          <p:sp>
            <p:nvSpPr>
              <p:cNvPr id="65" name="Arc 64"/>
              <p:cNvSpPr/>
              <p:nvPr/>
            </p:nvSpPr>
            <p:spPr>
              <a:xfrm flipH="1" flipV="1">
                <a:off x="2286033" y="2760525"/>
                <a:ext cx="306346" cy="186207"/>
              </a:xfrm>
              <a:prstGeom prst="arc">
                <a:avLst>
                  <a:gd name="adj1" fmla="val 11846057"/>
                  <a:gd name="adj2" fmla="val 1929834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TextBox 65"/>
              <p:cNvSpPr txBox="1"/>
              <p:nvPr/>
            </p:nvSpPr>
            <p:spPr>
              <a:xfrm>
                <a:off x="196945" y="2754927"/>
                <a:ext cx="2227854" cy="369332"/>
              </a:xfrm>
              <a:prstGeom prst="rect">
                <a:avLst/>
              </a:prstGeom>
              <a:noFill/>
            </p:spPr>
            <p:txBody>
              <a:bodyPr wrap="none" rtlCol="0">
                <a:spAutoFit/>
              </a:bodyPr>
              <a:lstStyle/>
              <a:p>
                <a:r>
                  <a:rPr lang="en-US" dirty="0"/>
                  <a:t>Off nadir angle = ~30°</a:t>
                </a:r>
              </a:p>
            </p:txBody>
          </p:sp>
          <p:cxnSp>
            <p:nvCxnSpPr>
              <p:cNvPr id="68" name="Straight Connector 67"/>
              <p:cNvCxnSpPr>
                <a:endCxn id="21" idx="6"/>
              </p:cNvCxnSpPr>
              <p:nvPr/>
            </p:nvCxnSpPr>
            <p:spPr>
              <a:xfrm>
                <a:off x="2344394" y="5315791"/>
                <a:ext cx="1889425"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2350237" y="5041925"/>
                <a:ext cx="1544932" cy="27822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344394" y="4922146"/>
                <a:ext cx="987965" cy="38511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39189" y="5295984"/>
                <a:ext cx="1626221" cy="310803"/>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39189" y="5307319"/>
                <a:ext cx="1138729" cy="462782"/>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1516663" y="3366061"/>
                <a:ext cx="1657933" cy="260096"/>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1580691" y="3267548"/>
                <a:ext cx="1519394" cy="225354"/>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stCxn id="50" idx="6"/>
                <a:endCxn id="4" idx="6"/>
              </p:cNvCxnSpPr>
              <p:nvPr/>
            </p:nvCxnSpPr>
            <p:spPr>
              <a:xfrm>
                <a:off x="3100084" y="3380225"/>
                <a:ext cx="74512" cy="115884"/>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a:endCxn id="50" idx="2"/>
              </p:cNvCxnSpPr>
              <p:nvPr/>
            </p:nvCxnSpPr>
            <p:spPr>
              <a:xfrm flipV="1">
                <a:off x="1516663" y="3380225"/>
                <a:ext cx="64028" cy="115884"/>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21" idx="2"/>
              </p:cNvCxnSpPr>
              <p:nvPr/>
            </p:nvCxnSpPr>
            <p:spPr>
              <a:xfrm flipH="1">
                <a:off x="444562" y="2046383"/>
                <a:ext cx="1905675" cy="329501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grpSp>
      <p:sp>
        <p:nvSpPr>
          <p:cNvPr id="112" name="TextBox 111"/>
          <p:cNvSpPr txBox="1"/>
          <p:nvPr/>
        </p:nvSpPr>
        <p:spPr>
          <a:xfrm>
            <a:off x="984588" y="4365895"/>
            <a:ext cx="1216936" cy="369332"/>
          </a:xfrm>
          <a:prstGeom prst="rect">
            <a:avLst/>
          </a:prstGeom>
          <a:noFill/>
        </p:spPr>
        <p:txBody>
          <a:bodyPr wrap="none" rtlCol="0">
            <a:spAutoFit/>
          </a:bodyPr>
          <a:lstStyle/>
          <a:p>
            <a:r>
              <a:rPr lang="en-US" dirty="0" err="1"/>
              <a:t>Dropsonde</a:t>
            </a:r>
            <a:endParaRPr lang="en-US" dirty="0"/>
          </a:p>
        </p:txBody>
      </p:sp>
      <p:sp>
        <p:nvSpPr>
          <p:cNvPr id="41" name="TextBox 40">
            <a:extLst>
              <a:ext uri="{FF2B5EF4-FFF2-40B4-BE49-F238E27FC236}">
                <a16:creationId xmlns:a16="http://schemas.microsoft.com/office/drawing/2014/main" id="{D1669AE1-EE03-974E-936A-3B588346AA45}"/>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LaRC Wind Retrieval – End Result</a:t>
            </a:r>
          </a:p>
        </p:txBody>
      </p:sp>
      <p:sp>
        <p:nvSpPr>
          <p:cNvPr id="2" name="TextBox 1">
            <a:extLst>
              <a:ext uri="{FF2B5EF4-FFF2-40B4-BE49-F238E27FC236}">
                <a16:creationId xmlns:a16="http://schemas.microsoft.com/office/drawing/2014/main" id="{74CE51AA-4274-C74D-B48A-DC435954210F}"/>
              </a:ext>
            </a:extLst>
          </p:cNvPr>
          <p:cNvSpPr txBox="1"/>
          <p:nvPr/>
        </p:nvSpPr>
        <p:spPr>
          <a:xfrm>
            <a:off x="4657499" y="6127891"/>
            <a:ext cx="7450018" cy="646331"/>
          </a:xfrm>
          <a:prstGeom prst="rect">
            <a:avLst/>
          </a:prstGeom>
          <a:solidFill>
            <a:schemeClr val="bg1">
              <a:lumMod val="95000"/>
            </a:schemeClr>
          </a:solidFill>
          <a:ln w="12700">
            <a:solidFill>
              <a:schemeClr val="tx1">
                <a:lumMod val="65000"/>
                <a:lumOff val="35000"/>
              </a:schemeClr>
            </a:solidFill>
          </a:ln>
        </p:spPr>
        <p:txBody>
          <a:bodyPr wrap="square" rtlCol="0">
            <a:spAutoFit/>
          </a:bodyPr>
          <a:lstStyle/>
          <a:p>
            <a:r>
              <a:rPr lang="en-US" b="1" dirty="0">
                <a:solidFill>
                  <a:srgbClr val="0400FF"/>
                </a:solidFill>
              </a:rPr>
              <a:t>DAWN is able to capture sharp vertical variations in wind with high precision and resolution, data attributes that are essential for process studies</a:t>
            </a:r>
          </a:p>
        </p:txBody>
      </p:sp>
      <p:sp>
        <p:nvSpPr>
          <p:cNvPr id="44" name="TextBox 43">
            <a:extLst>
              <a:ext uri="{FF2B5EF4-FFF2-40B4-BE49-F238E27FC236}">
                <a16:creationId xmlns:a16="http://schemas.microsoft.com/office/drawing/2014/main" id="{4F4CF5C1-ADC3-41E1-B08E-5B5CC7DE076E}"/>
              </a:ext>
            </a:extLst>
          </p:cNvPr>
          <p:cNvSpPr txBox="1"/>
          <p:nvPr/>
        </p:nvSpPr>
        <p:spPr>
          <a:xfrm>
            <a:off x="0" y="3421426"/>
            <a:ext cx="1220591" cy="369332"/>
          </a:xfrm>
          <a:prstGeom prst="rect">
            <a:avLst/>
          </a:prstGeom>
          <a:noFill/>
        </p:spPr>
        <p:txBody>
          <a:bodyPr wrap="none" rtlCol="0">
            <a:spAutoFit/>
          </a:bodyPr>
          <a:lstStyle/>
          <a:p>
            <a:r>
              <a:rPr lang="en-US" dirty="0"/>
              <a:t>Range gate</a:t>
            </a:r>
          </a:p>
        </p:txBody>
      </p:sp>
      <p:sp>
        <p:nvSpPr>
          <p:cNvPr id="45" name="Freeform: Shape 44">
            <a:extLst>
              <a:ext uri="{FF2B5EF4-FFF2-40B4-BE49-F238E27FC236}">
                <a16:creationId xmlns:a16="http://schemas.microsoft.com/office/drawing/2014/main" id="{BD4A7619-D71E-46BA-87F4-C83B182E3F22}"/>
              </a:ext>
            </a:extLst>
          </p:cNvPr>
          <p:cNvSpPr/>
          <p:nvPr/>
        </p:nvSpPr>
        <p:spPr>
          <a:xfrm>
            <a:off x="1179443" y="3432313"/>
            <a:ext cx="364435" cy="172278"/>
          </a:xfrm>
          <a:custGeom>
            <a:avLst/>
            <a:gdLst>
              <a:gd name="connsiteX0" fmla="*/ 0 w 364435"/>
              <a:gd name="connsiteY0" fmla="*/ 172278 h 172278"/>
              <a:gd name="connsiteX1" fmla="*/ 152400 w 364435"/>
              <a:gd name="connsiteY1" fmla="*/ 139148 h 172278"/>
              <a:gd name="connsiteX2" fmla="*/ 33131 w 364435"/>
              <a:gd name="connsiteY2" fmla="*/ 33130 h 172278"/>
              <a:gd name="connsiteX3" fmla="*/ 364435 w 364435"/>
              <a:gd name="connsiteY3" fmla="*/ 0 h 172278"/>
            </a:gdLst>
            <a:ahLst/>
            <a:cxnLst>
              <a:cxn ang="0">
                <a:pos x="connsiteX0" y="connsiteY0"/>
              </a:cxn>
              <a:cxn ang="0">
                <a:pos x="connsiteX1" y="connsiteY1"/>
              </a:cxn>
              <a:cxn ang="0">
                <a:pos x="connsiteX2" y="connsiteY2"/>
              </a:cxn>
              <a:cxn ang="0">
                <a:pos x="connsiteX3" y="connsiteY3"/>
              </a:cxn>
            </a:cxnLst>
            <a:rect l="l" t="t" r="r" b="b"/>
            <a:pathLst>
              <a:path w="364435" h="172278">
                <a:moveTo>
                  <a:pt x="0" y="172278"/>
                </a:moveTo>
                <a:cubicBezTo>
                  <a:pt x="73439" y="167308"/>
                  <a:pt x="146878" y="162339"/>
                  <a:pt x="152400" y="139148"/>
                </a:cubicBezTo>
                <a:cubicBezTo>
                  <a:pt x="157922" y="115957"/>
                  <a:pt x="-2208" y="56321"/>
                  <a:pt x="33131" y="33130"/>
                </a:cubicBezTo>
                <a:cubicBezTo>
                  <a:pt x="68470" y="9939"/>
                  <a:pt x="216452" y="4969"/>
                  <a:pt x="364435" y="0"/>
                </a:cubicBezTo>
              </a:path>
            </a:pathLst>
          </a:custGeom>
          <a:noFill/>
          <a:ln w="9525">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BE70DCF0-1F7E-42FD-9372-AC2F9762FA7B}"/>
              </a:ext>
            </a:extLst>
          </p:cNvPr>
          <p:cNvSpPr txBox="1"/>
          <p:nvPr/>
        </p:nvSpPr>
        <p:spPr>
          <a:xfrm>
            <a:off x="845632" y="6188512"/>
            <a:ext cx="3044936" cy="369332"/>
          </a:xfrm>
          <a:prstGeom prst="rect">
            <a:avLst/>
          </a:prstGeom>
          <a:noFill/>
        </p:spPr>
        <p:txBody>
          <a:bodyPr wrap="none" rtlCol="0">
            <a:spAutoFit/>
          </a:bodyPr>
          <a:lstStyle/>
          <a:p>
            <a:r>
              <a:rPr lang="en-US" dirty="0"/>
              <a:t>Vertical height spacing = 30 m.</a:t>
            </a:r>
          </a:p>
        </p:txBody>
      </p:sp>
    </p:spTree>
    <p:extLst>
      <p:ext uri="{BB962C8B-B14F-4D97-AF65-F5344CB8AC3E}">
        <p14:creationId xmlns:p14="http://schemas.microsoft.com/office/powerpoint/2010/main" val="195940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C8B19C-27A9-4AE8-B761-4C5C505BEE05}"/>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Performance – Ground Test</a:t>
            </a:r>
          </a:p>
        </p:txBody>
      </p:sp>
      <p:sp>
        <p:nvSpPr>
          <p:cNvPr id="21" name="TextBox 20">
            <a:extLst>
              <a:ext uri="{FF2B5EF4-FFF2-40B4-BE49-F238E27FC236}">
                <a16:creationId xmlns:a16="http://schemas.microsoft.com/office/drawing/2014/main" id="{26927CAC-6E40-4BD0-805C-426CA3EB2AFC}"/>
              </a:ext>
            </a:extLst>
          </p:cNvPr>
          <p:cNvSpPr txBox="1"/>
          <p:nvPr/>
        </p:nvSpPr>
        <p:spPr>
          <a:xfrm>
            <a:off x="135340" y="5956660"/>
            <a:ext cx="11907671" cy="646331"/>
          </a:xfrm>
          <a:prstGeom prst="rect">
            <a:avLst/>
          </a:prstGeom>
          <a:noFill/>
        </p:spPr>
        <p:txBody>
          <a:bodyPr wrap="square" rtlCol="0">
            <a:spAutoFit/>
          </a:bodyPr>
          <a:lstStyle/>
          <a:p>
            <a:r>
              <a:rPr lang="en-US" b="1" dirty="0"/>
              <a:t>Left</a:t>
            </a:r>
            <a:r>
              <a:rPr lang="en-US" dirty="0"/>
              <a:t>: line-of-sight (LOS) wind velocity; </a:t>
            </a:r>
            <a:r>
              <a:rPr lang="en-US" b="1" dirty="0"/>
              <a:t>Middle</a:t>
            </a:r>
            <a:r>
              <a:rPr lang="en-US" dirty="0"/>
              <a:t>: single-shot carrier-to-noise (CNR); </a:t>
            </a:r>
            <a:r>
              <a:rPr lang="en-US" b="1" dirty="0"/>
              <a:t>Right</a:t>
            </a:r>
            <a:r>
              <a:rPr lang="en-US" dirty="0"/>
              <a:t>: single-shot signal-to-noise ratio (SNR)</a:t>
            </a:r>
          </a:p>
          <a:p>
            <a:r>
              <a:rPr lang="en-US" dirty="0"/>
              <a:t>CNR = Peak FFT signal / Noise floor; SNR = Peak FFT signal / RMS noise floor</a:t>
            </a:r>
          </a:p>
        </p:txBody>
      </p:sp>
      <p:grpSp>
        <p:nvGrpSpPr>
          <p:cNvPr id="31" name="Group 30">
            <a:extLst>
              <a:ext uri="{FF2B5EF4-FFF2-40B4-BE49-F238E27FC236}">
                <a16:creationId xmlns:a16="http://schemas.microsoft.com/office/drawing/2014/main" id="{9F502877-FF7B-41B2-BA23-1C7607423684}"/>
              </a:ext>
            </a:extLst>
          </p:cNvPr>
          <p:cNvGrpSpPr/>
          <p:nvPr/>
        </p:nvGrpSpPr>
        <p:grpSpPr>
          <a:xfrm>
            <a:off x="1114425" y="974470"/>
            <a:ext cx="9963150" cy="4909060"/>
            <a:chOff x="1114425" y="1057690"/>
            <a:chExt cx="9963150" cy="5038725"/>
          </a:xfrm>
        </p:grpSpPr>
        <p:pic>
          <p:nvPicPr>
            <p:cNvPr id="3" name="Picture 2">
              <a:extLst>
                <a:ext uri="{FF2B5EF4-FFF2-40B4-BE49-F238E27FC236}">
                  <a16:creationId xmlns:a16="http://schemas.microsoft.com/office/drawing/2014/main" id="{52E2B902-7726-46AA-829B-AEE924FF5661}"/>
                </a:ext>
              </a:extLst>
            </p:cNvPr>
            <p:cNvPicPr>
              <a:picLocks noChangeAspect="1"/>
            </p:cNvPicPr>
            <p:nvPr/>
          </p:nvPicPr>
          <p:blipFill>
            <a:blip r:embed="rId2"/>
            <a:stretch>
              <a:fillRect/>
            </a:stretch>
          </p:blipFill>
          <p:spPr>
            <a:xfrm>
              <a:off x="1114425" y="1057690"/>
              <a:ext cx="9963150" cy="5038725"/>
            </a:xfrm>
            <a:prstGeom prst="rect">
              <a:avLst/>
            </a:prstGeom>
          </p:spPr>
        </p:pic>
        <p:sp>
          <p:nvSpPr>
            <p:cNvPr id="2" name="TextBox 1">
              <a:extLst>
                <a:ext uri="{FF2B5EF4-FFF2-40B4-BE49-F238E27FC236}">
                  <a16:creationId xmlns:a16="http://schemas.microsoft.com/office/drawing/2014/main" id="{64014256-B07A-47EF-BAB8-FDAD075A1A4C}"/>
                </a:ext>
              </a:extLst>
            </p:cNvPr>
            <p:cNvSpPr txBox="1"/>
            <p:nvPr/>
          </p:nvSpPr>
          <p:spPr>
            <a:xfrm>
              <a:off x="5477469" y="3696497"/>
              <a:ext cx="1223412" cy="347496"/>
            </a:xfrm>
            <a:prstGeom prst="rect">
              <a:avLst/>
            </a:prstGeom>
            <a:noFill/>
          </p:spPr>
          <p:txBody>
            <a:bodyPr wrap="none" rtlCol="0">
              <a:spAutoFit/>
            </a:bodyPr>
            <a:lstStyle/>
            <a:p>
              <a:r>
                <a:rPr lang="en-US" sz="1600" dirty="0">
                  <a:solidFill>
                    <a:srgbClr val="0400FF"/>
                  </a:solidFill>
                </a:rPr>
                <a:t>Water Cloud</a:t>
              </a:r>
            </a:p>
          </p:txBody>
        </p:sp>
        <p:cxnSp>
          <p:nvCxnSpPr>
            <p:cNvPr id="6" name="Straight Arrow Connector 5">
              <a:extLst>
                <a:ext uri="{FF2B5EF4-FFF2-40B4-BE49-F238E27FC236}">
                  <a16:creationId xmlns:a16="http://schemas.microsoft.com/office/drawing/2014/main" id="{025393EC-3801-4F2F-A452-FBACD03C6E57}"/>
                </a:ext>
              </a:extLst>
            </p:cNvPr>
            <p:cNvCxnSpPr>
              <a:cxnSpLocks/>
            </p:cNvCxnSpPr>
            <p:nvPr/>
          </p:nvCxnSpPr>
          <p:spPr>
            <a:xfrm>
              <a:off x="6128982" y="4081524"/>
              <a:ext cx="375142" cy="401766"/>
            </a:xfrm>
            <a:prstGeom prst="straightConnector1">
              <a:avLst/>
            </a:prstGeom>
            <a:ln>
              <a:solidFill>
                <a:srgbClr val="0400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E415354-4618-4BA3-A5AA-4FBC4DF10817}"/>
                </a:ext>
              </a:extLst>
            </p:cNvPr>
            <p:cNvCxnSpPr>
              <a:cxnSpLocks/>
            </p:cNvCxnSpPr>
            <p:nvPr/>
          </p:nvCxnSpPr>
          <p:spPr>
            <a:xfrm flipH="1">
              <a:off x="5204674" y="4081524"/>
              <a:ext cx="884502" cy="458459"/>
            </a:xfrm>
            <a:prstGeom prst="straightConnector1">
              <a:avLst/>
            </a:prstGeom>
            <a:ln>
              <a:solidFill>
                <a:srgbClr val="0400FF"/>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89BACC3-F785-4B96-9580-9D3868456C62}"/>
                </a:ext>
              </a:extLst>
            </p:cNvPr>
            <p:cNvSpPr txBox="1"/>
            <p:nvPr/>
          </p:nvSpPr>
          <p:spPr>
            <a:xfrm>
              <a:off x="6333044" y="2715904"/>
              <a:ext cx="671979" cy="338554"/>
            </a:xfrm>
            <a:prstGeom prst="rect">
              <a:avLst/>
            </a:prstGeom>
            <a:noFill/>
          </p:spPr>
          <p:txBody>
            <a:bodyPr wrap="none" rtlCol="0">
              <a:spAutoFit/>
            </a:bodyPr>
            <a:lstStyle/>
            <a:p>
              <a:r>
                <a:rPr lang="en-US" sz="1600" dirty="0">
                  <a:solidFill>
                    <a:srgbClr val="0400FF"/>
                  </a:solidFill>
                </a:rPr>
                <a:t>Cirrus</a:t>
              </a:r>
            </a:p>
          </p:txBody>
        </p:sp>
        <p:cxnSp>
          <p:nvCxnSpPr>
            <p:cNvPr id="13" name="Straight Arrow Connector 12">
              <a:extLst>
                <a:ext uri="{FF2B5EF4-FFF2-40B4-BE49-F238E27FC236}">
                  <a16:creationId xmlns:a16="http://schemas.microsoft.com/office/drawing/2014/main" id="{3EB17C54-58DE-4980-A18C-65FE5929F0BE}"/>
                </a:ext>
              </a:extLst>
            </p:cNvPr>
            <p:cNvCxnSpPr/>
            <p:nvPr/>
          </p:nvCxnSpPr>
          <p:spPr>
            <a:xfrm flipH="1" flipV="1">
              <a:off x="6161964" y="2640842"/>
              <a:ext cx="171080" cy="191068"/>
            </a:xfrm>
            <a:prstGeom prst="straightConnector1">
              <a:avLst/>
            </a:prstGeom>
            <a:ln>
              <a:solidFill>
                <a:srgbClr val="0400F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F5E1602-CB96-450F-8DD0-F94F51AE48ED}"/>
                </a:ext>
              </a:extLst>
            </p:cNvPr>
            <p:cNvCxnSpPr>
              <a:stCxn id="11" idx="1"/>
            </p:cNvCxnSpPr>
            <p:nvPr/>
          </p:nvCxnSpPr>
          <p:spPr>
            <a:xfrm flipH="1">
              <a:off x="5977720" y="2885181"/>
              <a:ext cx="355324" cy="137798"/>
            </a:xfrm>
            <a:prstGeom prst="straightConnector1">
              <a:avLst/>
            </a:prstGeom>
            <a:ln>
              <a:solidFill>
                <a:srgbClr val="0400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ADD0ECC-143B-46C7-B88B-1EE3643DA9F1}"/>
                </a:ext>
              </a:extLst>
            </p:cNvPr>
            <p:cNvCxnSpPr>
              <a:cxnSpLocks/>
            </p:cNvCxnSpPr>
            <p:nvPr/>
          </p:nvCxnSpPr>
          <p:spPr>
            <a:xfrm flipH="1">
              <a:off x="5694701" y="4081524"/>
              <a:ext cx="408122" cy="818022"/>
            </a:xfrm>
            <a:prstGeom prst="straightConnector1">
              <a:avLst/>
            </a:prstGeom>
            <a:ln>
              <a:solidFill>
                <a:srgbClr val="0400FF"/>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09A136E-19A8-4C91-93A3-2BC33A41CACB}"/>
                </a:ext>
              </a:extLst>
            </p:cNvPr>
            <p:cNvSpPr txBox="1"/>
            <p:nvPr/>
          </p:nvSpPr>
          <p:spPr>
            <a:xfrm>
              <a:off x="9166904" y="3806883"/>
              <a:ext cx="819327" cy="338554"/>
            </a:xfrm>
            <a:prstGeom prst="rect">
              <a:avLst/>
            </a:prstGeom>
            <a:noFill/>
          </p:spPr>
          <p:txBody>
            <a:bodyPr wrap="none" rtlCol="0">
              <a:spAutoFit/>
            </a:bodyPr>
            <a:lstStyle/>
            <a:p>
              <a:r>
                <a:rPr lang="en-US" sz="1600" dirty="0">
                  <a:solidFill>
                    <a:srgbClr val="C00000"/>
                  </a:solidFill>
                </a:rPr>
                <a:t>Aerosol</a:t>
              </a:r>
            </a:p>
          </p:txBody>
        </p:sp>
        <p:cxnSp>
          <p:nvCxnSpPr>
            <p:cNvPr id="24" name="Straight Arrow Connector 23">
              <a:extLst>
                <a:ext uri="{FF2B5EF4-FFF2-40B4-BE49-F238E27FC236}">
                  <a16:creationId xmlns:a16="http://schemas.microsoft.com/office/drawing/2014/main" id="{954494BA-7D17-4E11-A115-5C744D3FE11D}"/>
                </a:ext>
              </a:extLst>
            </p:cNvPr>
            <p:cNvCxnSpPr>
              <a:cxnSpLocks/>
            </p:cNvCxnSpPr>
            <p:nvPr/>
          </p:nvCxnSpPr>
          <p:spPr>
            <a:xfrm>
              <a:off x="9587552" y="4176215"/>
              <a:ext cx="1" cy="64826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F25078A-A351-48E3-9D19-F64AD800DFAE}"/>
                </a:ext>
              </a:extLst>
            </p:cNvPr>
            <p:cNvCxnSpPr>
              <a:cxnSpLocks/>
            </p:cNvCxnSpPr>
            <p:nvPr/>
          </p:nvCxnSpPr>
          <p:spPr>
            <a:xfrm flipH="1">
              <a:off x="8645857" y="4176215"/>
              <a:ext cx="846161" cy="101675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4341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C8B19C-27A9-4AE8-B761-4C5C505BEE05}"/>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Performance – Ground Test</a:t>
            </a:r>
          </a:p>
        </p:txBody>
      </p:sp>
      <p:sp>
        <p:nvSpPr>
          <p:cNvPr id="6" name="TextBox 5">
            <a:extLst>
              <a:ext uri="{FF2B5EF4-FFF2-40B4-BE49-F238E27FC236}">
                <a16:creationId xmlns:a16="http://schemas.microsoft.com/office/drawing/2014/main" id="{FBDADCC8-A8E0-4B8E-AF9C-ACB8DBD43F03}"/>
              </a:ext>
            </a:extLst>
          </p:cNvPr>
          <p:cNvSpPr txBox="1"/>
          <p:nvPr/>
        </p:nvSpPr>
        <p:spPr>
          <a:xfrm>
            <a:off x="701721" y="6209826"/>
            <a:ext cx="10788555" cy="646331"/>
          </a:xfrm>
          <a:prstGeom prst="rect">
            <a:avLst/>
          </a:prstGeom>
          <a:noFill/>
        </p:spPr>
        <p:txBody>
          <a:bodyPr wrap="square" rtlCol="0">
            <a:spAutoFit/>
          </a:bodyPr>
          <a:lstStyle/>
          <a:p>
            <a:pPr algn="ctr"/>
            <a:r>
              <a:rPr lang="en-US" dirty="0"/>
              <a:t>Distributions of single-shot noise floor (a) and SNR = FFT power/std, CNR = FFT power/mean, and an exponential fit y = e</a:t>
            </a:r>
            <a:r>
              <a:rPr lang="en-US" baseline="30000" dirty="0"/>
              <a:t>-x</a:t>
            </a:r>
            <a:r>
              <a:rPr lang="en-US" dirty="0"/>
              <a:t> (b), and standard deviation as a function of number shots averaged (c) that shows a perfect N</a:t>
            </a:r>
            <a:r>
              <a:rPr lang="en-US" baseline="30000" dirty="0"/>
              <a:t>-0.5</a:t>
            </a:r>
            <a:r>
              <a:rPr lang="en-US" dirty="0"/>
              <a:t>.   </a:t>
            </a:r>
          </a:p>
        </p:txBody>
      </p:sp>
      <p:pic>
        <p:nvPicPr>
          <p:cNvPr id="16" name="Picture 15">
            <a:extLst>
              <a:ext uri="{FF2B5EF4-FFF2-40B4-BE49-F238E27FC236}">
                <a16:creationId xmlns:a16="http://schemas.microsoft.com/office/drawing/2014/main" id="{2BE56E73-F955-437A-B9E9-23BF97E97C40}"/>
              </a:ext>
            </a:extLst>
          </p:cNvPr>
          <p:cNvPicPr>
            <a:picLocks noChangeAspect="1"/>
          </p:cNvPicPr>
          <p:nvPr/>
        </p:nvPicPr>
        <p:blipFill rotWithShape="1">
          <a:blip r:embed="rId2"/>
          <a:srcRect l="5267" r="1504"/>
          <a:stretch/>
        </p:blipFill>
        <p:spPr>
          <a:xfrm>
            <a:off x="1056562" y="1356815"/>
            <a:ext cx="10078871" cy="4267200"/>
          </a:xfrm>
          <a:prstGeom prst="rect">
            <a:avLst/>
          </a:prstGeom>
        </p:spPr>
      </p:pic>
    </p:spTree>
    <p:extLst>
      <p:ext uri="{BB962C8B-B14F-4D97-AF65-F5344CB8AC3E}">
        <p14:creationId xmlns:p14="http://schemas.microsoft.com/office/powerpoint/2010/main" val="1603369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A93D11E-22FB-40F2-BF3A-AFD3BFF3CC45}"/>
              </a:ext>
            </a:extLst>
          </p:cNvPr>
          <p:cNvPicPr>
            <a:picLocks noChangeAspect="1"/>
          </p:cNvPicPr>
          <p:nvPr/>
        </p:nvPicPr>
        <p:blipFill>
          <a:blip r:embed="rId3"/>
          <a:stretch>
            <a:fillRect/>
          </a:stretch>
        </p:blipFill>
        <p:spPr>
          <a:xfrm>
            <a:off x="1776412" y="1344303"/>
            <a:ext cx="8639175" cy="4448175"/>
          </a:xfrm>
          <a:prstGeom prst="rect">
            <a:avLst/>
          </a:prstGeom>
        </p:spPr>
      </p:pic>
      <p:sp>
        <p:nvSpPr>
          <p:cNvPr id="8" name="TextBox 7">
            <a:extLst>
              <a:ext uri="{FF2B5EF4-FFF2-40B4-BE49-F238E27FC236}">
                <a16:creationId xmlns:a16="http://schemas.microsoft.com/office/drawing/2014/main" id="{7DA5079A-D8F0-4EF7-9A2B-F5076657F7A9}"/>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Performance – Ground Test</a:t>
            </a:r>
          </a:p>
        </p:txBody>
      </p:sp>
      <p:graphicFrame>
        <p:nvGraphicFramePr>
          <p:cNvPr id="11" name="Object 10">
            <a:extLst>
              <a:ext uri="{FF2B5EF4-FFF2-40B4-BE49-F238E27FC236}">
                <a16:creationId xmlns:a16="http://schemas.microsoft.com/office/drawing/2014/main" id="{90367753-688A-4C77-9E90-3DFC8142B7EC}"/>
              </a:ext>
            </a:extLst>
          </p:cNvPr>
          <p:cNvGraphicFramePr>
            <a:graphicFrameLocks noChangeAspect="1"/>
          </p:cNvGraphicFramePr>
          <p:nvPr>
            <p:extLst>
              <p:ext uri="{D42A27DB-BD31-4B8C-83A1-F6EECF244321}">
                <p14:modId xmlns:p14="http://schemas.microsoft.com/office/powerpoint/2010/main" val="2629143248"/>
              </p:ext>
            </p:extLst>
          </p:nvPr>
        </p:nvGraphicFramePr>
        <p:xfrm>
          <a:off x="506412" y="2307195"/>
          <a:ext cx="1270000" cy="419100"/>
        </p:xfrm>
        <a:graphic>
          <a:graphicData uri="http://schemas.openxmlformats.org/presentationml/2006/ole">
            <mc:AlternateContent xmlns:mc="http://schemas.openxmlformats.org/markup-compatibility/2006">
              <mc:Choice xmlns:v="urn:schemas-microsoft-com:vml" Requires="v">
                <p:oleObj spid="_x0000_s24711" name="Equation" r:id="rId4" imgW="1269720" imgH="419040" progId="Equation.DSMT4">
                  <p:embed/>
                </p:oleObj>
              </mc:Choice>
              <mc:Fallback>
                <p:oleObj name="Equation" r:id="rId4" imgW="1269720" imgH="419040" progId="Equation.DSMT4">
                  <p:embed/>
                  <p:pic>
                    <p:nvPicPr>
                      <p:cNvPr id="0" name=""/>
                      <p:cNvPicPr/>
                      <p:nvPr/>
                    </p:nvPicPr>
                    <p:blipFill>
                      <a:blip r:embed="rId5"/>
                      <a:stretch>
                        <a:fillRect/>
                      </a:stretch>
                    </p:blipFill>
                    <p:spPr>
                      <a:xfrm>
                        <a:off x="506412" y="2307195"/>
                        <a:ext cx="1270000" cy="419100"/>
                      </a:xfrm>
                      <a:prstGeom prst="rect">
                        <a:avLst/>
                      </a:prstGeom>
                    </p:spPr>
                  </p:pic>
                </p:oleObj>
              </mc:Fallback>
            </mc:AlternateContent>
          </a:graphicData>
        </a:graphic>
      </p:graphicFrame>
      <p:sp>
        <p:nvSpPr>
          <p:cNvPr id="17" name="Freeform: Shape 16">
            <a:extLst>
              <a:ext uri="{FF2B5EF4-FFF2-40B4-BE49-F238E27FC236}">
                <a16:creationId xmlns:a16="http://schemas.microsoft.com/office/drawing/2014/main" id="{8B343117-0069-4824-A415-56A63FA68D1E}"/>
              </a:ext>
            </a:extLst>
          </p:cNvPr>
          <p:cNvSpPr/>
          <p:nvPr/>
        </p:nvSpPr>
        <p:spPr>
          <a:xfrm flipH="1">
            <a:off x="1344307" y="1583106"/>
            <a:ext cx="2784141" cy="726661"/>
          </a:xfrm>
          <a:custGeom>
            <a:avLst/>
            <a:gdLst>
              <a:gd name="connsiteX0" fmla="*/ 2190465 w 2190465"/>
              <a:gd name="connsiteY0" fmla="*/ 375585 h 375585"/>
              <a:gd name="connsiteX1" fmla="*/ 1630907 w 2190465"/>
              <a:gd name="connsiteY1" fmla="*/ 272 h 375585"/>
              <a:gd name="connsiteX2" fmla="*/ 0 w 2190465"/>
              <a:gd name="connsiteY2" fmla="*/ 327818 h 375585"/>
            </a:gdLst>
            <a:ahLst/>
            <a:cxnLst>
              <a:cxn ang="0">
                <a:pos x="connsiteX0" y="connsiteY0"/>
              </a:cxn>
              <a:cxn ang="0">
                <a:pos x="connsiteX1" y="connsiteY1"/>
              </a:cxn>
              <a:cxn ang="0">
                <a:pos x="connsiteX2" y="connsiteY2"/>
              </a:cxn>
            </a:cxnLst>
            <a:rect l="l" t="t" r="r" b="b"/>
            <a:pathLst>
              <a:path w="2190465" h="375585">
                <a:moveTo>
                  <a:pt x="2190465" y="375585"/>
                </a:moveTo>
                <a:cubicBezTo>
                  <a:pt x="2093224" y="191909"/>
                  <a:pt x="1995984" y="8233"/>
                  <a:pt x="1630907" y="272"/>
                </a:cubicBezTo>
                <a:cubicBezTo>
                  <a:pt x="1265830" y="-7689"/>
                  <a:pt x="632915" y="160064"/>
                  <a:pt x="0" y="327818"/>
                </a:cubicBezTo>
              </a:path>
            </a:pathLst>
          </a:custGeom>
          <a:noFill/>
          <a:ln w="9525">
            <a:solidFill>
              <a:srgbClr val="FF0000"/>
            </a:solidFill>
            <a:headEnd type="oval"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graphicFrame>
        <p:nvGraphicFramePr>
          <p:cNvPr id="18" name="Object 17">
            <a:extLst>
              <a:ext uri="{FF2B5EF4-FFF2-40B4-BE49-F238E27FC236}">
                <a16:creationId xmlns:a16="http://schemas.microsoft.com/office/drawing/2014/main" id="{C3B3410C-89BB-40AB-B576-7094FAA2224E}"/>
              </a:ext>
            </a:extLst>
          </p:cNvPr>
          <p:cNvGraphicFramePr>
            <a:graphicFrameLocks noChangeAspect="1"/>
          </p:cNvGraphicFramePr>
          <p:nvPr>
            <p:extLst>
              <p:ext uri="{D42A27DB-BD31-4B8C-83A1-F6EECF244321}">
                <p14:modId xmlns:p14="http://schemas.microsoft.com/office/powerpoint/2010/main" val="2751271521"/>
              </p:ext>
            </p:extLst>
          </p:nvPr>
        </p:nvGraphicFramePr>
        <p:xfrm>
          <a:off x="10440987" y="2332594"/>
          <a:ext cx="1244600" cy="393700"/>
        </p:xfrm>
        <a:graphic>
          <a:graphicData uri="http://schemas.openxmlformats.org/presentationml/2006/ole">
            <mc:AlternateContent xmlns:mc="http://schemas.openxmlformats.org/markup-compatibility/2006">
              <mc:Choice xmlns:v="urn:schemas-microsoft-com:vml" Requires="v">
                <p:oleObj spid="_x0000_s24712" name="Equation" r:id="rId6" imgW="1244520" imgH="393480" progId="Equation.DSMT4">
                  <p:embed/>
                </p:oleObj>
              </mc:Choice>
              <mc:Fallback>
                <p:oleObj name="Equation" r:id="rId6" imgW="1244520" imgH="393480" progId="Equation.DSMT4">
                  <p:embed/>
                  <p:pic>
                    <p:nvPicPr>
                      <p:cNvPr id="11" name="Object 10">
                        <a:extLst>
                          <a:ext uri="{FF2B5EF4-FFF2-40B4-BE49-F238E27FC236}">
                            <a16:creationId xmlns:a16="http://schemas.microsoft.com/office/drawing/2014/main" id="{90367753-688A-4C77-9E90-3DFC8142B7EC}"/>
                          </a:ext>
                        </a:extLst>
                      </p:cNvPr>
                      <p:cNvPicPr/>
                      <p:nvPr/>
                    </p:nvPicPr>
                    <p:blipFill>
                      <a:blip r:embed="rId7"/>
                      <a:stretch>
                        <a:fillRect/>
                      </a:stretch>
                    </p:blipFill>
                    <p:spPr>
                      <a:xfrm>
                        <a:off x="10440987" y="2332594"/>
                        <a:ext cx="1244600" cy="393700"/>
                      </a:xfrm>
                      <a:prstGeom prst="rect">
                        <a:avLst/>
                      </a:prstGeom>
                    </p:spPr>
                  </p:pic>
                </p:oleObj>
              </mc:Fallback>
            </mc:AlternateContent>
          </a:graphicData>
        </a:graphic>
      </p:graphicFrame>
      <p:sp>
        <p:nvSpPr>
          <p:cNvPr id="19" name="TextBox 18">
            <a:extLst>
              <a:ext uri="{FF2B5EF4-FFF2-40B4-BE49-F238E27FC236}">
                <a16:creationId xmlns:a16="http://schemas.microsoft.com/office/drawing/2014/main" id="{9DD471CE-30EF-46F0-8E52-1507040E659D}"/>
              </a:ext>
            </a:extLst>
          </p:cNvPr>
          <p:cNvSpPr txBox="1"/>
          <p:nvPr/>
        </p:nvSpPr>
        <p:spPr>
          <a:xfrm>
            <a:off x="458904" y="6164463"/>
            <a:ext cx="11274190" cy="646331"/>
          </a:xfrm>
          <a:prstGeom prst="rect">
            <a:avLst/>
          </a:prstGeom>
          <a:noFill/>
        </p:spPr>
        <p:txBody>
          <a:bodyPr wrap="square" rtlCol="0">
            <a:spAutoFit/>
          </a:bodyPr>
          <a:lstStyle/>
          <a:p>
            <a:pPr algn="ctr"/>
            <a:r>
              <a:rPr lang="en-US" dirty="0"/>
              <a:t>Noise floor is derived by averaging the FFT spectra of all range gates below the surface for the airborne measurement, or the topmost 20 range gates for the ground test where there are no aerosol backscattering signals</a:t>
            </a:r>
          </a:p>
        </p:txBody>
      </p:sp>
      <p:sp>
        <p:nvSpPr>
          <p:cNvPr id="29" name="Freeform: Shape 28">
            <a:extLst>
              <a:ext uri="{FF2B5EF4-FFF2-40B4-BE49-F238E27FC236}">
                <a16:creationId xmlns:a16="http://schemas.microsoft.com/office/drawing/2014/main" id="{D8D75022-7666-46D5-9F59-34DC164DD6F0}"/>
              </a:ext>
            </a:extLst>
          </p:cNvPr>
          <p:cNvSpPr/>
          <p:nvPr/>
        </p:nvSpPr>
        <p:spPr>
          <a:xfrm>
            <a:off x="1357220" y="2726294"/>
            <a:ext cx="2771228" cy="2425735"/>
          </a:xfrm>
          <a:custGeom>
            <a:avLst/>
            <a:gdLst>
              <a:gd name="connsiteX0" fmla="*/ 0 w 2879678"/>
              <a:gd name="connsiteY0" fmla="*/ 0 h 3050275"/>
              <a:gd name="connsiteX1" fmla="*/ 484496 w 2879678"/>
              <a:gd name="connsiteY1" fmla="*/ 607326 h 3050275"/>
              <a:gd name="connsiteX2" fmla="*/ 2299648 w 2879678"/>
              <a:gd name="connsiteY2" fmla="*/ 1862920 h 3050275"/>
              <a:gd name="connsiteX3" fmla="*/ 2879678 w 2879678"/>
              <a:gd name="connsiteY3" fmla="*/ 3050275 h 3050275"/>
            </a:gdLst>
            <a:ahLst/>
            <a:cxnLst>
              <a:cxn ang="0">
                <a:pos x="connsiteX0" y="connsiteY0"/>
              </a:cxn>
              <a:cxn ang="0">
                <a:pos x="connsiteX1" y="connsiteY1"/>
              </a:cxn>
              <a:cxn ang="0">
                <a:pos x="connsiteX2" y="connsiteY2"/>
              </a:cxn>
              <a:cxn ang="0">
                <a:pos x="connsiteX3" y="connsiteY3"/>
              </a:cxn>
            </a:cxnLst>
            <a:rect l="l" t="t" r="r" b="b"/>
            <a:pathLst>
              <a:path w="2879678" h="3050275">
                <a:moveTo>
                  <a:pt x="0" y="0"/>
                </a:moveTo>
                <a:cubicBezTo>
                  <a:pt x="50610" y="148419"/>
                  <a:pt x="101221" y="296839"/>
                  <a:pt x="484496" y="607326"/>
                </a:cubicBezTo>
                <a:cubicBezTo>
                  <a:pt x="867771" y="917813"/>
                  <a:pt x="1900451" y="1455762"/>
                  <a:pt x="2299648" y="1862920"/>
                </a:cubicBezTo>
                <a:cubicBezTo>
                  <a:pt x="2698845" y="2270078"/>
                  <a:pt x="2789261" y="2660176"/>
                  <a:pt x="2879678" y="3050275"/>
                </a:cubicBezTo>
              </a:path>
            </a:pathLst>
          </a:custGeom>
          <a:noFill/>
          <a:ln w="9525">
            <a:solidFill>
              <a:srgbClr val="FF0000"/>
            </a:solidFill>
            <a:headEnd type="ova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01E4DC17-9D55-4B9C-B01C-7DBE4B85DECB}"/>
              </a:ext>
            </a:extLst>
          </p:cNvPr>
          <p:cNvSpPr/>
          <p:nvPr/>
        </p:nvSpPr>
        <p:spPr>
          <a:xfrm>
            <a:off x="8782334" y="2733118"/>
            <a:ext cx="2436126" cy="2166427"/>
          </a:xfrm>
          <a:custGeom>
            <a:avLst/>
            <a:gdLst>
              <a:gd name="connsiteX0" fmla="*/ 1705970 w 1705970"/>
              <a:gd name="connsiteY0" fmla="*/ 0 h 2190466"/>
              <a:gd name="connsiteX1" fmla="*/ 1398895 w 1705970"/>
              <a:gd name="connsiteY1" fmla="*/ 757451 h 2190466"/>
              <a:gd name="connsiteX2" fmla="*/ 0 w 1705970"/>
              <a:gd name="connsiteY2" fmla="*/ 2190466 h 2190466"/>
            </a:gdLst>
            <a:ahLst/>
            <a:cxnLst>
              <a:cxn ang="0">
                <a:pos x="connsiteX0" y="connsiteY0"/>
              </a:cxn>
              <a:cxn ang="0">
                <a:pos x="connsiteX1" y="connsiteY1"/>
              </a:cxn>
              <a:cxn ang="0">
                <a:pos x="connsiteX2" y="connsiteY2"/>
              </a:cxn>
            </a:cxnLst>
            <a:rect l="l" t="t" r="r" b="b"/>
            <a:pathLst>
              <a:path w="1705970" h="2190466">
                <a:moveTo>
                  <a:pt x="1705970" y="0"/>
                </a:moveTo>
                <a:cubicBezTo>
                  <a:pt x="1694596" y="196186"/>
                  <a:pt x="1683223" y="392373"/>
                  <a:pt x="1398895" y="757451"/>
                </a:cubicBezTo>
                <a:cubicBezTo>
                  <a:pt x="1114567" y="1122529"/>
                  <a:pt x="557283" y="1656497"/>
                  <a:pt x="0" y="2190466"/>
                </a:cubicBezTo>
              </a:path>
            </a:pathLst>
          </a:custGeom>
          <a:noFill/>
          <a:ln w="9525">
            <a:solidFill>
              <a:srgbClr val="FF0000"/>
            </a:solidFill>
            <a:headEnd type="ova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2EE67872-A120-408D-BF66-EFBC75A0CFDC}"/>
              </a:ext>
            </a:extLst>
          </p:cNvPr>
          <p:cNvSpPr/>
          <p:nvPr/>
        </p:nvSpPr>
        <p:spPr>
          <a:xfrm>
            <a:off x="7944777" y="1761071"/>
            <a:ext cx="3275460" cy="584775"/>
          </a:xfrm>
          <a:custGeom>
            <a:avLst/>
            <a:gdLst>
              <a:gd name="connsiteX0" fmla="*/ 1583140 w 1583140"/>
              <a:gd name="connsiteY0" fmla="*/ 464056 h 464056"/>
              <a:gd name="connsiteX1" fmla="*/ 1289713 w 1583140"/>
              <a:gd name="connsiteY1" fmla="*/ 6856 h 464056"/>
              <a:gd name="connsiteX2" fmla="*/ 0 w 1583140"/>
              <a:gd name="connsiteY2" fmla="*/ 191101 h 464056"/>
            </a:gdLst>
            <a:ahLst/>
            <a:cxnLst>
              <a:cxn ang="0">
                <a:pos x="connsiteX0" y="connsiteY0"/>
              </a:cxn>
              <a:cxn ang="0">
                <a:pos x="connsiteX1" y="connsiteY1"/>
              </a:cxn>
              <a:cxn ang="0">
                <a:pos x="connsiteX2" y="connsiteY2"/>
              </a:cxn>
            </a:cxnLst>
            <a:rect l="l" t="t" r="r" b="b"/>
            <a:pathLst>
              <a:path w="1583140" h="464056">
                <a:moveTo>
                  <a:pt x="1583140" y="464056"/>
                </a:moveTo>
                <a:cubicBezTo>
                  <a:pt x="1568355" y="258202"/>
                  <a:pt x="1553570" y="52348"/>
                  <a:pt x="1289713" y="6856"/>
                </a:cubicBezTo>
                <a:cubicBezTo>
                  <a:pt x="1025856" y="-38637"/>
                  <a:pt x="258170" y="155844"/>
                  <a:pt x="0" y="191101"/>
                </a:cubicBezTo>
              </a:path>
            </a:pathLst>
          </a:custGeom>
          <a:noFill/>
          <a:ln w="9525">
            <a:solidFill>
              <a:srgbClr val="FF0000"/>
            </a:solidFill>
            <a:headEnd type="ova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3C51D09C-18AF-4CEF-8E19-B9099EA736F5}"/>
              </a:ext>
            </a:extLst>
          </p:cNvPr>
          <p:cNvSpPr txBox="1"/>
          <p:nvPr/>
        </p:nvSpPr>
        <p:spPr>
          <a:xfrm>
            <a:off x="4546064" y="892722"/>
            <a:ext cx="3245184" cy="461665"/>
          </a:xfrm>
          <a:prstGeom prst="rect">
            <a:avLst/>
          </a:prstGeom>
          <a:noFill/>
        </p:spPr>
        <p:txBody>
          <a:bodyPr wrap="none" rtlCol="0">
            <a:spAutoFit/>
          </a:bodyPr>
          <a:lstStyle/>
          <a:p>
            <a:pPr algn="ctr"/>
            <a:r>
              <a:rPr lang="en-US" sz="2400" dirty="0">
                <a:solidFill>
                  <a:srgbClr val="0070C0"/>
                </a:solidFill>
              </a:rPr>
              <a:t>Single-shot Periodogram</a:t>
            </a:r>
          </a:p>
        </p:txBody>
      </p:sp>
    </p:spTree>
    <p:extLst>
      <p:ext uri="{BB962C8B-B14F-4D97-AF65-F5344CB8AC3E}">
        <p14:creationId xmlns:p14="http://schemas.microsoft.com/office/powerpoint/2010/main" val="465073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10455C5-AA24-4058-82AA-2D02BE42EC46}"/>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CPEX-AW Field Campaign Based in St. Croix</a:t>
            </a:r>
          </a:p>
        </p:txBody>
      </p:sp>
      <p:sp>
        <p:nvSpPr>
          <p:cNvPr id="21" name="TextBox 20">
            <a:extLst>
              <a:ext uri="{FF2B5EF4-FFF2-40B4-BE49-F238E27FC236}">
                <a16:creationId xmlns:a16="http://schemas.microsoft.com/office/drawing/2014/main" id="{03BF7062-4B26-4460-AF1B-A1FCC51CFBC0}"/>
              </a:ext>
            </a:extLst>
          </p:cNvPr>
          <p:cNvSpPr txBox="1"/>
          <p:nvPr/>
        </p:nvSpPr>
        <p:spPr>
          <a:xfrm rot="18095481">
            <a:off x="1829214" y="1553671"/>
            <a:ext cx="836684" cy="307777"/>
          </a:xfrm>
          <a:prstGeom prst="rect">
            <a:avLst/>
          </a:prstGeom>
          <a:noFill/>
        </p:spPr>
        <p:txBody>
          <a:bodyPr wrap="square">
            <a:spAutoFit/>
          </a:bodyPr>
          <a:lstStyle/>
          <a:p>
            <a:r>
              <a:rPr lang="en-US" sz="1400" dirty="0">
                <a:solidFill>
                  <a:schemeClr val="bg1"/>
                </a:solidFill>
              </a:rPr>
              <a:t>CALIPSO </a:t>
            </a:r>
            <a:endParaRPr lang="en-US" sz="1400" dirty="0"/>
          </a:p>
        </p:txBody>
      </p:sp>
      <p:sp>
        <p:nvSpPr>
          <p:cNvPr id="23" name="TextBox 22">
            <a:extLst>
              <a:ext uri="{FF2B5EF4-FFF2-40B4-BE49-F238E27FC236}">
                <a16:creationId xmlns:a16="http://schemas.microsoft.com/office/drawing/2014/main" id="{1AD28635-CD2D-4F61-9A43-897825ADAEC8}"/>
              </a:ext>
            </a:extLst>
          </p:cNvPr>
          <p:cNvSpPr txBox="1"/>
          <p:nvPr/>
        </p:nvSpPr>
        <p:spPr>
          <a:xfrm rot="17892748">
            <a:off x="2878314" y="1555097"/>
            <a:ext cx="836684" cy="307777"/>
          </a:xfrm>
          <a:prstGeom prst="rect">
            <a:avLst/>
          </a:prstGeom>
          <a:noFill/>
        </p:spPr>
        <p:txBody>
          <a:bodyPr wrap="square">
            <a:spAutoFit/>
          </a:bodyPr>
          <a:lstStyle/>
          <a:p>
            <a:r>
              <a:rPr lang="en-US" sz="1400" dirty="0">
                <a:solidFill>
                  <a:schemeClr val="bg1"/>
                </a:solidFill>
              </a:rPr>
              <a:t>CALIPSO </a:t>
            </a:r>
            <a:endParaRPr lang="en-US" sz="1400" dirty="0"/>
          </a:p>
        </p:txBody>
      </p:sp>
      <p:sp>
        <p:nvSpPr>
          <p:cNvPr id="24" name="TextBox 23">
            <a:extLst>
              <a:ext uri="{FF2B5EF4-FFF2-40B4-BE49-F238E27FC236}">
                <a16:creationId xmlns:a16="http://schemas.microsoft.com/office/drawing/2014/main" id="{62107110-9C06-4C83-A585-2FD346607817}"/>
              </a:ext>
            </a:extLst>
          </p:cNvPr>
          <p:cNvSpPr txBox="1"/>
          <p:nvPr/>
        </p:nvSpPr>
        <p:spPr>
          <a:xfrm rot="17429899">
            <a:off x="4127906" y="1596689"/>
            <a:ext cx="836684" cy="307777"/>
          </a:xfrm>
          <a:prstGeom prst="rect">
            <a:avLst/>
          </a:prstGeom>
          <a:noFill/>
        </p:spPr>
        <p:txBody>
          <a:bodyPr wrap="square">
            <a:spAutoFit/>
          </a:bodyPr>
          <a:lstStyle/>
          <a:p>
            <a:r>
              <a:rPr lang="en-US" sz="1400" dirty="0">
                <a:solidFill>
                  <a:schemeClr val="bg1"/>
                </a:solidFill>
              </a:rPr>
              <a:t>CALIPSO </a:t>
            </a:r>
            <a:endParaRPr lang="en-US" sz="1400" dirty="0"/>
          </a:p>
        </p:txBody>
      </p:sp>
      <p:sp>
        <p:nvSpPr>
          <p:cNvPr id="26" name="TextBox 25">
            <a:extLst>
              <a:ext uri="{FF2B5EF4-FFF2-40B4-BE49-F238E27FC236}">
                <a16:creationId xmlns:a16="http://schemas.microsoft.com/office/drawing/2014/main" id="{096B563D-6B6E-42EC-8A9B-878440DF234A}"/>
              </a:ext>
            </a:extLst>
          </p:cNvPr>
          <p:cNvSpPr txBox="1"/>
          <p:nvPr/>
        </p:nvSpPr>
        <p:spPr>
          <a:xfrm>
            <a:off x="102960" y="658504"/>
            <a:ext cx="1797180" cy="646331"/>
          </a:xfrm>
          <a:prstGeom prst="rect">
            <a:avLst/>
          </a:prstGeom>
          <a:noFill/>
        </p:spPr>
        <p:txBody>
          <a:bodyPr wrap="square" rtlCol="0">
            <a:spAutoFit/>
          </a:bodyPr>
          <a:lstStyle/>
          <a:p>
            <a:r>
              <a:rPr lang="en-US" dirty="0">
                <a:solidFill>
                  <a:schemeClr val="bg1"/>
                </a:solidFill>
              </a:rPr>
              <a:t>Vertical Curtain: CALIPSO</a:t>
            </a:r>
          </a:p>
        </p:txBody>
      </p:sp>
      <p:pic>
        <p:nvPicPr>
          <p:cNvPr id="30722" name="Picture 2">
            <a:extLst>
              <a:ext uri="{FF2B5EF4-FFF2-40B4-BE49-F238E27FC236}">
                <a16:creationId xmlns:a16="http://schemas.microsoft.com/office/drawing/2014/main" id="{DD34AC45-C967-4968-BCD6-A54C065DCC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230" t="7971" r="11081" b="9368"/>
          <a:stretch/>
        </p:blipFill>
        <p:spPr bwMode="auto">
          <a:xfrm>
            <a:off x="9736683" y="4455701"/>
            <a:ext cx="2381535" cy="233524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5D60E7A3-752C-4A22-886A-99A3D27816AF}"/>
              </a:ext>
            </a:extLst>
          </p:cNvPr>
          <p:cNvSpPr txBox="1"/>
          <p:nvPr/>
        </p:nvSpPr>
        <p:spPr>
          <a:xfrm>
            <a:off x="173172" y="770320"/>
            <a:ext cx="11845655" cy="2662267"/>
          </a:xfrm>
          <a:prstGeom prst="rect">
            <a:avLst/>
          </a:prstGeom>
          <a:noFill/>
        </p:spPr>
        <p:txBody>
          <a:bodyPr wrap="square">
            <a:spAutoFit/>
          </a:bodyPr>
          <a:lstStyle/>
          <a:p>
            <a:pPr>
              <a:spcAft>
                <a:spcPts val="600"/>
              </a:spcAft>
            </a:pPr>
            <a:r>
              <a:rPr lang="en-US" b="0" i="0" dirty="0">
                <a:solidFill>
                  <a:srgbClr val="000000"/>
                </a:solidFill>
                <a:effectLst/>
                <a:latin typeface="Helvetica Neue"/>
              </a:rPr>
              <a:t>The Convective Processes Experiment – Aerosols &amp; Winds (CPEX-AW) campaign is a joint effort between the US National Aeronautics and Space Administration (NASA) and the European Space Agency (ESA) with the primary goal of conducting a post-launch calibration and validation activities of the Atmospheric Dynamics Mission-Aeolus (ADM-AEOLUS) Earth observation wind Lidar satellite in St. Croix. </a:t>
            </a:r>
          </a:p>
          <a:p>
            <a:pPr>
              <a:spcAft>
                <a:spcPts val="600"/>
              </a:spcAft>
            </a:pPr>
            <a:r>
              <a:rPr lang="en-US" b="0" i="0" dirty="0">
                <a:solidFill>
                  <a:srgbClr val="000000"/>
                </a:solidFill>
                <a:effectLst/>
                <a:latin typeface="Helvetica Neue"/>
              </a:rPr>
              <a:t>CPEX-AW is a follow-on to the Convective Processes Experiment (CPEX) field campaign which took place in the summer of 2017 (</a:t>
            </a:r>
            <a:r>
              <a:rPr lang="en-US" b="0" i="0" u="none" strike="noStrike" dirty="0">
                <a:solidFill>
                  <a:srgbClr val="004D93"/>
                </a:solidFill>
                <a:effectLst/>
                <a:latin typeface="Helvetica Neue"/>
                <a:hlinkClick r:id="rId3"/>
              </a:rPr>
              <a:t>https://cpex.jpl.nasa.gov/</a:t>
            </a:r>
            <a:r>
              <a:rPr lang="en-US" b="0" i="0" dirty="0">
                <a:solidFill>
                  <a:srgbClr val="000000"/>
                </a:solidFill>
                <a:effectLst/>
                <a:latin typeface="Helvetica Neue"/>
              </a:rPr>
              <a:t>). In addition to joint calibration/validation of ADM-AEOLUS, CPEX-AW will study the dynamics and microphysics related to the Saharan Air Layer, African Easterly Waves and Jets, Tropical Easterly Jet, and deep convection in the </a:t>
            </a:r>
            <a:r>
              <a:rPr lang="en-US" b="0" i="0" dirty="0" err="1">
                <a:solidFill>
                  <a:srgbClr val="000000"/>
                </a:solidFill>
                <a:effectLst/>
                <a:latin typeface="Helvetica Neue"/>
              </a:rPr>
              <a:t>InterTropical</a:t>
            </a:r>
            <a:r>
              <a:rPr lang="en-US" b="0" i="0" dirty="0">
                <a:solidFill>
                  <a:srgbClr val="000000"/>
                </a:solidFill>
                <a:effectLst/>
                <a:latin typeface="Helvetica Neue"/>
              </a:rPr>
              <a:t> Convergence Zone (ITCZ). CPEX-AW science goals include:</a:t>
            </a:r>
            <a:endParaRPr lang="en-US" dirty="0"/>
          </a:p>
        </p:txBody>
      </p:sp>
      <p:sp>
        <p:nvSpPr>
          <p:cNvPr id="27" name="TextBox 26">
            <a:extLst>
              <a:ext uri="{FF2B5EF4-FFF2-40B4-BE49-F238E27FC236}">
                <a16:creationId xmlns:a16="http://schemas.microsoft.com/office/drawing/2014/main" id="{86F8A758-3CFE-4FCB-9436-FF1D1C25F3FD}"/>
              </a:ext>
            </a:extLst>
          </p:cNvPr>
          <p:cNvSpPr txBox="1"/>
          <p:nvPr/>
        </p:nvSpPr>
        <p:spPr>
          <a:xfrm>
            <a:off x="173171" y="3432587"/>
            <a:ext cx="9315386" cy="3170099"/>
          </a:xfrm>
          <a:prstGeom prst="rect">
            <a:avLst/>
          </a:prstGeom>
          <a:noFill/>
        </p:spPr>
        <p:txBody>
          <a:bodyPr wrap="square">
            <a:spAutoFit/>
          </a:bodyPr>
          <a:lstStyle/>
          <a:p>
            <a:pPr>
              <a:spcAft>
                <a:spcPts val="600"/>
              </a:spcAft>
            </a:pPr>
            <a:r>
              <a:rPr lang="en-US" b="1" i="0" dirty="0">
                <a:solidFill>
                  <a:srgbClr val="2E2E2E"/>
                </a:solidFill>
                <a:effectLst/>
                <a:latin typeface="Arial" panose="020B0604020202020204" pitchFamily="34" charset="0"/>
              </a:rPr>
              <a:t>Science Objectives:</a:t>
            </a:r>
          </a:p>
          <a:p>
            <a:pPr marL="285750" indent="-285750">
              <a:spcAft>
                <a:spcPts val="600"/>
              </a:spcAft>
              <a:buFont typeface="Arial" panose="020B0604020202020204" pitchFamily="34" charset="0"/>
              <a:buChar char="•"/>
            </a:pPr>
            <a:r>
              <a:rPr lang="en-US" b="0" i="0" dirty="0">
                <a:solidFill>
                  <a:srgbClr val="2E2E2E"/>
                </a:solidFill>
                <a:effectLst/>
                <a:latin typeface="Arial" panose="020B0604020202020204" pitchFamily="34" charset="0"/>
              </a:rPr>
              <a:t>Better understanding interactions of convective cloud systems and tropospheric winds as part of the joint NASA-ESA </a:t>
            </a:r>
            <a:r>
              <a:rPr lang="en-US" b="1" i="0" dirty="0">
                <a:solidFill>
                  <a:srgbClr val="2E2E2E"/>
                </a:solidFill>
                <a:effectLst/>
                <a:latin typeface="Arial" panose="020B0604020202020204" pitchFamily="34" charset="0"/>
              </a:rPr>
              <a:t>Aeolus Cal/Val</a:t>
            </a:r>
            <a:r>
              <a:rPr lang="en-US" b="0" i="0" dirty="0">
                <a:solidFill>
                  <a:srgbClr val="2E2E2E"/>
                </a:solidFill>
                <a:effectLst/>
                <a:latin typeface="Arial" panose="020B0604020202020204" pitchFamily="34" charset="0"/>
              </a:rPr>
              <a:t> effort over the tropical Atlantic;</a:t>
            </a:r>
          </a:p>
          <a:p>
            <a:pPr marL="285750" indent="-285750">
              <a:spcAft>
                <a:spcPts val="600"/>
              </a:spcAft>
              <a:buFont typeface="Arial" panose="020B0604020202020204" pitchFamily="34" charset="0"/>
              <a:buChar char="•"/>
            </a:pPr>
            <a:r>
              <a:rPr lang="en-US" b="0" i="0" dirty="0">
                <a:solidFill>
                  <a:srgbClr val="2E2E2E"/>
                </a:solidFill>
                <a:effectLst/>
                <a:latin typeface="Arial" panose="020B0604020202020204" pitchFamily="34" charset="0"/>
              </a:rPr>
              <a:t>Observing the vertical structure and variability of the </a:t>
            </a:r>
            <a:r>
              <a:rPr lang="en-US" b="1" i="0" dirty="0">
                <a:solidFill>
                  <a:srgbClr val="2E2E2E"/>
                </a:solidFill>
                <a:effectLst/>
                <a:latin typeface="Arial" panose="020B0604020202020204" pitchFamily="34" charset="0"/>
              </a:rPr>
              <a:t>marine boundary layer</a:t>
            </a:r>
            <a:r>
              <a:rPr lang="en-US" b="0" i="0" dirty="0">
                <a:solidFill>
                  <a:srgbClr val="2E2E2E"/>
                </a:solidFill>
                <a:effectLst/>
                <a:latin typeface="Arial" panose="020B0604020202020204" pitchFamily="34" charset="0"/>
              </a:rPr>
              <a:t> (MBL) in relation to initiation and lifecycle of the </a:t>
            </a:r>
            <a:r>
              <a:rPr lang="en-US" b="1" i="0" dirty="0">
                <a:solidFill>
                  <a:srgbClr val="2E2E2E"/>
                </a:solidFill>
                <a:effectLst/>
                <a:latin typeface="Arial" panose="020B0604020202020204" pitchFamily="34" charset="0"/>
              </a:rPr>
              <a:t>convective</a:t>
            </a:r>
            <a:r>
              <a:rPr lang="en-US" b="0" i="0" dirty="0">
                <a:solidFill>
                  <a:srgbClr val="2E2E2E"/>
                </a:solidFill>
                <a:effectLst/>
                <a:latin typeface="Arial" panose="020B0604020202020204" pitchFamily="34" charset="0"/>
              </a:rPr>
              <a:t> cloud systems, convective processes (e.g., cold pools), and environmental conditions within and across the </a:t>
            </a:r>
            <a:r>
              <a:rPr lang="en-US" b="1" i="0" dirty="0">
                <a:solidFill>
                  <a:srgbClr val="2E2E2E"/>
                </a:solidFill>
                <a:effectLst/>
                <a:latin typeface="Arial" panose="020B0604020202020204" pitchFamily="34" charset="0"/>
              </a:rPr>
              <a:t>ITCZ</a:t>
            </a:r>
            <a:r>
              <a:rPr lang="en-US" b="0" i="0" dirty="0">
                <a:solidFill>
                  <a:srgbClr val="2E2E2E"/>
                </a:solidFill>
                <a:effectLst/>
                <a:latin typeface="Arial" panose="020B0604020202020204" pitchFamily="34" charset="0"/>
              </a:rPr>
              <a:t>;</a:t>
            </a:r>
          </a:p>
          <a:p>
            <a:pPr marL="285750" indent="-285750">
              <a:spcAft>
                <a:spcPts val="600"/>
              </a:spcAft>
              <a:buFont typeface="Arial" panose="020B0604020202020204" pitchFamily="34" charset="0"/>
              <a:buChar char="•"/>
            </a:pPr>
            <a:r>
              <a:rPr lang="en-US" b="0" i="0" dirty="0">
                <a:solidFill>
                  <a:srgbClr val="2E2E2E"/>
                </a:solidFill>
                <a:effectLst/>
                <a:latin typeface="Arial" panose="020B0604020202020204" pitchFamily="34" charset="0"/>
              </a:rPr>
              <a:t>Investigating how the African easterly waves and dry air and </a:t>
            </a:r>
            <a:r>
              <a:rPr lang="en-US" b="1" i="0" dirty="0">
                <a:solidFill>
                  <a:srgbClr val="2E2E2E"/>
                </a:solidFill>
                <a:effectLst/>
                <a:latin typeface="Arial" panose="020B0604020202020204" pitchFamily="34" charset="0"/>
              </a:rPr>
              <a:t>dust</a:t>
            </a:r>
            <a:r>
              <a:rPr lang="en-US" b="0" i="0" dirty="0">
                <a:solidFill>
                  <a:srgbClr val="2E2E2E"/>
                </a:solidFill>
                <a:effectLst/>
                <a:latin typeface="Arial" panose="020B0604020202020204" pitchFamily="34" charset="0"/>
              </a:rPr>
              <a:t> associated with </a:t>
            </a:r>
            <a:r>
              <a:rPr lang="en-US" b="1" i="0" dirty="0">
                <a:solidFill>
                  <a:srgbClr val="2E2E2E"/>
                </a:solidFill>
                <a:effectLst/>
                <a:latin typeface="Arial" panose="020B0604020202020204" pitchFamily="34" charset="0"/>
              </a:rPr>
              <a:t>Sahara Air Layer</a:t>
            </a:r>
            <a:r>
              <a:rPr lang="en-US" b="0" i="0" dirty="0">
                <a:solidFill>
                  <a:srgbClr val="2E2E2E"/>
                </a:solidFill>
                <a:effectLst/>
                <a:latin typeface="Arial" panose="020B0604020202020204" pitchFamily="34" charset="0"/>
              </a:rPr>
              <a:t> control the convectively suppressed and active periods of the ITCZ;</a:t>
            </a:r>
          </a:p>
          <a:p>
            <a:pPr marL="285750" indent="-285750">
              <a:spcAft>
                <a:spcPts val="600"/>
              </a:spcAft>
              <a:buFont typeface="Arial" panose="020B0604020202020204" pitchFamily="34" charset="0"/>
              <a:buChar char="•"/>
            </a:pPr>
            <a:r>
              <a:rPr lang="en-US" b="0" i="0" dirty="0">
                <a:solidFill>
                  <a:srgbClr val="2E2E2E"/>
                </a:solidFill>
                <a:effectLst/>
                <a:latin typeface="Arial" panose="020B0604020202020204" pitchFamily="34" charset="0"/>
              </a:rPr>
              <a:t>Investigating interactions of wind, aerosol, clouds, and precipitation and effects on long range dust transport and air quality over the western Atlantic.</a:t>
            </a:r>
            <a:endParaRPr lang="en-US" dirty="0"/>
          </a:p>
        </p:txBody>
      </p:sp>
    </p:spTree>
    <p:extLst>
      <p:ext uri="{BB962C8B-B14F-4D97-AF65-F5344CB8AC3E}">
        <p14:creationId xmlns:p14="http://schemas.microsoft.com/office/powerpoint/2010/main" val="482180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10455C5-AA24-4058-82AA-2D02BE42EC46}"/>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CPEX-AW Field Campaign Based in St. Croix</a:t>
            </a:r>
          </a:p>
        </p:txBody>
      </p:sp>
      <p:grpSp>
        <p:nvGrpSpPr>
          <p:cNvPr id="17" name="Group 16">
            <a:extLst>
              <a:ext uri="{FF2B5EF4-FFF2-40B4-BE49-F238E27FC236}">
                <a16:creationId xmlns:a16="http://schemas.microsoft.com/office/drawing/2014/main" id="{64EE3288-AEEC-4FA3-A310-3158D5F959DB}"/>
              </a:ext>
            </a:extLst>
          </p:cNvPr>
          <p:cNvGrpSpPr/>
          <p:nvPr/>
        </p:nvGrpSpPr>
        <p:grpSpPr>
          <a:xfrm>
            <a:off x="190628" y="728869"/>
            <a:ext cx="11810744" cy="5987502"/>
            <a:chOff x="102960" y="637444"/>
            <a:chExt cx="11986080" cy="6125310"/>
          </a:xfrm>
        </p:grpSpPr>
        <p:grpSp>
          <p:nvGrpSpPr>
            <p:cNvPr id="2" name="Group 1">
              <a:extLst>
                <a:ext uri="{FF2B5EF4-FFF2-40B4-BE49-F238E27FC236}">
                  <a16:creationId xmlns:a16="http://schemas.microsoft.com/office/drawing/2014/main" id="{E69D4737-7CA7-4328-B9BF-9F3A3F79A73F}"/>
                </a:ext>
              </a:extLst>
            </p:cNvPr>
            <p:cNvGrpSpPr/>
            <p:nvPr/>
          </p:nvGrpSpPr>
          <p:grpSpPr>
            <a:xfrm>
              <a:off x="102960" y="637444"/>
              <a:ext cx="11986080" cy="6125310"/>
              <a:chOff x="0" y="237262"/>
              <a:chExt cx="12192000" cy="6310484"/>
            </a:xfrm>
          </p:grpSpPr>
          <p:pic>
            <p:nvPicPr>
              <p:cNvPr id="3" name="Picture 2">
                <a:extLst>
                  <a:ext uri="{FF2B5EF4-FFF2-40B4-BE49-F238E27FC236}">
                    <a16:creationId xmlns:a16="http://schemas.microsoft.com/office/drawing/2014/main" id="{F2361164-BC2D-492B-AB4F-0D745529CCCA}"/>
                  </a:ext>
                </a:extLst>
              </p:cNvPr>
              <p:cNvPicPr>
                <a:picLocks noChangeAspect="1"/>
              </p:cNvPicPr>
              <p:nvPr/>
            </p:nvPicPr>
            <p:blipFill>
              <a:blip r:embed="rId2"/>
              <a:stretch>
                <a:fillRect/>
              </a:stretch>
            </p:blipFill>
            <p:spPr>
              <a:xfrm>
                <a:off x="0" y="310253"/>
                <a:ext cx="12192000" cy="6237493"/>
              </a:xfrm>
              <a:prstGeom prst="rect">
                <a:avLst/>
              </a:prstGeom>
            </p:spPr>
          </p:pic>
          <p:sp>
            <p:nvSpPr>
              <p:cNvPr id="4" name="TextBox 3">
                <a:extLst>
                  <a:ext uri="{FF2B5EF4-FFF2-40B4-BE49-F238E27FC236}">
                    <a16:creationId xmlns:a16="http://schemas.microsoft.com/office/drawing/2014/main" id="{9BD8075A-3F65-4EEB-965A-3B411C717450}"/>
                  </a:ext>
                </a:extLst>
              </p:cNvPr>
              <p:cNvSpPr txBox="1"/>
              <p:nvPr/>
            </p:nvSpPr>
            <p:spPr>
              <a:xfrm rot="4276320">
                <a:off x="9095665" y="627169"/>
                <a:ext cx="933407" cy="281758"/>
              </a:xfrm>
              <a:prstGeom prst="rect">
                <a:avLst/>
              </a:prstGeom>
              <a:noFill/>
            </p:spPr>
            <p:txBody>
              <a:bodyPr wrap="none" rtlCol="0">
                <a:spAutoFit/>
              </a:bodyPr>
              <a:lstStyle/>
              <a:p>
                <a:r>
                  <a:rPr lang="en-US" sz="1200" dirty="0">
                    <a:solidFill>
                      <a:schemeClr val="bg1"/>
                    </a:solidFill>
                  </a:rPr>
                  <a:t>08-16-2021</a:t>
                </a:r>
              </a:p>
            </p:txBody>
          </p:sp>
          <p:sp>
            <p:nvSpPr>
              <p:cNvPr id="5" name="TextBox 4">
                <a:extLst>
                  <a:ext uri="{FF2B5EF4-FFF2-40B4-BE49-F238E27FC236}">
                    <a16:creationId xmlns:a16="http://schemas.microsoft.com/office/drawing/2014/main" id="{7A5ABF3E-A660-4506-803C-1292646A509D}"/>
                  </a:ext>
                </a:extLst>
              </p:cNvPr>
              <p:cNvSpPr txBox="1"/>
              <p:nvPr/>
            </p:nvSpPr>
            <p:spPr>
              <a:xfrm rot="4937182">
                <a:off x="8075382" y="651373"/>
                <a:ext cx="933407" cy="281758"/>
              </a:xfrm>
              <a:prstGeom prst="rect">
                <a:avLst/>
              </a:prstGeom>
              <a:noFill/>
            </p:spPr>
            <p:txBody>
              <a:bodyPr wrap="none" rtlCol="0">
                <a:spAutoFit/>
              </a:bodyPr>
              <a:lstStyle/>
              <a:p>
                <a:r>
                  <a:rPr lang="en-US" sz="1200" dirty="0">
                    <a:solidFill>
                      <a:schemeClr val="bg1"/>
                    </a:solidFill>
                  </a:rPr>
                  <a:t>08-17-2021</a:t>
                </a:r>
              </a:p>
            </p:txBody>
          </p:sp>
          <p:sp>
            <p:nvSpPr>
              <p:cNvPr id="6" name="TextBox 5">
                <a:extLst>
                  <a:ext uri="{FF2B5EF4-FFF2-40B4-BE49-F238E27FC236}">
                    <a16:creationId xmlns:a16="http://schemas.microsoft.com/office/drawing/2014/main" id="{560387AB-CE55-4128-B36D-A1F3E6BED89C}"/>
                  </a:ext>
                </a:extLst>
              </p:cNvPr>
              <p:cNvSpPr txBox="1"/>
              <p:nvPr/>
            </p:nvSpPr>
            <p:spPr>
              <a:xfrm rot="17668762">
                <a:off x="4364097" y="573934"/>
                <a:ext cx="933407" cy="281758"/>
              </a:xfrm>
              <a:prstGeom prst="rect">
                <a:avLst/>
              </a:prstGeom>
              <a:noFill/>
            </p:spPr>
            <p:txBody>
              <a:bodyPr wrap="none" rtlCol="0">
                <a:spAutoFit/>
              </a:bodyPr>
              <a:lstStyle/>
              <a:p>
                <a:r>
                  <a:rPr lang="en-US" sz="1200" dirty="0">
                    <a:solidFill>
                      <a:schemeClr val="bg1"/>
                    </a:solidFill>
                  </a:rPr>
                  <a:t>08-20-2021</a:t>
                </a:r>
              </a:p>
            </p:txBody>
          </p:sp>
          <p:sp>
            <p:nvSpPr>
              <p:cNvPr id="7" name="TextBox 6">
                <a:extLst>
                  <a:ext uri="{FF2B5EF4-FFF2-40B4-BE49-F238E27FC236}">
                    <a16:creationId xmlns:a16="http://schemas.microsoft.com/office/drawing/2014/main" id="{D9BF71F3-848A-4A79-9DEF-B8762C05464E}"/>
                  </a:ext>
                </a:extLst>
              </p:cNvPr>
              <p:cNvSpPr txBox="1"/>
              <p:nvPr/>
            </p:nvSpPr>
            <p:spPr>
              <a:xfrm rot="18180000">
                <a:off x="3214454" y="575891"/>
                <a:ext cx="933407" cy="281758"/>
              </a:xfrm>
              <a:prstGeom prst="rect">
                <a:avLst/>
              </a:prstGeom>
              <a:noFill/>
            </p:spPr>
            <p:txBody>
              <a:bodyPr wrap="none" rtlCol="0">
                <a:spAutoFit/>
              </a:bodyPr>
              <a:lstStyle/>
              <a:p>
                <a:r>
                  <a:rPr lang="en-US" sz="1200" dirty="0">
                    <a:solidFill>
                      <a:schemeClr val="bg1"/>
                    </a:solidFill>
                  </a:rPr>
                  <a:t>08-21-2021</a:t>
                </a:r>
              </a:p>
            </p:txBody>
          </p:sp>
          <p:sp>
            <p:nvSpPr>
              <p:cNvPr id="8" name="TextBox 7">
                <a:extLst>
                  <a:ext uri="{FF2B5EF4-FFF2-40B4-BE49-F238E27FC236}">
                    <a16:creationId xmlns:a16="http://schemas.microsoft.com/office/drawing/2014/main" id="{9E0EA22B-2C83-4ADD-B46B-A55DBDE57250}"/>
                  </a:ext>
                </a:extLst>
              </p:cNvPr>
              <p:cNvSpPr txBox="1"/>
              <p:nvPr/>
            </p:nvSpPr>
            <p:spPr>
              <a:xfrm rot="18356396">
                <a:off x="2197756" y="563087"/>
                <a:ext cx="933407" cy="281758"/>
              </a:xfrm>
              <a:prstGeom prst="rect">
                <a:avLst/>
              </a:prstGeom>
              <a:noFill/>
            </p:spPr>
            <p:txBody>
              <a:bodyPr wrap="none" rtlCol="0">
                <a:spAutoFit/>
              </a:bodyPr>
              <a:lstStyle/>
              <a:p>
                <a:r>
                  <a:rPr lang="en-US" sz="1200" dirty="0">
                    <a:solidFill>
                      <a:schemeClr val="bg1"/>
                    </a:solidFill>
                  </a:rPr>
                  <a:t>08-22-2021</a:t>
                </a:r>
              </a:p>
            </p:txBody>
          </p:sp>
          <p:sp>
            <p:nvSpPr>
              <p:cNvPr id="9" name="TextBox 8">
                <a:extLst>
                  <a:ext uri="{FF2B5EF4-FFF2-40B4-BE49-F238E27FC236}">
                    <a16:creationId xmlns:a16="http://schemas.microsoft.com/office/drawing/2014/main" id="{468DE421-9CE8-4345-9DE3-DA978235063F}"/>
                  </a:ext>
                </a:extLst>
              </p:cNvPr>
              <p:cNvSpPr txBox="1"/>
              <p:nvPr/>
            </p:nvSpPr>
            <p:spPr>
              <a:xfrm>
                <a:off x="6996559" y="2243629"/>
                <a:ext cx="930053" cy="654842"/>
              </a:xfrm>
              <a:prstGeom prst="rect">
                <a:avLst/>
              </a:prstGeom>
              <a:noFill/>
            </p:spPr>
            <p:txBody>
              <a:bodyPr wrap="square" rtlCol="0">
                <a:spAutoFit/>
              </a:bodyPr>
              <a:lstStyle/>
              <a:p>
                <a:pPr algn="ctr"/>
                <a:r>
                  <a:rPr lang="en-US" dirty="0"/>
                  <a:t>MODIS AOD</a:t>
                </a:r>
              </a:p>
            </p:txBody>
          </p:sp>
          <p:sp>
            <p:nvSpPr>
              <p:cNvPr id="10" name="TextBox 9">
                <a:extLst>
                  <a:ext uri="{FF2B5EF4-FFF2-40B4-BE49-F238E27FC236}">
                    <a16:creationId xmlns:a16="http://schemas.microsoft.com/office/drawing/2014/main" id="{A9FB7671-BE81-4180-B714-ED386434455F}"/>
                  </a:ext>
                </a:extLst>
              </p:cNvPr>
              <p:cNvSpPr txBox="1"/>
              <p:nvPr/>
            </p:nvSpPr>
            <p:spPr>
              <a:xfrm rot="4940826">
                <a:off x="10009005" y="2780147"/>
                <a:ext cx="995831" cy="646331"/>
              </a:xfrm>
              <a:prstGeom prst="rect">
                <a:avLst/>
              </a:prstGeom>
              <a:noFill/>
            </p:spPr>
            <p:txBody>
              <a:bodyPr wrap="square" rtlCol="0">
                <a:spAutoFit/>
              </a:bodyPr>
              <a:lstStyle/>
              <a:p>
                <a:pPr algn="ctr"/>
                <a:r>
                  <a:rPr lang="en-US" dirty="0">
                    <a:solidFill>
                      <a:srgbClr val="FF0000"/>
                    </a:solidFill>
                  </a:rPr>
                  <a:t>North Africa</a:t>
                </a:r>
              </a:p>
            </p:txBody>
          </p:sp>
          <p:sp>
            <p:nvSpPr>
              <p:cNvPr id="11" name="TextBox 10">
                <a:extLst>
                  <a:ext uri="{FF2B5EF4-FFF2-40B4-BE49-F238E27FC236}">
                    <a16:creationId xmlns:a16="http://schemas.microsoft.com/office/drawing/2014/main" id="{E22084D2-F4D4-45CD-B838-8C2C08E23FDE}"/>
                  </a:ext>
                </a:extLst>
              </p:cNvPr>
              <p:cNvSpPr txBox="1"/>
              <p:nvPr/>
            </p:nvSpPr>
            <p:spPr>
              <a:xfrm rot="18088768">
                <a:off x="1077828" y="1512191"/>
                <a:ext cx="860685" cy="369332"/>
              </a:xfrm>
              <a:prstGeom prst="rect">
                <a:avLst/>
              </a:prstGeom>
              <a:noFill/>
            </p:spPr>
            <p:txBody>
              <a:bodyPr wrap="none" rtlCol="0">
                <a:spAutoFit/>
              </a:bodyPr>
              <a:lstStyle/>
              <a:p>
                <a:r>
                  <a:rPr lang="en-US" dirty="0">
                    <a:solidFill>
                      <a:srgbClr val="FF0000"/>
                    </a:solidFill>
                  </a:rPr>
                  <a:t>CONUS</a:t>
                </a:r>
              </a:p>
            </p:txBody>
          </p:sp>
          <p:sp>
            <p:nvSpPr>
              <p:cNvPr id="12" name="TextBox 11">
                <a:extLst>
                  <a:ext uri="{FF2B5EF4-FFF2-40B4-BE49-F238E27FC236}">
                    <a16:creationId xmlns:a16="http://schemas.microsoft.com/office/drawing/2014/main" id="{D55A5526-FD28-4515-AEE7-1ED0788DF217}"/>
                  </a:ext>
                </a:extLst>
              </p:cNvPr>
              <p:cNvSpPr txBox="1"/>
              <p:nvPr/>
            </p:nvSpPr>
            <p:spPr>
              <a:xfrm rot="17691076">
                <a:off x="1527928" y="2616662"/>
                <a:ext cx="613309" cy="369332"/>
              </a:xfrm>
              <a:prstGeom prst="rect">
                <a:avLst/>
              </a:prstGeom>
              <a:noFill/>
            </p:spPr>
            <p:txBody>
              <a:bodyPr wrap="none" rtlCol="0">
                <a:spAutoFit/>
              </a:bodyPr>
              <a:lstStyle/>
              <a:p>
                <a:r>
                  <a:rPr lang="en-US" dirty="0">
                    <a:solidFill>
                      <a:srgbClr val="FFC000"/>
                    </a:solidFill>
                  </a:rPr>
                  <a:t>Dust</a:t>
                </a:r>
              </a:p>
            </p:txBody>
          </p:sp>
          <p:sp>
            <p:nvSpPr>
              <p:cNvPr id="13" name="TextBox 12">
                <a:extLst>
                  <a:ext uri="{FF2B5EF4-FFF2-40B4-BE49-F238E27FC236}">
                    <a16:creationId xmlns:a16="http://schemas.microsoft.com/office/drawing/2014/main" id="{002525BE-5364-4387-A934-7EF3F4782D76}"/>
                  </a:ext>
                </a:extLst>
              </p:cNvPr>
              <p:cNvSpPr txBox="1"/>
              <p:nvPr/>
            </p:nvSpPr>
            <p:spPr>
              <a:xfrm rot="17472134">
                <a:off x="2583730" y="2671816"/>
                <a:ext cx="613309" cy="369332"/>
              </a:xfrm>
              <a:prstGeom prst="rect">
                <a:avLst/>
              </a:prstGeom>
              <a:noFill/>
            </p:spPr>
            <p:txBody>
              <a:bodyPr wrap="none" rtlCol="0">
                <a:spAutoFit/>
              </a:bodyPr>
              <a:lstStyle/>
              <a:p>
                <a:r>
                  <a:rPr lang="en-US" dirty="0">
                    <a:solidFill>
                      <a:srgbClr val="FFC000"/>
                    </a:solidFill>
                  </a:rPr>
                  <a:t>Dust</a:t>
                </a:r>
              </a:p>
            </p:txBody>
          </p:sp>
          <p:sp>
            <p:nvSpPr>
              <p:cNvPr id="14" name="TextBox 13">
                <a:extLst>
                  <a:ext uri="{FF2B5EF4-FFF2-40B4-BE49-F238E27FC236}">
                    <a16:creationId xmlns:a16="http://schemas.microsoft.com/office/drawing/2014/main" id="{88E070A7-6801-40FB-8E22-1320FD01C6FB}"/>
                  </a:ext>
                </a:extLst>
              </p:cNvPr>
              <p:cNvSpPr txBox="1"/>
              <p:nvPr/>
            </p:nvSpPr>
            <p:spPr>
              <a:xfrm rot="17241695">
                <a:off x="3865841" y="2647314"/>
                <a:ext cx="613309" cy="369332"/>
              </a:xfrm>
              <a:prstGeom prst="rect">
                <a:avLst/>
              </a:prstGeom>
              <a:noFill/>
            </p:spPr>
            <p:txBody>
              <a:bodyPr wrap="none" rtlCol="0">
                <a:spAutoFit/>
              </a:bodyPr>
              <a:lstStyle/>
              <a:p>
                <a:r>
                  <a:rPr lang="en-US" dirty="0">
                    <a:solidFill>
                      <a:srgbClr val="FFC000"/>
                    </a:solidFill>
                  </a:rPr>
                  <a:t>Dust</a:t>
                </a:r>
              </a:p>
            </p:txBody>
          </p:sp>
          <p:sp>
            <p:nvSpPr>
              <p:cNvPr id="15" name="TextBox 14">
                <a:extLst>
                  <a:ext uri="{FF2B5EF4-FFF2-40B4-BE49-F238E27FC236}">
                    <a16:creationId xmlns:a16="http://schemas.microsoft.com/office/drawing/2014/main" id="{49CAB3F3-B854-4841-AACD-F3F8AFF65DD7}"/>
                  </a:ext>
                </a:extLst>
              </p:cNvPr>
              <p:cNvSpPr txBox="1"/>
              <p:nvPr/>
            </p:nvSpPr>
            <p:spPr>
              <a:xfrm rot="5097038">
                <a:off x="8293965" y="1838352"/>
                <a:ext cx="613309" cy="369332"/>
              </a:xfrm>
              <a:prstGeom prst="rect">
                <a:avLst/>
              </a:prstGeom>
              <a:noFill/>
            </p:spPr>
            <p:txBody>
              <a:bodyPr wrap="none" rtlCol="0">
                <a:spAutoFit/>
              </a:bodyPr>
              <a:lstStyle/>
              <a:p>
                <a:r>
                  <a:rPr lang="en-US" dirty="0">
                    <a:solidFill>
                      <a:srgbClr val="FFC000"/>
                    </a:solidFill>
                  </a:rPr>
                  <a:t>Dust</a:t>
                </a:r>
              </a:p>
            </p:txBody>
          </p:sp>
          <p:sp>
            <p:nvSpPr>
              <p:cNvPr id="16" name="TextBox 15">
                <a:extLst>
                  <a:ext uri="{FF2B5EF4-FFF2-40B4-BE49-F238E27FC236}">
                    <a16:creationId xmlns:a16="http://schemas.microsoft.com/office/drawing/2014/main" id="{B61FF0A2-33BF-45D3-BDAB-0FDA1EEC4B8B}"/>
                  </a:ext>
                </a:extLst>
              </p:cNvPr>
              <p:cNvSpPr txBox="1"/>
              <p:nvPr/>
            </p:nvSpPr>
            <p:spPr>
              <a:xfrm rot="4583172">
                <a:off x="9287333" y="1536301"/>
                <a:ext cx="613309" cy="369332"/>
              </a:xfrm>
              <a:prstGeom prst="rect">
                <a:avLst/>
              </a:prstGeom>
              <a:noFill/>
            </p:spPr>
            <p:txBody>
              <a:bodyPr wrap="none" rtlCol="0">
                <a:spAutoFit/>
              </a:bodyPr>
              <a:lstStyle/>
              <a:p>
                <a:r>
                  <a:rPr lang="en-US" dirty="0">
                    <a:solidFill>
                      <a:srgbClr val="FFC000"/>
                    </a:solidFill>
                  </a:rPr>
                  <a:t>Dust</a:t>
                </a:r>
              </a:p>
            </p:txBody>
          </p:sp>
        </p:grpSp>
        <p:sp>
          <p:nvSpPr>
            <p:cNvPr id="21" name="TextBox 20">
              <a:extLst>
                <a:ext uri="{FF2B5EF4-FFF2-40B4-BE49-F238E27FC236}">
                  <a16:creationId xmlns:a16="http://schemas.microsoft.com/office/drawing/2014/main" id="{03BF7062-4B26-4460-AF1B-A1FCC51CFBC0}"/>
                </a:ext>
              </a:extLst>
            </p:cNvPr>
            <p:cNvSpPr txBox="1"/>
            <p:nvPr/>
          </p:nvSpPr>
          <p:spPr>
            <a:xfrm rot="18095481">
              <a:off x="1952298" y="1478120"/>
              <a:ext cx="836684" cy="276999"/>
            </a:xfrm>
            <a:prstGeom prst="rect">
              <a:avLst/>
            </a:prstGeom>
            <a:noFill/>
          </p:spPr>
          <p:txBody>
            <a:bodyPr wrap="square">
              <a:spAutoFit/>
            </a:bodyPr>
            <a:lstStyle/>
            <a:p>
              <a:r>
                <a:rPr lang="en-US" sz="1200" dirty="0">
                  <a:solidFill>
                    <a:schemeClr val="bg1"/>
                  </a:solidFill>
                </a:rPr>
                <a:t>CALIPSO </a:t>
              </a:r>
              <a:endParaRPr lang="en-US" sz="1200" dirty="0"/>
            </a:p>
          </p:txBody>
        </p:sp>
        <p:sp>
          <p:nvSpPr>
            <p:cNvPr id="26" name="TextBox 25">
              <a:extLst>
                <a:ext uri="{FF2B5EF4-FFF2-40B4-BE49-F238E27FC236}">
                  <a16:creationId xmlns:a16="http://schemas.microsoft.com/office/drawing/2014/main" id="{096B563D-6B6E-42EC-8A9B-878440DF234A}"/>
                </a:ext>
              </a:extLst>
            </p:cNvPr>
            <p:cNvSpPr txBox="1"/>
            <p:nvPr/>
          </p:nvSpPr>
          <p:spPr>
            <a:xfrm>
              <a:off x="102960" y="658504"/>
              <a:ext cx="1797180" cy="646331"/>
            </a:xfrm>
            <a:prstGeom prst="rect">
              <a:avLst/>
            </a:prstGeom>
            <a:noFill/>
          </p:spPr>
          <p:txBody>
            <a:bodyPr wrap="square" rtlCol="0">
              <a:spAutoFit/>
            </a:bodyPr>
            <a:lstStyle/>
            <a:p>
              <a:r>
                <a:rPr lang="en-US" dirty="0">
                  <a:solidFill>
                    <a:schemeClr val="bg1"/>
                  </a:solidFill>
                </a:rPr>
                <a:t>Vertical Curtain: CALIPSO</a:t>
              </a:r>
            </a:p>
          </p:txBody>
        </p:sp>
      </p:grpSp>
      <p:sp>
        <p:nvSpPr>
          <p:cNvPr id="19" name="TextBox 18">
            <a:extLst>
              <a:ext uri="{FF2B5EF4-FFF2-40B4-BE49-F238E27FC236}">
                <a16:creationId xmlns:a16="http://schemas.microsoft.com/office/drawing/2014/main" id="{218521CD-F53C-40D8-8466-C413824167F9}"/>
              </a:ext>
            </a:extLst>
          </p:cNvPr>
          <p:cNvSpPr txBox="1"/>
          <p:nvPr/>
        </p:nvSpPr>
        <p:spPr>
          <a:xfrm>
            <a:off x="125895" y="3563036"/>
            <a:ext cx="486964" cy="276999"/>
          </a:xfrm>
          <a:prstGeom prst="rect">
            <a:avLst/>
          </a:prstGeom>
          <a:noFill/>
        </p:spPr>
        <p:txBody>
          <a:bodyPr wrap="square" rtlCol="0">
            <a:spAutoFit/>
          </a:bodyPr>
          <a:lstStyle/>
          <a:p>
            <a:pPr algn="ctr"/>
            <a:r>
              <a:rPr lang="en-US" sz="1200" dirty="0">
                <a:solidFill>
                  <a:schemeClr val="bg1"/>
                </a:solidFill>
              </a:rPr>
              <a:t>DC-8</a:t>
            </a:r>
          </a:p>
        </p:txBody>
      </p:sp>
      <p:sp>
        <p:nvSpPr>
          <p:cNvPr id="27" name="TextBox 26">
            <a:extLst>
              <a:ext uri="{FF2B5EF4-FFF2-40B4-BE49-F238E27FC236}">
                <a16:creationId xmlns:a16="http://schemas.microsoft.com/office/drawing/2014/main" id="{C8856188-1CAD-45A4-87E9-E52E56FEBAAA}"/>
              </a:ext>
            </a:extLst>
          </p:cNvPr>
          <p:cNvSpPr txBox="1"/>
          <p:nvPr/>
        </p:nvSpPr>
        <p:spPr>
          <a:xfrm rot="15958659">
            <a:off x="2865768" y="4371421"/>
            <a:ext cx="486964" cy="276999"/>
          </a:xfrm>
          <a:prstGeom prst="rect">
            <a:avLst/>
          </a:prstGeom>
          <a:noFill/>
        </p:spPr>
        <p:txBody>
          <a:bodyPr wrap="square" rtlCol="0">
            <a:spAutoFit/>
          </a:bodyPr>
          <a:lstStyle/>
          <a:p>
            <a:pPr algn="ctr"/>
            <a:r>
              <a:rPr lang="en-US" sz="1200" dirty="0">
                <a:solidFill>
                  <a:schemeClr val="bg1"/>
                </a:solidFill>
              </a:rPr>
              <a:t>DC-8</a:t>
            </a:r>
          </a:p>
        </p:txBody>
      </p:sp>
    </p:spTree>
    <p:extLst>
      <p:ext uri="{BB962C8B-B14F-4D97-AF65-F5344CB8AC3E}">
        <p14:creationId xmlns:p14="http://schemas.microsoft.com/office/powerpoint/2010/main" val="215566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8" name="CPEXAW_DAWN_HALO_flight_animation" descr="CPEXAW_DAWN_HALO_flight_animation">
            <a:hlinkClick r:id="" action="ppaction://media"/>
            <a:extLst>
              <a:ext uri="{FF2B5EF4-FFF2-40B4-BE49-F238E27FC236}">
                <a16:creationId xmlns:a16="http://schemas.microsoft.com/office/drawing/2014/main" id="{12F1E690-880E-4619-A5B7-8DE023269C7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44921" y="832483"/>
            <a:ext cx="10221062" cy="6025517"/>
          </a:xfrm>
          <a:prstGeom prst="rect">
            <a:avLst/>
          </a:prstGeom>
        </p:spPr>
      </p:pic>
      <p:sp>
        <p:nvSpPr>
          <p:cNvPr id="31" name="TextBox 30">
            <a:extLst>
              <a:ext uri="{FF2B5EF4-FFF2-40B4-BE49-F238E27FC236}">
                <a16:creationId xmlns:a16="http://schemas.microsoft.com/office/drawing/2014/main" id="{FD5961FD-1FDC-4B9A-AB2D-5820B28D6EA2}"/>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CPEX-AW First Science Flight</a:t>
            </a:r>
          </a:p>
        </p:txBody>
      </p:sp>
      <p:sp>
        <p:nvSpPr>
          <p:cNvPr id="9" name="TextBox 8">
            <a:extLst>
              <a:ext uri="{FF2B5EF4-FFF2-40B4-BE49-F238E27FC236}">
                <a16:creationId xmlns:a16="http://schemas.microsoft.com/office/drawing/2014/main" id="{2E542868-FBF6-44B5-A749-B3DC880E21E8}"/>
              </a:ext>
            </a:extLst>
          </p:cNvPr>
          <p:cNvSpPr txBox="1"/>
          <p:nvPr/>
        </p:nvSpPr>
        <p:spPr>
          <a:xfrm>
            <a:off x="5041596" y="5025308"/>
            <a:ext cx="412292" cy="338554"/>
          </a:xfrm>
          <a:prstGeom prst="rect">
            <a:avLst/>
          </a:prstGeom>
          <a:noFill/>
        </p:spPr>
        <p:txBody>
          <a:bodyPr wrap="none" rtlCol="0">
            <a:spAutoFit/>
          </a:bodyPr>
          <a:lstStyle/>
          <a:p>
            <a:r>
              <a:rPr lang="en-US" sz="1600" b="1" dirty="0">
                <a:solidFill>
                  <a:schemeClr val="bg1"/>
                </a:solidFill>
              </a:rPr>
              <a:t>(e)</a:t>
            </a:r>
          </a:p>
        </p:txBody>
      </p:sp>
      <p:sp>
        <p:nvSpPr>
          <p:cNvPr id="10" name="TextBox 9">
            <a:extLst>
              <a:ext uri="{FF2B5EF4-FFF2-40B4-BE49-F238E27FC236}">
                <a16:creationId xmlns:a16="http://schemas.microsoft.com/office/drawing/2014/main" id="{1215263D-FA8E-4C99-914D-0967C0519583}"/>
              </a:ext>
            </a:extLst>
          </p:cNvPr>
          <p:cNvSpPr txBox="1"/>
          <p:nvPr/>
        </p:nvSpPr>
        <p:spPr>
          <a:xfrm>
            <a:off x="2885856" y="1002295"/>
            <a:ext cx="1175322" cy="307777"/>
          </a:xfrm>
          <a:prstGeom prst="rect">
            <a:avLst/>
          </a:prstGeom>
          <a:noFill/>
        </p:spPr>
        <p:txBody>
          <a:bodyPr wrap="none" rtlCol="0">
            <a:spAutoFit/>
          </a:bodyPr>
          <a:lstStyle/>
          <a:p>
            <a:r>
              <a:rPr lang="en-US" sz="1400" b="1" dirty="0">
                <a:solidFill>
                  <a:schemeClr val="bg1"/>
                </a:solidFill>
              </a:rPr>
              <a:t>DAWN Speed</a:t>
            </a:r>
          </a:p>
        </p:txBody>
      </p:sp>
      <p:sp>
        <p:nvSpPr>
          <p:cNvPr id="44" name="TextBox 43">
            <a:extLst>
              <a:ext uri="{FF2B5EF4-FFF2-40B4-BE49-F238E27FC236}">
                <a16:creationId xmlns:a16="http://schemas.microsoft.com/office/drawing/2014/main" id="{80C7D587-64BE-46F1-A56E-E4C507648424}"/>
              </a:ext>
            </a:extLst>
          </p:cNvPr>
          <p:cNvSpPr txBox="1"/>
          <p:nvPr/>
        </p:nvSpPr>
        <p:spPr>
          <a:xfrm>
            <a:off x="8016402" y="1002296"/>
            <a:ext cx="1404167" cy="307777"/>
          </a:xfrm>
          <a:prstGeom prst="rect">
            <a:avLst/>
          </a:prstGeom>
          <a:noFill/>
        </p:spPr>
        <p:txBody>
          <a:bodyPr wrap="none" rtlCol="0">
            <a:spAutoFit/>
          </a:bodyPr>
          <a:lstStyle/>
          <a:p>
            <a:pPr algn="ctr"/>
            <a:r>
              <a:rPr lang="en-US" sz="1400" b="1" dirty="0">
                <a:solidFill>
                  <a:schemeClr val="bg1"/>
                </a:solidFill>
              </a:rPr>
              <a:t>DAWN Direction</a:t>
            </a:r>
          </a:p>
        </p:txBody>
      </p:sp>
      <p:sp>
        <p:nvSpPr>
          <p:cNvPr id="45" name="TextBox 44">
            <a:extLst>
              <a:ext uri="{FF2B5EF4-FFF2-40B4-BE49-F238E27FC236}">
                <a16:creationId xmlns:a16="http://schemas.microsoft.com/office/drawing/2014/main" id="{3F8D2610-01D1-40C5-A449-259FB3A9BA31}"/>
              </a:ext>
            </a:extLst>
          </p:cNvPr>
          <p:cNvSpPr txBox="1"/>
          <p:nvPr/>
        </p:nvSpPr>
        <p:spPr>
          <a:xfrm>
            <a:off x="2778262" y="3013476"/>
            <a:ext cx="1444627" cy="307777"/>
          </a:xfrm>
          <a:prstGeom prst="rect">
            <a:avLst/>
          </a:prstGeom>
          <a:noFill/>
        </p:spPr>
        <p:txBody>
          <a:bodyPr wrap="none" rtlCol="0">
            <a:spAutoFit/>
          </a:bodyPr>
          <a:lstStyle/>
          <a:p>
            <a:pPr algn="ctr"/>
            <a:r>
              <a:rPr lang="en-US" sz="1400" b="1" dirty="0">
                <a:solidFill>
                  <a:schemeClr val="bg1"/>
                </a:solidFill>
              </a:rPr>
              <a:t>DAWN (CNR</a:t>
            </a:r>
            <a:r>
              <a:rPr lang="en-US" sz="1400" b="1" baseline="30000" dirty="0">
                <a:solidFill>
                  <a:schemeClr val="bg1"/>
                </a:solidFill>
              </a:rPr>
              <a:t>0.5</a:t>
            </a:r>
            <a:r>
              <a:rPr lang="en-US" sz="1400" b="1" dirty="0">
                <a:solidFill>
                  <a:schemeClr val="bg1"/>
                </a:solidFill>
              </a:rPr>
              <a:t>-1)</a:t>
            </a:r>
          </a:p>
        </p:txBody>
      </p:sp>
      <p:sp>
        <p:nvSpPr>
          <p:cNvPr id="48" name="TextBox 47">
            <a:extLst>
              <a:ext uri="{FF2B5EF4-FFF2-40B4-BE49-F238E27FC236}">
                <a16:creationId xmlns:a16="http://schemas.microsoft.com/office/drawing/2014/main" id="{0C8B25DD-ED60-46D5-9B54-47B3C43CA44E}"/>
              </a:ext>
            </a:extLst>
          </p:cNvPr>
          <p:cNvSpPr txBox="1"/>
          <p:nvPr/>
        </p:nvSpPr>
        <p:spPr>
          <a:xfrm>
            <a:off x="7934938" y="3005981"/>
            <a:ext cx="1567097" cy="307777"/>
          </a:xfrm>
          <a:prstGeom prst="rect">
            <a:avLst/>
          </a:prstGeom>
          <a:noFill/>
        </p:spPr>
        <p:txBody>
          <a:bodyPr wrap="none" rtlCol="0">
            <a:spAutoFit/>
          </a:bodyPr>
          <a:lstStyle/>
          <a:p>
            <a:pPr algn="ctr"/>
            <a:r>
              <a:rPr lang="en-US" sz="1400" b="1" dirty="0">
                <a:solidFill>
                  <a:schemeClr val="bg1"/>
                </a:solidFill>
              </a:rPr>
              <a:t>DAWN Range Gate</a:t>
            </a:r>
          </a:p>
        </p:txBody>
      </p:sp>
      <p:sp>
        <p:nvSpPr>
          <p:cNvPr id="49" name="TextBox 48">
            <a:extLst>
              <a:ext uri="{FF2B5EF4-FFF2-40B4-BE49-F238E27FC236}">
                <a16:creationId xmlns:a16="http://schemas.microsoft.com/office/drawing/2014/main" id="{1AC05CEB-8D48-46C4-9313-86A75C644F4A}"/>
              </a:ext>
            </a:extLst>
          </p:cNvPr>
          <p:cNvSpPr txBox="1"/>
          <p:nvPr/>
        </p:nvSpPr>
        <p:spPr>
          <a:xfrm>
            <a:off x="2724145" y="5004798"/>
            <a:ext cx="1498744" cy="307777"/>
          </a:xfrm>
          <a:prstGeom prst="rect">
            <a:avLst/>
          </a:prstGeom>
          <a:noFill/>
        </p:spPr>
        <p:txBody>
          <a:bodyPr wrap="none" rtlCol="0">
            <a:spAutoFit/>
          </a:bodyPr>
          <a:lstStyle/>
          <a:p>
            <a:pPr algn="ctr"/>
            <a:r>
              <a:rPr lang="en-US" sz="1400" b="1" dirty="0">
                <a:solidFill>
                  <a:schemeClr val="bg1"/>
                </a:solidFill>
              </a:rPr>
              <a:t>HALO Backscatter</a:t>
            </a:r>
          </a:p>
        </p:txBody>
      </p:sp>
    </p:spTree>
    <p:extLst>
      <p:ext uri="{BB962C8B-B14F-4D97-AF65-F5344CB8AC3E}">
        <p14:creationId xmlns:p14="http://schemas.microsoft.com/office/powerpoint/2010/main" val="259638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01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8"/>
                                        </p:tgtEl>
                                      </p:cBhvr>
                                    </p:cmd>
                                  </p:childTnLst>
                                </p:cTn>
                              </p:par>
                            </p:childTnLst>
                          </p:cTn>
                        </p:par>
                      </p:childTnLst>
                    </p:cTn>
                  </p:par>
                </p:childTnLst>
              </p:cTn>
              <p:nextCondLst>
                <p:cond evt="onClick" delay="0">
                  <p:tgtEl>
                    <p:spTgt spid="28"/>
                  </p:tgtEl>
                </p:cond>
              </p:nextCondLst>
            </p:seq>
            <p:video>
              <p:cMediaNode vol="80000">
                <p:cTn id="12" repeatCount="indefinite" fill="hold" display="0">
                  <p:stCondLst>
                    <p:cond delay="indefinite"/>
                  </p:stCondLst>
                </p:cTn>
                <p:tgtEl>
                  <p:spTgt spid="2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4F214A-134F-7F44-A23E-05B6529AC55D}"/>
              </a:ext>
            </a:extLst>
          </p:cNvPr>
          <p:cNvSpPr txBox="1">
            <a:spLocks noChangeArrowheads="1"/>
          </p:cNvSpPr>
          <p:nvPr/>
        </p:nvSpPr>
        <p:spPr bwMode="auto">
          <a:xfrm>
            <a:off x="7621" y="4397"/>
            <a:ext cx="12184379" cy="553998"/>
          </a:xfrm>
          <a:prstGeom prst="rect">
            <a:avLst/>
          </a:prstGeom>
          <a:noFill/>
          <a:ln w="9525">
            <a:noFill/>
            <a:miter lim="800000"/>
            <a:headEnd/>
            <a:tailEnd/>
          </a:ln>
        </p:spPr>
        <p:txBody>
          <a:bodyPr wrap="square">
            <a:spAutoFit/>
          </a:bodyPr>
          <a:lstStyle/>
          <a:p>
            <a:pPr algn="ctr" fontAlgn="base">
              <a:spcBef>
                <a:spcPct val="20000"/>
              </a:spcBef>
              <a:spcAft>
                <a:spcPct val="0"/>
              </a:spcAft>
            </a:pPr>
            <a:r>
              <a:rPr lang="en-US" sz="3000" b="1" dirty="0">
                <a:solidFill>
                  <a:srgbClr val="1E04BC"/>
                </a:solidFill>
                <a:ea typeface="ＭＳ Ｐゴシック" pitchFamily="34" charset="-128"/>
                <a:cs typeface="Arial" pitchFamily="34" charset="0"/>
              </a:rPr>
              <a:t>DAWN - Dropsonde Comparisons During Aeolus Cal/Val: 91 Sondes</a:t>
            </a:r>
          </a:p>
        </p:txBody>
      </p:sp>
      <p:graphicFrame>
        <p:nvGraphicFramePr>
          <p:cNvPr id="13" name="Table 12"/>
          <p:cNvGraphicFramePr>
            <a:graphicFrameLocks noGrp="1"/>
          </p:cNvGraphicFramePr>
          <p:nvPr>
            <p:extLst>
              <p:ext uri="{D42A27DB-BD31-4B8C-83A1-F6EECF244321}">
                <p14:modId xmlns:p14="http://schemas.microsoft.com/office/powerpoint/2010/main" val="3134699751"/>
              </p:ext>
            </p:extLst>
          </p:nvPr>
        </p:nvGraphicFramePr>
        <p:xfrm>
          <a:off x="7242312" y="781878"/>
          <a:ext cx="4671390" cy="1524000"/>
        </p:xfrm>
        <a:graphic>
          <a:graphicData uri="http://schemas.openxmlformats.org/drawingml/2006/table">
            <a:tbl>
              <a:tblPr firstRow="1" bandRow="1">
                <a:tableStyleId>{5C22544A-7EE6-4342-B048-85BDC9FD1C3A}</a:tableStyleId>
              </a:tblPr>
              <a:tblGrid>
                <a:gridCol w="1815627">
                  <a:extLst>
                    <a:ext uri="{9D8B030D-6E8A-4147-A177-3AD203B41FA5}">
                      <a16:colId xmlns:a16="http://schemas.microsoft.com/office/drawing/2014/main" val="3702446740"/>
                    </a:ext>
                  </a:extLst>
                </a:gridCol>
                <a:gridCol w="1464810">
                  <a:extLst>
                    <a:ext uri="{9D8B030D-6E8A-4147-A177-3AD203B41FA5}">
                      <a16:colId xmlns:a16="http://schemas.microsoft.com/office/drawing/2014/main" val="3081288333"/>
                    </a:ext>
                  </a:extLst>
                </a:gridCol>
                <a:gridCol w="1390953">
                  <a:extLst>
                    <a:ext uri="{9D8B030D-6E8A-4147-A177-3AD203B41FA5}">
                      <a16:colId xmlns:a16="http://schemas.microsoft.com/office/drawing/2014/main" val="1018504678"/>
                    </a:ext>
                  </a:extLst>
                </a:gridCol>
              </a:tblGrid>
              <a:tr h="293606">
                <a:tc>
                  <a:txBody>
                    <a:bodyPr/>
                    <a:lstStyle/>
                    <a:p>
                      <a:pPr algn="ctr"/>
                      <a:r>
                        <a:rPr lang="en-US" sz="1400" dirty="0"/>
                        <a:t>DAWN - </a:t>
                      </a:r>
                      <a:r>
                        <a:rPr lang="en-US" sz="1400" dirty="0" err="1"/>
                        <a:t>Dropsonde</a:t>
                      </a:r>
                      <a:endParaRPr lang="en-US" sz="1400" dirty="0"/>
                    </a:p>
                  </a:txBody>
                  <a:tcPr/>
                </a:tc>
                <a:tc>
                  <a:txBody>
                    <a:bodyPr/>
                    <a:lstStyle/>
                    <a:p>
                      <a:pPr algn="ctr"/>
                      <a:r>
                        <a:rPr lang="en-US" sz="1400" dirty="0"/>
                        <a:t>Mean</a:t>
                      </a:r>
                    </a:p>
                  </a:txBody>
                  <a:tcPr/>
                </a:tc>
                <a:tc>
                  <a:txBody>
                    <a:bodyPr/>
                    <a:lstStyle/>
                    <a:p>
                      <a:pPr algn="ctr"/>
                      <a:r>
                        <a:rPr lang="en-US" sz="1400" dirty="0"/>
                        <a:t>Standard Dev</a:t>
                      </a:r>
                    </a:p>
                  </a:txBody>
                  <a:tcPr/>
                </a:tc>
                <a:extLst>
                  <a:ext uri="{0D108BD9-81ED-4DB2-BD59-A6C34878D82A}">
                    <a16:rowId xmlns:a16="http://schemas.microsoft.com/office/drawing/2014/main" val="1724480150"/>
                  </a:ext>
                </a:extLst>
              </a:tr>
              <a:tr h="293606">
                <a:tc>
                  <a:txBody>
                    <a:bodyPr/>
                    <a:lstStyle/>
                    <a:p>
                      <a:pPr algn="ctr"/>
                      <a:r>
                        <a:rPr lang="en-US" sz="1400" b="1" dirty="0"/>
                        <a:t>Speed (m/s)</a:t>
                      </a:r>
                    </a:p>
                  </a:txBody>
                  <a:tcPr/>
                </a:tc>
                <a:tc>
                  <a:txBody>
                    <a:bodyPr/>
                    <a:lstStyle/>
                    <a:p>
                      <a:pPr algn="ctr"/>
                      <a:r>
                        <a:rPr lang="en-US" sz="1400" b="1" dirty="0"/>
                        <a:t>-0.19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1.77</a:t>
                      </a:r>
                    </a:p>
                  </a:txBody>
                  <a:tcPr/>
                </a:tc>
                <a:extLst>
                  <a:ext uri="{0D108BD9-81ED-4DB2-BD59-A6C34878D82A}">
                    <a16:rowId xmlns:a16="http://schemas.microsoft.com/office/drawing/2014/main" val="2455599978"/>
                  </a:ext>
                </a:extLst>
              </a:tr>
              <a:tr h="293606">
                <a:tc>
                  <a:txBody>
                    <a:bodyPr/>
                    <a:lstStyle/>
                    <a:p>
                      <a:pPr algn="ctr"/>
                      <a:r>
                        <a:rPr lang="en-US" sz="1400" b="1" dirty="0"/>
                        <a:t>U (m/s)</a:t>
                      </a:r>
                    </a:p>
                  </a:txBody>
                  <a:tcPr/>
                </a:tc>
                <a:tc>
                  <a:txBody>
                    <a:bodyPr/>
                    <a:lstStyle/>
                    <a:p>
                      <a:pPr algn="ctr"/>
                      <a:r>
                        <a:rPr lang="en-US" sz="1400" b="1" dirty="0"/>
                        <a:t>-0.076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1.91</a:t>
                      </a:r>
                    </a:p>
                  </a:txBody>
                  <a:tcPr/>
                </a:tc>
                <a:extLst>
                  <a:ext uri="{0D108BD9-81ED-4DB2-BD59-A6C34878D82A}">
                    <a16:rowId xmlns:a16="http://schemas.microsoft.com/office/drawing/2014/main" val="104023463"/>
                  </a:ext>
                </a:extLst>
              </a:tr>
              <a:tr h="293606">
                <a:tc>
                  <a:txBody>
                    <a:bodyPr/>
                    <a:lstStyle/>
                    <a:p>
                      <a:pPr algn="ctr"/>
                      <a:r>
                        <a:rPr lang="en-US" sz="1400" b="1" dirty="0"/>
                        <a:t>V (m/s)</a:t>
                      </a:r>
                    </a:p>
                  </a:txBody>
                  <a:tcPr/>
                </a:tc>
                <a:tc>
                  <a:txBody>
                    <a:bodyPr/>
                    <a:lstStyle/>
                    <a:p>
                      <a:pPr algn="ctr"/>
                      <a:r>
                        <a:rPr lang="en-US" sz="1400" b="1" dirty="0"/>
                        <a:t>-0.006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t>2.25</a:t>
                      </a:r>
                    </a:p>
                  </a:txBody>
                  <a:tcPr/>
                </a:tc>
                <a:extLst>
                  <a:ext uri="{0D108BD9-81ED-4DB2-BD59-A6C34878D82A}">
                    <a16:rowId xmlns:a16="http://schemas.microsoft.com/office/drawing/2014/main" val="2979682164"/>
                  </a:ext>
                </a:extLst>
              </a:tr>
              <a:tr h="293606">
                <a:tc>
                  <a:txBody>
                    <a:bodyPr/>
                    <a:lstStyle/>
                    <a:p>
                      <a:pPr algn="ctr"/>
                      <a:r>
                        <a:rPr lang="en-US" sz="1400" b="1" dirty="0"/>
                        <a:t>Direction (deg)</a:t>
                      </a:r>
                    </a:p>
                  </a:txBody>
                  <a:tcPr/>
                </a:tc>
                <a:tc>
                  <a:txBody>
                    <a:bodyPr/>
                    <a:lstStyle/>
                    <a:p>
                      <a:pPr algn="ctr"/>
                      <a:r>
                        <a:rPr lang="en-US" sz="1400" b="1" dirty="0"/>
                        <a:t>0.11</a:t>
                      </a:r>
                    </a:p>
                  </a:txBody>
                  <a:tcPr/>
                </a:tc>
                <a:tc>
                  <a:txBody>
                    <a:bodyPr/>
                    <a:lstStyle/>
                    <a:p>
                      <a:pPr algn="ctr"/>
                      <a:r>
                        <a:rPr lang="en-US" sz="1400" b="1" dirty="0"/>
                        <a:t>11.0</a:t>
                      </a:r>
                    </a:p>
                  </a:txBody>
                  <a:tcPr/>
                </a:tc>
                <a:extLst>
                  <a:ext uri="{0D108BD9-81ED-4DB2-BD59-A6C34878D82A}">
                    <a16:rowId xmlns:a16="http://schemas.microsoft.com/office/drawing/2014/main" val="3991911052"/>
                  </a:ext>
                </a:extLst>
              </a:tr>
            </a:tbl>
          </a:graphicData>
        </a:graphic>
      </p:graphicFrame>
      <p:pic>
        <p:nvPicPr>
          <p:cNvPr id="11" name="DAWN_sonde_MERRA_CPEXAW_animation" descr="DAWN_sonde_MERRA_CPEXAW_animation">
            <a:hlinkClick r:id="" action="ppaction://media"/>
            <a:extLst>
              <a:ext uri="{FF2B5EF4-FFF2-40B4-BE49-F238E27FC236}">
                <a16:creationId xmlns:a16="http://schemas.microsoft.com/office/drawing/2014/main" id="{7C0FFCB9-10FB-4668-BD5B-30435ECEE39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424" y="781878"/>
            <a:ext cx="7133940" cy="6003743"/>
          </a:xfrm>
          <a:prstGeom prst="rect">
            <a:avLst/>
          </a:prstGeom>
        </p:spPr>
      </p:pic>
      <p:pic>
        <p:nvPicPr>
          <p:cNvPr id="14" name="Picture 13">
            <a:extLst>
              <a:ext uri="{FF2B5EF4-FFF2-40B4-BE49-F238E27FC236}">
                <a16:creationId xmlns:a16="http://schemas.microsoft.com/office/drawing/2014/main" id="{391C0365-34D2-4B4B-B659-FF8B31B58249}"/>
              </a:ext>
            </a:extLst>
          </p:cNvPr>
          <p:cNvPicPr>
            <a:picLocks noChangeAspect="1"/>
          </p:cNvPicPr>
          <p:nvPr/>
        </p:nvPicPr>
        <p:blipFill rotWithShape="1">
          <a:blip r:embed="rId5"/>
          <a:srcRect l="1155"/>
          <a:stretch/>
        </p:blipFill>
        <p:spPr>
          <a:xfrm>
            <a:off x="7242315" y="2436895"/>
            <a:ext cx="4671391" cy="4348726"/>
          </a:xfrm>
          <a:prstGeom prst="rect">
            <a:avLst/>
          </a:prstGeom>
        </p:spPr>
      </p:pic>
    </p:spTree>
    <p:extLst>
      <p:ext uri="{BB962C8B-B14F-4D97-AF65-F5344CB8AC3E}">
        <p14:creationId xmlns:p14="http://schemas.microsoft.com/office/powerpoint/2010/main" val="321651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63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repeatCount="indefinite" fill="hold" display="0">
                  <p:stCondLst>
                    <p:cond delay="indefinite"/>
                  </p:stCondLst>
                </p:cTn>
                <p:tgtEl>
                  <p:spTgt spid="11"/>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644757-B4C3-4957-A338-6E714D1B152F}"/>
              </a:ext>
            </a:extLst>
          </p:cNvPr>
          <p:cNvSpPr txBox="1"/>
          <p:nvPr/>
        </p:nvSpPr>
        <p:spPr>
          <a:xfrm>
            <a:off x="7190223" y="823103"/>
            <a:ext cx="4931393" cy="5970865"/>
          </a:xfrm>
          <a:prstGeom prst="rect">
            <a:avLst/>
          </a:prstGeom>
          <a:solidFill>
            <a:schemeClr val="accent1">
              <a:lumMod val="20000"/>
              <a:lumOff val="80000"/>
            </a:schemeClr>
          </a:solidFill>
          <a:ln w="38100">
            <a:solidFill>
              <a:srgbClr val="92D050"/>
            </a:solidFill>
          </a:ln>
        </p:spPr>
        <p:txBody>
          <a:bodyPr wrap="square" rtlCol="0">
            <a:spAutoFit/>
          </a:bodyPr>
          <a:lstStyle/>
          <a:p>
            <a:pPr algn="just">
              <a:spcAft>
                <a:spcPts val="600"/>
              </a:spcAft>
            </a:pPr>
            <a:r>
              <a:rPr lang="en-US" sz="1700" b="1" dirty="0"/>
              <a:t>Question: What is the lower limit of aerosol backscatter that DAWN can retrieve wind?</a:t>
            </a:r>
            <a:endParaRPr lang="en-US" sz="1000" dirty="0"/>
          </a:p>
          <a:p>
            <a:pPr algn="just">
              <a:spcAft>
                <a:spcPts val="600"/>
              </a:spcAft>
            </a:pPr>
            <a:r>
              <a:rPr lang="en-US" sz="1700" b="1" dirty="0"/>
              <a:t>Analysis Method: </a:t>
            </a:r>
            <a:r>
              <a:rPr lang="en-US" sz="1700" dirty="0"/>
              <a:t>Time sync and average HALO backscatter to DAWN wind product resolution (256 samples, ~66.5 m) for 5 Aeolus Cal/Val flights in 2019 and all 7 CPEX-AW flights in 2022</a:t>
            </a:r>
            <a:endParaRPr lang="en-US" sz="1000" dirty="0"/>
          </a:p>
          <a:p>
            <a:pPr algn="just">
              <a:spcAft>
                <a:spcPts val="600"/>
              </a:spcAft>
            </a:pPr>
            <a:r>
              <a:rPr lang="en-US" sz="1700" b="1" dirty="0"/>
              <a:t>Answer to question: </a:t>
            </a:r>
            <a:r>
              <a:rPr lang="en-US" sz="1700" dirty="0"/>
              <a:t>For shot integration &lt;= 100 (typical DAWN operations), winds most often retrieved using single range gate data for aerosol backscatter </a:t>
            </a:r>
            <a:r>
              <a:rPr lang="en-US" sz="1700" b="1" dirty="0">
                <a:solidFill>
                  <a:srgbClr val="0070C0"/>
                </a:solidFill>
                <a:latin typeface="Symbol" panose="05050102010706020507" pitchFamily="18" charset="2"/>
              </a:rPr>
              <a:t>b </a:t>
            </a:r>
            <a:r>
              <a:rPr lang="en-US" sz="1700" b="1" dirty="0">
                <a:solidFill>
                  <a:srgbClr val="0070C0"/>
                </a:solidFill>
              </a:rPr>
              <a:t>&gt; 4.5x10</a:t>
            </a:r>
            <a:r>
              <a:rPr lang="en-US" sz="1700" b="1" baseline="30000" dirty="0">
                <a:solidFill>
                  <a:srgbClr val="0070C0"/>
                </a:solidFill>
              </a:rPr>
              <a:t>-8</a:t>
            </a:r>
            <a:r>
              <a:rPr lang="en-US" sz="1700" b="1" dirty="0">
                <a:solidFill>
                  <a:srgbClr val="0070C0"/>
                </a:solidFill>
              </a:rPr>
              <a:t> [m</a:t>
            </a:r>
            <a:r>
              <a:rPr lang="en-US" sz="1700" b="1" baseline="30000" dirty="0">
                <a:solidFill>
                  <a:srgbClr val="0070C0"/>
                </a:solidFill>
              </a:rPr>
              <a:t>-1</a:t>
            </a:r>
            <a:r>
              <a:rPr lang="en-US" sz="1700" b="1" dirty="0">
                <a:solidFill>
                  <a:srgbClr val="0070C0"/>
                </a:solidFill>
              </a:rPr>
              <a:t>sr</a:t>
            </a:r>
            <a:r>
              <a:rPr lang="en-US" sz="1700" b="1" baseline="30000" dirty="0">
                <a:solidFill>
                  <a:srgbClr val="0070C0"/>
                </a:solidFill>
              </a:rPr>
              <a:t>-1</a:t>
            </a:r>
            <a:r>
              <a:rPr lang="en-US" sz="1700" b="1" dirty="0">
                <a:solidFill>
                  <a:srgbClr val="0070C0"/>
                </a:solidFill>
              </a:rPr>
              <a:t>] at 532 nm</a:t>
            </a:r>
            <a:r>
              <a:rPr lang="en-US" sz="1700" dirty="0"/>
              <a:t> and </a:t>
            </a:r>
            <a:r>
              <a:rPr lang="en-US" sz="1700" dirty="0">
                <a:solidFill>
                  <a:srgbClr val="0070C0"/>
                </a:solidFill>
              </a:rPr>
              <a:t>&gt; </a:t>
            </a:r>
            <a:r>
              <a:rPr lang="en-US" sz="1700" b="1" dirty="0">
                <a:solidFill>
                  <a:srgbClr val="0070C0"/>
                </a:solidFill>
              </a:rPr>
              <a:t>2x10</a:t>
            </a:r>
            <a:r>
              <a:rPr lang="en-US" sz="1700" b="1" baseline="30000" dirty="0">
                <a:solidFill>
                  <a:srgbClr val="0070C0"/>
                </a:solidFill>
              </a:rPr>
              <a:t>-8</a:t>
            </a:r>
            <a:r>
              <a:rPr lang="en-US" sz="1700" b="1" dirty="0">
                <a:solidFill>
                  <a:srgbClr val="0070C0"/>
                </a:solidFill>
              </a:rPr>
              <a:t> [m</a:t>
            </a:r>
            <a:r>
              <a:rPr lang="en-US" sz="1700" b="1" baseline="30000" dirty="0">
                <a:solidFill>
                  <a:srgbClr val="0070C0"/>
                </a:solidFill>
              </a:rPr>
              <a:t>-1</a:t>
            </a:r>
            <a:r>
              <a:rPr lang="en-US" sz="1700" b="1" dirty="0">
                <a:solidFill>
                  <a:srgbClr val="0070C0"/>
                </a:solidFill>
              </a:rPr>
              <a:t>sr</a:t>
            </a:r>
            <a:r>
              <a:rPr lang="en-US" sz="1700" b="1" baseline="30000" dirty="0">
                <a:solidFill>
                  <a:srgbClr val="0070C0"/>
                </a:solidFill>
              </a:rPr>
              <a:t>-1</a:t>
            </a:r>
            <a:r>
              <a:rPr lang="en-US" sz="1700" b="1" dirty="0">
                <a:solidFill>
                  <a:srgbClr val="0070C0"/>
                </a:solidFill>
              </a:rPr>
              <a:t>] at 1064 nm</a:t>
            </a:r>
            <a:r>
              <a:rPr lang="en-US" sz="1700" dirty="0"/>
              <a:t>, (for comparison, the 532-nm molecular backscatter near the surface is ~ </a:t>
            </a:r>
            <a:r>
              <a:rPr lang="en-US" sz="1700" b="1" dirty="0"/>
              <a:t>1.6x10</a:t>
            </a:r>
            <a:r>
              <a:rPr lang="en-US" sz="1700" b="1" baseline="30000" dirty="0"/>
              <a:t>-6</a:t>
            </a:r>
            <a:r>
              <a:rPr lang="en-US" sz="1700" dirty="0"/>
              <a:t> [m</a:t>
            </a:r>
            <a:r>
              <a:rPr lang="en-US" sz="1700" baseline="30000" dirty="0"/>
              <a:t>-1</a:t>
            </a:r>
            <a:r>
              <a:rPr lang="en-US" sz="1700" dirty="0"/>
              <a:t>sr</a:t>
            </a:r>
            <a:r>
              <a:rPr lang="en-US" sz="1700" baseline="30000" dirty="0"/>
              <a:t>-1</a:t>
            </a:r>
            <a:r>
              <a:rPr lang="en-US" sz="1700" dirty="0"/>
              <a:t>]). </a:t>
            </a:r>
          </a:p>
          <a:p>
            <a:pPr algn="just">
              <a:spcAft>
                <a:spcPts val="600"/>
              </a:spcAft>
            </a:pPr>
            <a:r>
              <a:rPr lang="en-US" sz="1700" dirty="0"/>
              <a:t>Winds can be retrieved from 1x10</a:t>
            </a:r>
            <a:r>
              <a:rPr lang="en-US" sz="1700" baseline="30000" dirty="0"/>
              <a:t>-8</a:t>
            </a:r>
            <a:r>
              <a:rPr lang="en-US" sz="1700" dirty="0"/>
              <a:t> [m</a:t>
            </a:r>
            <a:r>
              <a:rPr lang="en-US" sz="1700" baseline="30000" dirty="0"/>
              <a:t>-1</a:t>
            </a:r>
            <a:r>
              <a:rPr lang="en-US" sz="1700" dirty="0"/>
              <a:t>sr</a:t>
            </a:r>
            <a:r>
              <a:rPr lang="en-US" sz="1700" baseline="30000" dirty="0"/>
              <a:t>-1</a:t>
            </a:r>
            <a:r>
              <a:rPr lang="en-US" sz="1700" dirty="0"/>
              <a:t>] at the HALO wavelengths, if vertical integration is applied.</a:t>
            </a:r>
            <a:endParaRPr lang="en-US" sz="1000" dirty="0"/>
          </a:p>
          <a:p>
            <a:pPr algn="just">
              <a:spcAft>
                <a:spcPts val="600"/>
              </a:spcAft>
            </a:pPr>
            <a:r>
              <a:rPr lang="en-US" sz="1700" b="1" dirty="0">
                <a:solidFill>
                  <a:srgbClr val="0070C0"/>
                </a:solidFill>
              </a:rPr>
              <a:t>The detectable backscatter could be even smaller at the DAWN 2.05-</a:t>
            </a:r>
            <a:r>
              <a:rPr lang="en-US" sz="1700" b="1" dirty="0">
                <a:solidFill>
                  <a:srgbClr val="0070C0"/>
                </a:solidFill>
                <a:latin typeface="Symbol" panose="05050102010706020507" pitchFamily="18" charset="2"/>
              </a:rPr>
              <a:t>m</a:t>
            </a:r>
            <a:r>
              <a:rPr lang="en-US" sz="1700" b="1" dirty="0">
                <a:solidFill>
                  <a:srgbClr val="0070C0"/>
                </a:solidFill>
              </a:rPr>
              <a:t>m wavelength, because of </a:t>
            </a:r>
            <a:r>
              <a:rPr lang="en-US" sz="1700" b="1" dirty="0">
                <a:solidFill>
                  <a:srgbClr val="0070C0"/>
                </a:solidFill>
                <a:latin typeface="Symbol" panose="05050102010706020507" pitchFamily="18" charset="2"/>
              </a:rPr>
              <a:t>b</a:t>
            </a:r>
            <a:r>
              <a:rPr lang="en-US" sz="1700" b="1" dirty="0">
                <a:solidFill>
                  <a:srgbClr val="0070C0"/>
                </a:solidFill>
              </a:rPr>
              <a:t> ~ 1/</a:t>
            </a:r>
            <a:r>
              <a:rPr lang="en-US" sz="1700" b="1" dirty="0">
                <a:solidFill>
                  <a:srgbClr val="0070C0"/>
                </a:solidFill>
                <a:latin typeface="Symbol" panose="05050102010706020507" pitchFamily="18" charset="2"/>
              </a:rPr>
              <a:t>l</a:t>
            </a:r>
            <a:r>
              <a:rPr lang="en-US" sz="1700" b="1" baseline="30000" dirty="0">
                <a:solidFill>
                  <a:srgbClr val="0070C0"/>
                </a:solidFill>
                <a:latin typeface="Symbol" panose="05050102010706020507" pitchFamily="18" charset="2"/>
              </a:rPr>
              <a:t>a</a:t>
            </a:r>
            <a:r>
              <a:rPr lang="en-US" sz="1700" b="1" dirty="0">
                <a:solidFill>
                  <a:srgbClr val="0070C0"/>
                </a:solidFill>
              </a:rPr>
              <a:t>.</a:t>
            </a:r>
            <a:endParaRPr lang="en-US" sz="1000" b="1" dirty="0">
              <a:solidFill>
                <a:srgbClr val="0070C0"/>
              </a:solidFill>
            </a:endParaRPr>
          </a:p>
          <a:p>
            <a:pPr algn="just">
              <a:spcAft>
                <a:spcPts val="600"/>
              </a:spcAft>
            </a:pPr>
            <a:r>
              <a:rPr lang="en-US" sz="1700" dirty="0"/>
              <a:t>Shift in peaks to the right with increasing distance from aircraft is an evidence for that the lidar sensitivity decreases as increasing range, although the aerosol loading has a similar altitude dependence.</a:t>
            </a:r>
          </a:p>
        </p:txBody>
      </p:sp>
      <p:pic>
        <p:nvPicPr>
          <p:cNvPr id="6" name="DAWN_HALO_animation_20210820" descr="DAWN_HALO_animation_20210820">
            <a:hlinkClick r:id="" action="ppaction://media"/>
            <a:extLst>
              <a:ext uri="{FF2B5EF4-FFF2-40B4-BE49-F238E27FC236}">
                <a16:creationId xmlns:a16="http://schemas.microsoft.com/office/drawing/2014/main" id="{C008C992-8E0D-4CA8-9852-B91C7115C57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1487" y="770324"/>
            <a:ext cx="5969440" cy="2344249"/>
          </a:xfrm>
          <a:prstGeom prst="rect">
            <a:avLst/>
          </a:prstGeom>
        </p:spPr>
      </p:pic>
      <p:sp>
        <p:nvSpPr>
          <p:cNvPr id="9" name="TextBox 8">
            <a:extLst>
              <a:ext uri="{FF2B5EF4-FFF2-40B4-BE49-F238E27FC236}">
                <a16:creationId xmlns:a16="http://schemas.microsoft.com/office/drawing/2014/main" id="{4D8CB8B8-8672-4466-8E11-4F9D4F3F4912}"/>
              </a:ext>
            </a:extLst>
          </p:cNvPr>
          <p:cNvSpPr txBox="1"/>
          <p:nvPr/>
        </p:nvSpPr>
        <p:spPr>
          <a:xfrm>
            <a:off x="0" y="1843"/>
            <a:ext cx="12192000" cy="584775"/>
          </a:xfrm>
          <a:prstGeom prst="rect">
            <a:avLst/>
          </a:prstGeom>
          <a:noFill/>
        </p:spPr>
        <p:txBody>
          <a:bodyPr wrap="square" rtlCol="0">
            <a:spAutoFit/>
          </a:bodyPr>
          <a:lstStyle/>
          <a:p>
            <a:pPr algn="ctr"/>
            <a:r>
              <a:rPr lang="en-US" sz="3200" b="1" dirty="0">
                <a:solidFill>
                  <a:srgbClr val="1E04BC"/>
                </a:solidFill>
              </a:rPr>
              <a:t>DAWN Sensitivity</a:t>
            </a:r>
          </a:p>
        </p:txBody>
      </p:sp>
      <p:grpSp>
        <p:nvGrpSpPr>
          <p:cNvPr id="12" name="Group 11">
            <a:extLst>
              <a:ext uri="{FF2B5EF4-FFF2-40B4-BE49-F238E27FC236}">
                <a16:creationId xmlns:a16="http://schemas.microsoft.com/office/drawing/2014/main" id="{FFE6021F-BAE5-4257-B90F-BA766469D5FF}"/>
              </a:ext>
            </a:extLst>
          </p:cNvPr>
          <p:cNvGrpSpPr/>
          <p:nvPr/>
        </p:nvGrpSpPr>
        <p:grpSpPr>
          <a:xfrm>
            <a:off x="70384" y="3362151"/>
            <a:ext cx="6982626" cy="3452865"/>
            <a:chOff x="138624" y="3439236"/>
            <a:chExt cx="6982626" cy="3452865"/>
          </a:xfrm>
          <a:solidFill>
            <a:schemeClr val="bg1"/>
          </a:solidFill>
        </p:grpSpPr>
        <p:sp>
          <p:nvSpPr>
            <p:cNvPr id="2" name="TextBox 1">
              <a:extLst>
                <a:ext uri="{FF2B5EF4-FFF2-40B4-BE49-F238E27FC236}">
                  <a16:creationId xmlns:a16="http://schemas.microsoft.com/office/drawing/2014/main" id="{F43DC187-8EDA-4575-AAF3-951ECE4AA153}"/>
                </a:ext>
              </a:extLst>
            </p:cNvPr>
            <p:cNvSpPr txBox="1"/>
            <p:nvPr/>
          </p:nvSpPr>
          <p:spPr>
            <a:xfrm rot="16200000">
              <a:off x="-1316513" y="4894374"/>
              <a:ext cx="3187275" cy="276999"/>
            </a:xfrm>
            <a:prstGeom prst="rect">
              <a:avLst/>
            </a:prstGeom>
            <a:grpFill/>
          </p:spPr>
          <p:txBody>
            <a:bodyPr wrap="square" rtlCol="0">
              <a:spAutoFit/>
            </a:bodyPr>
            <a:lstStyle/>
            <a:p>
              <a:pPr algn="ctr"/>
              <a:r>
                <a:rPr lang="en-US" sz="1200" dirty="0"/>
                <a:t>Occurrence Frequency (%)</a:t>
              </a:r>
            </a:p>
          </p:txBody>
        </p:sp>
        <p:pic>
          <p:nvPicPr>
            <p:cNvPr id="7" name="Picture 6">
              <a:extLst>
                <a:ext uri="{FF2B5EF4-FFF2-40B4-BE49-F238E27FC236}">
                  <a16:creationId xmlns:a16="http://schemas.microsoft.com/office/drawing/2014/main" id="{B962BF28-DEEF-4836-9998-34AE0A9437B0}"/>
                </a:ext>
              </a:extLst>
            </p:cNvPr>
            <p:cNvPicPr>
              <a:picLocks noChangeAspect="1"/>
            </p:cNvPicPr>
            <p:nvPr/>
          </p:nvPicPr>
          <p:blipFill rotWithShape="1">
            <a:blip r:embed="rId5"/>
            <a:srcRect l="5242" t="-77" b="3110"/>
            <a:stretch/>
          </p:blipFill>
          <p:spPr>
            <a:xfrm>
              <a:off x="371842" y="3439237"/>
              <a:ext cx="3376896" cy="3189814"/>
            </a:xfrm>
            <a:prstGeom prst="rect">
              <a:avLst/>
            </a:prstGeom>
            <a:grpFill/>
          </p:spPr>
        </p:pic>
        <p:pic>
          <p:nvPicPr>
            <p:cNvPr id="8" name="Picture 7">
              <a:extLst>
                <a:ext uri="{FF2B5EF4-FFF2-40B4-BE49-F238E27FC236}">
                  <a16:creationId xmlns:a16="http://schemas.microsoft.com/office/drawing/2014/main" id="{ACDACFCC-B954-4BBE-8E8B-295A305C152C}"/>
                </a:ext>
              </a:extLst>
            </p:cNvPr>
            <p:cNvPicPr>
              <a:picLocks noChangeAspect="1"/>
            </p:cNvPicPr>
            <p:nvPr/>
          </p:nvPicPr>
          <p:blipFill rotWithShape="1">
            <a:blip r:embed="rId6"/>
            <a:srcRect l="5242" b="3033"/>
            <a:stretch/>
          </p:blipFill>
          <p:spPr>
            <a:xfrm>
              <a:off x="3744354" y="3439237"/>
              <a:ext cx="3376896" cy="3189814"/>
            </a:xfrm>
            <a:prstGeom prst="rect">
              <a:avLst/>
            </a:prstGeom>
            <a:grpFill/>
          </p:spPr>
        </p:pic>
        <p:sp>
          <p:nvSpPr>
            <p:cNvPr id="3" name="TextBox 2">
              <a:extLst>
                <a:ext uri="{FF2B5EF4-FFF2-40B4-BE49-F238E27FC236}">
                  <a16:creationId xmlns:a16="http://schemas.microsoft.com/office/drawing/2014/main" id="{5E4FCCED-2A07-4EFC-AAD5-F530FD4D1A54}"/>
                </a:ext>
              </a:extLst>
            </p:cNvPr>
            <p:cNvSpPr txBox="1"/>
            <p:nvPr/>
          </p:nvSpPr>
          <p:spPr>
            <a:xfrm>
              <a:off x="138624" y="6608476"/>
              <a:ext cx="3605730" cy="276999"/>
            </a:xfrm>
            <a:prstGeom prst="rect">
              <a:avLst/>
            </a:prstGeom>
            <a:grpFill/>
          </p:spPr>
          <p:txBody>
            <a:bodyPr wrap="square" rtlCol="0">
              <a:spAutoFit/>
            </a:bodyPr>
            <a:lstStyle/>
            <a:p>
              <a:pPr algn="ctr"/>
              <a:r>
                <a:rPr lang="en-US" sz="1200" dirty="0"/>
                <a:t>HALO 532nm Backscatter (Mm</a:t>
              </a:r>
              <a:r>
                <a:rPr lang="en-US" sz="1200" baseline="30000" dirty="0"/>
                <a:t>-1</a:t>
              </a:r>
              <a:r>
                <a:rPr lang="en-US" sz="1200" dirty="0"/>
                <a:t>sr</a:t>
              </a:r>
              <a:r>
                <a:rPr lang="en-US" sz="1200" baseline="30000" dirty="0"/>
                <a:t>-1</a:t>
              </a:r>
              <a:r>
                <a:rPr lang="en-US" sz="1200" dirty="0"/>
                <a:t>)</a:t>
              </a:r>
            </a:p>
          </p:txBody>
        </p:sp>
        <p:sp>
          <p:nvSpPr>
            <p:cNvPr id="10" name="TextBox 9">
              <a:extLst>
                <a:ext uri="{FF2B5EF4-FFF2-40B4-BE49-F238E27FC236}">
                  <a16:creationId xmlns:a16="http://schemas.microsoft.com/office/drawing/2014/main" id="{735616AE-35B4-4154-B142-5A4E4CB7CEFE}"/>
                </a:ext>
              </a:extLst>
            </p:cNvPr>
            <p:cNvSpPr txBox="1"/>
            <p:nvPr/>
          </p:nvSpPr>
          <p:spPr>
            <a:xfrm>
              <a:off x="3744354" y="6615102"/>
              <a:ext cx="3372512" cy="276999"/>
            </a:xfrm>
            <a:prstGeom prst="rect">
              <a:avLst/>
            </a:prstGeom>
            <a:grpFill/>
          </p:spPr>
          <p:txBody>
            <a:bodyPr wrap="square" rtlCol="0">
              <a:spAutoFit/>
            </a:bodyPr>
            <a:lstStyle/>
            <a:p>
              <a:pPr algn="ctr"/>
              <a:r>
                <a:rPr lang="en-US" sz="1200" dirty="0"/>
                <a:t>HALO 1064nm Backscatter (Mm</a:t>
              </a:r>
              <a:r>
                <a:rPr lang="en-US" sz="1200" baseline="30000" dirty="0"/>
                <a:t>-1</a:t>
              </a:r>
              <a:r>
                <a:rPr lang="en-US" sz="1200" dirty="0"/>
                <a:t>sr</a:t>
              </a:r>
              <a:r>
                <a:rPr lang="en-US" sz="1200" baseline="30000" dirty="0"/>
                <a:t>-1</a:t>
              </a:r>
              <a:r>
                <a:rPr lang="en-US" sz="1200" dirty="0"/>
                <a:t>)</a:t>
              </a:r>
            </a:p>
          </p:txBody>
        </p:sp>
      </p:grpSp>
    </p:spTree>
    <p:extLst>
      <p:ext uri="{BB962C8B-B14F-4D97-AF65-F5344CB8AC3E}">
        <p14:creationId xmlns:p14="http://schemas.microsoft.com/office/powerpoint/2010/main" val="393273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CC00EE-92F8-FB4C-81DD-C3F9B7A8FAA0}"/>
              </a:ext>
            </a:extLst>
          </p:cNvPr>
          <p:cNvSpPr>
            <a:spLocks noGrp="1"/>
          </p:cNvSpPr>
          <p:nvPr>
            <p:ph type="sldNum" sz="quarter" idx="12"/>
          </p:nvPr>
        </p:nvSpPr>
        <p:spPr/>
        <p:txBody>
          <a:bodyPr/>
          <a:lstStyle/>
          <a:p>
            <a:fld id="{2E8C51FE-49D9-314D-9957-ABBF7DDE8782}" type="slidenum">
              <a:rPr lang="en-US" smtClean="0"/>
              <a:t>22</a:t>
            </a:fld>
            <a:endParaRPr lang="en-US" dirty="0"/>
          </a:p>
        </p:txBody>
      </p:sp>
      <p:sp>
        <p:nvSpPr>
          <p:cNvPr id="5" name="TextBox 4">
            <a:extLst>
              <a:ext uri="{FF2B5EF4-FFF2-40B4-BE49-F238E27FC236}">
                <a16:creationId xmlns:a16="http://schemas.microsoft.com/office/drawing/2014/main" id="{FBFA0CC7-2D80-4349-A5EE-F63D5996AFAC}"/>
              </a:ext>
            </a:extLst>
          </p:cNvPr>
          <p:cNvSpPr txBox="1">
            <a:spLocks noChangeArrowheads="1"/>
          </p:cNvSpPr>
          <p:nvPr/>
        </p:nvSpPr>
        <p:spPr bwMode="auto">
          <a:xfrm>
            <a:off x="0" y="0"/>
            <a:ext cx="12192000" cy="707886"/>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4000" b="1" u="none" strike="noStrike" kern="1200" cap="none" spc="0" normalizeH="0" baseline="0" noProof="0" dirty="0">
                <a:ln>
                  <a:noFill/>
                </a:ln>
                <a:solidFill>
                  <a:srgbClr val="1E04BC"/>
                </a:solidFill>
                <a:effectLst/>
                <a:uLnTx/>
                <a:uFillTx/>
                <a:latin typeface="Calibri" panose="020F0502020204030204"/>
                <a:ea typeface="ＭＳ Ｐゴシック" pitchFamily="34" charset="-128"/>
                <a:cs typeface="Arial" pitchFamily="34" charset="0"/>
              </a:rPr>
              <a:t>Summary</a:t>
            </a:r>
          </a:p>
        </p:txBody>
      </p:sp>
      <p:sp>
        <p:nvSpPr>
          <p:cNvPr id="6" name="TextBox 5">
            <a:extLst>
              <a:ext uri="{FF2B5EF4-FFF2-40B4-BE49-F238E27FC236}">
                <a16:creationId xmlns:a16="http://schemas.microsoft.com/office/drawing/2014/main" id="{4BD3134A-C9FC-F547-B819-E69A26177FDD}"/>
              </a:ext>
            </a:extLst>
          </p:cNvPr>
          <p:cNvSpPr txBox="1"/>
          <p:nvPr/>
        </p:nvSpPr>
        <p:spPr>
          <a:xfrm>
            <a:off x="90833" y="1100743"/>
            <a:ext cx="12010333" cy="5416868"/>
          </a:xfrm>
          <a:prstGeom prst="rect">
            <a:avLst/>
          </a:prstGeom>
          <a:solidFill>
            <a:schemeClr val="bg1">
              <a:lumMod val="95000"/>
            </a:schemeClr>
          </a:solidFill>
          <a:ln w="31750">
            <a:solidFill>
              <a:schemeClr val="tx1">
                <a:lumMod val="65000"/>
                <a:lumOff val="35000"/>
              </a:schemeClr>
            </a:solidFill>
          </a:ln>
        </p:spPr>
        <p:txBody>
          <a:bodyPr wrap="square" rtlCol="0">
            <a:spAutoFit/>
          </a:bodyPr>
          <a:lstStyle/>
          <a:p>
            <a:pPr marL="342900" indent="-342900">
              <a:spcAft>
                <a:spcPts val="600"/>
              </a:spcAft>
              <a:buFont typeface="Wingdings" panose="05000000000000000000" pitchFamily="2" charset="2"/>
              <a:buChar char="v"/>
            </a:pPr>
            <a:r>
              <a:rPr lang="en-US" sz="2000" b="1" dirty="0">
                <a:solidFill>
                  <a:srgbClr val="1E04BC"/>
                </a:solidFill>
              </a:rPr>
              <a:t>The airborne Doppler Aerosol Wind (DAWN) Lidar has been developed at NASA LaRC and successfully participated in several field campaigns over the past decade </a:t>
            </a:r>
          </a:p>
          <a:p>
            <a:pPr marL="342900" indent="-342900">
              <a:spcAft>
                <a:spcPts val="600"/>
              </a:spcAft>
              <a:buFont typeface="Wingdings" panose="05000000000000000000" pitchFamily="2" charset="2"/>
              <a:buChar char="v"/>
            </a:pPr>
            <a:r>
              <a:rPr lang="en-US" sz="2000" b="1" dirty="0">
                <a:solidFill>
                  <a:srgbClr val="1E04BC"/>
                </a:solidFill>
              </a:rPr>
              <a:t>Data processing algorithms </a:t>
            </a:r>
            <a:r>
              <a:rPr lang="en-US" sz="2000" b="1">
                <a:solidFill>
                  <a:srgbClr val="1E04BC"/>
                </a:solidFill>
              </a:rPr>
              <a:t>have also been </a:t>
            </a:r>
            <a:r>
              <a:rPr lang="en-US" sz="2000" b="1" dirty="0">
                <a:solidFill>
                  <a:srgbClr val="1E04BC"/>
                </a:solidFill>
              </a:rPr>
              <a:t>developed at LaRC, and applied to DAWN data acquired during the April 2019 Aeolus Cal/Val Test Flight Campaign and 2021 CPEX – AW Field Campaign</a:t>
            </a:r>
          </a:p>
          <a:p>
            <a:pPr marL="688975" indent="-342900">
              <a:spcAft>
                <a:spcPts val="600"/>
              </a:spcAft>
              <a:buFont typeface="Wingdings" panose="05000000000000000000" pitchFamily="2" charset="2"/>
              <a:buChar char="§"/>
            </a:pPr>
            <a:r>
              <a:rPr lang="en-US" b="1" dirty="0"/>
              <a:t>Comparisons between DAWN and 91 dropsonde measurements showed a difference of -0.19 </a:t>
            </a:r>
            <a:r>
              <a:rPr lang="en-US" b="1" dirty="0">
                <a:latin typeface="Calibri" panose="020F0502020204030204" pitchFamily="34" charset="0"/>
                <a:cs typeface="Calibri" panose="020F0502020204030204" pitchFamily="34" charset="0"/>
              </a:rPr>
              <a:t>± 1.77 </a:t>
            </a:r>
            <a:r>
              <a:rPr lang="en-US" b="1" dirty="0"/>
              <a:t>m/s for wind speed and 0.11</a:t>
            </a:r>
            <a:r>
              <a:rPr lang="en-US" b="1" dirty="0">
                <a:latin typeface="Calibri" panose="020F0502020204030204" pitchFamily="34" charset="0"/>
                <a:cs typeface="Calibri" panose="020F0502020204030204" pitchFamily="34" charset="0"/>
              </a:rPr>
              <a:t> ±11.0° for wind direction</a:t>
            </a:r>
          </a:p>
          <a:p>
            <a:pPr marL="688975" indent="-342900">
              <a:spcAft>
                <a:spcPts val="600"/>
              </a:spcAft>
              <a:buFont typeface="Wingdings" panose="05000000000000000000" pitchFamily="2" charset="2"/>
              <a:buChar char="§"/>
            </a:pPr>
            <a:r>
              <a:rPr lang="en-US" b="1" dirty="0">
                <a:latin typeface="Calibri" panose="020F0502020204030204" pitchFamily="34" charset="0"/>
                <a:cs typeface="Calibri" panose="020F0502020204030204" pitchFamily="34" charset="0"/>
              </a:rPr>
              <a:t>Differences most often caused by wind spatial variability and not DAWN lidar “error”. Highly accurate INS/GPS information synced in time with DAWN pulses is crucial for wind retrieval</a:t>
            </a:r>
          </a:p>
          <a:p>
            <a:pPr marL="347663" indent="-317500">
              <a:spcAft>
                <a:spcPts val="600"/>
              </a:spcAft>
              <a:buFont typeface="Wingdings" pitchFamily="2" charset="2"/>
              <a:buChar char="v"/>
            </a:pPr>
            <a:r>
              <a:rPr lang="en-US" sz="1900" b="1" dirty="0">
                <a:solidFill>
                  <a:srgbClr val="1E04BC"/>
                </a:solidFill>
                <a:latin typeface="Calibri" panose="020F0502020204030204" pitchFamily="34" charset="0"/>
                <a:cs typeface="Calibri" panose="020F0502020204030204" pitchFamily="34" charset="0"/>
              </a:rPr>
              <a:t>DAWN, HALO, and other NASA airborne data have been and will be used for a variety of investigations such as:</a:t>
            </a:r>
          </a:p>
          <a:p>
            <a:pPr marL="685800" lvl="1" indent="-349250">
              <a:spcAft>
                <a:spcPts val="600"/>
              </a:spcAft>
              <a:buFont typeface="Wingdings" pitchFamily="2" charset="2"/>
              <a:buChar char="§"/>
            </a:pPr>
            <a:r>
              <a:rPr lang="en-US" b="1" dirty="0">
                <a:latin typeface="Calibri" panose="020F0502020204030204" pitchFamily="34" charset="0"/>
                <a:cs typeface="Calibri" panose="020F0502020204030204" pitchFamily="34" charset="0"/>
              </a:rPr>
              <a:t>Validation of space-borne ADM Aeolus Doppler lidar wind speed and aerosol products</a:t>
            </a:r>
          </a:p>
          <a:p>
            <a:pPr marL="685800" lvl="1" indent="-349250">
              <a:spcAft>
                <a:spcPts val="600"/>
              </a:spcAft>
              <a:buFont typeface="Wingdings" pitchFamily="2" charset="2"/>
              <a:buChar char="§"/>
            </a:pPr>
            <a:r>
              <a:rPr lang="en-US" b="1" dirty="0">
                <a:latin typeface="Calibri" panose="020F0502020204030204" pitchFamily="34" charset="0"/>
                <a:cs typeface="Calibri" panose="020F0502020204030204" pitchFamily="34" charset="0"/>
              </a:rPr>
              <a:t>Developing a better understanding of flows within/near convection that contribute to storm initiation and maintenance, planetary boundary layer (PBL) processes and land/sea fluxes, and flow interaction with topography</a:t>
            </a:r>
          </a:p>
          <a:p>
            <a:pPr marL="685800" lvl="1" indent="-349250">
              <a:spcAft>
                <a:spcPts val="600"/>
              </a:spcAft>
              <a:buFont typeface="Wingdings" pitchFamily="2" charset="2"/>
              <a:buChar char="§"/>
            </a:pPr>
            <a:r>
              <a:rPr lang="en-US" b="1" dirty="0">
                <a:latin typeface="Calibri" panose="020F0502020204030204" pitchFamily="34" charset="0"/>
                <a:cs typeface="Calibri" panose="020F0502020204030204" pitchFamily="34" charset="0"/>
              </a:rPr>
              <a:t>Validation and development of new geostationary atmospheric motion vector methods using 1-minute imagery</a:t>
            </a:r>
          </a:p>
          <a:p>
            <a:pPr marL="685800" lvl="1" indent="-349250">
              <a:spcAft>
                <a:spcPts val="600"/>
              </a:spcAft>
              <a:buFont typeface="Wingdings" pitchFamily="2" charset="2"/>
              <a:buChar char="§"/>
            </a:pPr>
            <a:r>
              <a:rPr lang="en-US" b="1" dirty="0">
                <a:latin typeface="Calibri" panose="020F0502020204030204" pitchFamily="34" charset="0"/>
                <a:cs typeface="Calibri" panose="020F0502020204030204" pitchFamily="34" charset="0"/>
              </a:rPr>
              <a:t>NWP/Reanalysis model validation, and data assimilation to improve forecasts</a:t>
            </a:r>
          </a:p>
          <a:p>
            <a:pPr marL="347663" indent="-338138">
              <a:spcAft>
                <a:spcPts val="600"/>
              </a:spcAft>
              <a:buFont typeface="Wingdings" pitchFamily="2" charset="2"/>
              <a:buChar char="v"/>
            </a:pPr>
            <a:r>
              <a:rPr lang="en-US" sz="2000" b="1" dirty="0">
                <a:solidFill>
                  <a:srgbClr val="1E04BC"/>
                </a:solidFill>
                <a:latin typeface="Calibri" panose="020F0502020204030204" pitchFamily="34" charset="0"/>
                <a:cs typeface="Calibri" panose="020F0502020204030204" pitchFamily="34" charset="0"/>
              </a:rPr>
              <a:t>DAWN, HALO, APR-3, and other instruments will be flying aboard the DC-8 in the upcoming NASA Convective Processes Experiment – Cape Verde (CPEX-CV) campaign based in Cabo Verde in September 2022</a:t>
            </a:r>
          </a:p>
        </p:txBody>
      </p:sp>
    </p:spTree>
    <p:extLst>
      <p:ext uri="{BB962C8B-B14F-4D97-AF65-F5344CB8AC3E}">
        <p14:creationId xmlns:p14="http://schemas.microsoft.com/office/powerpoint/2010/main" val="45339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7F2030F1288C49A07A8771CB903C48" ma:contentTypeVersion="1" ma:contentTypeDescription="Create a new document." ma:contentTypeScope="" ma:versionID="b8ba28ef65c36556473d88c2a5053e9f">
  <xsd:schema xmlns:xsd="http://www.w3.org/2001/XMLSchema" xmlns:xs="http://www.w3.org/2001/XMLSchema" xmlns:p="http://schemas.microsoft.com/office/2006/metadata/properties" xmlns:ns2="8d2c0b3e-e0d2-4455-a847-a6ee33273423" targetNamespace="http://schemas.microsoft.com/office/2006/metadata/properties" ma:root="true" ma:fieldsID="180b4dcdae0f5f032ae2f4ac29c3f743" ns2:_="">
    <xsd:import namespace="8d2c0b3e-e0d2-4455-a847-a6ee33273423"/>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2c0b3e-e0d2-4455-a847-a6ee3327342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669261F-C14B-46A5-83D0-DD500BA7884E}">
  <ds:schemaRefs>
    <ds:schemaRef ds:uri="http://schemas.microsoft.com/sharepoint/v3/contenttype/forms"/>
  </ds:schemaRefs>
</ds:datastoreItem>
</file>

<file path=customXml/itemProps2.xml><?xml version="1.0" encoding="utf-8"?>
<ds:datastoreItem xmlns:ds="http://schemas.openxmlformats.org/officeDocument/2006/customXml" ds:itemID="{B01E9739-DD66-4A29-9F85-C0015A9C44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2c0b3e-e0d2-4455-a847-a6ee332734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E5580C-E51B-470B-9F82-67E3B87B117C}">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8d2c0b3e-e0d2-4455-a847-a6ee33273423"/>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40324</TotalTime>
  <Words>2130</Words>
  <Application>Microsoft Office PowerPoint</Application>
  <PresentationFormat>Widescreen</PresentationFormat>
  <Paragraphs>242</Paragraphs>
  <Slides>22</Slides>
  <Notes>2</Notes>
  <HiddenSlides>0</HiddenSlides>
  <MMClips>5</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33" baseType="lpstr">
      <vt:lpstr>Avenir Light</vt:lpstr>
      <vt:lpstr>Helvetica Neue</vt:lpstr>
      <vt:lpstr>Arial</vt:lpstr>
      <vt:lpstr>Calibri</vt:lpstr>
      <vt:lpstr>Calibri Light</vt:lpstr>
      <vt:lpstr>Symbol</vt:lpstr>
      <vt:lpstr>Wingdings</vt:lpstr>
      <vt:lpstr>Office Theme</vt:lpstr>
      <vt:lpstr>1_Custom Design</vt:lpstr>
      <vt:lpstr>Custom Design</vt:lpstr>
      <vt:lpstr>Equation</vt:lpstr>
      <vt:lpstr>Wind Lidar Data Processing and Results  from the CPEX-AW Campaign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AGU</dc:title>
  <dc:creator>Liu, Zhaoyan (LARC-D211)</dc:creator>
  <cp:lastModifiedBy>Liu, Zhaoyan (LARC-D211)</cp:lastModifiedBy>
  <cp:revision>429</cp:revision>
  <cp:lastPrinted>2019-12-06T22:27:02Z</cp:lastPrinted>
  <dcterms:created xsi:type="dcterms:W3CDTF">2019-11-20T14:42:43Z</dcterms:created>
  <dcterms:modified xsi:type="dcterms:W3CDTF">2022-06-30T14:15:09Z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0x010100377F2030F1288C49A07A8771CB903C48</vt:lpwstr>
  </property>
</Properties>
</file>