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7023100" cy="9309100"/>
  <p:embeddedFontLst>
    <p:embeddedFont>
      <p:font typeface="Helvetica Neue" panose="020B0604020202020204" charset="0"/>
      <p:regular r:id="rId23"/>
      <p:bold r:id="rId24"/>
      <p:italic r:id="rId25"/>
      <p:boldItalic r:id="rId26"/>
    </p:embeddedFont>
    <p:embeddedFont>
      <p:font typeface="Lato" panose="020F0502020204030203" pitchFamily="34" charset="0"/>
      <p:regular r:id="rId27"/>
      <p:bold r:id="rId28"/>
      <p:italic r:id="rId29"/>
      <p:boldItalic r:id="rId30"/>
    </p:embeddedFont>
    <p:embeddedFont>
      <p:font typeface="Lato Light" panose="020F0502020204030203" pitchFamily="34" charset="0"/>
      <p:regular r:id="rId31"/>
      <p:bold r:id="rId32"/>
      <p:italic r:id="rId33"/>
      <p:boldItalic r:id="rId34"/>
    </p:embeddedFont>
    <p:embeddedFont>
      <p:font typeface="Source Sans Pro" panose="020B0503030403020204" pitchFamily="34"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4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font" Target="fonts/font2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
        <p:nvSpPr>
          <p:cNvPr id="39" name="Google Shape;39;p1: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119eaf9751f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 name="Google Shape;45;g119eaf9751f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52210f57b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52210f57b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3568a0ba82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3568a0ba82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3568a0ba82_0_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3568a0ba82_0_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35ec390ce8_0_1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35ec390ce8_0_1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35ec390ce8_0_1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35ec390ce8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35ec390ce8_0_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35ec390ce8_0_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135ec390ce8_0_3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135ec390ce8_0_3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35ec390ce8_0_69: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35ec390ce8_0_69: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5ec390ce8_0_3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5ec390ce8_0_3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35ec390ce8_0_4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35ec390ce8_0_4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35ec390ce8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35ec390ce8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35ec390ce8_0_86: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35ec390ce8_0_86: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35ec390ce8_0_2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35ec390ce8_0_2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35ec390ce8_0_56: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35ec390ce8_0_56: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35ec390ce8_0_2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35ec390ce8_0_2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35ec390ce8_0_51: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35ec390ce8_0_51: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35ec390ce8_0_74: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35ec390ce8_0_74: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35ec390ce8_0_79: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35ec390ce8_0_79: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34495E"/>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subTitle" idx="1"/>
          </p:nvPr>
        </p:nvSpPr>
        <p:spPr>
          <a:xfrm>
            <a:off x="685800" y="4009490"/>
            <a:ext cx="7086600" cy="1752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480"/>
              </a:spcBef>
              <a:spcAft>
                <a:spcPts val="0"/>
              </a:spcAft>
              <a:buClr>
                <a:srgbClr val="BFBFBF"/>
              </a:buClr>
              <a:buSzPts val="2400"/>
              <a:buFont typeface="Arial"/>
              <a:buNone/>
              <a:defRPr sz="2400" b="0" i="0" u="none" strike="noStrike" cap="none">
                <a:solidFill>
                  <a:srgbClr val="BFBFBF"/>
                </a:solidFill>
                <a:latin typeface="Helvetica Neue"/>
                <a:ea typeface="Helvetica Neue"/>
                <a:cs typeface="Helvetica Neue"/>
                <a:sym typeface="Helvetica Neue"/>
              </a:defRPr>
            </a:lvl1pPr>
            <a:lvl2pPr marR="0" lvl="1" algn="ctr" rtl="0">
              <a:lnSpc>
                <a:spcPct val="100000"/>
              </a:lnSpc>
              <a:spcBef>
                <a:spcPts val="560"/>
              </a:spcBef>
              <a:spcAft>
                <a:spcPts val="0"/>
              </a:spcAft>
              <a:buClr>
                <a:srgbClr val="898989"/>
              </a:buClr>
              <a:buSzPts val="2800"/>
              <a:buFont typeface="Arial"/>
              <a:buNone/>
              <a:defRPr sz="2800" b="0" i="0" u="none" strike="noStrike" cap="none">
                <a:solidFill>
                  <a:srgbClr val="898989"/>
                </a:solidFill>
                <a:latin typeface="Helvetica Neue"/>
                <a:ea typeface="Helvetica Neue"/>
                <a:cs typeface="Helvetica Neue"/>
                <a:sym typeface="Helvetica Neue"/>
              </a:defRPr>
            </a:lvl2pPr>
            <a:lvl3pPr marR="0" lvl="2" algn="ctr" rtl="0">
              <a:lnSpc>
                <a:spcPct val="100000"/>
              </a:lnSpc>
              <a:spcBef>
                <a:spcPts val="480"/>
              </a:spcBef>
              <a:spcAft>
                <a:spcPts val="0"/>
              </a:spcAft>
              <a:buClr>
                <a:srgbClr val="898989"/>
              </a:buClr>
              <a:buSzPts val="2400"/>
              <a:buFont typeface="Arial"/>
              <a:buNone/>
              <a:defRPr sz="2400" b="0" i="0" u="none" strike="noStrike" cap="none">
                <a:solidFill>
                  <a:srgbClr val="898989"/>
                </a:solidFill>
                <a:latin typeface="Helvetica Neue"/>
                <a:ea typeface="Helvetica Neue"/>
                <a:cs typeface="Helvetica Neue"/>
                <a:sym typeface="Helvetica Neue"/>
              </a:defRPr>
            </a:lvl3pPr>
            <a:lvl4pPr marR="0" lvl="3"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4pPr>
            <a:lvl5pPr marR="0" lvl="4"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5pPr>
            <a:lvl6pPr marR="0" lvl="5"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6pPr>
            <a:lvl7pPr marR="0" lvl="6"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7pPr>
            <a:lvl8pPr marR="0" lvl="7"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8pPr>
            <a:lvl9pPr marR="0" lvl="8"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9pPr>
          </a:lstStyle>
          <a:p>
            <a:endParaRPr/>
          </a:p>
        </p:txBody>
      </p:sp>
      <p:pic>
        <p:nvPicPr>
          <p:cNvPr id="12" name="Google Shape;12;p2" descr="eosdis-logo-white.png"/>
          <p:cNvPicPr preferRelativeResize="0"/>
          <p:nvPr/>
        </p:nvPicPr>
        <p:blipFill rotWithShape="1">
          <a:blip r:embed="rId2">
            <a:alphaModFix/>
          </a:blip>
          <a:srcRect/>
          <a:stretch/>
        </p:blipFill>
        <p:spPr>
          <a:xfrm>
            <a:off x="685799" y="480830"/>
            <a:ext cx="4546863" cy="128221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pic>
        <p:nvPicPr>
          <p:cNvPr id="14" name="Google Shape;14;p3"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15" name="Google Shape;15;p3"/>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16" name="Google Shape;16;p3"/>
          <p:cNvSpPr txBox="1">
            <a:spLocks noGrp="1"/>
          </p:cNvSpPr>
          <p:nvPr>
            <p:ph type="body" idx="1"/>
          </p:nvPr>
        </p:nvSpPr>
        <p:spPr>
          <a:xfrm>
            <a:off x="457200" y="1284270"/>
            <a:ext cx="8229600" cy="4742516"/>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17" name="Google Shape;17;p3"/>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
        <p:cNvGrpSpPr/>
        <p:nvPr/>
      </p:nvGrpSpPr>
      <p:grpSpPr>
        <a:xfrm>
          <a:off x="0" y="0"/>
          <a:ext cx="0" cy="0"/>
          <a:chOff x="0" y="0"/>
          <a:chExt cx="0" cy="0"/>
        </a:xfrm>
      </p:grpSpPr>
      <p:pic>
        <p:nvPicPr>
          <p:cNvPr id="19" name="Google Shape;19;p4"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0" name="Google Shape;20;p4"/>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21" name="Google Shape;21;p4"/>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34495E"/>
        </a:solidFill>
        <a:effectLst/>
      </p:bgPr>
    </p:bg>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4000"/>
              <a:buFont typeface="Avenir"/>
              <a:buNone/>
              <a:defRPr sz="40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 name="Google Shape;24;p5"/>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BFBFBF"/>
              </a:buClr>
              <a:buSzPts val="2000"/>
              <a:buFont typeface="Arial"/>
              <a:buNone/>
              <a:defRPr sz="2000" b="0" i="0" u="none" strike="noStrike" cap="none">
                <a:solidFill>
                  <a:srgbClr val="BFBFBF"/>
                </a:solidFill>
                <a:latin typeface="Helvetica Neue"/>
                <a:ea typeface="Helvetica Neue"/>
                <a:cs typeface="Helvetica Neue"/>
                <a:sym typeface="Helvetica Neue"/>
              </a:defRPr>
            </a:lvl1pPr>
            <a:lvl2pPr marL="914400" marR="0" lvl="1" indent="-228600" algn="l" rtl="0">
              <a:lnSpc>
                <a:spcPct val="100000"/>
              </a:lnSpc>
              <a:spcBef>
                <a:spcPts val="360"/>
              </a:spcBef>
              <a:spcAft>
                <a:spcPts val="0"/>
              </a:spcAft>
              <a:buClr>
                <a:srgbClr val="898989"/>
              </a:buClr>
              <a:buSzPts val="1800"/>
              <a:buFont typeface="Arial"/>
              <a:buNone/>
              <a:defRPr sz="1800" b="0" i="0" u="none" strike="noStrike" cap="none">
                <a:solidFill>
                  <a:srgbClr val="898989"/>
                </a:solidFill>
                <a:latin typeface="Helvetica Neue"/>
                <a:ea typeface="Helvetica Neue"/>
                <a:cs typeface="Helvetica Neue"/>
                <a:sym typeface="Helvetica Neue"/>
              </a:defRPr>
            </a:lvl2pPr>
            <a:lvl3pPr marL="1371600" marR="0" lvl="2" indent="-228600" algn="l" rtl="0">
              <a:lnSpc>
                <a:spcPct val="100000"/>
              </a:lnSpc>
              <a:spcBef>
                <a:spcPts val="320"/>
              </a:spcBef>
              <a:spcAft>
                <a:spcPts val="0"/>
              </a:spcAft>
              <a:buClr>
                <a:srgbClr val="898989"/>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1828800" marR="0" lvl="3"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2286000" marR="0" lvl="4"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2743200" marR="0" lvl="5"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6pPr>
            <a:lvl7pPr marL="3200400" marR="0" lvl="6"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7pPr>
            <a:lvl8pPr marL="3657600" marR="0" lvl="7"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8pPr>
            <a:lvl9pPr marL="4114800" marR="0" lvl="8"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6"/>
          <p:cNvSpPr txBox="1">
            <a:spLocks noGrp="1"/>
          </p:cNvSpPr>
          <p:nvPr>
            <p:ph type="ftr" idx="11"/>
          </p:nvPr>
        </p:nvSpPr>
        <p:spPr>
          <a:xfrm>
            <a:off x="2727122" y="6356350"/>
            <a:ext cx="3687720" cy="365125"/>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27" name="Google Shape;27;p6"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8" name="Google Shape;28;p6"/>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0250" y="651000"/>
            <a:ext cx="62271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31" name="Google Shape;31;p7"/>
          <p:cNvSpPr txBox="1">
            <a:spLocks noGrp="1"/>
          </p:cNvSpPr>
          <p:nvPr>
            <p:ph type="sldNum" idx="12"/>
          </p:nvPr>
        </p:nvSpPr>
        <p:spPr>
          <a:xfrm>
            <a:off x="8145291" y="6260831"/>
            <a:ext cx="548700" cy="524700"/>
          </a:xfrm>
          <a:prstGeom prst="rect">
            <a:avLst/>
          </a:prstGeom>
          <a:noFill/>
          <a:ln>
            <a:noFill/>
          </a:ln>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l" rtl="0">
              <a:spcBef>
                <a:spcPts val="0"/>
              </a:spcBef>
              <a:spcAft>
                <a:spcPts val="0"/>
              </a:spcAft>
              <a:buNone/>
            </a:pPr>
            <a:fld id="{00000000-1234-1234-1234-123412341234}" type="slidenum">
              <a:rPr lang="en-US"/>
              <a:t>‹#›</a:t>
            </a:fld>
            <a:endParaRPr/>
          </a:p>
        </p:txBody>
      </p:sp>
      <p:pic>
        <p:nvPicPr>
          <p:cNvPr id="32" name="Google Shape;32;p7"/>
          <p:cNvPicPr preferRelativeResize="0"/>
          <p:nvPr/>
        </p:nvPicPr>
        <p:blipFill>
          <a:blip r:embed="rId2">
            <a:alphaModFix/>
          </a:blip>
          <a:stretch>
            <a:fillRect/>
          </a:stretch>
        </p:blipFill>
        <p:spPr>
          <a:xfrm>
            <a:off x="457200" y="6370833"/>
            <a:ext cx="807720" cy="228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ullet Slide">
  <p:cSld name="Bullet Slide">
    <p:bg>
      <p:bgPr>
        <a:solidFill>
          <a:srgbClr val="FFFFFF"/>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body" idx="1"/>
          </p:nvPr>
        </p:nvSpPr>
        <p:spPr>
          <a:xfrm>
            <a:off x="352425" y="6334919"/>
            <a:ext cx="6823800" cy="152400"/>
          </a:xfrm>
          <a:prstGeom prst="rect">
            <a:avLst/>
          </a:prstGeom>
          <a:noFill/>
          <a:ln>
            <a:noFill/>
          </a:ln>
        </p:spPr>
        <p:txBody>
          <a:bodyPr spcFirstLastPara="1" wrap="square" lIns="34275" tIns="34275" rIns="34275" bIns="34275" anchor="t" anchorCtr="0">
            <a:noAutofit/>
          </a:bodyPr>
          <a:lstStyle>
            <a:lvl1pPr marL="457200" marR="0" lvl="0" indent="-228600" algn="l" rtl="0">
              <a:spcBef>
                <a:spcPts val="0"/>
              </a:spcBef>
              <a:spcAft>
                <a:spcPts val="0"/>
              </a:spcAft>
              <a:buClr>
                <a:srgbClr val="6DB948"/>
              </a:buClr>
              <a:buSzPts val="500"/>
              <a:buFont typeface="Lato"/>
              <a:buNone/>
              <a:defRPr sz="600" b="1" i="0" u="none" strike="noStrike" cap="none">
                <a:solidFill>
                  <a:srgbClr val="6DB948"/>
                </a:solidFill>
                <a:latin typeface="Lato"/>
                <a:ea typeface="Lato"/>
                <a:cs typeface="Lato"/>
                <a:sym typeface="Lato"/>
              </a:defRPr>
            </a:lvl1pPr>
            <a:lvl2pPr marL="914400" marR="0" lvl="1"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2pPr>
            <a:lvl3pPr marL="1371600" marR="0" lvl="2"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3pPr>
            <a:lvl4pPr marL="1828800" marR="0" lvl="3"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4pPr>
            <a:lvl5pPr marL="2286000" marR="0" lvl="4"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5pPr>
            <a:lvl6pPr marL="2743200" marR="0" lvl="5"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6pPr>
            <a:lvl7pPr marL="3200400" marR="0" lvl="6"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7pPr>
            <a:lvl8pPr marL="3657600" marR="0" lvl="7"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8pPr>
            <a:lvl9pPr marL="4114800" marR="0" lvl="8"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9pPr>
          </a:lstStyle>
          <a:p>
            <a:endParaRPr/>
          </a:p>
        </p:txBody>
      </p:sp>
      <p:sp>
        <p:nvSpPr>
          <p:cNvPr id="35" name="Google Shape;35;p8"/>
          <p:cNvSpPr txBox="1">
            <a:spLocks noGrp="1"/>
          </p:cNvSpPr>
          <p:nvPr>
            <p:ph type="body" idx="2"/>
          </p:nvPr>
        </p:nvSpPr>
        <p:spPr>
          <a:xfrm>
            <a:off x="352830" y="1257300"/>
            <a:ext cx="8438100" cy="4419600"/>
          </a:xfrm>
          <a:prstGeom prst="rect">
            <a:avLst/>
          </a:prstGeom>
          <a:noFill/>
          <a:ln>
            <a:noFill/>
          </a:ln>
        </p:spPr>
        <p:txBody>
          <a:bodyPr spcFirstLastPara="1" wrap="square" lIns="34275" tIns="34275" rIns="34275" bIns="34275" anchor="t" anchorCtr="0">
            <a:noAutofit/>
          </a:bodyPr>
          <a:lstStyle>
            <a:lvl1pPr marL="457200" marR="0" lvl="0"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1pPr>
            <a:lvl2pPr marL="914400" marR="0" lvl="1"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2pPr>
            <a:lvl3pPr marL="1371600" marR="0" lvl="2"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3pPr>
            <a:lvl4pPr marL="1828800" marR="0" lvl="3"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4pPr>
            <a:lvl5pPr marL="2286000" marR="0" lvl="4"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
        <p:nvSpPr>
          <p:cNvPr id="36" name="Google Shape;36;p8"/>
          <p:cNvSpPr txBox="1">
            <a:spLocks noGrp="1"/>
          </p:cNvSpPr>
          <p:nvPr>
            <p:ph type="body" idx="3"/>
          </p:nvPr>
        </p:nvSpPr>
        <p:spPr>
          <a:xfrm>
            <a:off x="352425" y="342900"/>
            <a:ext cx="8438100" cy="573900"/>
          </a:xfrm>
          <a:prstGeom prst="rect">
            <a:avLst/>
          </a:prstGeom>
          <a:noFill/>
          <a:ln>
            <a:noFill/>
          </a:ln>
        </p:spPr>
        <p:txBody>
          <a:bodyPr spcFirstLastPara="1" wrap="square" lIns="34275" tIns="34275" rIns="34275" bIns="34275" anchor="t" anchorCtr="0">
            <a:noAutofit/>
          </a:bodyPr>
          <a:lstStyle>
            <a:lvl1pPr marL="457200" marR="0" lvl="0"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1pPr>
            <a:lvl2pPr marL="914400" marR="0" lvl="1"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2pPr>
            <a:lvl3pPr marL="1371600" marR="0" lvl="2"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3pPr>
            <a:lvl4pPr marL="1828800" marR="0" lvl="3"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4pPr>
            <a:lvl5pPr marL="2286000" marR="0" lvl="4"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290406"/>
            <a:ext cx="8229600" cy="4835757"/>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8" name="Google Shape;8;p1"/>
          <p:cNvSpPr/>
          <p:nvPr/>
        </p:nvSpPr>
        <p:spPr>
          <a:xfrm>
            <a:off x="0" y="0"/>
            <a:ext cx="9147801" cy="134938"/>
          </a:xfrm>
          <a:prstGeom prst="rect">
            <a:avLst/>
          </a:prstGeom>
          <a:solidFill>
            <a:srgbClr val="34495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ouglas.j.newman@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cmr.earthdata.nasa.gov/search/collection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cmr.earthdata.nasa.gov/search/granule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cmr.earthdata.nasa.gov/cloudsta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Google Shape;41;p9"/>
          <p:cNvSpPr txBox="1">
            <a:spLocks noGrp="1"/>
          </p:cNvSpPr>
          <p:nvPr>
            <p:ph type="ctrTitle"/>
          </p:nvPr>
        </p:nvSpPr>
        <p:spPr>
          <a:xfrm>
            <a:off x="685800" y="1989150"/>
            <a:ext cx="7772400" cy="1992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US" sz="4100" b="0" dirty="0">
                <a:latin typeface="Helvetica Neue"/>
                <a:ea typeface="Helvetica Neue"/>
                <a:cs typeface="Helvetica Neue"/>
                <a:sym typeface="Helvetica Neue"/>
              </a:rPr>
              <a:t>ML and </a:t>
            </a:r>
            <a:r>
              <a:rPr lang="en-US" sz="4100" b="0" dirty="0" err="1">
                <a:latin typeface="Helvetica Neue"/>
                <a:ea typeface="Helvetica Neue"/>
                <a:cs typeface="Helvetica Neue"/>
                <a:sym typeface="Helvetica Neue"/>
              </a:rPr>
              <a:t>Earthdata</a:t>
            </a:r>
            <a:r>
              <a:rPr lang="en-US" sz="4100" b="0" dirty="0">
                <a:latin typeface="Helvetica Neue"/>
                <a:ea typeface="Helvetica Neue"/>
                <a:cs typeface="Helvetica Neue"/>
                <a:sym typeface="Helvetica Neue"/>
              </a:rPr>
              <a:t> Cloud</a:t>
            </a:r>
            <a:endParaRPr sz="3400" b="0" i="0" u="none" strike="noStrike" cap="none" dirty="0">
              <a:solidFill>
                <a:schemeClr val="lt1"/>
              </a:solidFill>
              <a:latin typeface="Helvetica Neue"/>
              <a:ea typeface="Helvetica Neue"/>
              <a:cs typeface="Helvetica Neue"/>
              <a:sym typeface="Helvetica Neue"/>
            </a:endParaRPr>
          </a:p>
        </p:txBody>
      </p:sp>
      <p:sp>
        <p:nvSpPr>
          <p:cNvPr id="42" name="Google Shape;42;p9"/>
          <p:cNvSpPr txBox="1">
            <a:spLocks noGrp="1"/>
          </p:cNvSpPr>
          <p:nvPr>
            <p:ph type="subTitle" idx="1"/>
          </p:nvPr>
        </p:nvSpPr>
        <p:spPr>
          <a:xfrm>
            <a:off x="685800" y="3610150"/>
            <a:ext cx="4090200" cy="170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Clr>
                <a:srgbClr val="BFBFBF"/>
              </a:buClr>
              <a:buSzPts val="2400"/>
              <a:buFont typeface="Arial"/>
              <a:buNone/>
            </a:pPr>
            <a:r>
              <a:rPr lang="en-US" sz="1400"/>
              <a:t>ESIP Summer meeting</a:t>
            </a:r>
            <a:endParaRPr sz="1400"/>
          </a:p>
          <a:p>
            <a:pPr marL="0" marR="0" lvl="0" indent="0" algn="l" rtl="0">
              <a:lnSpc>
                <a:spcPct val="100000"/>
              </a:lnSpc>
              <a:spcBef>
                <a:spcPts val="480"/>
              </a:spcBef>
              <a:spcAft>
                <a:spcPts val="0"/>
              </a:spcAft>
              <a:buClr>
                <a:srgbClr val="BFBFBF"/>
              </a:buClr>
              <a:buSzPts val="2400"/>
              <a:buFont typeface="Arial"/>
              <a:buNone/>
            </a:pPr>
            <a:r>
              <a:rPr lang="en-US" sz="1400"/>
              <a:t>July 18-22, 2022</a:t>
            </a:r>
            <a:endParaRPr sz="1400"/>
          </a:p>
          <a:p>
            <a:pPr marL="0" marR="0" lvl="0" indent="0" algn="l" rtl="0">
              <a:lnSpc>
                <a:spcPct val="100000"/>
              </a:lnSpc>
              <a:spcBef>
                <a:spcPts val="480"/>
              </a:spcBef>
              <a:spcAft>
                <a:spcPts val="0"/>
              </a:spcAft>
              <a:buClr>
                <a:srgbClr val="BFBFBF"/>
              </a:buClr>
              <a:buSzPts val="2400"/>
              <a:buFont typeface="Arial"/>
              <a:buNone/>
            </a:pPr>
            <a:endParaRPr sz="1400"/>
          </a:p>
          <a:p>
            <a:pPr marL="0" lvl="0" indent="0" algn="l" rtl="0">
              <a:spcBef>
                <a:spcPts val="480"/>
              </a:spcBef>
              <a:spcAft>
                <a:spcPts val="0"/>
              </a:spcAft>
              <a:buClr>
                <a:srgbClr val="BFBFBF"/>
              </a:buClr>
              <a:buSzPts val="2400"/>
              <a:buFont typeface="Arial"/>
              <a:buNone/>
            </a:pPr>
            <a:r>
              <a:rPr lang="en-US" sz="1400"/>
              <a:t>Doug Newman</a:t>
            </a:r>
            <a:endParaRPr sz="1400"/>
          </a:p>
          <a:p>
            <a:pPr marL="0" lvl="0" indent="0" algn="l" rtl="0">
              <a:spcBef>
                <a:spcPts val="480"/>
              </a:spcBef>
              <a:spcAft>
                <a:spcPts val="0"/>
              </a:spcAft>
              <a:buClr>
                <a:srgbClr val="BFBFBF"/>
              </a:buClr>
              <a:buSzPts val="2400"/>
              <a:buFont typeface="Arial"/>
              <a:buNone/>
            </a:pPr>
            <a:r>
              <a:rPr lang="en-US" sz="1400"/>
              <a:t>NASA ESDIS</a:t>
            </a:r>
            <a:endParaRPr sz="1400"/>
          </a:p>
          <a:p>
            <a:pPr marL="0" lvl="0" indent="0" algn="l" rtl="0">
              <a:spcBef>
                <a:spcPts val="480"/>
              </a:spcBef>
              <a:spcAft>
                <a:spcPts val="0"/>
              </a:spcAft>
              <a:buClr>
                <a:srgbClr val="BFBFBF"/>
              </a:buClr>
              <a:buSzPts val="2400"/>
              <a:buFont typeface="Arial"/>
              <a:buNone/>
            </a:pPr>
            <a:r>
              <a:rPr lang="en-US" sz="1400" i="1" u="sng">
                <a:solidFill>
                  <a:schemeClr val="hlink"/>
                </a:solidFill>
                <a:hlinkClick r:id="rId3"/>
              </a:rPr>
              <a:t>douglas.j.newman@nasa.gov</a:t>
            </a:r>
            <a:endParaRPr sz="1400"/>
          </a:p>
          <a:p>
            <a:pPr marL="0" marR="0" lvl="0" indent="0" algn="l" rtl="0">
              <a:lnSpc>
                <a:spcPct val="100000"/>
              </a:lnSpc>
              <a:spcBef>
                <a:spcPts val="480"/>
              </a:spcBef>
              <a:spcAft>
                <a:spcPts val="0"/>
              </a:spcAft>
              <a:buClr>
                <a:srgbClr val="BFBFBF"/>
              </a:buClr>
              <a:buSzPts val="2400"/>
              <a:buFont typeface="Arial"/>
              <a:buNone/>
            </a:pPr>
            <a:endParaRPr sz="140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10"/>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Summary</a:t>
            </a:r>
            <a:endParaRPr sz="5000"/>
          </a:p>
        </p:txBody>
      </p:sp>
      <p:sp>
        <p:nvSpPr>
          <p:cNvPr id="48" name="Google Shape;48;p10"/>
          <p:cNvSpPr txBox="1"/>
          <p:nvPr/>
        </p:nvSpPr>
        <p:spPr>
          <a:xfrm>
            <a:off x="457200" y="1951350"/>
            <a:ext cx="8229600" cy="31401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What is NASA Earthdata Cloud (EDC)?</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How do I discover cloud data?</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How do I access cloud data?</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HTTPS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AWS In-region S3 API</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An example</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Important things to know about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11"/>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As an ML practitioner, why do I care?</a:t>
            </a:r>
            <a:endParaRPr/>
          </a:p>
        </p:txBody>
      </p:sp>
      <p:sp>
        <p:nvSpPr>
          <p:cNvPr id="54" name="Google Shape;54;p11"/>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NASA’s Earthdata Cloud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Data and lots of it!</a:t>
            </a:r>
            <a:endParaRPr sz="5000"/>
          </a:p>
        </p:txBody>
      </p:sp>
      <p:sp>
        <p:nvSpPr>
          <p:cNvPr id="60" name="Google Shape;60;p12"/>
          <p:cNvSpPr txBox="1"/>
          <p:nvPr/>
        </p:nvSpPr>
        <p:spPr>
          <a:xfrm>
            <a:off x="457200" y="1951350"/>
            <a:ext cx="8229600" cy="24012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You need training data</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NASA EOSDIS stewards X Pb of earth science data</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We are in the process of moving that data to the cloud</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At time of writing, we have X Pb of data on AWS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We are targeting the top 50 and top 75 datasets, ranked by usage, for initial cloud migration</a:t>
            </a:r>
            <a:endParaRPr sz="2400">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3"/>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EDC discovery</a:t>
            </a:r>
            <a:endParaRPr/>
          </a:p>
        </p:txBody>
      </p:sp>
      <p:sp>
        <p:nvSpPr>
          <p:cNvPr id="66" name="Google Shape;66;p13"/>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How do I find the 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CMR two-step discovery - an API</a:t>
            </a:r>
            <a:endParaRPr sz="5000"/>
          </a:p>
        </p:txBody>
      </p:sp>
      <p:sp>
        <p:nvSpPr>
          <p:cNvPr id="72" name="Google Shape;72;p14"/>
          <p:cNvSpPr txBox="1"/>
          <p:nvPr/>
        </p:nvSpPr>
        <p:spPr>
          <a:xfrm>
            <a:off x="457200" y="1951350"/>
            <a:ext cx="8229600" cy="471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CMR provides a REST-based collection level search API with extensive filtering capabilities at: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1800" u="sng">
                <a:solidFill>
                  <a:schemeClr val="hlink"/>
                </a:solidFill>
                <a:latin typeface="Courier New"/>
                <a:ea typeface="Courier New"/>
                <a:cs typeface="Courier New"/>
                <a:sym typeface="Courier New"/>
                <a:hlinkClick r:id="rId3"/>
              </a:rPr>
              <a:t>https://cmr.earthdata.nasa.gov/search/collections</a:t>
            </a:r>
            <a:r>
              <a:rPr lang="en-US" sz="1800">
                <a:latin typeface="Courier New"/>
                <a:ea typeface="Courier New"/>
                <a:cs typeface="Courier New"/>
                <a:sym typeface="Courier New"/>
              </a:rPr>
              <a:t>?</a:t>
            </a:r>
            <a:endParaRPr sz="1800">
              <a:latin typeface="Courier New"/>
              <a:ea typeface="Courier New"/>
              <a:cs typeface="Courier New"/>
              <a:sym typeface="Courier New"/>
            </a:endParaRPr>
          </a:p>
          <a:p>
            <a:pPr marL="0" lvl="0" indent="0" algn="l" rtl="0">
              <a:spcBef>
                <a:spcPts val="0"/>
              </a:spcBef>
              <a:spcAft>
                <a:spcPts val="0"/>
              </a:spcAft>
              <a:buNone/>
            </a:pPr>
            <a:endParaRPr sz="1800">
              <a:latin typeface="Courier New"/>
              <a:ea typeface="Courier New"/>
              <a:cs typeface="Courier New"/>
              <a:sym typeface="Courier New"/>
            </a:endParaRPr>
          </a:p>
          <a:p>
            <a:pPr marL="0" lvl="0" indent="0" algn="l" rtl="0">
              <a:spcBef>
                <a:spcPts val="0"/>
              </a:spcBef>
              <a:spcAft>
                <a:spcPts val="0"/>
              </a:spcAft>
              <a:buNone/>
            </a:pPr>
            <a:r>
              <a:rPr lang="en-US" sz="2400">
                <a:latin typeface="Avenir"/>
                <a:ea typeface="Avenir"/>
                <a:cs typeface="Avenir"/>
                <a:sym typeface="Avenir"/>
              </a:rPr>
              <a:t>Allowing users to find collections of interest leading to collection-specific granule/file searches as</a:t>
            </a:r>
            <a:endParaRPr sz="2400">
              <a:latin typeface="Avenir"/>
              <a:ea typeface="Avenir"/>
              <a:cs typeface="Avenir"/>
              <a:sym typeface="Avenir"/>
            </a:endParaRPr>
          </a:p>
          <a:p>
            <a:pPr marL="0" lvl="0" indent="0" algn="l" rtl="0">
              <a:spcBef>
                <a:spcPts val="0"/>
              </a:spcBef>
              <a:spcAft>
                <a:spcPts val="0"/>
              </a:spcAft>
              <a:buNone/>
            </a:pPr>
            <a:endParaRPr sz="1800">
              <a:latin typeface="Courier New"/>
              <a:ea typeface="Courier New"/>
              <a:cs typeface="Courier New"/>
              <a:sym typeface="Courier New"/>
            </a:endParaRPr>
          </a:p>
          <a:p>
            <a:pPr marL="0" lvl="0" indent="0" algn="l" rtl="0">
              <a:spcBef>
                <a:spcPts val="0"/>
              </a:spcBef>
              <a:spcAft>
                <a:spcPts val="0"/>
              </a:spcAft>
              <a:buNone/>
            </a:pPr>
            <a:r>
              <a:rPr lang="en-US" sz="1800" u="sng">
                <a:solidFill>
                  <a:schemeClr val="hlink"/>
                </a:solidFill>
                <a:latin typeface="Courier New"/>
                <a:ea typeface="Courier New"/>
                <a:cs typeface="Courier New"/>
                <a:sym typeface="Courier New"/>
                <a:hlinkClick r:id="rId4"/>
              </a:rPr>
              <a:t>https://cmr.earthdata.nasa.gov/search/granules</a:t>
            </a:r>
            <a:endParaRPr sz="1800">
              <a:latin typeface="Courier New"/>
              <a:ea typeface="Courier New"/>
              <a:cs typeface="Courier New"/>
              <a:sym typeface="Courier New"/>
            </a:endParaRPr>
          </a:p>
          <a:p>
            <a:pPr marL="0" lvl="0" indent="0" algn="l" rtl="0">
              <a:spcBef>
                <a:spcPts val="0"/>
              </a:spcBef>
              <a:spcAft>
                <a:spcPts val="0"/>
              </a:spcAft>
              <a:buNone/>
            </a:pPr>
            <a:endParaRPr sz="1800">
              <a:latin typeface="Courier New"/>
              <a:ea typeface="Courier New"/>
              <a:cs typeface="Courier New"/>
              <a:sym typeface="Courier New"/>
            </a:endParaRPr>
          </a:p>
          <a:p>
            <a:pPr marL="0" lvl="0" indent="0" algn="l" rtl="0">
              <a:spcBef>
                <a:spcPts val="0"/>
              </a:spcBef>
              <a:spcAft>
                <a:spcPts val="0"/>
              </a:spcAft>
              <a:buNone/>
            </a:pPr>
            <a:r>
              <a:rPr lang="en-US" sz="2400">
                <a:latin typeface="Avenir"/>
                <a:ea typeface="Avenir"/>
                <a:cs typeface="Avenir"/>
                <a:sym typeface="Avenir"/>
              </a:rPr>
              <a:t>In a variety of result formats such as JSON, ISO and ECHO10</a:t>
            </a:r>
            <a:endParaRPr sz="2400">
              <a:latin typeface="Avenir"/>
              <a:ea typeface="Avenir"/>
              <a:cs typeface="Avenir"/>
              <a:sym typeface="Avenir"/>
            </a:endParaRPr>
          </a:p>
          <a:p>
            <a:pPr marL="0" lvl="0" indent="0" algn="l" rtl="0">
              <a:spcBef>
                <a:spcPts val="0"/>
              </a:spcBef>
              <a:spcAft>
                <a:spcPts val="0"/>
              </a:spcAft>
              <a:buNone/>
            </a:pPr>
            <a:endParaRPr sz="1800">
              <a:latin typeface="Courier New"/>
              <a:ea typeface="Courier New"/>
              <a:cs typeface="Courier New"/>
              <a:sym typeface="Courier New"/>
            </a:endParaRPr>
          </a:p>
          <a:p>
            <a:pPr marL="0" lvl="0" indent="0" algn="l" rtl="0">
              <a:spcBef>
                <a:spcPts val="0"/>
              </a:spcBef>
              <a:spcAft>
                <a:spcPts val="0"/>
              </a:spcAft>
              <a:buNone/>
            </a:pPr>
            <a:endParaRPr sz="1800">
              <a:latin typeface="Courier New"/>
              <a:ea typeface="Courier New"/>
              <a:cs typeface="Courier New"/>
              <a:sym typeface="Courier New"/>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Earthdata Search - a UI</a:t>
            </a:r>
            <a:endParaRPr sz="5000"/>
          </a:p>
        </p:txBody>
      </p:sp>
      <p:sp>
        <p:nvSpPr>
          <p:cNvPr id="78" name="Google Shape;78;p15"/>
          <p:cNvSpPr txBox="1"/>
          <p:nvPr/>
        </p:nvSpPr>
        <p:spPr>
          <a:xfrm>
            <a:off x="457200" y="1951350"/>
            <a:ext cx="8229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pic>
        <p:nvPicPr>
          <p:cNvPr id="79" name="Google Shape;79;p15"/>
          <p:cNvPicPr preferRelativeResize="0"/>
          <p:nvPr/>
        </p:nvPicPr>
        <p:blipFill>
          <a:blip r:embed="rId3">
            <a:alphaModFix/>
          </a:blip>
          <a:stretch>
            <a:fillRect/>
          </a:stretch>
        </p:blipFill>
        <p:spPr>
          <a:xfrm>
            <a:off x="457200" y="1319675"/>
            <a:ext cx="7321155" cy="3678451"/>
          </a:xfrm>
          <a:prstGeom prst="rect">
            <a:avLst/>
          </a:prstGeom>
          <a:noFill/>
          <a:ln>
            <a:noFill/>
          </a:ln>
        </p:spPr>
      </p:pic>
      <p:sp>
        <p:nvSpPr>
          <p:cNvPr id="80" name="Google Shape;80;p15"/>
          <p:cNvSpPr/>
          <p:nvPr/>
        </p:nvSpPr>
        <p:spPr>
          <a:xfrm>
            <a:off x="133500" y="2185275"/>
            <a:ext cx="281100" cy="3372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 name="Google Shape;81;p15"/>
          <p:cNvPicPr preferRelativeResize="0"/>
          <p:nvPr/>
        </p:nvPicPr>
        <p:blipFill rotWithShape="1">
          <a:blip r:embed="rId4">
            <a:alphaModFix/>
          </a:blip>
          <a:srcRect t="4150" r="39733"/>
          <a:stretch/>
        </p:blipFill>
        <p:spPr>
          <a:xfrm>
            <a:off x="3176050" y="1440450"/>
            <a:ext cx="5510748" cy="4301076"/>
          </a:xfrm>
          <a:prstGeom prst="rect">
            <a:avLst/>
          </a:prstGeom>
          <a:noFill/>
          <a:ln>
            <a:noFill/>
          </a:ln>
        </p:spPr>
      </p:pic>
      <p:sp>
        <p:nvSpPr>
          <p:cNvPr id="82" name="Google Shape;82;p15"/>
          <p:cNvSpPr txBox="1"/>
          <p:nvPr/>
        </p:nvSpPr>
        <p:spPr>
          <a:xfrm>
            <a:off x="928200" y="5874275"/>
            <a:ext cx="77586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000">
                <a:latin typeface="Courier New"/>
                <a:ea typeface="Courier New"/>
                <a:cs typeface="Courier New"/>
                <a:sym typeface="Courier New"/>
              </a:rPr>
              <a:t>https://search.earthdata.nasa.gov</a:t>
            </a:r>
            <a:endParaRPr sz="1000">
              <a:latin typeface="Courier New"/>
              <a:ea typeface="Courier New"/>
              <a:cs typeface="Courier New"/>
              <a:sym typeface="Courier New"/>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000"/>
                                        <p:tgtEl>
                                          <p:spTgt spid="8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STAC</a:t>
            </a:r>
            <a:endParaRPr sz="5000"/>
          </a:p>
        </p:txBody>
      </p:sp>
      <p:sp>
        <p:nvSpPr>
          <p:cNvPr id="88" name="Google Shape;88;p16"/>
          <p:cNvSpPr txBox="1"/>
          <p:nvPr/>
        </p:nvSpPr>
        <p:spPr>
          <a:xfrm>
            <a:off x="457200" y="1951350"/>
            <a:ext cx="8229600" cy="314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NASA EOSDIS’ Common Metadata Repository provides an online catalog of cloud-based earth science data in the cloud-friendly STAC format at: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u="sng">
                <a:solidFill>
                  <a:schemeClr val="hlink"/>
                </a:solidFill>
                <a:latin typeface="Courier New"/>
                <a:ea typeface="Courier New"/>
                <a:cs typeface="Courier New"/>
                <a:sym typeface="Courier New"/>
                <a:hlinkClick r:id="rId3"/>
              </a:rPr>
              <a:t>https://cmr.earthdata.nasa.gov/cloudstac</a:t>
            </a:r>
            <a:endParaRPr sz="2400">
              <a:latin typeface="Courier New"/>
              <a:ea typeface="Courier New"/>
              <a:cs typeface="Courier New"/>
              <a:sym typeface="Courier New"/>
            </a:endParaRPr>
          </a:p>
          <a:p>
            <a:pPr marL="0" lvl="0" indent="0" algn="l" rtl="0">
              <a:spcBef>
                <a:spcPts val="0"/>
              </a:spcBef>
              <a:spcAft>
                <a:spcPts val="0"/>
              </a:spcAft>
              <a:buNone/>
            </a:pPr>
            <a:endParaRPr sz="2400">
              <a:latin typeface="Courier New"/>
              <a:ea typeface="Courier New"/>
              <a:cs typeface="Courier New"/>
              <a:sym typeface="Courier New"/>
            </a:endParaRPr>
          </a:p>
          <a:p>
            <a:pPr marL="0" lvl="0" indent="0" algn="l" rtl="0">
              <a:spcBef>
                <a:spcPts val="0"/>
              </a:spcBef>
              <a:spcAft>
                <a:spcPts val="0"/>
              </a:spcAft>
              <a:buNone/>
            </a:pPr>
            <a:r>
              <a:rPr lang="en-US" sz="2400">
                <a:latin typeface="Avenir"/>
                <a:ea typeface="Avenir"/>
                <a:cs typeface="Avenir"/>
                <a:sym typeface="Avenir"/>
              </a:rPr>
              <a:t>STAC can be used in conjunction with other tools (intake-stac) to streamline your cloud data access in EDC.</a:t>
            </a:r>
            <a:endParaRPr sz="2400">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457200" lvl="0" indent="-482600" algn="l" rtl="0">
              <a:spcBef>
                <a:spcPts val="0"/>
              </a:spcBef>
              <a:spcAft>
                <a:spcPts val="0"/>
              </a:spcAft>
              <a:buSzPts val="4000"/>
              <a:buAutoNum type="arabicPeriod"/>
            </a:pPr>
            <a:r>
              <a:rPr lang="en-US"/>
              <a:t>Registration</a:t>
            </a:r>
            <a:endParaRPr/>
          </a:p>
        </p:txBody>
      </p:sp>
      <p:sp>
        <p:nvSpPr>
          <p:cNvPr id="94" name="Google Shape;94;p17"/>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How do I access the data?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p:nvPr/>
        </p:nvSpPr>
        <p:spPr>
          <a:xfrm>
            <a:off x="457200" y="1951350"/>
            <a:ext cx="82296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All EDC data access and distribution requires registration.</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b="1">
                <a:latin typeface="Avenir"/>
                <a:ea typeface="Avenir"/>
                <a:cs typeface="Avenir"/>
                <a:sym typeface="Avenir"/>
              </a:rPr>
              <a:t>HTTPS access</a:t>
            </a:r>
            <a:r>
              <a:rPr lang="en-US" sz="2400">
                <a:latin typeface="Avenir"/>
                <a:ea typeface="Avenir"/>
                <a:cs typeface="Avenir"/>
                <a:sym typeface="Avenir"/>
              </a:rPr>
              <a:t> - Earthdata Login (EDL)</a:t>
            </a:r>
            <a:endParaRPr sz="2400">
              <a:latin typeface="Avenir"/>
              <a:ea typeface="Avenir"/>
              <a:cs typeface="Avenir"/>
              <a:sym typeface="Avenir"/>
            </a:endParaRPr>
          </a:p>
          <a:p>
            <a:pPr marL="0" lvl="0" indent="0" algn="l" rtl="0">
              <a:spcBef>
                <a:spcPts val="0"/>
              </a:spcBef>
              <a:spcAft>
                <a:spcPts val="0"/>
              </a:spcAft>
              <a:buNone/>
            </a:pPr>
            <a:r>
              <a:rPr lang="en-US" sz="2400" b="1">
                <a:latin typeface="Avenir"/>
                <a:ea typeface="Avenir"/>
                <a:cs typeface="Avenir"/>
                <a:sym typeface="Avenir"/>
              </a:rPr>
              <a:t>AWS S3 access</a:t>
            </a:r>
            <a:r>
              <a:rPr lang="en-US" sz="2400">
                <a:latin typeface="Avenir"/>
                <a:ea typeface="Avenir"/>
                <a:cs typeface="Avenir"/>
                <a:sym typeface="Avenir"/>
              </a:rPr>
              <a:t> - AWS STS credentials via EDL credentials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Earthdata Login</a:t>
            </a:r>
            <a:endParaRPr sz="5000"/>
          </a:p>
        </p:txBody>
      </p:sp>
      <p:sp>
        <p:nvSpPr>
          <p:cNvPr id="105" name="Google Shape;105;p19"/>
          <p:cNvSpPr txBox="1"/>
          <p:nvPr/>
        </p:nvSpPr>
        <p:spPr>
          <a:xfrm>
            <a:off x="457200" y="1951350"/>
            <a:ext cx="8229600" cy="16623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AutoNum type="arabicPeriod"/>
            </a:pPr>
            <a:r>
              <a:rPr lang="en-US" sz="2400">
                <a:latin typeface="Avenir"/>
                <a:ea typeface="Avenir"/>
                <a:cs typeface="Avenir"/>
                <a:sym typeface="Avenir"/>
              </a:rPr>
              <a:t>Register at urs.earthdata.nasa.gov</a:t>
            </a:r>
            <a:endParaRPr sz="2400">
              <a:latin typeface="Avenir"/>
              <a:ea typeface="Avenir"/>
              <a:cs typeface="Avenir"/>
              <a:sym typeface="Avenir"/>
            </a:endParaRPr>
          </a:p>
          <a:p>
            <a:pPr marL="457200" lvl="0" indent="-381000" algn="l" rtl="0">
              <a:spcBef>
                <a:spcPts val="0"/>
              </a:spcBef>
              <a:spcAft>
                <a:spcPts val="0"/>
              </a:spcAft>
              <a:buSzPts val="2400"/>
              <a:buFont typeface="Avenir"/>
              <a:buAutoNum type="arabicPeriod"/>
            </a:pPr>
            <a:r>
              <a:rPr lang="en-US" sz="2400">
                <a:latin typeface="Avenir"/>
                <a:ea typeface="Avenir"/>
                <a:cs typeface="Avenir"/>
                <a:sym typeface="Avenir"/>
              </a:rPr>
              <a:t>Fill in the form</a:t>
            </a:r>
            <a:endParaRPr sz="2400">
              <a:latin typeface="Avenir"/>
              <a:ea typeface="Avenir"/>
              <a:cs typeface="Avenir"/>
              <a:sym typeface="Avenir"/>
            </a:endParaRPr>
          </a:p>
          <a:p>
            <a:pPr marL="457200" lvl="0" indent="-381000" algn="l" rtl="0">
              <a:spcBef>
                <a:spcPts val="0"/>
              </a:spcBef>
              <a:spcAft>
                <a:spcPts val="0"/>
              </a:spcAft>
              <a:buSzPts val="2400"/>
              <a:buFont typeface="Avenir"/>
              <a:buAutoNum type="arabicPeriod"/>
            </a:pPr>
            <a:r>
              <a:rPr lang="en-US" sz="2400">
                <a:latin typeface="Avenir"/>
                <a:ea typeface="Avenir"/>
                <a:cs typeface="Avenir"/>
                <a:sym typeface="Avenir"/>
              </a:rPr>
              <a:t>Create a username and password.</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AWS STS credentials</a:t>
            </a:r>
            <a:endParaRPr sz="5000"/>
          </a:p>
        </p:txBody>
      </p:sp>
      <p:sp>
        <p:nvSpPr>
          <p:cNvPr id="111" name="Google Shape;111;p20"/>
          <p:cNvSpPr txBox="1"/>
          <p:nvPr/>
        </p:nvSpPr>
        <p:spPr>
          <a:xfrm>
            <a:off x="457200" y="1951350"/>
            <a:ext cx="8229600" cy="24012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AutoNum type="arabicPeriod"/>
            </a:pPr>
            <a:r>
              <a:rPr lang="en-US" sz="2400">
                <a:latin typeface="Avenir"/>
                <a:ea typeface="Avenir"/>
                <a:cs typeface="Avenir"/>
                <a:sym typeface="Avenir"/>
              </a:rPr>
              <a:t>Find your data’s S3 credentials endpoint</a:t>
            </a:r>
            <a:endParaRPr sz="2400">
              <a:latin typeface="Avenir"/>
              <a:ea typeface="Avenir"/>
              <a:cs typeface="Avenir"/>
              <a:sym typeface="Avenir"/>
            </a:endParaRPr>
          </a:p>
          <a:p>
            <a:pPr marL="914400" lvl="0" indent="0" algn="l" rtl="0">
              <a:spcBef>
                <a:spcPts val="0"/>
              </a:spcBef>
              <a:spcAft>
                <a:spcPts val="0"/>
              </a:spcAft>
              <a:buNone/>
            </a:pPr>
            <a:r>
              <a:rPr lang="en-US" sz="2400">
                <a:latin typeface="Avenir"/>
                <a:ea typeface="Avenir"/>
                <a:cs typeface="Avenir"/>
                <a:sym typeface="Avenir"/>
              </a:rPr>
              <a:t>For example: </a:t>
            </a:r>
            <a:r>
              <a:rPr lang="en-US" sz="1000">
                <a:latin typeface="Courier New"/>
                <a:ea typeface="Courier New"/>
                <a:cs typeface="Courier New"/>
                <a:sym typeface="Courier New"/>
              </a:rPr>
              <a:t>https://archive.podaac.earthdata.nasa.gov/s3credentials</a:t>
            </a:r>
            <a:endParaRPr sz="1000">
              <a:latin typeface="Courier New"/>
              <a:ea typeface="Courier New"/>
              <a:cs typeface="Courier New"/>
              <a:sym typeface="Courier New"/>
            </a:endParaRPr>
          </a:p>
          <a:p>
            <a:pPr marL="457200" lvl="0" indent="-381000" algn="l" rtl="0">
              <a:spcBef>
                <a:spcPts val="0"/>
              </a:spcBef>
              <a:spcAft>
                <a:spcPts val="0"/>
              </a:spcAft>
              <a:buSzPts val="2400"/>
              <a:buFont typeface="Avenir"/>
              <a:buAutoNum type="arabicPeriod"/>
            </a:pPr>
            <a:r>
              <a:rPr lang="en-US" sz="2400">
                <a:latin typeface="Avenir"/>
                <a:ea typeface="Avenir"/>
                <a:cs typeface="Avenir"/>
                <a:sym typeface="Avenir"/>
              </a:rPr>
              <a:t>Using your EDL credentials, get your STS credentials</a:t>
            </a:r>
            <a:endParaRPr sz="2400">
              <a:latin typeface="Avenir"/>
              <a:ea typeface="Avenir"/>
              <a:cs typeface="Avenir"/>
              <a:sym typeface="Avenir"/>
            </a:endParaRPr>
          </a:p>
          <a:p>
            <a:pPr marL="457200" lvl="0" indent="-381000" algn="l" rtl="0">
              <a:spcBef>
                <a:spcPts val="0"/>
              </a:spcBef>
              <a:spcAft>
                <a:spcPts val="0"/>
              </a:spcAft>
              <a:buSzPts val="2400"/>
              <a:buFont typeface="Avenir"/>
              <a:buAutoNum type="arabicPeriod"/>
            </a:pPr>
            <a:r>
              <a:rPr lang="en-US" sz="2400">
                <a:latin typeface="Avenir"/>
                <a:ea typeface="Avenir"/>
                <a:cs typeface="Avenir"/>
                <a:sym typeface="Avenir"/>
              </a:rPr>
              <a:t>Use those credentials in conjunction with AWS S3 API invocations.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2. EDC data access</a:t>
            </a:r>
            <a:endParaRPr/>
          </a:p>
        </p:txBody>
      </p:sp>
      <p:sp>
        <p:nvSpPr>
          <p:cNvPr id="117" name="Google Shape;117;p21"/>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How do I access the data?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p:nvPr/>
        </p:nvSpPr>
        <p:spPr>
          <a:xfrm>
            <a:off x="457200" y="1304850"/>
            <a:ext cx="8229600" cy="424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With the explosion in the size of NASA EOSDIS’ data holdings and the amount of compute required to process that data, we recognize that the ability to utilize the cloud to perform analysis on EDC data is of vital importance. </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NASA EOSDIS encourage this by allowing users to bring their compute to the data.</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At the same time, we continue to support more traditional means of data access.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The traditional way - HTTPS</a:t>
            </a:r>
            <a:endParaRPr sz="5000"/>
          </a:p>
        </p:txBody>
      </p:sp>
      <p:pic>
        <p:nvPicPr>
          <p:cNvPr id="128" name="Google Shape;128;p23"/>
          <p:cNvPicPr preferRelativeResize="0"/>
          <p:nvPr/>
        </p:nvPicPr>
        <p:blipFill>
          <a:blip r:embed="rId3">
            <a:alphaModFix/>
          </a:blip>
          <a:stretch>
            <a:fillRect/>
          </a:stretch>
        </p:blipFill>
        <p:spPr>
          <a:xfrm>
            <a:off x="906251" y="1150650"/>
            <a:ext cx="7331500" cy="5061350"/>
          </a:xfrm>
          <a:prstGeom prst="rect">
            <a:avLst/>
          </a:prstGeom>
          <a:noFill/>
          <a:ln>
            <a:noFill/>
          </a:ln>
        </p:spPr>
      </p:pic>
      <p:sp>
        <p:nvSpPr>
          <p:cNvPr id="129" name="Google Shape;129;p23"/>
          <p:cNvSpPr txBox="1"/>
          <p:nvPr/>
        </p:nvSpPr>
        <p:spPr>
          <a:xfrm>
            <a:off x="0" y="5979675"/>
            <a:ext cx="86868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000">
                <a:latin typeface="Courier New"/>
                <a:ea typeface="Courier New"/>
                <a:cs typeface="Courier New"/>
                <a:sym typeface="Courier New"/>
              </a:rPr>
              <a:t>https://github.com/littleidiot40/edc-notebooks/blob/main/https-access.ipynb</a:t>
            </a:r>
            <a:endParaRPr sz="1000">
              <a:latin typeface="Courier New"/>
              <a:ea typeface="Courier New"/>
              <a:cs typeface="Courier New"/>
              <a:sym typeface="Courier New"/>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24"/>
          <p:cNvPicPr preferRelativeResize="0"/>
          <p:nvPr/>
        </p:nvPicPr>
        <p:blipFill>
          <a:blip r:embed="rId3">
            <a:alphaModFix/>
          </a:blip>
          <a:stretch>
            <a:fillRect/>
          </a:stretch>
        </p:blipFill>
        <p:spPr>
          <a:xfrm>
            <a:off x="152400" y="2013225"/>
            <a:ext cx="8839200" cy="28315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The ‘cloud’ way - AWS S3 API</a:t>
            </a:r>
            <a:endParaRPr sz="5000"/>
          </a:p>
        </p:txBody>
      </p:sp>
      <p:pic>
        <p:nvPicPr>
          <p:cNvPr id="140" name="Google Shape;140;p25"/>
          <p:cNvPicPr preferRelativeResize="0"/>
          <p:nvPr/>
        </p:nvPicPr>
        <p:blipFill>
          <a:blip r:embed="rId3">
            <a:alphaModFix/>
          </a:blip>
          <a:stretch>
            <a:fillRect/>
          </a:stretch>
        </p:blipFill>
        <p:spPr>
          <a:xfrm>
            <a:off x="1502963" y="1274949"/>
            <a:ext cx="6138075" cy="49344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6"/>
          <p:cNvPicPr preferRelativeResize="0"/>
          <p:nvPr/>
        </p:nvPicPr>
        <p:blipFill>
          <a:blip r:embed="rId3">
            <a:alphaModFix/>
          </a:blip>
          <a:stretch>
            <a:fillRect/>
          </a:stretch>
        </p:blipFill>
        <p:spPr>
          <a:xfrm>
            <a:off x="152400" y="805875"/>
            <a:ext cx="8839201" cy="5121004"/>
          </a:xfrm>
          <a:prstGeom prst="rect">
            <a:avLst/>
          </a:prstGeom>
          <a:noFill/>
          <a:ln>
            <a:noFill/>
          </a:ln>
        </p:spPr>
      </p:pic>
      <p:sp>
        <p:nvSpPr>
          <p:cNvPr id="146" name="Google Shape;146;p26"/>
          <p:cNvSpPr txBox="1"/>
          <p:nvPr/>
        </p:nvSpPr>
        <p:spPr>
          <a:xfrm>
            <a:off x="226050" y="5874275"/>
            <a:ext cx="86919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000">
                <a:latin typeface="Courier New"/>
                <a:ea typeface="Courier New"/>
                <a:cs typeface="Courier New"/>
                <a:sym typeface="Courier New"/>
              </a:rPr>
              <a:t>https://github.com/littleidiot40/edc-notebooks/blob/main/s3-access.ipynb</a:t>
            </a:r>
            <a:endParaRPr sz="1000">
              <a:latin typeface="Courier New"/>
              <a:ea typeface="Courier New"/>
              <a:cs typeface="Courier New"/>
              <a:sym typeface="Courier New"/>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7"/>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Important things to know</a:t>
            </a:r>
            <a:endParaRPr/>
          </a:p>
        </p:txBody>
      </p:sp>
      <p:sp>
        <p:nvSpPr>
          <p:cNvPr id="152" name="Google Shape;152;p27"/>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8"/>
          <p:cNvSpPr txBox="1"/>
          <p:nvPr/>
        </p:nvSpPr>
        <p:spPr>
          <a:xfrm>
            <a:off x="457200" y="935400"/>
            <a:ext cx="8229600" cy="49872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EDL tokens expire after </a:t>
            </a:r>
            <a:r>
              <a:rPr lang="en-US" sz="2400" b="1">
                <a:latin typeface="Avenir"/>
                <a:ea typeface="Avenir"/>
                <a:cs typeface="Avenir"/>
                <a:sym typeface="Avenir"/>
              </a:rPr>
              <a:t>3 months</a:t>
            </a:r>
            <a:endParaRPr sz="2400" b="1">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EDL tokens can be used for any data access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All EDC data resides in AWS, specifically the </a:t>
            </a:r>
            <a:r>
              <a:rPr lang="en-US" sz="2400" b="1">
                <a:latin typeface="Avenir"/>
                <a:ea typeface="Avenir"/>
                <a:cs typeface="Avenir"/>
                <a:sym typeface="Avenir"/>
              </a:rPr>
              <a:t>us-west-2</a:t>
            </a:r>
            <a:r>
              <a:rPr lang="en-US" sz="2400">
                <a:latin typeface="Avenir"/>
                <a:ea typeface="Avenir"/>
                <a:cs typeface="Avenir"/>
                <a:sym typeface="Avenir"/>
              </a:rPr>
              <a:t> region</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AWS S3 API usage is limited to </a:t>
            </a:r>
            <a:r>
              <a:rPr lang="en-US" sz="2400" b="1">
                <a:latin typeface="Avenir"/>
                <a:ea typeface="Avenir"/>
                <a:cs typeface="Avenir"/>
                <a:sym typeface="Avenir"/>
              </a:rPr>
              <a:t>in-region</a:t>
            </a:r>
            <a:r>
              <a:rPr lang="en-US" sz="2400">
                <a:latin typeface="Avenir"/>
                <a:ea typeface="Avenir"/>
                <a:cs typeface="Avenir"/>
                <a:sym typeface="Avenir"/>
              </a:rPr>
              <a:t> access. I.e. your compute must also reside in us-west-2</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AWS S3 API operations are limited to </a:t>
            </a:r>
            <a:r>
              <a:rPr lang="en-US" sz="2400" b="1">
                <a:latin typeface="Avenir"/>
                <a:ea typeface="Avenir"/>
                <a:cs typeface="Avenir"/>
                <a:sym typeface="Avenir"/>
              </a:rPr>
              <a:t>list</a:t>
            </a:r>
            <a:r>
              <a:rPr lang="en-US" sz="2400">
                <a:latin typeface="Avenir"/>
                <a:ea typeface="Avenir"/>
                <a:cs typeface="Avenir"/>
                <a:sym typeface="Avenir"/>
              </a:rPr>
              <a:t> and </a:t>
            </a:r>
            <a:r>
              <a:rPr lang="en-US" sz="2400" b="1">
                <a:latin typeface="Avenir"/>
                <a:ea typeface="Avenir"/>
                <a:cs typeface="Avenir"/>
                <a:sym typeface="Avenir"/>
              </a:rPr>
              <a:t>get object</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AWS STS tokens expire after </a:t>
            </a:r>
            <a:r>
              <a:rPr lang="en-US" sz="2400" b="1">
                <a:latin typeface="Avenir"/>
                <a:ea typeface="Avenir"/>
                <a:cs typeface="Avenir"/>
                <a:sym typeface="Avenir"/>
              </a:rPr>
              <a:t>1 hour</a:t>
            </a:r>
            <a:endParaRPr sz="2400" b="1">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AWS STS tokens are AWS tenant account specific. </a:t>
            </a:r>
            <a:endParaRPr sz="2400">
              <a:latin typeface="Avenir"/>
              <a:ea typeface="Avenir"/>
              <a:cs typeface="Avenir"/>
              <a:sym typeface="Avenir"/>
            </a:endParaRPr>
          </a:p>
          <a:p>
            <a:pPr marL="914400" lvl="0" indent="0" algn="l" rtl="0">
              <a:spcBef>
                <a:spcPts val="0"/>
              </a:spcBef>
              <a:spcAft>
                <a:spcPts val="0"/>
              </a:spcAft>
              <a:buNone/>
            </a:pPr>
            <a:r>
              <a:rPr lang="en-US" sz="2400">
                <a:latin typeface="Avenir"/>
                <a:ea typeface="Avenir"/>
                <a:cs typeface="Avenir"/>
                <a:sym typeface="Avenir"/>
              </a:rPr>
              <a:t>For example, tokens gained from a PO.DAAC endpoint cannot be used for GES_DISC data.</a:t>
            </a:r>
            <a:endParaRPr sz="2400">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name="EOSDIS-EED">
  <a:themeElements>
    <a:clrScheme name="EOSDIS">
      <a:dk1>
        <a:srgbClr val="171717"/>
      </a:dk1>
      <a:lt1>
        <a:srgbClr val="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On-screen Show (4:3)</PresentationFormat>
  <Paragraphs>79</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Avenir</vt:lpstr>
      <vt:lpstr>Courier New</vt:lpstr>
      <vt:lpstr>Helvetica Neue</vt:lpstr>
      <vt:lpstr>Source Sans Pro</vt:lpstr>
      <vt:lpstr>Arial</vt:lpstr>
      <vt:lpstr>Lato Light</vt:lpstr>
      <vt:lpstr>Lato</vt:lpstr>
      <vt:lpstr>Verdana</vt:lpstr>
      <vt:lpstr>EOSDIS-EED</vt:lpstr>
      <vt:lpstr>ML and Earthdata Cloud</vt:lpstr>
      <vt:lpstr>Summary</vt:lpstr>
      <vt:lpstr>As an ML practitioner, why do I care?</vt:lpstr>
      <vt:lpstr>Data and lots of it!</vt:lpstr>
      <vt:lpstr>EDC discovery</vt:lpstr>
      <vt:lpstr>CMR two-step discovery - an API</vt:lpstr>
      <vt:lpstr>Earthdata Search - a UI</vt:lpstr>
      <vt:lpstr>STAC</vt:lpstr>
      <vt:lpstr>Registration</vt:lpstr>
      <vt:lpstr>PowerPoint Presentation</vt:lpstr>
      <vt:lpstr>Earthdata Login</vt:lpstr>
      <vt:lpstr>AWS STS credentials</vt:lpstr>
      <vt:lpstr>2. EDC data access</vt:lpstr>
      <vt:lpstr>PowerPoint Presentation</vt:lpstr>
      <vt:lpstr>The traditional way - HTTPS</vt:lpstr>
      <vt:lpstr>PowerPoint Presentation</vt:lpstr>
      <vt:lpstr>The ‘cloud’ way - AWS S3 API</vt:lpstr>
      <vt:lpstr>PowerPoint Presentation</vt:lpstr>
      <vt:lpstr>Important things to know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 and Earthdata Cloud</dc:title>
  <dc:creator>Trakas, Diane E. (GSFC-423.0)[ASRC FEDERAL SYSTEM SOLUTIONS]</dc:creator>
  <cp:lastModifiedBy>Trakas, Diane E. (GSFC-423.0)[ASRC FEDERAL SYSTEM SOLUTIONS]</cp:lastModifiedBy>
  <cp:revision>1</cp:revision>
  <dcterms:modified xsi:type="dcterms:W3CDTF">2022-06-22T12:32:38Z</dcterms:modified>
</cp:coreProperties>
</file>