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8" r:id="rId2"/>
    <p:sldId id="3302" r:id="rId3"/>
    <p:sldId id="257" r:id="rId4"/>
    <p:sldId id="3236" r:id="rId5"/>
    <p:sldId id="3255" r:id="rId6"/>
    <p:sldId id="273" r:id="rId7"/>
    <p:sldId id="3235" r:id="rId8"/>
    <p:sldId id="3238" r:id="rId9"/>
    <p:sldId id="3247" r:id="rId10"/>
    <p:sldId id="3248" r:id="rId11"/>
    <p:sldId id="3243" r:id="rId12"/>
    <p:sldId id="3257" r:id="rId13"/>
    <p:sldId id="3259" r:id="rId14"/>
    <p:sldId id="3256" r:id="rId15"/>
    <p:sldId id="3260" r:id="rId16"/>
    <p:sldId id="3261" r:id="rId17"/>
    <p:sldId id="3281" r:id="rId18"/>
    <p:sldId id="3279" r:id="rId19"/>
    <p:sldId id="3280" r:id="rId20"/>
    <p:sldId id="265" r:id="rId21"/>
    <p:sldId id="3263" r:id="rId22"/>
    <p:sldId id="3282" r:id="rId23"/>
    <p:sldId id="3283" r:id="rId24"/>
    <p:sldId id="3284" r:id="rId25"/>
    <p:sldId id="3294" r:id="rId26"/>
    <p:sldId id="274" r:id="rId27"/>
    <p:sldId id="3295" r:id="rId28"/>
    <p:sldId id="3296" r:id="rId29"/>
    <p:sldId id="3297" r:id="rId30"/>
    <p:sldId id="3298" r:id="rId31"/>
    <p:sldId id="3299" r:id="rId32"/>
    <p:sldId id="3300" r:id="rId33"/>
    <p:sldId id="3301" r:id="rId34"/>
    <p:sldId id="267" r:id="rId35"/>
    <p:sldId id="3290" r:id="rId36"/>
    <p:sldId id="3293" r:id="rId37"/>
    <p:sldId id="3289" r:id="rId38"/>
    <p:sldId id="3292" r:id="rId39"/>
    <p:sldId id="3287" r:id="rId40"/>
    <p:sldId id="3286" r:id="rId41"/>
    <p:sldId id="3288" r:id="rId42"/>
    <p:sldId id="3275" r:id="rId43"/>
    <p:sldId id="3276"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EC47BE-3B25-B949-834D-0D8F8DEB1EBC}" v="5" dt="2022-06-23T18:40:16.3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21"/>
    <p:restoredTop sz="96334"/>
  </p:normalViewPr>
  <p:slideViewPr>
    <p:cSldViewPr snapToGrid="0" snapToObjects="1">
      <p:cViewPr>
        <p:scale>
          <a:sx n="116" d="100"/>
          <a:sy n="116" d="100"/>
        </p:scale>
        <p:origin x="168" y="8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85E975-1BD6-BF49-9129-F724705DB1D3}" type="datetimeFigureOut">
              <a:rPr lang="en-US" smtClean="0"/>
              <a:t>6/21/22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B21DE7-D940-D64D-B3B1-34E28521AD5D}" type="slidenum">
              <a:rPr lang="en-US" smtClean="0"/>
              <a:t>‹#›</a:t>
            </a:fld>
            <a:endParaRPr lang="en-US"/>
          </a:p>
        </p:txBody>
      </p:sp>
    </p:spTree>
    <p:extLst>
      <p:ext uri="{BB962C8B-B14F-4D97-AF65-F5344CB8AC3E}">
        <p14:creationId xmlns:p14="http://schemas.microsoft.com/office/powerpoint/2010/main" val="864768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doi.org/10.2514/6.2020-2771"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01A51DDC-642B-AA43-B310-7A4B37EC821A}" type="slidenum">
              <a:rPr lang="en-US" smtClean="0"/>
              <a:t>4</a:t>
            </a:fld>
            <a:endParaRPr lang="en-US"/>
          </a:p>
        </p:txBody>
      </p:sp>
    </p:spTree>
    <p:extLst>
      <p:ext uri="{BB962C8B-B14F-4D97-AF65-F5344CB8AC3E}">
        <p14:creationId xmlns:p14="http://schemas.microsoft.com/office/powerpoint/2010/main" val="15831970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A51DDC-642B-AA43-B310-7A4B37EC821A}" type="slidenum">
              <a:rPr lang="en-US" smtClean="0"/>
              <a:t>5</a:t>
            </a:fld>
            <a:endParaRPr lang="en-US"/>
          </a:p>
        </p:txBody>
      </p:sp>
    </p:spTree>
    <p:extLst>
      <p:ext uri="{BB962C8B-B14F-4D97-AF65-F5344CB8AC3E}">
        <p14:creationId xmlns:p14="http://schemas.microsoft.com/office/powerpoint/2010/main" val="3287298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3B19EF3-45B7-664D-A1E0-940CF4279B8C}" type="slidenum">
              <a:rPr lang="en-US" smtClean="0"/>
              <a:t>6</a:t>
            </a:fld>
            <a:endParaRPr lang="en-US"/>
          </a:p>
        </p:txBody>
      </p:sp>
    </p:spTree>
    <p:extLst>
      <p:ext uri="{BB962C8B-B14F-4D97-AF65-F5344CB8AC3E}">
        <p14:creationId xmlns:p14="http://schemas.microsoft.com/office/powerpoint/2010/main" val="644486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B8A20C93-6EAA-FE43-9668-37A014B23967}"/>
              </a:ext>
            </a:extLst>
          </p:cNvPr>
          <p:cNvSpPr>
            <a:spLocks noGrp="1"/>
          </p:cNvSpPr>
          <p:nvPr>
            <p:ph type="body" idx="1"/>
          </p:nvPr>
        </p:nvSpPr>
        <p:spPr/>
        <p:txBody>
          <a:bodyPr/>
          <a:lstStyle/>
          <a:p>
            <a:r>
              <a:rPr lang="en-US" dirty="0"/>
              <a:t>Original nominal landing configuration prior to testing the CRM-HL model in the QinetiQ 5m tunnel.  New nominal landing has a slightly different slat gap and overlap setting while maintaining slat deflection of 30 deg.</a:t>
            </a:r>
          </a:p>
          <a:p>
            <a:endParaRPr lang="en-US" dirty="0"/>
          </a:p>
          <a:p>
            <a:r>
              <a:rPr lang="en-US" dirty="0"/>
              <a:t>In the 2016 paper defined a nominal landing configuration that was intended to be reevaluated once wind tunnel data on the configuration had been </a:t>
            </a:r>
            <a:r>
              <a:rPr lang="en-US" dirty="0" err="1"/>
              <a:t>aquired</a:t>
            </a:r>
            <a:r>
              <a:rPr lang="en-US" dirty="0"/>
              <a:t>.</a:t>
            </a:r>
          </a:p>
          <a:p>
            <a:endParaRPr lang="en-US" dirty="0"/>
          </a:p>
          <a:p>
            <a:r>
              <a:rPr lang="en-US" dirty="0"/>
              <a:t>The biggest change is the more aggressive flap deflection.  The inboard flap deflection is set at 40 deg  and the outboard remains at 37deg.  The deflection remain 30 deg but is changed based on how the angles rare defined.</a:t>
            </a:r>
          </a:p>
          <a:p>
            <a:endParaRPr lang="en-US" dirty="0"/>
          </a:p>
          <a:p>
            <a:r>
              <a:rPr lang="en-US" dirty="0"/>
              <a:t>Lacy and Clark June 2020 (</a:t>
            </a:r>
            <a:r>
              <a:rPr lang="en-US" dirty="0">
                <a:hlinkClick r:id="rId3"/>
              </a:rPr>
              <a:t>https://doi.org/10.2514/6.2020-2771</a:t>
            </a:r>
            <a:r>
              <a:rPr lang="en-US" dirty="0"/>
              <a:t>) Definition of Initial Landing and Takeoff Reference Configurations for the High Lift Common Research Model (CRM-HL). </a:t>
            </a:r>
          </a:p>
          <a:p>
            <a:endParaRPr lang="en-US" dirty="0"/>
          </a:p>
          <a:p>
            <a:r>
              <a:rPr lang="en-US" dirty="0"/>
              <a:t>Lacy and Clark call the CRM-HL model  the CRM-HL geometry set.</a:t>
            </a:r>
          </a:p>
          <a:p>
            <a:endParaRPr lang="en-US" dirty="0"/>
          </a:p>
          <a:p>
            <a:pPr marL="228600" indent="-228600">
              <a:buAutoNum type="arabicParenR"/>
            </a:pPr>
            <a:r>
              <a:rPr lang="en-US" dirty="0"/>
              <a:t>CFD tool improvement and validation</a:t>
            </a:r>
          </a:p>
          <a:p>
            <a:pPr marL="228600" indent="-228600">
              <a:buAutoNum type="arabicParenR"/>
            </a:pPr>
            <a:r>
              <a:rPr lang="en-US" dirty="0"/>
              <a:t>Technology development</a:t>
            </a:r>
          </a:p>
          <a:p>
            <a:pPr marL="228600" indent="-228600">
              <a:buAutoNum type="arabicParenR"/>
            </a:pPr>
            <a:r>
              <a:rPr lang="en-US" dirty="0"/>
              <a:t>Wind tunnel data acquisition </a:t>
            </a:r>
            <a:r>
              <a:rPr lang="en-US" dirty="0" err="1"/>
              <a:t>methodolgy</a:t>
            </a:r>
            <a:r>
              <a:rPr lang="en-US" dirty="0"/>
              <a:t> development</a:t>
            </a:r>
          </a:p>
          <a:p>
            <a:pPr marL="228600" indent="-228600">
              <a:buAutoNum type="arabicParenR"/>
            </a:pPr>
            <a:endParaRPr lang="en-US" dirty="0"/>
          </a:p>
          <a:p>
            <a:r>
              <a:rPr lang="en-US" dirty="0"/>
              <a:t>Nacelle/pylon based on the high-speed geometry.  Cowl separation numerically separated from wing stall. However, experimentally found to be too close.  Should have modified the nacelle cowl because separation occurred at the same time for the nacelle cowl and the wing.  </a:t>
            </a:r>
          </a:p>
          <a:p>
            <a:endParaRPr lang="en-US" dirty="0"/>
          </a:p>
        </p:txBody>
      </p:sp>
    </p:spTree>
    <p:extLst>
      <p:ext uri="{BB962C8B-B14F-4D97-AF65-F5344CB8AC3E}">
        <p14:creationId xmlns:p14="http://schemas.microsoft.com/office/powerpoint/2010/main" val="2764521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739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B21DE7-D940-D64D-B3B1-34E28521AD5D}" type="slidenum">
              <a:rPr lang="en-US" smtClean="0"/>
              <a:t>13</a:t>
            </a:fld>
            <a:endParaRPr lang="en-US"/>
          </a:p>
        </p:txBody>
      </p:sp>
    </p:spTree>
    <p:extLst>
      <p:ext uri="{BB962C8B-B14F-4D97-AF65-F5344CB8AC3E}">
        <p14:creationId xmlns:p14="http://schemas.microsoft.com/office/powerpoint/2010/main" val="4270178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double row sweeping jet actuator was our initial actuator geometry due to the following reasons:</a:t>
            </a:r>
          </a:p>
          <a:p>
            <a:endParaRPr lang="en-US" dirty="0"/>
          </a:p>
          <a:p>
            <a:pPr marL="228600" indent="-228600">
              <a:buAutoNum type="arabicParenBoth"/>
            </a:pPr>
            <a:r>
              <a:rPr lang="en-US" dirty="0"/>
              <a:t>Risk reduction experiments (low speed tunnels) showed that a single row of actuator could not provide enough control authority at high flap deflection angles (df=60 deg)  on a generic wing at NPR values less than or equal to 3 to attach the separated flow field.</a:t>
            </a:r>
          </a:p>
          <a:p>
            <a:pPr marL="228600" indent="-228600">
              <a:buAutoNum type="arabicParenBoth"/>
            </a:pPr>
            <a:r>
              <a:rPr lang="en-US" dirty="0"/>
              <a:t>Publications showing that multiple rows of excitation were more effective than single row excitation</a:t>
            </a:r>
          </a:p>
          <a:p>
            <a:pPr marL="228600" indent="-228600">
              <a:buAutoNum type="arabicParenBoth"/>
            </a:pPr>
            <a:endParaRPr lang="en-US" dirty="0"/>
          </a:p>
          <a:p>
            <a:endParaRPr lang="en-US" dirty="0"/>
          </a:p>
        </p:txBody>
      </p:sp>
      <p:sp>
        <p:nvSpPr>
          <p:cNvPr id="4" name="Slide Number Placeholder 3"/>
          <p:cNvSpPr>
            <a:spLocks noGrp="1"/>
          </p:cNvSpPr>
          <p:nvPr>
            <p:ph type="sldNum" sz="quarter" idx="5"/>
          </p:nvPr>
        </p:nvSpPr>
        <p:spPr/>
        <p:txBody>
          <a:bodyPr/>
          <a:lstStyle/>
          <a:p>
            <a:fld id="{01A51DDC-642B-AA43-B310-7A4B37EC821A}" type="slidenum">
              <a:rPr lang="en-US" smtClean="0"/>
              <a:t>17</a:t>
            </a:fld>
            <a:endParaRPr lang="en-US"/>
          </a:p>
        </p:txBody>
      </p:sp>
    </p:spTree>
    <p:extLst>
      <p:ext uri="{BB962C8B-B14F-4D97-AF65-F5344CB8AC3E}">
        <p14:creationId xmlns:p14="http://schemas.microsoft.com/office/powerpoint/2010/main" val="18137294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alternation pulsed jet actuation new approach aimed at generating a generated fluidic fence that has been shown in the literature as an effective way of managing separate flows.</a:t>
            </a:r>
          </a:p>
        </p:txBody>
      </p:sp>
      <p:sp>
        <p:nvSpPr>
          <p:cNvPr id="4" name="Slide Number Placeholder 3"/>
          <p:cNvSpPr>
            <a:spLocks noGrp="1"/>
          </p:cNvSpPr>
          <p:nvPr>
            <p:ph type="sldNum" sz="quarter" idx="5"/>
          </p:nvPr>
        </p:nvSpPr>
        <p:spPr/>
        <p:txBody>
          <a:bodyPr/>
          <a:lstStyle/>
          <a:p>
            <a:fld id="{01A51DDC-642B-AA43-B310-7A4B37EC821A}" type="slidenum">
              <a:rPr lang="en-US" smtClean="0"/>
              <a:t>18</a:t>
            </a:fld>
            <a:endParaRPr lang="en-US"/>
          </a:p>
        </p:txBody>
      </p:sp>
    </p:spTree>
    <p:extLst>
      <p:ext uri="{BB962C8B-B14F-4D97-AF65-F5344CB8AC3E}">
        <p14:creationId xmlns:p14="http://schemas.microsoft.com/office/powerpoint/2010/main" val="1140296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actuator developed as a way to introduce additional momentum into the flow field</a:t>
            </a:r>
          </a:p>
        </p:txBody>
      </p:sp>
      <p:sp>
        <p:nvSpPr>
          <p:cNvPr id="4" name="Slide Number Placeholder 3"/>
          <p:cNvSpPr>
            <a:spLocks noGrp="1"/>
          </p:cNvSpPr>
          <p:nvPr>
            <p:ph type="sldNum" sz="quarter" idx="5"/>
          </p:nvPr>
        </p:nvSpPr>
        <p:spPr/>
        <p:txBody>
          <a:bodyPr/>
          <a:lstStyle/>
          <a:p>
            <a:fld id="{01A51DDC-642B-AA43-B310-7A4B37EC821A}" type="slidenum">
              <a:rPr lang="en-US" smtClean="0"/>
              <a:t>19</a:t>
            </a:fld>
            <a:endParaRPr lang="en-US"/>
          </a:p>
        </p:txBody>
      </p:sp>
    </p:spTree>
    <p:extLst>
      <p:ext uri="{BB962C8B-B14F-4D97-AF65-F5344CB8AC3E}">
        <p14:creationId xmlns:p14="http://schemas.microsoft.com/office/powerpoint/2010/main" val="1564909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to the the test CFD simulations were performed to develop a lift objective/target for the CRM high-lift system with a simple-hinged flap configuration.  From the figure, we see that there is good agreement between the </a:t>
            </a:r>
            <a:r>
              <a:rPr lang="en-US" dirty="0" err="1"/>
              <a:t>expt</a:t>
            </a:r>
            <a:r>
              <a:rPr lang="en-US" dirty="0"/>
              <a:t> and computational lift objectives. </a:t>
            </a:r>
          </a:p>
          <a:p>
            <a:endParaRPr lang="en-US" dirty="0"/>
          </a:p>
          <a:p>
            <a:r>
              <a:rPr lang="en-US" dirty="0"/>
              <a:t> All candidate actuation approaches had one thing in common. They incorporated a sweeping jet actuator.</a:t>
            </a:r>
          </a:p>
          <a:p>
            <a:endParaRPr lang="en-US" dirty="0"/>
          </a:p>
          <a:p>
            <a:r>
              <a:rPr lang="en-US" dirty="0"/>
              <a:t>The other thing to note from the figure is that one actuator HELP actuator provides the necessary lift recovery with an NPR less than or equal to 3.</a:t>
            </a:r>
          </a:p>
        </p:txBody>
      </p:sp>
      <p:sp>
        <p:nvSpPr>
          <p:cNvPr id="4" name="Slide Number Placeholder 3"/>
          <p:cNvSpPr>
            <a:spLocks noGrp="1"/>
          </p:cNvSpPr>
          <p:nvPr>
            <p:ph type="sldNum" sz="quarter" idx="5"/>
          </p:nvPr>
        </p:nvSpPr>
        <p:spPr/>
        <p:txBody>
          <a:bodyPr/>
          <a:lstStyle/>
          <a:p>
            <a:fld id="{93B19EF3-45B7-664D-A1E0-940CF4279B8C}" type="slidenum">
              <a:rPr lang="en-US" smtClean="0"/>
              <a:t>20</a:t>
            </a:fld>
            <a:endParaRPr lang="en-US"/>
          </a:p>
        </p:txBody>
      </p:sp>
    </p:spTree>
    <p:extLst>
      <p:ext uri="{BB962C8B-B14F-4D97-AF65-F5344CB8AC3E}">
        <p14:creationId xmlns:p14="http://schemas.microsoft.com/office/powerpoint/2010/main" val="2983882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experience in small scale experiment illustrated that a single row of excitation would not be enough to reattach the flow to the flap surface.</a:t>
            </a:r>
          </a:p>
        </p:txBody>
      </p:sp>
      <p:sp>
        <p:nvSpPr>
          <p:cNvPr id="4" name="Slide Number Placeholder 3"/>
          <p:cNvSpPr>
            <a:spLocks noGrp="1"/>
          </p:cNvSpPr>
          <p:nvPr>
            <p:ph type="sldNum" sz="quarter" idx="5"/>
          </p:nvPr>
        </p:nvSpPr>
        <p:spPr/>
        <p:txBody>
          <a:bodyPr/>
          <a:lstStyle/>
          <a:p>
            <a:fld id="{01A51DDC-642B-AA43-B310-7A4B37EC821A}" type="slidenum">
              <a:rPr lang="en-US" smtClean="0"/>
              <a:t>21</a:t>
            </a:fld>
            <a:endParaRPr lang="en-US"/>
          </a:p>
        </p:txBody>
      </p:sp>
    </p:spTree>
    <p:extLst>
      <p:ext uri="{BB962C8B-B14F-4D97-AF65-F5344CB8AC3E}">
        <p14:creationId xmlns:p14="http://schemas.microsoft.com/office/powerpoint/2010/main" val="3525382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402776AC-3CB4-0940-ACAE-498D794FF545}" type="slidenum">
              <a:rPr lang="en-US" smtClean="0"/>
              <a:t>26</a:t>
            </a:fld>
            <a:endParaRPr lang="en-US"/>
          </a:p>
        </p:txBody>
      </p:sp>
    </p:spTree>
    <p:extLst>
      <p:ext uri="{BB962C8B-B14F-4D97-AF65-F5344CB8AC3E}">
        <p14:creationId xmlns:p14="http://schemas.microsoft.com/office/powerpoint/2010/main" val="8588416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64684-2D25-404F-9FF2-D914DF29C9AB}" type="slidenum">
              <a:rPr lang="en-US" smtClean="0"/>
              <a:t>34</a:t>
            </a:fld>
            <a:endParaRPr lang="en-US"/>
          </a:p>
        </p:txBody>
      </p:sp>
    </p:spTree>
    <p:extLst>
      <p:ext uri="{BB962C8B-B14F-4D97-AF65-F5344CB8AC3E}">
        <p14:creationId xmlns:p14="http://schemas.microsoft.com/office/powerpoint/2010/main" val="1445067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64684-2D25-404F-9FF2-D914DF29C9AB}" type="slidenum">
              <a:rPr lang="en-US" smtClean="0"/>
              <a:t>35</a:t>
            </a:fld>
            <a:endParaRPr lang="en-US"/>
          </a:p>
        </p:txBody>
      </p:sp>
    </p:spTree>
    <p:extLst>
      <p:ext uri="{BB962C8B-B14F-4D97-AF65-F5344CB8AC3E}">
        <p14:creationId xmlns:p14="http://schemas.microsoft.com/office/powerpoint/2010/main" val="529910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64684-2D25-404F-9FF2-D914DF29C9AB}" type="slidenum">
              <a:rPr lang="en-US" smtClean="0"/>
              <a:t>36</a:t>
            </a:fld>
            <a:endParaRPr lang="en-US"/>
          </a:p>
        </p:txBody>
      </p:sp>
    </p:spTree>
    <p:extLst>
      <p:ext uri="{BB962C8B-B14F-4D97-AF65-F5344CB8AC3E}">
        <p14:creationId xmlns:p14="http://schemas.microsoft.com/office/powerpoint/2010/main" val="589245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frequency vs NPR figure on the RHS illustrates the relationship between NPR or mass flow rate and jet oscillation frequency.  The data were acquired during post-test benchtop measurement obtained of the outputs for the upstream row of sweeping jet actuators.  </a:t>
            </a:r>
          </a:p>
          <a:p>
            <a:endParaRPr lang="en-US" dirty="0"/>
          </a:p>
          <a:p>
            <a:r>
              <a:rPr lang="en-US" dirty="0"/>
              <a:t>The results show that the actuator oscillation frequency varies from roughly 400 Hz to little more than 1.1 kHz.  </a:t>
            </a:r>
          </a:p>
          <a:p>
            <a:endParaRPr lang="en-US" dirty="0"/>
          </a:p>
          <a:p>
            <a:r>
              <a:rPr lang="en-US" dirty="0"/>
              <a:t>The results also indicate that this cartridge is producing a fairly uniform output because of the similarity of the curves.  Minor changes in frequency between the 8 actuators can be attributed to minor inconsistencies in the geometry.</a:t>
            </a:r>
          </a:p>
          <a:p>
            <a:endParaRPr lang="en-US" dirty="0"/>
          </a:p>
          <a:p>
            <a:endParaRPr lang="en-US" dirty="0"/>
          </a:p>
        </p:txBody>
      </p:sp>
      <p:sp>
        <p:nvSpPr>
          <p:cNvPr id="4" name="Slide Number Placeholder 3"/>
          <p:cNvSpPr>
            <a:spLocks noGrp="1"/>
          </p:cNvSpPr>
          <p:nvPr>
            <p:ph type="sldNum" sz="quarter" idx="5"/>
          </p:nvPr>
        </p:nvSpPr>
        <p:spPr/>
        <p:txBody>
          <a:bodyPr/>
          <a:lstStyle/>
          <a:p>
            <a:fld id="{01A51DDC-642B-AA43-B310-7A4B37EC821A}" type="slidenum">
              <a:rPr lang="en-US" smtClean="0"/>
              <a:t>42</a:t>
            </a:fld>
            <a:endParaRPr lang="en-US"/>
          </a:p>
        </p:txBody>
      </p:sp>
    </p:spTree>
    <p:extLst>
      <p:ext uri="{BB962C8B-B14F-4D97-AF65-F5344CB8AC3E}">
        <p14:creationId xmlns:p14="http://schemas.microsoft.com/office/powerpoint/2010/main" val="26290316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a run with the AFC on, the unsteady pressure sensors in the row closest to the actuator exit sensed the the jet oscillation and the spectra shown on the LHS indicates that the oscillation frequency during wind on operations were </a:t>
            </a:r>
            <a:r>
              <a:rPr lang="en-US" dirty="0" err="1"/>
              <a:t>similiar</a:t>
            </a:r>
            <a:r>
              <a:rPr lang="en-US" dirty="0"/>
              <a:t> to those detected during benchtop testing.</a:t>
            </a:r>
          </a:p>
        </p:txBody>
      </p:sp>
      <p:sp>
        <p:nvSpPr>
          <p:cNvPr id="4" name="Slide Number Placeholder 3"/>
          <p:cNvSpPr>
            <a:spLocks noGrp="1"/>
          </p:cNvSpPr>
          <p:nvPr>
            <p:ph type="sldNum" sz="quarter" idx="5"/>
          </p:nvPr>
        </p:nvSpPr>
        <p:spPr/>
        <p:txBody>
          <a:bodyPr/>
          <a:lstStyle/>
          <a:p>
            <a:fld id="{01A51DDC-642B-AA43-B310-7A4B37EC821A}" type="slidenum">
              <a:rPr lang="en-US" smtClean="0"/>
              <a:t>43</a:t>
            </a:fld>
            <a:endParaRPr lang="en-US"/>
          </a:p>
        </p:txBody>
      </p:sp>
    </p:spTree>
    <p:extLst>
      <p:ext uri="{BB962C8B-B14F-4D97-AF65-F5344CB8AC3E}">
        <p14:creationId xmlns:p14="http://schemas.microsoft.com/office/powerpoint/2010/main" val="21718539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F9E7B-FFE2-CA59-E13D-F50D6D9F94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F69E4FB-9A59-1FAD-4324-059A436CCE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9CA649-6A4B-2CB4-840A-9B767A554E76}"/>
              </a:ext>
            </a:extLst>
          </p:cNvPr>
          <p:cNvSpPr>
            <a:spLocks noGrp="1"/>
          </p:cNvSpPr>
          <p:nvPr>
            <p:ph type="dt" sz="half" idx="10"/>
          </p:nvPr>
        </p:nvSpPr>
        <p:spPr/>
        <p:txBody>
          <a:bodyPr/>
          <a:lstStyle/>
          <a:p>
            <a:fld id="{DC03F254-68F3-E34D-ADF9-54733895D24F}" type="datetime1">
              <a:rPr lang="en-US" smtClean="0"/>
              <a:t>6/22/22</a:t>
            </a:fld>
            <a:endParaRPr lang="en-US"/>
          </a:p>
        </p:txBody>
      </p:sp>
      <p:sp>
        <p:nvSpPr>
          <p:cNvPr id="5" name="Footer Placeholder 4">
            <a:extLst>
              <a:ext uri="{FF2B5EF4-FFF2-40B4-BE49-F238E27FC236}">
                <a16:creationId xmlns:a16="http://schemas.microsoft.com/office/drawing/2014/main" id="{648184D3-3F68-8370-89AA-214DE2BC84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B7FF9C-F15F-059B-A2E7-B8CA6DA20E10}"/>
              </a:ext>
            </a:extLst>
          </p:cNvPr>
          <p:cNvSpPr>
            <a:spLocks noGrp="1"/>
          </p:cNvSpPr>
          <p:nvPr>
            <p:ph type="sldNum" sz="quarter" idx="12"/>
          </p:nvPr>
        </p:nvSpPr>
        <p:spPr/>
        <p:txBody>
          <a:bodyPr/>
          <a:lstStyle/>
          <a:p>
            <a:fld id="{0F762837-B9D8-D149-A305-792DEBB25230}" type="slidenum">
              <a:rPr lang="en-US" smtClean="0"/>
              <a:t>‹#›</a:t>
            </a:fld>
            <a:endParaRPr lang="en-US" dirty="0"/>
          </a:p>
        </p:txBody>
      </p:sp>
      <p:cxnSp>
        <p:nvCxnSpPr>
          <p:cNvPr id="7" name="Straight Connector 6">
            <a:extLst>
              <a:ext uri="{FF2B5EF4-FFF2-40B4-BE49-F238E27FC236}">
                <a16:creationId xmlns:a16="http://schemas.microsoft.com/office/drawing/2014/main" id="{4195AFC7-5409-E827-E8E3-4469DC4E6E13}"/>
              </a:ext>
            </a:extLst>
          </p:cNvPr>
          <p:cNvCxnSpPr/>
          <p:nvPr userDrawn="1"/>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8" name="Picture 2">
            <a:extLst>
              <a:ext uri="{FF2B5EF4-FFF2-40B4-BE49-F238E27FC236}">
                <a16:creationId xmlns:a16="http://schemas.microsoft.com/office/drawing/2014/main" id="{86F713A5-89CF-5C70-ECDC-AA79BC52D16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277600" y="187325"/>
            <a:ext cx="739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60268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315EA-C26E-71AB-F232-0C1CDFA635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CF6CE1A-6BE2-8AE2-1623-C7919C5DA1E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F4B6C6-9563-1E41-F6F5-380CBA2E5EED}"/>
              </a:ext>
            </a:extLst>
          </p:cNvPr>
          <p:cNvSpPr>
            <a:spLocks noGrp="1"/>
          </p:cNvSpPr>
          <p:nvPr>
            <p:ph type="dt" sz="half" idx="10"/>
          </p:nvPr>
        </p:nvSpPr>
        <p:spPr/>
        <p:txBody>
          <a:bodyPr/>
          <a:lstStyle/>
          <a:p>
            <a:fld id="{302ACF01-C27B-6B42-98B0-41BB8864D945}" type="datetime1">
              <a:rPr lang="en-US" smtClean="0"/>
              <a:t>6/22/22</a:t>
            </a:fld>
            <a:endParaRPr lang="en-US"/>
          </a:p>
        </p:txBody>
      </p:sp>
      <p:sp>
        <p:nvSpPr>
          <p:cNvPr id="5" name="Footer Placeholder 4">
            <a:extLst>
              <a:ext uri="{FF2B5EF4-FFF2-40B4-BE49-F238E27FC236}">
                <a16:creationId xmlns:a16="http://schemas.microsoft.com/office/drawing/2014/main" id="{1F13D415-F5CA-FA62-6E39-4B6C443667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6DBC48-CE6D-6CC6-FD92-DB4C9ABAA0B8}"/>
              </a:ext>
            </a:extLst>
          </p:cNvPr>
          <p:cNvSpPr>
            <a:spLocks noGrp="1"/>
          </p:cNvSpPr>
          <p:nvPr>
            <p:ph type="sldNum" sz="quarter" idx="12"/>
          </p:nvPr>
        </p:nvSpPr>
        <p:spPr/>
        <p:txBody>
          <a:bodyPr/>
          <a:lstStyle/>
          <a:p>
            <a:fld id="{0F762837-B9D8-D149-A305-792DEBB25230}" type="slidenum">
              <a:rPr lang="en-US" smtClean="0"/>
              <a:t>‹#›</a:t>
            </a:fld>
            <a:endParaRPr lang="en-US"/>
          </a:p>
        </p:txBody>
      </p:sp>
      <p:cxnSp>
        <p:nvCxnSpPr>
          <p:cNvPr id="7" name="Straight Connector 6">
            <a:extLst>
              <a:ext uri="{FF2B5EF4-FFF2-40B4-BE49-F238E27FC236}">
                <a16:creationId xmlns:a16="http://schemas.microsoft.com/office/drawing/2014/main" id="{3C8FB345-22A0-FD9F-66D9-E995CF0F1E63}"/>
              </a:ext>
            </a:extLst>
          </p:cNvPr>
          <p:cNvCxnSpPr/>
          <p:nvPr userDrawn="1"/>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8" name="Picture 2">
            <a:extLst>
              <a:ext uri="{FF2B5EF4-FFF2-40B4-BE49-F238E27FC236}">
                <a16:creationId xmlns:a16="http://schemas.microsoft.com/office/drawing/2014/main" id="{619D2833-CD9C-D45B-1396-4BF87172ECF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277600" y="187325"/>
            <a:ext cx="739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503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95049-ECA9-8844-649F-C34DA68EDF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D31DDA0-7F24-0B39-D1D9-B1964D996C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952D90-1E45-072F-F6EB-A17FA7A24831}"/>
              </a:ext>
            </a:extLst>
          </p:cNvPr>
          <p:cNvSpPr>
            <a:spLocks noGrp="1"/>
          </p:cNvSpPr>
          <p:nvPr>
            <p:ph type="dt" sz="half" idx="10"/>
          </p:nvPr>
        </p:nvSpPr>
        <p:spPr/>
        <p:txBody>
          <a:bodyPr/>
          <a:lstStyle/>
          <a:p>
            <a:fld id="{BD3F34AA-72EC-8943-A523-602092E32E17}" type="datetime1">
              <a:rPr lang="en-US" smtClean="0"/>
              <a:t>6/22/22</a:t>
            </a:fld>
            <a:endParaRPr lang="en-US"/>
          </a:p>
        </p:txBody>
      </p:sp>
      <p:sp>
        <p:nvSpPr>
          <p:cNvPr id="5" name="Footer Placeholder 4">
            <a:extLst>
              <a:ext uri="{FF2B5EF4-FFF2-40B4-BE49-F238E27FC236}">
                <a16:creationId xmlns:a16="http://schemas.microsoft.com/office/drawing/2014/main" id="{407E5217-55CA-3465-75E5-CAADD42F57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B4E189-F2AF-E2A6-6195-D21F2C82E158}"/>
              </a:ext>
            </a:extLst>
          </p:cNvPr>
          <p:cNvSpPr>
            <a:spLocks noGrp="1"/>
          </p:cNvSpPr>
          <p:nvPr>
            <p:ph type="sldNum" sz="quarter" idx="12"/>
          </p:nvPr>
        </p:nvSpPr>
        <p:spPr/>
        <p:txBody>
          <a:bodyPr/>
          <a:lstStyle/>
          <a:p>
            <a:fld id="{0F762837-B9D8-D149-A305-792DEBB25230}" type="slidenum">
              <a:rPr lang="en-US" smtClean="0"/>
              <a:t>‹#›</a:t>
            </a:fld>
            <a:endParaRPr lang="en-US"/>
          </a:p>
        </p:txBody>
      </p:sp>
    </p:spTree>
    <p:extLst>
      <p:ext uri="{BB962C8B-B14F-4D97-AF65-F5344CB8AC3E}">
        <p14:creationId xmlns:p14="http://schemas.microsoft.com/office/powerpoint/2010/main" val="1213089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756A8-CCAD-508E-18C0-A847B8FB72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BA5811-16E9-E4B1-7102-4D30D9EEC4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E6D9F1-5862-8ECA-9876-18B1BF0964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200397-4B7C-94EB-0568-0A01DFFA77A8}"/>
              </a:ext>
            </a:extLst>
          </p:cNvPr>
          <p:cNvSpPr>
            <a:spLocks noGrp="1"/>
          </p:cNvSpPr>
          <p:nvPr>
            <p:ph type="dt" sz="half" idx="10"/>
          </p:nvPr>
        </p:nvSpPr>
        <p:spPr/>
        <p:txBody>
          <a:bodyPr/>
          <a:lstStyle/>
          <a:p>
            <a:fld id="{67C3E28A-8065-FC48-9D54-BBB9FA022D40}" type="datetime1">
              <a:rPr lang="en-US" smtClean="0"/>
              <a:t>6/22/22</a:t>
            </a:fld>
            <a:endParaRPr lang="en-US"/>
          </a:p>
        </p:txBody>
      </p:sp>
      <p:sp>
        <p:nvSpPr>
          <p:cNvPr id="6" name="Footer Placeholder 5">
            <a:extLst>
              <a:ext uri="{FF2B5EF4-FFF2-40B4-BE49-F238E27FC236}">
                <a16:creationId xmlns:a16="http://schemas.microsoft.com/office/drawing/2014/main" id="{8540861A-219A-B588-5CD9-AC5B716BEA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E62D64-EAC3-F987-5B82-AAEEEB964A4E}"/>
              </a:ext>
            </a:extLst>
          </p:cNvPr>
          <p:cNvSpPr>
            <a:spLocks noGrp="1"/>
          </p:cNvSpPr>
          <p:nvPr>
            <p:ph type="sldNum" sz="quarter" idx="12"/>
          </p:nvPr>
        </p:nvSpPr>
        <p:spPr/>
        <p:txBody>
          <a:bodyPr/>
          <a:lstStyle/>
          <a:p>
            <a:fld id="{0F762837-B9D8-D149-A305-792DEBB25230}" type="slidenum">
              <a:rPr lang="en-US" smtClean="0"/>
              <a:t>‹#›</a:t>
            </a:fld>
            <a:endParaRPr lang="en-US"/>
          </a:p>
        </p:txBody>
      </p:sp>
    </p:spTree>
    <p:extLst>
      <p:ext uri="{BB962C8B-B14F-4D97-AF65-F5344CB8AC3E}">
        <p14:creationId xmlns:p14="http://schemas.microsoft.com/office/powerpoint/2010/main" val="1928982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0B3AE-8434-9432-46FE-8BAA60D4B3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9762BB2-E610-EAEA-5C5B-89D11322E2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922885-C649-65AE-11F2-716AC68641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961B90-CB81-6588-4DBD-A9525BB4C0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C328805-AECC-B197-65F9-A8D50B9BD6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90213D-1039-D275-9145-AADD409C38F5}"/>
              </a:ext>
            </a:extLst>
          </p:cNvPr>
          <p:cNvSpPr>
            <a:spLocks noGrp="1"/>
          </p:cNvSpPr>
          <p:nvPr>
            <p:ph type="dt" sz="half" idx="10"/>
          </p:nvPr>
        </p:nvSpPr>
        <p:spPr/>
        <p:txBody>
          <a:bodyPr/>
          <a:lstStyle/>
          <a:p>
            <a:fld id="{F2ABC32D-22BE-E745-B3FA-C5D076AAD77C}" type="datetime1">
              <a:rPr lang="en-US" smtClean="0"/>
              <a:t>6/22/22</a:t>
            </a:fld>
            <a:endParaRPr lang="en-US"/>
          </a:p>
        </p:txBody>
      </p:sp>
      <p:sp>
        <p:nvSpPr>
          <p:cNvPr id="8" name="Footer Placeholder 7">
            <a:extLst>
              <a:ext uri="{FF2B5EF4-FFF2-40B4-BE49-F238E27FC236}">
                <a16:creationId xmlns:a16="http://schemas.microsoft.com/office/drawing/2014/main" id="{9A898BEC-6CC7-01D7-5652-9BC899B713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E2F227-2F36-C5F0-3346-B75AB955A531}"/>
              </a:ext>
            </a:extLst>
          </p:cNvPr>
          <p:cNvSpPr>
            <a:spLocks noGrp="1"/>
          </p:cNvSpPr>
          <p:nvPr>
            <p:ph type="sldNum" sz="quarter" idx="12"/>
          </p:nvPr>
        </p:nvSpPr>
        <p:spPr/>
        <p:txBody>
          <a:bodyPr/>
          <a:lstStyle/>
          <a:p>
            <a:fld id="{0F762837-B9D8-D149-A305-792DEBB25230}" type="slidenum">
              <a:rPr lang="en-US" smtClean="0"/>
              <a:t>‹#›</a:t>
            </a:fld>
            <a:endParaRPr lang="en-US"/>
          </a:p>
        </p:txBody>
      </p:sp>
    </p:spTree>
    <p:extLst>
      <p:ext uri="{BB962C8B-B14F-4D97-AF65-F5344CB8AC3E}">
        <p14:creationId xmlns:p14="http://schemas.microsoft.com/office/powerpoint/2010/main" val="1005904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A4BAD-62E5-8473-1639-81D87B2D4A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9320FE2-FF74-3524-650E-7A80CC10FB96}"/>
              </a:ext>
            </a:extLst>
          </p:cNvPr>
          <p:cNvSpPr>
            <a:spLocks noGrp="1"/>
          </p:cNvSpPr>
          <p:nvPr>
            <p:ph type="dt" sz="half" idx="10"/>
          </p:nvPr>
        </p:nvSpPr>
        <p:spPr/>
        <p:txBody>
          <a:bodyPr/>
          <a:lstStyle/>
          <a:p>
            <a:fld id="{28557936-0883-154C-B351-FB435A2B9749}" type="datetime1">
              <a:rPr lang="en-US" smtClean="0"/>
              <a:t>6/22/22</a:t>
            </a:fld>
            <a:endParaRPr lang="en-US"/>
          </a:p>
        </p:txBody>
      </p:sp>
      <p:sp>
        <p:nvSpPr>
          <p:cNvPr id="4" name="Footer Placeholder 3">
            <a:extLst>
              <a:ext uri="{FF2B5EF4-FFF2-40B4-BE49-F238E27FC236}">
                <a16:creationId xmlns:a16="http://schemas.microsoft.com/office/drawing/2014/main" id="{945982A1-CA15-A7EE-0827-DD873B9F95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8F32A3C-ED21-6CB9-448A-994C0235495D}"/>
              </a:ext>
            </a:extLst>
          </p:cNvPr>
          <p:cNvSpPr>
            <a:spLocks noGrp="1"/>
          </p:cNvSpPr>
          <p:nvPr>
            <p:ph type="sldNum" sz="quarter" idx="12"/>
          </p:nvPr>
        </p:nvSpPr>
        <p:spPr/>
        <p:txBody>
          <a:bodyPr/>
          <a:lstStyle/>
          <a:p>
            <a:fld id="{0F762837-B9D8-D149-A305-792DEBB25230}" type="slidenum">
              <a:rPr lang="en-US" smtClean="0"/>
              <a:t>‹#›</a:t>
            </a:fld>
            <a:endParaRPr lang="en-US"/>
          </a:p>
        </p:txBody>
      </p:sp>
      <p:cxnSp>
        <p:nvCxnSpPr>
          <p:cNvPr id="6" name="Straight Connector 5">
            <a:extLst>
              <a:ext uri="{FF2B5EF4-FFF2-40B4-BE49-F238E27FC236}">
                <a16:creationId xmlns:a16="http://schemas.microsoft.com/office/drawing/2014/main" id="{5175C532-DC4E-F48B-8251-556DFAA4AA1C}"/>
              </a:ext>
            </a:extLst>
          </p:cNvPr>
          <p:cNvCxnSpPr/>
          <p:nvPr userDrawn="1"/>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7" name="Picture 2">
            <a:extLst>
              <a:ext uri="{FF2B5EF4-FFF2-40B4-BE49-F238E27FC236}">
                <a16:creationId xmlns:a16="http://schemas.microsoft.com/office/drawing/2014/main" id="{828FD2A4-B0F3-BFB5-746F-8245E5E87B1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277600" y="187325"/>
            <a:ext cx="739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2534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796C87-87CA-0250-97C9-24FEF1B4D812}"/>
              </a:ext>
            </a:extLst>
          </p:cNvPr>
          <p:cNvSpPr>
            <a:spLocks noGrp="1"/>
          </p:cNvSpPr>
          <p:nvPr>
            <p:ph type="dt" sz="half" idx="10"/>
          </p:nvPr>
        </p:nvSpPr>
        <p:spPr/>
        <p:txBody>
          <a:bodyPr/>
          <a:lstStyle/>
          <a:p>
            <a:fld id="{BF711408-6A9A-5E47-8375-610E7DEEED5B}" type="datetime1">
              <a:rPr lang="en-US" smtClean="0"/>
              <a:t>6/22/22</a:t>
            </a:fld>
            <a:endParaRPr lang="en-US"/>
          </a:p>
        </p:txBody>
      </p:sp>
      <p:sp>
        <p:nvSpPr>
          <p:cNvPr id="3" name="Footer Placeholder 2">
            <a:extLst>
              <a:ext uri="{FF2B5EF4-FFF2-40B4-BE49-F238E27FC236}">
                <a16:creationId xmlns:a16="http://schemas.microsoft.com/office/drawing/2014/main" id="{85C8BD1C-119B-CCCB-A8D7-56AD683A7F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2B87D1E-1E09-4551-BA17-A6C81B135FB5}"/>
              </a:ext>
            </a:extLst>
          </p:cNvPr>
          <p:cNvSpPr>
            <a:spLocks noGrp="1"/>
          </p:cNvSpPr>
          <p:nvPr>
            <p:ph type="sldNum" sz="quarter" idx="12"/>
          </p:nvPr>
        </p:nvSpPr>
        <p:spPr/>
        <p:txBody>
          <a:bodyPr/>
          <a:lstStyle/>
          <a:p>
            <a:fld id="{0F762837-B9D8-D149-A305-792DEBB25230}" type="slidenum">
              <a:rPr lang="en-US" smtClean="0"/>
              <a:t>‹#›</a:t>
            </a:fld>
            <a:endParaRPr lang="en-US"/>
          </a:p>
        </p:txBody>
      </p:sp>
    </p:spTree>
    <p:extLst>
      <p:ext uri="{BB962C8B-B14F-4D97-AF65-F5344CB8AC3E}">
        <p14:creationId xmlns:p14="http://schemas.microsoft.com/office/powerpoint/2010/main" val="746396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8304D-5ECF-7204-624A-89BF9872E8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B123E99-1B7E-FF31-BA46-7F6D16A4A05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8F0B78-97CE-999C-9CF2-09F0B6BA18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A59132-E431-5440-F41F-341C98245251}"/>
              </a:ext>
            </a:extLst>
          </p:cNvPr>
          <p:cNvSpPr>
            <a:spLocks noGrp="1"/>
          </p:cNvSpPr>
          <p:nvPr>
            <p:ph type="dt" sz="half" idx="10"/>
          </p:nvPr>
        </p:nvSpPr>
        <p:spPr/>
        <p:txBody>
          <a:bodyPr/>
          <a:lstStyle/>
          <a:p>
            <a:fld id="{AE38C6D6-FEA0-2B4C-8E09-0617F88319FA}" type="datetime1">
              <a:rPr lang="en-US" smtClean="0"/>
              <a:t>6/22/22</a:t>
            </a:fld>
            <a:endParaRPr lang="en-US"/>
          </a:p>
        </p:txBody>
      </p:sp>
      <p:sp>
        <p:nvSpPr>
          <p:cNvPr id="6" name="Footer Placeholder 5">
            <a:extLst>
              <a:ext uri="{FF2B5EF4-FFF2-40B4-BE49-F238E27FC236}">
                <a16:creationId xmlns:a16="http://schemas.microsoft.com/office/drawing/2014/main" id="{1DE99D8A-DBA3-8CD5-4D8D-1588FCBE6D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B05BC6-FD7C-CBB3-1D62-3597DD032EED}"/>
              </a:ext>
            </a:extLst>
          </p:cNvPr>
          <p:cNvSpPr>
            <a:spLocks noGrp="1"/>
          </p:cNvSpPr>
          <p:nvPr>
            <p:ph type="sldNum" sz="quarter" idx="12"/>
          </p:nvPr>
        </p:nvSpPr>
        <p:spPr/>
        <p:txBody>
          <a:bodyPr/>
          <a:lstStyle/>
          <a:p>
            <a:fld id="{0F762837-B9D8-D149-A305-792DEBB25230}" type="slidenum">
              <a:rPr lang="en-US" smtClean="0"/>
              <a:t>‹#›</a:t>
            </a:fld>
            <a:endParaRPr lang="en-US"/>
          </a:p>
        </p:txBody>
      </p:sp>
    </p:spTree>
    <p:extLst>
      <p:ext uri="{BB962C8B-B14F-4D97-AF65-F5344CB8AC3E}">
        <p14:creationId xmlns:p14="http://schemas.microsoft.com/office/powerpoint/2010/main" val="1804568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BB868-862E-BD71-9941-9CC71763AD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CFEAAAC-FF5F-BBF2-1609-627746569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A17EE6-54E2-89EC-1AC9-5FEB13970C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AC15A8-C56A-A2EA-1341-377808EF9CEF}"/>
              </a:ext>
            </a:extLst>
          </p:cNvPr>
          <p:cNvSpPr>
            <a:spLocks noGrp="1"/>
          </p:cNvSpPr>
          <p:nvPr>
            <p:ph type="dt" sz="half" idx="10"/>
          </p:nvPr>
        </p:nvSpPr>
        <p:spPr/>
        <p:txBody>
          <a:bodyPr/>
          <a:lstStyle/>
          <a:p>
            <a:fld id="{D55FE91B-3E05-F143-8134-9FDBCADE7AC7}" type="datetime1">
              <a:rPr lang="en-US" smtClean="0"/>
              <a:t>6/22/22</a:t>
            </a:fld>
            <a:endParaRPr lang="en-US"/>
          </a:p>
        </p:txBody>
      </p:sp>
      <p:sp>
        <p:nvSpPr>
          <p:cNvPr id="6" name="Footer Placeholder 5">
            <a:extLst>
              <a:ext uri="{FF2B5EF4-FFF2-40B4-BE49-F238E27FC236}">
                <a16:creationId xmlns:a16="http://schemas.microsoft.com/office/drawing/2014/main" id="{FC3B3ED9-D1A0-91AB-E666-2412A45196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BA193D-F0FD-BB7E-D6E2-7F7F04B953A9}"/>
              </a:ext>
            </a:extLst>
          </p:cNvPr>
          <p:cNvSpPr>
            <a:spLocks noGrp="1"/>
          </p:cNvSpPr>
          <p:nvPr>
            <p:ph type="sldNum" sz="quarter" idx="12"/>
          </p:nvPr>
        </p:nvSpPr>
        <p:spPr/>
        <p:txBody>
          <a:bodyPr/>
          <a:lstStyle/>
          <a:p>
            <a:fld id="{0F762837-B9D8-D149-A305-792DEBB25230}" type="slidenum">
              <a:rPr lang="en-US" smtClean="0"/>
              <a:t>‹#›</a:t>
            </a:fld>
            <a:endParaRPr lang="en-US"/>
          </a:p>
        </p:txBody>
      </p:sp>
    </p:spTree>
    <p:extLst>
      <p:ext uri="{BB962C8B-B14F-4D97-AF65-F5344CB8AC3E}">
        <p14:creationId xmlns:p14="http://schemas.microsoft.com/office/powerpoint/2010/main" val="2048090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F3C90-39C4-4C38-8724-1657EFC6433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302C5F6-4725-FD21-52FB-A5C0797348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36D627-A887-8E76-DCD2-BC33778FE3D2}"/>
              </a:ext>
            </a:extLst>
          </p:cNvPr>
          <p:cNvSpPr>
            <a:spLocks noGrp="1"/>
          </p:cNvSpPr>
          <p:nvPr>
            <p:ph type="dt" sz="half" idx="10"/>
          </p:nvPr>
        </p:nvSpPr>
        <p:spPr/>
        <p:txBody>
          <a:bodyPr/>
          <a:lstStyle/>
          <a:p>
            <a:fld id="{72BC4E69-0D27-2D4B-9559-C47291F8AB80}" type="datetime1">
              <a:rPr lang="en-US" smtClean="0"/>
              <a:t>6/22/22</a:t>
            </a:fld>
            <a:endParaRPr lang="en-US"/>
          </a:p>
        </p:txBody>
      </p:sp>
      <p:sp>
        <p:nvSpPr>
          <p:cNvPr id="5" name="Footer Placeholder 4">
            <a:extLst>
              <a:ext uri="{FF2B5EF4-FFF2-40B4-BE49-F238E27FC236}">
                <a16:creationId xmlns:a16="http://schemas.microsoft.com/office/drawing/2014/main" id="{C256D637-330B-CF27-6754-E7D3DD76BC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F053B6-9C59-D120-B457-F30F1ED0ABAD}"/>
              </a:ext>
            </a:extLst>
          </p:cNvPr>
          <p:cNvSpPr>
            <a:spLocks noGrp="1"/>
          </p:cNvSpPr>
          <p:nvPr>
            <p:ph type="sldNum" sz="quarter" idx="12"/>
          </p:nvPr>
        </p:nvSpPr>
        <p:spPr/>
        <p:txBody>
          <a:bodyPr/>
          <a:lstStyle/>
          <a:p>
            <a:fld id="{0F762837-B9D8-D149-A305-792DEBB25230}" type="slidenum">
              <a:rPr lang="en-US" smtClean="0"/>
              <a:t>‹#›</a:t>
            </a:fld>
            <a:endParaRPr lang="en-US"/>
          </a:p>
        </p:txBody>
      </p:sp>
    </p:spTree>
    <p:extLst>
      <p:ext uri="{BB962C8B-B14F-4D97-AF65-F5344CB8AC3E}">
        <p14:creationId xmlns:p14="http://schemas.microsoft.com/office/powerpoint/2010/main" val="1627055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24340E-A2FF-8460-B549-F4A17E3B10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982CA2F-4045-697E-72DC-C15B2ACF86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05E130-5807-1E3A-5EC2-C000BAE6C7B2}"/>
              </a:ext>
            </a:extLst>
          </p:cNvPr>
          <p:cNvSpPr>
            <a:spLocks noGrp="1"/>
          </p:cNvSpPr>
          <p:nvPr>
            <p:ph type="dt" sz="half" idx="10"/>
          </p:nvPr>
        </p:nvSpPr>
        <p:spPr/>
        <p:txBody>
          <a:bodyPr/>
          <a:lstStyle/>
          <a:p>
            <a:fld id="{5C1292FF-D92D-3045-883D-D486E5D159A9}" type="datetime1">
              <a:rPr lang="en-US" smtClean="0"/>
              <a:t>6/22/22</a:t>
            </a:fld>
            <a:endParaRPr lang="en-US"/>
          </a:p>
        </p:txBody>
      </p:sp>
      <p:sp>
        <p:nvSpPr>
          <p:cNvPr id="5" name="Footer Placeholder 4">
            <a:extLst>
              <a:ext uri="{FF2B5EF4-FFF2-40B4-BE49-F238E27FC236}">
                <a16:creationId xmlns:a16="http://schemas.microsoft.com/office/drawing/2014/main" id="{26FD5881-CC99-F286-ED90-1D2907B69A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0BCC94-1F8B-5FFE-B3F1-D78510647A68}"/>
              </a:ext>
            </a:extLst>
          </p:cNvPr>
          <p:cNvSpPr>
            <a:spLocks noGrp="1"/>
          </p:cNvSpPr>
          <p:nvPr>
            <p:ph type="sldNum" sz="quarter" idx="12"/>
          </p:nvPr>
        </p:nvSpPr>
        <p:spPr/>
        <p:txBody>
          <a:bodyPr/>
          <a:lstStyle/>
          <a:p>
            <a:fld id="{0F762837-B9D8-D149-A305-792DEBB25230}" type="slidenum">
              <a:rPr lang="en-US" smtClean="0"/>
              <a:t>‹#›</a:t>
            </a:fld>
            <a:endParaRPr lang="en-US"/>
          </a:p>
        </p:txBody>
      </p:sp>
    </p:spTree>
    <p:extLst>
      <p:ext uri="{BB962C8B-B14F-4D97-AF65-F5344CB8AC3E}">
        <p14:creationId xmlns:p14="http://schemas.microsoft.com/office/powerpoint/2010/main" val="2201360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84ABA0-F926-5913-29D0-FB253341CF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8AE8AD-BD54-BE9D-BA10-8DE47804A3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CA3C22-AC1A-1AA4-9A8C-FFBAFD9410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A113EE-8DB3-3E49-8C2F-BA4B9496F436}" type="datetime1">
              <a:rPr lang="en-US" smtClean="0"/>
              <a:t>6/22/22</a:t>
            </a:fld>
            <a:endParaRPr lang="en-US"/>
          </a:p>
        </p:txBody>
      </p:sp>
      <p:sp>
        <p:nvSpPr>
          <p:cNvPr id="5" name="Footer Placeholder 4">
            <a:extLst>
              <a:ext uri="{FF2B5EF4-FFF2-40B4-BE49-F238E27FC236}">
                <a16:creationId xmlns:a16="http://schemas.microsoft.com/office/drawing/2014/main" id="{354BD409-1AC6-4158-18B9-9501994CE1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11AAB8-F540-44CB-C6B9-6C63E54CA24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762837-B9D8-D149-A305-792DEBB25230}" type="slidenum">
              <a:rPr lang="en-US" smtClean="0"/>
              <a:t>‹#›</a:t>
            </a:fld>
            <a:endParaRPr lang="en-US"/>
          </a:p>
        </p:txBody>
      </p:sp>
    </p:spTree>
    <p:extLst>
      <p:ext uri="{BB962C8B-B14F-4D97-AF65-F5344CB8AC3E}">
        <p14:creationId xmlns:p14="http://schemas.microsoft.com/office/powerpoint/2010/main" val="42488408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hyperlink" Target="https://doi.org/10.2514/1.J059869" TargetMode="Externa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0.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0.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35.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doi.org/10.2514/1.C036233"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tiff"/><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tiff"/></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56.jpe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55.tiff"/></Relationships>
</file>

<file path=ppt/slides/_rels/slide36.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9.png"/><Relationship Id="rId1" Type="http://schemas.openxmlformats.org/officeDocument/2006/relationships/slideLayout" Target="../slideLayouts/slideLayout6.xml"/><Relationship Id="rId4" Type="http://schemas.openxmlformats.org/officeDocument/2006/relationships/image" Target="../media/image62.png"/></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hyperlink" Target="https://doi.org/10.2514/6.2021-1647" TargetMode="External"/><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F41B5-B7FC-04D4-2567-871E9165B4DD}"/>
              </a:ext>
            </a:extLst>
          </p:cNvPr>
          <p:cNvSpPr>
            <a:spLocks noGrp="1"/>
          </p:cNvSpPr>
          <p:nvPr>
            <p:ph type="ctrTitle"/>
          </p:nvPr>
        </p:nvSpPr>
        <p:spPr>
          <a:xfrm>
            <a:off x="278947" y="816429"/>
            <a:ext cx="11634106" cy="1451654"/>
          </a:xfrm>
        </p:spPr>
        <p:txBody>
          <a:bodyPr>
            <a:normAutofit/>
          </a:bodyPr>
          <a:lstStyle/>
          <a:p>
            <a:r>
              <a:rPr lang="en-US" sz="4400" dirty="0">
                <a:latin typeface="Helvetica" pitchFamily="2" charset="0"/>
              </a:rPr>
              <a:t>Active Flow Control (AFC) on the Simplified High-Lift CRM: Lessons Learned</a:t>
            </a:r>
          </a:p>
        </p:txBody>
      </p:sp>
      <p:sp>
        <p:nvSpPr>
          <p:cNvPr id="3" name="Subtitle 2">
            <a:extLst>
              <a:ext uri="{FF2B5EF4-FFF2-40B4-BE49-F238E27FC236}">
                <a16:creationId xmlns:a16="http://schemas.microsoft.com/office/drawing/2014/main" id="{3C326A64-B0EB-0114-220D-4B477770CF5A}"/>
              </a:ext>
            </a:extLst>
          </p:cNvPr>
          <p:cNvSpPr>
            <a:spLocks noGrp="1"/>
          </p:cNvSpPr>
          <p:nvPr>
            <p:ph type="subTitle" idx="1"/>
          </p:nvPr>
        </p:nvSpPr>
        <p:spPr>
          <a:xfrm>
            <a:off x="706056" y="3193825"/>
            <a:ext cx="10868628" cy="1655762"/>
          </a:xfrm>
        </p:spPr>
        <p:txBody>
          <a:bodyPr>
            <a:noAutofit/>
          </a:bodyPr>
          <a:lstStyle/>
          <a:p>
            <a:r>
              <a:rPr lang="en-US" dirty="0" err="1">
                <a:latin typeface="Helvetica" pitchFamily="2" charset="0"/>
              </a:rPr>
              <a:t>LaTunia</a:t>
            </a:r>
            <a:r>
              <a:rPr lang="en-US" dirty="0">
                <a:latin typeface="Helvetica" pitchFamily="2" charset="0"/>
              </a:rPr>
              <a:t> Melton, Judith Hannon, </a:t>
            </a:r>
            <a:r>
              <a:rPr lang="en-US" dirty="0" err="1">
                <a:latin typeface="Helvetica" pitchFamily="2" charset="0"/>
              </a:rPr>
              <a:t>Marlyn</a:t>
            </a:r>
            <a:r>
              <a:rPr lang="en-US" dirty="0">
                <a:latin typeface="Helvetica" pitchFamily="2" charset="0"/>
              </a:rPr>
              <a:t> </a:t>
            </a:r>
            <a:r>
              <a:rPr lang="en-US" dirty="0" err="1">
                <a:latin typeface="Helvetica" pitchFamily="2" charset="0"/>
              </a:rPr>
              <a:t>Andino</a:t>
            </a:r>
            <a:r>
              <a:rPr lang="en-US" dirty="0">
                <a:latin typeface="Helvetica" pitchFamily="2" charset="0"/>
              </a:rPr>
              <a:t>, </a:t>
            </a:r>
            <a:r>
              <a:rPr lang="en-US" dirty="0" err="1">
                <a:latin typeface="Helvetica" pitchFamily="2" charset="0"/>
              </a:rPr>
              <a:t>Mehti</a:t>
            </a:r>
            <a:r>
              <a:rPr lang="en-US" dirty="0">
                <a:latin typeface="Helvetica" pitchFamily="2" charset="0"/>
              </a:rPr>
              <a:t> </a:t>
            </a:r>
            <a:r>
              <a:rPr lang="en-US" dirty="0" err="1">
                <a:latin typeface="Helvetica" pitchFamily="2" charset="0"/>
              </a:rPr>
              <a:t>Koklu</a:t>
            </a:r>
            <a:r>
              <a:rPr lang="en-US" dirty="0">
                <a:latin typeface="Helvetica" pitchFamily="2" charset="0"/>
              </a:rPr>
              <a:t>, Keith Paschal</a:t>
            </a:r>
          </a:p>
          <a:p>
            <a:r>
              <a:rPr lang="en-US" i="1" dirty="0">
                <a:solidFill>
                  <a:srgbClr val="0070C0"/>
                </a:solidFill>
                <a:latin typeface="Helvetica" pitchFamily="2" charset="0"/>
              </a:rPr>
              <a:t>Flow Physics and Control Branch (D303)</a:t>
            </a:r>
          </a:p>
          <a:p>
            <a:endParaRPr lang="en-US" dirty="0">
              <a:latin typeface="Helvetica" pitchFamily="2" charset="0"/>
            </a:endParaRPr>
          </a:p>
          <a:p>
            <a:r>
              <a:rPr lang="en-US" dirty="0">
                <a:latin typeface="Helvetica" pitchFamily="2" charset="0"/>
              </a:rPr>
              <a:t>and</a:t>
            </a:r>
          </a:p>
          <a:p>
            <a:endParaRPr lang="en-US" dirty="0">
              <a:latin typeface="Helvetica" pitchFamily="2" charset="0"/>
            </a:endParaRPr>
          </a:p>
          <a:p>
            <a:r>
              <a:rPr lang="en-US" dirty="0">
                <a:latin typeface="Helvetica" pitchFamily="2" charset="0"/>
              </a:rPr>
              <a:t>Veer </a:t>
            </a:r>
            <a:r>
              <a:rPr lang="en-US" dirty="0" err="1">
                <a:latin typeface="Helvetica" pitchFamily="2" charset="0"/>
              </a:rPr>
              <a:t>Vatsa</a:t>
            </a:r>
            <a:endParaRPr lang="en-US" dirty="0">
              <a:latin typeface="Helvetica" pitchFamily="2" charset="0"/>
            </a:endParaRPr>
          </a:p>
          <a:p>
            <a:r>
              <a:rPr lang="en-US" i="1" dirty="0">
                <a:solidFill>
                  <a:srgbClr val="0070C0"/>
                </a:solidFill>
                <a:latin typeface="Helvetica" pitchFamily="2" charset="0"/>
              </a:rPr>
              <a:t>Computational </a:t>
            </a:r>
            <a:r>
              <a:rPr lang="en-US" i="1" dirty="0" err="1">
                <a:solidFill>
                  <a:srgbClr val="0070C0"/>
                </a:solidFill>
                <a:latin typeface="Helvetica" pitchFamily="2" charset="0"/>
              </a:rPr>
              <a:t>Aerosciences</a:t>
            </a:r>
            <a:r>
              <a:rPr lang="en-US" i="1" dirty="0">
                <a:solidFill>
                  <a:srgbClr val="0070C0"/>
                </a:solidFill>
                <a:latin typeface="Helvetica" pitchFamily="2" charset="0"/>
              </a:rPr>
              <a:t> Branch (D302)</a:t>
            </a:r>
          </a:p>
        </p:txBody>
      </p:sp>
      <p:sp>
        <p:nvSpPr>
          <p:cNvPr id="7" name="Slide Number Placeholder 6">
            <a:extLst>
              <a:ext uri="{FF2B5EF4-FFF2-40B4-BE49-F238E27FC236}">
                <a16:creationId xmlns:a16="http://schemas.microsoft.com/office/drawing/2014/main" id="{AC49A84F-204F-2052-C27D-AE7D61B6F3C8}"/>
              </a:ext>
            </a:extLst>
          </p:cNvPr>
          <p:cNvSpPr>
            <a:spLocks noGrp="1"/>
          </p:cNvSpPr>
          <p:nvPr>
            <p:ph type="sldNum" sz="quarter" idx="12"/>
          </p:nvPr>
        </p:nvSpPr>
        <p:spPr/>
        <p:txBody>
          <a:bodyPr/>
          <a:lstStyle/>
          <a:p>
            <a:fld id="{0F762837-B9D8-D149-A305-792DEBB25230}" type="slidenum">
              <a:rPr lang="en-US" smtClean="0"/>
              <a:t>1</a:t>
            </a:fld>
            <a:endParaRPr lang="en-US" dirty="0"/>
          </a:p>
        </p:txBody>
      </p:sp>
    </p:spTree>
    <p:extLst>
      <p:ext uri="{BB962C8B-B14F-4D97-AF65-F5344CB8AC3E}">
        <p14:creationId xmlns:p14="http://schemas.microsoft.com/office/powerpoint/2010/main" val="1263439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F41B5-B7FC-04D4-2567-871E9165B4DD}"/>
              </a:ext>
            </a:extLst>
          </p:cNvPr>
          <p:cNvSpPr>
            <a:spLocks noGrp="1"/>
          </p:cNvSpPr>
          <p:nvPr>
            <p:ph type="ctrTitle"/>
          </p:nvPr>
        </p:nvSpPr>
        <p:spPr>
          <a:xfrm>
            <a:off x="278947" y="816429"/>
            <a:ext cx="11634106" cy="1451654"/>
          </a:xfrm>
        </p:spPr>
        <p:txBody>
          <a:bodyPr>
            <a:normAutofit/>
          </a:bodyPr>
          <a:lstStyle/>
          <a:p>
            <a:r>
              <a:rPr lang="en-US" sz="4400" dirty="0">
                <a:latin typeface="Helvetica" pitchFamily="2" charset="0"/>
              </a:rPr>
              <a:t>Active Flow Control (AFC) on the Simplified High-Lift CRM: Lessons Learned</a:t>
            </a:r>
          </a:p>
        </p:txBody>
      </p:sp>
      <p:sp>
        <p:nvSpPr>
          <p:cNvPr id="3" name="Subtitle 2">
            <a:extLst>
              <a:ext uri="{FF2B5EF4-FFF2-40B4-BE49-F238E27FC236}">
                <a16:creationId xmlns:a16="http://schemas.microsoft.com/office/drawing/2014/main" id="{3C326A64-B0EB-0114-220D-4B477770CF5A}"/>
              </a:ext>
            </a:extLst>
          </p:cNvPr>
          <p:cNvSpPr>
            <a:spLocks noGrp="1"/>
          </p:cNvSpPr>
          <p:nvPr>
            <p:ph type="subTitle" idx="1"/>
          </p:nvPr>
        </p:nvSpPr>
        <p:spPr>
          <a:xfrm>
            <a:off x="706056" y="3193825"/>
            <a:ext cx="10868628" cy="1655762"/>
          </a:xfrm>
        </p:spPr>
        <p:txBody>
          <a:bodyPr>
            <a:noAutofit/>
          </a:bodyPr>
          <a:lstStyle/>
          <a:p>
            <a:r>
              <a:rPr lang="en-US" dirty="0" err="1">
                <a:latin typeface="Helvetica" pitchFamily="2" charset="0"/>
              </a:rPr>
              <a:t>LaTunia</a:t>
            </a:r>
            <a:r>
              <a:rPr lang="en-US" dirty="0">
                <a:latin typeface="Helvetica" pitchFamily="2" charset="0"/>
              </a:rPr>
              <a:t> Melton, Judith Hannon, </a:t>
            </a:r>
            <a:r>
              <a:rPr lang="en-US" dirty="0" err="1">
                <a:latin typeface="Helvetica" pitchFamily="2" charset="0"/>
              </a:rPr>
              <a:t>Marlyn</a:t>
            </a:r>
            <a:r>
              <a:rPr lang="en-US" dirty="0">
                <a:latin typeface="Helvetica" pitchFamily="2" charset="0"/>
              </a:rPr>
              <a:t> </a:t>
            </a:r>
            <a:r>
              <a:rPr lang="en-US" dirty="0" err="1">
                <a:latin typeface="Helvetica" pitchFamily="2" charset="0"/>
              </a:rPr>
              <a:t>Andino</a:t>
            </a:r>
            <a:r>
              <a:rPr lang="en-US" dirty="0">
                <a:latin typeface="Helvetica" pitchFamily="2" charset="0"/>
              </a:rPr>
              <a:t>, </a:t>
            </a:r>
            <a:r>
              <a:rPr lang="en-US" dirty="0" err="1">
                <a:latin typeface="Helvetica" pitchFamily="2" charset="0"/>
              </a:rPr>
              <a:t>Mehti</a:t>
            </a:r>
            <a:r>
              <a:rPr lang="en-US" dirty="0">
                <a:latin typeface="Helvetica" pitchFamily="2" charset="0"/>
              </a:rPr>
              <a:t> </a:t>
            </a:r>
            <a:r>
              <a:rPr lang="en-US" dirty="0" err="1">
                <a:latin typeface="Helvetica" pitchFamily="2" charset="0"/>
              </a:rPr>
              <a:t>Koklu</a:t>
            </a:r>
            <a:r>
              <a:rPr lang="en-US" dirty="0">
                <a:latin typeface="Helvetica" pitchFamily="2" charset="0"/>
              </a:rPr>
              <a:t>, Keith Paschal</a:t>
            </a:r>
          </a:p>
          <a:p>
            <a:r>
              <a:rPr lang="en-US" i="1" dirty="0">
                <a:solidFill>
                  <a:srgbClr val="0070C0"/>
                </a:solidFill>
                <a:latin typeface="Helvetica" pitchFamily="2" charset="0"/>
              </a:rPr>
              <a:t>Flow Physics and Control Branch (D303)</a:t>
            </a:r>
          </a:p>
          <a:p>
            <a:endParaRPr lang="en-US" dirty="0">
              <a:latin typeface="Helvetica" pitchFamily="2" charset="0"/>
            </a:endParaRPr>
          </a:p>
          <a:p>
            <a:r>
              <a:rPr lang="en-US" dirty="0">
                <a:latin typeface="Helvetica" pitchFamily="2" charset="0"/>
              </a:rPr>
              <a:t>and</a:t>
            </a:r>
          </a:p>
          <a:p>
            <a:endParaRPr lang="en-US" dirty="0">
              <a:latin typeface="Helvetica" pitchFamily="2" charset="0"/>
            </a:endParaRPr>
          </a:p>
          <a:p>
            <a:r>
              <a:rPr lang="en-US" dirty="0">
                <a:latin typeface="Helvetica" pitchFamily="2" charset="0"/>
              </a:rPr>
              <a:t>Veer </a:t>
            </a:r>
            <a:r>
              <a:rPr lang="en-US" dirty="0" err="1">
                <a:latin typeface="Helvetica" pitchFamily="2" charset="0"/>
              </a:rPr>
              <a:t>Vatsa</a:t>
            </a:r>
            <a:endParaRPr lang="en-US" dirty="0">
              <a:latin typeface="Helvetica" pitchFamily="2" charset="0"/>
            </a:endParaRPr>
          </a:p>
          <a:p>
            <a:r>
              <a:rPr lang="en-US" i="1" dirty="0">
                <a:solidFill>
                  <a:srgbClr val="0070C0"/>
                </a:solidFill>
                <a:latin typeface="Helvetica" pitchFamily="2" charset="0"/>
              </a:rPr>
              <a:t>Computational </a:t>
            </a:r>
            <a:r>
              <a:rPr lang="en-US" i="1" dirty="0" err="1">
                <a:solidFill>
                  <a:srgbClr val="0070C0"/>
                </a:solidFill>
                <a:latin typeface="Helvetica" pitchFamily="2" charset="0"/>
              </a:rPr>
              <a:t>Aerosciences</a:t>
            </a:r>
            <a:r>
              <a:rPr lang="en-US" i="1" dirty="0">
                <a:solidFill>
                  <a:srgbClr val="0070C0"/>
                </a:solidFill>
                <a:latin typeface="Helvetica" pitchFamily="2" charset="0"/>
              </a:rPr>
              <a:t> Branch (D302)</a:t>
            </a:r>
          </a:p>
        </p:txBody>
      </p:sp>
      <p:sp>
        <p:nvSpPr>
          <p:cNvPr id="4" name="TextBox 3">
            <a:extLst>
              <a:ext uri="{FF2B5EF4-FFF2-40B4-BE49-F238E27FC236}">
                <a16:creationId xmlns:a16="http://schemas.microsoft.com/office/drawing/2014/main" id="{248E6610-B21D-3296-7CF3-5AE0595C0F9D}"/>
              </a:ext>
            </a:extLst>
          </p:cNvPr>
          <p:cNvSpPr txBox="1"/>
          <p:nvPr/>
        </p:nvSpPr>
        <p:spPr>
          <a:xfrm>
            <a:off x="4613349" y="2500121"/>
            <a:ext cx="3054041" cy="461665"/>
          </a:xfrm>
          <a:prstGeom prst="rect">
            <a:avLst/>
          </a:prstGeom>
          <a:noFill/>
        </p:spPr>
        <p:txBody>
          <a:bodyPr wrap="none" rtlCol="0">
            <a:spAutoFit/>
          </a:bodyPr>
          <a:lstStyle/>
          <a:p>
            <a:r>
              <a:rPr lang="en-US" sz="2400" dirty="0">
                <a:solidFill>
                  <a:srgbClr val="FFC000"/>
                </a:solidFill>
                <a:latin typeface="Apple Chancery" panose="03020702040506060504" pitchFamily="66" charset="-79"/>
                <a:cs typeface="Apple Chancery" panose="03020702040506060504" pitchFamily="66" charset="-79"/>
              </a:rPr>
              <a:t>A Tribute to John Lin</a:t>
            </a:r>
          </a:p>
        </p:txBody>
      </p:sp>
      <p:sp>
        <p:nvSpPr>
          <p:cNvPr id="7" name="Slide Number Placeholder 6">
            <a:extLst>
              <a:ext uri="{FF2B5EF4-FFF2-40B4-BE49-F238E27FC236}">
                <a16:creationId xmlns:a16="http://schemas.microsoft.com/office/drawing/2014/main" id="{AC49A84F-204F-2052-C27D-AE7D61B6F3C8}"/>
              </a:ext>
            </a:extLst>
          </p:cNvPr>
          <p:cNvSpPr>
            <a:spLocks noGrp="1"/>
          </p:cNvSpPr>
          <p:nvPr>
            <p:ph type="sldNum" sz="quarter" idx="12"/>
          </p:nvPr>
        </p:nvSpPr>
        <p:spPr/>
        <p:txBody>
          <a:bodyPr/>
          <a:lstStyle/>
          <a:p>
            <a:fld id="{0F762837-B9D8-D149-A305-792DEBB25230}" type="slidenum">
              <a:rPr lang="en-US" smtClean="0"/>
              <a:t>2</a:t>
            </a:fld>
            <a:endParaRPr lang="en-US" dirty="0"/>
          </a:p>
        </p:txBody>
      </p:sp>
    </p:spTree>
    <p:extLst>
      <p:ext uri="{BB962C8B-B14F-4D97-AF65-F5344CB8AC3E}">
        <p14:creationId xmlns:p14="http://schemas.microsoft.com/office/powerpoint/2010/main" val="1775352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25BA2-A1B6-DD7D-29A6-CBA2AD5BC8E8}"/>
              </a:ext>
            </a:extLst>
          </p:cNvPr>
          <p:cNvSpPr>
            <a:spLocks noGrp="1"/>
          </p:cNvSpPr>
          <p:nvPr>
            <p:ph type="title"/>
          </p:nvPr>
        </p:nvSpPr>
        <p:spPr>
          <a:xfrm>
            <a:off x="169794" y="-39756"/>
            <a:ext cx="10515600" cy="1325563"/>
          </a:xfrm>
        </p:spPr>
        <p:txBody>
          <a:bodyPr/>
          <a:lstStyle/>
          <a:p>
            <a:r>
              <a:rPr lang="en-US" b="1" dirty="0">
                <a:latin typeface="Helvetica" pitchFamily="2" charset="0"/>
              </a:rPr>
              <a:t>Outline</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B2BDF5D6-229E-BDCC-90FC-9E44A64FCCCA}"/>
                  </a:ext>
                </a:extLst>
              </p:cNvPr>
              <p:cNvSpPr txBox="1"/>
              <p:nvPr/>
            </p:nvSpPr>
            <p:spPr>
              <a:xfrm>
                <a:off x="593033" y="977716"/>
                <a:ext cx="5359159" cy="5440207"/>
              </a:xfrm>
              <a:prstGeom prst="rect">
                <a:avLst/>
              </a:prstGeom>
              <a:noFill/>
            </p:spPr>
            <p:txBody>
              <a:bodyPr wrap="none" rtlCol="0">
                <a:spAutoFit/>
              </a:bodyPr>
              <a:lstStyle/>
              <a:p>
                <a:pPr marL="285750" indent="-285750">
                  <a:lnSpc>
                    <a:spcPct val="300000"/>
                  </a:lnSpc>
                  <a:buFont typeface="Arial" panose="020B0604020202020204" pitchFamily="34" charset="0"/>
                  <a:buChar char="•"/>
                </a:pPr>
                <a:r>
                  <a:rPr lang="en-US" sz="2400" dirty="0">
                    <a:latin typeface="Helvetica" pitchFamily="2" charset="0"/>
                  </a:rPr>
                  <a:t>Motivation &amp; Approach</a:t>
                </a:r>
              </a:p>
              <a:p>
                <a:pPr marL="285750" indent="-285750">
                  <a:lnSpc>
                    <a:spcPct val="300000"/>
                  </a:lnSpc>
                  <a:buFont typeface="Arial" panose="020B0604020202020204" pitchFamily="34" charset="0"/>
                  <a:buChar char="•"/>
                </a:pPr>
                <a:r>
                  <a:rPr lang="en-US" sz="2400" dirty="0">
                    <a:latin typeface="Helvetica" pitchFamily="2" charset="0"/>
                  </a:rPr>
                  <a:t>CFD</a:t>
                </a:r>
              </a:p>
              <a:p>
                <a:pPr marL="285750" indent="-285750">
                  <a:lnSpc>
                    <a:spcPct val="300000"/>
                  </a:lnSpc>
                  <a:buFont typeface="Arial" panose="020B0604020202020204" pitchFamily="34" charset="0"/>
                  <a:buChar char="•"/>
                </a:pPr>
                <a:r>
                  <a:rPr lang="en-US" sz="2400" dirty="0">
                    <a:latin typeface="Helvetica" pitchFamily="2" charset="0"/>
                  </a:rPr>
                  <a:t>Actuator Technology</a:t>
                </a:r>
              </a:p>
              <a:p>
                <a:pPr marL="285750" indent="-285750">
                  <a:lnSpc>
                    <a:spcPct val="300000"/>
                  </a:lnSpc>
                  <a:buFont typeface="Arial" panose="020B0604020202020204" pitchFamily="34" charset="0"/>
                  <a:buChar char="•"/>
                </a:pPr>
                <a:r>
                  <a:rPr lang="en-US" sz="2400" dirty="0">
                    <a:solidFill>
                      <a:schemeClr val="tx1"/>
                    </a:solidFill>
                    <a:latin typeface="Helvetica" pitchFamily="2" charset="0"/>
                  </a:rPr>
                  <a:t>Actuator Comparison (</a:t>
                </a:r>
                <a:r>
                  <a:rPr lang="en-US" sz="2400" b="1" i="1" dirty="0">
                    <a:solidFill>
                      <a:schemeClr val="tx1"/>
                    </a:solidFill>
                    <a:latin typeface="Helvetica" pitchFamily="2" charset="0"/>
                  </a:rPr>
                  <a:t>NPR</a:t>
                </a:r>
                <a:r>
                  <a:rPr lang="en-US" sz="2400" i="1" baseline="-25000" dirty="0">
                    <a:solidFill>
                      <a:schemeClr val="tx1"/>
                    </a:solidFill>
                    <a:latin typeface="Symbol" pitchFamily="2" charset="2"/>
                  </a:rPr>
                  <a:t> </a:t>
                </a:r>
                <a:r>
                  <a:rPr lang="en-US" sz="2400" dirty="0">
                    <a:solidFill>
                      <a:schemeClr val="tx1"/>
                    </a:solidFill>
                  </a:rPr>
                  <a:t>, </a:t>
                </a:r>
                <a14:m>
                  <m:oMath xmlns:m="http://schemas.openxmlformats.org/officeDocument/2006/math">
                    <m:acc>
                      <m:accPr>
                        <m:chr m:val="̇"/>
                        <m:ctrlPr>
                          <a:rPr lang="en-US" sz="2400" b="1" i="1" dirty="0">
                            <a:solidFill>
                              <a:schemeClr val="tx1"/>
                            </a:solidFill>
                            <a:latin typeface="Cambria Math" panose="02040503050406030204" pitchFamily="18" charset="0"/>
                          </a:rPr>
                        </m:ctrlPr>
                      </m:accPr>
                      <m:e>
                        <m:r>
                          <a:rPr lang="en-US" sz="2400" b="1" i="1" dirty="0">
                            <a:solidFill>
                              <a:schemeClr val="tx1"/>
                            </a:solidFill>
                            <a:latin typeface="Cambria Math" panose="02040503050406030204" pitchFamily="18" charset="0"/>
                          </a:rPr>
                          <m:t>𝒎</m:t>
                        </m:r>
                      </m:e>
                    </m:acc>
                  </m:oMath>
                </a14:m>
                <a:r>
                  <a:rPr lang="en-US" sz="2400" b="1" i="1" baseline="-25000" dirty="0">
                    <a:solidFill>
                      <a:schemeClr val="tx1"/>
                    </a:solidFill>
                  </a:rPr>
                  <a:t> </a:t>
                </a:r>
                <a:r>
                  <a:rPr lang="en-US" sz="2400" dirty="0">
                    <a:solidFill>
                      <a:schemeClr val="tx1"/>
                    </a:solidFill>
                  </a:rPr>
                  <a:t>, </a:t>
                </a:r>
                <a:r>
                  <a:rPr lang="en-US" sz="2400" b="1" i="1" dirty="0">
                    <a:solidFill>
                      <a:schemeClr val="tx1"/>
                    </a:solidFill>
                    <a:latin typeface="Helvetica" pitchFamily="2" charset="0"/>
                  </a:rPr>
                  <a:t>C</a:t>
                </a:r>
                <a:r>
                  <a:rPr lang="en-US" sz="2400" b="1" i="1" baseline="-25000" dirty="0">
                    <a:solidFill>
                      <a:schemeClr val="tx1"/>
                    </a:solidFill>
                    <a:latin typeface="Symbol" pitchFamily="2" charset="2"/>
                  </a:rPr>
                  <a:t>p </a:t>
                </a:r>
                <a:r>
                  <a:rPr lang="en-US" sz="2400" dirty="0">
                    <a:solidFill>
                      <a:schemeClr val="tx1"/>
                    </a:solidFill>
                  </a:rPr>
                  <a:t>)</a:t>
                </a:r>
              </a:p>
              <a:p>
                <a:pPr marL="285750" indent="-285750">
                  <a:lnSpc>
                    <a:spcPct val="300000"/>
                  </a:lnSpc>
                  <a:buFont typeface="Arial" panose="020B0604020202020204" pitchFamily="34" charset="0"/>
                  <a:buChar char="•"/>
                </a:pPr>
                <a:r>
                  <a:rPr lang="en-US" sz="2400" dirty="0">
                    <a:latin typeface="Helvetica" pitchFamily="2" charset="0"/>
                  </a:rPr>
                  <a:t>Other Data</a:t>
                </a:r>
              </a:p>
            </p:txBody>
          </p:sp>
        </mc:Choice>
        <mc:Fallback>
          <p:sp>
            <p:nvSpPr>
              <p:cNvPr id="4" name="TextBox 3">
                <a:extLst>
                  <a:ext uri="{FF2B5EF4-FFF2-40B4-BE49-F238E27FC236}">
                    <a16:creationId xmlns:a16="http://schemas.microsoft.com/office/drawing/2014/main" id="{B2BDF5D6-229E-BDCC-90FC-9E44A64FCCCA}"/>
                  </a:ext>
                </a:extLst>
              </p:cNvPr>
              <p:cNvSpPr txBox="1">
                <a:spLocks noRot="1" noChangeAspect="1" noMove="1" noResize="1" noEditPoints="1" noAdjustHandles="1" noChangeArrowheads="1" noChangeShapeType="1" noTextEdit="1"/>
              </p:cNvSpPr>
              <p:nvPr/>
            </p:nvSpPr>
            <p:spPr>
              <a:xfrm>
                <a:off x="593033" y="977716"/>
                <a:ext cx="5359159" cy="5440207"/>
              </a:xfrm>
              <a:prstGeom prst="rect">
                <a:avLst/>
              </a:prstGeom>
              <a:blipFill>
                <a:blip r:embed="rId2"/>
                <a:stretch>
                  <a:fillRect l="-1418" r="-946" b="-1628"/>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9C6B02BB-4743-4904-C37F-3B9BFE2D81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67570" y="1463040"/>
            <a:ext cx="3417824" cy="5126736"/>
          </a:xfrm>
          <a:prstGeom prst="rect">
            <a:avLst/>
          </a:prstGeom>
        </p:spPr>
      </p:pic>
      <p:sp>
        <p:nvSpPr>
          <p:cNvPr id="6" name="Slide Number Placeholder 5">
            <a:extLst>
              <a:ext uri="{FF2B5EF4-FFF2-40B4-BE49-F238E27FC236}">
                <a16:creationId xmlns:a16="http://schemas.microsoft.com/office/drawing/2014/main" id="{2706588B-89AD-14BE-98F6-4FB66B902966}"/>
              </a:ext>
            </a:extLst>
          </p:cNvPr>
          <p:cNvSpPr>
            <a:spLocks noGrp="1"/>
          </p:cNvSpPr>
          <p:nvPr>
            <p:ph type="sldNum" sz="quarter" idx="12"/>
          </p:nvPr>
        </p:nvSpPr>
        <p:spPr/>
        <p:txBody>
          <a:bodyPr/>
          <a:lstStyle/>
          <a:p>
            <a:fld id="{0F762837-B9D8-D149-A305-792DEBB25230}" type="slidenum">
              <a:rPr lang="en-US" smtClean="0"/>
              <a:t>3</a:t>
            </a:fld>
            <a:endParaRPr lang="en-US"/>
          </a:p>
        </p:txBody>
      </p:sp>
    </p:spTree>
    <p:extLst>
      <p:ext uri="{BB962C8B-B14F-4D97-AF65-F5344CB8AC3E}">
        <p14:creationId xmlns:p14="http://schemas.microsoft.com/office/powerpoint/2010/main" val="881243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9F1483CA-9EE0-2C40-BB91-A9B50D2E240E}"/>
              </a:ext>
            </a:extLst>
          </p:cNvPr>
          <p:cNvSpPr txBox="1">
            <a:spLocks noChangeArrowheads="1"/>
          </p:cNvSpPr>
          <p:nvPr/>
        </p:nvSpPr>
        <p:spPr bwMode="auto">
          <a:xfrm>
            <a:off x="306388" y="177800"/>
            <a:ext cx="1053306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rtlCol="0" anchor="ctr" anchorCtr="0" compatLnSpc="1">
            <a:prstTxWarp prst="textNoShape">
              <a:avLst/>
            </a:prstTxWarp>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Helvetica" pitchFamily="2" charset="0"/>
              </a:rPr>
              <a:t>Motivation</a:t>
            </a:r>
          </a:p>
        </p:txBody>
      </p:sp>
      <p:cxnSp>
        <p:nvCxnSpPr>
          <p:cNvPr id="5" name="Straight Connector 4">
            <a:extLst>
              <a:ext uri="{FF2B5EF4-FFF2-40B4-BE49-F238E27FC236}">
                <a16:creationId xmlns:a16="http://schemas.microsoft.com/office/drawing/2014/main" id="{4EB4AB17-134B-6245-9A00-BA33A3F260DB}"/>
              </a:ext>
            </a:extLst>
          </p:cNvPr>
          <p:cNvCxnSpPr/>
          <p:nvPr/>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6" name="Picture 2">
            <a:extLst>
              <a:ext uri="{FF2B5EF4-FFF2-40B4-BE49-F238E27FC236}">
                <a16:creationId xmlns:a16="http://schemas.microsoft.com/office/drawing/2014/main" id="{2884D715-0340-6C48-8647-326AEF94A73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277600" y="187325"/>
            <a:ext cx="739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67CA459-3CA0-6D4D-912D-F6A731E72404}"/>
              </a:ext>
            </a:extLst>
          </p:cNvPr>
          <p:cNvSpPr>
            <a:spLocks noGrp="1"/>
          </p:cNvSpPr>
          <p:nvPr>
            <p:ph type="sldNum" sz="quarter" idx="12"/>
          </p:nvPr>
        </p:nvSpPr>
        <p:spPr>
          <a:xfrm>
            <a:off x="8610600" y="6356350"/>
            <a:ext cx="2743200" cy="365125"/>
          </a:xfrm>
        </p:spPr>
        <p:txBody>
          <a:bodyPr/>
          <a:lstStyle/>
          <a:p>
            <a:fld id="{C2DE81E9-D2C2-2044-85F5-A4EFCCF7834B}" type="slidenum">
              <a:rPr lang="en-US" smtClean="0"/>
              <a:t>4</a:t>
            </a:fld>
            <a:endParaRPr lang="en-US" dirty="0"/>
          </a:p>
        </p:txBody>
      </p:sp>
      <p:sp>
        <p:nvSpPr>
          <p:cNvPr id="7" name="TextBox 6">
            <a:extLst>
              <a:ext uri="{FF2B5EF4-FFF2-40B4-BE49-F238E27FC236}">
                <a16:creationId xmlns:a16="http://schemas.microsoft.com/office/drawing/2014/main" id="{04AA45A2-4DE8-8F4E-8417-15205875AD0B}"/>
              </a:ext>
            </a:extLst>
          </p:cNvPr>
          <p:cNvSpPr txBox="1"/>
          <p:nvPr/>
        </p:nvSpPr>
        <p:spPr>
          <a:xfrm>
            <a:off x="1026894" y="6246783"/>
            <a:ext cx="9812556" cy="400110"/>
          </a:xfrm>
          <a:prstGeom prst="rect">
            <a:avLst/>
          </a:prstGeom>
          <a:solidFill>
            <a:srgbClr val="69103A"/>
          </a:solidFill>
        </p:spPr>
        <p:txBody>
          <a:bodyPr wrap="square" rtlCol="0">
            <a:spAutoFit/>
          </a:bodyPr>
          <a:lstStyle/>
          <a:p>
            <a:pPr algn="ctr"/>
            <a:r>
              <a:rPr lang="en-US" sz="2000" i="1" dirty="0">
                <a:solidFill>
                  <a:schemeClr val="bg1"/>
                </a:solidFill>
                <a:latin typeface="Helvetica" pitchFamily="2" charset="0"/>
              </a:rPr>
              <a:t>3.3 count cruise drag reduction and 2.25% fuel savings motivate research </a:t>
            </a:r>
          </a:p>
        </p:txBody>
      </p:sp>
      <p:sp>
        <p:nvSpPr>
          <p:cNvPr id="19" name="Rectangle 18">
            <a:extLst>
              <a:ext uri="{FF2B5EF4-FFF2-40B4-BE49-F238E27FC236}">
                <a16:creationId xmlns:a16="http://schemas.microsoft.com/office/drawing/2014/main" id="{3DD97024-1E57-764C-8C55-AEC67C32D05D}"/>
              </a:ext>
            </a:extLst>
          </p:cNvPr>
          <p:cNvSpPr/>
          <p:nvPr/>
        </p:nvSpPr>
        <p:spPr>
          <a:xfrm>
            <a:off x="9378393" y="3781446"/>
            <a:ext cx="1808989" cy="830997"/>
          </a:xfrm>
          <a:prstGeom prst="rect">
            <a:avLst/>
          </a:prstGeom>
        </p:spPr>
        <p:txBody>
          <a:bodyPr wrap="square">
            <a:spAutoFit/>
          </a:bodyPr>
          <a:lstStyle/>
          <a:p>
            <a:r>
              <a:rPr lang="en-US" sz="1600" b="1" dirty="0">
                <a:solidFill>
                  <a:schemeClr val="accent1">
                    <a:lumMod val="50000"/>
                  </a:schemeClr>
                </a:solidFill>
                <a:latin typeface="Helvetica"/>
                <a:cs typeface="Helvetica"/>
              </a:rPr>
              <a:t>A high-lift wing using AFC to recover lift</a:t>
            </a:r>
            <a:endParaRPr lang="en-US" sz="1600" dirty="0">
              <a:solidFill>
                <a:schemeClr val="accent1">
                  <a:lumMod val="50000"/>
                </a:schemeClr>
              </a:solidFill>
              <a:latin typeface="Helvetica"/>
              <a:cs typeface="Helvetica"/>
            </a:endParaRPr>
          </a:p>
        </p:txBody>
      </p:sp>
      <p:grpSp>
        <p:nvGrpSpPr>
          <p:cNvPr id="21" name="Group 20">
            <a:extLst>
              <a:ext uri="{FF2B5EF4-FFF2-40B4-BE49-F238E27FC236}">
                <a16:creationId xmlns:a16="http://schemas.microsoft.com/office/drawing/2014/main" id="{47C79CCA-7ABA-9C46-A6CD-E6925D9BB9A0}"/>
              </a:ext>
            </a:extLst>
          </p:cNvPr>
          <p:cNvGrpSpPr>
            <a:grpSpLocks noChangeAspect="1"/>
          </p:cNvGrpSpPr>
          <p:nvPr/>
        </p:nvGrpSpPr>
        <p:grpSpPr>
          <a:xfrm flipH="1">
            <a:off x="7722072" y="1586113"/>
            <a:ext cx="3183821" cy="3965145"/>
            <a:chOff x="6476144" y="3733307"/>
            <a:chExt cx="2413000" cy="2823104"/>
          </a:xfrm>
        </p:grpSpPr>
        <p:pic>
          <p:nvPicPr>
            <p:cNvPr id="24" name="Picture 36" descr="D:\washburn\Flow Control\LGPMilestone\SimplifiedHighLift3D.GIF">
              <a:extLst>
                <a:ext uri="{FF2B5EF4-FFF2-40B4-BE49-F238E27FC236}">
                  <a16:creationId xmlns:a16="http://schemas.microsoft.com/office/drawing/2014/main" id="{7361FFF3-2512-1646-B34B-59AAAAA0C017}"/>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6476144" y="3733307"/>
              <a:ext cx="2058204" cy="1614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Picture 37" descr="sealedflap.gif                                                 00064374aewmac                         B961C3E8:">
              <a:extLst>
                <a:ext uri="{FF2B5EF4-FFF2-40B4-BE49-F238E27FC236}">
                  <a16:creationId xmlns:a16="http://schemas.microsoft.com/office/drawing/2014/main" id="{C908C63B-BC95-E548-9479-8E41D62BB87E}"/>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692025" y="5409707"/>
              <a:ext cx="1197119" cy="11467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 name="Oval 40">
              <a:extLst>
                <a:ext uri="{FF2B5EF4-FFF2-40B4-BE49-F238E27FC236}">
                  <a16:creationId xmlns:a16="http://schemas.microsoft.com/office/drawing/2014/main" id="{01300E39-0D19-0445-8B7C-F4D352914C4B}"/>
                </a:ext>
              </a:extLst>
            </p:cNvPr>
            <p:cNvSpPr>
              <a:spLocks noChangeArrowheads="1"/>
            </p:cNvSpPr>
            <p:nvPr/>
          </p:nvSpPr>
          <p:spPr bwMode="auto">
            <a:xfrm>
              <a:off x="7467442" y="4723561"/>
              <a:ext cx="667866" cy="640021"/>
            </a:xfrm>
            <a:prstGeom prst="ellipse">
              <a:avLst/>
            </a:prstGeom>
            <a:noFill/>
            <a:ln w="9525">
              <a:solidFill>
                <a:schemeClr val="tx1"/>
              </a:solidFill>
              <a:round/>
              <a:headEnd/>
              <a:tailEnd/>
            </a:ln>
            <a:effectLst/>
          </p:spPr>
          <p:txBody>
            <a:bodyPr wrap="none" anchor="ctr"/>
            <a:lstStyle/>
            <a:p>
              <a:pPr eaLnBrk="0" hangingPunct="0">
                <a:defRPr/>
              </a:pPr>
              <a:endParaRPr lang="en-US" sz="2400" dirty="0">
                <a:solidFill>
                  <a:prstClr val="black"/>
                </a:solidFill>
                <a:latin typeface="Times" pitchFamily="1" charset="0"/>
                <a:cs typeface="Arial" charset="0"/>
              </a:endParaRPr>
            </a:p>
          </p:txBody>
        </p:sp>
        <p:sp>
          <p:nvSpPr>
            <p:cNvPr id="27" name="Line 41">
              <a:extLst>
                <a:ext uri="{FF2B5EF4-FFF2-40B4-BE49-F238E27FC236}">
                  <a16:creationId xmlns:a16="http://schemas.microsoft.com/office/drawing/2014/main" id="{1511E453-F119-3E45-AEF8-38383E391101}"/>
                </a:ext>
              </a:extLst>
            </p:cNvPr>
            <p:cNvSpPr>
              <a:spLocks noChangeShapeType="1"/>
            </p:cNvSpPr>
            <p:nvPr/>
          </p:nvSpPr>
          <p:spPr bwMode="auto">
            <a:xfrm>
              <a:off x="7855372" y="5363582"/>
              <a:ext cx="52354" cy="178276"/>
            </a:xfrm>
            <a:prstGeom prst="line">
              <a:avLst/>
            </a:prstGeom>
            <a:noFill/>
            <a:ln w="9525">
              <a:solidFill>
                <a:schemeClr val="tx1"/>
              </a:solidFill>
              <a:round/>
              <a:headEnd/>
              <a:tailEnd/>
            </a:ln>
            <a:effectLst/>
          </p:spPr>
          <p:txBody>
            <a:bodyPr wrap="none" anchor="ctr"/>
            <a:lstStyle/>
            <a:p>
              <a:pPr eaLnBrk="0" hangingPunct="0">
                <a:defRPr/>
              </a:pPr>
              <a:endParaRPr lang="en-US" sz="2400" dirty="0">
                <a:solidFill>
                  <a:prstClr val="black"/>
                </a:solidFill>
                <a:latin typeface="Times" pitchFamily="1" charset="0"/>
                <a:cs typeface="Arial" charset="0"/>
              </a:endParaRPr>
            </a:p>
          </p:txBody>
        </p:sp>
      </p:grpSp>
      <p:cxnSp>
        <p:nvCxnSpPr>
          <p:cNvPr id="22" name="Straight Arrow Connector 21">
            <a:extLst>
              <a:ext uri="{FF2B5EF4-FFF2-40B4-BE49-F238E27FC236}">
                <a16:creationId xmlns:a16="http://schemas.microsoft.com/office/drawing/2014/main" id="{050023E7-1758-DD44-A62A-F70255B1F8F0}"/>
              </a:ext>
            </a:extLst>
          </p:cNvPr>
          <p:cNvCxnSpPr/>
          <p:nvPr/>
        </p:nvCxnSpPr>
        <p:spPr>
          <a:xfrm flipH="1">
            <a:off x="8146041" y="4579815"/>
            <a:ext cx="306643" cy="207102"/>
          </a:xfrm>
          <a:prstGeom prst="straightConnector1">
            <a:avLst/>
          </a:prstGeom>
          <a:ln w="15875">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23" name="Rectangle 22">
            <a:extLst>
              <a:ext uri="{FF2B5EF4-FFF2-40B4-BE49-F238E27FC236}">
                <a16:creationId xmlns:a16="http://schemas.microsoft.com/office/drawing/2014/main" id="{BAA70AFE-5D7E-CE4E-AD39-28E5AF1C6E70}"/>
              </a:ext>
            </a:extLst>
          </p:cNvPr>
          <p:cNvSpPr/>
          <p:nvPr/>
        </p:nvSpPr>
        <p:spPr>
          <a:xfrm>
            <a:off x="7755572" y="4126283"/>
            <a:ext cx="803995" cy="338554"/>
          </a:xfrm>
          <a:prstGeom prst="rect">
            <a:avLst/>
          </a:prstGeom>
        </p:spPr>
        <p:txBody>
          <a:bodyPr wrap="square">
            <a:spAutoFit/>
          </a:bodyPr>
          <a:lstStyle/>
          <a:p>
            <a:r>
              <a:rPr lang="en-US" sz="1600" b="1" dirty="0">
                <a:solidFill>
                  <a:srgbClr val="FF0000"/>
                </a:solidFill>
                <a:latin typeface="Arial Narrow"/>
                <a:cs typeface="Arial Narrow"/>
              </a:rPr>
              <a:t>   AFC</a:t>
            </a:r>
            <a:endParaRPr lang="en-US" sz="1600" b="1" dirty="0">
              <a:solidFill>
                <a:srgbClr val="FF0000"/>
              </a:solidFill>
            </a:endParaRPr>
          </a:p>
        </p:txBody>
      </p:sp>
      <p:pic>
        <p:nvPicPr>
          <p:cNvPr id="13" name="Picture 12" descr="B747_flaps_down.JPG">
            <a:extLst>
              <a:ext uri="{FF2B5EF4-FFF2-40B4-BE49-F238E27FC236}">
                <a16:creationId xmlns:a16="http://schemas.microsoft.com/office/drawing/2014/main" id="{DD9DFB73-240B-0B42-907F-4232578DAB3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06997" y="1489153"/>
            <a:ext cx="4138667" cy="3104001"/>
          </a:xfrm>
          <a:prstGeom prst="rect">
            <a:avLst/>
          </a:prstGeom>
          <a:effectLst>
            <a:outerShdw blurRad="50800" dist="38100" dir="2700000" algn="tl" rotWithShape="0">
              <a:prstClr val="black">
                <a:alpha val="40000"/>
              </a:prstClr>
            </a:outerShdw>
          </a:effectLst>
        </p:spPr>
      </p:pic>
      <p:sp>
        <p:nvSpPr>
          <p:cNvPr id="14" name="Rectangle 13">
            <a:extLst>
              <a:ext uri="{FF2B5EF4-FFF2-40B4-BE49-F238E27FC236}">
                <a16:creationId xmlns:a16="http://schemas.microsoft.com/office/drawing/2014/main" id="{82F867B1-3E96-0A4D-8D26-3E3EFAD39D9B}"/>
              </a:ext>
            </a:extLst>
          </p:cNvPr>
          <p:cNvSpPr/>
          <p:nvPr/>
        </p:nvSpPr>
        <p:spPr>
          <a:xfrm>
            <a:off x="152400" y="5212704"/>
            <a:ext cx="5537200" cy="369332"/>
          </a:xfrm>
          <a:prstGeom prst="rect">
            <a:avLst/>
          </a:prstGeom>
        </p:spPr>
        <p:txBody>
          <a:bodyPr wrap="square">
            <a:spAutoFit/>
          </a:bodyPr>
          <a:lstStyle/>
          <a:p>
            <a:r>
              <a:rPr lang="en-US" b="1" dirty="0">
                <a:solidFill>
                  <a:schemeClr val="accent1">
                    <a:lumMod val="50000"/>
                  </a:schemeClr>
                </a:solidFill>
                <a:latin typeface="Helvetica"/>
                <a:cs typeface="Helvetica"/>
              </a:rPr>
              <a:t>Fairings for flap mechanism increase cruise drag</a:t>
            </a:r>
            <a:endParaRPr lang="en-US" dirty="0">
              <a:solidFill>
                <a:schemeClr val="accent1">
                  <a:lumMod val="50000"/>
                </a:schemeClr>
              </a:solidFill>
              <a:latin typeface="Helvetica"/>
              <a:cs typeface="Helvetica"/>
            </a:endParaRPr>
          </a:p>
        </p:txBody>
      </p:sp>
      <p:cxnSp>
        <p:nvCxnSpPr>
          <p:cNvPr id="17" name="Straight Arrow Connector 16">
            <a:extLst>
              <a:ext uri="{FF2B5EF4-FFF2-40B4-BE49-F238E27FC236}">
                <a16:creationId xmlns:a16="http://schemas.microsoft.com/office/drawing/2014/main" id="{87F977DE-2584-5849-9BF6-6007C9F06918}"/>
              </a:ext>
            </a:extLst>
          </p:cNvPr>
          <p:cNvCxnSpPr>
            <a:cxnSpLocks/>
          </p:cNvCxnSpPr>
          <p:nvPr/>
        </p:nvCxnSpPr>
        <p:spPr>
          <a:xfrm flipV="1">
            <a:off x="1995186" y="3283831"/>
            <a:ext cx="520701" cy="1910456"/>
          </a:xfrm>
          <a:prstGeom prst="straightConnector1">
            <a:avLst/>
          </a:prstGeom>
          <a:ln w="19050">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BCAC0A2C-1B90-E241-B15B-AD6182F029FD}"/>
              </a:ext>
            </a:extLst>
          </p:cNvPr>
          <p:cNvCxnSpPr>
            <a:cxnSpLocks/>
          </p:cNvCxnSpPr>
          <p:nvPr/>
        </p:nvCxnSpPr>
        <p:spPr>
          <a:xfrm flipH="1" flipV="1">
            <a:off x="1475054" y="3283831"/>
            <a:ext cx="520133" cy="1910456"/>
          </a:xfrm>
          <a:prstGeom prst="straightConnector1">
            <a:avLst/>
          </a:prstGeom>
          <a:ln w="190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D459B26-AC10-BF46-8A19-9AB0F14E3857}"/>
              </a:ext>
            </a:extLst>
          </p:cNvPr>
          <p:cNvSpPr txBox="1"/>
          <p:nvPr/>
        </p:nvSpPr>
        <p:spPr>
          <a:xfrm>
            <a:off x="1640538" y="979488"/>
            <a:ext cx="2709396" cy="400110"/>
          </a:xfrm>
          <a:prstGeom prst="rect">
            <a:avLst/>
          </a:prstGeom>
          <a:noFill/>
        </p:spPr>
        <p:txBody>
          <a:bodyPr wrap="none" rtlCol="0">
            <a:spAutoFit/>
          </a:bodyPr>
          <a:lstStyle/>
          <a:p>
            <a:r>
              <a:rPr lang="en-US" sz="2000" dirty="0">
                <a:solidFill>
                  <a:schemeClr val="accent1">
                    <a:lumMod val="50000"/>
                  </a:schemeClr>
                </a:solidFill>
                <a:latin typeface="Helvetica" pitchFamily="2" charset="0"/>
              </a:rPr>
              <a:t>Conventional High-Lift</a:t>
            </a:r>
          </a:p>
        </p:txBody>
      </p:sp>
      <p:sp>
        <p:nvSpPr>
          <p:cNvPr id="28" name="TextBox 27">
            <a:extLst>
              <a:ext uri="{FF2B5EF4-FFF2-40B4-BE49-F238E27FC236}">
                <a16:creationId xmlns:a16="http://schemas.microsoft.com/office/drawing/2014/main" id="{A64B6484-D1D7-044C-9559-CAA4175A1072}"/>
              </a:ext>
            </a:extLst>
          </p:cNvPr>
          <p:cNvSpPr txBox="1"/>
          <p:nvPr/>
        </p:nvSpPr>
        <p:spPr>
          <a:xfrm>
            <a:off x="7374484" y="979488"/>
            <a:ext cx="3908442" cy="400110"/>
          </a:xfrm>
          <a:prstGeom prst="rect">
            <a:avLst/>
          </a:prstGeom>
          <a:noFill/>
        </p:spPr>
        <p:txBody>
          <a:bodyPr wrap="none" rtlCol="0">
            <a:spAutoFit/>
          </a:bodyPr>
          <a:lstStyle/>
          <a:p>
            <a:r>
              <a:rPr lang="en-US" sz="2000" dirty="0">
                <a:solidFill>
                  <a:schemeClr val="accent1">
                    <a:lumMod val="50000"/>
                  </a:schemeClr>
                </a:solidFill>
                <a:latin typeface="Helvetica" pitchFamily="2" charset="0"/>
              </a:rPr>
              <a:t>AFC-enabled Simplified High-Lift</a:t>
            </a:r>
          </a:p>
        </p:txBody>
      </p:sp>
      <p:sp>
        <p:nvSpPr>
          <p:cNvPr id="8" name="TextBox 7">
            <a:extLst>
              <a:ext uri="{FF2B5EF4-FFF2-40B4-BE49-F238E27FC236}">
                <a16:creationId xmlns:a16="http://schemas.microsoft.com/office/drawing/2014/main" id="{CCE1C958-1AB0-1C44-9DDF-11BA9030788D}"/>
              </a:ext>
            </a:extLst>
          </p:cNvPr>
          <p:cNvSpPr txBox="1"/>
          <p:nvPr/>
        </p:nvSpPr>
        <p:spPr>
          <a:xfrm>
            <a:off x="4114314" y="5826651"/>
            <a:ext cx="4160113" cy="369332"/>
          </a:xfrm>
          <a:prstGeom prst="rect">
            <a:avLst/>
          </a:prstGeom>
          <a:noFill/>
        </p:spPr>
        <p:txBody>
          <a:bodyPr wrap="none" rtlCol="0">
            <a:spAutoFit/>
          </a:bodyPr>
          <a:lstStyle/>
          <a:p>
            <a:r>
              <a:rPr lang="en-US" dirty="0" err="1">
                <a:solidFill>
                  <a:schemeClr val="accent1">
                    <a:lumMod val="50000"/>
                  </a:schemeClr>
                </a:solidFill>
                <a:latin typeface="Helvetica" pitchFamily="2" charset="0"/>
              </a:rPr>
              <a:t>Hartwich</a:t>
            </a:r>
            <a:r>
              <a:rPr lang="en-US" dirty="0">
                <a:solidFill>
                  <a:schemeClr val="accent1">
                    <a:lumMod val="50000"/>
                  </a:schemeClr>
                </a:solidFill>
                <a:latin typeface="Helvetica" pitchFamily="2" charset="0"/>
              </a:rPr>
              <a:t> et al. NASA/CR 2016-219170</a:t>
            </a:r>
          </a:p>
        </p:txBody>
      </p:sp>
    </p:spTree>
    <p:extLst>
      <p:ext uri="{BB962C8B-B14F-4D97-AF65-F5344CB8AC3E}">
        <p14:creationId xmlns:p14="http://schemas.microsoft.com/office/powerpoint/2010/main" val="346224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591F6C1-5E87-1448-9B60-4523880338A0}"/>
              </a:ext>
            </a:extLst>
          </p:cNvPr>
          <p:cNvSpPr/>
          <p:nvPr/>
        </p:nvSpPr>
        <p:spPr>
          <a:xfrm>
            <a:off x="5492664" y="4162425"/>
            <a:ext cx="6671520" cy="25590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4D651A32-D12A-1E4B-8C23-018B2F5EEB0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82311" y="5046008"/>
            <a:ext cx="4683760" cy="1209040"/>
          </a:xfrm>
          <a:prstGeom prst="rect">
            <a:avLst/>
          </a:prstGeom>
          <a:effectLst>
            <a:outerShdw dist="50800" sx="1000" sy="1000" algn="ctr" rotWithShape="0">
              <a:srgbClr val="000000">
                <a:alpha val="43137"/>
              </a:srgbClr>
            </a:outerShdw>
          </a:effectLst>
        </p:spPr>
      </p:pic>
      <p:sp>
        <p:nvSpPr>
          <p:cNvPr id="24" name="Rectangle 23">
            <a:extLst>
              <a:ext uri="{FF2B5EF4-FFF2-40B4-BE49-F238E27FC236}">
                <a16:creationId xmlns:a16="http://schemas.microsoft.com/office/drawing/2014/main" id="{0A4A96E7-E7F7-894B-B359-CC26B94585D3}"/>
              </a:ext>
            </a:extLst>
          </p:cNvPr>
          <p:cNvSpPr/>
          <p:nvPr/>
        </p:nvSpPr>
        <p:spPr>
          <a:xfrm>
            <a:off x="306388" y="4363916"/>
            <a:ext cx="5808662" cy="23575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1">
            <a:extLst>
              <a:ext uri="{FF2B5EF4-FFF2-40B4-BE49-F238E27FC236}">
                <a16:creationId xmlns:a16="http://schemas.microsoft.com/office/drawing/2014/main" id="{2C2751E3-A5C1-1645-A66E-7CFB8CC79D7E}"/>
              </a:ext>
            </a:extLst>
          </p:cNvPr>
          <p:cNvSpPr>
            <a:spLocks noGrp="1"/>
          </p:cNvSpPr>
          <p:nvPr>
            <p:ph idx="1"/>
          </p:nvPr>
        </p:nvSpPr>
        <p:spPr>
          <a:xfrm>
            <a:off x="702644" y="1019360"/>
            <a:ext cx="10651156" cy="5041182"/>
          </a:xfrm>
        </p:spPr>
        <p:txBody>
          <a:bodyPr/>
          <a:lstStyle/>
          <a:p>
            <a:r>
              <a:rPr lang="en-US" dirty="0">
                <a:solidFill>
                  <a:schemeClr val="accent1">
                    <a:lumMod val="75000"/>
                  </a:schemeClr>
                </a:solidFill>
                <a:latin typeface="Helvetica" pitchFamily="2" charset="0"/>
              </a:rPr>
              <a:t>Fabricate a relevant high-lift model that can be configured with either a single-element Fowler flap or an AFC-enabled simple-hinged flap.</a:t>
            </a:r>
          </a:p>
          <a:p>
            <a:r>
              <a:rPr lang="en-US" dirty="0">
                <a:solidFill>
                  <a:schemeClr val="accent1">
                    <a:lumMod val="75000"/>
                  </a:schemeClr>
                </a:solidFill>
                <a:latin typeface="Helvetica" pitchFamily="2" charset="0"/>
              </a:rPr>
              <a:t>Integrate efficient AFC actuation systems capable of recovering the lift of the conventional high-lift system.</a:t>
            </a:r>
          </a:p>
          <a:p>
            <a:r>
              <a:rPr lang="en-US" dirty="0">
                <a:solidFill>
                  <a:schemeClr val="accent1">
                    <a:lumMod val="75000"/>
                  </a:schemeClr>
                </a:solidFill>
                <a:latin typeface="Helvetica" pitchFamily="2" charset="0"/>
              </a:rPr>
              <a:t>Perform a wind tunnel test to compare the performance of the high-lift systems.</a:t>
            </a:r>
          </a:p>
          <a:p>
            <a:endParaRPr lang="en-US" dirty="0"/>
          </a:p>
          <a:p>
            <a:pPr marL="0" indent="0">
              <a:buNone/>
            </a:pPr>
            <a:endParaRPr lang="en-US" dirty="0"/>
          </a:p>
          <a:p>
            <a:endParaRPr lang="en-US" dirty="0"/>
          </a:p>
          <a:p>
            <a:endParaRPr lang="en-US" dirty="0"/>
          </a:p>
        </p:txBody>
      </p:sp>
      <p:sp>
        <p:nvSpPr>
          <p:cNvPr id="14" name="Slide Number Placeholder 1">
            <a:extLst>
              <a:ext uri="{FF2B5EF4-FFF2-40B4-BE49-F238E27FC236}">
                <a16:creationId xmlns:a16="http://schemas.microsoft.com/office/drawing/2014/main" id="{4EFCAE89-3B48-5249-B604-A04F30D801EC}"/>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DE81E9-D2C2-2044-85F5-A4EFCCF7834B}" type="slidenum">
              <a:rPr lang="en-US" smtClean="0"/>
              <a:pPr/>
              <a:t>5</a:t>
            </a:fld>
            <a:endParaRPr lang="en-US" dirty="0"/>
          </a:p>
        </p:txBody>
      </p:sp>
      <p:sp>
        <p:nvSpPr>
          <p:cNvPr id="18" name="TextBox 17">
            <a:extLst>
              <a:ext uri="{FF2B5EF4-FFF2-40B4-BE49-F238E27FC236}">
                <a16:creationId xmlns:a16="http://schemas.microsoft.com/office/drawing/2014/main" id="{645A126C-57B9-0347-A476-B33DBFA5054F}"/>
              </a:ext>
            </a:extLst>
          </p:cNvPr>
          <p:cNvSpPr txBox="1"/>
          <p:nvPr/>
        </p:nvSpPr>
        <p:spPr>
          <a:xfrm>
            <a:off x="1183338" y="4367151"/>
            <a:ext cx="3108543" cy="369332"/>
          </a:xfrm>
          <a:prstGeom prst="rect">
            <a:avLst/>
          </a:prstGeom>
          <a:noFill/>
        </p:spPr>
        <p:txBody>
          <a:bodyPr wrap="none" rtlCol="0">
            <a:spAutoFit/>
          </a:bodyPr>
          <a:lstStyle/>
          <a:p>
            <a:r>
              <a:rPr lang="en-US" b="1" dirty="0">
                <a:solidFill>
                  <a:schemeClr val="accent1">
                    <a:lumMod val="50000"/>
                  </a:schemeClr>
                </a:solidFill>
                <a:latin typeface="Helvetica" pitchFamily="2" charset="0"/>
              </a:rPr>
              <a:t>Single-element Fowler flap</a:t>
            </a:r>
          </a:p>
        </p:txBody>
      </p:sp>
      <p:sp>
        <p:nvSpPr>
          <p:cNvPr id="19" name="TextBox 18">
            <a:extLst>
              <a:ext uri="{FF2B5EF4-FFF2-40B4-BE49-F238E27FC236}">
                <a16:creationId xmlns:a16="http://schemas.microsoft.com/office/drawing/2014/main" id="{93426479-8584-0545-B125-42DCC1676E60}"/>
              </a:ext>
            </a:extLst>
          </p:cNvPr>
          <p:cNvSpPr txBox="1"/>
          <p:nvPr/>
        </p:nvSpPr>
        <p:spPr>
          <a:xfrm>
            <a:off x="7004066" y="4363916"/>
            <a:ext cx="3711272" cy="369332"/>
          </a:xfrm>
          <a:prstGeom prst="rect">
            <a:avLst/>
          </a:prstGeom>
          <a:noFill/>
        </p:spPr>
        <p:txBody>
          <a:bodyPr wrap="none" rtlCol="0">
            <a:spAutoFit/>
          </a:bodyPr>
          <a:lstStyle/>
          <a:p>
            <a:r>
              <a:rPr lang="en-US" b="1" dirty="0">
                <a:solidFill>
                  <a:schemeClr val="accent1">
                    <a:lumMod val="50000"/>
                  </a:schemeClr>
                </a:solidFill>
                <a:latin typeface="Helvetica" pitchFamily="2" charset="0"/>
              </a:rPr>
              <a:t>AFC-enabled simple-hinged flap</a:t>
            </a:r>
          </a:p>
        </p:txBody>
      </p:sp>
      <p:cxnSp>
        <p:nvCxnSpPr>
          <p:cNvPr id="20" name="Straight Arrow Connector 19">
            <a:extLst>
              <a:ext uri="{FF2B5EF4-FFF2-40B4-BE49-F238E27FC236}">
                <a16:creationId xmlns:a16="http://schemas.microsoft.com/office/drawing/2014/main" id="{D960D045-A78B-2C42-8058-27A12BB37644}"/>
              </a:ext>
            </a:extLst>
          </p:cNvPr>
          <p:cNvCxnSpPr/>
          <p:nvPr/>
        </p:nvCxnSpPr>
        <p:spPr>
          <a:xfrm>
            <a:off x="11175706" y="5445782"/>
            <a:ext cx="294361" cy="162838"/>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50F07F3-529F-0C46-971A-E7DC98BE858E}"/>
              </a:ext>
            </a:extLst>
          </p:cNvPr>
          <p:cNvSpPr txBox="1"/>
          <p:nvPr/>
        </p:nvSpPr>
        <p:spPr>
          <a:xfrm rot="1800000">
            <a:off x="11133122" y="5304420"/>
            <a:ext cx="543739" cy="307777"/>
          </a:xfrm>
          <a:prstGeom prst="rect">
            <a:avLst/>
          </a:prstGeom>
          <a:noFill/>
        </p:spPr>
        <p:txBody>
          <a:bodyPr wrap="none" rtlCol="0">
            <a:spAutoFit/>
          </a:bodyPr>
          <a:lstStyle/>
          <a:p>
            <a:r>
              <a:rPr lang="en-US" sz="1400" dirty="0">
                <a:solidFill>
                  <a:schemeClr val="accent1">
                    <a:lumMod val="50000"/>
                  </a:schemeClr>
                </a:solidFill>
                <a:latin typeface="Helvetica" pitchFamily="2" charset="0"/>
              </a:rPr>
              <a:t>AFC</a:t>
            </a:r>
          </a:p>
        </p:txBody>
      </p:sp>
      <p:sp>
        <p:nvSpPr>
          <p:cNvPr id="22" name="Rectangle 21">
            <a:extLst>
              <a:ext uri="{FF2B5EF4-FFF2-40B4-BE49-F238E27FC236}">
                <a16:creationId xmlns:a16="http://schemas.microsoft.com/office/drawing/2014/main" id="{1D6EAB13-3957-984E-A0CD-A74833DCC5CE}"/>
              </a:ext>
            </a:extLst>
          </p:cNvPr>
          <p:cNvSpPr/>
          <p:nvPr/>
        </p:nvSpPr>
        <p:spPr>
          <a:xfrm>
            <a:off x="10874004" y="5306155"/>
            <a:ext cx="1290180" cy="94472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1499B61-EB61-E843-9F6C-BEB553679AB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2797" y="5055381"/>
            <a:ext cx="5607812" cy="1158240"/>
          </a:xfrm>
          <a:prstGeom prst="rect">
            <a:avLst/>
          </a:prstGeom>
        </p:spPr>
      </p:pic>
      <p:sp>
        <p:nvSpPr>
          <p:cNvPr id="23" name="Rectangle 22">
            <a:extLst>
              <a:ext uri="{FF2B5EF4-FFF2-40B4-BE49-F238E27FC236}">
                <a16:creationId xmlns:a16="http://schemas.microsoft.com/office/drawing/2014/main" id="{0825BB1A-B34A-7C4C-B228-CD18A1572932}"/>
              </a:ext>
            </a:extLst>
          </p:cNvPr>
          <p:cNvSpPr/>
          <p:nvPr/>
        </p:nvSpPr>
        <p:spPr>
          <a:xfrm>
            <a:off x="4311042" y="5310747"/>
            <a:ext cx="1290180" cy="944722"/>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2">
            <a:extLst>
              <a:ext uri="{FF2B5EF4-FFF2-40B4-BE49-F238E27FC236}">
                <a16:creationId xmlns:a16="http://schemas.microsoft.com/office/drawing/2014/main" id="{7A18419C-31F6-ADAE-291C-31898B1FA7B6}"/>
              </a:ext>
            </a:extLst>
          </p:cNvPr>
          <p:cNvSpPr txBox="1">
            <a:spLocks noChangeArrowheads="1"/>
          </p:cNvSpPr>
          <p:nvPr/>
        </p:nvSpPr>
        <p:spPr bwMode="auto">
          <a:xfrm>
            <a:off x="306388" y="177800"/>
            <a:ext cx="1053306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rtlCol="0" anchor="ctr" anchorCtr="0" compatLnSpc="1">
            <a:prstTxWarp prst="textNoShape">
              <a:avLst/>
            </a:prstTxWarp>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Helvetica" pitchFamily="2" charset="0"/>
              </a:rPr>
              <a:t>Approach</a:t>
            </a:r>
          </a:p>
        </p:txBody>
      </p:sp>
      <p:sp>
        <p:nvSpPr>
          <p:cNvPr id="4" name="Slide Number Placeholder 3">
            <a:extLst>
              <a:ext uri="{FF2B5EF4-FFF2-40B4-BE49-F238E27FC236}">
                <a16:creationId xmlns:a16="http://schemas.microsoft.com/office/drawing/2014/main" id="{15B85EED-7AAC-CB0A-CF8B-CB691C2D4F6F}"/>
              </a:ext>
            </a:extLst>
          </p:cNvPr>
          <p:cNvSpPr>
            <a:spLocks noGrp="1"/>
          </p:cNvSpPr>
          <p:nvPr>
            <p:ph type="sldNum" sz="quarter" idx="12"/>
          </p:nvPr>
        </p:nvSpPr>
        <p:spPr/>
        <p:txBody>
          <a:bodyPr/>
          <a:lstStyle/>
          <a:p>
            <a:fld id="{0F762837-B9D8-D149-A305-792DEBB25230}" type="slidenum">
              <a:rPr lang="en-US" smtClean="0"/>
              <a:t>5</a:t>
            </a:fld>
            <a:endParaRPr lang="en-US"/>
          </a:p>
        </p:txBody>
      </p:sp>
    </p:spTree>
    <p:extLst>
      <p:ext uri="{BB962C8B-B14F-4D97-AF65-F5344CB8AC3E}">
        <p14:creationId xmlns:p14="http://schemas.microsoft.com/office/powerpoint/2010/main" val="1331245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94681" y="109537"/>
            <a:ext cx="11002893" cy="1143000"/>
          </a:xfrm>
        </p:spPr>
        <p:txBody>
          <a:bodyPr>
            <a:normAutofit fontScale="90000"/>
          </a:bodyPr>
          <a:lstStyle/>
          <a:p>
            <a:pPr>
              <a:lnSpc>
                <a:spcPct val="150000"/>
              </a:lnSpc>
            </a:pPr>
            <a:r>
              <a:rPr lang="en-US" b="1" dirty="0">
                <a:latin typeface="Helvetica" pitchFamily="2" charset="0"/>
              </a:rPr>
              <a:t>Simplified High-Lift (SHL) System Benefits</a:t>
            </a:r>
            <a:br>
              <a:rPr lang="en-US" altLang="en-US" sz="2800" dirty="0">
                <a:solidFill>
                  <a:prstClr val="black"/>
                </a:solidFill>
                <a:latin typeface="Helvetica" pitchFamily="2" charset="0"/>
              </a:rPr>
            </a:br>
            <a:endParaRPr lang="en-US" sz="2700" i="1" dirty="0">
              <a:solidFill>
                <a:schemeClr val="accent1">
                  <a:lumMod val="75000"/>
                </a:schemeClr>
              </a:solidFill>
              <a:latin typeface="Helvetica" pitchFamily="2" charset="0"/>
            </a:endParaRPr>
          </a:p>
        </p:txBody>
      </p:sp>
      <p:sp>
        <p:nvSpPr>
          <p:cNvPr id="3" name="Content Placeholder 2"/>
          <p:cNvSpPr>
            <a:spLocks noGrp="1"/>
          </p:cNvSpPr>
          <p:nvPr>
            <p:ph idx="1"/>
          </p:nvPr>
        </p:nvSpPr>
        <p:spPr>
          <a:xfrm>
            <a:off x="398230" y="1470069"/>
            <a:ext cx="11341486" cy="4815853"/>
          </a:xfrm>
        </p:spPr>
        <p:txBody>
          <a:bodyPr>
            <a:normAutofit/>
          </a:bodyPr>
          <a:lstStyle/>
          <a:p>
            <a:pPr marL="0" indent="0">
              <a:buNone/>
            </a:pPr>
            <a:r>
              <a:rPr lang="en-US" dirty="0"/>
              <a:t> </a:t>
            </a:r>
            <a:r>
              <a:rPr lang="en-US" altLang="en-US" i="1" dirty="0">
                <a:solidFill>
                  <a:schemeClr val="accent1"/>
                </a:solidFill>
                <a:latin typeface="Helvetica" pitchFamily="2" charset="0"/>
              </a:rPr>
              <a:t>2.25% due to 3.3 count reduction of excrescence drag for twin-engine, long-range airplane from Boeing Systems Study (BAART Contract)</a:t>
            </a:r>
          </a:p>
          <a:p>
            <a:pPr marL="0" indent="0">
              <a:buNone/>
            </a:pPr>
            <a:endParaRPr lang="en-US" dirty="0">
              <a:latin typeface="Helvetica" pitchFamily="2" charset="0"/>
            </a:endParaRPr>
          </a:p>
          <a:p>
            <a:r>
              <a:rPr lang="en-US" dirty="0">
                <a:latin typeface="Helvetica" pitchFamily="2" charset="0"/>
              </a:rPr>
              <a:t>Fuel Savings per plane</a:t>
            </a:r>
          </a:p>
          <a:p>
            <a:pPr lvl="1"/>
            <a:r>
              <a:rPr lang="en-US" dirty="0">
                <a:latin typeface="Helvetica" pitchFamily="2" charset="0"/>
              </a:rPr>
              <a:t>790 gallons of fuel per flight</a:t>
            </a:r>
          </a:p>
          <a:p>
            <a:pPr lvl="1"/>
            <a:r>
              <a:rPr lang="en-US" dirty="0">
                <a:latin typeface="Helvetica" pitchFamily="2" charset="0"/>
              </a:rPr>
              <a:t> 237,000 gallons of fuel per year</a:t>
            </a:r>
          </a:p>
          <a:p>
            <a:pPr lvl="1"/>
            <a:r>
              <a:rPr lang="en-US" dirty="0">
                <a:latin typeface="Helvetica" pitchFamily="2" charset="0"/>
              </a:rPr>
              <a:t>$23.7 million saving during life cycle</a:t>
            </a:r>
          </a:p>
          <a:p>
            <a:pPr lvl="2"/>
            <a:r>
              <a:rPr lang="en-US" dirty="0">
                <a:latin typeface="Helvetica" pitchFamily="2" charset="0"/>
              </a:rPr>
              <a:t> $5 per gallon </a:t>
            </a:r>
          </a:p>
          <a:p>
            <a:pPr lvl="2"/>
            <a:r>
              <a:rPr lang="en-US" dirty="0">
                <a:latin typeface="Helvetica" pitchFamily="2" charset="0"/>
              </a:rPr>
              <a:t>20-year service life </a:t>
            </a:r>
          </a:p>
          <a:p>
            <a:r>
              <a:rPr lang="en-US" dirty="0">
                <a:latin typeface="Helvetica" pitchFamily="2" charset="0"/>
              </a:rPr>
              <a:t>Reduced emissions</a:t>
            </a:r>
          </a:p>
        </p:txBody>
      </p:sp>
      <p:sp>
        <p:nvSpPr>
          <p:cNvPr id="4" name="Rectangle 3"/>
          <p:cNvSpPr/>
          <p:nvPr/>
        </p:nvSpPr>
        <p:spPr>
          <a:xfrm>
            <a:off x="4050087" y="6285923"/>
            <a:ext cx="4091826" cy="369332"/>
          </a:xfrm>
          <a:prstGeom prst="rect">
            <a:avLst/>
          </a:prstGeom>
        </p:spPr>
        <p:txBody>
          <a:bodyPr wrap="none">
            <a:spAutoFit/>
          </a:bodyPr>
          <a:lstStyle/>
          <a:p>
            <a:r>
              <a:rPr lang="en-US" dirty="0" err="1">
                <a:solidFill>
                  <a:srgbClr val="000000"/>
                </a:solidFill>
                <a:latin typeface="Helvetica" pitchFamily="2" charset="0"/>
              </a:rPr>
              <a:t>Hartwich</a:t>
            </a:r>
            <a:r>
              <a:rPr lang="en-US" dirty="0">
                <a:solidFill>
                  <a:srgbClr val="000000"/>
                </a:solidFill>
                <a:latin typeface="Helvetica" pitchFamily="2" charset="0"/>
              </a:rPr>
              <a:t> et al., NASA/CR-2016-21170</a:t>
            </a:r>
            <a:endParaRPr lang="en-US" dirty="0">
              <a:latin typeface="Helvetica" pitchFamily="2" charset="0"/>
            </a:endParaRPr>
          </a:p>
        </p:txBody>
      </p:sp>
      <p:sp>
        <p:nvSpPr>
          <p:cNvPr id="5" name="Slide Number Placeholder 4">
            <a:extLst>
              <a:ext uri="{FF2B5EF4-FFF2-40B4-BE49-F238E27FC236}">
                <a16:creationId xmlns:a16="http://schemas.microsoft.com/office/drawing/2014/main" id="{7D607714-35A9-AC18-6830-00050DF15FB7}"/>
              </a:ext>
            </a:extLst>
          </p:cNvPr>
          <p:cNvSpPr>
            <a:spLocks noGrp="1"/>
          </p:cNvSpPr>
          <p:nvPr>
            <p:ph type="sldNum" sz="quarter" idx="12"/>
          </p:nvPr>
        </p:nvSpPr>
        <p:spPr/>
        <p:txBody>
          <a:bodyPr/>
          <a:lstStyle/>
          <a:p>
            <a:fld id="{0F762837-B9D8-D149-A305-792DEBB25230}" type="slidenum">
              <a:rPr lang="en-US" smtClean="0"/>
              <a:t>6</a:t>
            </a:fld>
            <a:endParaRPr lang="en-US"/>
          </a:p>
        </p:txBody>
      </p:sp>
    </p:spTree>
    <p:extLst>
      <p:ext uri="{BB962C8B-B14F-4D97-AF65-F5344CB8AC3E}">
        <p14:creationId xmlns:p14="http://schemas.microsoft.com/office/powerpoint/2010/main" val="84140794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9F1483CA-9EE0-2C40-BB91-A9B50D2E240E}"/>
              </a:ext>
            </a:extLst>
          </p:cNvPr>
          <p:cNvSpPr txBox="1">
            <a:spLocks noChangeArrowheads="1"/>
          </p:cNvSpPr>
          <p:nvPr/>
        </p:nvSpPr>
        <p:spPr bwMode="auto">
          <a:xfrm>
            <a:off x="306388" y="177800"/>
            <a:ext cx="1104741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rtlCol="0" anchor="ctr" anchorCtr="0" compatLnSpc="1">
            <a:prstTxWarp prst="textNoShape">
              <a:avLst/>
            </a:prstTxWarp>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latin typeface="Helvetica" pitchFamily="2" charset="0"/>
              </a:rPr>
              <a:t>High-Lift Version of Common Research Model (CRM-HL): Landing Configuration</a:t>
            </a:r>
          </a:p>
        </p:txBody>
      </p:sp>
      <p:cxnSp>
        <p:nvCxnSpPr>
          <p:cNvPr id="5" name="Straight Connector 4">
            <a:extLst>
              <a:ext uri="{FF2B5EF4-FFF2-40B4-BE49-F238E27FC236}">
                <a16:creationId xmlns:a16="http://schemas.microsoft.com/office/drawing/2014/main" id="{4EB4AB17-134B-6245-9A00-BA33A3F260DB}"/>
              </a:ext>
            </a:extLst>
          </p:cNvPr>
          <p:cNvCxnSpPr/>
          <p:nvPr/>
        </p:nvCxnSpPr>
        <p:spPr bwMode="auto">
          <a:xfrm>
            <a:off x="28448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sp>
        <p:nvSpPr>
          <p:cNvPr id="2" name="Slide Number Placeholder 1">
            <a:extLst>
              <a:ext uri="{FF2B5EF4-FFF2-40B4-BE49-F238E27FC236}">
                <a16:creationId xmlns:a16="http://schemas.microsoft.com/office/drawing/2014/main" id="{06CA0E18-2DB8-EB4F-BACE-7CBDD5B0103A}"/>
              </a:ext>
            </a:extLst>
          </p:cNvPr>
          <p:cNvSpPr>
            <a:spLocks noGrp="1"/>
          </p:cNvSpPr>
          <p:nvPr>
            <p:ph type="sldNum" sz="quarter" idx="12"/>
          </p:nvPr>
        </p:nvSpPr>
        <p:spPr/>
        <p:txBody>
          <a:bodyPr/>
          <a:lstStyle/>
          <a:p>
            <a:fld id="{C2DE81E9-D2C2-2044-85F5-A4EFCCF7834B}" type="slidenum">
              <a:rPr lang="en-US" smtClean="0"/>
              <a:t>7</a:t>
            </a:fld>
            <a:endParaRPr lang="en-US"/>
          </a:p>
        </p:txBody>
      </p:sp>
      <p:sp>
        <p:nvSpPr>
          <p:cNvPr id="14" name="TextBox 13">
            <a:extLst>
              <a:ext uri="{FF2B5EF4-FFF2-40B4-BE49-F238E27FC236}">
                <a16:creationId xmlns:a16="http://schemas.microsoft.com/office/drawing/2014/main" id="{C929D3E9-8914-6A4E-8C8B-C680E3C46C25}"/>
              </a:ext>
            </a:extLst>
          </p:cNvPr>
          <p:cNvSpPr txBox="1"/>
          <p:nvPr/>
        </p:nvSpPr>
        <p:spPr>
          <a:xfrm>
            <a:off x="1026894" y="6246783"/>
            <a:ext cx="9519597" cy="400110"/>
          </a:xfrm>
          <a:prstGeom prst="rect">
            <a:avLst/>
          </a:prstGeom>
          <a:solidFill>
            <a:srgbClr val="69103A"/>
          </a:solidFill>
        </p:spPr>
        <p:txBody>
          <a:bodyPr wrap="square" rtlCol="0">
            <a:spAutoFit/>
          </a:bodyPr>
          <a:lstStyle/>
          <a:p>
            <a:pPr algn="ctr"/>
            <a:r>
              <a:rPr lang="en-US" sz="2000" i="1" dirty="0">
                <a:solidFill>
                  <a:schemeClr val="bg1"/>
                </a:solidFill>
                <a:latin typeface="Helvetica" pitchFamily="2" charset="0"/>
              </a:rPr>
              <a:t>CRM-HL landing configuration: </a:t>
            </a:r>
            <a:r>
              <a:rPr lang="en-US" sz="2000" b="1" i="1" dirty="0" err="1">
                <a:solidFill>
                  <a:schemeClr val="bg1"/>
                </a:solidFill>
                <a:latin typeface="Symbol" pitchFamily="2" charset="2"/>
              </a:rPr>
              <a:t>d</a:t>
            </a:r>
            <a:r>
              <a:rPr lang="en-US" sz="2000" b="1" i="1" baseline="-25000" dirty="0" err="1">
                <a:solidFill>
                  <a:schemeClr val="bg1"/>
                </a:solidFill>
                <a:latin typeface="Helvetica" pitchFamily="2" charset="0"/>
              </a:rPr>
              <a:t>slat</a:t>
            </a:r>
            <a:r>
              <a:rPr lang="en-US" sz="2000" i="1" baseline="-25000" dirty="0">
                <a:solidFill>
                  <a:schemeClr val="bg1"/>
                </a:solidFill>
                <a:latin typeface="Helvetica" pitchFamily="2" charset="0"/>
              </a:rPr>
              <a:t> </a:t>
            </a:r>
            <a:r>
              <a:rPr lang="en-US" sz="2000" i="1" dirty="0">
                <a:solidFill>
                  <a:schemeClr val="bg1"/>
                </a:solidFill>
                <a:latin typeface="Helvetica" pitchFamily="2" charset="0"/>
              </a:rPr>
              <a:t>= 30°</a:t>
            </a:r>
            <a:r>
              <a:rPr lang="en-US" sz="2000" i="1" dirty="0">
                <a:solidFill>
                  <a:schemeClr val="bg1"/>
                </a:solidFill>
              </a:rPr>
              <a:t>, </a:t>
            </a:r>
            <a:r>
              <a:rPr lang="en-US" sz="2000" i="1" dirty="0">
                <a:solidFill>
                  <a:schemeClr val="bg1"/>
                </a:solidFill>
                <a:latin typeface="Helvetica" pitchFamily="2" charset="0"/>
              </a:rPr>
              <a:t>Fowler </a:t>
            </a:r>
            <a:r>
              <a:rPr lang="en-US" sz="2000" b="1" i="1" dirty="0" err="1">
                <a:solidFill>
                  <a:schemeClr val="bg1"/>
                </a:solidFill>
                <a:latin typeface="Symbol" pitchFamily="2" charset="2"/>
              </a:rPr>
              <a:t>d</a:t>
            </a:r>
            <a:r>
              <a:rPr lang="en-US" sz="2000" b="1" i="1" baseline="-25000" dirty="0" err="1">
                <a:solidFill>
                  <a:schemeClr val="bg1"/>
                </a:solidFill>
                <a:latin typeface="Helvetica" pitchFamily="2" charset="0"/>
              </a:rPr>
              <a:t>flap</a:t>
            </a:r>
            <a:r>
              <a:rPr lang="en-US" sz="2000" i="1" baseline="-25000" dirty="0">
                <a:solidFill>
                  <a:schemeClr val="bg1"/>
                </a:solidFill>
                <a:latin typeface="Helvetica" pitchFamily="2" charset="0"/>
              </a:rPr>
              <a:t> </a:t>
            </a:r>
            <a:r>
              <a:rPr lang="en-US" sz="2000" i="1" dirty="0">
                <a:solidFill>
                  <a:schemeClr val="bg1"/>
                </a:solidFill>
                <a:latin typeface="Helvetica" pitchFamily="2" charset="0"/>
              </a:rPr>
              <a:t>= 37°</a:t>
            </a:r>
            <a:endParaRPr lang="en-US" sz="2000" i="1" dirty="0">
              <a:solidFill>
                <a:schemeClr val="bg1"/>
              </a:solidFill>
            </a:endParaRPr>
          </a:p>
        </p:txBody>
      </p:sp>
      <p:pic>
        <p:nvPicPr>
          <p:cNvPr id="11" name="Picture 10">
            <a:extLst>
              <a:ext uri="{FF2B5EF4-FFF2-40B4-BE49-F238E27FC236}">
                <a16:creationId xmlns:a16="http://schemas.microsoft.com/office/drawing/2014/main" id="{E140AC3E-6B5B-354F-8F5D-E01087A74A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26895" y="1267802"/>
            <a:ext cx="3153421" cy="4727454"/>
          </a:xfrm>
          <a:prstGeom prst="rect">
            <a:avLst/>
          </a:prstGeom>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555EB650-CF21-4943-ABC9-C127F165F425}"/>
              </a:ext>
            </a:extLst>
          </p:cNvPr>
          <p:cNvSpPr txBox="1"/>
          <p:nvPr/>
        </p:nvSpPr>
        <p:spPr>
          <a:xfrm>
            <a:off x="1016442" y="925831"/>
            <a:ext cx="3172663" cy="369332"/>
          </a:xfrm>
          <a:prstGeom prst="rect">
            <a:avLst/>
          </a:prstGeom>
          <a:noFill/>
        </p:spPr>
        <p:txBody>
          <a:bodyPr wrap="none" rtlCol="0">
            <a:spAutoFit/>
          </a:bodyPr>
          <a:lstStyle/>
          <a:p>
            <a:r>
              <a:rPr lang="en-US" b="1" dirty="0">
                <a:solidFill>
                  <a:schemeClr val="accent1">
                    <a:lumMod val="50000"/>
                  </a:schemeClr>
                </a:solidFill>
                <a:latin typeface="Helvetica" pitchFamily="2" charset="0"/>
              </a:rPr>
              <a:t>Single-element Fowler Flap</a:t>
            </a:r>
          </a:p>
        </p:txBody>
      </p:sp>
      <p:sp>
        <p:nvSpPr>
          <p:cNvPr id="10" name="TextBox 9">
            <a:extLst>
              <a:ext uri="{FF2B5EF4-FFF2-40B4-BE49-F238E27FC236}">
                <a16:creationId xmlns:a16="http://schemas.microsoft.com/office/drawing/2014/main" id="{4AF9B7CD-58A0-1744-850C-6C8691DE3046}"/>
              </a:ext>
            </a:extLst>
          </p:cNvPr>
          <p:cNvSpPr txBox="1"/>
          <p:nvPr/>
        </p:nvSpPr>
        <p:spPr>
          <a:xfrm>
            <a:off x="4193794" y="1979112"/>
            <a:ext cx="3953198" cy="923330"/>
          </a:xfrm>
          <a:prstGeom prst="rect">
            <a:avLst/>
          </a:prstGeom>
          <a:noFill/>
        </p:spPr>
        <p:txBody>
          <a:bodyPr wrap="none" rtlCol="0">
            <a:spAutoFit/>
          </a:bodyPr>
          <a:lstStyle/>
          <a:p>
            <a:pPr algn="ctr"/>
            <a:r>
              <a:rPr lang="en-US" b="1" dirty="0">
                <a:solidFill>
                  <a:schemeClr val="accent1">
                    <a:lumMod val="75000"/>
                  </a:schemeClr>
                </a:solidFill>
              </a:rPr>
              <a:t>10% scale model</a:t>
            </a:r>
          </a:p>
          <a:p>
            <a:pPr algn="ctr"/>
            <a:r>
              <a:rPr lang="en-US" b="1" dirty="0">
                <a:solidFill>
                  <a:schemeClr val="accent1">
                    <a:lumMod val="75000"/>
                  </a:schemeClr>
                </a:solidFill>
              </a:rPr>
              <a:t>Based on geometry of Lacy and </a:t>
            </a:r>
            <a:r>
              <a:rPr lang="en-US" b="1" dirty="0" err="1">
                <a:solidFill>
                  <a:schemeClr val="accent1">
                    <a:lumMod val="75000"/>
                  </a:schemeClr>
                </a:solidFill>
              </a:rPr>
              <a:t>Sclafani</a:t>
            </a:r>
            <a:endParaRPr lang="en-US" b="1" dirty="0">
              <a:solidFill>
                <a:schemeClr val="accent1">
                  <a:lumMod val="75000"/>
                </a:schemeClr>
              </a:solidFill>
            </a:endParaRPr>
          </a:p>
          <a:p>
            <a:pPr algn="ctr"/>
            <a:r>
              <a:rPr lang="en-US" b="1" dirty="0">
                <a:solidFill>
                  <a:schemeClr val="accent1">
                    <a:lumMod val="75000"/>
                  </a:schemeClr>
                </a:solidFill>
              </a:rPr>
              <a:t>AIAA Paper 2016-0308</a:t>
            </a:r>
          </a:p>
        </p:txBody>
      </p:sp>
      <p:cxnSp>
        <p:nvCxnSpPr>
          <p:cNvPr id="13" name="Straight Arrow Connector 12">
            <a:extLst>
              <a:ext uri="{FF2B5EF4-FFF2-40B4-BE49-F238E27FC236}">
                <a16:creationId xmlns:a16="http://schemas.microsoft.com/office/drawing/2014/main" id="{BD664341-7B08-AD46-A119-37B2302B02E0}"/>
              </a:ext>
            </a:extLst>
          </p:cNvPr>
          <p:cNvCxnSpPr>
            <a:cxnSpLocks/>
          </p:cNvCxnSpPr>
          <p:nvPr/>
        </p:nvCxnSpPr>
        <p:spPr>
          <a:xfrm flipH="1">
            <a:off x="4403055" y="2932853"/>
            <a:ext cx="515461" cy="506741"/>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94606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9F1483CA-9EE0-2C40-BB91-A9B50D2E240E}"/>
              </a:ext>
            </a:extLst>
          </p:cNvPr>
          <p:cNvSpPr txBox="1">
            <a:spLocks noChangeArrowheads="1"/>
          </p:cNvSpPr>
          <p:nvPr/>
        </p:nvSpPr>
        <p:spPr bwMode="auto">
          <a:xfrm>
            <a:off x="306388" y="177800"/>
            <a:ext cx="1104741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rtlCol="0" anchor="ctr" anchorCtr="0" compatLnSpc="1">
            <a:prstTxWarp prst="textNoShape">
              <a:avLst/>
            </a:prstTxWarp>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latin typeface="Helvetica" pitchFamily="2" charset="0"/>
              </a:rPr>
              <a:t>High-Lift Version of Common Research Model (CRM-HL): Landing Configurations</a:t>
            </a:r>
          </a:p>
        </p:txBody>
      </p:sp>
      <p:cxnSp>
        <p:nvCxnSpPr>
          <p:cNvPr id="5" name="Straight Connector 4">
            <a:extLst>
              <a:ext uri="{FF2B5EF4-FFF2-40B4-BE49-F238E27FC236}">
                <a16:creationId xmlns:a16="http://schemas.microsoft.com/office/drawing/2014/main" id="{4EB4AB17-134B-6245-9A00-BA33A3F260DB}"/>
              </a:ext>
            </a:extLst>
          </p:cNvPr>
          <p:cNvCxnSpPr/>
          <p:nvPr/>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sp>
        <p:nvSpPr>
          <p:cNvPr id="2" name="Slide Number Placeholder 1">
            <a:extLst>
              <a:ext uri="{FF2B5EF4-FFF2-40B4-BE49-F238E27FC236}">
                <a16:creationId xmlns:a16="http://schemas.microsoft.com/office/drawing/2014/main" id="{06CA0E18-2DB8-EB4F-BACE-7CBDD5B0103A}"/>
              </a:ext>
            </a:extLst>
          </p:cNvPr>
          <p:cNvSpPr>
            <a:spLocks noGrp="1"/>
          </p:cNvSpPr>
          <p:nvPr>
            <p:ph type="sldNum" sz="quarter" idx="12"/>
          </p:nvPr>
        </p:nvSpPr>
        <p:spPr/>
        <p:txBody>
          <a:bodyPr/>
          <a:lstStyle/>
          <a:p>
            <a:fld id="{C2DE81E9-D2C2-2044-85F5-A4EFCCF7834B}" type="slidenum">
              <a:rPr lang="en-US" smtClean="0"/>
              <a:t>8</a:t>
            </a:fld>
            <a:endParaRPr lang="en-US"/>
          </a:p>
        </p:txBody>
      </p:sp>
      <p:sp>
        <p:nvSpPr>
          <p:cNvPr id="14" name="TextBox 13">
            <a:extLst>
              <a:ext uri="{FF2B5EF4-FFF2-40B4-BE49-F238E27FC236}">
                <a16:creationId xmlns:a16="http://schemas.microsoft.com/office/drawing/2014/main" id="{C929D3E9-8914-6A4E-8C8B-C680E3C46C25}"/>
              </a:ext>
            </a:extLst>
          </p:cNvPr>
          <p:cNvSpPr txBox="1"/>
          <p:nvPr/>
        </p:nvSpPr>
        <p:spPr>
          <a:xfrm>
            <a:off x="1026894" y="6246783"/>
            <a:ext cx="9519597" cy="400110"/>
          </a:xfrm>
          <a:prstGeom prst="rect">
            <a:avLst/>
          </a:prstGeom>
          <a:solidFill>
            <a:srgbClr val="69103A"/>
          </a:solidFill>
        </p:spPr>
        <p:txBody>
          <a:bodyPr wrap="square" rtlCol="0">
            <a:spAutoFit/>
          </a:bodyPr>
          <a:lstStyle/>
          <a:p>
            <a:pPr algn="ctr"/>
            <a:r>
              <a:rPr lang="en-US" sz="2000" i="1" dirty="0">
                <a:solidFill>
                  <a:schemeClr val="bg1"/>
                </a:solidFill>
                <a:latin typeface="Helvetica" pitchFamily="2" charset="0"/>
              </a:rPr>
              <a:t>CRM-HL landing configuration: </a:t>
            </a:r>
            <a:r>
              <a:rPr lang="en-US" sz="2000" b="1" i="1" dirty="0" err="1">
                <a:solidFill>
                  <a:schemeClr val="bg1"/>
                </a:solidFill>
                <a:latin typeface="Symbol" pitchFamily="2" charset="2"/>
              </a:rPr>
              <a:t>d</a:t>
            </a:r>
            <a:r>
              <a:rPr lang="en-US" sz="2000" b="1" i="1" baseline="-25000" dirty="0" err="1">
                <a:solidFill>
                  <a:schemeClr val="bg1"/>
                </a:solidFill>
                <a:latin typeface="Helvetica" pitchFamily="2" charset="0"/>
              </a:rPr>
              <a:t>slat</a:t>
            </a:r>
            <a:r>
              <a:rPr lang="en-US" sz="2000" i="1" baseline="-25000" dirty="0">
                <a:solidFill>
                  <a:schemeClr val="bg1"/>
                </a:solidFill>
                <a:latin typeface="Helvetica" pitchFamily="2" charset="0"/>
              </a:rPr>
              <a:t> </a:t>
            </a:r>
            <a:r>
              <a:rPr lang="en-US" sz="2000" i="1" dirty="0">
                <a:solidFill>
                  <a:schemeClr val="bg1"/>
                </a:solidFill>
                <a:latin typeface="Helvetica" pitchFamily="2" charset="0"/>
              </a:rPr>
              <a:t>= 30°</a:t>
            </a:r>
            <a:r>
              <a:rPr lang="en-US" sz="2000" i="1" dirty="0">
                <a:solidFill>
                  <a:schemeClr val="bg1"/>
                </a:solidFill>
              </a:rPr>
              <a:t>, </a:t>
            </a:r>
            <a:r>
              <a:rPr lang="en-US" sz="2000" i="1" dirty="0">
                <a:solidFill>
                  <a:schemeClr val="bg1"/>
                </a:solidFill>
                <a:latin typeface="Helvetica" pitchFamily="2" charset="0"/>
              </a:rPr>
              <a:t>Fowler </a:t>
            </a:r>
            <a:r>
              <a:rPr lang="en-US" sz="2000" b="1" i="1" dirty="0" err="1">
                <a:solidFill>
                  <a:schemeClr val="bg1"/>
                </a:solidFill>
                <a:latin typeface="Symbol" pitchFamily="2" charset="2"/>
              </a:rPr>
              <a:t>d</a:t>
            </a:r>
            <a:r>
              <a:rPr lang="en-US" sz="2000" b="1" i="1" baseline="-25000" dirty="0" err="1">
                <a:solidFill>
                  <a:schemeClr val="bg1"/>
                </a:solidFill>
                <a:latin typeface="Helvetica" pitchFamily="2" charset="0"/>
              </a:rPr>
              <a:t>flap</a:t>
            </a:r>
            <a:r>
              <a:rPr lang="en-US" sz="2000" i="1" baseline="-25000" dirty="0">
                <a:solidFill>
                  <a:schemeClr val="bg1"/>
                </a:solidFill>
                <a:latin typeface="Helvetica" pitchFamily="2" charset="0"/>
              </a:rPr>
              <a:t> </a:t>
            </a:r>
            <a:r>
              <a:rPr lang="en-US" sz="2000" i="1" dirty="0">
                <a:solidFill>
                  <a:schemeClr val="bg1"/>
                </a:solidFill>
                <a:latin typeface="Helvetica" pitchFamily="2" charset="0"/>
              </a:rPr>
              <a:t>= 37°</a:t>
            </a:r>
            <a:r>
              <a:rPr lang="en-US" sz="2000" i="1" dirty="0">
                <a:solidFill>
                  <a:schemeClr val="bg1"/>
                </a:solidFill>
              </a:rPr>
              <a:t> </a:t>
            </a:r>
            <a:r>
              <a:rPr lang="en-US" sz="2000" i="1" dirty="0">
                <a:solidFill>
                  <a:schemeClr val="bg1"/>
                </a:solidFill>
                <a:latin typeface="Helvetica" pitchFamily="2" charset="0"/>
              </a:rPr>
              <a:t>&amp; SHL </a:t>
            </a:r>
            <a:r>
              <a:rPr lang="en-US" sz="2000" b="1" i="1" dirty="0" err="1">
                <a:solidFill>
                  <a:schemeClr val="bg1"/>
                </a:solidFill>
                <a:latin typeface="Symbol" pitchFamily="2" charset="2"/>
              </a:rPr>
              <a:t>d</a:t>
            </a:r>
            <a:r>
              <a:rPr lang="en-US" sz="2000" b="1" i="1" baseline="-25000" dirty="0" err="1">
                <a:solidFill>
                  <a:schemeClr val="bg1"/>
                </a:solidFill>
                <a:latin typeface="Helvetica" pitchFamily="2" charset="0"/>
              </a:rPr>
              <a:t>flap</a:t>
            </a:r>
            <a:r>
              <a:rPr lang="en-US" sz="2000" i="1" baseline="-25000" dirty="0">
                <a:solidFill>
                  <a:schemeClr val="bg1"/>
                </a:solidFill>
                <a:latin typeface="Helvetica" pitchFamily="2" charset="0"/>
              </a:rPr>
              <a:t> </a:t>
            </a:r>
            <a:r>
              <a:rPr lang="en-US" sz="2000" i="1" dirty="0">
                <a:solidFill>
                  <a:schemeClr val="bg1"/>
                </a:solidFill>
                <a:latin typeface="Helvetica" pitchFamily="2" charset="0"/>
              </a:rPr>
              <a:t>= 50°/55°</a:t>
            </a:r>
            <a:r>
              <a:rPr lang="en-US" sz="2000" i="1" dirty="0">
                <a:solidFill>
                  <a:schemeClr val="bg1"/>
                </a:solidFill>
              </a:rPr>
              <a:t>  </a:t>
            </a:r>
          </a:p>
        </p:txBody>
      </p:sp>
      <p:pic>
        <p:nvPicPr>
          <p:cNvPr id="11" name="Picture 10">
            <a:extLst>
              <a:ext uri="{FF2B5EF4-FFF2-40B4-BE49-F238E27FC236}">
                <a16:creationId xmlns:a16="http://schemas.microsoft.com/office/drawing/2014/main" id="{E140AC3E-6B5B-354F-8F5D-E01087A74A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26895" y="1267802"/>
            <a:ext cx="3153421" cy="4727454"/>
          </a:xfrm>
          <a:prstGeom prst="rect">
            <a:avLst/>
          </a:prstGeom>
          <a:effectLst>
            <a:outerShdw blurRad="50800" dist="38100" dir="2700000" algn="tl" rotWithShape="0">
              <a:prstClr val="black">
                <a:alpha val="40000"/>
              </a:prstClr>
            </a:outerShdw>
          </a:effectLst>
        </p:spPr>
      </p:pic>
      <p:pic>
        <p:nvPicPr>
          <p:cNvPr id="16" name="Picture 15">
            <a:extLst>
              <a:ext uri="{FF2B5EF4-FFF2-40B4-BE49-F238E27FC236}">
                <a16:creationId xmlns:a16="http://schemas.microsoft.com/office/drawing/2014/main" id="{89475D44-3B0B-5340-BB7D-4180712020D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02138" y="1295163"/>
            <a:ext cx="3151662" cy="4727493"/>
          </a:xfrm>
          <a:prstGeom prst="rect">
            <a:avLst/>
          </a:prstGeom>
          <a:effectLst>
            <a:outerShdw blurRad="50800" dist="38100" dir="2700000" algn="tl" rotWithShape="0">
              <a:prstClr val="black">
                <a:alpha val="40000"/>
              </a:prstClr>
            </a:outerShdw>
          </a:effectLst>
        </p:spPr>
      </p:pic>
      <p:sp>
        <p:nvSpPr>
          <p:cNvPr id="17" name="TextBox 16">
            <a:extLst>
              <a:ext uri="{FF2B5EF4-FFF2-40B4-BE49-F238E27FC236}">
                <a16:creationId xmlns:a16="http://schemas.microsoft.com/office/drawing/2014/main" id="{982B417B-0177-6D48-8299-EA2F349C0A46}"/>
              </a:ext>
            </a:extLst>
          </p:cNvPr>
          <p:cNvSpPr txBox="1"/>
          <p:nvPr/>
        </p:nvSpPr>
        <p:spPr>
          <a:xfrm>
            <a:off x="7841709" y="925831"/>
            <a:ext cx="3801041" cy="369332"/>
          </a:xfrm>
          <a:prstGeom prst="rect">
            <a:avLst/>
          </a:prstGeom>
          <a:noFill/>
        </p:spPr>
        <p:txBody>
          <a:bodyPr wrap="none" rtlCol="0">
            <a:spAutoFit/>
          </a:bodyPr>
          <a:lstStyle/>
          <a:p>
            <a:r>
              <a:rPr lang="en-US" b="1" dirty="0">
                <a:solidFill>
                  <a:schemeClr val="accent1">
                    <a:lumMod val="50000"/>
                  </a:schemeClr>
                </a:solidFill>
                <a:latin typeface="Helvetica" pitchFamily="2" charset="0"/>
              </a:rPr>
              <a:t>AFC-enabled Simple-hinged Flap</a:t>
            </a:r>
          </a:p>
        </p:txBody>
      </p:sp>
      <p:sp>
        <p:nvSpPr>
          <p:cNvPr id="6" name="TextBox 5">
            <a:extLst>
              <a:ext uri="{FF2B5EF4-FFF2-40B4-BE49-F238E27FC236}">
                <a16:creationId xmlns:a16="http://schemas.microsoft.com/office/drawing/2014/main" id="{ACCB2F1E-84DB-7849-81D8-30CFDF8D3542}"/>
              </a:ext>
            </a:extLst>
          </p:cNvPr>
          <p:cNvSpPr txBox="1"/>
          <p:nvPr/>
        </p:nvSpPr>
        <p:spPr>
          <a:xfrm>
            <a:off x="4193731" y="1979112"/>
            <a:ext cx="3953326" cy="923330"/>
          </a:xfrm>
          <a:prstGeom prst="rect">
            <a:avLst/>
          </a:prstGeom>
          <a:noFill/>
        </p:spPr>
        <p:txBody>
          <a:bodyPr wrap="none" rtlCol="0">
            <a:spAutoFit/>
          </a:bodyPr>
          <a:lstStyle/>
          <a:p>
            <a:pPr algn="ctr"/>
            <a:r>
              <a:rPr lang="en-US" b="1" dirty="0">
                <a:solidFill>
                  <a:schemeClr val="accent1">
                    <a:lumMod val="75000"/>
                  </a:schemeClr>
                </a:solidFill>
              </a:rPr>
              <a:t>10% scale model</a:t>
            </a:r>
          </a:p>
          <a:p>
            <a:pPr algn="ctr"/>
            <a:r>
              <a:rPr lang="en-US" b="1" dirty="0">
                <a:solidFill>
                  <a:schemeClr val="accent1">
                    <a:lumMod val="75000"/>
                  </a:schemeClr>
                </a:solidFill>
              </a:rPr>
              <a:t>Based on geometry of Lacy and </a:t>
            </a:r>
            <a:r>
              <a:rPr lang="en-US" b="1" dirty="0" err="1">
                <a:solidFill>
                  <a:schemeClr val="accent1">
                    <a:lumMod val="75000"/>
                  </a:schemeClr>
                </a:solidFill>
              </a:rPr>
              <a:t>Sclafani</a:t>
            </a:r>
            <a:endParaRPr lang="en-US" b="1" dirty="0">
              <a:solidFill>
                <a:schemeClr val="accent1">
                  <a:lumMod val="75000"/>
                </a:schemeClr>
              </a:solidFill>
            </a:endParaRPr>
          </a:p>
          <a:p>
            <a:pPr algn="ctr"/>
            <a:r>
              <a:rPr lang="en-US" b="1" dirty="0">
                <a:solidFill>
                  <a:schemeClr val="accent1">
                    <a:lumMod val="75000"/>
                  </a:schemeClr>
                </a:solidFill>
              </a:rPr>
              <a:t>AIAA Paper 2016-0308</a:t>
            </a:r>
          </a:p>
        </p:txBody>
      </p:sp>
      <p:sp>
        <p:nvSpPr>
          <p:cNvPr id="3" name="TextBox 2">
            <a:extLst>
              <a:ext uri="{FF2B5EF4-FFF2-40B4-BE49-F238E27FC236}">
                <a16:creationId xmlns:a16="http://schemas.microsoft.com/office/drawing/2014/main" id="{65ED1C3D-C515-5343-89AD-B10308B5A1FA}"/>
              </a:ext>
            </a:extLst>
          </p:cNvPr>
          <p:cNvSpPr txBox="1"/>
          <p:nvPr/>
        </p:nvSpPr>
        <p:spPr>
          <a:xfrm>
            <a:off x="4616901" y="3933183"/>
            <a:ext cx="3366499" cy="646331"/>
          </a:xfrm>
          <a:prstGeom prst="rect">
            <a:avLst/>
          </a:prstGeom>
          <a:noFill/>
        </p:spPr>
        <p:txBody>
          <a:bodyPr wrap="none" rtlCol="0">
            <a:spAutoFit/>
          </a:bodyPr>
          <a:lstStyle/>
          <a:p>
            <a:r>
              <a:rPr lang="en-US" b="1" dirty="0">
                <a:solidFill>
                  <a:schemeClr val="accent1">
                    <a:lumMod val="75000"/>
                  </a:schemeClr>
                </a:solidFill>
              </a:rPr>
              <a:t>Simplified high-lift version of the </a:t>
            </a:r>
          </a:p>
          <a:p>
            <a:r>
              <a:rPr lang="en-US" b="1" dirty="0">
                <a:solidFill>
                  <a:schemeClr val="accent1">
                    <a:lumMod val="75000"/>
                  </a:schemeClr>
                </a:solidFill>
              </a:rPr>
              <a:t>CRM-HL (CRM-SHL-AFC)</a:t>
            </a:r>
          </a:p>
        </p:txBody>
      </p:sp>
      <p:cxnSp>
        <p:nvCxnSpPr>
          <p:cNvPr id="15" name="Straight Arrow Connector 14">
            <a:extLst>
              <a:ext uri="{FF2B5EF4-FFF2-40B4-BE49-F238E27FC236}">
                <a16:creationId xmlns:a16="http://schemas.microsoft.com/office/drawing/2014/main" id="{357FC7E4-A13E-6441-9C33-4EBA57516B1E}"/>
              </a:ext>
            </a:extLst>
          </p:cNvPr>
          <p:cNvCxnSpPr>
            <a:cxnSpLocks/>
          </p:cNvCxnSpPr>
          <p:nvPr/>
        </p:nvCxnSpPr>
        <p:spPr>
          <a:xfrm>
            <a:off x="7439025" y="4637297"/>
            <a:ext cx="628509" cy="367053"/>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777BF40-EF6D-0841-AAAB-A8BC2EC2208B}"/>
              </a:ext>
            </a:extLst>
          </p:cNvPr>
          <p:cNvSpPr txBox="1"/>
          <p:nvPr/>
        </p:nvSpPr>
        <p:spPr>
          <a:xfrm>
            <a:off x="1016442" y="925831"/>
            <a:ext cx="3172663" cy="369332"/>
          </a:xfrm>
          <a:prstGeom prst="rect">
            <a:avLst/>
          </a:prstGeom>
          <a:noFill/>
        </p:spPr>
        <p:txBody>
          <a:bodyPr wrap="none" rtlCol="0">
            <a:spAutoFit/>
          </a:bodyPr>
          <a:lstStyle/>
          <a:p>
            <a:r>
              <a:rPr lang="en-US" b="1" dirty="0">
                <a:solidFill>
                  <a:schemeClr val="accent1">
                    <a:lumMod val="50000"/>
                  </a:schemeClr>
                </a:solidFill>
                <a:latin typeface="Helvetica" pitchFamily="2" charset="0"/>
              </a:rPr>
              <a:t>Single-element Fowler Flap</a:t>
            </a:r>
          </a:p>
        </p:txBody>
      </p:sp>
      <p:cxnSp>
        <p:nvCxnSpPr>
          <p:cNvPr id="19" name="Straight Arrow Connector 18">
            <a:extLst>
              <a:ext uri="{FF2B5EF4-FFF2-40B4-BE49-F238E27FC236}">
                <a16:creationId xmlns:a16="http://schemas.microsoft.com/office/drawing/2014/main" id="{D6AD8847-B4A2-8749-8436-41BF1D1445AD}"/>
              </a:ext>
            </a:extLst>
          </p:cNvPr>
          <p:cNvCxnSpPr>
            <a:cxnSpLocks/>
          </p:cNvCxnSpPr>
          <p:nvPr/>
        </p:nvCxnSpPr>
        <p:spPr>
          <a:xfrm flipH="1">
            <a:off x="4403055" y="2932853"/>
            <a:ext cx="515461" cy="506741"/>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2812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B68BBC-DCBE-9646-B2F9-47B70561CC52}"/>
              </a:ext>
            </a:extLst>
          </p:cNvPr>
          <p:cNvSpPr>
            <a:spLocks noGrp="1"/>
          </p:cNvSpPr>
          <p:nvPr>
            <p:ph type="sldNum" sz="quarter" idx="12"/>
          </p:nvPr>
        </p:nvSpPr>
        <p:spPr/>
        <p:txBody>
          <a:bodyPr/>
          <a:lstStyle/>
          <a:p>
            <a:fld id="{C2DE81E9-D2C2-2044-85F5-A4EFCCF7834B}" type="slidenum">
              <a:rPr lang="en-US" smtClean="0"/>
              <a:t>9</a:t>
            </a:fld>
            <a:endParaRPr lang="en-US"/>
          </a:p>
        </p:txBody>
      </p:sp>
      <p:sp>
        <p:nvSpPr>
          <p:cNvPr id="5" name="Title 4">
            <a:extLst>
              <a:ext uri="{FF2B5EF4-FFF2-40B4-BE49-F238E27FC236}">
                <a16:creationId xmlns:a16="http://schemas.microsoft.com/office/drawing/2014/main" id="{56FB6534-8FA7-2C49-B3EB-8412288BA5CE}"/>
              </a:ext>
            </a:extLst>
          </p:cNvPr>
          <p:cNvSpPr>
            <a:spLocks noGrp="1"/>
          </p:cNvSpPr>
          <p:nvPr>
            <p:ph type="title"/>
          </p:nvPr>
        </p:nvSpPr>
        <p:spPr>
          <a:xfrm>
            <a:off x="224590" y="-52769"/>
            <a:ext cx="11129210" cy="1325563"/>
          </a:xfrm>
        </p:spPr>
        <p:txBody>
          <a:bodyPr>
            <a:normAutofit/>
          </a:bodyPr>
          <a:lstStyle/>
          <a:p>
            <a:r>
              <a:rPr lang="en-US" sz="3600" b="1" dirty="0">
                <a:latin typeface="Helvetica" pitchFamily="2" charset="0"/>
              </a:rPr>
              <a:t>CRM-HL Lift Performance</a:t>
            </a:r>
          </a:p>
        </p:txBody>
      </p:sp>
      <p:pic>
        <p:nvPicPr>
          <p:cNvPr id="7" name="Picture 6" descr="Chart, line chart&#10;&#10;Description automatically generated">
            <a:extLst>
              <a:ext uri="{FF2B5EF4-FFF2-40B4-BE49-F238E27FC236}">
                <a16:creationId xmlns:a16="http://schemas.microsoft.com/office/drawing/2014/main" id="{AC2D34AB-5C38-D640-8E49-3BB7DCD0C5F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16311" y="999004"/>
            <a:ext cx="6793979" cy="5475148"/>
          </a:xfrm>
          <a:prstGeom prst="rect">
            <a:avLst/>
          </a:prstGeom>
        </p:spPr>
      </p:pic>
      <p:pic>
        <p:nvPicPr>
          <p:cNvPr id="9" name="Picture 8">
            <a:extLst>
              <a:ext uri="{FF2B5EF4-FFF2-40B4-BE49-F238E27FC236}">
                <a16:creationId xmlns:a16="http://schemas.microsoft.com/office/drawing/2014/main" id="{31BE336C-85D5-7648-A1D9-705B6356339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7751" y="2655570"/>
            <a:ext cx="4944888" cy="1546860"/>
          </a:xfrm>
          <a:prstGeom prst="rect">
            <a:avLst/>
          </a:prstGeom>
        </p:spPr>
      </p:pic>
      <p:sp>
        <p:nvSpPr>
          <p:cNvPr id="10" name="TextBox 9">
            <a:extLst>
              <a:ext uri="{FF2B5EF4-FFF2-40B4-BE49-F238E27FC236}">
                <a16:creationId xmlns:a16="http://schemas.microsoft.com/office/drawing/2014/main" id="{864963D5-DB74-B349-A070-E19175F56C26}"/>
              </a:ext>
            </a:extLst>
          </p:cNvPr>
          <p:cNvSpPr txBox="1"/>
          <p:nvPr/>
        </p:nvSpPr>
        <p:spPr>
          <a:xfrm>
            <a:off x="983313" y="2466512"/>
            <a:ext cx="3108543" cy="369332"/>
          </a:xfrm>
          <a:prstGeom prst="rect">
            <a:avLst/>
          </a:prstGeom>
          <a:noFill/>
        </p:spPr>
        <p:txBody>
          <a:bodyPr wrap="none" rtlCol="0">
            <a:spAutoFit/>
          </a:bodyPr>
          <a:lstStyle/>
          <a:p>
            <a:r>
              <a:rPr lang="en-US" b="1" dirty="0">
                <a:solidFill>
                  <a:schemeClr val="accent1">
                    <a:lumMod val="50000"/>
                  </a:schemeClr>
                </a:solidFill>
                <a:latin typeface="Helvetica" pitchFamily="2" charset="0"/>
              </a:rPr>
              <a:t>Single-element Fowler flap</a:t>
            </a:r>
          </a:p>
        </p:txBody>
      </p:sp>
      <p:sp>
        <p:nvSpPr>
          <p:cNvPr id="8" name="TextBox 7">
            <a:extLst>
              <a:ext uri="{FF2B5EF4-FFF2-40B4-BE49-F238E27FC236}">
                <a16:creationId xmlns:a16="http://schemas.microsoft.com/office/drawing/2014/main" id="{9AAF3382-0ED5-264D-A3A4-054320D111A2}"/>
              </a:ext>
            </a:extLst>
          </p:cNvPr>
          <p:cNvSpPr txBox="1"/>
          <p:nvPr/>
        </p:nvSpPr>
        <p:spPr>
          <a:xfrm>
            <a:off x="2771775" y="5543550"/>
            <a:ext cx="184731" cy="369332"/>
          </a:xfrm>
          <a:prstGeom prst="rect">
            <a:avLst/>
          </a:prstGeom>
          <a:noFill/>
        </p:spPr>
        <p:txBody>
          <a:bodyPr wrap="none" rtlCol="0">
            <a:spAutoFit/>
          </a:bodyPr>
          <a:lstStyle/>
          <a:p>
            <a:endParaRPr lang="en-US"/>
          </a:p>
        </p:txBody>
      </p:sp>
      <p:sp>
        <p:nvSpPr>
          <p:cNvPr id="2" name="Rectangle 1">
            <a:extLst>
              <a:ext uri="{FF2B5EF4-FFF2-40B4-BE49-F238E27FC236}">
                <a16:creationId xmlns:a16="http://schemas.microsoft.com/office/drawing/2014/main" id="{4CB780B5-0C6C-E14B-93FD-0CA00C63E89C}"/>
              </a:ext>
            </a:extLst>
          </p:cNvPr>
          <p:cNvSpPr/>
          <p:nvPr/>
        </p:nvSpPr>
        <p:spPr>
          <a:xfrm>
            <a:off x="9329195" y="1471613"/>
            <a:ext cx="1157830" cy="994899"/>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BD81DECB-1720-F944-8084-5B45B14A5254}"/>
              </a:ext>
            </a:extLst>
          </p:cNvPr>
          <p:cNvSpPr txBox="1"/>
          <p:nvPr/>
        </p:nvSpPr>
        <p:spPr>
          <a:xfrm>
            <a:off x="8510016" y="1027124"/>
            <a:ext cx="1080745" cy="369332"/>
          </a:xfrm>
          <a:prstGeom prst="rect">
            <a:avLst/>
          </a:prstGeom>
          <a:noFill/>
        </p:spPr>
        <p:txBody>
          <a:bodyPr wrap="none" rtlCol="0">
            <a:spAutoFit/>
          </a:bodyPr>
          <a:lstStyle/>
          <a:p>
            <a:r>
              <a:rPr lang="en-US" b="1" i="1" dirty="0">
                <a:latin typeface="Helvetica" pitchFamily="2" charset="0"/>
              </a:rPr>
              <a:t>M</a:t>
            </a:r>
            <a:r>
              <a:rPr lang="en-US" b="1" i="1" baseline="-25000" dirty="0"/>
              <a:t>∞</a:t>
            </a:r>
            <a:r>
              <a:rPr lang="en-US" b="1" dirty="0"/>
              <a:t> </a:t>
            </a:r>
            <a:r>
              <a:rPr lang="en-US" dirty="0">
                <a:latin typeface="Helvetica" pitchFamily="2" charset="0"/>
              </a:rPr>
              <a:t>= 0.2</a:t>
            </a:r>
          </a:p>
        </p:txBody>
      </p:sp>
      <p:sp>
        <p:nvSpPr>
          <p:cNvPr id="15" name="TextBox 14">
            <a:extLst>
              <a:ext uri="{FF2B5EF4-FFF2-40B4-BE49-F238E27FC236}">
                <a16:creationId xmlns:a16="http://schemas.microsoft.com/office/drawing/2014/main" id="{BAE6E382-770C-EB47-8CD3-4455DD9F884A}"/>
              </a:ext>
            </a:extLst>
          </p:cNvPr>
          <p:cNvSpPr txBox="1"/>
          <p:nvPr/>
        </p:nvSpPr>
        <p:spPr>
          <a:xfrm>
            <a:off x="8232605" y="6120908"/>
            <a:ext cx="1037463" cy="400110"/>
          </a:xfrm>
          <a:prstGeom prst="rect">
            <a:avLst/>
          </a:prstGeom>
          <a:solidFill>
            <a:schemeClr val="bg1"/>
          </a:solidFill>
        </p:spPr>
        <p:txBody>
          <a:bodyPr wrap="none" rtlCol="0">
            <a:spAutoFit/>
          </a:bodyPr>
          <a:lstStyle/>
          <a:p>
            <a:r>
              <a:rPr lang="en-US" sz="2000" b="1" i="1" dirty="0">
                <a:latin typeface="Symbol" pitchFamily="2" charset="2"/>
              </a:rPr>
              <a:t>a</a:t>
            </a:r>
            <a:r>
              <a:rPr lang="en-US" sz="2000" b="1" dirty="0">
                <a:latin typeface="Symbol" pitchFamily="2" charset="2"/>
              </a:rPr>
              <a:t> (</a:t>
            </a:r>
            <a:r>
              <a:rPr lang="en-US" sz="2000" b="1" dirty="0">
                <a:latin typeface="Helvetica" pitchFamily="2" charset="0"/>
              </a:rPr>
              <a:t>deg</a:t>
            </a:r>
            <a:r>
              <a:rPr lang="en-US" sz="2000" b="1" dirty="0">
                <a:latin typeface="Symbol" pitchFamily="2" charset="2"/>
              </a:rPr>
              <a:t>)</a:t>
            </a:r>
          </a:p>
        </p:txBody>
      </p:sp>
    </p:spTree>
    <p:extLst>
      <p:ext uri="{BB962C8B-B14F-4D97-AF65-F5344CB8AC3E}">
        <p14:creationId xmlns:p14="http://schemas.microsoft.com/office/powerpoint/2010/main" val="1704055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hart, line chart&#10;&#10;Description automatically generated">
            <a:extLst>
              <a:ext uri="{FF2B5EF4-FFF2-40B4-BE49-F238E27FC236}">
                <a16:creationId xmlns:a16="http://schemas.microsoft.com/office/drawing/2014/main" id="{973FA4A9-1F7D-9147-A4E0-22B15FB26F6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12664" y="996696"/>
            <a:ext cx="6803136" cy="5480582"/>
          </a:xfrm>
          <a:prstGeom prst="rect">
            <a:avLst/>
          </a:prstGeom>
        </p:spPr>
      </p:pic>
      <p:sp>
        <p:nvSpPr>
          <p:cNvPr id="3" name="Slide Number Placeholder 2">
            <a:extLst>
              <a:ext uri="{FF2B5EF4-FFF2-40B4-BE49-F238E27FC236}">
                <a16:creationId xmlns:a16="http://schemas.microsoft.com/office/drawing/2014/main" id="{9EB68BBC-DCBE-9646-B2F9-47B70561CC52}"/>
              </a:ext>
            </a:extLst>
          </p:cNvPr>
          <p:cNvSpPr>
            <a:spLocks noGrp="1"/>
          </p:cNvSpPr>
          <p:nvPr>
            <p:ph type="sldNum" sz="quarter" idx="12"/>
          </p:nvPr>
        </p:nvSpPr>
        <p:spPr/>
        <p:txBody>
          <a:bodyPr/>
          <a:lstStyle/>
          <a:p>
            <a:fld id="{C2DE81E9-D2C2-2044-85F5-A4EFCCF7834B}" type="slidenum">
              <a:rPr lang="en-US" smtClean="0"/>
              <a:t>10</a:t>
            </a:fld>
            <a:endParaRPr lang="en-US"/>
          </a:p>
        </p:txBody>
      </p:sp>
      <p:sp>
        <p:nvSpPr>
          <p:cNvPr id="5" name="Title 4">
            <a:extLst>
              <a:ext uri="{FF2B5EF4-FFF2-40B4-BE49-F238E27FC236}">
                <a16:creationId xmlns:a16="http://schemas.microsoft.com/office/drawing/2014/main" id="{56FB6534-8FA7-2C49-B3EB-8412288BA5CE}"/>
              </a:ext>
            </a:extLst>
          </p:cNvPr>
          <p:cNvSpPr>
            <a:spLocks noGrp="1"/>
          </p:cNvSpPr>
          <p:nvPr>
            <p:ph type="title"/>
          </p:nvPr>
        </p:nvSpPr>
        <p:spPr>
          <a:xfrm>
            <a:off x="224590" y="-52769"/>
            <a:ext cx="11129210" cy="1325563"/>
          </a:xfrm>
        </p:spPr>
        <p:txBody>
          <a:bodyPr>
            <a:normAutofit/>
          </a:bodyPr>
          <a:lstStyle/>
          <a:p>
            <a:r>
              <a:rPr lang="en-US" sz="3600" b="1" dirty="0">
                <a:latin typeface="Helvetica" pitchFamily="2" charset="0"/>
              </a:rPr>
              <a:t>Lift Performance – CRM-HL </a:t>
            </a:r>
          </a:p>
        </p:txBody>
      </p:sp>
      <p:sp>
        <p:nvSpPr>
          <p:cNvPr id="8" name="TextBox 7">
            <a:extLst>
              <a:ext uri="{FF2B5EF4-FFF2-40B4-BE49-F238E27FC236}">
                <a16:creationId xmlns:a16="http://schemas.microsoft.com/office/drawing/2014/main" id="{9AAF3382-0ED5-264D-A3A4-054320D111A2}"/>
              </a:ext>
            </a:extLst>
          </p:cNvPr>
          <p:cNvSpPr txBox="1"/>
          <p:nvPr/>
        </p:nvSpPr>
        <p:spPr>
          <a:xfrm>
            <a:off x="2771775" y="5543550"/>
            <a:ext cx="184731" cy="369332"/>
          </a:xfrm>
          <a:prstGeom prst="rect">
            <a:avLst/>
          </a:prstGeom>
          <a:noFill/>
        </p:spPr>
        <p:txBody>
          <a:bodyPr wrap="none" rtlCol="0">
            <a:spAutoFit/>
          </a:bodyPr>
          <a:lstStyle/>
          <a:p>
            <a:endParaRPr lang="en-US"/>
          </a:p>
        </p:txBody>
      </p:sp>
      <p:sp>
        <p:nvSpPr>
          <p:cNvPr id="2" name="Rectangle 1">
            <a:extLst>
              <a:ext uri="{FF2B5EF4-FFF2-40B4-BE49-F238E27FC236}">
                <a16:creationId xmlns:a16="http://schemas.microsoft.com/office/drawing/2014/main" id="{4CB780B5-0C6C-E14B-93FD-0CA00C63E89C}"/>
              </a:ext>
            </a:extLst>
          </p:cNvPr>
          <p:cNvSpPr/>
          <p:nvPr/>
        </p:nvSpPr>
        <p:spPr>
          <a:xfrm>
            <a:off x="9329195" y="1471613"/>
            <a:ext cx="1157830" cy="994899"/>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CDE2BE5F-16C2-404A-A73D-CE7A80488A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1086" y="2486898"/>
            <a:ext cx="4984831" cy="3325103"/>
          </a:xfrm>
          <a:prstGeom prst="rect">
            <a:avLst/>
          </a:prstGeom>
        </p:spPr>
      </p:pic>
      <p:sp>
        <p:nvSpPr>
          <p:cNvPr id="15" name="TextBox 14">
            <a:extLst>
              <a:ext uri="{FF2B5EF4-FFF2-40B4-BE49-F238E27FC236}">
                <a16:creationId xmlns:a16="http://schemas.microsoft.com/office/drawing/2014/main" id="{221F1969-47DF-8242-B2DF-BD6449BCD366}"/>
              </a:ext>
            </a:extLst>
          </p:cNvPr>
          <p:cNvSpPr txBox="1"/>
          <p:nvPr/>
        </p:nvSpPr>
        <p:spPr>
          <a:xfrm>
            <a:off x="224590" y="1924352"/>
            <a:ext cx="3465436" cy="461665"/>
          </a:xfrm>
          <a:prstGeom prst="rect">
            <a:avLst/>
          </a:prstGeom>
          <a:noFill/>
        </p:spPr>
        <p:txBody>
          <a:bodyPr wrap="none" rtlCol="0">
            <a:spAutoFit/>
          </a:bodyPr>
          <a:lstStyle/>
          <a:p>
            <a:r>
              <a:rPr lang="en-US" sz="2400" dirty="0">
                <a:latin typeface="Helvetica" pitchFamily="2" charset="0"/>
              </a:rPr>
              <a:t>Nacelle Chine Lift Effect</a:t>
            </a:r>
          </a:p>
        </p:txBody>
      </p:sp>
      <p:sp>
        <p:nvSpPr>
          <p:cNvPr id="7" name="Oval 6">
            <a:extLst>
              <a:ext uri="{FF2B5EF4-FFF2-40B4-BE49-F238E27FC236}">
                <a16:creationId xmlns:a16="http://schemas.microsoft.com/office/drawing/2014/main" id="{C527EB57-556E-3F4C-B2B2-9D0B22DBCC56}"/>
              </a:ext>
            </a:extLst>
          </p:cNvPr>
          <p:cNvSpPr/>
          <p:nvPr/>
        </p:nvSpPr>
        <p:spPr>
          <a:xfrm>
            <a:off x="2464231" y="4029559"/>
            <a:ext cx="891857" cy="666427"/>
          </a:xfrm>
          <a:prstGeom prst="ellipse">
            <a:avLst/>
          </a:prstGeom>
          <a:noFill/>
          <a:ln w="47625">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CD6B15F2-945E-454A-8636-9EBDFB2A571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356088" y="1052628"/>
            <a:ext cx="2117781" cy="662940"/>
          </a:xfrm>
          <a:prstGeom prst="rect">
            <a:avLst/>
          </a:prstGeom>
        </p:spPr>
      </p:pic>
      <p:sp>
        <p:nvSpPr>
          <p:cNvPr id="13" name="TextBox 12">
            <a:extLst>
              <a:ext uri="{FF2B5EF4-FFF2-40B4-BE49-F238E27FC236}">
                <a16:creationId xmlns:a16="http://schemas.microsoft.com/office/drawing/2014/main" id="{921A9A17-57C7-6D4C-82AF-543789704CFC}"/>
              </a:ext>
            </a:extLst>
          </p:cNvPr>
          <p:cNvSpPr txBox="1"/>
          <p:nvPr/>
        </p:nvSpPr>
        <p:spPr>
          <a:xfrm>
            <a:off x="185530" y="6400800"/>
            <a:ext cx="4955203" cy="369332"/>
          </a:xfrm>
          <a:prstGeom prst="rect">
            <a:avLst/>
          </a:prstGeom>
          <a:noFill/>
        </p:spPr>
        <p:txBody>
          <a:bodyPr wrap="none" rtlCol="0">
            <a:spAutoFit/>
          </a:bodyPr>
          <a:lstStyle/>
          <a:p>
            <a:r>
              <a:rPr lang="en-US" dirty="0" err="1">
                <a:latin typeface="Helvetica" pitchFamily="2" charset="0"/>
              </a:rPr>
              <a:t>Koklu</a:t>
            </a:r>
            <a:r>
              <a:rPr lang="en-US" dirty="0">
                <a:latin typeface="Helvetica" pitchFamily="2" charset="0"/>
              </a:rPr>
              <a:t> et al., </a:t>
            </a:r>
            <a:r>
              <a:rPr lang="en-US" dirty="0">
                <a:latin typeface="Helvetica" pitchFamily="2" charset="0"/>
                <a:hlinkClick r:id="rId5"/>
              </a:rPr>
              <a:t>https://doi.org/10.2514/1.J059869</a:t>
            </a:r>
            <a:r>
              <a:rPr lang="en-US" dirty="0">
                <a:latin typeface="Helvetica" pitchFamily="2" charset="0"/>
              </a:rPr>
              <a:t> </a:t>
            </a:r>
          </a:p>
        </p:txBody>
      </p:sp>
      <p:sp>
        <p:nvSpPr>
          <p:cNvPr id="17" name="TextBox 16">
            <a:extLst>
              <a:ext uri="{FF2B5EF4-FFF2-40B4-BE49-F238E27FC236}">
                <a16:creationId xmlns:a16="http://schemas.microsoft.com/office/drawing/2014/main" id="{F951A020-8656-CC46-B45F-49C7307C1E47}"/>
              </a:ext>
            </a:extLst>
          </p:cNvPr>
          <p:cNvSpPr txBox="1"/>
          <p:nvPr/>
        </p:nvSpPr>
        <p:spPr>
          <a:xfrm>
            <a:off x="8510016" y="1027124"/>
            <a:ext cx="1080745" cy="369332"/>
          </a:xfrm>
          <a:prstGeom prst="rect">
            <a:avLst/>
          </a:prstGeom>
          <a:noFill/>
        </p:spPr>
        <p:txBody>
          <a:bodyPr wrap="none" rtlCol="0">
            <a:spAutoFit/>
          </a:bodyPr>
          <a:lstStyle/>
          <a:p>
            <a:r>
              <a:rPr lang="en-US" b="1" i="1" dirty="0">
                <a:latin typeface="Helvetica" pitchFamily="2" charset="0"/>
              </a:rPr>
              <a:t>M</a:t>
            </a:r>
            <a:r>
              <a:rPr lang="en-US" b="1" i="1" baseline="-25000" dirty="0"/>
              <a:t>∞</a:t>
            </a:r>
            <a:r>
              <a:rPr lang="en-US" b="1" dirty="0"/>
              <a:t> </a:t>
            </a:r>
            <a:r>
              <a:rPr lang="en-US" dirty="0">
                <a:latin typeface="Helvetica" pitchFamily="2" charset="0"/>
              </a:rPr>
              <a:t>= 0.2</a:t>
            </a:r>
          </a:p>
        </p:txBody>
      </p:sp>
      <p:sp>
        <p:nvSpPr>
          <p:cNvPr id="19" name="TextBox 18">
            <a:extLst>
              <a:ext uri="{FF2B5EF4-FFF2-40B4-BE49-F238E27FC236}">
                <a16:creationId xmlns:a16="http://schemas.microsoft.com/office/drawing/2014/main" id="{D987C688-CB67-6644-8170-FA1A98CFE2D8}"/>
              </a:ext>
            </a:extLst>
          </p:cNvPr>
          <p:cNvSpPr txBox="1"/>
          <p:nvPr/>
        </p:nvSpPr>
        <p:spPr>
          <a:xfrm>
            <a:off x="8232605" y="6120908"/>
            <a:ext cx="1037463" cy="400110"/>
          </a:xfrm>
          <a:prstGeom prst="rect">
            <a:avLst/>
          </a:prstGeom>
          <a:solidFill>
            <a:schemeClr val="bg1"/>
          </a:solidFill>
        </p:spPr>
        <p:txBody>
          <a:bodyPr wrap="none" rtlCol="0">
            <a:spAutoFit/>
          </a:bodyPr>
          <a:lstStyle/>
          <a:p>
            <a:r>
              <a:rPr lang="en-US" sz="2000" b="1" i="1" dirty="0">
                <a:latin typeface="Symbol" pitchFamily="2" charset="2"/>
              </a:rPr>
              <a:t>a</a:t>
            </a:r>
            <a:r>
              <a:rPr lang="en-US" sz="2000" b="1" dirty="0">
                <a:latin typeface="Symbol" pitchFamily="2" charset="2"/>
              </a:rPr>
              <a:t> (</a:t>
            </a:r>
            <a:r>
              <a:rPr lang="en-US" sz="2000" b="1" dirty="0">
                <a:latin typeface="Helvetica" pitchFamily="2" charset="0"/>
              </a:rPr>
              <a:t>deg</a:t>
            </a:r>
            <a:r>
              <a:rPr lang="en-US" sz="2000" b="1" dirty="0">
                <a:latin typeface="Symbol" pitchFamily="2" charset="2"/>
              </a:rPr>
              <a:t>)</a:t>
            </a:r>
          </a:p>
        </p:txBody>
      </p:sp>
    </p:spTree>
    <p:extLst>
      <p:ext uri="{BB962C8B-B14F-4D97-AF65-F5344CB8AC3E}">
        <p14:creationId xmlns:p14="http://schemas.microsoft.com/office/powerpoint/2010/main" val="333240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line chart&#10;&#10;Description automatically generated">
            <a:extLst>
              <a:ext uri="{FF2B5EF4-FFF2-40B4-BE49-F238E27FC236}">
                <a16:creationId xmlns:a16="http://schemas.microsoft.com/office/drawing/2014/main" id="{DD4E2B0B-D7B9-994E-9F67-AF8886F943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12664" y="996696"/>
            <a:ext cx="6784848" cy="5475842"/>
          </a:xfrm>
          <a:prstGeom prst="rect">
            <a:avLst/>
          </a:prstGeom>
        </p:spPr>
      </p:pic>
      <p:sp>
        <p:nvSpPr>
          <p:cNvPr id="3" name="Slide Number Placeholder 2">
            <a:extLst>
              <a:ext uri="{FF2B5EF4-FFF2-40B4-BE49-F238E27FC236}">
                <a16:creationId xmlns:a16="http://schemas.microsoft.com/office/drawing/2014/main" id="{9EB68BBC-DCBE-9646-B2F9-47B70561CC52}"/>
              </a:ext>
            </a:extLst>
          </p:cNvPr>
          <p:cNvSpPr>
            <a:spLocks noGrp="1"/>
          </p:cNvSpPr>
          <p:nvPr>
            <p:ph type="sldNum" sz="quarter" idx="12"/>
          </p:nvPr>
        </p:nvSpPr>
        <p:spPr/>
        <p:txBody>
          <a:bodyPr/>
          <a:lstStyle/>
          <a:p>
            <a:fld id="{C2DE81E9-D2C2-2044-85F5-A4EFCCF7834B}" type="slidenum">
              <a:rPr lang="en-US" smtClean="0"/>
              <a:t>11</a:t>
            </a:fld>
            <a:endParaRPr lang="en-US"/>
          </a:p>
        </p:txBody>
      </p:sp>
      <p:sp>
        <p:nvSpPr>
          <p:cNvPr id="5" name="Title 4">
            <a:extLst>
              <a:ext uri="{FF2B5EF4-FFF2-40B4-BE49-F238E27FC236}">
                <a16:creationId xmlns:a16="http://schemas.microsoft.com/office/drawing/2014/main" id="{56FB6534-8FA7-2C49-B3EB-8412288BA5CE}"/>
              </a:ext>
            </a:extLst>
          </p:cNvPr>
          <p:cNvSpPr>
            <a:spLocks noGrp="1"/>
          </p:cNvSpPr>
          <p:nvPr>
            <p:ph type="title"/>
          </p:nvPr>
        </p:nvSpPr>
        <p:spPr>
          <a:xfrm>
            <a:off x="197344" y="-49209"/>
            <a:ext cx="10883740" cy="1325563"/>
          </a:xfrm>
        </p:spPr>
        <p:txBody>
          <a:bodyPr>
            <a:normAutofit/>
          </a:bodyPr>
          <a:lstStyle/>
          <a:p>
            <a:r>
              <a:rPr lang="en-US" sz="3600" b="1" dirty="0">
                <a:latin typeface="Helvetica" pitchFamily="2" charset="0"/>
              </a:rPr>
              <a:t>Comparison of CRM-HL and CRM-SHL (AFC off)</a:t>
            </a:r>
          </a:p>
        </p:txBody>
      </p:sp>
      <p:grpSp>
        <p:nvGrpSpPr>
          <p:cNvPr id="13" name="Group 12">
            <a:extLst>
              <a:ext uri="{FF2B5EF4-FFF2-40B4-BE49-F238E27FC236}">
                <a16:creationId xmlns:a16="http://schemas.microsoft.com/office/drawing/2014/main" id="{8775395D-B7CA-6D42-A016-1AFD29A9625E}"/>
              </a:ext>
            </a:extLst>
          </p:cNvPr>
          <p:cNvGrpSpPr/>
          <p:nvPr/>
        </p:nvGrpSpPr>
        <p:grpSpPr>
          <a:xfrm>
            <a:off x="9449307" y="1732672"/>
            <a:ext cx="2118149" cy="993434"/>
            <a:chOff x="10235119" y="1729426"/>
            <a:chExt cx="2118149" cy="993434"/>
          </a:xfrm>
        </p:grpSpPr>
        <p:cxnSp>
          <p:nvCxnSpPr>
            <p:cNvPr id="6" name="Straight Connector 5">
              <a:extLst>
                <a:ext uri="{FF2B5EF4-FFF2-40B4-BE49-F238E27FC236}">
                  <a16:creationId xmlns:a16="http://schemas.microsoft.com/office/drawing/2014/main" id="{426C0D41-29C2-D049-943F-4250DFCE8C8D}"/>
                </a:ext>
              </a:extLst>
            </p:cNvPr>
            <p:cNvCxnSpPr/>
            <p:nvPr/>
          </p:nvCxnSpPr>
          <p:spPr>
            <a:xfrm>
              <a:off x="10235120" y="1743714"/>
              <a:ext cx="95565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668DD0D-8F0B-A748-91ED-434CEB763324}"/>
                </a:ext>
              </a:extLst>
            </p:cNvPr>
            <p:cNvCxnSpPr/>
            <p:nvPr/>
          </p:nvCxnSpPr>
          <p:spPr>
            <a:xfrm>
              <a:off x="10235119" y="2722860"/>
              <a:ext cx="95565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C19EDB3-9F90-E442-A7E5-85252272711A}"/>
                </a:ext>
              </a:extLst>
            </p:cNvPr>
            <p:cNvCxnSpPr>
              <a:cxnSpLocks/>
            </p:cNvCxnSpPr>
            <p:nvPr/>
          </p:nvCxnSpPr>
          <p:spPr>
            <a:xfrm flipH="1">
              <a:off x="10732194" y="1729426"/>
              <a:ext cx="2" cy="993434"/>
            </a:xfrm>
            <a:prstGeom prst="straightConnector1">
              <a:avLst/>
            </a:prstGeom>
            <a:ln w="254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43A3D35-2CB5-8D44-AB01-C451C24DDCF3}"/>
                </a:ext>
              </a:extLst>
            </p:cNvPr>
            <p:cNvSpPr txBox="1"/>
            <p:nvPr/>
          </p:nvSpPr>
          <p:spPr>
            <a:xfrm>
              <a:off x="11190770" y="1979370"/>
              <a:ext cx="1162498" cy="400110"/>
            </a:xfrm>
            <a:prstGeom prst="rect">
              <a:avLst/>
            </a:prstGeom>
            <a:solidFill>
              <a:schemeClr val="bg1"/>
            </a:solidFill>
          </p:spPr>
          <p:txBody>
            <a:bodyPr wrap="none" rtlCol="0">
              <a:spAutoFit/>
            </a:bodyPr>
            <a:lstStyle/>
            <a:p>
              <a:r>
                <a:rPr lang="en-US" sz="2000" i="1" dirty="0">
                  <a:latin typeface="Symbol" pitchFamily="2" charset="2"/>
                </a:rPr>
                <a:t>D</a:t>
              </a:r>
              <a:r>
                <a:rPr lang="en-US" sz="2000" b="1" i="1" dirty="0"/>
                <a:t>C</a:t>
              </a:r>
              <a:r>
                <a:rPr lang="en-US" sz="2000" b="1" i="1" baseline="-25000" dirty="0"/>
                <a:t>L</a:t>
              </a:r>
              <a:r>
                <a:rPr lang="en-US" sz="2000" baseline="-25000" dirty="0"/>
                <a:t> </a:t>
              </a:r>
              <a:r>
                <a:rPr lang="en-US" sz="2000" dirty="0"/>
                <a:t>≅ 0.5</a:t>
              </a:r>
            </a:p>
          </p:txBody>
        </p:sp>
      </p:grpSp>
      <p:pic>
        <p:nvPicPr>
          <p:cNvPr id="16" name="Picture 15">
            <a:extLst>
              <a:ext uri="{FF2B5EF4-FFF2-40B4-BE49-F238E27FC236}">
                <a16:creationId xmlns:a16="http://schemas.microsoft.com/office/drawing/2014/main" id="{6CEAA1D9-D3F4-7C49-8A4C-F5A1CC6218A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820637" y="1906446"/>
            <a:ext cx="1764817" cy="552450"/>
          </a:xfrm>
          <a:prstGeom prst="rect">
            <a:avLst/>
          </a:prstGeom>
        </p:spPr>
      </p:pic>
      <p:pic>
        <p:nvPicPr>
          <p:cNvPr id="21" name="Picture 20" descr="Logo, company name&#10;&#10;Description automatically generated">
            <a:extLst>
              <a:ext uri="{FF2B5EF4-FFF2-40B4-BE49-F238E27FC236}">
                <a16:creationId xmlns:a16="http://schemas.microsoft.com/office/drawing/2014/main" id="{657862D1-A72F-8B47-975A-78F5C58B89C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38008" y="3335574"/>
            <a:ext cx="2266950" cy="1619250"/>
          </a:xfrm>
          <a:prstGeom prst="rect">
            <a:avLst/>
          </a:prstGeom>
        </p:spPr>
      </p:pic>
      <p:sp>
        <p:nvSpPr>
          <p:cNvPr id="2" name="TextBox 1">
            <a:extLst>
              <a:ext uri="{FF2B5EF4-FFF2-40B4-BE49-F238E27FC236}">
                <a16:creationId xmlns:a16="http://schemas.microsoft.com/office/drawing/2014/main" id="{51FF71D5-AAAC-F443-9ABD-314EF2DE5CC1}"/>
              </a:ext>
            </a:extLst>
          </p:cNvPr>
          <p:cNvSpPr txBox="1"/>
          <p:nvPr/>
        </p:nvSpPr>
        <p:spPr>
          <a:xfrm>
            <a:off x="9155790" y="3298851"/>
            <a:ext cx="2095445" cy="369332"/>
          </a:xfrm>
          <a:prstGeom prst="rect">
            <a:avLst/>
          </a:prstGeom>
          <a:solidFill>
            <a:schemeClr val="bg1"/>
          </a:solidFill>
        </p:spPr>
        <p:txBody>
          <a:bodyPr wrap="none" rtlCol="0">
            <a:spAutoFit/>
          </a:bodyPr>
          <a:lstStyle/>
          <a:p>
            <a:r>
              <a:rPr lang="en-US" dirty="0">
                <a:latin typeface="Helvetica" pitchFamily="2" charset="0"/>
              </a:rPr>
              <a:t>Simple-hinged flap</a:t>
            </a:r>
          </a:p>
        </p:txBody>
      </p:sp>
      <p:sp>
        <p:nvSpPr>
          <p:cNvPr id="15" name="TextBox 14">
            <a:extLst>
              <a:ext uri="{FF2B5EF4-FFF2-40B4-BE49-F238E27FC236}">
                <a16:creationId xmlns:a16="http://schemas.microsoft.com/office/drawing/2014/main" id="{1A732689-4CA4-714D-AA54-456A8E5A0849}"/>
              </a:ext>
            </a:extLst>
          </p:cNvPr>
          <p:cNvSpPr txBox="1"/>
          <p:nvPr/>
        </p:nvSpPr>
        <p:spPr>
          <a:xfrm>
            <a:off x="8510016" y="1027124"/>
            <a:ext cx="1080745" cy="369332"/>
          </a:xfrm>
          <a:prstGeom prst="rect">
            <a:avLst/>
          </a:prstGeom>
          <a:noFill/>
        </p:spPr>
        <p:txBody>
          <a:bodyPr wrap="none" rtlCol="0">
            <a:spAutoFit/>
          </a:bodyPr>
          <a:lstStyle/>
          <a:p>
            <a:r>
              <a:rPr lang="en-US" b="1" i="1" dirty="0">
                <a:latin typeface="Helvetica" pitchFamily="2" charset="0"/>
              </a:rPr>
              <a:t>M</a:t>
            </a:r>
            <a:r>
              <a:rPr lang="en-US" b="1" i="1" baseline="-25000" dirty="0"/>
              <a:t>∞</a:t>
            </a:r>
            <a:r>
              <a:rPr lang="en-US" b="1" dirty="0"/>
              <a:t> </a:t>
            </a:r>
            <a:r>
              <a:rPr lang="en-US" dirty="0">
                <a:latin typeface="Helvetica" pitchFamily="2" charset="0"/>
              </a:rPr>
              <a:t>= 0.2</a:t>
            </a:r>
          </a:p>
        </p:txBody>
      </p:sp>
      <p:sp>
        <p:nvSpPr>
          <p:cNvPr id="19" name="TextBox 18">
            <a:extLst>
              <a:ext uri="{FF2B5EF4-FFF2-40B4-BE49-F238E27FC236}">
                <a16:creationId xmlns:a16="http://schemas.microsoft.com/office/drawing/2014/main" id="{27A010E6-7BF6-F84C-84C6-8F751C3F61BB}"/>
              </a:ext>
            </a:extLst>
          </p:cNvPr>
          <p:cNvSpPr txBox="1"/>
          <p:nvPr/>
        </p:nvSpPr>
        <p:spPr>
          <a:xfrm>
            <a:off x="8232605" y="6120908"/>
            <a:ext cx="1037463" cy="400110"/>
          </a:xfrm>
          <a:prstGeom prst="rect">
            <a:avLst/>
          </a:prstGeom>
          <a:solidFill>
            <a:schemeClr val="bg1"/>
          </a:solidFill>
        </p:spPr>
        <p:txBody>
          <a:bodyPr wrap="none" rtlCol="0">
            <a:spAutoFit/>
          </a:bodyPr>
          <a:lstStyle/>
          <a:p>
            <a:r>
              <a:rPr lang="en-US" sz="2000" b="1" i="1" dirty="0">
                <a:latin typeface="Symbol" pitchFamily="2" charset="2"/>
              </a:rPr>
              <a:t>a</a:t>
            </a:r>
            <a:r>
              <a:rPr lang="en-US" sz="2000" b="1" dirty="0">
                <a:latin typeface="Symbol" pitchFamily="2" charset="2"/>
              </a:rPr>
              <a:t> (</a:t>
            </a:r>
            <a:r>
              <a:rPr lang="en-US" sz="2000" b="1" dirty="0">
                <a:latin typeface="Helvetica" pitchFamily="2" charset="0"/>
              </a:rPr>
              <a:t>deg</a:t>
            </a:r>
            <a:r>
              <a:rPr lang="en-US" sz="2000" b="1" dirty="0">
                <a:latin typeface="Symbol" pitchFamily="2" charset="2"/>
              </a:rPr>
              <a:t>)</a:t>
            </a:r>
          </a:p>
        </p:txBody>
      </p:sp>
      <p:sp>
        <p:nvSpPr>
          <p:cNvPr id="20" name="TextBox 19">
            <a:extLst>
              <a:ext uri="{FF2B5EF4-FFF2-40B4-BE49-F238E27FC236}">
                <a16:creationId xmlns:a16="http://schemas.microsoft.com/office/drawing/2014/main" id="{933CBD37-D1BC-1E46-BF81-31914CAB3DFB}"/>
              </a:ext>
            </a:extLst>
          </p:cNvPr>
          <p:cNvSpPr txBox="1"/>
          <p:nvPr/>
        </p:nvSpPr>
        <p:spPr>
          <a:xfrm>
            <a:off x="262151" y="2125941"/>
            <a:ext cx="5332732" cy="1200329"/>
          </a:xfrm>
          <a:prstGeom prst="rect">
            <a:avLst/>
          </a:prstGeom>
          <a:noFill/>
        </p:spPr>
        <p:txBody>
          <a:bodyPr wrap="square" rtlCol="0">
            <a:spAutoFit/>
          </a:bodyPr>
          <a:lstStyle/>
          <a:p>
            <a:r>
              <a:rPr lang="en-US" dirty="0">
                <a:latin typeface="Helvetica" pitchFamily="2" charset="0"/>
              </a:rPr>
              <a:t>Experimental lift objective </a:t>
            </a:r>
            <a:r>
              <a:rPr lang="en-US" b="1" i="1" dirty="0">
                <a:latin typeface="Symbol" pitchFamily="2" charset="2"/>
              </a:rPr>
              <a:t>D</a:t>
            </a:r>
            <a:r>
              <a:rPr lang="en-US" b="1" i="1" dirty="0">
                <a:latin typeface="Helvetica" pitchFamily="2" charset="0"/>
              </a:rPr>
              <a:t>C</a:t>
            </a:r>
            <a:r>
              <a:rPr lang="en-US" b="1" i="1" baseline="-25000" dirty="0">
                <a:latin typeface="Helvetica" pitchFamily="2" charset="0"/>
              </a:rPr>
              <a:t>L </a:t>
            </a:r>
            <a:r>
              <a:rPr lang="en-US" dirty="0">
                <a:latin typeface="Helvetica" pitchFamily="2" charset="0"/>
              </a:rPr>
              <a:t>≅ 0.5</a:t>
            </a:r>
          </a:p>
          <a:p>
            <a:endParaRPr lang="en-US" dirty="0"/>
          </a:p>
          <a:p>
            <a:endParaRPr lang="en-US" dirty="0"/>
          </a:p>
          <a:p>
            <a:r>
              <a:rPr lang="en-US" dirty="0">
                <a:latin typeface="Helvetica" pitchFamily="2" charset="0"/>
              </a:rPr>
              <a:t>Matches CFD derived lift increment</a:t>
            </a:r>
          </a:p>
        </p:txBody>
      </p:sp>
      <p:sp>
        <p:nvSpPr>
          <p:cNvPr id="22" name="TextBox 21">
            <a:extLst>
              <a:ext uri="{FF2B5EF4-FFF2-40B4-BE49-F238E27FC236}">
                <a16:creationId xmlns:a16="http://schemas.microsoft.com/office/drawing/2014/main" id="{AA9EC4ED-AB47-0742-8BFC-6F3A4F992612}"/>
              </a:ext>
            </a:extLst>
          </p:cNvPr>
          <p:cNvSpPr txBox="1"/>
          <p:nvPr/>
        </p:nvSpPr>
        <p:spPr>
          <a:xfrm>
            <a:off x="1845223" y="6468006"/>
            <a:ext cx="8751178" cy="400110"/>
          </a:xfrm>
          <a:prstGeom prst="rect">
            <a:avLst/>
          </a:prstGeom>
          <a:solidFill>
            <a:srgbClr val="69103A"/>
          </a:solidFill>
        </p:spPr>
        <p:txBody>
          <a:bodyPr wrap="square" rtlCol="0">
            <a:spAutoFit/>
          </a:bodyPr>
          <a:lstStyle/>
          <a:p>
            <a:pPr algn="ctr"/>
            <a:r>
              <a:rPr lang="en-US" sz="2000" i="1" dirty="0">
                <a:solidFill>
                  <a:schemeClr val="bg1"/>
                </a:solidFill>
              </a:rPr>
              <a:t>Comparison of CRM-HL with nacelle chine to CRM-SHL provides C</a:t>
            </a:r>
            <a:r>
              <a:rPr lang="en-US" sz="2000" i="1" baseline="-25000" dirty="0">
                <a:solidFill>
                  <a:schemeClr val="bg1"/>
                </a:solidFill>
              </a:rPr>
              <a:t>L</a:t>
            </a:r>
            <a:r>
              <a:rPr lang="en-US" sz="2000" i="1" dirty="0">
                <a:solidFill>
                  <a:schemeClr val="bg1"/>
                </a:solidFill>
              </a:rPr>
              <a:t> target </a:t>
            </a:r>
          </a:p>
        </p:txBody>
      </p:sp>
    </p:spTree>
    <p:extLst>
      <p:ext uri="{BB962C8B-B14F-4D97-AF65-F5344CB8AC3E}">
        <p14:creationId xmlns:p14="http://schemas.microsoft.com/office/powerpoint/2010/main" val="456577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25BA2-A1B6-DD7D-29A6-CBA2AD5BC8E8}"/>
              </a:ext>
            </a:extLst>
          </p:cNvPr>
          <p:cNvSpPr>
            <a:spLocks noGrp="1"/>
          </p:cNvSpPr>
          <p:nvPr>
            <p:ph type="title"/>
          </p:nvPr>
        </p:nvSpPr>
        <p:spPr>
          <a:xfrm>
            <a:off x="169794" y="-39756"/>
            <a:ext cx="10515600" cy="1325563"/>
          </a:xfrm>
        </p:spPr>
        <p:txBody>
          <a:bodyPr/>
          <a:lstStyle/>
          <a:p>
            <a:r>
              <a:rPr lang="en-US" b="1" dirty="0">
                <a:latin typeface="Helvetica" pitchFamily="2" charset="0"/>
              </a:rPr>
              <a:t>Outline</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B2BDF5D6-229E-BDCC-90FC-9E44A64FCCCA}"/>
                  </a:ext>
                </a:extLst>
              </p:cNvPr>
              <p:cNvSpPr txBox="1"/>
              <p:nvPr/>
            </p:nvSpPr>
            <p:spPr>
              <a:xfrm>
                <a:off x="593033" y="977716"/>
                <a:ext cx="5285871" cy="5440207"/>
              </a:xfrm>
              <a:prstGeom prst="rect">
                <a:avLst/>
              </a:prstGeom>
              <a:noFill/>
            </p:spPr>
            <p:txBody>
              <a:bodyPr wrap="none" rtlCol="0">
                <a:spAutoFit/>
              </a:bodyPr>
              <a:lstStyle/>
              <a:p>
                <a:pPr marL="285750" indent="-285750">
                  <a:lnSpc>
                    <a:spcPct val="300000"/>
                  </a:lnSpc>
                  <a:buFont typeface="Arial" panose="020B0604020202020204" pitchFamily="34" charset="0"/>
                  <a:buChar char="•"/>
                </a:pPr>
                <a:r>
                  <a:rPr lang="en-US" sz="2400" dirty="0">
                    <a:latin typeface="Helvetica" pitchFamily="2" charset="0"/>
                  </a:rPr>
                  <a:t>Motivation &amp; Approach</a:t>
                </a:r>
              </a:p>
              <a:p>
                <a:pPr marL="285750" indent="-285750">
                  <a:lnSpc>
                    <a:spcPct val="300000"/>
                  </a:lnSpc>
                  <a:buFont typeface="Arial" panose="020B0604020202020204" pitchFamily="34" charset="0"/>
                  <a:buChar char="•"/>
                </a:pPr>
                <a:r>
                  <a:rPr lang="en-US" sz="2400" dirty="0">
                    <a:solidFill>
                      <a:schemeClr val="accent1"/>
                    </a:solidFill>
                    <a:latin typeface="Helvetica" pitchFamily="2" charset="0"/>
                  </a:rPr>
                  <a:t>CFD</a:t>
                </a:r>
              </a:p>
              <a:p>
                <a:pPr marL="285750" indent="-285750">
                  <a:lnSpc>
                    <a:spcPct val="300000"/>
                  </a:lnSpc>
                  <a:buFont typeface="Arial" panose="020B0604020202020204" pitchFamily="34" charset="0"/>
                  <a:buChar char="•"/>
                </a:pPr>
                <a:r>
                  <a:rPr lang="en-US" sz="2400" dirty="0">
                    <a:latin typeface="Helvetica" pitchFamily="2" charset="0"/>
                  </a:rPr>
                  <a:t>Actuator Technology</a:t>
                </a:r>
              </a:p>
              <a:p>
                <a:pPr marL="285750" indent="-285750">
                  <a:lnSpc>
                    <a:spcPct val="300000"/>
                  </a:lnSpc>
                  <a:buFont typeface="Arial" panose="020B0604020202020204" pitchFamily="34" charset="0"/>
                  <a:buChar char="•"/>
                </a:pPr>
                <a:r>
                  <a:rPr lang="en-US" sz="2400" dirty="0">
                    <a:solidFill>
                      <a:schemeClr val="tx1"/>
                    </a:solidFill>
                    <a:latin typeface="Helvetica" pitchFamily="2" charset="0"/>
                  </a:rPr>
                  <a:t>Actuator Comparison (</a:t>
                </a:r>
                <a:r>
                  <a:rPr lang="en-US" sz="2400" b="1" i="1" dirty="0">
                    <a:solidFill>
                      <a:schemeClr val="tx1"/>
                    </a:solidFill>
                    <a:latin typeface="Helvetica" pitchFamily="2" charset="0"/>
                  </a:rPr>
                  <a:t>NPR</a:t>
                </a:r>
                <a:r>
                  <a:rPr lang="en-US" sz="2400" b="1" i="1" baseline="-25000" dirty="0">
                    <a:solidFill>
                      <a:schemeClr val="tx1"/>
                    </a:solidFill>
                    <a:latin typeface="Symbol" pitchFamily="2" charset="2"/>
                  </a:rPr>
                  <a:t> </a:t>
                </a:r>
                <a:r>
                  <a:rPr lang="en-US" sz="2400" dirty="0">
                    <a:solidFill>
                      <a:schemeClr val="tx1"/>
                    </a:solidFill>
                  </a:rPr>
                  <a:t>, </a:t>
                </a:r>
                <a14:m>
                  <m:oMath xmlns:m="http://schemas.openxmlformats.org/officeDocument/2006/math">
                    <m:acc>
                      <m:accPr>
                        <m:chr m:val="̇"/>
                        <m:ctrlPr>
                          <a:rPr lang="en-US" sz="2400" i="1" dirty="0">
                            <a:solidFill>
                              <a:schemeClr val="tx1"/>
                            </a:solidFill>
                            <a:latin typeface="Cambria Math" panose="02040503050406030204" pitchFamily="18" charset="0"/>
                          </a:rPr>
                        </m:ctrlPr>
                      </m:accPr>
                      <m:e>
                        <m:r>
                          <a:rPr lang="en-US" sz="2400" i="1" dirty="0">
                            <a:solidFill>
                              <a:schemeClr val="tx1"/>
                            </a:solidFill>
                            <a:latin typeface="Cambria Math" panose="02040503050406030204" pitchFamily="18" charset="0"/>
                          </a:rPr>
                          <m:t>𝑚</m:t>
                        </m:r>
                      </m:e>
                    </m:acc>
                  </m:oMath>
                </a14:m>
                <a:r>
                  <a:rPr lang="en-US" sz="2400" i="1" baseline="-25000" dirty="0">
                    <a:solidFill>
                      <a:schemeClr val="tx1"/>
                    </a:solidFill>
                  </a:rPr>
                  <a:t> </a:t>
                </a:r>
                <a:r>
                  <a:rPr lang="en-US" sz="2400" dirty="0">
                    <a:solidFill>
                      <a:schemeClr val="tx1"/>
                    </a:solidFill>
                  </a:rPr>
                  <a:t>, </a:t>
                </a:r>
                <a:r>
                  <a:rPr lang="en-US" sz="2400" b="1" i="1" dirty="0">
                    <a:solidFill>
                      <a:schemeClr val="tx1"/>
                    </a:solidFill>
                    <a:latin typeface="Helvetica" pitchFamily="2" charset="0"/>
                  </a:rPr>
                  <a:t>C</a:t>
                </a:r>
                <a:r>
                  <a:rPr lang="en-US" sz="2400" b="1" i="1" baseline="-25000" dirty="0">
                    <a:solidFill>
                      <a:schemeClr val="tx1"/>
                    </a:solidFill>
                    <a:latin typeface="Symbol" pitchFamily="2" charset="2"/>
                  </a:rPr>
                  <a:t>p </a:t>
                </a:r>
                <a:r>
                  <a:rPr lang="en-US" sz="2400" dirty="0">
                    <a:solidFill>
                      <a:schemeClr val="tx1"/>
                    </a:solidFill>
                  </a:rPr>
                  <a:t>)</a:t>
                </a:r>
              </a:p>
              <a:p>
                <a:pPr marL="285750" indent="-285750">
                  <a:lnSpc>
                    <a:spcPct val="300000"/>
                  </a:lnSpc>
                  <a:buFont typeface="Arial" panose="020B0604020202020204" pitchFamily="34" charset="0"/>
                  <a:buChar char="•"/>
                </a:pPr>
                <a:r>
                  <a:rPr lang="en-US" sz="2400" dirty="0">
                    <a:latin typeface="Helvetica" pitchFamily="2" charset="0"/>
                  </a:rPr>
                  <a:t>Other Data</a:t>
                </a:r>
              </a:p>
            </p:txBody>
          </p:sp>
        </mc:Choice>
        <mc:Fallback>
          <p:sp>
            <p:nvSpPr>
              <p:cNvPr id="4" name="TextBox 3">
                <a:extLst>
                  <a:ext uri="{FF2B5EF4-FFF2-40B4-BE49-F238E27FC236}">
                    <a16:creationId xmlns:a16="http://schemas.microsoft.com/office/drawing/2014/main" id="{B2BDF5D6-229E-BDCC-90FC-9E44A64FCCCA}"/>
                  </a:ext>
                </a:extLst>
              </p:cNvPr>
              <p:cNvSpPr txBox="1">
                <a:spLocks noRot="1" noChangeAspect="1" noMove="1" noResize="1" noEditPoints="1" noAdjustHandles="1" noChangeArrowheads="1" noChangeShapeType="1" noTextEdit="1"/>
              </p:cNvSpPr>
              <p:nvPr/>
            </p:nvSpPr>
            <p:spPr>
              <a:xfrm>
                <a:off x="593033" y="977716"/>
                <a:ext cx="5285871" cy="5440207"/>
              </a:xfrm>
              <a:prstGeom prst="rect">
                <a:avLst/>
              </a:prstGeom>
              <a:blipFill>
                <a:blip r:embed="rId2"/>
                <a:stretch>
                  <a:fillRect l="-1439" r="-1918" b="-1628"/>
                </a:stretch>
              </a:blipFill>
            </p:spPr>
            <p:txBody>
              <a:bodyPr/>
              <a:lstStyle/>
              <a:p>
                <a:r>
                  <a:rPr lang="en-US">
                    <a:noFill/>
                  </a:rPr>
                  <a:t> </a:t>
                </a:r>
              </a:p>
            </p:txBody>
          </p:sp>
        </mc:Fallback>
      </mc:AlternateContent>
      <p:pic>
        <p:nvPicPr>
          <p:cNvPr id="5" name="Picture 4" descr="A picture containing person, indoor&#10;&#10;Description automatically generated">
            <a:extLst>
              <a:ext uri="{FF2B5EF4-FFF2-40B4-BE49-F238E27FC236}">
                <a16:creationId xmlns:a16="http://schemas.microsoft.com/office/drawing/2014/main" id="{D03BB468-BB64-DC5B-EBFB-FC55FCE851C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07808" y="1496568"/>
            <a:ext cx="3468624" cy="5202936"/>
          </a:xfrm>
          <a:prstGeom prst="rect">
            <a:avLst/>
          </a:prstGeom>
        </p:spPr>
      </p:pic>
      <p:sp>
        <p:nvSpPr>
          <p:cNvPr id="6" name="Slide Number Placeholder 5">
            <a:extLst>
              <a:ext uri="{FF2B5EF4-FFF2-40B4-BE49-F238E27FC236}">
                <a16:creationId xmlns:a16="http://schemas.microsoft.com/office/drawing/2014/main" id="{9D438BA6-8CBE-5CCB-9D26-BE66B7B5CBFA}"/>
              </a:ext>
            </a:extLst>
          </p:cNvPr>
          <p:cNvSpPr>
            <a:spLocks noGrp="1"/>
          </p:cNvSpPr>
          <p:nvPr>
            <p:ph type="sldNum" sz="quarter" idx="12"/>
          </p:nvPr>
        </p:nvSpPr>
        <p:spPr/>
        <p:txBody>
          <a:bodyPr/>
          <a:lstStyle/>
          <a:p>
            <a:fld id="{0F762837-B9D8-D149-A305-792DEBB25230}" type="slidenum">
              <a:rPr lang="en-US" smtClean="0"/>
              <a:t>12</a:t>
            </a:fld>
            <a:endParaRPr lang="en-US"/>
          </a:p>
        </p:txBody>
      </p:sp>
    </p:spTree>
    <p:extLst>
      <p:ext uri="{BB962C8B-B14F-4D97-AF65-F5344CB8AC3E}">
        <p14:creationId xmlns:p14="http://schemas.microsoft.com/office/powerpoint/2010/main" val="3811766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761B8-DFB8-9953-0E2D-E22BD638B9D7}"/>
              </a:ext>
            </a:extLst>
          </p:cNvPr>
          <p:cNvSpPr>
            <a:spLocks noGrp="1"/>
          </p:cNvSpPr>
          <p:nvPr>
            <p:ph type="title"/>
          </p:nvPr>
        </p:nvSpPr>
        <p:spPr>
          <a:xfrm>
            <a:off x="341244" y="0"/>
            <a:ext cx="10515600" cy="1325563"/>
          </a:xfrm>
        </p:spPr>
        <p:txBody>
          <a:bodyPr>
            <a:normAutofit/>
          </a:bodyPr>
          <a:lstStyle/>
          <a:p>
            <a:r>
              <a:rPr lang="en-US" sz="4100" b="1" dirty="0">
                <a:latin typeface="Helvetica" pitchFamily="2" charset="0"/>
              </a:rPr>
              <a:t>Pretest CFD: Background</a:t>
            </a:r>
          </a:p>
        </p:txBody>
      </p:sp>
      <p:sp>
        <p:nvSpPr>
          <p:cNvPr id="3" name="TextBox 2">
            <a:extLst>
              <a:ext uri="{FF2B5EF4-FFF2-40B4-BE49-F238E27FC236}">
                <a16:creationId xmlns:a16="http://schemas.microsoft.com/office/drawing/2014/main" id="{53F6E310-AA49-2C9B-CBAA-C97B186C8D81}"/>
              </a:ext>
            </a:extLst>
          </p:cNvPr>
          <p:cNvSpPr txBox="1"/>
          <p:nvPr/>
        </p:nvSpPr>
        <p:spPr>
          <a:xfrm>
            <a:off x="235528" y="1321090"/>
            <a:ext cx="11956472" cy="646331"/>
          </a:xfrm>
          <a:prstGeom prst="rect">
            <a:avLst/>
          </a:prstGeom>
          <a:noFill/>
        </p:spPr>
        <p:txBody>
          <a:bodyPr wrap="square" rtlCol="0">
            <a:spAutoFit/>
          </a:bodyPr>
          <a:lstStyle/>
          <a:p>
            <a:r>
              <a:rPr lang="en-US" dirty="0" err="1">
                <a:latin typeface="Helvetica" pitchFamily="2" charset="0"/>
              </a:rPr>
              <a:t>Vatsa</a:t>
            </a:r>
            <a:r>
              <a:rPr lang="en-US" dirty="0">
                <a:latin typeface="Helvetica" pitchFamily="2" charset="0"/>
              </a:rPr>
              <a:t> , </a:t>
            </a:r>
            <a:r>
              <a:rPr lang="en-US" dirty="0" err="1">
                <a:latin typeface="Helvetica" pitchFamily="2" charset="0"/>
              </a:rPr>
              <a:t>Koklu</a:t>
            </a:r>
            <a:r>
              <a:rPr lang="en-US" dirty="0">
                <a:latin typeface="Helvetica" pitchFamily="2" charset="0"/>
              </a:rPr>
              <a:t>, and </a:t>
            </a:r>
            <a:r>
              <a:rPr lang="en-US" dirty="0" err="1">
                <a:latin typeface="Helvetica" pitchFamily="2" charset="0"/>
              </a:rPr>
              <a:t>Wygnanski</a:t>
            </a:r>
            <a:r>
              <a:rPr lang="en-US" dirty="0">
                <a:latin typeface="Helvetica" pitchFamily="2" charset="0"/>
              </a:rPr>
              <a:t>, “Numerical Simulation of Fluid Actuators for Flow Control Applications”</a:t>
            </a:r>
          </a:p>
          <a:p>
            <a:r>
              <a:rPr lang="en-US" i="1" dirty="0">
                <a:latin typeface="Helvetica" pitchFamily="2" charset="0"/>
              </a:rPr>
              <a:t>AIAA Paper 2012-3239</a:t>
            </a:r>
          </a:p>
        </p:txBody>
      </p:sp>
      <p:pic>
        <p:nvPicPr>
          <p:cNvPr id="7" name="Picture 6">
            <a:extLst>
              <a:ext uri="{FF2B5EF4-FFF2-40B4-BE49-F238E27FC236}">
                <a16:creationId xmlns:a16="http://schemas.microsoft.com/office/drawing/2014/main" id="{F73E82C3-5098-FD68-34B6-280ACF4B8B1F}"/>
              </a:ext>
            </a:extLst>
          </p:cNvPr>
          <p:cNvPicPr>
            <a:picLocks noChangeAspect="1"/>
          </p:cNvPicPr>
          <p:nvPr/>
        </p:nvPicPr>
        <p:blipFill>
          <a:blip r:embed="rId3"/>
          <a:stretch>
            <a:fillRect/>
          </a:stretch>
        </p:blipFill>
        <p:spPr>
          <a:xfrm>
            <a:off x="235528" y="2876335"/>
            <a:ext cx="8155709" cy="3855242"/>
          </a:xfrm>
          <a:prstGeom prst="rect">
            <a:avLst/>
          </a:prstGeom>
        </p:spPr>
      </p:pic>
      <p:sp>
        <p:nvSpPr>
          <p:cNvPr id="4" name="TextBox 3">
            <a:extLst>
              <a:ext uri="{FF2B5EF4-FFF2-40B4-BE49-F238E27FC236}">
                <a16:creationId xmlns:a16="http://schemas.microsoft.com/office/drawing/2014/main" id="{6376E05E-975B-717B-A548-8CEB78973865}"/>
              </a:ext>
            </a:extLst>
          </p:cNvPr>
          <p:cNvSpPr txBox="1"/>
          <p:nvPr/>
        </p:nvSpPr>
        <p:spPr>
          <a:xfrm>
            <a:off x="8676410" y="2798418"/>
            <a:ext cx="3046668" cy="1754326"/>
          </a:xfrm>
          <a:prstGeom prst="rect">
            <a:avLst/>
          </a:prstGeom>
          <a:noFill/>
        </p:spPr>
        <p:txBody>
          <a:bodyPr wrap="none" rtlCol="0">
            <a:spAutoFit/>
          </a:bodyPr>
          <a:lstStyle/>
          <a:p>
            <a:pPr marL="285750" indent="-285750">
              <a:buFont typeface="Arial" panose="020B0604020202020204" pitchFamily="34" charset="0"/>
              <a:buChar char="•"/>
            </a:pPr>
            <a:r>
              <a:rPr lang="en-US" dirty="0">
                <a:latin typeface="Helvetica" pitchFamily="2" charset="0"/>
              </a:rPr>
              <a:t>Varied actuator geometry</a:t>
            </a:r>
          </a:p>
          <a:p>
            <a:pPr marL="285750" indent="-285750">
              <a:buFont typeface="Arial" panose="020B0604020202020204" pitchFamily="34" charset="0"/>
              <a:buChar char="•"/>
            </a:pPr>
            <a:r>
              <a:rPr lang="en-US" dirty="0">
                <a:latin typeface="Helvetica" pitchFamily="2" charset="0"/>
              </a:rPr>
              <a:t>Blocked feedback tube</a:t>
            </a:r>
          </a:p>
          <a:p>
            <a:pPr marL="285750" indent="-285750">
              <a:buFont typeface="Arial" panose="020B0604020202020204" pitchFamily="34" charset="0"/>
              <a:buChar char="•"/>
            </a:pPr>
            <a:r>
              <a:rPr lang="en-US" dirty="0">
                <a:latin typeface="Helvetica" pitchFamily="2" charset="0"/>
              </a:rPr>
              <a:t>Predicted</a:t>
            </a:r>
          </a:p>
          <a:p>
            <a:pPr marL="742950" lvl="1" indent="-285750">
              <a:buFont typeface="Arial" panose="020B0604020202020204" pitchFamily="34" charset="0"/>
              <a:buChar char="•"/>
            </a:pPr>
            <a:r>
              <a:rPr lang="en-US" dirty="0">
                <a:latin typeface="Helvetica" pitchFamily="2" charset="0"/>
              </a:rPr>
              <a:t>Jet Spreading</a:t>
            </a:r>
          </a:p>
          <a:p>
            <a:pPr marL="742950" lvl="1" indent="-285750">
              <a:buFont typeface="Arial" panose="020B0604020202020204" pitchFamily="34" charset="0"/>
              <a:buChar char="•"/>
            </a:pPr>
            <a:r>
              <a:rPr lang="en-US" dirty="0">
                <a:latin typeface="Helvetica" pitchFamily="2" charset="0"/>
              </a:rPr>
              <a:t>Jet Profile</a:t>
            </a:r>
          </a:p>
          <a:p>
            <a:pPr marL="742950" lvl="1" indent="-285750">
              <a:buFont typeface="Arial" panose="020B0604020202020204" pitchFamily="34" charset="0"/>
              <a:buChar char="•"/>
            </a:pPr>
            <a:r>
              <a:rPr lang="en-US" dirty="0">
                <a:latin typeface="Helvetica" pitchFamily="2" charset="0"/>
              </a:rPr>
              <a:t>Jet Frequency</a:t>
            </a:r>
          </a:p>
        </p:txBody>
      </p:sp>
      <p:sp>
        <p:nvSpPr>
          <p:cNvPr id="5" name="Slide Number Placeholder 4">
            <a:extLst>
              <a:ext uri="{FF2B5EF4-FFF2-40B4-BE49-F238E27FC236}">
                <a16:creationId xmlns:a16="http://schemas.microsoft.com/office/drawing/2014/main" id="{CA53A069-CA28-9B99-E366-99E5AE56F73E}"/>
              </a:ext>
            </a:extLst>
          </p:cNvPr>
          <p:cNvSpPr>
            <a:spLocks noGrp="1"/>
          </p:cNvSpPr>
          <p:nvPr>
            <p:ph type="sldNum" sz="quarter" idx="12"/>
          </p:nvPr>
        </p:nvSpPr>
        <p:spPr/>
        <p:txBody>
          <a:bodyPr/>
          <a:lstStyle/>
          <a:p>
            <a:fld id="{0F762837-B9D8-D149-A305-792DEBB25230}" type="slidenum">
              <a:rPr lang="en-US" smtClean="0"/>
              <a:t>13</a:t>
            </a:fld>
            <a:endParaRPr lang="en-US"/>
          </a:p>
        </p:txBody>
      </p:sp>
      <p:sp>
        <p:nvSpPr>
          <p:cNvPr id="6" name="TextBox 5">
            <a:extLst>
              <a:ext uri="{FF2B5EF4-FFF2-40B4-BE49-F238E27FC236}">
                <a16:creationId xmlns:a16="http://schemas.microsoft.com/office/drawing/2014/main" id="{A2F0792E-E9CF-C56A-D285-A7A6EA251E31}"/>
              </a:ext>
            </a:extLst>
          </p:cNvPr>
          <p:cNvSpPr txBox="1"/>
          <p:nvPr/>
        </p:nvSpPr>
        <p:spPr>
          <a:xfrm>
            <a:off x="2910320" y="2198816"/>
            <a:ext cx="3185680" cy="369332"/>
          </a:xfrm>
          <a:prstGeom prst="rect">
            <a:avLst/>
          </a:prstGeom>
          <a:noFill/>
        </p:spPr>
        <p:txBody>
          <a:bodyPr wrap="none" rtlCol="0">
            <a:spAutoFit/>
          </a:bodyPr>
          <a:lstStyle/>
          <a:p>
            <a:r>
              <a:rPr lang="en-US" dirty="0">
                <a:latin typeface="Helvetica" pitchFamily="2" charset="0"/>
              </a:rPr>
              <a:t>Sweeping Jet (SWJ) Actuator</a:t>
            </a:r>
          </a:p>
        </p:txBody>
      </p:sp>
    </p:spTree>
    <p:extLst>
      <p:ext uri="{BB962C8B-B14F-4D97-AF65-F5344CB8AC3E}">
        <p14:creationId xmlns:p14="http://schemas.microsoft.com/office/powerpoint/2010/main" val="27666027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761B8-DFB8-9953-0E2D-E22BD638B9D7}"/>
              </a:ext>
            </a:extLst>
          </p:cNvPr>
          <p:cNvSpPr>
            <a:spLocks noGrp="1"/>
          </p:cNvSpPr>
          <p:nvPr>
            <p:ph type="title"/>
          </p:nvPr>
        </p:nvSpPr>
        <p:spPr>
          <a:xfrm>
            <a:off x="341244" y="0"/>
            <a:ext cx="10515600" cy="1325563"/>
          </a:xfrm>
        </p:spPr>
        <p:txBody>
          <a:bodyPr>
            <a:normAutofit/>
          </a:bodyPr>
          <a:lstStyle/>
          <a:p>
            <a:r>
              <a:rPr lang="en-US" sz="4100" b="1" dirty="0">
                <a:latin typeface="Helvetica" pitchFamily="2" charset="0"/>
              </a:rPr>
              <a:t>Pretest CFD: Background</a:t>
            </a:r>
          </a:p>
        </p:txBody>
      </p:sp>
      <p:sp>
        <p:nvSpPr>
          <p:cNvPr id="3" name="TextBox 2">
            <a:extLst>
              <a:ext uri="{FF2B5EF4-FFF2-40B4-BE49-F238E27FC236}">
                <a16:creationId xmlns:a16="http://schemas.microsoft.com/office/drawing/2014/main" id="{53F6E310-AA49-2C9B-CBAA-C97B186C8D81}"/>
              </a:ext>
            </a:extLst>
          </p:cNvPr>
          <p:cNvSpPr txBox="1"/>
          <p:nvPr/>
        </p:nvSpPr>
        <p:spPr>
          <a:xfrm>
            <a:off x="235528" y="1321090"/>
            <a:ext cx="11956472" cy="2031325"/>
          </a:xfrm>
          <a:prstGeom prst="rect">
            <a:avLst/>
          </a:prstGeom>
          <a:noFill/>
        </p:spPr>
        <p:txBody>
          <a:bodyPr wrap="square" rtlCol="0">
            <a:spAutoFit/>
          </a:bodyPr>
          <a:lstStyle/>
          <a:p>
            <a:r>
              <a:rPr lang="en-US" dirty="0" err="1">
                <a:latin typeface="Helvetica" pitchFamily="2" charset="0"/>
              </a:rPr>
              <a:t>Vatsa</a:t>
            </a:r>
            <a:r>
              <a:rPr lang="en-US" dirty="0">
                <a:latin typeface="Helvetica" pitchFamily="2" charset="0"/>
              </a:rPr>
              <a:t>, </a:t>
            </a:r>
            <a:r>
              <a:rPr lang="en-US" dirty="0" err="1">
                <a:latin typeface="Helvetica" pitchFamily="2" charset="0"/>
              </a:rPr>
              <a:t>Casalino</a:t>
            </a:r>
            <a:r>
              <a:rPr lang="en-US" dirty="0">
                <a:latin typeface="Helvetica" pitchFamily="2" charset="0"/>
              </a:rPr>
              <a:t>, Lin, and Appelbaum</a:t>
            </a:r>
          </a:p>
          <a:p>
            <a:r>
              <a:rPr lang="en-US" dirty="0">
                <a:solidFill>
                  <a:srgbClr val="0070C0"/>
                </a:solidFill>
                <a:latin typeface="Helvetica" pitchFamily="2" charset="0"/>
              </a:rPr>
              <a:t>“Numerical Simulation of a High-Lift with Embedded Fluidic Actuators”</a:t>
            </a:r>
          </a:p>
          <a:p>
            <a:r>
              <a:rPr lang="en-US" i="1" dirty="0">
                <a:latin typeface="Helvetica" pitchFamily="2" charset="0"/>
              </a:rPr>
              <a:t>AIAA Paper 2014-2142</a:t>
            </a:r>
          </a:p>
          <a:p>
            <a:r>
              <a:rPr lang="en-US" dirty="0" err="1">
                <a:latin typeface="Helvetica" pitchFamily="2" charset="0"/>
              </a:rPr>
              <a:t>Vatsa</a:t>
            </a:r>
            <a:r>
              <a:rPr lang="en-US" dirty="0">
                <a:latin typeface="Helvetica" pitchFamily="2" charset="0"/>
              </a:rPr>
              <a:t>, </a:t>
            </a:r>
            <a:r>
              <a:rPr lang="en-US" dirty="0" err="1">
                <a:latin typeface="Helvetica" pitchFamily="2" charset="0"/>
              </a:rPr>
              <a:t>Duda</a:t>
            </a:r>
            <a:r>
              <a:rPr lang="en-US" dirty="0">
                <a:latin typeface="Helvetica" pitchFamily="2" charset="0"/>
              </a:rPr>
              <a:t>, Fares, and Lin</a:t>
            </a:r>
          </a:p>
          <a:p>
            <a:r>
              <a:rPr lang="en-US" dirty="0">
                <a:solidFill>
                  <a:srgbClr val="0070C0"/>
                </a:solidFill>
                <a:latin typeface="Helvetica" pitchFamily="2" charset="0"/>
              </a:rPr>
              <a:t>“Numerical Simulation of a High-Lift Configuration Embedded with High Momentum Fluidic Actuators”</a:t>
            </a:r>
          </a:p>
          <a:p>
            <a:r>
              <a:rPr lang="en-US" i="1" dirty="0">
                <a:latin typeface="Helvetica" pitchFamily="2" charset="0"/>
              </a:rPr>
              <a:t>AIAA Paper 2016-3932</a:t>
            </a:r>
          </a:p>
          <a:p>
            <a:endParaRPr lang="en-US" i="1" dirty="0">
              <a:latin typeface="Helvetica" pitchFamily="2" charset="0"/>
            </a:endParaRPr>
          </a:p>
        </p:txBody>
      </p:sp>
      <p:pic>
        <p:nvPicPr>
          <p:cNvPr id="9" name="Picture 8" descr="Diagram&#10;&#10;Description automatically generated with low confidence">
            <a:extLst>
              <a:ext uri="{FF2B5EF4-FFF2-40B4-BE49-F238E27FC236}">
                <a16:creationId xmlns:a16="http://schemas.microsoft.com/office/drawing/2014/main" id="{A64ABF82-7051-CAF8-B0E4-4694FE79BFC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6930" y="3094264"/>
            <a:ext cx="5049736" cy="3657600"/>
          </a:xfrm>
          <a:prstGeom prst="rect">
            <a:avLst/>
          </a:prstGeom>
        </p:spPr>
      </p:pic>
      <p:sp>
        <p:nvSpPr>
          <p:cNvPr id="12" name="TextBox 11">
            <a:extLst>
              <a:ext uri="{FF2B5EF4-FFF2-40B4-BE49-F238E27FC236}">
                <a16:creationId xmlns:a16="http://schemas.microsoft.com/office/drawing/2014/main" id="{A7AAAB80-BFBF-15C1-980F-7A24DB561342}"/>
              </a:ext>
            </a:extLst>
          </p:cNvPr>
          <p:cNvSpPr txBox="1"/>
          <p:nvPr/>
        </p:nvSpPr>
        <p:spPr>
          <a:xfrm>
            <a:off x="542611" y="3215473"/>
            <a:ext cx="1069524" cy="369332"/>
          </a:xfrm>
          <a:prstGeom prst="rect">
            <a:avLst/>
          </a:prstGeom>
          <a:noFill/>
        </p:spPr>
        <p:txBody>
          <a:bodyPr wrap="none" rtlCol="0">
            <a:spAutoFit/>
          </a:bodyPr>
          <a:lstStyle/>
          <a:p>
            <a:r>
              <a:rPr lang="en-US" dirty="0">
                <a:latin typeface="Helvetica" pitchFamily="2" charset="0"/>
              </a:rPr>
              <a:t>Baseline</a:t>
            </a:r>
          </a:p>
        </p:txBody>
      </p:sp>
      <p:pic>
        <p:nvPicPr>
          <p:cNvPr id="14" name="Picture 13" descr="Chart, diagram&#10;&#10;Description automatically generated">
            <a:extLst>
              <a:ext uri="{FF2B5EF4-FFF2-40B4-BE49-F238E27FC236}">
                <a16:creationId xmlns:a16="http://schemas.microsoft.com/office/drawing/2014/main" id="{A502CBD2-FD26-AA7E-9525-40328DD1574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13764" y="3093403"/>
            <a:ext cx="5074920" cy="3658461"/>
          </a:xfrm>
          <a:prstGeom prst="rect">
            <a:avLst/>
          </a:prstGeom>
        </p:spPr>
      </p:pic>
      <p:sp>
        <p:nvSpPr>
          <p:cNvPr id="15" name="TextBox 14">
            <a:extLst>
              <a:ext uri="{FF2B5EF4-FFF2-40B4-BE49-F238E27FC236}">
                <a16:creationId xmlns:a16="http://schemas.microsoft.com/office/drawing/2014/main" id="{90CBEE1F-3752-B111-62C0-8A9A6DA6226A}"/>
              </a:ext>
            </a:extLst>
          </p:cNvPr>
          <p:cNvSpPr txBox="1"/>
          <p:nvPr/>
        </p:nvSpPr>
        <p:spPr>
          <a:xfrm>
            <a:off x="7055609" y="3215473"/>
            <a:ext cx="1202573" cy="369332"/>
          </a:xfrm>
          <a:prstGeom prst="rect">
            <a:avLst/>
          </a:prstGeom>
          <a:noFill/>
        </p:spPr>
        <p:txBody>
          <a:bodyPr wrap="none" rtlCol="0">
            <a:spAutoFit/>
          </a:bodyPr>
          <a:lstStyle/>
          <a:p>
            <a:r>
              <a:rPr lang="en-US" b="1" i="1" dirty="0">
                <a:latin typeface="Helvetica" pitchFamily="2" charset="0"/>
              </a:rPr>
              <a:t>C</a:t>
            </a:r>
            <a:r>
              <a:rPr lang="en-US" b="1" i="1" baseline="-25000" dirty="0">
                <a:latin typeface="Symbol" pitchFamily="2" charset="2"/>
              </a:rPr>
              <a:t>m</a:t>
            </a:r>
            <a:r>
              <a:rPr lang="en-US" i="1" baseline="-25000" dirty="0">
                <a:latin typeface="Symbol" pitchFamily="2" charset="2"/>
              </a:rPr>
              <a:t> </a:t>
            </a:r>
            <a:r>
              <a:rPr lang="en-US" dirty="0">
                <a:latin typeface="Helvetica" pitchFamily="2" charset="0"/>
              </a:rPr>
              <a:t>= 1.5%</a:t>
            </a:r>
          </a:p>
        </p:txBody>
      </p:sp>
      <p:sp>
        <p:nvSpPr>
          <p:cNvPr id="4" name="Slide Number Placeholder 3">
            <a:extLst>
              <a:ext uri="{FF2B5EF4-FFF2-40B4-BE49-F238E27FC236}">
                <a16:creationId xmlns:a16="http://schemas.microsoft.com/office/drawing/2014/main" id="{E9CCFAA4-17B8-DAD9-9F1F-DAB4BA0431E6}"/>
              </a:ext>
            </a:extLst>
          </p:cNvPr>
          <p:cNvSpPr>
            <a:spLocks noGrp="1"/>
          </p:cNvSpPr>
          <p:nvPr>
            <p:ph type="sldNum" sz="quarter" idx="12"/>
          </p:nvPr>
        </p:nvSpPr>
        <p:spPr/>
        <p:txBody>
          <a:bodyPr/>
          <a:lstStyle/>
          <a:p>
            <a:fld id="{0F762837-B9D8-D149-A305-792DEBB25230}" type="slidenum">
              <a:rPr lang="en-US" smtClean="0"/>
              <a:t>14</a:t>
            </a:fld>
            <a:endParaRPr lang="en-US"/>
          </a:p>
        </p:txBody>
      </p:sp>
    </p:spTree>
    <p:extLst>
      <p:ext uri="{BB962C8B-B14F-4D97-AF65-F5344CB8AC3E}">
        <p14:creationId xmlns:p14="http://schemas.microsoft.com/office/powerpoint/2010/main" val="29283094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BAEEC9F-A944-511E-4380-5705C25F799A}"/>
              </a:ext>
            </a:extLst>
          </p:cNvPr>
          <p:cNvSpPr>
            <a:spLocks noGrp="1"/>
          </p:cNvSpPr>
          <p:nvPr>
            <p:ph type="title"/>
          </p:nvPr>
        </p:nvSpPr>
        <p:spPr>
          <a:xfrm>
            <a:off x="341244" y="0"/>
            <a:ext cx="10515600" cy="1325563"/>
          </a:xfrm>
        </p:spPr>
        <p:txBody>
          <a:bodyPr>
            <a:normAutofit/>
          </a:bodyPr>
          <a:lstStyle/>
          <a:p>
            <a:r>
              <a:rPr lang="en-US" sz="4100" b="1" dirty="0">
                <a:latin typeface="Helvetica" pitchFamily="2" charset="0"/>
              </a:rPr>
              <a:t>Pretest CFD: CRM-SHL-AFC</a:t>
            </a:r>
          </a:p>
        </p:txBody>
      </p:sp>
      <p:sp>
        <p:nvSpPr>
          <p:cNvPr id="4" name="TextBox 3">
            <a:extLst>
              <a:ext uri="{FF2B5EF4-FFF2-40B4-BE49-F238E27FC236}">
                <a16:creationId xmlns:a16="http://schemas.microsoft.com/office/drawing/2014/main" id="{D9FB2EDA-8B16-BAED-2B44-E5DF8C0FD67D}"/>
              </a:ext>
            </a:extLst>
          </p:cNvPr>
          <p:cNvSpPr txBox="1"/>
          <p:nvPr/>
        </p:nvSpPr>
        <p:spPr>
          <a:xfrm>
            <a:off x="235528" y="1321090"/>
            <a:ext cx="11956472" cy="1200329"/>
          </a:xfrm>
          <a:prstGeom prst="rect">
            <a:avLst/>
          </a:prstGeom>
          <a:noFill/>
        </p:spPr>
        <p:txBody>
          <a:bodyPr wrap="square" rtlCol="0">
            <a:spAutoFit/>
          </a:bodyPr>
          <a:lstStyle/>
          <a:p>
            <a:r>
              <a:rPr lang="en-US" dirty="0" err="1">
                <a:latin typeface="Helvetica" pitchFamily="2" charset="0"/>
              </a:rPr>
              <a:t>Vatsa</a:t>
            </a:r>
            <a:r>
              <a:rPr lang="en-US" dirty="0">
                <a:latin typeface="Helvetica" pitchFamily="2" charset="0"/>
              </a:rPr>
              <a:t>, </a:t>
            </a:r>
            <a:r>
              <a:rPr lang="en-US" dirty="0" err="1">
                <a:latin typeface="Helvetica" pitchFamily="2" charset="0"/>
              </a:rPr>
              <a:t>Duda</a:t>
            </a:r>
            <a:r>
              <a:rPr lang="en-US" dirty="0">
                <a:latin typeface="Helvetica" pitchFamily="2" charset="0"/>
              </a:rPr>
              <a:t>, Lin, Melton, O’ Connell</a:t>
            </a:r>
          </a:p>
          <a:p>
            <a:r>
              <a:rPr lang="en-US" dirty="0">
                <a:solidFill>
                  <a:srgbClr val="0070C0"/>
                </a:solidFill>
                <a:latin typeface="Helvetica" pitchFamily="2" charset="0"/>
              </a:rPr>
              <a:t>“Numerical Simulation of a Simplified High-Lift CRM Configuration with Embedded Fluidic Actuators”</a:t>
            </a:r>
          </a:p>
          <a:p>
            <a:r>
              <a:rPr lang="en-US" i="1" dirty="0">
                <a:latin typeface="Helvetica" pitchFamily="2" charset="0"/>
              </a:rPr>
              <a:t>AIAA Paper 2018-2142</a:t>
            </a:r>
          </a:p>
          <a:p>
            <a:endParaRPr lang="en-US" i="1" dirty="0">
              <a:latin typeface="Helvetica" pitchFamily="2" charset="0"/>
            </a:endParaRPr>
          </a:p>
        </p:txBody>
      </p:sp>
      <p:pic>
        <p:nvPicPr>
          <p:cNvPr id="6" name="Picture 5" descr="Diagram&#10;&#10;Description automatically generated">
            <a:extLst>
              <a:ext uri="{FF2B5EF4-FFF2-40B4-BE49-F238E27FC236}">
                <a16:creationId xmlns:a16="http://schemas.microsoft.com/office/drawing/2014/main" id="{07DDD5C2-8662-D854-FEF4-43B3BABC85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1244" y="2341271"/>
            <a:ext cx="5495544" cy="3655223"/>
          </a:xfrm>
          <a:prstGeom prst="rect">
            <a:avLst/>
          </a:prstGeom>
        </p:spPr>
      </p:pic>
      <p:sp>
        <p:nvSpPr>
          <p:cNvPr id="10" name="TextBox 9">
            <a:extLst>
              <a:ext uri="{FF2B5EF4-FFF2-40B4-BE49-F238E27FC236}">
                <a16:creationId xmlns:a16="http://schemas.microsoft.com/office/drawing/2014/main" id="{94F17B46-4E18-04E1-DDA6-A90CD5A3A591}"/>
              </a:ext>
            </a:extLst>
          </p:cNvPr>
          <p:cNvSpPr txBox="1"/>
          <p:nvPr/>
        </p:nvSpPr>
        <p:spPr>
          <a:xfrm>
            <a:off x="1026894" y="6246783"/>
            <a:ext cx="9519597" cy="400110"/>
          </a:xfrm>
          <a:prstGeom prst="rect">
            <a:avLst/>
          </a:prstGeom>
          <a:solidFill>
            <a:srgbClr val="69103A"/>
          </a:solidFill>
        </p:spPr>
        <p:txBody>
          <a:bodyPr wrap="square" rtlCol="0">
            <a:spAutoFit/>
          </a:bodyPr>
          <a:lstStyle/>
          <a:p>
            <a:pPr algn="ctr"/>
            <a:r>
              <a:rPr lang="en-US" sz="2000" i="1" dirty="0">
                <a:solidFill>
                  <a:schemeClr val="bg1"/>
                </a:solidFill>
                <a:latin typeface="Helvetica" pitchFamily="2" charset="0"/>
              </a:rPr>
              <a:t>Pre-Test Lift Increment with SWJ Actuators</a:t>
            </a:r>
          </a:p>
        </p:txBody>
      </p:sp>
      <p:grpSp>
        <p:nvGrpSpPr>
          <p:cNvPr id="7" name="Group 6">
            <a:extLst>
              <a:ext uri="{FF2B5EF4-FFF2-40B4-BE49-F238E27FC236}">
                <a16:creationId xmlns:a16="http://schemas.microsoft.com/office/drawing/2014/main" id="{14178837-D888-5B07-FE8D-0A3CF1D67DAC}"/>
              </a:ext>
            </a:extLst>
          </p:cNvPr>
          <p:cNvGrpSpPr/>
          <p:nvPr/>
        </p:nvGrpSpPr>
        <p:grpSpPr>
          <a:xfrm>
            <a:off x="6766132" y="2037303"/>
            <a:ext cx="4926313" cy="4128867"/>
            <a:chOff x="6766132" y="2037303"/>
            <a:chExt cx="4926313" cy="4128867"/>
          </a:xfrm>
        </p:grpSpPr>
        <p:pic>
          <p:nvPicPr>
            <p:cNvPr id="8" name="Picture 7" descr="Chart, line chart&#10;&#10;Description automatically generated">
              <a:extLst>
                <a:ext uri="{FF2B5EF4-FFF2-40B4-BE49-F238E27FC236}">
                  <a16:creationId xmlns:a16="http://schemas.microsoft.com/office/drawing/2014/main" id="{26D2EDF6-FA90-06E9-D039-144EC43417D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766132" y="2037303"/>
              <a:ext cx="4926313" cy="4084335"/>
            </a:xfrm>
            <a:prstGeom prst="rect">
              <a:avLst/>
            </a:prstGeom>
          </p:spPr>
        </p:pic>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9E073B54-70F6-23FD-3007-074BBD3D5B2F}"/>
                    </a:ext>
                  </a:extLst>
                </p:cNvPr>
                <p:cNvSpPr txBox="1"/>
                <p:nvPr/>
              </p:nvSpPr>
              <p:spPr>
                <a:xfrm>
                  <a:off x="8514029" y="5782067"/>
                  <a:ext cx="388223" cy="369332"/>
                </a:xfrm>
                <a:prstGeom prst="rect">
                  <a:avLst/>
                </a:prstGeom>
                <a:solidFill>
                  <a:schemeClr val="bg1"/>
                </a:solidFill>
              </p:spPr>
              <p:txBody>
                <a:bodyPr wrap="square">
                  <a:spAutoFit/>
                </a:bodyPr>
                <a:lstStyle/>
                <a:p>
                  <a14:m>
                    <m:oMath xmlns:m="http://schemas.openxmlformats.org/officeDocument/2006/math">
                      <m:acc>
                        <m:accPr>
                          <m:chr m:val="̇"/>
                          <m:ctrlPr>
                            <a:rPr lang="en-US" sz="1800" i="1" dirty="0" smtClean="0">
                              <a:solidFill>
                                <a:schemeClr val="tx1"/>
                              </a:solidFill>
                              <a:latin typeface="Cambria Math" panose="02040503050406030204" pitchFamily="18" charset="0"/>
                            </a:rPr>
                          </m:ctrlPr>
                        </m:accPr>
                        <m:e>
                          <m:r>
                            <a:rPr lang="en-US" sz="1800" i="1" dirty="0">
                              <a:solidFill>
                                <a:schemeClr val="tx1"/>
                              </a:solidFill>
                              <a:latin typeface="Cambria Math" panose="02040503050406030204" pitchFamily="18" charset="0"/>
                            </a:rPr>
                            <m:t>𝑚</m:t>
                          </m:r>
                        </m:e>
                      </m:acc>
                    </m:oMath>
                  </a14:m>
                  <a:r>
                    <a:rPr lang="en-US" sz="1800" i="1" baseline="-25000" dirty="0">
                      <a:solidFill>
                        <a:schemeClr val="tx1"/>
                      </a:solidFill>
                    </a:rPr>
                    <a:t> </a:t>
                  </a:r>
                  <a:endParaRPr lang="en-US" dirty="0"/>
                </a:p>
              </p:txBody>
            </p:sp>
          </mc:Choice>
          <mc:Fallback>
            <p:sp>
              <p:nvSpPr>
                <p:cNvPr id="9" name="TextBox 8">
                  <a:extLst>
                    <a:ext uri="{FF2B5EF4-FFF2-40B4-BE49-F238E27FC236}">
                      <a16:creationId xmlns:a16="http://schemas.microsoft.com/office/drawing/2014/main" id="{9E073B54-70F6-23FD-3007-074BBD3D5B2F}"/>
                    </a:ext>
                  </a:extLst>
                </p:cNvPr>
                <p:cNvSpPr txBox="1">
                  <a:spLocks noRot="1" noChangeAspect="1" noMove="1" noResize="1" noEditPoints="1" noAdjustHandles="1" noChangeArrowheads="1" noChangeShapeType="1" noTextEdit="1"/>
                </p:cNvSpPr>
                <p:nvPr/>
              </p:nvSpPr>
              <p:spPr>
                <a:xfrm>
                  <a:off x="8514029" y="5782067"/>
                  <a:ext cx="388223" cy="369332"/>
                </a:xfrm>
                <a:prstGeom prst="rect">
                  <a:avLst/>
                </a:prstGeom>
                <a:blipFill>
                  <a:blip r:embed="rId4"/>
                  <a:stretch>
                    <a:fillRect/>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28681DFD-F26C-ED3D-7445-3FBF7E579BB6}"/>
                </a:ext>
              </a:extLst>
            </p:cNvPr>
            <p:cNvSpPr txBox="1"/>
            <p:nvPr/>
          </p:nvSpPr>
          <p:spPr>
            <a:xfrm>
              <a:off x="8795215" y="5796838"/>
              <a:ext cx="1197764" cy="369332"/>
            </a:xfrm>
            <a:prstGeom prst="rect">
              <a:avLst/>
            </a:prstGeom>
            <a:solidFill>
              <a:schemeClr val="bg1"/>
            </a:solidFill>
          </p:spPr>
          <p:txBody>
            <a:bodyPr wrap="none" rtlCol="0">
              <a:spAutoFit/>
            </a:bodyPr>
            <a:lstStyle/>
            <a:p>
              <a:r>
                <a:rPr lang="en-US" b="1" dirty="0">
                  <a:latin typeface="Helvetica" pitchFamily="2" charset="0"/>
                </a:rPr>
                <a:t>(</a:t>
              </a:r>
              <a:r>
                <a:rPr lang="en-US" b="1" dirty="0" err="1">
                  <a:latin typeface="Helvetica" pitchFamily="2" charset="0"/>
                </a:rPr>
                <a:t>lbm</a:t>
              </a:r>
              <a:r>
                <a:rPr lang="en-US" b="1" dirty="0">
                  <a:latin typeface="Helvetica" pitchFamily="2" charset="0"/>
                </a:rPr>
                <a:t>/sec)</a:t>
              </a:r>
            </a:p>
          </p:txBody>
        </p:sp>
      </p:grpSp>
      <p:sp>
        <p:nvSpPr>
          <p:cNvPr id="11" name="Slide Number Placeholder 10">
            <a:extLst>
              <a:ext uri="{FF2B5EF4-FFF2-40B4-BE49-F238E27FC236}">
                <a16:creationId xmlns:a16="http://schemas.microsoft.com/office/drawing/2014/main" id="{2E622679-1B03-E15E-2FA8-1BD46E34B084}"/>
              </a:ext>
            </a:extLst>
          </p:cNvPr>
          <p:cNvSpPr>
            <a:spLocks noGrp="1"/>
          </p:cNvSpPr>
          <p:nvPr>
            <p:ph type="sldNum" sz="quarter" idx="12"/>
          </p:nvPr>
        </p:nvSpPr>
        <p:spPr/>
        <p:txBody>
          <a:bodyPr/>
          <a:lstStyle/>
          <a:p>
            <a:fld id="{0F762837-B9D8-D149-A305-792DEBB25230}" type="slidenum">
              <a:rPr lang="en-US" smtClean="0"/>
              <a:t>15</a:t>
            </a:fld>
            <a:endParaRPr lang="en-US"/>
          </a:p>
        </p:txBody>
      </p:sp>
      <p:sp>
        <p:nvSpPr>
          <p:cNvPr id="13" name="TextBox 12">
            <a:extLst>
              <a:ext uri="{FF2B5EF4-FFF2-40B4-BE49-F238E27FC236}">
                <a16:creationId xmlns:a16="http://schemas.microsoft.com/office/drawing/2014/main" id="{0FA487EB-5FAC-9B07-C381-BED42670A48A}"/>
              </a:ext>
            </a:extLst>
          </p:cNvPr>
          <p:cNvSpPr txBox="1"/>
          <p:nvPr/>
        </p:nvSpPr>
        <p:spPr>
          <a:xfrm>
            <a:off x="8933515" y="1852637"/>
            <a:ext cx="1048685" cy="369332"/>
          </a:xfrm>
          <a:prstGeom prst="rect">
            <a:avLst/>
          </a:prstGeom>
          <a:noFill/>
        </p:spPr>
        <p:txBody>
          <a:bodyPr wrap="none" rtlCol="0">
            <a:spAutoFit/>
          </a:bodyPr>
          <a:lstStyle/>
          <a:p>
            <a:r>
              <a:rPr lang="en-US" b="1" i="1" dirty="0">
                <a:latin typeface="Helvetica" pitchFamily="2" charset="0"/>
              </a:rPr>
              <a:t>M</a:t>
            </a:r>
            <a:r>
              <a:rPr lang="en-US" b="1" i="1" baseline="-25000" dirty="0">
                <a:latin typeface="Helvetica" pitchFamily="2" charset="0"/>
              </a:rPr>
              <a:t>∞ </a:t>
            </a:r>
            <a:r>
              <a:rPr lang="en-US" dirty="0">
                <a:latin typeface="Helvetica" pitchFamily="2" charset="0"/>
              </a:rPr>
              <a:t>= 0.2</a:t>
            </a:r>
          </a:p>
        </p:txBody>
      </p:sp>
    </p:spTree>
    <p:extLst>
      <p:ext uri="{BB962C8B-B14F-4D97-AF65-F5344CB8AC3E}">
        <p14:creationId xmlns:p14="http://schemas.microsoft.com/office/powerpoint/2010/main" val="18061362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25BA2-A1B6-DD7D-29A6-CBA2AD5BC8E8}"/>
              </a:ext>
            </a:extLst>
          </p:cNvPr>
          <p:cNvSpPr>
            <a:spLocks noGrp="1"/>
          </p:cNvSpPr>
          <p:nvPr>
            <p:ph type="title"/>
          </p:nvPr>
        </p:nvSpPr>
        <p:spPr>
          <a:xfrm>
            <a:off x="169794" y="-39756"/>
            <a:ext cx="10515600" cy="1325563"/>
          </a:xfrm>
        </p:spPr>
        <p:txBody>
          <a:bodyPr/>
          <a:lstStyle/>
          <a:p>
            <a:r>
              <a:rPr lang="en-US" b="1" dirty="0">
                <a:latin typeface="Helvetica" pitchFamily="2" charset="0"/>
              </a:rPr>
              <a:t>Outline</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B2BDF5D6-229E-BDCC-90FC-9E44A64FCCCA}"/>
                  </a:ext>
                </a:extLst>
              </p:cNvPr>
              <p:cNvSpPr txBox="1"/>
              <p:nvPr/>
            </p:nvSpPr>
            <p:spPr>
              <a:xfrm>
                <a:off x="593033" y="977716"/>
                <a:ext cx="5359159" cy="5440207"/>
              </a:xfrm>
              <a:prstGeom prst="rect">
                <a:avLst/>
              </a:prstGeom>
              <a:noFill/>
            </p:spPr>
            <p:txBody>
              <a:bodyPr wrap="none" rtlCol="0">
                <a:spAutoFit/>
              </a:bodyPr>
              <a:lstStyle/>
              <a:p>
                <a:pPr marL="285750" indent="-285750">
                  <a:lnSpc>
                    <a:spcPct val="300000"/>
                  </a:lnSpc>
                  <a:buFont typeface="Arial" panose="020B0604020202020204" pitchFamily="34" charset="0"/>
                  <a:buChar char="•"/>
                </a:pPr>
                <a:r>
                  <a:rPr lang="en-US" sz="2400" dirty="0">
                    <a:latin typeface="Helvetica" pitchFamily="2" charset="0"/>
                  </a:rPr>
                  <a:t>Motivation &amp; Approach</a:t>
                </a:r>
              </a:p>
              <a:p>
                <a:pPr marL="285750" indent="-285750">
                  <a:lnSpc>
                    <a:spcPct val="300000"/>
                  </a:lnSpc>
                  <a:buFont typeface="Arial" panose="020B0604020202020204" pitchFamily="34" charset="0"/>
                  <a:buChar char="•"/>
                </a:pPr>
                <a:r>
                  <a:rPr lang="en-US" sz="2400" dirty="0">
                    <a:latin typeface="Helvetica" pitchFamily="2" charset="0"/>
                  </a:rPr>
                  <a:t>CFD</a:t>
                </a:r>
              </a:p>
              <a:p>
                <a:pPr marL="285750" indent="-285750">
                  <a:lnSpc>
                    <a:spcPct val="300000"/>
                  </a:lnSpc>
                  <a:buFont typeface="Arial" panose="020B0604020202020204" pitchFamily="34" charset="0"/>
                  <a:buChar char="•"/>
                </a:pPr>
                <a:r>
                  <a:rPr lang="en-US" sz="2400" dirty="0">
                    <a:solidFill>
                      <a:srgbClr val="0070C0"/>
                    </a:solidFill>
                    <a:latin typeface="Helvetica" pitchFamily="2" charset="0"/>
                  </a:rPr>
                  <a:t>Actuator Technology</a:t>
                </a:r>
              </a:p>
              <a:p>
                <a:pPr marL="285750" indent="-285750">
                  <a:lnSpc>
                    <a:spcPct val="300000"/>
                  </a:lnSpc>
                  <a:buFont typeface="Arial" panose="020B0604020202020204" pitchFamily="34" charset="0"/>
                  <a:buChar char="•"/>
                </a:pPr>
                <a:r>
                  <a:rPr lang="en-US" sz="2400" dirty="0">
                    <a:solidFill>
                      <a:schemeClr val="tx1"/>
                    </a:solidFill>
                    <a:latin typeface="Helvetica" pitchFamily="2" charset="0"/>
                  </a:rPr>
                  <a:t>Actuator Comparison (</a:t>
                </a:r>
                <a:r>
                  <a:rPr lang="en-US" sz="2400" b="1" i="1" dirty="0">
                    <a:solidFill>
                      <a:schemeClr val="tx1"/>
                    </a:solidFill>
                    <a:latin typeface="Helvetica" pitchFamily="2" charset="0"/>
                  </a:rPr>
                  <a:t>NPR</a:t>
                </a:r>
                <a:r>
                  <a:rPr lang="en-US" sz="2400" i="1" baseline="-25000" dirty="0">
                    <a:solidFill>
                      <a:schemeClr val="tx1"/>
                    </a:solidFill>
                    <a:latin typeface="Symbol" pitchFamily="2" charset="2"/>
                  </a:rPr>
                  <a:t> </a:t>
                </a:r>
                <a:r>
                  <a:rPr lang="en-US" sz="2400" dirty="0">
                    <a:solidFill>
                      <a:schemeClr val="tx1"/>
                    </a:solidFill>
                  </a:rPr>
                  <a:t>, </a:t>
                </a:r>
                <a14:m>
                  <m:oMath xmlns:m="http://schemas.openxmlformats.org/officeDocument/2006/math">
                    <m:acc>
                      <m:accPr>
                        <m:chr m:val="̇"/>
                        <m:ctrlPr>
                          <a:rPr lang="en-US" sz="2400" b="1" i="1" dirty="0">
                            <a:solidFill>
                              <a:schemeClr val="tx1"/>
                            </a:solidFill>
                            <a:latin typeface="Cambria Math" panose="02040503050406030204" pitchFamily="18" charset="0"/>
                          </a:rPr>
                        </m:ctrlPr>
                      </m:accPr>
                      <m:e>
                        <m:r>
                          <a:rPr lang="en-US" sz="2400" b="1" i="1" dirty="0">
                            <a:solidFill>
                              <a:schemeClr val="tx1"/>
                            </a:solidFill>
                            <a:latin typeface="Cambria Math" panose="02040503050406030204" pitchFamily="18" charset="0"/>
                          </a:rPr>
                          <m:t>𝒎</m:t>
                        </m:r>
                      </m:e>
                    </m:acc>
                  </m:oMath>
                </a14:m>
                <a:r>
                  <a:rPr lang="en-US" sz="2400" i="1" baseline="-25000" dirty="0">
                    <a:solidFill>
                      <a:schemeClr val="tx1"/>
                    </a:solidFill>
                  </a:rPr>
                  <a:t> </a:t>
                </a:r>
                <a:r>
                  <a:rPr lang="en-US" sz="2400" dirty="0">
                    <a:solidFill>
                      <a:schemeClr val="tx1"/>
                    </a:solidFill>
                  </a:rPr>
                  <a:t>, </a:t>
                </a:r>
                <a:r>
                  <a:rPr lang="en-US" sz="2400" b="1" i="1" dirty="0">
                    <a:solidFill>
                      <a:schemeClr val="tx1"/>
                    </a:solidFill>
                    <a:latin typeface="Helvetica" pitchFamily="2" charset="0"/>
                  </a:rPr>
                  <a:t>C</a:t>
                </a:r>
                <a:r>
                  <a:rPr lang="en-US" sz="2400" b="1" i="1" baseline="-25000" dirty="0">
                    <a:solidFill>
                      <a:schemeClr val="tx1"/>
                    </a:solidFill>
                    <a:latin typeface="Symbol" pitchFamily="2" charset="2"/>
                  </a:rPr>
                  <a:t>p </a:t>
                </a:r>
                <a:r>
                  <a:rPr lang="en-US" sz="2400" dirty="0">
                    <a:solidFill>
                      <a:schemeClr val="tx1"/>
                    </a:solidFill>
                  </a:rPr>
                  <a:t>)</a:t>
                </a:r>
              </a:p>
              <a:p>
                <a:pPr marL="285750" indent="-285750">
                  <a:lnSpc>
                    <a:spcPct val="300000"/>
                  </a:lnSpc>
                  <a:buFont typeface="Arial" panose="020B0604020202020204" pitchFamily="34" charset="0"/>
                  <a:buChar char="•"/>
                </a:pPr>
                <a:r>
                  <a:rPr lang="en-US" sz="2400" dirty="0">
                    <a:latin typeface="Helvetica" pitchFamily="2" charset="0"/>
                  </a:rPr>
                  <a:t>Other Data</a:t>
                </a:r>
              </a:p>
            </p:txBody>
          </p:sp>
        </mc:Choice>
        <mc:Fallback>
          <p:sp>
            <p:nvSpPr>
              <p:cNvPr id="4" name="TextBox 3">
                <a:extLst>
                  <a:ext uri="{FF2B5EF4-FFF2-40B4-BE49-F238E27FC236}">
                    <a16:creationId xmlns:a16="http://schemas.microsoft.com/office/drawing/2014/main" id="{B2BDF5D6-229E-BDCC-90FC-9E44A64FCCCA}"/>
                  </a:ext>
                </a:extLst>
              </p:cNvPr>
              <p:cNvSpPr txBox="1">
                <a:spLocks noRot="1" noChangeAspect="1" noMove="1" noResize="1" noEditPoints="1" noAdjustHandles="1" noChangeArrowheads="1" noChangeShapeType="1" noTextEdit="1"/>
              </p:cNvSpPr>
              <p:nvPr/>
            </p:nvSpPr>
            <p:spPr>
              <a:xfrm>
                <a:off x="593033" y="977716"/>
                <a:ext cx="5359159" cy="5440207"/>
              </a:xfrm>
              <a:prstGeom prst="rect">
                <a:avLst/>
              </a:prstGeom>
              <a:blipFill>
                <a:blip r:embed="rId2"/>
                <a:stretch>
                  <a:fillRect l="-1418" r="-946" b="-1628"/>
                </a:stretch>
              </a:blipFill>
            </p:spPr>
            <p:txBody>
              <a:bodyPr/>
              <a:lstStyle/>
              <a:p>
                <a:r>
                  <a:rPr lang="en-US">
                    <a:noFill/>
                  </a:rPr>
                  <a:t> </a:t>
                </a:r>
              </a:p>
            </p:txBody>
          </p:sp>
        </mc:Fallback>
      </mc:AlternateContent>
      <p:sp>
        <p:nvSpPr>
          <p:cNvPr id="6" name="Slide Number Placeholder 5">
            <a:extLst>
              <a:ext uri="{FF2B5EF4-FFF2-40B4-BE49-F238E27FC236}">
                <a16:creationId xmlns:a16="http://schemas.microsoft.com/office/drawing/2014/main" id="{91384130-6C5D-B4BB-0C3F-D056CEF31F16}"/>
              </a:ext>
            </a:extLst>
          </p:cNvPr>
          <p:cNvSpPr>
            <a:spLocks noGrp="1"/>
          </p:cNvSpPr>
          <p:nvPr>
            <p:ph type="sldNum" sz="quarter" idx="12"/>
          </p:nvPr>
        </p:nvSpPr>
        <p:spPr/>
        <p:txBody>
          <a:bodyPr/>
          <a:lstStyle/>
          <a:p>
            <a:fld id="{0F762837-B9D8-D149-A305-792DEBB25230}" type="slidenum">
              <a:rPr lang="en-US" smtClean="0"/>
              <a:t>16</a:t>
            </a:fld>
            <a:endParaRPr lang="en-US"/>
          </a:p>
        </p:txBody>
      </p:sp>
      <p:sp>
        <p:nvSpPr>
          <p:cNvPr id="7" name="TextBox 6">
            <a:extLst>
              <a:ext uri="{FF2B5EF4-FFF2-40B4-BE49-F238E27FC236}">
                <a16:creationId xmlns:a16="http://schemas.microsoft.com/office/drawing/2014/main" id="{F09A8039-165C-D4B2-54C2-0D9908452064}"/>
              </a:ext>
            </a:extLst>
          </p:cNvPr>
          <p:cNvSpPr txBox="1"/>
          <p:nvPr/>
        </p:nvSpPr>
        <p:spPr>
          <a:xfrm>
            <a:off x="7338348" y="2282205"/>
            <a:ext cx="3773348" cy="1569660"/>
          </a:xfrm>
          <a:prstGeom prst="rect">
            <a:avLst/>
          </a:prstGeom>
          <a:noFill/>
        </p:spPr>
        <p:txBody>
          <a:bodyPr wrap="square" rtlCol="0">
            <a:spAutoFit/>
          </a:bodyPr>
          <a:lstStyle/>
          <a:p>
            <a:r>
              <a:rPr lang="en-US" sz="3200" b="1" i="1" dirty="0">
                <a:solidFill>
                  <a:srgbClr val="0070C0"/>
                </a:solidFill>
                <a:latin typeface="Helvetica" pitchFamily="2" charset="0"/>
              </a:rPr>
              <a:t>“Need more Lift? </a:t>
            </a:r>
          </a:p>
          <a:p>
            <a:r>
              <a:rPr lang="en-US" sz="3200" b="1" i="1" dirty="0">
                <a:solidFill>
                  <a:srgbClr val="0070C0"/>
                </a:solidFill>
                <a:latin typeface="Helvetica" pitchFamily="2" charset="0"/>
              </a:rPr>
              <a:t>‘HELP’ is on </a:t>
            </a:r>
          </a:p>
          <a:p>
            <a:r>
              <a:rPr lang="en-US" sz="3200" b="1" i="1" dirty="0">
                <a:solidFill>
                  <a:srgbClr val="0070C0"/>
                </a:solidFill>
                <a:latin typeface="Helvetica" pitchFamily="2" charset="0"/>
              </a:rPr>
              <a:t>the way! ”</a:t>
            </a:r>
          </a:p>
        </p:txBody>
      </p:sp>
      <p:sp>
        <p:nvSpPr>
          <p:cNvPr id="8" name="TextBox 7">
            <a:extLst>
              <a:ext uri="{FF2B5EF4-FFF2-40B4-BE49-F238E27FC236}">
                <a16:creationId xmlns:a16="http://schemas.microsoft.com/office/drawing/2014/main" id="{1CD4D94B-269F-A74C-B62D-624D35CCA8F9}"/>
              </a:ext>
            </a:extLst>
          </p:cNvPr>
          <p:cNvSpPr txBox="1"/>
          <p:nvPr/>
        </p:nvSpPr>
        <p:spPr>
          <a:xfrm>
            <a:off x="9225022" y="3851865"/>
            <a:ext cx="1608133" cy="369332"/>
          </a:xfrm>
          <a:prstGeom prst="rect">
            <a:avLst/>
          </a:prstGeom>
          <a:noFill/>
        </p:spPr>
        <p:txBody>
          <a:bodyPr wrap="none" rtlCol="0">
            <a:spAutoFit/>
          </a:bodyPr>
          <a:lstStyle/>
          <a:p>
            <a:r>
              <a:rPr lang="en-US" dirty="0">
                <a:latin typeface="Helvetica" pitchFamily="2" charset="0"/>
              </a:rPr>
              <a:t>J. C. Lin 2019</a:t>
            </a:r>
          </a:p>
        </p:txBody>
      </p:sp>
    </p:spTree>
    <p:extLst>
      <p:ext uri="{BB962C8B-B14F-4D97-AF65-F5344CB8AC3E}">
        <p14:creationId xmlns:p14="http://schemas.microsoft.com/office/powerpoint/2010/main" val="28297161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9F1483CA-9EE0-2C40-BB91-A9B50D2E240E}"/>
              </a:ext>
            </a:extLst>
          </p:cNvPr>
          <p:cNvSpPr txBox="1">
            <a:spLocks noChangeArrowheads="1"/>
          </p:cNvSpPr>
          <p:nvPr/>
        </p:nvSpPr>
        <p:spPr bwMode="auto">
          <a:xfrm>
            <a:off x="134938" y="196997"/>
            <a:ext cx="1053306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rtlCol="0" anchor="ctr" anchorCtr="0" compatLnSpc="1">
            <a:prstTxWarp prst="textNoShape">
              <a:avLst/>
            </a:prstTxWarp>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Helvetica" pitchFamily="2" charset="0"/>
              </a:rPr>
              <a:t>Double Row Sweeping Jet (DRSWJ) Actuator</a:t>
            </a:r>
          </a:p>
        </p:txBody>
      </p:sp>
      <p:cxnSp>
        <p:nvCxnSpPr>
          <p:cNvPr id="5" name="Straight Connector 4">
            <a:extLst>
              <a:ext uri="{FF2B5EF4-FFF2-40B4-BE49-F238E27FC236}">
                <a16:creationId xmlns:a16="http://schemas.microsoft.com/office/drawing/2014/main" id="{4EB4AB17-134B-6245-9A00-BA33A3F260DB}"/>
              </a:ext>
            </a:extLst>
          </p:cNvPr>
          <p:cNvCxnSpPr/>
          <p:nvPr/>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6" name="Picture 2">
            <a:extLst>
              <a:ext uri="{FF2B5EF4-FFF2-40B4-BE49-F238E27FC236}">
                <a16:creationId xmlns:a16="http://schemas.microsoft.com/office/drawing/2014/main" id="{2884D715-0340-6C48-8647-326AEF94A73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277600" y="187325"/>
            <a:ext cx="739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6CA0E18-2DB8-EB4F-BACE-7CBDD5B0103A}"/>
              </a:ext>
            </a:extLst>
          </p:cNvPr>
          <p:cNvSpPr>
            <a:spLocks noGrp="1"/>
          </p:cNvSpPr>
          <p:nvPr>
            <p:ph type="sldNum" sz="quarter" idx="12"/>
          </p:nvPr>
        </p:nvSpPr>
        <p:spPr/>
        <p:txBody>
          <a:bodyPr/>
          <a:lstStyle/>
          <a:p>
            <a:fld id="{C2DE81E9-D2C2-2044-85F5-A4EFCCF7834B}" type="slidenum">
              <a:rPr lang="en-US" smtClean="0"/>
              <a:t>17</a:t>
            </a:fld>
            <a:endParaRPr lang="en-US"/>
          </a:p>
        </p:txBody>
      </p:sp>
      <p:pic>
        <p:nvPicPr>
          <p:cNvPr id="8" name="Picture 7">
            <a:extLst>
              <a:ext uri="{FF2B5EF4-FFF2-40B4-BE49-F238E27FC236}">
                <a16:creationId xmlns:a16="http://schemas.microsoft.com/office/drawing/2014/main" id="{88368B28-C404-6744-8D46-C1D10C4EAD6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691" y="1828814"/>
            <a:ext cx="3590644" cy="2382254"/>
          </a:xfrm>
          <a:prstGeom prst="rect">
            <a:avLst/>
          </a:prstGeom>
        </p:spPr>
      </p:pic>
      <p:sp>
        <p:nvSpPr>
          <p:cNvPr id="10" name="TextBox 9">
            <a:extLst>
              <a:ext uri="{FF2B5EF4-FFF2-40B4-BE49-F238E27FC236}">
                <a16:creationId xmlns:a16="http://schemas.microsoft.com/office/drawing/2014/main" id="{D7314803-9D4E-3C44-85BC-944F689B2C65}"/>
              </a:ext>
            </a:extLst>
          </p:cNvPr>
          <p:cNvSpPr txBox="1"/>
          <p:nvPr/>
        </p:nvSpPr>
        <p:spPr>
          <a:xfrm>
            <a:off x="271892" y="1070117"/>
            <a:ext cx="1326004" cy="646331"/>
          </a:xfrm>
          <a:prstGeom prst="rect">
            <a:avLst/>
          </a:prstGeom>
          <a:noFill/>
        </p:spPr>
        <p:txBody>
          <a:bodyPr wrap="none" rtlCol="0">
            <a:spAutoFit/>
          </a:bodyPr>
          <a:lstStyle/>
          <a:p>
            <a:r>
              <a:rPr lang="en-US" dirty="0">
                <a:latin typeface="Helvetica" pitchFamily="2" charset="0"/>
              </a:rPr>
              <a:t>Cartridge 1</a:t>
            </a:r>
          </a:p>
          <a:p>
            <a:r>
              <a:rPr lang="en-US" dirty="0">
                <a:latin typeface="Helvetica" pitchFamily="2" charset="0"/>
              </a:rPr>
              <a:t>Top view</a:t>
            </a:r>
          </a:p>
        </p:txBody>
      </p:sp>
      <p:pic>
        <p:nvPicPr>
          <p:cNvPr id="13" name="Picture 12">
            <a:extLst>
              <a:ext uri="{FF2B5EF4-FFF2-40B4-BE49-F238E27FC236}">
                <a16:creationId xmlns:a16="http://schemas.microsoft.com/office/drawing/2014/main" id="{D0F4A1F1-C74C-AD49-B856-4546909D91D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26288" y="2570783"/>
            <a:ext cx="2386584" cy="1229142"/>
          </a:xfrm>
          <a:prstGeom prst="rect">
            <a:avLst/>
          </a:prstGeom>
        </p:spPr>
      </p:pic>
      <p:sp>
        <p:nvSpPr>
          <p:cNvPr id="15" name="TextBox 14">
            <a:extLst>
              <a:ext uri="{FF2B5EF4-FFF2-40B4-BE49-F238E27FC236}">
                <a16:creationId xmlns:a16="http://schemas.microsoft.com/office/drawing/2014/main" id="{8AEAD549-8814-4943-8ACA-A824262E46C7}"/>
              </a:ext>
            </a:extLst>
          </p:cNvPr>
          <p:cNvSpPr txBox="1"/>
          <p:nvPr/>
        </p:nvSpPr>
        <p:spPr>
          <a:xfrm>
            <a:off x="4709100" y="1928581"/>
            <a:ext cx="1326004" cy="646331"/>
          </a:xfrm>
          <a:prstGeom prst="rect">
            <a:avLst/>
          </a:prstGeom>
          <a:noFill/>
        </p:spPr>
        <p:txBody>
          <a:bodyPr wrap="none" rtlCol="0">
            <a:spAutoFit/>
          </a:bodyPr>
          <a:lstStyle/>
          <a:p>
            <a:r>
              <a:rPr lang="en-US" dirty="0">
                <a:latin typeface="Helvetica" pitchFamily="2" charset="0"/>
              </a:rPr>
              <a:t>Cartridge 1</a:t>
            </a:r>
          </a:p>
          <a:p>
            <a:r>
              <a:rPr lang="en-US" dirty="0">
                <a:latin typeface="Helvetica" pitchFamily="2" charset="0"/>
              </a:rPr>
              <a:t> Side view</a:t>
            </a:r>
          </a:p>
        </p:txBody>
      </p:sp>
      <p:sp>
        <p:nvSpPr>
          <p:cNvPr id="17" name="TextBox 16">
            <a:extLst>
              <a:ext uri="{FF2B5EF4-FFF2-40B4-BE49-F238E27FC236}">
                <a16:creationId xmlns:a16="http://schemas.microsoft.com/office/drawing/2014/main" id="{495A7669-2490-4541-ABC8-F2B324A5C97B}"/>
              </a:ext>
            </a:extLst>
          </p:cNvPr>
          <p:cNvSpPr txBox="1"/>
          <p:nvPr/>
        </p:nvSpPr>
        <p:spPr>
          <a:xfrm>
            <a:off x="6051958" y="2738590"/>
            <a:ext cx="1454244" cy="369332"/>
          </a:xfrm>
          <a:prstGeom prst="rect">
            <a:avLst/>
          </a:prstGeom>
          <a:noFill/>
        </p:spPr>
        <p:txBody>
          <a:bodyPr wrap="none" rtlCol="0">
            <a:spAutoFit/>
          </a:bodyPr>
          <a:lstStyle/>
          <a:p>
            <a:r>
              <a:rPr lang="en-US" dirty="0">
                <a:latin typeface="Helvetica" pitchFamily="2" charset="0"/>
              </a:rPr>
              <a:t>Row 1, SWJ</a:t>
            </a:r>
          </a:p>
        </p:txBody>
      </p:sp>
      <p:sp>
        <p:nvSpPr>
          <p:cNvPr id="21" name="TextBox 20">
            <a:extLst>
              <a:ext uri="{FF2B5EF4-FFF2-40B4-BE49-F238E27FC236}">
                <a16:creationId xmlns:a16="http://schemas.microsoft.com/office/drawing/2014/main" id="{83E95EE9-57F2-C243-BF41-8AAA67C787C9}"/>
              </a:ext>
            </a:extLst>
          </p:cNvPr>
          <p:cNvSpPr txBox="1"/>
          <p:nvPr/>
        </p:nvSpPr>
        <p:spPr>
          <a:xfrm>
            <a:off x="6707390" y="3322098"/>
            <a:ext cx="1454244" cy="369332"/>
          </a:xfrm>
          <a:prstGeom prst="rect">
            <a:avLst/>
          </a:prstGeom>
          <a:noFill/>
        </p:spPr>
        <p:txBody>
          <a:bodyPr wrap="none" rtlCol="0">
            <a:spAutoFit/>
          </a:bodyPr>
          <a:lstStyle/>
          <a:p>
            <a:r>
              <a:rPr lang="en-US" dirty="0">
                <a:latin typeface="Helvetica" pitchFamily="2" charset="0"/>
              </a:rPr>
              <a:t>Row 2, SWJ</a:t>
            </a:r>
          </a:p>
        </p:txBody>
      </p:sp>
      <p:grpSp>
        <p:nvGrpSpPr>
          <p:cNvPr id="16" name="Group 15">
            <a:extLst>
              <a:ext uri="{FF2B5EF4-FFF2-40B4-BE49-F238E27FC236}">
                <a16:creationId xmlns:a16="http://schemas.microsoft.com/office/drawing/2014/main" id="{850E3ADE-94A4-E244-9F6A-597FA2F972E6}"/>
              </a:ext>
            </a:extLst>
          </p:cNvPr>
          <p:cNvGrpSpPr/>
          <p:nvPr/>
        </p:nvGrpSpPr>
        <p:grpSpPr>
          <a:xfrm>
            <a:off x="8068413" y="941832"/>
            <a:ext cx="3948962" cy="5943600"/>
            <a:chOff x="228600" y="838200"/>
            <a:chExt cx="3948962" cy="5943600"/>
          </a:xfrm>
        </p:grpSpPr>
        <p:pic>
          <p:nvPicPr>
            <p:cNvPr id="19" name="Picture 18">
              <a:extLst>
                <a:ext uri="{FF2B5EF4-FFF2-40B4-BE49-F238E27FC236}">
                  <a16:creationId xmlns:a16="http://schemas.microsoft.com/office/drawing/2014/main" id="{3529A596-E07B-2946-92ED-08F27D30227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8600" y="838200"/>
              <a:ext cx="3948962" cy="5943600"/>
            </a:xfrm>
            <a:prstGeom prst="rect">
              <a:avLst/>
            </a:prstGeom>
          </p:spPr>
        </p:pic>
        <p:sp>
          <p:nvSpPr>
            <p:cNvPr id="20" name="Rectangle 19">
              <a:extLst>
                <a:ext uri="{FF2B5EF4-FFF2-40B4-BE49-F238E27FC236}">
                  <a16:creationId xmlns:a16="http://schemas.microsoft.com/office/drawing/2014/main" id="{A18F7481-79A9-DF45-A34D-A76FE5DED3F7}"/>
                </a:ext>
              </a:extLst>
            </p:cNvPr>
            <p:cNvSpPr/>
            <p:nvPr/>
          </p:nvSpPr>
          <p:spPr>
            <a:xfrm>
              <a:off x="292763" y="845403"/>
              <a:ext cx="3038344" cy="830997"/>
            </a:xfrm>
            <a:prstGeom prst="rect">
              <a:avLst/>
            </a:prstGeom>
          </p:spPr>
          <p:txBody>
            <a:bodyPr wrap="square">
              <a:spAutoFit/>
            </a:bodyPr>
            <a:lstStyle/>
            <a:p>
              <a:pPr marL="0" lvl="1">
                <a:spcBef>
                  <a:spcPts val="0"/>
                </a:spcBef>
                <a:spcAft>
                  <a:spcPts val="0"/>
                </a:spcAft>
                <a:tabLst>
                  <a:tab pos="571500" algn="l"/>
                </a:tabLst>
              </a:pPr>
              <a:r>
                <a:rPr lang="en-US" sz="1600" dirty="0">
                  <a:solidFill>
                    <a:schemeClr val="bg1"/>
                  </a:solidFill>
                  <a:latin typeface="Helvetica" pitchFamily="2" charset="0"/>
                  <a:ea typeface="Arial Narrow" charset="0"/>
                  <a:cs typeface="Arial Narrow" panose="020B0604020202020204" pitchFamily="34" charset="0"/>
                </a:rPr>
                <a:t>Modular interchangeable AFC cartridges on the flap shoulder: </a:t>
              </a:r>
            </a:p>
            <a:p>
              <a:pPr marL="0" lvl="1">
                <a:spcBef>
                  <a:spcPts val="0"/>
                </a:spcBef>
                <a:spcAft>
                  <a:spcPts val="0"/>
                </a:spcAft>
                <a:tabLst>
                  <a:tab pos="571500" algn="l"/>
                </a:tabLst>
              </a:pPr>
              <a:r>
                <a:rPr lang="en-US" sz="1600" dirty="0">
                  <a:solidFill>
                    <a:schemeClr val="bg1"/>
                  </a:solidFill>
                  <a:latin typeface="Helvetica" pitchFamily="2" charset="0"/>
                  <a:ea typeface="Arial Narrow" charset="0"/>
                  <a:cs typeface="Arial Narrow" panose="020B0604020202020204" pitchFamily="34" charset="0"/>
                </a:rPr>
                <a:t>4 inboard &amp; 6 outboard </a:t>
              </a:r>
            </a:p>
          </p:txBody>
        </p:sp>
      </p:grpSp>
      <p:sp>
        <p:nvSpPr>
          <p:cNvPr id="22" name="TextBox 21">
            <a:extLst>
              <a:ext uri="{FF2B5EF4-FFF2-40B4-BE49-F238E27FC236}">
                <a16:creationId xmlns:a16="http://schemas.microsoft.com/office/drawing/2014/main" id="{FC8959E3-181A-804B-8E21-33D68A880020}"/>
              </a:ext>
            </a:extLst>
          </p:cNvPr>
          <p:cNvSpPr txBox="1"/>
          <p:nvPr/>
        </p:nvSpPr>
        <p:spPr>
          <a:xfrm>
            <a:off x="224642" y="5307806"/>
            <a:ext cx="4688271" cy="1231106"/>
          </a:xfrm>
          <a:prstGeom prst="rect">
            <a:avLst/>
          </a:prstGeom>
          <a:noFill/>
        </p:spPr>
        <p:txBody>
          <a:bodyPr wrap="none" rtlCol="0">
            <a:spAutoFit/>
          </a:bodyPr>
          <a:lstStyle/>
          <a:p>
            <a:pPr marL="285750" indent="-285750">
              <a:buFont typeface="Arial" panose="020B0604020202020204" pitchFamily="34" charset="0"/>
              <a:buChar char="•"/>
            </a:pPr>
            <a:r>
              <a:rPr lang="en-US" sz="2000" dirty="0">
                <a:solidFill>
                  <a:schemeClr val="accent1">
                    <a:lumMod val="50000"/>
                  </a:schemeClr>
                </a:solidFill>
                <a:latin typeface="Helvetica" pitchFamily="2" charset="0"/>
              </a:rPr>
              <a:t>Candidate actuators</a:t>
            </a:r>
          </a:p>
          <a:p>
            <a:pPr marL="742950" lvl="1" indent="-285750">
              <a:buFont typeface="Arial" panose="020B0604020202020204" pitchFamily="34" charset="0"/>
              <a:buChar char="•"/>
            </a:pPr>
            <a:r>
              <a:rPr lang="en-US" b="1" dirty="0">
                <a:solidFill>
                  <a:schemeClr val="accent1">
                    <a:lumMod val="50000"/>
                  </a:schemeClr>
                </a:solidFill>
                <a:latin typeface="Helvetica" pitchFamily="2" charset="0"/>
              </a:rPr>
              <a:t>D</a:t>
            </a:r>
            <a:r>
              <a:rPr lang="en-US" dirty="0">
                <a:solidFill>
                  <a:schemeClr val="accent1">
                    <a:lumMod val="50000"/>
                  </a:schemeClr>
                </a:solidFill>
                <a:latin typeface="Helvetica" pitchFamily="2" charset="0"/>
              </a:rPr>
              <a:t>ouble </a:t>
            </a:r>
            <a:r>
              <a:rPr lang="en-US" b="1" dirty="0">
                <a:solidFill>
                  <a:schemeClr val="accent1">
                    <a:lumMod val="50000"/>
                  </a:schemeClr>
                </a:solidFill>
                <a:latin typeface="Helvetica" pitchFamily="2" charset="0"/>
              </a:rPr>
              <a:t>R</a:t>
            </a:r>
            <a:r>
              <a:rPr lang="en-US" dirty="0">
                <a:solidFill>
                  <a:schemeClr val="accent1">
                    <a:lumMod val="50000"/>
                  </a:schemeClr>
                </a:solidFill>
                <a:latin typeface="Helvetica" pitchFamily="2" charset="0"/>
              </a:rPr>
              <a:t>ow </a:t>
            </a:r>
            <a:r>
              <a:rPr lang="en-US" b="1" dirty="0">
                <a:solidFill>
                  <a:schemeClr val="accent1">
                    <a:lumMod val="50000"/>
                  </a:schemeClr>
                </a:solidFill>
                <a:latin typeface="Helvetica" pitchFamily="2" charset="0"/>
              </a:rPr>
              <a:t>S</a:t>
            </a:r>
            <a:r>
              <a:rPr lang="en-US" dirty="0">
                <a:solidFill>
                  <a:schemeClr val="accent1">
                    <a:lumMod val="50000"/>
                  </a:schemeClr>
                </a:solidFill>
                <a:latin typeface="Helvetica" pitchFamily="2" charset="0"/>
              </a:rPr>
              <a:t>weeping </a:t>
            </a:r>
            <a:r>
              <a:rPr lang="en-US" b="1" dirty="0">
                <a:solidFill>
                  <a:schemeClr val="accent1">
                    <a:lumMod val="50000"/>
                  </a:schemeClr>
                </a:solidFill>
                <a:latin typeface="Helvetica" pitchFamily="2" charset="0"/>
              </a:rPr>
              <a:t>J</a:t>
            </a:r>
            <a:r>
              <a:rPr lang="en-US" dirty="0">
                <a:solidFill>
                  <a:schemeClr val="accent1">
                    <a:lumMod val="50000"/>
                  </a:schemeClr>
                </a:solidFill>
                <a:latin typeface="Helvetica" pitchFamily="2" charset="0"/>
              </a:rPr>
              <a:t>et (</a:t>
            </a:r>
            <a:r>
              <a:rPr lang="en-US" b="1" dirty="0">
                <a:solidFill>
                  <a:schemeClr val="accent1">
                    <a:lumMod val="50000"/>
                  </a:schemeClr>
                </a:solidFill>
                <a:latin typeface="Helvetica" pitchFamily="2" charset="0"/>
              </a:rPr>
              <a:t>DRSWJ</a:t>
            </a:r>
            <a:r>
              <a:rPr lang="en-US" dirty="0">
                <a:solidFill>
                  <a:schemeClr val="accent1">
                    <a:lumMod val="50000"/>
                  </a:schemeClr>
                </a:solidFill>
                <a:latin typeface="Helvetica" pitchFamily="2" charset="0"/>
              </a:rPr>
              <a:t>)</a:t>
            </a:r>
          </a:p>
          <a:p>
            <a:pPr marL="742950" lvl="1" indent="-285750">
              <a:buFont typeface="Arial" panose="020B0604020202020204" pitchFamily="34" charset="0"/>
              <a:buChar char="•"/>
            </a:pPr>
            <a:r>
              <a:rPr lang="en-US" b="1" dirty="0">
                <a:solidFill>
                  <a:schemeClr val="accent1">
                    <a:lumMod val="50000"/>
                  </a:schemeClr>
                </a:solidFill>
                <a:latin typeface="Helvetica" pitchFamily="2" charset="0"/>
              </a:rPr>
              <a:t>A</a:t>
            </a:r>
            <a:r>
              <a:rPr lang="en-US" dirty="0">
                <a:solidFill>
                  <a:schemeClr val="accent1">
                    <a:lumMod val="50000"/>
                  </a:schemeClr>
                </a:solidFill>
                <a:latin typeface="Helvetica" pitchFamily="2" charset="0"/>
              </a:rPr>
              <a:t>lternating </a:t>
            </a:r>
            <a:r>
              <a:rPr lang="en-US" b="1" dirty="0">
                <a:solidFill>
                  <a:schemeClr val="accent1">
                    <a:lumMod val="50000"/>
                  </a:schemeClr>
                </a:solidFill>
                <a:latin typeface="Helvetica" pitchFamily="2" charset="0"/>
              </a:rPr>
              <a:t>P</a:t>
            </a:r>
            <a:r>
              <a:rPr lang="en-US" dirty="0">
                <a:solidFill>
                  <a:schemeClr val="accent1">
                    <a:lumMod val="50000"/>
                  </a:schemeClr>
                </a:solidFill>
                <a:latin typeface="Helvetica" pitchFamily="2" charset="0"/>
              </a:rPr>
              <a:t>ulsed </a:t>
            </a:r>
            <a:r>
              <a:rPr lang="en-US" b="1" dirty="0">
                <a:solidFill>
                  <a:schemeClr val="accent1">
                    <a:lumMod val="50000"/>
                  </a:schemeClr>
                </a:solidFill>
                <a:latin typeface="Helvetica" pitchFamily="2" charset="0"/>
              </a:rPr>
              <a:t>J</a:t>
            </a:r>
            <a:r>
              <a:rPr lang="en-US" dirty="0">
                <a:solidFill>
                  <a:schemeClr val="accent1">
                    <a:lumMod val="50000"/>
                  </a:schemeClr>
                </a:solidFill>
                <a:latin typeface="Helvetica" pitchFamily="2" charset="0"/>
              </a:rPr>
              <a:t>et (</a:t>
            </a:r>
            <a:r>
              <a:rPr lang="en-US" b="1" dirty="0">
                <a:solidFill>
                  <a:schemeClr val="accent1">
                    <a:lumMod val="50000"/>
                  </a:schemeClr>
                </a:solidFill>
                <a:latin typeface="Helvetica" pitchFamily="2" charset="0"/>
              </a:rPr>
              <a:t>APJ</a:t>
            </a:r>
            <a:r>
              <a:rPr lang="en-US" dirty="0">
                <a:solidFill>
                  <a:schemeClr val="accent1">
                    <a:lumMod val="50000"/>
                  </a:schemeClr>
                </a:solidFill>
                <a:latin typeface="Helvetica" pitchFamily="2" charset="0"/>
              </a:rPr>
              <a:t>)</a:t>
            </a:r>
          </a:p>
          <a:p>
            <a:pPr marL="742950" lvl="1" indent="-285750">
              <a:buFont typeface="Arial" panose="020B0604020202020204" pitchFamily="34" charset="0"/>
              <a:buChar char="•"/>
            </a:pPr>
            <a:r>
              <a:rPr lang="en-US" b="1" dirty="0">
                <a:solidFill>
                  <a:schemeClr val="accent1">
                    <a:lumMod val="50000"/>
                  </a:schemeClr>
                </a:solidFill>
                <a:latin typeface="Helvetica" pitchFamily="2" charset="0"/>
              </a:rPr>
              <a:t>H</a:t>
            </a:r>
            <a:r>
              <a:rPr lang="en-US" dirty="0">
                <a:solidFill>
                  <a:schemeClr val="accent1">
                    <a:lumMod val="50000"/>
                  </a:schemeClr>
                </a:solidFill>
                <a:latin typeface="Helvetica" pitchFamily="2" charset="0"/>
              </a:rPr>
              <a:t>igh </a:t>
            </a:r>
            <a:r>
              <a:rPr lang="en-US" b="1" dirty="0">
                <a:solidFill>
                  <a:schemeClr val="accent1">
                    <a:lumMod val="50000"/>
                  </a:schemeClr>
                </a:solidFill>
                <a:latin typeface="Helvetica" pitchFamily="2" charset="0"/>
              </a:rPr>
              <a:t>E</a:t>
            </a:r>
            <a:r>
              <a:rPr lang="en-US" dirty="0">
                <a:solidFill>
                  <a:schemeClr val="accent1">
                    <a:lumMod val="50000"/>
                  </a:schemeClr>
                </a:solidFill>
                <a:latin typeface="Helvetica" pitchFamily="2" charset="0"/>
              </a:rPr>
              <a:t>fficiency </a:t>
            </a:r>
            <a:r>
              <a:rPr lang="en-US" b="1" dirty="0">
                <a:solidFill>
                  <a:schemeClr val="accent1">
                    <a:lumMod val="50000"/>
                  </a:schemeClr>
                </a:solidFill>
                <a:latin typeface="Helvetica" pitchFamily="2" charset="0"/>
              </a:rPr>
              <a:t>L</a:t>
            </a:r>
            <a:r>
              <a:rPr lang="en-US" dirty="0">
                <a:solidFill>
                  <a:schemeClr val="accent1">
                    <a:lumMod val="50000"/>
                  </a:schemeClr>
                </a:solidFill>
                <a:latin typeface="Helvetica" pitchFamily="2" charset="0"/>
              </a:rPr>
              <a:t>ower </a:t>
            </a:r>
            <a:r>
              <a:rPr lang="en-US" b="1" dirty="0">
                <a:solidFill>
                  <a:schemeClr val="accent1">
                    <a:lumMod val="50000"/>
                  </a:schemeClr>
                </a:solidFill>
                <a:latin typeface="Helvetica" pitchFamily="2" charset="0"/>
              </a:rPr>
              <a:t>P</a:t>
            </a:r>
            <a:r>
              <a:rPr lang="en-US" dirty="0">
                <a:solidFill>
                  <a:schemeClr val="accent1">
                    <a:lumMod val="50000"/>
                  </a:schemeClr>
                </a:solidFill>
                <a:latin typeface="Helvetica" pitchFamily="2" charset="0"/>
              </a:rPr>
              <a:t>ower (</a:t>
            </a:r>
            <a:r>
              <a:rPr lang="en-US" b="1" dirty="0">
                <a:solidFill>
                  <a:schemeClr val="accent1">
                    <a:lumMod val="50000"/>
                  </a:schemeClr>
                </a:solidFill>
                <a:latin typeface="Helvetica" pitchFamily="2" charset="0"/>
              </a:rPr>
              <a:t>HELP</a:t>
            </a:r>
            <a:r>
              <a:rPr lang="en-US" dirty="0">
                <a:solidFill>
                  <a:schemeClr val="accent1">
                    <a:lumMod val="50000"/>
                  </a:schemeClr>
                </a:solidFill>
                <a:latin typeface="Helvetica" pitchFamily="2" charset="0"/>
              </a:rPr>
              <a:t>)</a:t>
            </a:r>
            <a:endParaRPr lang="en-US" dirty="0"/>
          </a:p>
        </p:txBody>
      </p:sp>
      <p:sp>
        <p:nvSpPr>
          <p:cNvPr id="24" name="Rectangle 23">
            <a:extLst>
              <a:ext uri="{FF2B5EF4-FFF2-40B4-BE49-F238E27FC236}">
                <a16:creationId xmlns:a16="http://schemas.microsoft.com/office/drawing/2014/main" id="{BFF8CAF6-1976-F84F-B3FE-D7C8F8D0EBAA}"/>
              </a:ext>
            </a:extLst>
          </p:cNvPr>
          <p:cNvSpPr/>
          <p:nvPr/>
        </p:nvSpPr>
        <p:spPr>
          <a:xfrm>
            <a:off x="518160" y="5638800"/>
            <a:ext cx="4450080" cy="29972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2853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Picture 13" descr="Logo&#10;&#10;Description automatically generated with low confidence">
            <a:extLst>
              <a:ext uri="{FF2B5EF4-FFF2-40B4-BE49-F238E27FC236}">
                <a16:creationId xmlns:a16="http://schemas.microsoft.com/office/drawing/2014/main" id="{D468F9D1-2CE5-2B48-9534-444FAA5B61B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80734" y="2585082"/>
            <a:ext cx="2620004" cy="1510908"/>
          </a:xfrm>
          <a:prstGeom prst="rect">
            <a:avLst/>
          </a:prstGeom>
        </p:spPr>
      </p:pic>
      <p:sp>
        <p:nvSpPr>
          <p:cNvPr id="4" name="Rectangle 12">
            <a:extLst>
              <a:ext uri="{FF2B5EF4-FFF2-40B4-BE49-F238E27FC236}">
                <a16:creationId xmlns:a16="http://schemas.microsoft.com/office/drawing/2014/main" id="{9F1483CA-9EE0-2C40-BB91-A9B50D2E240E}"/>
              </a:ext>
            </a:extLst>
          </p:cNvPr>
          <p:cNvSpPr txBox="1">
            <a:spLocks noChangeArrowheads="1"/>
          </p:cNvSpPr>
          <p:nvPr/>
        </p:nvSpPr>
        <p:spPr bwMode="auto">
          <a:xfrm>
            <a:off x="134938" y="196997"/>
            <a:ext cx="1053306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rtlCol="0" anchor="ctr" anchorCtr="0" compatLnSpc="1">
            <a:prstTxWarp prst="textNoShape">
              <a:avLst/>
            </a:prstTxWarp>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Helvetica" pitchFamily="2" charset="0"/>
              </a:rPr>
              <a:t>Alternating Pulsed Jet (APJ) Actuator</a:t>
            </a:r>
          </a:p>
        </p:txBody>
      </p:sp>
      <p:cxnSp>
        <p:nvCxnSpPr>
          <p:cNvPr id="5" name="Straight Connector 4">
            <a:extLst>
              <a:ext uri="{FF2B5EF4-FFF2-40B4-BE49-F238E27FC236}">
                <a16:creationId xmlns:a16="http://schemas.microsoft.com/office/drawing/2014/main" id="{4EB4AB17-134B-6245-9A00-BA33A3F260DB}"/>
              </a:ext>
            </a:extLst>
          </p:cNvPr>
          <p:cNvCxnSpPr/>
          <p:nvPr/>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6" name="Picture 2">
            <a:extLst>
              <a:ext uri="{FF2B5EF4-FFF2-40B4-BE49-F238E27FC236}">
                <a16:creationId xmlns:a16="http://schemas.microsoft.com/office/drawing/2014/main" id="{2884D715-0340-6C48-8647-326AEF94A737}"/>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277600" y="187325"/>
            <a:ext cx="739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6CA0E18-2DB8-EB4F-BACE-7CBDD5B0103A}"/>
              </a:ext>
            </a:extLst>
          </p:cNvPr>
          <p:cNvSpPr>
            <a:spLocks noGrp="1"/>
          </p:cNvSpPr>
          <p:nvPr>
            <p:ph type="sldNum" sz="quarter" idx="12"/>
          </p:nvPr>
        </p:nvSpPr>
        <p:spPr/>
        <p:txBody>
          <a:bodyPr/>
          <a:lstStyle/>
          <a:p>
            <a:fld id="{C2DE81E9-D2C2-2044-85F5-A4EFCCF7834B}" type="slidenum">
              <a:rPr lang="en-US" smtClean="0"/>
              <a:t>18</a:t>
            </a:fld>
            <a:endParaRPr lang="en-US"/>
          </a:p>
        </p:txBody>
      </p:sp>
      <p:sp>
        <p:nvSpPr>
          <p:cNvPr id="10" name="TextBox 9">
            <a:extLst>
              <a:ext uri="{FF2B5EF4-FFF2-40B4-BE49-F238E27FC236}">
                <a16:creationId xmlns:a16="http://schemas.microsoft.com/office/drawing/2014/main" id="{D7314803-9D4E-3C44-85BC-944F689B2C65}"/>
              </a:ext>
            </a:extLst>
          </p:cNvPr>
          <p:cNvSpPr txBox="1"/>
          <p:nvPr/>
        </p:nvSpPr>
        <p:spPr>
          <a:xfrm>
            <a:off x="271892" y="1070117"/>
            <a:ext cx="1326004" cy="646331"/>
          </a:xfrm>
          <a:prstGeom prst="rect">
            <a:avLst/>
          </a:prstGeom>
          <a:noFill/>
        </p:spPr>
        <p:txBody>
          <a:bodyPr wrap="none" rtlCol="0">
            <a:spAutoFit/>
          </a:bodyPr>
          <a:lstStyle/>
          <a:p>
            <a:r>
              <a:rPr lang="en-US" dirty="0">
                <a:latin typeface="Helvetica" pitchFamily="2" charset="0"/>
              </a:rPr>
              <a:t>Cartridge 1</a:t>
            </a:r>
          </a:p>
          <a:p>
            <a:r>
              <a:rPr lang="en-US" dirty="0">
                <a:latin typeface="Helvetica" pitchFamily="2" charset="0"/>
              </a:rPr>
              <a:t>Top view</a:t>
            </a:r>
          </a:p>
        </p:txBody>
      </p:sp>
      <p:sp>
        <p:nvSpPr>
          <p:cNvPr id="15" name="TextBox 14">
            <a:extLst>
              <a:ext uri="{FF2B5EF4-FFF2-40B4-BE49-F238E27FC236}">
                <a16:creationId xmlns:a16="http://schemas.microsoft.com/office/drawing/2014/main" id="{8AEAD549-8814-4943-8ACA-A824262E46C7}"/>
              </a:ext>
            </a:extLst>
          </p:cNvPr>
          <p:cNvSpPr txBox="1"/>
          <p:nvPr/>
        </p:nvSpPr>
        <p:spPr>
          <a:xfrm>
            <a:off x="4709100" y="1928581"/>
            <a:ext cx="1326004" cy="646331"/>
          </a:xfrm>
          <a:prstGeom prst="rect">
            <a:avLst/>
          </a:prstGeom>
          <a:noFill/>
        </p:spPr>
        <p:txBody>
          <a:bodyPr wrap="none" rtlCol="0">
            <a:spAutoFit/>
          </a:bodyPr>
          <a:lstStyle/>
          <a:p>
            <a:r>
              <a:rPr lang="en-US" dirty="0">
                <a:latin typeface="Helvetica" pitchFamily="2" charset="0"/>
              </a:rPr>
              <a:t>Cartridge 1</a:t>
            </a:r>
          </a:p>
          <a:p>
            <a:r>
              <a:rPr lang="en-US" dirty="0">
                <a:latin typeface="Helvetica" pitchFamily="2" charset="0"/>
              </a:rPr>
              <a:t> Side view</a:t>
            </a:r>
          </a:p>
        </p:txBody>
      </p:sp>
      <p:sp>
        <p:nvSpPr>
          <p:cNvPr id="17" name="TextBox 16">
            <a:extLst>
              <a:ext uri="{FF2B5EF4-FFF2-40B4-BE49-F238E27FC236}">
                <a16:creationId xmlns:a16="http://schemas.microsoft.com/office/drawing/2014/main" id="{495A7669-2490-4541-ABC8-F2B324A5C97B}"/>
              </a:ext>
            </a:extLst>
          </p:cNvPr>
          <p:cNvSpPr txBox="1"/>
          <p:nvPr/>
        </p:nvSpPr>
        <p:spPr>
          <a:xfrm>
            <a:off x="6051958" y="2738590"/>
            <a:ext cx="1236236" cy="369332"/>
          </a:xfrm>
          <a:prstGeom prst="rect">
            <a:avLst/>
          </a:prstGeom>
          <a:noFill/>
        </p:spPr>
        <p:txBody>
          <a:bodyPr wrap="none" rtlCol="0">
            <a:spAutoFit/>
          </a:bodyPr>
          <a:lstStyle/>
          <a:p>
            <a:r>
              <a:rPr lang="en-US" dirty="0">
                <a:latin typeface="Helvetica" pitchFamily="2" charset="0"/>
              </a:rPr>
              <a:t>Row 1, PJ</a:t>
            </a:r>
          </a:p>
        </p:txBody>
      </p:sp>
      <p:sp>
        <p:nvSpPr>
          <p:cNvPr id="21" name="TextBox 20">
            <a:extLst>
              <a:ext uri="{FF2B5EF4-FFF2-40B4-BE49-F238E27FC236}">
                <a16:creationId xmlns:a16="http://schemas.microsoft.com/office/drawing/2014/main" id="{83E95EE9-57F2-C243-BF41-8AAA67C787C9}"/>
              </a:ext>
            </a:extLst>
          </p:cNvPr>
          <p:cNvSpPr txBox="1"/>
          <p:nvPr/>
        </p:nvSpPr>
        <p:spPr>
          <a:xfrm>
            <a:off x="6707390" y="3322098"/>
            <a:ext cx="1236236" cy="369332"/>
          </a:xfrm>
          <a:prstGeom prst="rect">
            <a:avLst/>
          </a:prstGeom>
          <a:noFill/>
        </p:spPr>
        <p:txBody>
          <a:bodyPr wrap="none" rtlCol="0">
            <a:spAutoFit/>
          </a:bodyPr>
          <a:lstStyle/>
          <a:p>
            <a:r>
              <a:rPr lang="en-US" dirty="0">
                <a:latin typeface="Helvetica" pitchFamily="2" charset="0"/>
              </a:rPr>
              <a:t>Row 2, PJ</a:t>
            </a:r>
          </a:p>
        </p:txBody>
      </p:sp>
      <p:pic>
        <p:nvPicPr>
          <p:cNvPr id="19" name="Picture 18">
            <a:extLst>
              <a:ext uri="{FF2B5EF4-FFF2-40B4-BE49-F238E27FC236}">
                <a16:creationId xmlns:a16="http://schemas.microsoft.com/office/drawing/2014/main" id="{3529A596-E07B-2946-92ED-08F27D30227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68413" y="941832"/>
            <a:ext cx="3948962" cy="5943600"/>
          </a:xfrm>
          <a:prstGeom prst="rect">
            <a:avLst/>
          </a:prstGeom>
        </p:spPr>
      </p:pic>
      <p:pic>
        <p:nvPicPr>
          <p:cNvPr id="9" name="Picture 8">
            <a:extLst>
              <a:ext uri="{FF2B5EF4-FFF2-40B4-BE49-F238E27FC236}">
                <a16:creationId xmlns:a16="http://schemas.microsoft.com/office/drawing/2014/main" id="{1368ACAB-B991-5245-87F9-1C15E18AE5D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8647" t="19895" r="9740" b="21696"/>
          <a:stretch/>
        </p:blipFill>
        <p:spPr>
          <a:xfrm>
            <a:off x="82296" y="1828800"/>
            <a:ext cx="3948962" cy="2514678"/>
          </a:xfrm>
          <a:prstGeom prst="rect">
            <a:avLst/>
          </a:prstGeom>
        </p:spPr>
      </p:pic>
      <p:sp>
        <p:nvSpPr>
          <p:cNvPr id="22" name="Rectangle 21">
            <a:extLst>
              <a:ext uri="{FF2B5EF4-FFF2-40B4-BE49-F238E27FC236}">
                <a16:creationId xmlns:a16="http://schemas.microsoft.com/office/drawing/2014/main" id="{2042F16B-ABC5-2D4C-BCCC-43CB31726D8C}"/>
              </a:ext>
            </a:extLst>
          </p:cNvPr>
          <p:cNvSpPr/>
          <p:nvPr/>
        </p:nvSpPr>
        <p:spPr>
          <a:xfrm>
            <a:off x="8132576" y="949035"/>
            <a:ext cx="3038344" cy="830997"/>
          </a:xfrm>
          <a:prstGeom prst="rect">
            <a:avLst/>
          </a:prstGeom>
        </p:spPr>
        <p:txBody>
          <a:bodyPr wrap="square">
            <a:spAutoFit/>
          </a:bodyPr>
          <a:lstStyle/>
          <a:p>
            <a:pPr marL="0" lvl="1">
              <a:spcBef>
                <a:spcPts val="0"/>
              </a:spcBef>
              <a:spcAft>
                <a:spcPts val="0"/>
              </a:spcAft>
              <a:tabLst>
                <a:tab pos="571500" algn="l"/>
              </a:tabLst>
            </a:pPr>
            <a:r>
              <a:rPr lang="en-US" sz="1600" dirty="0">
                <a:solidFill>
                  <a:schemeClr val="bg1"/>
                </a:solidFill>
                <a:latin typeface="Helvetica" pitchFamily="2" charset="0"/>
                <a:ea typeface="Arial Narrow" charset="0"/>
                <a:cs typeface="Arial Narrow" panose="020B0604020202020204" pitchFamily="34" charset="0"/>
              </a:rPr>
              <a:t>Modular interchangeable AFC cartridges on the flap shoulder: </a:t>
            </a:r>
          </a:p>
          <a:p>
            <a:pPr marL="0" lvl="1">
              <a:spcBef>
                <a:spcPts val="0"/>
              </a:spcBef>
              <a:spcAft>
                <a:spcPts val="0"/>
              </a:spcAft>
              <a:tabLst>
                <a:tab pos="571500" algn="l"/>
              </a:tabLst>
            </a:pPr>
            <a:r>
              <a:rPr lang="en-US" sz="1600" dirty="0">
                <a:solidFill>
                  <a:schemeClr val="bg1"/>
                </a:solidFill>
                <a:latin typeface="Helvetica" pitchFamily="2" charset="0"/>
                <a:ea typeface="Arial Narrow" charset="0"/>
                <a:cs typeface="Arial Narrow" panose="020B0604020202020204" pitchFamily="34" charset="0"/>
              </a:rPr>
              <a:t>4 inboard &amp; 6 outboard </a:t>
            </a:r>
          </a:p>
        </p:txBody>
      </p:sp>
      <p:sp>
        <p:nvSpPr>
          <p:cNvPr id="25" name="TextBox 24">
            <a:extLst>
              <a:ext uri="{FF2B5EF4-FFF2-40B4-BE49-F238E27FC236}">
                <a16:creationId xmlns:a16="http://schemas.microsoft.com/office/drawing/2014/main" id="{A441D0F6-0159-E040-8522-FD425519A01D}"/>
              </a:ext>
            </a:extLst>
          </p:cNvPr>
          <p:cNvSpPr txBox="1"/>
          <p:nvPr/>
        </p:nvSpPr>
        <p:spPr>
          <a:xfrm>
            <a:off x="224642" y="5307806"/>
            <a:ext cx="4688271" cy="1231106"/>
          </a:xfrm>
          <a:prstGeom prst="rect">
            <a:avLst/>
          </a:prstGeom>
          <a:noFill/>
        </p:spPr>
        <p:txBody>
          <a:bodyPr wrap="none" rtlCol="0">
            <a:spAutoFit/>
          </a:bodyPr>
          <a:lstStyle/>
          <a:p>
            <a:pPr marL="285750" indent="-285750">
              <a:buFont typeface="Arial" panose="020B0604020202020204" pitchFamily="34" charset="0"/>
              <a:buChar char="•"/>
            </a:pPr>
            <a:r>
              <a:rPr lang="en-US" sz="2000" dirty="0">
                <a:solidFill>
                  <a:schemeClr val="accent1">
                    <a:lumMod val="50000"/>
                  </a:schemeClr>
                </a:solidFill>
                <a:latin typeface="Helvetica" pitchFamily="2" charset="0"/>
              </a:rPr>
              <a:t>Candidate actuators</a:t>
            </a:r>
          </a:p>
          <a:p>
            <a:pPr marL="742950" lvl="1" indent="-285750">
              <a:buFont typeface="Arial" panose="020B0604020202020204" pitchFamily="34" charset="0"/>
              <a:buChar char="•"/>
            </a:pPr>
            <a:r>
              <a:rPr lang="en-US" b="1" dirty="0">
                <a:solidFill>
                  <a:schemeClr val="accent1">
                    <a:lumMod val="50000"/>
                  </a:schemeClr>
                </a:solidFill>
                <a:latin typeface="Helvetica" pitchFamily="2" charset="0"/>
              </a:rPr>
              <a:t>D</a:t>
            </a:r>
            <a:r>
              <a:rPr lang="en-US" dirty="0">
                <a:solidFill>
                  <a:schemeClr val="accent1">
                    <a:lumMod val="50000"/>
                  </a:schemeClr>
                </a:solidFill>
                <a:latin typeface="Helvetica" pitchFamily="2" charset="0"/>
              </a:rPr>
              <a:t>ouble </a:t>
            </a:r>
            <a:r>
              <a:rPr lang="en-US" b="1" dirty="0">
                <a:solidFill>
                  <a:schemeClr val="accent1">
                    <a:lumMod val="50000"/>
                  </a:schemeClr>
                </a:solidFill>
                <a:latin typeface="Helvetica" pitchFamily="2" charset="0"/>
              </a:rPr>
              <a:t>R</a:t>
            </a:r>
            <a:r>
              <a:rPr lang="en-US" dirty="0">
                <a:solidFill>
                  <a:schemeClr val="accent1">
                    <a:lumMod val="50000"/>
                  </a:schemeClr>
                </a:solidFill>
                <a:latin typeface="Helvetica" pitchFamily="2" charset="0"/>
              </a:rPr>
              <a:t>ow </a:t>
            </a:r>
            <a:r>
              <a:rPr lang="en-US" b="1" dirty="0">
                <a:solidFill>
                  <a:schemeClr val="accent1">
                    <a:lumMod val="50000"/>
                  </a:schemeClr>
                </a:solidFill>
                <a:latin typeface="Helvetica" pitchFamily="2" charset="0"/>
              </a:rPr>
              <a:t>S</a:t>
            </a:r>
            <a:r>
              <a:rPr lang="en-US" dirty="0">
                <a:solidFill>
                  <a:schemeClr val="accent1">
                    <a:lumMod val="50000"/>
                  </a:schemeClr>
                </a:solidFill>
                <a:latin typeface="Helvetica" pitchFamily="2" charset="0"/>
              </a:rPr>
              <a:t>weeping </a:t>
            </a:r>
            <a:r>
              <a:rPr lang="en-US" b="1" dirty="0">
                <a:solidFill>
                  <a:schemeClr val="accent1">
                    <a:lumMod val="50000"/>
                  </a:schemeClr>
                </a:solidFill>
                <a:latin typeface="Helvetica" pitchFamily="2" charset="0"/>
              </a:rPr>
              <a:t>J</a:t>
            </a:r>
            <a:r>
              <a:rPr lang="en-US" dirty="0">
                <a:solidFill>
                  <a:schemeClr val="accent1">
                    <a:lumMod val="50000"/>
                  </a:schemeClr>
                </a:solidFill>
                <a:latin typeface="Helvetica" pitchFamily="2" charset="0"/>
              </a:rPr>
              <a:t>et (</a:t>
            </a:r>
            <a:r>
              <a:rPr lang="en-US" b="1" dirty="0">
                <a:solidFill>
                  <a:schemeClr val="accent1">
                    <a:lumMod val="50000"/>
                  </a:schemeClr>
                </a:solidFill>
                <a:latin typeface="Helvetica" pitchFamily="2" charset="0"/>
              </a:rPr>
              <a:t>DRSWJ</a:t>
            </a:r>
            <a:r>
              <a:rPr lang="en-US" dirty="0">
                <a:solidFill>
                  <a:schemeClr val="accent1">
                    <a:lumMod val="50000"/>
                  </a:schemeClr>
                </a:solidFill>
                <a:latin typeface="Helvetica" pitchFamily="2" charset="0"/>
              </a:rPr>
              <a:t>)</a:t>
            </a:r>
          </a:p>
          <a:p>
            <a:pPr marL="742950" lvl="1" indent="-285750">
              <a:buFont typeface="Arial" panose="020B0604020202020204" pitchFamily="34" charset="0"/>
              <a:buChar char="•"/>
            </a:pPr>
            <a:r>
              <a:rPr lang="en-US" b="1" dirty="0">
                <a:solidFill>
                  <a:schemeClr val="accent1">
                    <a:lumMod val="50000"/>
                  </a:schemeClr>
                </a:solidFill>
                <a:latin typeface="Helvetica" pitchFamily="2" charset="0"/>
              </a:rPr>
              <a:t>A</a:t>
            </a:r>
            <a:r>
              <a:rPr lang="en-US" dirty="0">
                <a:solidFill>
                  <a:schemeClr val="accent1">
                    <a:lumMod val="50000"/>
                  </a:schemeClr>
                </a:solidFill>
                <a:latin typeface="Helvetica" pitchFamily="2" charset="0"/>
              </a:rPr>
              <a:t>lternating </a:t>
            </a:r>
            <a:r>
              <a:rPr lang="en-US" b="1" dirty="0">
                <a:solidFill>
                  <a:schemeClr val="accent1">
                    <a:lumMod val="50000"/>
                  </a:schemeClr>
                </a:solidFill>
                <a:latin typeface="Helvetica" pitchFamily="2" charset="0"/>
              </a:rPr>
              <a:t>P</a:t>
            </a:r>
            <a:r>
              <a:rPr lang="en-US" dirty="0">
                <a:solidFill>
                  <a:schemeClr val="accent1">
                    <a:lumMod val="50000"/>
                  </a:schemeClr>
                </a:solidFill>
                <a:latin typeface="Helvetica" pitchFamily="2" charset="0"/>
              </a:rPr>
              <a:t>ulsed </a:t>
            </a:r>
            <a:r>
              <a:rPr lang="en-US" b="1" dirty="0">
                <a:solidFill>
                  <a:schemeClr val="accent1">
                    <a:lumMod val="50000"/>
                  </a:schemeClr>
                </a:solidFill>
                <a:latin typeface="Helvetica" pitchFamily="2" charset="0"/>
              </a:rPr>
              <a:t>J</a:t>
            </a:r>
            <a:r>
              <a:rPr lang="en-US" dirty="0">
                <a:solidFill>
                  <a:schemeClr val="accent1">
                    <a:lumMod val="50000"/>
                  </a:schemeClr>
                </a:solidFill>
                <a:latin typeface="Helvetica" pitchFamily="2" charset="0"/>
              </a:rPr>
              <a:t>et (</a:t>
            </a:r>
            <a:r>
              <a:rPr lang="en-US" b="1" dirty="0">
                <a:solidFill>
                  <a:schemeClr val="accent1">
                    <a:lumMod val="50000"/>
                  </a:schemeClr>
                </a:solidFill>
                <a:latin typeface="Helvetica" pitchFamily="2" charset="0"/>
              </a:rPr>
              <a:t>APJ</a:t>
            </a:r>
            <a:r>
              <a:rPr lang="en-US" dirty="0">
                <a:solidFill>
                  <a:schemeClr val="accent1">
                    <a:lumMod val="50000"/>
                  </a:schemeClr>
                </a:solidFill>
                <a:latin typeface="Helvetica" pitchFamily="2" charset="0"/>
              </a:rPr>
              <a:t>)</a:t>
            </a:r>
          </a:p>
          <a:p>
            <a:pPr marL="742950" lvl="1" indent="-285750">
              <a:buFont typeface="Arial" panose="020B0604020202020204" pitchFamily="34" charset="0"/>
              <a:buChar char="•"/>
            </a:pPr>
            <a:r>
              <a:rPr lang="en-US" b="1" dirty="0">
                <a:solidFill>
                  <a:schemeClr val="accent1">
                    <a:lumMod val="50000"/>
                  </a:schemeClr>
                </a:solidFill>
                <a:latin typeface="Helvetica" pitchFamily="2" charset="0"/>
              </a:rPr>
              <a:t>H</a:t>
            </a:r>
            <a:r>
              <a:rPr lang="en-US" dirty="0">
                <a:solidFill>
                  <a:schemeClr val="accent1">
                    <a:lumMod val="50000"/>
                  </a:schemeClr>
                </a:solidFill>
                <a:latin typeface="Helvetica" pitchFamily="2" charset="0"/>
              </a:rPr>
              <a:t>igh </a:t>
            </a:r>
            <a:r>
              <a:rPr lang="en-US" b="1" dirty="0">
                <a:solidFill>
                  <a:schemeClr val="accent1">
                    <a:lumMod val="50000"/>
                  </a:schemeClr>
                </a:solidFill>
                <a:latin typeface="Helvetica" pitchFamily="2" charset="0"/>
              </a:rPr>
              <a:t>E</a:t>
            </a:r>
            <a:r>
              <a:rPr lang="en-US" dirty="0">
                <a:solidFill>
                  <a:schemeClr val="accent1">
                    <a:lumMod val="50000"/>
                  </a:schemeClr>
                </a:solidFill>
                <a:latin typeface="Helvetica" pitchFamily="2" charset="0"/>
              </a:rPr>
              <a:t>fficiency </a:t>
            </a:r>
            <a:r>
              <a:rPr lang="en-US" b="1" dirty="0">
                <a:solidFill>
                  <a:schemeClr val="accent1">
                    <a:lumMod val="50000"/>
                  </a:schemeClr>
                </a:solidFill>
                <a:latin typeface="Helvetica" pitchFamily="2" charset="0"/>
              </a:rPr>
              <a:t>L</a:t>
            </a:r>
            <a:r>
              <a:rPr lang="en-US" dirty="0">
                <a:solidFill>
                  <a:schemeClr val="accent1">
                    <a:lumMod val="50000"/>
                  </a:schemeClr>
                </a:solidFill>
                <a:latin typeface="Helvetica" pitchFamily="2" charset="0"/>
              </a:rPr>
              <a:t>ower </a:t>
            </a:r>
            <a:r>
              <a:rPr lang="en-US" b="1" dirty="0">
                <a:solidFill>
                  <a:schemeClr val="accent1">
                    <a:lumMod val="50000"/>
                  </a:schemeClr>
                </a:solidFill>
                <a:latin typeface="Helvetica" pitchFamily="2" charset="0"/>
              </a:rPr>
              <a:t>P</a:t>
            </a:r>
            <a:r>
              <a:rPr lang="en-US" dirty="0">
                <a:solidFill>
                  <a:schemeClr val="accent1">
                    <a:lumMod val="50000"/>
                  </a:schemeClr>
                </a:solidFill>
                <a:latin typeface="Helvetica" pitchFamily="2" charset="0"/>
              </a:rPr>
              <a:t>ower (</a:t>
            </a:r>
            <a:r>
              <a:rPr lang="en-US" b="1" dirty="0">
                <a:solidFill>
                  <a:schemeClr val="accent1">
                    <a:lumMod val="50000"/>
                  </a:schemeClr>
                </a:solidFill>
                <a:latin typeface="Helvetica" pitchFamily="2" charset="0"/>
              </a:rPr>
              <a:t>HELP</a:t>
            </a:r>
            <a:r>
              <a:rPr lang="en-US" dirty="0">
                <a:solidFill>
                  <a:schemeClr val="accent1">
                    <a:lumMod val="50000"/>
                  </a:schemeClr>
                </a:solidFill>
                <a:latin typeface="Helvetica" pitchFamily="2" charset="0"/>
              </a:rPr>
              <a:t>)</a:t>
            </a:r>
            <a:endParaRPr lang="en-US" dirty="0"/>
          </a:p>
        </p:txBody>
      </p:sp>
      <p:sp>
        <p:nvSpPr>
          <p:cNvPr id="26" name="Rectangle 25">
            <a:extLst>
              <a:ext uri="{FF2B5EF4-FFF2-40B4-BE49-F238E27FC236}">
                <a16:creationId xmlns:a16="http://schemas.microsoft.com/office/drawing/2014/main" id="{DD24C6FA-5479-5541-B677-9AFD68063DA1}"/>
              </a:ext>
            </a:extLst>
          </p:cNvPr>
          <p:cNvSpPr/>
          <p:nvPr/>
        </p:nvSpPr>
        <p:spPr>
          <a:xfrm>
            <a:off x="518160" y="5913120"/>
            <a:ext cx="4450080" cy="29972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0428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B11C841-29F4-B045-9820-74FC26F8A8D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20660" y="2587752"/>
            <a:ext cx="2569989" cy="1458924"/>
          </a:xfrm>
          <a:prstGeom prst="rect">
            <a:avLst/>
          </a:prstGeom>
        </p:spPr>
      </p:pic>
      <p:sp>
        <p:nvSpPr>
          <p:cNvPr id="4" name="Rectangle 12">
            <a:extLst>
              <a:ext uri="{FF2B5EF4-FFF2-40B4-BE49-F238E27FC236}">
                <a16:creationId xmlns:a16="http://schemas.microsoft.com/office/drawing/2014/main" id="{9F1483CA-9EE0-2C40-BB91-A9B50D2E240E}"/>
              </a:ext>
            </a:extLst>
          </p:cNvPr>
          <p:cNvSpPr txBox="1">
            <a:spLocks noChangeArrowheads="1"/>
          </p:cNvSpPr>
          <p:nvPr/>
        </p:nvSpPr>
        <p:spPr bwMode="auto">
          <a:xfrm>
            <a:off x="134938" y="196997"/>
            <a:ext cx="1053306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rtlCol="0" anchor="ctr" anchorCtr="0" compatLnSpc="1">
            <a:prstTxWarp prst="textNoShape">
              <a:avLst/>
            </a:prstTxWarp>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Helvetica" pitchFamily="2" charset="0"/>
              </a:rPr>
              <a:t>High Efficiency Low Power (HELP) Actuator</a:t>
            </a:r>
          </a:p>
        </p:txBody>
      </p:sp>
      <p:cxnSp>
        <p:nvCxnSpPr>
          <p:cNvPr id="5" name="Straight Connector 4">
            <a:extLst>
              <a:ext uri="{FF2B5EF4-FFF2-40B4-BE49-F238E27FC236}">
                <a16:creationId xmlns:a16="http://schemas.microsoft.com/office/drawing/2014/main" id="{4EB4AB17-134B-6245-9A00-BA33A3F260DB}"/>
              </a:ext>
            </a:extLst>
          </p:cNvPr>
          <p:cNvCxnSpPr/>
          <p:nvPr/>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6" name="Picture 2">
            <a:extLst>
              <a:ext uri="{FF2B5EF4-FFF2-40B4-BE49-F238E27FC236}">
                <a16:creationId xmlns:a16="http://schemas.microsoft.com/office/drawing/2014/main" id="{2884D715-0340-6C48-8647-326AEF94A737}"/>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277600" y="187325"/>
            <a:ext cx="739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6CA0E18-2DB8-EB4F-BACE-7CBDD5B0103A}"/>
              </a:ext>
            </a:extLst>
          </p:cNvPr>
          <p:cNvSpPr>
            <a:spLocks noGrp="1"/>
          </p:cNvSpPr>
          <p:nvPr>
            <p:ph type="sldNum" sz="quarter" idx="12"/>
          </p:nvPr>
        </p:nvSpPr>
        <p:spPr/>
        <p:txBody>
          <a:bodyPr/>
          <a:lstStyle/>
          <a:p>
            <a:fld id="{C2DE81E9-D2C2-2044-85F5-A4EFCCF7834B}" type="slidenum">
              <a:rPr lang="en-US" smtClean="0"/>
              <a:t>19</a:t>
            </a:fld>
            <a:endParaRPr lang="en-US"/>
          </a:p>
        </p:txBody>
      </p:sp>
      <p:sp>
        <p:nvSpPr>
          <p:cNvPr id="10" name="TextBox 9">
            <a:extLst>
              <a:ext uri="{FF2B5EF4-FFF2-40B4-BE49-F238E27FC236}">
                <a16:creationId xmlns:a16="http://schemas.microsoft.com/office/drawing/2014/main" id="{D7314803-9D4E-3C44-85BC-944F689B2C65}"/>
              </a:ext>
            </a:extLst>
          </p:cNvPr>
          <p:cNvSpPr txBox="1"/>
          <p:nvPr/>
        </p:nvSpPr>
        <p:spPr>
          <a:xfrm>
            <a:off x="271892" y="1070117"/>
            <a:ext cx="1326004" cy="646331"/>
          </a:xfrm>
          <a:prstGeom prst="rect">
            <a:avLst/>
          </a:prstGeom>
          <a:noFill/>
        </p:spPr>
        <p:txBody>
          <a:bodyPr wrap="none" rtlCol="0">
            <a:spAutoFit/>
          </a:bodyPr>
          <a:lstStyle/>
          <a:p>
            <a:r>
              <a:rPr lang="en-US" dirty="0">
                <a:latin typeface="Helvetica" pitchFamily="2" charset="0"/>
              </a:rPr>
              <a:t>Cartridge 1</a:t>
            </a:r>
          </a:p>
          <a:p>
            <a:r>
              <a:rPr lang="en-US" dirty="0">
                <a:latin typeface="Helvetica" pitchFamily="2" charset="0"/>
              </a:rPr>
              <a:t>Top view</a:t>
            </a:r>
          </a:p>
        </p:txBody>
      </p:sp>
      <p:sp>
        <p:nvSpPr>
          <p:cNvPr id="15" name="TextBox 14">
            <a:extLst>
              <a:ext uri="{FF2B5EF4-FFF2-40B4-BE49-F238E27FC236}">
                <a16:creationId xmlns:a16="http://schemas.microsoft.com/office/drawing/2014/main" id="{8AEAD549-8814-4943-8ACA-A824262E46C7}"/>
              </a:ext>
            </a:extLst>
          </p:cNvPr>
          <p:cNvSpPr txBox="1"/>
          <p:nvPr/>
        </p:nvSpPr>
        <p:spPr>
          <a:xfrm>
            <a:off x="4709100" y="1928581"/>
            <a:ext cx="1326004" cy="646331"/>
          </a:xfrm>
          <a:prstGeom prst="rect">
            <a:avLst/>
          </a:prstGeom>
          <a:noFill/>
        </p:spPr>
        <p:txBody>
          <a:bodyPr wrap="none" rtlCol="0">
            <a:spAutoFit/>
          </a:bodyPr>
          <a:lstStyle/>
          <a:p>
            <a:r>
              <a:rPr lang="en-US" dirty="0">
                <a:latin typeface="Helvetica" pitchFamily="2" charset="0"/>
              </a:rPr>
              <a:t>Cartridge 1</a:t>
            </a:r>
          </a:p>
          <a:p>
            <a:r>
              <a:rPr lang="en-US" dirty="0">
                <a:latin typeface="Helvetica" pitchFamily="2" charset="0"/>
              </a:rPr>
              <a:t> Side view</a:t>
            </a:r>
          </a:p>
        </p:txBody>
      </p:sp>
      <p:sp>
        <p:nvSpPr>
          <p:cNvPr id="17" name="TextBox 16">
            <a:extLst>
              <a:ext uri="{FF2B5EF4-FFF2-40B4-BE49-F238E27FC236}">
                <a16:creationId xmlns:a16="http://schemas.microsoft.com/office/drawing/2014/main" id="{495A7669-2490-4541-ABC8-F2B324A5C97B}"/>
              </a:ext>
            </a:extLst>
          </p:cNvPr>
          <p:cNvSpPr txBox="1"/>
          <p:nvPr/>
        </p:nvSpPr>
        <p:spPr>
          <a:xfrm>
            <a:off x="6051958" y="2738590"/>
            <a:ext cx="1454244" cy="369332"/>
          </a:xfrm>
          <a:prstGeom prst="rect">
            <a:avLst/>
          </a:prstGeom>
          <a:noFill/>
        </p:spPr>
        <p:txBody>
          <a:bodyPr wrap="none" rtlCol="0">
            <a:spAutoFit/>
          </a:bodyPr>
          <a:lstStyle/>
          <a:p>
            <a:r>
              <a:rPr lang="en-US" dirty="0">
                <a:latin typeface="Helvetica" pitchFamily="2" charset="0"/>
              </a:rPr>
              <a:t>Row 1, SWJ</a:t>
            </a:r>
          </a:p>
        </p:txBody>
      </p:sp>
      <p:sp>
        <p:nvSpPr>
          <p:cNvPr id="21" name="TextBox 20">
            <a:extLst>
              <a:ext uri="{FF2B5EF4-FFF2-40B4-BE49-F238E27FC236}">
                <a16:creationId xmlns:a16="http://schemas.microsoft.com/office/drawing/2014/main" id="{83E95EE9-57F2-C243-BF41-8AAA67C787C9}"/>
              </a:ext>
            </a:extLst>
          </p:cNvPr>
          <p:cNvSpPr txBox="1"/>
          <p:nvPr/>
        </p:nvSpPr>
        <p:spPr>
          <a:xfrm>
            <a:off x="6707390" y="3322098"/>
            <a:ext cx="1377300" cy="369332"/>
          </a:xfrm>
          <a:prstGeom prst="rect">
            <a:avLst/>
          </a:prstGeom>
          <a:noFill/>
        </p:spPr>
        <p:txBody>
          <a:bodyPr wrap="none" rtlCol="0">
            <a:spAutoFit/>
          </a:bodyPr>
          <a:lstStyle/>
          <a:p>
            <a:r>
              <a:rPr lang="en-US" dirty="0">
                <a:latin typeface="Helvetica" pitchFamily="2" charset="0"/>
              </a:rPr>
              <a:t>Row 2, STJ</a:t>
            </a:r>
          </a:p>
        </p:txBody>
      </p:sp>
      <p:sp>
        <p:nvSpPr>
          <p:cNvPr id="12" name="TextBox 11">
            <a:extLst>
              <a:ext uri="{FF2B5EF4-FFF2-40B4-BE49-F238E27FC236}">
                <a16:creationId xmlns:a16="http://schemas.microsoft.com/office/drawing/2014/main" id="{C837654D-4D40-9949-98FC-D5178C4018A1}"/>
              </a:ext>
            </a:extLst>
          </p:cNvPr>
          <p:cNvSpPr txBox="1"/>
          <p:nvPr/>
        </p:nvSpPr>
        <p:spPr>
          <a:xfrm>
            <a:off x="174625" y="4437387"/>
            <a:ext cx="3784049" cy="369332"/>
          </a:xfrm>
          <a:prstGeom prst="rect">
            <a:avLst/>
          </a:prstGeom>
          <a:noFill/>
        </p:spPr>
        <p:txBody>
          <a:bodyPr wrap="none" rtlCol="0">
            <a:spAutoFit/>
          </a:bodyPr>
          <a:lstStyle/>
          <a:p>
            <a:r>
              <a:rPr lang="en-US" dirty="0">
                <a:solidFill>
                  <a:schemeClr val="accent1">
                    <a:lumMod val="50000"/>
                  </a:schemeClr>
                </a:solidFill>
                <a:latin typeface="Helvetica" pitchFamily="2" charset="0"/>
              </a:rPr>
              <a:t> Steady, discrete jet (STJ) in Row 2</a:t>
            </a:r>
            <a:endParaRPr lang="en-US" dirty="0"/>
          </a:p>
        </p:txBody>
      </p:sp>
      <p:pic>
        <p:nvPicPr>
          <p:cNvPr id="19" name="Picture 18">
            <a:extLst>
              <a:ext uri="{FF2B5EF4-FFF2-40B4-BE49-F238E27FC236}">
                <a16:creationId xmlns:a16="http://schemas.microsoft.com/office/drawing/2014/main" id="{3529A596-E07B-2946-92ED-08F27D30227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68413" y="941832"/>
            <a:ext cx="3948962" cy="5943600"/>
          </a:xfrm>
          <a:prstGeom prst="rect">
            <a:avLst/>
          </a:prstGeom>
        </p:spPr>
      </p:pic>
      <p:sp>
        <p:nvSpPr>
          <p:cNvPr id="22" name="Rectangle 21">
            <a:extLst>
              <a:ext uri="{FF2B5EF4-FFF2-40B4-BE49-F238E27FC236}">
                <a16:creationId xmlns:a16="http://schemas.microsoft.com/office/drawing/2014/main" id="{585D11E1-4DDA-C042-A3B0-726CFF944D48}"/>
              </a:ext>
            </a:extLst>
          </p:cNvPr>
          <p:cNvSpPr/>
          <p:nvPr/>
        </p:nvSpPr>
        <p:spPr>
          <a:xfrm>
            <a:off x="8132576" y="949035"/>
            <a:ext cx="3038344" cy="830997"/>
          </a:xfrm>
          <a:prstGeom prst="rect">
            <a:avLst/>
          </a:prstGeom>
        </p:spPr>
        <p:txBody>
          <a:bodyPr wrap="square">
            <a:spAutoFit/>
          </a:bodyPr>
          <a:lstStyle/>
          <a:p>
            <a:pPr marL="0" lvl="1">
              <a:spcBef>
                <a:spcPts val="0"/>
              </a:spcBef>
              <a:spcAft>
                <a:spcPts val="0"/>
              </a:spcAft>
              <a:tabLst>
                <a:tab pos="571500" algn="l"/>
              </a:tabLst>
            </a:pPr>
            <a:r>
              <a:rPr lang="en-US" sz="1600" dirty="0">
                <a:solidFill>
                  <a:schemeClr val="bg1"/>
                </a:solidFill>
                <a:latin typeface="Helvetica" pitchFamily="2" charset="0"/>
                <a:ea typeface="Arial Narrow" charset="0"/>
                <a:cs typeface="Arial Narrow" panose="020B0604020202020204" pitchFamily="34" charset="0"/>
              </a:rPr>
              <a:t>Modular interchangeable AFC cartridges on the flap shoulder: </a:t>
            </a:r>
          </a:p>
          <a:p>
            <a:pPr marL="0" lvl="1">
              <a:spcBef>
                <a:spcPts val="0"/>
              </a:spcBef>
              <a:spcAft>
                <a:spcPts val="0"/>
              </a:spcAft>
              <a:tabLst>
                <a:tab pos="571500" algn="l"/>
              </a:tabLst>
            </a:pPr>
            <a:r>
              <a:rPr lang="en-US" sz="1600" dirty="0">
                <a:solidFill>
                  <a:schemeClr val="bg1"/>
                </a:solidFill>
                <a:latin typeface="Helvetica" pitchFamily="2" charset="0"/>
                <a:ea typeface="Arial Narrow" charset="0"/>
                <a:cs typeface="Arial Narrow" panose="020B0604020202020204" pitchFamily="34" charset="0"/>
              </a:rPr>
              <a:t>4 inboard &amp; 6 outboard </a:t>
            </a:r>
          </a:p>
        </p:txBody>
      </p:sp>
      <p:pic>
        <p:nvPicPr>
          <p:cNvPr id="26" name="Picture 25">
            <a:extLst>
              <a:ext uri="{FF2B5EF4-FFF2-40B4-BE49-F238E27FC236}">
                <a16:creationId xmlns:a16="http://schemas.microsoft.com/office/drawing/2014/main" id="{60C9BF49-9E48-1A4A-9014-8FCEF0399B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3081" y="1818335"/>
            <a:ext cx="3831692" cy="2619052"/>
          </a:xfrm>
          <a:prstGeom prst="rect">
            <a:avLst/>
          </a:prstGeom>
        </p:spPr>
      </p:pic>
      <p:sp>
        <p:nvSpPr>
          <p:cNvPr id="27" name="TextBox 26">
            <a:extLst>
              <a:ext uri="{FF2B5EF4-FFF2-40B4-BE49-F238E27FC236}">
                <a16:creationId xmlns:a16="http://schemas.microsoft.com/office/drawing/2014/main" id="{A39C976C-82D6-9541-AF12-EBB616C1B3B8}"/>
              </a:ext>
            </a:extLst>
          </p:cNvPr>
          <p:cNvSpPr txBox="1"/>
          <p:nvPr/>
        </p:nvSpPr>
        <p:spPr>
          <a:xfrm>
            <a:off x="224642" y="5307806"/>
            <a:ext cx="4688271" cy="1231106"/>
          </a:xfrm>
          <a:prstGeom prst="rect">
            <a:avLst/>
          </a:prstGeom>
          <a:noFill/>
        </p:spPr>
        <p:txBody>
          <a:bodyPr wrap="none" rtlCol="0">
            <a:spAutoFit/>
          </a:bodyPr>
          <a:lstStyle/>
          <a:p>
            <a:pPr marL="285750" indent="-285750">
              <a:buFont typeface="Arial" panose="020B0604020202020204" pitchFamily="34" charset="0"/>
              <a:buChar char="•"/>
            </a:pPr>
            <a:r>
              <a:rPr lang="en-US" sz="2000" dirty="0">
                <a:solidFill>
                  <a:schemeClr val="accent1">
                    <a:lumMod val="50000"/>
                  </a:schemeClr>
                </a:solidFill>
                <a:latin typeface="Helvetica" pitchFamily="2" charset="0"/>
              </a:rPr>
              <a:t>Candidate actuators</a:t>
            </a:r>
          </a:p>
          <a:p>
            <a:pPr marL="742950" lvl="1" indent="-285750">
              <a:buFont typeface="Arial" panose="020B0604020202020204" pitchFamily="34" charset="0"/>
              <a:buChar char="•"/>
            </a:pPr>
            <a:r>
              <a:rPr lang="en-US" b="1" dirty="0">
                <a:solidFill>
                  <a:schemeClr val="accent1">
                    <a:lumMod val="50000"/>
                  </a:schemeClr>
                </a:solidFill>
                <a:latin typeface="Helvetica" pitchFamily="2" charset="0"/>
              </a:rPr>
              <a:t>D</a:t>
            </a:r>
            <a:r>
              <a:rPr lang="en-US" dirty="0">
                <a:solidFill>
                  <a:schemeClr val="accent1">
                    <a:lumMod val="50000"/>
                  </a:schemeClr>
                </a:solidFill>
                <a:latin typeface="Helvetica" pitchFamily="2" charset="0"/>
              </a:rPr>
              <a:t>ouble </a:t>
            </a:r>
            <a:r>
              <a:rPr lang="en-US" b="1" dirty="0">
                <a:solidFill>
                  <a:schemeClr val="accent1">
                    <a:lumMod val="50000"/>
                  </a:schemeClr>
                </a:solidFill>
                <a:latin typeface="Helvetica" pitchFamily="2" charset="0"/>
              </a:rPr>
              <a:t>R</a:t>
            </a:r>
            <a:r>
              <a:rPr lang="en-US" dirty="0">
                <a:solidFill>
                  <a:schemeClr val="accent1">
                    <a:lumMod val="50000"/>
                  </a:schemeClr>
                </a:solidFill>
                <a:latin typeface="Helvetica" pitchFamily="2" charset="0"/>
              </a:rPr>
              <a:t>ow </a:t>
            </a:r>
            <a:r>
              <a:rPr lang="en-US" b="1" dirty="0">
                <a:solidFill>
                  <a:schemeClr val="accent1">
                    <a:lumMod val="50000"/>
                  </a:schemeClr>
                </a:solidFill>
                <a:latin typeface="Helvetica" pitchFamily="2" charset="0"/>
              </a:rPr>
              <a:t>S</a:t>
            </a:r>
            <a:r>
              <a:rPr lang="en-US" dirty="0">
                <a:solidFill>
                  <a:schemeClr val="accent1">
                    <a:lumMod val="50000"/>
                  </a:schemeClr>
                </a:solidFill>
                <a:latin typeface="Helvetica" pitchFamily="2" charset="0"/>
              </a:rPr>
              <a:t>weeping </a:t>
            </a:r>
            <a:r>
              <a:rPr lang="en-US" b="1" dirty="0">
                <a:solidFill>
                  <a:schemeClr val="accent1">
                    <a:lumMod val="50000"/>
                  </a:schemeClr>
                </a:solidFill>
                <a:latin typeface="Helvetica" pitchFamily="2" charset="0"/>
              </a:rPr>
              <a:t>J</a:t>
            </a:r>
            <a:r>
              <a:rPr lang="en-US" dirty="0">
                <a:solidFill>
                  <a:schemeClr val="accent1">
                    <a:lumMod val="50000"/>
                  </a:schemeClr>
                </a:solidFill>
                <a:latin typeface="Helvetica" pitchFamily="2" charset="0"/>
              </a:rPr>
              <a:t>et (</a:t>
            </a:r>
            <a:r>
              <a:rPr lang="en-US" b="1" dirty="0">
                <a:solidFill>
                  <a:schemeClr val="accent1">
                    <a:lumMod val="50000"/>
                  </a:schemeClr>
                </a:solidFill>
                <a:latin typeface="Helvetica" pitchFamily="2" charset="0"/>
              </a:rPr>
              <a:t>DRSWJ</a:t>
            </a:r>
            <a:r>
              <a:rPr lang="en-US" dirty="0">
                <a:solidFill>
                  <a:schemeClr val="accent1">
                    <a:lumMod val="50000"/>
                  </a:schemeClr>
                </a:solidFill>
                <a:latin typeface="Helvetica" pitchFamily="2" charset="0"/>
              </a:rPr>
              <a:t>)</a:t>
            </a:r>
          </a:p>
          <a:p>
            <a:pPr marL="742950" lvl="1" indent="-285750">
              <a:buFont typeface="Arial" panose="020B0604020202020204" pitchFamily="34" charset="0"/>
              <a:buChar char="•"/>
            </a:pPr>
            <a:r>
              <a:rPr lang="en-US" b="1" dirty="0">
                <a:solidFill>
                  <a:schemeClr val="accent1">
                    <a:lumMod val="50000"/>
                  </a:schemeClr>
                </a:solidFill>
                <a:latin typeface="Helvetica" pitchFamily="2" charset="0"/>
              </a:rPr>
              <a:t>A</a:t>
            </a:r>
            <a:r>
              <a:rPr lang="en-US" dirty="0">
                <a:solidFill>
                  <a:schemeClr val="accent1">
                    <a:lumMod val="50000"/>
                  </a:schemeClr>
                </a:solidFill>
                <a:latin typeface="Helvetica" pitchFamily="2" charset="0"/>
              </a:rPr>
              <a:t>lternating </a:t>
            </a:r>
            <a:r>
              <a:rPr lang="en-US" b="1" dirty="0">
                <a:solidFill>
                  <a:schemeClr val="accent1">
                    <a:lumMod val="50000"/>
                  </a:schemeClr>
                </a:solidFill>
                <a:latin typeface="Helvetica" pitchFamily="2" charset="0"/>
              </a:rPr>
              <a:t>P</a:t>
            </a:r>
            <a:r>
              <a:rPr lang="en-US" dirty="0">
                <a:solidFill>
                  <a:schemeClr val="accent1">
                    <a:lumMod val="50000"/>
                  </a:schemeClr>
                </a:solidFill>
                <a:latin typeface="Helvetica" pitchFamily="2" charset="0"/>
              </a:rPr>
              <a:t>ulsed </a:t>
            </a:r>
            <a:r>
              <a:rPr lang="en-US" b="1" dirty="0">
                <a:solidFill>
                  <a:schemeClr val="accent1">
                    <a:lumMod val="50000"/>
                  </a:schemeClr>
                </a:solidFill>
                <a:latin typeface="Helvetica" pitchFamily="2" charset="0"/>
              </a:rPr>
              <a:t>J</a:t>
            </a:r>
            <a:r>
              <a:rPr lang="en-US" dirty="0">
                <a:solidFill>
                  <a:schemeClr val="accent1">
                    <a:lumMod val="50000"/>
                  </a:schemeClr>
                </a:solidFill>
                <a:latin typeface="Helvetica" pitchFamily="2" charset="0"/>
              </a:rPr>
              <a:t>et (</a:t>
            </a:r>
            <a:r>
              <a:rPr lang="en-US" b="1" dirty="0">
                <a:solidFill>
                  <a:schemeClr val="accent1">
                    <a:lumMod val="50000"/>
                  </a:schemeClr>
                </a:solidFill>
                <a:latin typeface="Helvetica" pitchFamily="2" charset="0"/>
              </a:rPr>
              <a:t>APJ</a:t>
            </a:r>
            <a:r>
              <a:rPr lang="en-US" dirty="0">
                <a:solidFill>
                  <a:schemeClr val="accent1">
                    <a:lumMod val="50000"/>
                  </a:schemeClr>
                </a:solidFill>
                <a:latin typeface="Helvetica" pitchFamily="2" charset="0"/>
              </a:rPr>
              <a:t>)</a:t>
            </a:r>
          </a:p>
          <a:p>
            <a:pPr marL="742950" lvl="1" indent="-285750">
              <a:buFont typeface="Arial" panose="020B0604020202020204" pitchFamily="34" charset="0"/>
              <a:buChar char="•"/>
            </a:pPr>
            <a:r>
              <a:rPr lang="en-US" b="1" dirty="0">
                <a:solidFill>
                  <a:schemeClr val="accent1">
                    <a:lumMod val="50000"/>
                  </a:schemeClr>
                </a:solidFill>
                <a:latin typeface="Helvetica" pitchFamily="2" charset="0"/>
              </a:rPr>
              <a:t>H</a:t>
            </a:r>
            <a:r>
              <a:rPr lang="en-US" dirty="0">
                <a:solidFill>
                  <a:schemeClr val="accent1">
                    <a:lumMod val="50000"/>
                  </a:schemeClr>
                </a:solidFill>
                <a:latin typeface="Helvetica" pitchFamily="2" charset="0"/>
              </a:rPr>
              <a:t>igh </a:t>
            </a:r>
            <a:r>
              <a:rPr lang="en-US" b="1" dirty="0">
                <a:solidFill>
                  <a:schemeClr val="accent1">
                    <a:lumMod val="50000"/>
                  </a:schemeClr>
                </a:solidFill>
                <a:latin typeface="Helvetica" pitchFamily="2" charset="0"/>
              </a:rPr>
              <a:t>E</a:t>
            </a:r>
            <a:r>
              <a:rPr lang="en-US" dirty="0">
                <a:solidFill>
                  <a:schemeClr val="accent1">
                    <a:lumMod val="50000"/>
                  </a:schemeClr>
                </a:solidFill>
                <a:latin typeface="Helvetica" pitchFamily="2" charset="0"/>
              </a:rPr>
              <a:t>fficiency </a:t>
            </a:r>
            <a:r>
              <a:rPr lang="en-US" b="1" dirty="0">
                <a:solidFill>
                  <a:schemeClr val="accent1">
                    <a:lumMod val="50000"/>
                  </a:schemeClr>
                </a:solidFill>
                <a:latin typeface="Helvetica" pitchFamily="2" charset="0"/>
              </a:rPr>
              <a:t>L</a:t>
            </a:r>
            <a:r>
              <a:rPr lang="en-US" dirty="0">
                <a:solidFill>
                  <a:schemeClr val="accent1">
                    <a:lumMod val="50000"/>
                  </a:schemeClr>
                </a:solidFill>
                <a:latin typeface="Helvetica" pitchFamily="2" charset="0"/>
              </a:rPr>
              <a:t>ower </a:t>
            </a:r>
            <a:r>
              <a:rPr lang="en-US" b="1" dirty="0">
                <a:solidFill>
                  <a:schemeClr val="accent1">
                    <a:lumMod val="50000"/>
                  </a:schemeClr>
                </a:solidFill>
                <a:latin typeface="Helvetica" pitchFamily="2" charset="0"/>
              </a:rPr>
              <a:t>P</a:t>
            </a:r>
            <a:r>
              <a:rPr lang="en-US" dirty="0">
                <a:solidFill>
                  <a:schemeClr val="accent1">
                    <a:lumMod val="50000"/>
                  </a:schemeClr>
                </a:solidFill>
                <a:latin typeface="Helvetica" pitchFamily="2" charset="0"/>
              </a:rPr>
              <a:t>ower (</a:t>
            </a:r>
            <a:r>
              <a:rPr lang="en-US" b="1" dirty="0">
                <a:solidFill>
                  <a:schemeClr val="accent1">
                    <a:lumMod val="50000"/>
                  </a:schemeClr>
                </a:solidFill>
                <a:latin typeface="Helvetica" pitchFamily="2" charset="0"/>
              </a:rPr>
              <a:t>HELP</a:t>
            </a:r>
            <a:r>
              <a:rPr lang="en-US" dirty="0">
                <a:solidFill>
                  <a:schemeClr val="accent1">
                    <a:lumMod val="50000"/>
                  </a:schemeClr>
                </a:solidFill>
                <a:latin typeface="Helvetica" pitchFamily="2" charset="0"/>
              </a:rPr>
              <a:t>)</a:t>
            </a:r>
            <a:endParaRPr lang="en-US" dirty="0"/>
          </a:p>
        </p:txBody>
      </p:sp>
      <p:sp>
        <p:nvSpPr>
          <p:cNvPr id="28" name="Rectangle 27">
            <a:extLst>
              <a:ext uri="{FF2B5EF4-FFF2-40B4-BE49-F238E27FC236}">
                <a16:creationId xmlns:a16="http://schemas.microsoft.com/office/drawing/2014/main" id="{EA74D529-58FC-9241-BCC0-85E930903A69}"/>
              </a:ext>
            </a:extLst>
          </p:cNvPr>
          <p:cNvSpPr/>
          <p:nvPr/>
        </p:nvSpPr>
        <p:spPr>
          <a:xfrm>
            <a:off x="518160" y="6172200"/>
            <a:ext cx="4450080" cy="299720"/>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6453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EB68BBC-DCBE-9646-B2F9-47B70561CC52}"/>
              </a:ext>
            </a:extLst>
          </p:cNvPr>
          <p:cNvSpPr>
            <a:spLocks noGrp="1"/>
          </p:cNvSpPr>
          <p:nvPr>
            <p:ph type="sldNum" sz="quarter" idx="12"/>
          </p:nvPr>
        </p:nvSpPr>
        <p:spPr/>
        <p:txBody>
          <a:bodyPr/>
          <a:lstStyle/>
          <a:p>
            <a:fld id="{C2DE81E9-D2C2-2044-85F5-A4EFCCF7834B}" type="slidenum">
              <a:rPr lang="en-US" smtClean="0"/>
              <a:t>20</a:t>
            </a:fld>
            <a:endParaRPr lang="en-US"/>
          </a:p>
        </p:txBody>
      </p:sp>
      <p:sp>
        <p:nvSpPr>
          <p:cNvPr id="4" name="Title 3">
            <a:extLst>
              <a:ext uri="{FF2B5EF4-FFF2-40B4-BE49-F238E27FC236}">
                <a16:creationId xmlns:a16="http://schemas.microsoft.com/office/drawing/2014/main" id="{FC015956-3688-1B4F-B4D5-15F301E42EED}"/>
              </a:ext>
            </a:extLst>
          </p:cNvPr>
          <p:cNvSpPr>
            <a:spLocks noGrp="1"/>
          </p:cNvSpPr>
          <p:nvPr>
            <p:ph type="title"/>
          </p:nvPr>
        </p:nvSpPr>
        <p:spPr>
          <a:xfrm>
            <a:off x="443892" y="170925"/>
            <a:ext cx="10533062" cy="622300"/>
          </a:xfrm>
        </p:spPr>
        <p:txBody>
          <a:bodyPr>
            <a:normAutofit/>
          </a:bodyPr>
          <a:lstStyle/>
          <a:p>
            <a:r>
              <a:rPr lang="en-US" sz="3600" b="1" dirty="0">
                <a:latin typeface="Helvetica" pitchFamily="2" charset="0"/>
              </a:rPr>
              <a:t>CRM-SHL-AFC Pre-test CFD Lift Predictions</a:t>
            </a:r>
          </a:p>
        </p:txBody>
      </p:sp>
      <p:pic>
        <p:nvPicPr>
          <p:cNvPr id="5" name="Picture 4">
            <a:extLst>
              <a:ext uri="{FF2B5EF4-FFF2-40B4-BE49-F238E27FC236}">
                <a16:creationId xmlns:a16="http://schemas.microsoft.com/office/drawing/2014/main" id="{B4DC20AD-D2C8-1F4F-9AB9-7A85C25864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77683" y="992533"/>
            <a:ext cx="5977005" cy="5309573"/>
          </a:xfrm>
          <a:prstGeom prst="rect">
            <a:avLst/>
          </a:prstGeom>
        </p:spPr>
      </p:pic>
      <p:sp>
        <p:nvSpPr>
          <p:cNvPr id="6" name="TextBox 5">
            <a:extLst>
              <a:ext uri="{FF2B5EF4-FFF2-40B4-BE49-F238E27FC236}">
                <a16:creationId xmlns:a16="http://schemas.microsoft.com/office/drawing/2014/main" id="{DBFCD735-6D70-1149-83A5-BA6F78EACE0E}"/>
              </a:ext>
            </a:extLst>
          </p:cNvPr>
          <p:cNvSpPr txBox="1"/>
          <p:nvPr/>
        </p:nvSpPr>
        <p:spPr>
          <a:xfrm>
            <a:off x="0" y="934684"/>
            <a:ext cx="5092100" cy="369332"/>
          </a:xfrm>
          <a:prstGeom prst="rect">
            <a:avLst/>
          </a:prstGeom>
          <a:noFill/>
        </p:spPr>
        <p:txBody>
          <a:bodyPr wrap="none" rtlCol="0">
            <a:spAutoFit/>
          </a:bodyPr>
          <a:lstStyle/>
          <a:p>
            <a:r>
              <a:rPr lang="en-US" dirty="0" err="1">
                <a:latin typeface="Helvetica" pitchFamily="2" charset="0"/>
              </a:rPr>
              <a:t>Vasta</a:t>
            </a:r>
            <a:r>
              <a:rPr lang="en-US" dirty="0">
                <a:latin typeface="Helvetica" pitchFamily="2" charset="0"/>
              </a:rPr>
              <a:t> et al., (</a:t>
            </a:r>
            <a:r>
              <a:rPr lang="en-US" dirty="0">
                <a:latin typeface="Helvetica" pitchFamily="2" charset="0"/>
                <a:hlinkClick r:id="rId4"/>
              </a:rPr>
              <a:t>https://doi.org/10.2514/1.C036233</a:t>
            </a:r>
            <a:r>
              <a:rPr lang="en-US" u="sng" dirty="0">
                <a:latin typeface="Helvetica" pitchFamily="2" charset="0"/>
              </a:rPr>
              <a:t>)</a:t>
            </a:r>
            <a:endParaRPr lang="en-US" dirty="0">
              <a:latin typeface="Helvetica" pitchFamily="2" charset="0"/>
            </a:endParaRPr>
          </a:p>
        </p:txBody>
      </p:sp>
      <p:sp>
        <p:nvSpPr>
          <p:cNvPr id="8" name="TextBox 7">
            <a:extLst>
              <a:ext uri="{FF2B5EF4-FFF2-40B4-BE49-F238E27FC236}">
                <a16:creationId xmlns:a16="http://schemas.microsoft.com/office/drawing/2014/main" id="{A88760E2-AEE5-1D4C-AFD2-37F1F1F7EDF7}"/>
              </a:ext>
            </a:extLst>
          </p:cNvPr>
          <p:cNvSpPr txBox="1"/>
          <p:nvPr/>
        </p:nvSpPr>
        <p:spPr>
          <a:xfrm>
            <a:off x="1499645" y="6325332"/>
            <a:ext cx="9192709" cy="400110"/>
          </a:xfrm>
          <a:prstGeom prst="rect">
            <a:avLst/>
          </a:prstGeom>
          <a:solidFill>
            <a:srgbClr val="69103A"/>
          </a:solidFill>
        </p:spPr>
        <p:txBody>
          <a:bodyPr wrap="square" rtlCol="0">
            <a:spAutoFit/>
          </a:bodyPr>
          <a:lstStyle/>
          <a:p>
            <a:pPr algn="ctr"/>
            <a:r>
              <a:rPr lang="en-US" sz="2000" i="1" dirty="0">
                <a:solidFill>
                  <a:schemeClr val="bg1"/>
                </a:solidFill>
                <a:latin typeface="Helvetica" pitchFamily="2" charset="0"/>
              </a:rPr>
              <a:t>Pre-test simulations HELP actuators meet target, DRSWJ actuators increase lift</a:t>
            </a:r>
          </a:p>
        </p:txBody>
      </p:sp>
      <p:sp>
        <p:nvSpPr>
          <p:cNvPr id="2" name="TextBox 1">
            <a:extLst>
              <a:ext uri="{FF2B5EF4-FFF2-40B4-BE49-F238E27FC236}">
                <a16:creationId xmlns:a16="http://schemas.microsoft.com/office/drawing/2014/main" id="{6CF25DCD-84B1-2F42-B53A-C2F53BE535C8}"/>
              </a:ext>
            </a:extLst>
          </p:cNvPr>
          <p:cNvSpPr txBox="1"/>
          <p:nvPr/>
        </p:nvSpPr>
        <p:spPr>
          <a:xfrm>
            <a:off x="5290635" y="916029"/>
            <a:ext cx="2433680" cy="461665"/>
          </a:xfrm>
          <a:prstGeom prst="rect">
            <a:avLst/>
          </a:prstGeom>
          <a:noFill/>
        </p:spPr>
        <p:txBody>
          <a:bodyPr wrap="none" rtlCol="0">
            <a:spAutoFit/>
          </a:bodyPr>
          <a:lstStyle/>
          <a:p>
            <a:r>
              <a:rPr lang="en-US" sz="2400" b="1" dirty="0"/>
              <a:t> </a:t>
            </a:r>
            <a:r>
              <a:rPr lang="en-US" sz="2400" b="1" i="1" dirty="0">
                <a:latin typeface="Helvetica" pitchFamily="2" charset="0"/>
              </a:rPr>
              <a:t>M</a:t>
            </a:r>
            <a:r>
              <a:rPr lang="en-US" sz="2400" b="1" i="1" baseline="-25000" dirty="0">
                <a:latin typeface="Helvetica" pitchFamily="2" charset="0"/>
              </a:rPr>
              <a:t>∞</a:t>
            </a:r>
            <a:r>
              <a:rPr lang="en-US" sz="2400" b="1" i="1" dirty="0">
                <a:latin typeface="Helvetica" pitchFamily="2" charset="0"/>
              </a:rPr>
              <a:t> </a:t>
            </a:r>
            <a:r>
              <a:rPr lang="en-US" sz="2400" dirty="0">
                <a:latin typeface="Helvetica" pitchFamily="2" charset="0"/>
              </a:rPr>
              <a:t>= 0.2,</a:t>
            </a:r>
            <a:r>
              <a:rPr lang="en-US" sz="2400" b="1" dirty="0">
                <a:latin typeface="Helvetica" pitchFamily="2" charset="0"/>
              </a:rPr>
              <a:t> </a:t>
            </a:r>
            <a:r>
              <a:rPr lang="en-US" sz="2400" b="1" i="1" dirty="0">
                <a:latin typeface="Symbol" pitchFamily="2" charset="2"/>
              </a:rPr>
              <a:t>a</a:t>
            </a:r>
            <a:r>
              <a:rPr lang="en-US" sz="2400" b="1" dirty="0">
                <a:latin typeface="Symbol" pitchFamily="2" charset="2"/>
              </a:rPr>
              <a:t> </a:t>
            </a:r>
            <a:r>
              <a:rPr lang="en-US" sz="2400" b="1" dirty="0">
                <a:latin typeface="Helvetica" pitchFamily="2" charset="0"/>
              </a:rPr>
              <a:t>= </a:t>
            </a:r>
            <a:r>
              <a:rPr lang="en-US" sz="2400" dirty="0">
                <a:latin typeface="Helvetica" pitchFamily="2" charset="0"/>
              </a:rPr>
              <a:t>8°</a:t>
            </a:r>
          </a:p>
        </p:txBody>
      </p:sp>
    </p:spTree>
    <p:extLst>
      <p:ext uri="{BB962C8B-B14F-4D97-AF65-F5344CB8AC3E}">
        <p14:creationId xmlns:p14="http://schemas.microsoft.com/office/powerpoint/2010/main" val="4011617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EB4AB17-134B-6245-9A00-BA33A3F260DB}"/>
              </a:ext>
            </a:extLst>
          </p:cNvPr>
          <p:cNvCxnSpPr/>
          <p:nvPr/>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6" name="Picture 2">
            <a:extLst>
              <a:ext uri="{FF2B5EF4-FFF2-40B4-BE49-F238E27FC236}">
                <a16:creationId xmlns:a16="http://schemas.microsoft.com/office/drawing/2014/main" id="{2884D715-0340-6C48-8647-326AEF94A73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277600" y="187325"/>
            <a:ext cx="739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6CA0E18-2DB8-EB4F-BACE-7CBDD5B0103A}"/>
              </a:ext>
            </a:extLst>
          </p:cNvPr>
          <p:cNvSpPr>
            <a:spLocks noGrp="1"/>
          </p:cNvSpPr>
          <p:nvPr>
            <p:ph type="sldNum" sz="quarter" idx="12"/>
          </p:nvPr>
        </p:nvSpPr>
        <p:spPr/>
        <p:txBody>
          <a:bodyPr/>
          <a:lstStyle/>
          <a:p>
            <a:fld id="{C2DE81E9-D2C2-2044-85F5-A4EFCCF7834B}" type="slidenum">
              <a:rPr lang="en-US" smtClean="0"/>
              <a:t>21</a:t>
            </a:fld>
            <a:endParaRPr lang="en-US"/>
          </a:p>
        </p:txBody>
      </p:sp>
      <p:pic>
        <p:nvPicPr>
          <p:cNvPr id="16" name="Picture 15" descr="A close up of a map&#10;&#10;Description automatically generated">
            <a:extLst>
              <a:ext uri="{FF2B5EF4-FFF2-40B4-BE49-F238E27FC236}">
                <a16:creationId xmlns:a16="http://schemas.microsoft.com/office/drawing/2014/main" id="{142A7271-8C27-C949-A4B7-6DD8CAB4468E}"/>
              </a:ext>
            </a:extLst>
          </p:cNvPr>
          <p:cNvPicPr/>
          <p:nvPr/>
        </p:nvPicPr>
        <p:blipFill>
          <a:blip r:embed="rId4" cstate="email">
            <a:extLst>
              <a:ext uri="{28A0092B-C50C-407E-A947-70E740481C1C}">
                <a14:useLocalDpi xmlns:a14="http://schemas.microsoft.com/office/drawing/2010/main"/>
              </a:ext>
            </a:extLst>
          </a:blip>
          <a:stretch>
            <a:fillRect/>
          </a:stretch>
        </p:blipFill>
        <p:spPr>
          <a:xfrm>
            <a:off x="587828" y="1382045"/>
            <a:ext cx="5257800" cy="4586955"/>
          </a:xfrm>
          <a:prstGeom prst="rect">
            <a:avLst/>
          </a:prstGeom>
        </p:spPr>
      </p:pic>
      <p:sp>
        <p:nvSpPr>
          <p:cNvPr id="3" name="TextBox 2">
            <a:extLst>
              <a:ext uri="{FF2B5EF4-FFF2-40B4-BE49-F238E27FC236}">
                <a16:creationId xmlns:a16="http://schemas.microsoft.com/office/drawing/2014/main" id="{A3231BFB-BD2B-904E-8B03-6A56577DCEB4}"/>
              </a:ext>
            </a:extLst>
          </p:cNvPr>
          <p:cNvSpPr txBox="1"/>
          <p:nvPr/>
        </p:nvSpPr>
        <p:spPr>
          <a:xfrm>
            <a:off x="195072" y="136525"/>
            <a:ext cx="10752239" cy="646331"/>
          </a:xfrm>
          <a:prstGeom prst="rect">
            <a:avLst/>
          </a:prstGeom>
          <a:noFill/>
        </p:spPr>
        <p:txBody>
          <a:bodyPr wrap="none" rtlCol="0">
            <a:spAutoFit/>
          </a:bodyPr>
          <a:lstStyle/>
          <a:p>
            <a:r>
              <a:rPr lang="en-US" sz="3600" b="1" dirty="0">
                <a:latin typeface="Helvetica" pitchFamily="2" charset="0"/>
              </a:rPr>
              <a:t>Synergistic Benefit of HELP Dual Row Actuation</a:t>
            </a:r>
          </a:p>
        </p:txBody>
      </p:sp>
      <p:pic>
        <p:nvPicPr>
          <p:cNvPr id="18" name="Picture 17" descr="A close up of a map&#10;&#10;Description automatically generated">
            <a:extLst>
              <a:ext uri="{FF2B5EF4-FFF2-40B4-BE49-F238E27FC236}">
                <a16:creationId xmlns:a16="http://schemas.microsoft.com/office/drawing/2014/main" id="{AC05EF38-4AE5-BE4F-884E-8575F5992D4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99983" y="1562983"/>
            <a:ext cx="5261869" cy="4489704"/>
          </a:xfrm>
          <a:prstGeom prst="rect">
            <a:avLst/>
          </a:prstGeom>
        </p:spPr>
      </p:pic>
      <p:sp>
        <p:nvSpPr>
          <p:cNvPr id="8" name="TextBox 7">
            <a:extLst>
              <a:ext uri="{FF2B5EF4-FFF2-40B4-BE49-F238E27FC236}">
                <a16:creationId xmlns:a16="http://schemas.microsoft.com/office/drawing/2014/main" id="{DB608C2F-AF8C-AA43-AB46-D66F5E38A8EF}"/>
              </a:ext>
            </a:extLst>
          </p:cNvPr>
          <p:cNvSpPr txBox="1"/>
          <p:nvPr/>
        </p:nvSpPr>
        <p:spPr>
          <a:xfrm>
            <a:off x="5486400" y="996732"/>
            <a:ext cx="1337226" cy="461665"/>
          </a:xfrm>
          <a:prstGeom prst="rect">
            <a:avLst/>
          </a:prstGeom>
          <a:noFill/>
        </p:spPr>
        <p:txBody>
          <a:bodyPr wrap="none" rtlCol="0">
            <a:spAutoFit/>
          </a:bodyPr>
          <a:lstStyle/>
          <a:p>
            <a:r>
              <a:rPr lang="en-US" sz="2400" b="1" i="1" dirty="0">
                <a:latin typeface="Helvetica" pitchFamily="2" charset="0"/>
              </a:rPr>
              <a:t>M</a:t>
            </a:r>
            <a:r>
              <a:rPr lang="en-US" sz="2400" b="1" i="1" baseline="-25000" dirty="0">
                <a:latin typeface="Helvetica" pitchFamily="2" charset="0"/>
              </a:rPr>
              <a:t>∞ </a:t>
            </a:r>
            <a:r>
              <a:rPr lang="en-US" sz="2400" dirty="0">
                <a:latin typeface="Helvetica" pitchFamily="2" charset="0"/>
              </a:rPr>
              <a:t>= 0.2</a:t>
            </a:r>
          </a:p>
        </p:txBody>
      </p:sp>
      <p:sp>
        <p:nvSpPr>
          <p:cNvPr id="9" name="TextBox 8">
            <a:extLst>
              <a:ext uri="{FF2B5EF4-FFF2-40B4-BE49-F238E27FC236}">
                <a16:creationId xmlns:a16="http://schemas.microsoft.com/office/drawing/2014/main" id="{E51D50F6-4157-D341-B80C-BEDC4924C892}"/>
              </a:ext>
            </a:extLst>
          </p:cNvPr>
          <p:cNvSpPr txBox="1"/>
          <p:nvPr/>
        </p:nvSpPr>
        <p:spPr>
          <a:xfrm>
            <a:off x="8933645" y="5707687"/>
            <a:ext cx="1207382" cy="461665"/>
          </a:xfrm>
          <a:prstGeom prst="rect">
            <a:avLst/>
          </a:prstGeom>
          <a:solidFill>
            <a:schemeClr val="bg1"/>
          </a:solidFill>
        </p:spPr>
        <p:txBody>
          <a:bodyPr wrap="none" rtlCol="0">
            <a:spAutoFit/>
          </a:bodyPr>
          <a:lstStyle/>
          <a:p>
            <a:r>
              <a:rPr lang="en-US" sz="2400" b="1" i="1" dirty="0">
                <a:latin typeface="Symbol" pitchFamily="2" charset="2"/>
              </a:rPr>
              <a:t>a</a:t>
            </a:r>
            <a:r>
              <a:rPr lang="en-US" sz="2400" b="1" dirty="0">
                <a:latin typeface="Symbol" pitchFamily="2" charset="2"/>
              </a:rPr>
              <a:t> (</a:t>
            </a:r>
            <a:r>
              <a:rPr lang="en-US" sz="2400" b="1" dirty="0">
                <a:latin typeface="Helvetica" pitchFamily="2" charset="0"/>
              </a:rPr>
              <a:t>deg</a:t>
            </a:r>
            <a:r>
              <a:rPr lang="en-US" sz="2400" b="1" dirty="0">
                <a:latin typeface="Symbol" pitchFamily="2" charset="2"/>
              </a:rPr>
              <a:t>)</a:t>
            </a:r>
          </a:p>
        </p:txBody>
      </p:sp>
      <p:sp>
        <p:nvSpPr>
          <p:cNvPr id="10" name="TextBox 9">
            <a:extLst>
              <a:ext uri="{FF2B5EF4-FFF2-40B4-BE49-F238E27FC236}">
                <a16:creationId xmlns:a16="http://schemas.microsoft.com/office/drawing/2014/main" id="{F2E1E95A-9BBD-7543-B29D-E6C60916F18D}"/>
              </a:ext>
            </a:extLst>
          </p:cNvPr>
          <p:cNvSpPr txBox="1"/>
          <p:nvPr/>
        </p:nvSpPr>
        <p:spPr>
          <a:xfrm>
            <a:off x="3051005" y="5677207"/>
            <a:ext cx="1207382" cy="461665"/>
          </a:xfrm>
          <a:prstGeom prst="rect">
            <a:avLst/>
          </a:prstGeom>
          <a:solidFill>
            <a:schemeClr val="bg1"/>
          </a:solidFill>
        </p:spPr>
        <p:txBody>
          <a:bodyPr wrap="none" rtlCol="0">
            <a:spAutoFit/>
          </a:bodyPr>
          <a:lstStyle/>
          <a:p>
            <a:r>
              <a:rPr lang="en-US" sz="2400" b="1" i="1" dirty="0">
                <a:latin typeface="Symbol" pitchFamily="2" charset="2"/>
              </a:rPr>
              <a:t>a</a:t>
            </a:r>
            <a:r>
              <a:rPr lang="en-US" sz="2400" b="1" dirty="0">
                <a:latin typeface="Symbol" pitchFamily="2" charset="2"/>
              </a:rPr>
              <a:t> (</a:t>
            </a:r>
            <a:r>
              <a:rPr lang="en-US" sz="2400" b="1" dirty="0">
                <a:latin typeface="Helvetica" pitchFamily="2" charset="0"/>
              </a:rPr>
              <a:t>deg</a:t>
            </a:r>
            <a:r>
              <a:rPr lang="en-US" sz="2400" b="1" dirty="0">
                <a:latin typeface="Symbol" pitchFamily="2" charset="2"/>
              </a:rPr>
              <a:t>)</a:t>
            </a:r>
          </a:p>
        </p:txBody>
      </p:sp>
    </p:spTree>
    <p:extLst>
      <p:ext uri="{BB962C8B-B14F-4D97-AF65-F5344CB8AC3E}">
        <p14:creationId xmlns:p14="http://schemas.microsoft.com/office/powerpoint/2010/main" val="3155867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25BA2-A1B6-DD7D-29A6-CBA2AD5BC8E8}"/>
              </a:ext>
            </a:extLst>
          </p:cNvPr>
          <p:cNvSpPr>
            <a:spLocks noGrp="1"/>
          </p:cNvSpPr>
          <p:nvPr>
            <p:ph type="title"/>
          </p:nvPr>
        </p:nvSpPr>
        <p:spPr>
          <a:xfrm>
            <a:off x="169794" y="-39756"/>
            <a:ext cx="10515600" cy="1325563"/>
          </a:xfrm>
        </p:spPr>
        <p:txBody>
          <a:bodyPr/>
          <a:lstStyle/>
          <a:p>
            <a:r>
              <a:rPr lang="en-US" b="1" dirty="0">
                <a:latin typeface="Helvetica" pitchFamily="2" charset="0"/>
              </a:rPr>
              <a:t>Outline</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B2BDF5D6-229E-BDCC-90FC-9E44A64FCCCA}"/>
                  </a:ext>
                </a:extLst>
              </p:cNvPr>
              <p:cNvSpPr txBox="1"/>
              <p:nvPr/>
            </p:nvSpPr>
            <p:spPr>
              <a:xfrm>
                <a:off x="593033" y="977716"/>
                <a:ext cx="5359159" cy="5440207"/>
              </a:xfrm>
              <a:prstGeom prst="rect">
                <a:avLst/>
              </a:prstGeom>
              <a:noFill/>
            </p:spPr>
            <p:txBody>
              <a:bodyPr wrap="none" rtlCol="0">
                <a:spAutoFit/>
              </a:bodyPr>
              <a:lstStyle/>
              <a:p>
                <a:pPr marL="285750" indent="-285750">
                  <a:lnSpc>
                    <a:spcPct val="300000"/>
                  </a:lnSpc>
                  <a:buFont typeface="Arial" panose="020B0604020202020204" pitchFamily="34" charset="0"/>
                  <a:buChar char="•"/>
                </a:pPr>
                <a:r>
                  <a:rPr lang="en-US" sz="2400" dirty="0">
                    <a:latin typeface="Helvetica" pitchFamily="2" charset="0"/>
                  </a:rPr>
                  <a:t>Motivation &amp; Approach</a:t>
                </a:r>
              </a:p>
              <a:p>
                <a:pPr marL="285750" indent="-285750">
                  <a:lnSpc>
                    <a:spcPct val="300000"/>
                  </a:lnSpc>
                  <a:buFont typeface="Arial" panose="020B0604020202020204" pitchFamily="34" charset="0"/>
                  <a:buChar char="•"/>
                </a:pPr>
                <a:r>
                  <a:rPr lang="en-US" sz="2400" dirty="0">
                    <a:latin typeface="Helvetica" pitchFamily="2" charset="0"/>
                  </a:rPr>
                  <a:t>CFD</a:t>
                </a:r>
              </a:p>
              <a:p>
                <a:pPr marL="285750" indent="-285750">
                  <a:lnSpc>
                    <a:spcPct val="300000"/>
                  </a:lnSpc>
                  <a:buFont typeface="Arial" panose="020B0604020202020204" pitchFamily="34" charset="0"/>
                  <a:buChar char="•"/>
                </a:pPr>
                <a:r>
                  <a:rPr lang="en-US" sz="2400" dirty="0">
                    <a:latin typeface="Helvetica" pitchFamily="2" charset="0"/>
                  </a:rPr>
                  <a:t>Actuator Technology</a:t>
                </a:r>
              </a:p>
              <a:p>
                <a:pPr marL="285750" indent="-285750">
                  <a:lnSpc>
                    <a:spcPct val="300000"/>
                  </a:lnSpc>
                  <a:buFont typeface="Arial" panose="020B0604020202020204" pitchFamily="34" charset="0"/>
                  <a:buChar char="•"/>
                </a:pPr>
                <a:r>
                  <a:rPr lang="en-US" sz="2400" dirty="0">
                    <a:solidFill>
                      <a:srgbClr val="0070C0"/>
                    </a:solidFill>
                    <a:latin typeface="Helvetica" pitchFamily="2" charset="0"/>
                  </a:rPr>
                  <a:t>Actuator Comparison (</a:t>
                </a:r>
                <a:r>
                  <a:rPr lang="en-US" sz="2400" b="1" i="1" dirty="0">
                    <a:solidFill>
                      <a:srgbClr val="0070C0"/>
                    </a:solidFill>
                    <a:latin typeface="Helvetica" pitchFamily="2" charset="0"/>
                  </a:rPr>
                  <a:t>NPR</a:t>
                </a:r>
                <a:r>
                  <a:rPr lang="en-US" sz="2400" i="1" baseline="-25000" dirty="0">
                    <a:solidFill>
                      <a:srgbClr val="0070C0"/>
                    </a:solidFill>
                    <a:latin typeface="Symbol" pitchFamily="2" charset="2"/>
                  </a:rPr>
                  <a:t> </a:t>
                </a:r>
                <a:r>
                  <a:rPr lang="en-US" sz="2400" dirty="0">
                    <a:solidFill>
                      <a:srgbClr val="0070C0"/>
                    </a:solidFill>
                  </a:rPr>
                  <a:t>, </a:t>
                </a:r>
                <a14:m>
                  <m:oMath xmlns:m="http://schemas.openxmlformats.org/officeDocument/2006/math">
                    <m:acc>
                      <m:accPr>
                        <m:chr m:val="̇"/>
                        <m:ctrlPr>
                          <a:rPr lang="en-US" sz="2400" b="1" i="1" dirty="0" smtClean="0">
                            <a:solidFill>
                              <a:srgbClr val="0070C0"/>
                            </a:solidFill>
                            <a:latin typeface="Cambria Math" panose="02040503050406030204" pitchFamily="18" charset="0"/>
                          </a:rPr>
                        </m:ctrlPr>
                      </m:accPr>
                      <m:e>
                        <m:r>
                          <a:rPr lang="en-US" sz="2400" b="1" i="1" dirty="0" smtClean="0">
                            <a:solidFill>
                              <a:srgbClr val="0070C0"/>
                            </a:solidFill>
                            <a:latin typeface="Cambria Math" panose="02040503050406030204" pitchFamily="18" charset="0"/>
                          </a:rPr>
                          <m:t>𝒎</m:t>
                        </m:r>
                      </m:e>
                    </m:acc>
                  </m:oMath>
                </a14:m>
                <a:r>
                  <a:rPr lang="en-US" sz="2400" b="1" i="1" baseline="-25000" dirty="0">
                    <a:solidFill>
                      <a:srgbClr val="0070C0"/>
                    </a:solidFill>
                  </a:rPr>
                  <a:t> </a:t>
                </a:r>
                <a:r>
                  <a:rPr lang="en-US" sz="2400" dirty="0">
                    <a:solidFill>
                      <a:srgbClr val="0070C0"/>
                    </a:solidFill>
                  </a:rPr>
                  <a:t>, </a:t>
                </a:r>
                <a:r>
                  <a:rPr lang="en-US" sz="2400" b="1" i="1" dirty="0">
                    <a:solidFill>
                      <a:srgbClr val="0070C0"/>
                    </a:solidFill>
                    <a:latin typeface="Helvetica" pitchFamily="2" charset="0"/>
                  </a:rPr>
                  <a:t>C</a:t>
                </a:r>
                <a:r>
                  <a:rPr lang="en-US" sz="2400" b="1" i="1" baseline="-25000" dirty="0">
                    <a:solidFill>
                      <a:srgbClr val="0070C0"/>
                    </a:solidFill>
                    <a:latin typeface="Symbol" pitchFamily="2" charset="2"/>
                  </a:rPr>
                  <a:t>p </a:t>
                </a:r>
                <a:r>
                  <a:rPr lang="en-US" sz="2400" dirty="0">
                    <a:solidFill>
                      <a:srgbClr val="0070C0"/>
                    </a:solidFill>
                  </a:rPr>
                  <a:t>)</a:t>
                </a:r>
              </a:p>
              <a:p>
                <a:pPr marL="285750" indent="-285750">
                  <a:lnSpc>
                    <a:spcPct val="300000"/>
                  </a:lnSpc>
                  <a:buFont typeface="Arial" panose="020B0604020202020204" pitchFamily="34" charset="0"/>
                  <a:buChar char="•"/>
                </a:pPr>
                <a:r>
                  <a:rPr lang="en-US" sz="2400" dirty="0">
                    <a:latin typeface="Helvetica" pitchFamily="2" charset="0"/>
                  </a:rPr>
                  <a:t>Other Data</a:t>
                </a:r>
              </a:p>
            </p:txBody>
          </p:sp>
        </mc:Choice>
        <mc:Fallback>
          <p:sp>
            <p:nvSpPr>
              <p:cNvPr id="4" name="TextBox 3">
                <a:extLst>
                  <a:ext uri="{FF2B5EF4-FFF2-40B4-BE49-F238E27FC236}">
                    <a16:creationId xmlns:a16="http://schemas.microsoft.com/office/drawing/2014/main" id="{B2BDF5D6-229E-BDCC-90FC-9E44A64FCCCA}"/>
                  </a:ext>
                </a:extLst>
              </p:cNvPr>
              <p:cNvSpPr txBox="1">
                <a:spLocks noRot="1" noChangeAspect="1" noMove="1" noResize="1" noEditPoints="1" noAdjustHandles="1" noChangeArrowheads="1" noChangeShapeType="1" noTextEdit="1"/>
              </p:cNvSpPr>
              <p:nvPr/>
            </p:nvSpPr>
            <p:spPr>
              <a:xfrm>
                <a:off x="593033" y="977716"/>
                <a:ext cx="5359159" cy="5440207"/>
              </a:xfrm>
              <a:prstGeom prst="rect">
                <a:avLst/>
              </a:prstGeom>
              <a:blipFill>
                <a:blip r:embed="rId2"/>
                <a:stretch>
                  <a:fillRect l="-1418" r="-946" b="-1628"/>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74B0903F-A2BF-EC4B-3F85-0F14237ECE42}"/>
              </a:ext>
            </a:extLst>
          </p:cNvPr>
          <p:cNvSpPr>
            <a:spLocks noGrp="1"/>
          </p:cNvSpPr>
          <p:nvPr>
            <p:ph type="sldNum" sz="quarter" idx="12"/>
          </p:nvPr>
        </p:nvSpPr>
        <p:spPr/>
        <p:txBody>
          <a:bodyPr/>
          <a:lstStyle/>
          <a:p>
            <a:fld id="{0F762837-B9D8-D149-A305-792DEBB25230}" type="slidenum">
              <a:rPr lang="en-US" smtClean="0"/>
              <a:t>22</a:t>
            </a:fld>
            <a:endParaRPr lang="en-US"/>
          </a:p>
        </p:txBody>
      </p:sp>
    </p:spTree>
    <p:extLst>
      <p:ext uri="{BB962C8B-B14F-4D97-AF65-F5344CB8AC3E}">
        <p14:creationId xmlns:p14="http://schemas.microsoft.com/office/powerpoint/2010/main" val="3692181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25BA2-A1B6-DD7D-29A6-CBA2AD5BC8E8}"/>
              </a:ext>
            </a:extLst>
          </p:cNvPr>
          <p:cNvSpPr>
            <a:spLocks noGrp="1"/>
          </p:cNvSpPr>
          <p:nvPr>
            <p:ph type="title"/>
          </p:nvPr>
        </p:nvSpPr>
        <p:spPr>
          <a:xfrm>
            <a:off x="270277" y="-331597"/>
            <a:ext cx="10515600" cy="884255"/>
          </a:xfrm>
        </p:spPr>
        <p:txBody>
          <a:bodyPr>
            <a:normAutofit fontScale="90000"/>
          </a:bodyPr>
          <a:lstStyle/>
          <a:p>
            <a:pPr>
              <a:lnSpc>
                <a:spcPct val="300000"/>
              </a:lnSpc>
            </a:pPr>
            <a:r>
              <a:rPr lang="en-US" b="1" dirty="0">
                <a:latin typeface="Helvetica" pitchFamily="2" charset="0"/>
              </a:rPr>
              <a:t>AFC Scaling Parameters (</a:t>
            </a:r>
            <a:r>
              <a:rPr lang="en-US" b="1" i="1" dirty="0">
                <a:latin typeface="Helvetica" pitchFamily="2" charset="0"/>
              </a:rPr>
              <a:t>NPR</a:t>
            </a:r>
            <a:r>
              <a:rPr lang="en-US" b="1" i="1" baseline="-25000" dirty="0">
                <a:latin typeface="Symbol" pitchFamily="2" charset="2"/>
              </a:rPr>
              <a:t> </a:t>
            </a:r>
            <a:r>
              <a:rPr lang="en-US" b="1" dirty="0"/>
              <a:t>, </a:t>
            </a:r>
            <a:r>
              <a:rPr lang="en-US" b="1" i="1" dirty="0" err="1">
                <a:latin typeface="Helvetica" pitchFamily="2" charset="0"/>
              </a:rPr>
              <a:t>C</a:t>
            </a:r>
            <a:r>
              <a:rPr lang="en-US" b="1" i="1" baseline="-25000" dirty="0" err="1"/>
              <a:t>q</a:t>
            </a:r>
            <a:r>
              <a:rPr lang="en-US" b="1" i="1" baseline="-25000" dirty="0"/>
              <a:t> </a:t>
            </a:r>
            <a:r>
              <a:rPr lang="en-US" b="1" dirty="0"/>
              <a:t>, </a:t>
            </a:r>
            <a:r>
              <a:rPr lang="en-US" b="1" i="1" dirty="0">
                <a:latin typeface="Helvetica" pitchFamily="2" charset="0"/>
              </a:rPr>
              <a:t>C</a:t>
            </a:r>
            <a:r>
              <a:rPr lang="en-US" b="1" i="1" baseline="-25000" dirty="0">
                <a:latin typeface="Symbol" pitchFamily="2" charset="2"/>
              </a:rPr>
              <a:t>p </a:t>
            </a:r>
            <a:r>
              <a:rPr lang="en-US" b="1" dirty="0"/>
              <a:t>)</a:t>
            </a:r>
          </a:p>
        </p:txBody>
      </p:sp>
      <p:pic>
        <p:nvPicPr>
          <p:cNvPr id="6" name="Picture 5">
            <a:extLst>
              <a:ext uri="{FF2B5EF4-FFF2-40B4-BE49-F238E27FC236}">
                <a16:creationId xmlns:a16="http://schemas.microsoft.com/office/drawing/2014/main" id="{ABECB7D6-8B5C-1FEC-FAAF-9C174C3CAFD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0277" y="2612572"/>
            <a:ext cx="3569597" cy="3657600"/>
          </a:xfrm>
          <a:prstGeom prst="rect">
            <a:avLst/>
          </a:prstGeom>
        </p:spPr>
      </p:pic>
      <p:pic>
        <p:nvPicPr>
          <p:cNvPr id="7" name="Picture 6">
            <a:extLst>
              <a:ext uri="{FF2B5EF4-FFF2-40B4-BE49-F238E27FC236}">
                <a16:creationId xmlns:a16="http://schemas.microsoft.com/office/drawing/2014/main" id="{9D59F462-254B-6BDE-72BD-9C7063BE3F4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68871" y="2662812"/>
            <a:ext cx="3548418" cy="3657600"/>
          </a:xfrm>
          <a:prstGeom prst="rect">
            <a:avLst/>
          </a:prstGeom>
        </p:spPr>
      </p:pic>
      <p:pic>
        <p:nvPicPr>
          <p:cNvPr id="8" name="Picture 7">
            <a:extLst>
              <a:ext uri="{FF2B5EF4-FFF2-40B4-BE49-F238E27FC236}">
                <a16:creationId xmlns:a16="http://schemas.microsoft.com/office/drawing/2014/main" id="{35F29796-B3CD-383F-6224-5F5263433A9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83520" y="2642716"/>
            <a:ext cx="3584448" cy="3661651"/>
          </a:xfrm>
          <a:prstGeom prst="rect">
            <a:avLst/>
          </a:prstGeom>
        </p:spPr>
      </p:pic>
      <p:sp>
        <p:nvSpPr>
          <p:cNvPr id="10" name="TextBox 9">
            <a:extLst>
              <a:ext uri="{FF2B5EF4-FFF2-40B4-BE49-F238E27FC236}">
                <a16:creationId xmlns:a16="http://schemas.microsoft.com/office/drawing/2014/main" id="{1582EC78-64B3-AD6D-11FC-A47229B354D1}"/>
              </a:ext>
            </a:extLst>
          </p:cNvPr>
          <p:cNvSpPr txBox="1"/>
          <p:nvPr/>
        </p:nvSpPr>
        <p:spPr>
          <a:xfrm>
            <a:off x="5063505" y="1061244"/>
            <a:ext cx="2382383" cy="461665"/>
          </a:xfrm>
          <a:prstGeom prst="rect">
            <a:avLst/>
          </a:prstGeom>
          <a:noFill/>
        </p:spPr>
        <p:txBody>
          <a:bodyPr wrap="none" rtlCol="0">
            <a:spAutoFit/>
          </a:bodyPr>
          <a:lstStyle/>
          <a:p>
            <a:r>
              <a:rPr lang="en-US" sz="2400" b="1" i="1" dirty="0">
                <a:latin typeface="Helvetica" pitchFamily="2" charset="0"/>
              </a:rPr>
              <a:t>M</a:t>
            </a:r>
            <a:r>
              <a:rPr lang="en-US" sz="2400" b="1" i="1" baseline="-25000" dirty="0">
                <a:latin typeface="Helvetica" pitchFamily="2" charset="0"/>
              </a:rPr>
              <a:t>∞ </a:t>
            </a:r>
            <a:r>
              <a:rPr lang="en-US" sz="2400" dirty="0">
                <a:latin typeface="Helvetica" pitchFamily="2" charset="0"/>
              </a:rPr>
              <a:t>= 0.2, </a:t>
            </a:r>
            <a:r>
              <a:rPr lang="en-US" sz="2400" b="1" i="1" dirty="0">
                <a:latin typeface="Symbol" pitchFamily="2" charset="2"/>
              </a:rPr>
              <a:t>a</a:t>
            </a:r>
            <a:r>
              <a:rPr lang="en-US" sz="2400" dirty="0">
                <a:latin typeface="Symbol" pitchFamily="2" charset="2"/>
              </a:rPr>
              <a:t> </a:t>
            </a:r>
            <a:r>
              <a:rPr lang="en-US" sz="2400" dirty="0">
                <a:latin typeface="Helvetica" pitchFamily="2" charset="0"/>
              </a:rPr>
              <a:t>≅ 8</a:t>
            </a:r>
            <a:r>
              <a:rPr lang="en-US" sz="2400" dirty="0"/>
              <a:t>°</a:t>
            </a:r>
          </a:p>
        </p:txBody>
      </p:sp>
      <p:pic>
        <p:nvPicPr>
          <p:cNvPr id="11" name="Picture 10">
            <a:extLst>
              <a:ext uri="{FF2B5EF4-FFF2-40B4-BE49-F238E27FC236}">
                <a16:creationId xmlns:a16="http://schemas.microsoft.com/office/drawing/2014/main" id="{56FCE562-270E-E2CB-C419-91D4F93D722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878359" y="1988455"/>
            <a:ext cx="3089609" cy="320040"/>
          </a:xfrm>
          <a:prstGeom prst="rect">
            <a:avLst/>
          </a:prstGeom>
        </p:spPr>
      </p:pic>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92AB8001-4F43-A8B5-78A4-F13A1528B7BF}"/>
                  </a:ext>
                </a:extLst>
              </p:cNvPr>
              <p:cNvSpPr txBox="1"/>
              <p:nvPr/>
            </p:nvSpPr>
            <p:spPr>
              <a:xfrm>
                <a:off x="1391696" y="2031496"/>
                <a:ext cx="1544269" cy="276999"/>
              </a:xfrm>
              <a:prstGeom prst="rect">
                <a:avLst/>
              </a:prstGeom>
              <a:noFill/>
            </p:spPr>
            <p:txBody>
              <a:bodyPr wrap="none" lIns="0" tIns="0" rIns="0" bIns="0" rtlCol="0">
                <a:spAutoFit/>
              </a:bodyPr>
              <a:lstStyle/>
              <a:p>
                <a14:m>
                  <m:oMath xmlns:m="http://schemas.openxmlformats.org/officeDocument/2006/math">
                    <m:r>
                      <a:rPr lang="en-US" b="1" i="1" smtClean="0">
                        <a:latin typeface="Cambria Math" panose="02040503050406030204" pitchFamily="18" charset="0"/>
                      </a:rPr>
                      <m:t>𝑵𝑷𝑹</m:t>
                    </m:r>
                    <m:r>
                      <a:rPr lang="en-US" b="0" i="1" smtClean="0">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𝑐𝑎𝑣</m:t>
                        </m:r>
                      </m:sub>
                    </m:sSub>
                  </m:oMath>
                </a14:m>
                <a:r>
                  <a:rPr lang="en-US" dirty="0"/>
                  <a:t>/</a:t>
                </a:r>
                <a14:m>
                  <m:oMath xmlns:m="http://schemas.openxmlformats.org/officeDocument/2006/math">
                    <m:sSub>
                      <m:sSubPr>
                        <m:ctrlPr>
                          <a:rPr lang="en-US" i="1" dirty="0" smtClean="0">
                            <a:latin typeface="Cambria Math" panose="02040503050406030204" pitchFamily="18" charset="0"/>
                          </a:rPr>
                        </m:ctrlPr>
                      </m:sSubPr>
                      <m:e>
                        <m:r>
                          <a:rPr lang="en-US" b="0" i="1" dirty="0" smtClean="0">
                            <a:latin typeface="Cambria Math" panose="02040503050406030204" pitchFamily="18" charset="0"/>
                          </a:rPr>
                          <m:t>𝑃</m:t>
                        </m:r>
                      </m:e>
                      <m:sub>
                        <m:r>
                          <a:rPr lang="en-US" b="0" i="1" dirty="0" smtClean="0">
                            <a:latin typeface="Cambria Math" panose="02040503050406030204" pitchFamily="18" charset="0"/>
                            <a:ea typeface="Cambria Math" panose="02040503050406030204" pitchFamily="18" charset="0"/>
                          </a:rPr>
                          <m:t>∞</m:t>
                        </m:r>
                      </m:sub>
                    </m:sSub>
                  </m:oMath>
                </a14:m>
                <a:endParaRPr lang="en-US" dirty="0"/>
              </a:p>
            </p:txBody>
          </p:sp>
        </mc:Choice>
        <mc:Fallback>
          <p:sp>
            <p:nvSpPr>
              <p:cNvPr id="13" name="TextBox 12">
                <a:extLst>
                  <a:ext uri="{FF2B5EF4-FFF2-40B4-BE49-F238E27FC236}">
                    <a16:creationId xmlns:a16="http://schemas.microsoft.com/office/drawing/2014/main" id="{92AB8001-4F43-A8B5-78A4-F13A1528B7BF}"/>
                  </a:ext>
                </a:extLst>
              </p:cNvPr>
              <p:cNvSpPr txBox="1">
                <a:spLocks noRot="1" noChangeAspect="1" noMove="1" noResize="1" noEditPoints="1" noAdjustHandles="1" noChangeArrowheads="1" noChangeShapeType="1" noTextEdit="1"/>
              </p:cNvSpPr>
              <p:nvPr/>
            </p:nvSpPr>
            <p:spPr>
              <a:xfrm>
                <a:off x="1391696" y="2031496"/>
                <a:ext cx="1544269" cy="276999"/>
              </a:xfrm>
              <a:prstGeom prst="rect">
                <a:avLst/>
              </a:prstGeom>
              <a:blipFill>
                <a:blip r:embed="rId6"/>
                <a:stretch>
                  <a:fillRect l="-4878" t="-21739" r="-813" b="-47826"/>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F22E98AF-DBD6-78D1-E79F-8B57C852BA5D}"/>
              </a:ext>
            </a:extLst>
          </p:cNvPr>
          <p:cNvSpPr>
            <a:spLocks noGrp="1"/>
          </p:cNvSpPr>
          <p:nvPr>
            <p:ph type="sldNum" sz="quarter" idx="12"/>
          </p:nvPr>
        </p:nvSpPr>
        <p:spPr/>
        <p:txBody>
          <a:bodyPr/>
          <a:lstStyle/>
          <a:p>
            <a:fld id="{0F762837-B9D8-D149-A305-792DEBB25230}" type="slidenum">
              <a:rPr lang="en-US" smtClean="0"/>
              <a:t>23</a:t>
            </a:fld>
            <a:endParaRPr lang="en-US"/>
          </a:p>
        </p:txBody>
      </p:sp>
    </p:spTree>
    <p:extLst>
      <p:ext uri="{BB962C8B-B14F-4D97-AF65-F5344CB8AC3E}">
        <p14:creationId xmlns:p14="http://schemas.microsoft.com/office/powerpoint/2010/main" val="12122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25BA2-A1B6-DD7D-29A6-CBA2AD5BC8E8}"/>
              </a:ext>
            </a:extLst>
          </p:cNvPr>
          <p:cNvSpPr>
            <a:spLocks noGrp="1"/>
          </p:cNvSpPr>
          <p:nvPr>
            <p:ph type="title"/>
          </p:nvPr>
        </p:nvSpPr>
        <p:spPr>
          <a:xfrm>
            <a:off x="169794" y="-39756"/>
            <a:ext cx="10515600" cy="1325563"/>
          </a:xfrm>
        </p:spPr>
        <p:txBody>
          <a:bodyPr/>
          <a:lstStyle/>
          <a:p>
            <a:r>
              <a:rPr lang="en-US" b="1" dirty="0">
                <a:latin typeface="Helvetica" pitchFamily="2" charset="0"/>
              </a:rPr>
              <a:t>Outline</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B2BDF5D6-229E-BDCC-90FC-9E44A64FCCCA}"/>
                  </a:ext>
                </a:extLst>
              </p:cNvPr>
              <p:cNvSpPr txBox="1"/>
              <p:nvPr/>
            </p:nvSpPr>
            <p:spPr>
              <a:xfrm>
                <a:off x="593033" y="977716"/>
                <a:ext cx="5285871" cy="5440207"/>
              </a:xfrm>
              <a:prstGeom prst="rect">
                <a:avLst/>
              </a:prstGeom>
              <a:noFill/>
            </p:spPr>
            <p:txBody>
              <a:bodyPr wrap="none" rtlCol="0">
                <a:spAutoFit/>
              </a:bodyPr>
              <a:lstStyle/>
              <a:p>
                <a:pPr marL="285750" indent="-285750">
                  <a:lnSpc>
                    <a:spcPct val="300000"/>
                  </a:lnSpc>
                  <a:buFont typeface="Arial" panose="020B0604020202020204" pitchFamily="34" charset="0"/>
                  <a:buChar char="•"/>
                </a:pPr>
                <a:r>
                  <a:rPr lang="en-US" sz="2400" dirty="0">
                    <a:latin typeface="Helvetica" pitchFamily="2" charset="0"/>
                  </a:rPr>
                  <a:t>Motivation &amp; Approach</a:t>
                </a:r>
              </a:p>
              <a:p>
                <a:pPr marL="285750" indent="-285750">
                  <a:lnSpc>
                    <a:spcPct val="300000"/>
                  </a:lnSpc>
                  <a:buFont typeface="Arial" panose="020B0604020202020204" pitchFamily="34" charset="0"/>
                  <a:buChar char="•"/>
                </a:pPr>
                <a:r>
                  <a:rPr lang="en-US" sz="2400" dirty="0">
                    <a:latin typeface="Helvetica" pitchFamily="2" charset="0"/>
                  </a:rPr>
                  <a:t>CFD</a:t>
                </a:r>
              </a:p>
              <a:p>
                <a:pPr marL="285750" indent="-285750">
                  <a:lnSpc>
                    <a:spcPct val="300000"/>
                  </a:lnSpc>
                  <a:buFont typeface="Arial" panose="020B0604020202020204" pitchFamily="34" charset="0"/>
                  <a:buChar char="•"/>
                </a:pPr>
                <a:r>
                  <a:rPr lang="en-US" sz="2400" dirty="0">
                    <a:latin typeface="Helvetica" pitchFamily="2" charset="0"/>
                  </a:rPr>
                  <a:t>Actuator Technology</a:t>
                </a:r>
              </a:p>
              <a:p>
                <a:pPr marL="285750" indent="-285750">
                  <a:lnSpc>
                    <a:spcPct val="300000"/>
                  </a:lnSpc>
                  <a:buFont typeface="Arial" panose="020B0604020202020204" pitchFamily="34" charset="0"/>
                  <a:buChar char="•"/>
                </a:pPr>
                <a:r>
                  <a:rPr lang="en-US" sz="2400" dirty="0">
                    <a:solidFill>
                      <a:schemeClr val="tx1"/>
                    </a:solidFill>
                    <a:latin typeface="Helvetica" pitchFamily="2" charset="0"/>
                  </a:rPr>
                  <a:t>Actuator Comparison (</a:t>
                </a:r>
                <a:r>
                  <a:rPr lang="en-US" sz="2400" b="1" i="1" dirty="0">
                    <a:solidFill>
                      <a:schemeClr val="tx1"/>
                    </a:solidFill>
                    <a:latin typeface="Helvetica" pitchFamily="2" charset="0"/>
                  </a:rPr>
                  <a:t>NPR</a:t>
                </a:r>
                <a:r>
                  <a:rPr lang="en-US" sz="2400" i="1" baseline="-25000" dirty="0">
                    <a:solidFill>
                      <a:schemeClr val="tx1"/>
                    </a:solidFill>
                    <a:latin typeface="Symbol" pitchFamily="2" charset="2"/>
                  </a:rPr>
                  <a:t> </a:t>
                </a:r>
                <a:r>
                  <a:rPr lang="en-US" sz="2400" dirty="0">
                    <a:solidFill>
                      <a:schemeClr val="tx1"/>
                    </a:solidFill>
                  </a:rPr>
                  <a:t>, </a:t>
                </a:r>
                <a14:m>
                  <m:oMath xmlns:m="http://schemas.openxmlformats.org/officeDocument/2006/math">
                    <m:acc>
                      <m:accPr>
                        <m:chr m:val="̇"/>
                        <m:ctrlPr>
                          <a:rPr lang="en-US" sz="2400" i="1" dirty="0" smtClean="0">
                            <a:solidFill>
                              <a:schemeClr val="tx1"/>
                            </a:solidFill>
                            <a:latin typeface="Cambria Math" panose="02040503050406030204" pitchFamily="18" charset="0"/>
                          </a:rPr>
                        </m:ctrlPr>
                      </m:accPr>
                      <m:e>
                        <m:r>
                          <a:rPr lang="en-US" sz="2400" b="0" i="1" dirty="0" smtClean="0">
                            <a:solidFill>
                              <a:schemeClr val="tx1"/>
                            </a:solidFill>
                            <a:latin typeface="Cambria Math" panose="02040503050406030204" pitchFamily="18" charset="0"/>
                          </a:rPr>
                          <m:t>𝑚</m:t>
                        </m:r>
                      </m:e>
                    </m:acc>
                  </m:oMath>
                </a14:m>
                <a:r>
                  <a:rPr lang="en-US" sz="2400" i="1" baseline="-25000" dirty="0">
                    <a:solidFill>
                      <a:schemeClr val="tx1"/>
                    </a:solidFill>
                  </a:rPr>
                  <a:t> </a:t>
                </a:r>
                <a:r>
                  <a:rPr lang="en-US" sz="2400" dirty="0">
                    <a:solidFill>
                      <a:schemeClr val="tx1"/>
                    </a:solidFill>
                  </a:rPr>
                  <a:t>, </a:t>
                </a:r>
                <a:r>
                  <a:rPr lang="en-US" sz="2400" b="1" i="1" dirty="0">
                    <a:solidFill>
                      <a:schemeClr val="tx1"/>
                    </a:solidFill>
                    <a:latin typeface="Helvetica" pitchFamily="2" charset="0"/>
                  </a:rPr>
                  <a:t>C</a:t>
                </a:r>
                <a:r>
                  <a:rPr lang="en-US" sz="2400" b="1" i="1" baseline="-25000" dirty="0">
                    <a:solidFill>
                      <a:schemeClr val="tx1"/>
                    </a:solidFill>
                    <a:latin typeface="Symbol" pitchFamily="2" charset="2"/>
                  </a:rPr>
                  <a:t>p </a:t>
                </a:r>
                <a:r>
                  <a:rPr lang="en-US" sz="2400" dirty="0">
                    <a:solidFill>
                      <a:schemeClr val="tx1"/>
                    </a:solidFill>
                  </a:rPr>
                  <a:t>)</a:t>
                </a:r>
              </a:p>
              <a:p>
                <a:pPr marL="285750" indent="-285750">
                  <a:lnSpc>
                    <a:spcPct val="300000"/>
                  </a:lnSpc>
                  <a:buFont typeface="Arial" panose="020B0604020202020204" pitchFamily="34" charset="0"/>
                  <a:buChar char="•"/>
                </a:pPr>
                <a:r>
                  <a:rPr lang="en-US" sz="2400" dirty="0">
                    <a:solidFill>
                      <a:srgbClr val="0070C0"/>
                    </a:solidFill>
                    <a:latin typeface="Helvetica" pitchFamily="2" charset="0"/>
                  </a:rPr>
                  <a:t>Other Data</a:t>
                </a:r>
              </a:p>
            </p:txBody>
          </p:sp>
        </mc:Choice>
        <mc:Fallback>
          <p:sp>
            <p:nvSpPr>
              <p:cNvPr id="4" name="TextBox 3">
                <a:extLst>
                  <a:ext uri="{FF2B5EF4-FFF2-40B4-BE49-F238E27FC236}">
                    <a16:creationId xmlns:a16="http://schemas.microsoft.com/office/drawing/2014/main" id="{B2BDF5D6-229E-BDCC-90FC-9E44A64FCCCA}"/>
                  </a:ext>
                </a:extLst>
              </p:cNvPr>
              <p:cNvSpPr txBox="1">
                <a:spLocks noRot="1" noChangeAspect="1" noMove="1" noResize="1" noEditPoints="1" noAdjustHandles="1" noChangeArrowheads="1" noChangeShapeType="1" noTextEdit="1"/>
              </p:cNvSpPr>
              <p:nvPr/>
            </p:nvSpPr>
            <p:spPr>
              <a:xfrm>
                <a:off x="593033" y="977716"/>
                <a:ext cx="5285871" cy="5440207"/>
              </a:xfrm>
              <a:prstGeom prst="rect">
                <a:avLst/>
              </a:prstGeom>
              <a:blipFill>
                <a:blip r:embed="rId2"/>
                <a:stretch>
                  <a:fillRect l="-1439" r="-1918" b="-1628"/>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A4ED0903-D020-F9F2-DE2B-72B67C946189}"/>
              </a:ext>
            </a:extLst>
          </p:cNvPr>
          <p:cNvSpPr>
            <a:spLocks noGrp="1"/>
          </p:cNvSpPr>
          <p:nvPr>
            <p:ph type="sldNum" sz="quarter" idx="12"/>
          </p:nvPr>
        </p:nvSpPr>
        <p:spPr/>
        <p:txBody>
          <a:bodyPr/>
          <a:lstStyle/>
          <a:p>
            <a:fld id="{0F762837-B9D8-D149-A305-792DEBB25230}" type="slidenum">
              <a:rPr lang="en-US" smtClean="0"/>
              <a:t>24</a:t>
            </a:fld>
            <a:endParaRPr lang="en-US"/>
          </a:p>
        </p:txBody>
      </p:sp>
    </p:spTree>
    <p:extLst>
      <p:ext uri="{BB962C8B-B14F-4D97-AF65-F5344CB8AC3E}">
        <p14:creationId xmlns:p14="http://schemas.microsoft.com/office/powerpoint/2010/main" val="1171232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25BA2-A1B6-DD7D-29A6-CBA2AD5BC8E8}"/>
              </a:ext>
            </a:extLst>
          </p:cNvPr>
          <p:cNvSpPr>
            <a:spLocks noGrp="1"/>
          </p:cNvSpPr>
          <p:nvPr>
            <p:ph type="title"/>
          </p:nvPr>
        </p:nvSpPr>
        <p:spPr>
          <a:xfrm>
            <a:off x="169794" y="-39756"/>
            <a:ext cx="10515600" cy="1325563"/>
          </a:xfrm>
        </p:spPr>
        <p:txBody>
          <a:bodyPr/>
          <a:lstStyle/>
          <a:p>
            <a:r>
              <a:rPr lang="en-US" b="1" dirty="0">
                <a:latin typeface="Helvetica" pitchFamily="2" charset="0"/>
              </a:rPr>
              <a:t>Flow Visualization: Infrared Images</a:t>
            </a:r>
          </a:p>
        </p:txBody>
      </p:sp>
      <p:pic>
        <p:nvPicPr>
          <p:cNvPr id="5" name="Picture 4" descr="A picture containing text, fighter&#10;&#10;Description automatically generated">
            <a:extLst>
              <a:ext uri="{FF2B5EF4-FFF2-40B4-BE49-F238E27FC236}">
                <a16:creationId xmlns:a16="http://schemas.microsoft.com/office/drawing/2014/main" id="{6721938B-8B12-AFA3-4542-412DB42B18B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07534" y="1131632"/>
            <a:ext cx="6868910" cy="5518024"/>
          </a:xfrm>
          <a:prstGeom prst="rect">
            <a:avLst/>
          </a:prstGeom>
        </p:spPr>
      </p:pic>
      <p:sp>
        <p:nvSpPr>
          <p:cNvPr id="6" name="TextBox 5">
            <a:extLst>
              <a:ext uri="{FF2B5EF4-FFF2-40B4-BE49-F238E27FC236}">
                <a16:creationId xmlns:a16="http://schemas.microsoft.com/office/drawing/2014/main" id="{8F7BFC57-15AB-8F6C-62D5-7772A1431BE4}"/>
              </a:ext>
            </a:extLst>
          </p:cNvPr>
          <p:cNvSpPr txBox="1"/>
          <p:nvPr/>
        </p:nvSpPr>
        <p:spPr>
          <a:xfrm>
            <a:off x="9276444" y="2662177"/>
            <a:ext cx="2694520" cy="646331"/>
          </a:xfrm>
          <a:prstGeom prst="rect">
            <a:avLst/>
          </a:prstGeom>
          <a:noFill/>
        </p:spPr>
        <p:txBody>
          <a:bodyPr wrap="none" rtlCol="0">
            <a:spAutoFit/>
          </a:bodyPr>
          <a:lstStyle/>
          <a:p>
            <a:r>
              <a:rPr lang="en-US" dirty="0">
                <a:latin typeface="Helvetica" pitchFamily="2" charset="0"/>
              </a:rPr>
              <a:t>Health Monitoring</a:t>
            </a:r>
          </a:p>
          <a:p>
            <a:r>
              <a:rPr lang="en-US" dirty="0">
                <a:latin typeface="Helvetica" pitchFamily="2" charset="0"/>
              </a:rPr>
              <a:t>Verify Actuators Working</a:t>
            </a:r>
          </a:p>
        </p:txBody>
      </p:sp>
      <p:sp>
        <p:nvSpPr>
          <p:cNvPr id="7" name="TextBox 6">
            <a:extLst>
              <a:ext uri="{FF2B5EF4-FFF2-40B4-BE49-F238E27FC236}">
                <a16:creationId xmlns:a16="http://schemas.microsoft.com/office/drawing/2014/main" id="{8180EB3E-C3E4-77C8-1D13-A2D8EB49C366}"/>
              </a:ext>
            </a:extLst>
          </p:cNvPr>
          <p:cNvSpPr txBox="1"/>
          <p:nvPr/>
        </p:nvSpPr>
        <p:spPr>
          <a:xfrm>
            <a:off x="6736466" y="6180881"/>
            <a:ext cx="2715808" cy="369332"/>
          </a:xfrm>
          <a:prstGeom prst="rect">
            <a:avLst/>
          </a:prstGeom>
          <a:solidFill>
            <a:schemeClr val="bg1"/>
          </a:solidFill>
        </p:spPr>
        <p:txBody>
          <a:bodyPr wrap="none" rtlCol="0">
            <a:spAutoFit/>
          </a:bodyPr>
          <a:lstStyle/>
          <a:p>
            <a:r>
              <a:rPr lang="en-US" b="1" i="1" dirty="0"/>
              <a:t>NPR</a:t>
            </a:r>
            <a:r>
              <a:rPr lang="en-US" dirty="0"/>
              <a:t> = 2.4, </a:t>
            </a:r>
            <a:r>
              <a:rPr lang="en-US" b="1" i="1" dirty="0">
                <a:latin typeface="Symbol" pitchFamily="2" charset="2"/>
              </a:rPr>
              <a:t>a</a:t>
            </a:r>
            <a:r>
              <a:rPr lang="en-US" dirty="0"/>
              <a:t> = 9°, </a:t>
            </a:r>
            <a:r>
              <a:rPr lang="en-US" b="1" i="1" dirty="0"/>
              <a:t>M</a:t>
            </a:r>
            <a:r>
              <a:rPr lang="en-US" b="1" i="1" baseline="-25000" dirty="0"/>
              <a:t>∞ </a:t>
            </a:r>
            <a:r>
              <a:rPr lang="en-US" dirty="0"/>
              <a:t>= 0.2</a:t>
            </a:r>
            <a:endParaRPr lang="en-US" baseline="-25000" dirty="0"/>
          </a:p>
        </p:txBody>
      </p:sp>
      <p:sp>
        <p:nvSpPr>
          <p:cNvPr id="8" name="TextBox 7">
            <a:extLst>
              <a:ext uri="{FF2B5EF4-FFF2-40B4-BE49-F238E27FC236}">
                <a16:creationId xmlns:a16="http://schemas.microsoft.com/office/drawing/2014/main" id="{4BB51829-5ED5-1D6C-1DCB-5C348ED7A523}"/>
              </a:ext>
            </a:extLst>
          </p:cNvPr>
          <p:cNvSpPr txBox="1"/>
          <p:nvPr/>
        </p:nvSpPr>
        <p:spPr>
          <a:xfrm>
            <a:off x="42399" y="1117370"/>
            <a:ext cx="2365135" cy="646331"/>
          </a:xfrm>
          <a:prstGeom prst="rect">
            <a:avLst/>
          </a:prstGeom>
          <a:noFill/>
        </p:spPr>
        <p:txBody>
          <a:bodyPr wrap="none" rtlCol="0">
            <a:spAutoFit/>
          </a:bodyPr>
          <a:lstStyle/>
          <a:p>
            <a:r>
              <a:rPr lang="en-US" dirty="0">
                <a:latin typeface="Helvetica" pitchFamily="2" charset="0"/>
              </a:rPr>
              <a:t>Lin, et al. AIAA Paper</a:t>
            </a:r>
          </a:p>
          <a:p>
            <a:r>
              <a:rPr lang="en-US" dirty="0">
                <a:latin typeface="Helvetica" pitchFamily="2" charset="0"/>
              </a:rPr>
              <a:t>2020-0783</a:t>
            </a:r>
          </a:p>
        </p:txBody>
      </p:sp>
      <p:sp>
        <p:nvSpPr>
          <p:cNvPr id="9" name="Slide Number Placeholder 8">
            <a:extLst>
              <a:ext uri="{FF2B5EF4-FFF2-40B4-BE49-F238E27FC236}">
                <a16:creationId xmlns:a16="http://schemas.microsoft.com/office/drawing/2014/main" id="{90CFB360-B0BA-E229-1E23-CA7E78DDD378}"/>
              </a:ext>
            </a:extLst>
          </p:cNvPr>
          <p:cNvSpPr>
            <a:spLocks noGrp="1"/>
          </p:cNvSpPr>
          <p:nvPr>
            <p:ph type="sldNum" sz="quarter" idx="12"/>
          </p:nvPr>
        </p:nvSpPr>
        <p:spPr/>
        <p:txBody>
          <a:bodyPr/>
          <a:lstStyle/>
          <a:p>
            <a:fld id="{0F762837-B9D8-D149-A305-792DEBB25230}" type="slidenum">
              <a:rPr lang="en-US" smtClean="0"/>
              <a:t>25</a:t>
            </a:fld>
            <a:endParaRPr lang="en-US"/>
          </a:p>
        </p:txBody>
      </p:sp>
    </p:spTree>
    <p:extLst>
      <p:ext uri="{BB962C8B-B14F-4D97-AF65-F5344CB8AC3E}">
        <p14:creationId xmlns:p14="http://schemas.microsoft.com/office/powerpoint/2010/main" val="1614257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9A9F8B-CD53-BD4A-A3EA-9C6206EB76C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42" y="759381"/>
            <a:ext cx="4572000" cy="4572000"/>
          </a:xfrm>
          <a:prstGeom prst="rect">
            <a:avLst/>
          </a:prstGeom>
          <a:noFill/>
          <a:ln>
            <a:noFill/>
          </a:ln>
        </p:spPr>
      </p:pic>
      <p:sp>
        <p:nvSpPr>
          <p:cNvPr id="49" name="Rectangle 48">
            <a:extLst>
              <a:ext uri="{FF2B5EF4-FFF2-40B4-BE49-F238E27FC236}">
                <a16:creationId xmlns:a16="http://schemas.microsoft.com/office/drawing/2014/main" id="{C5A12732-C592-D543-98A8-401A32C80F23}"/>
              </a:ext>
            </a:extLst>
          </p:cNvPr>
          <p:cNvSpPr/>
          <p:nvPr/>
        </p:nvSpPr>
        <p:spPr>
          <a:xfrm>
            <a:off x="37225" y="5360301"/>
            <a:ext cx="3968056" cy="1169551"/>
          </a:xfrm>
          <a:prstGeom prst="rect">
            <a:avLst/>
          </a:prstGeom>
        </p:spPr>
        <p:txBody>
          <a:bodyPr wrap="square">
            <a:spAutoFit/>
          </a:bodyPr>
          <a:lstStyle/>
          <a:p>
            <a:r>
              <a:rPr lang="en-US" sz="1600" b="1" i="1">
                <a:latin typeface="Arial Narrow" panose="020B0604020202020204" pitchFamily="34" charset="0"/>
                <a:ea typeface="Times New Roman" panose="02020603050405020304" pitchFamily="18" charset="0"/>
                <a:cs typeface="Arial Narrow" panose="020B0604020202020204" pitchFamily="34" charset="0"/>
              </a:rPr>
              <a:t>Above: Simulated surface streamline with from </a:t>
            </a:r>
            <a:r>
              <a:rPr lang="en-US" sz="1600" b="1" i="1" err="1">
                <a:latin typeface="Arial Narrow" panose="020B0604020202020204" pitchFamily="34" charset="0"/>
                <a:ea typeface="Times New Roman" panose="02020603050405020304" pitchFamily="18" charset="0"/>
                <a:cs typeface="Arial Narrow" panose="020B0604020202020204" pitchFamily="34" charset="0"/>
              </a:rPr>
              <a:t>Vatsa</a:t>
            </a:r>
            <a:r>
              <a:rPr lang="en-US" sz="1600" b="1" i="1">
                <a:latin typeface="Arial Narrow" panose="020B0604020202020204" pitchFamily="34" charset="0"/>
                <a:ea typeface="Times New Roman" panose="02020603050405020304" pitchFamily="18" charset="0"/>
                <a:cs typeface="Arial Narrow" panose="020B0604020202020204" pitchFamily="34" charset="0"/>
              </a:rPr>
              <a:t> et al. (AIAA 2019-</a:t>
            </a:r>
            <a:r>
              <a:rPr lang="en-US" sz="1600" b="1" i="1">
                <a:latin typeface="Arial Narrow" panose="020B0604020202020204" pitchFamily="34" charset="0"/>
                <a:cs typeface="Arial Narrow" panose="020B0604020202020204" pitchFamily="34" charset="0"/>
              </a:rPr>
              <a:t>3724</a:t>
            </a:r>
            <a:r>
              <a:rPr lang="en-US" sz="1600" b="1" i="1">
                <a:latin typeface="Arial Narrow" panose="020B0604020202020204" pitchFamily="34" charset="0"/>
                <a:ea typeface="Times New Roman" panose="02020603050405020304" pitchFamily="18" charset="0"/>
                <a:cs typeface="Arial Narrow" panose="020B0604020202020204" pitchFamily="34" charset="0"/>
              </a:rPr>
              <a:t>)</a:t>
            </a:r>
          </a:p>
          <a:p>
            <a:endParaRPr lang="en-US" sz="600" b="1" i="1">
              <a:latin typeface="Arial Narrow" panose="020B0604020202020204" pitchFamily="34" charset="0"/>
              <a:cs typeface="Arial Narrow" panose="020B0604020202020204" pitchFamily="34" charset="0"/>
            </a:endParaRPr>
          </a:p>
          <a:p>
            <a:r>
              <a:rPr lang="en-US" sz="1600" b="1" i="1">
                <a:latin typeface="Arial Narrow" panose="020B0604020202020204" pitchFamily="34" charset="0"/>
                <a:ea typeface="Times New Roman" panose="02020603050405020304" pitchFamily="18" charset="0"/>
                <a:cs typeface="Arial Narrow" panose="020B0604020202020204" pitchFamily="34" charset="0"/>
              </a:rPr>
              <a:t>Right: Surface oil flow visualization on inboard and outboard flaps of CRM-SHL-AFC</a:t>
            </a:r>
            <a:endParaRPr lang="en-US" sz="1600" b="1" i="1">
              <a:latin typeface="Arial Narrow" panose="020B0604020202020204" pitchFamily="34" charset="0"/>
              <a:cs typeface="Arial Narrow" panose="020B0604020202020204" pitchFamily="34" charset="0"/>
            </a:endParaRPr>
          </a:p>
        </p:txBody>
      </p:sp>
      <p:sp>
        <p:nvSpPr>
          <p:cNvPr id="50" name="Rectangle 49">
            <a:extLst>
              <a:ext uri="{FF2B5EF4-FFF2-40B4-BE49-F238E27FC236}">
                <a16:creationId xmlns:a16="http://schemas.microsoft.com/office/drawing/2014/main" id="{304A636E-2EA8-2D43-8AF4-B6C59F4E6F12}"/>
              </a:ext>
            </a:extLst>
          </p:cNvPr>
          <p:cNvSpPr/>
          <p:nvPr/>
        </p:nvSpPr>
        <p:spPr>
          <a:xfrm>
            <a:off x="5695" y="-81066"/>
            <a:ext cx="11618745" cy="830997"/>
          </a:xfrm>
          <a:prstGeom prst="rect">
            <a:avLst/>
          </a:prstGeom>
        </p:spPr>
        <p:txBody>
          <a:bodyPr wrap="square">
            <a:spAutoFit/>
          </a:bodyPr>
          <a:lstStyle/>
          <a:p>
            <a:pPr algn="ctr">
              <a:tabLst>
                <a:tab pos="4167188" algn="l"/>
              </a:tabLst>
            </a:pPr>
            <a:r>
              <a:rPr lang="en-US" sz="2800" b="1">
                <a:latin typeface="Arial Narrow" panose="020B0604020202020204" pitchFamily="34" charset="0"/>
                <a:cs typeface="Arial Narrow" panose="020B0604020202020204" pitchFamily="34" charset="0"/>
              </a:rPr>
              <a:t>Evidences of 3D Periodic Flow on Flaps from CFD and Oil Flow Visualization </a:t>
            </a:r>
          </a:p>
          <a:p>
            <a:pPr algn="ctr"/>
            <a:r>
              <a:rPr lang="en-US" sz="2000" b="1">
                <a:latin typeface="Arial Narrow" panose="020B0604020202020204" pitchFamily="34" charset="0"/>
                <a:ea typeface="Times New Roman" panose="02020603050405020304" pitchFamily="18" charset="0"/>
                <a:cs typeface="Arial Narrow" panose="020B0604020202020204" pitchFamily="34" charset="0"/>
              </a:rPr>
              <a:t>(HELP: C1-C10 &amp; NPR = 2.4; </a:t>
            </a:r>
            <a:r>
              <a:rPr lang="en-US" sz="2000" b="1">
                <a:latin typeface="Arial Narrow" panose="020B0604020202020204" pitchFamily="34" charset="0"/>
                <a:cs typeface="Arial Narrow" panose="020B0604020202020204" pitchFamily="34" charset="0"/>
              </a:rPr>
              <a:t>M</a:t>
            </a:r>
            <a:r>
              <a:rPr lang="en-US" sz="2000" b="1" baseline="-25000">
                <a:latin typeface="Arial Narrow" panose="020B0604020202020204" pitchFamily="34" charset="0"/>
                <a:cs typeface="Arial Narrow" panose="020B0604020202020204" pitchFamily="34" charset="0"/>
              </a:rPr>
              <a:t>∞</a:t>
            </a:r>
            <a:r>
              <a:rPr lang="en-US" sz="2000" b="1">
                <a:latin typeface="Arial Narrow" panose="020B0604020202020204" pitchFamily="34" charset="0"/>
                <a:cs typeface="Arial Narrow" panose="020B0604020202020204" pitchFamily="34" charset="0"/>
              </a:rPr>
              <a:t> = 0.2, </a:t>
            </a:r>
            <a:r>
              <a:rPr lang="en-US" sz="2000" b="1">
                <a:latin typeface="Symbol" pitchFamily="2" charset="2"/>
                <a:ea typeface="Times New Roman" panose="02020603050405020304" pitchFamily="18" charset="0"/>
                <a:cs typeface="Arial Narrow" panose="020B0604020202020204" pitchFamily="34" charset="0"/>
              </a:rPr>
              <a:t>a</a:t>
            </a:r>
            <a:r>
              <a:rPr lang="en-US" sz="2000" b="1">
                <a:latin typeface="Arial Narrow" panose="020B0604020202020204" pitchFamily="34" charset="0"/>
                <a:ea typeface="Times New Roman" panose="02020603050405020304" pitchFamily="18" charset="0"/>
                <a:cs typeface="Arial Narrow" panose="020B0604020202020204" pitchFamily="34" charset="0"/>
              </a:rPr>
              <a:t> = 9</a:t>
            </a:r>
            <a:r>
              <a:rPr lang="en-US" sz="2000" b="1">
                <a:latin typeface="Arial Narrow" panose="020B0604020202020204" pitchFamily="34" charset="0"/>
                <a:ea typeface="Times New Roman" panose="02020603050405020304" pitchFamily="18" charset="0"/>
                <a:cs typeface="Arial Narrow" panose="020B0604020202020204" pitchFamily="34" charset="0"/>
                <a:sym typeface="Symbol" pitchFamily="2" charset="2"/>
              </a:rPr>
              <a:t> ⏤ equivalent to TWICS applied</a:t>
            </a:r>
            <a:r>
              <a:rPr lang="en-US" sz="2000" b="1">
                <a:latin typeface="Arial Narrow" panose="020B0604020202020204" pitchFamily="34" charset="0"/>
                <a:ea typeface="Times New Roman" panose="02020603050405020304" pitchFamily="18" charset="0"/>
                <a:cs typeface="Arial Narrow" panose="020B0604020202020204" pitchFamily="34" charset="0"/>
              </a:rPr>
              <a:t>)</a:t>
            </a:r>
            <a:endParaRPr lang="en-US" sz="2000" b="1">
              <a:latin typeface="Arial Narrow" panose="020B0604020202020204" pitchFamily="34" charset="0"/>
              <a:cs typeface="Arial Narrow" panose="020B0604020202020204" pitchFamily="34" charset="0"/>
            </a:endParaRPr>
          </a:p>
        </p:txBody>
      </p:sp>
      <p:sp>
        <p:nvSpPr>
          <p:cNvPr id="51" name="Rectangle 50">
            <a:extLst>
              <a:ext uri="{FF2B5EF4-FFF2-40B4-BE49-F238E27FC236}">
                <a16:creationId xmlns:a16="http://schemas.microsoft.com/office/drawing/2014/main" id="{429663AC-F2A4-6542-BAFC-A85626C4C97B}"/>
              </a:ext>
            </a:extLst>
          </p:cNvPr>
          <p:cNvSpPr/>
          <p:nvPr/>
        </p:nvSpPr>
        <p:spPr>
          <a:xfrm>
            <a:off x="4817071" y="6482573"/>
            <a:ext cx="1801418" cy="338554"/>
          </a:xfrm>
          <a:prstGeom prst="rect">
            <a:avLst/>
          </a:prstGeom>
        </p:spPr>
        <p:txBody>
          <a:bodyPr wrap="square">
            <a:spAutoFit/>
          </a:bodyPr>
          <a:lstStyle/>
          <a:p>
            <a:r>
              <a:rPr lang="en-US" sz="1600" b="1">
                <a:solidFill>
                  <a:srgbClr val="002060"/>
                </a:solidFill>
                <a:latin typeface="Arial Narrow" panose="020B0604020202020204" pitchFamily="34" charset="0"/>
                <a:cs typeface="Arial Narrow" panose="020B0604020202020204" pitchFamily="34" charset="0"/>
              </a:rPr>
              <a:t>Inboard flap (C1-C4)</a:t>
            </a:r>
          </a:p>
        </p:txBody>
      </p:sp>
      <p:sp>
        <p:nvSpPr>
          <p:cNvPr id="54" name="Rectangle 53">
            <a:extLst>
              <a:ext uri="{FF2B5EF4-FFF2-40B4-BE49-F238E27FC236}">
                <a16:creationId xmlns:a16="http://schemas.microsoft.com/office/drawing/2014/main" id="{967EE61B-3A31-C54F-8652-E796B17133F8}"/>
              </a:ext>
            </a:extLst>
          </p:cNvPr>
          <p:cNvSpPr/>
          <p:nvPr/>
        </p:nvSpPr>
        <p:spPr>
          <a:xfrm>
            <a:off x="7150170" y="6480728"/>
            <a:ext cx="2188042" cy="338554"/>
          </a:xfrm>
          <a:prstGeom prst="rect">
            <a:avLst/>
          </a:prstGeom>
        </p:spPr>
        <p:txBody>
          <a:bodyPr wrap="square">
            <a:spAutoFit/>
          </a:bodyPr>
          <a:lstStyle/>
          <a:p>
            <a:r>
              <a:rPr lang="en-US" sz="1600" b="1">
                <a:solidFill>
                  <a:srgbClr val="002060"/>
                </a:solidFill>
                <a:latin typeface="Arial Narrow" panose="020B0604020202020204" pitchFamily="34" charset="0"/>
                <a:cs typeface="Arial Narrow" panose="020B0604020202020204" pitchFamily="34" charset="0"/>
              </a:rPr>
              <a:t>Outboard flap (C5-C8)</a:t>
            </a:r>
          </a:p>
        </p:txBody>
      </p:sp>
      <p:sp>
        <p:nvSpPr>
          <p:cNvPr id="55" name="Rectangle 54">
            <a:extLst>
              <a:ext uri="{FF2B5EF4-FFF2-40B4-BE49-F238E27FC236}">
                <a16:creationId xmlns:a16="http://schemas.microsoft.com/office/drawing/2014/main" id="{C5F1DDAB-A3A3-0D49-92BB-FE7C767659B9}"/>
              </a:ext>
            </a:extLst>
          </p:cNvPr>
          <p:cNvSpPr/>
          <p:nvPr/>
        </p:nvSpPr>
        <p:spPr>
          <a:xfrm>
            <a:off x="9858098" y="6480728"/>
            <a:ext cx="2188041" cy="338554"/>
          </a:xfrm>
          <a:prstGeom prst="rect">
            <a:avLst/>
          </a:prstGeom>
        </p:spPr>
        <p:txBody>
          <a:bodyPr wrap="square">
            <a:spAutoFit/>
          </a:bodyPr>
          <a:lstStyle/>
          <a:p>
            <a:r>
              <a:rPr lang="en-US" sz="1600" b="1">
                <a:solidFill>
                  <a:srgbClr val="002060"/>
                </a:solidFill>
                <a:latin typeface="Arial Narrow" panose="020B0604020202020204" pitchFamily="34" charset="0"/>
                <a:cs typeface="Arial Narrow" panose="020B0604020202020204" pitchFamily="34" charset="0"/>
              </a:rPr>
              <a:t>Outboard flap (C8-C10)</a:t>
            </a:r>
          </a:p>
        </p:txBody>
      </p:sp>
      <p:sp>
        <p:nvSpPr>
          <p:cNvPr id="90" name="Text Box 2">
            <a:extLst>
              <a:ext uri="{FF2B5EF4-FFF2-40B4-BE49-F238E27FC236}">
                <a16:creationId xmlns:a16="http://schemas.microsoft.com/office/drawing/2014/main" id="{A6A84EE0-4D46-494B-9B6B-055880B76D24}"/>
              </a:ext>
            </a:extLst>
          </p:cNvPr>
          <p:cNvSpPr txBox="1">
            <a:spLocks noChangeArrowheads="1"/>
          </p:cNvSpPr>
          <p:nvPr/>
        </p:nvSpPr>
        <p:spPr bwMode="auto">
          <a:xfrm>
            <a:off x="8668692" y="5433450"/>
            <a:ext cx="684450" cy="368065"/>
          </a:xfrm>
          <a:prstGeom prst="rect">
            <a:avLst/>
          </a:prstGeom>
          <a:solidFill>
            <a:schemeClr val="bg1"/>
          </a:solidFill>
          <a:ln w="9525">
            <a:solidFill>
              <a:schemeClr val="tx1"/>
            </a:solid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400">
                <a:effectLst/>
                <a:latin typeface="Arial Narrow" panose="020B0604020202020204" pitchFamily="34" charset="0"/>
                <a:ea typeface="Times New Roman" panose="02020603050405020304" pitchFamily="18" charset="0"/>
              </a:rPr>
              <a:t>Attached flow</a:t>
            </a:r>
            <a:endParaRPr lang="en-US" sz="1400">
              <a:effectLst/>
              <a:latin typeface="Times New Roman" panose="02020603050405020304" pitchFamily="18" charset="0"/>
              <a:ea typeface="Times New Roman" panose="02020603050405020304" pitchFamily="18" charset="0"/>
            </a:endParaRPr>
          </a:p>
        </p:txBody>
      </p:sp>
      <p:grpSp>
        <p:nvGrpSpPr>
          <p:cNvPr id="33" name="Group 32">
            <a:extLst>
              <a:ext uri="{FF2B5EF4-FFF2-40B4-BE49-F238E27FC236}">
                <a16:creationId xmlns:a16="http://schemas.microsoft.com/office/drawing/2014/main" id="{1297EBC6-973A-D748-A45B-C00D70BEA254}"/>
              </a:ext>
            </a:extLst>
          </p:cNvPr>
          <p:cNvGrpSpPr/>
          <p:nvPr/>
        </p:nvGrpSpPr>
        <p:grpSpPr>
          <a:xfrm>
            <a:off x="4334966" y="741835"/>
            <a:ext cx="7819809" cy="5767932"/>
            <a:chOff x="4334966" y="741835"/>
            <a:chExt cx="7819809" cy="5767932"/>
          </a:xfrm>
        </p:grpSpPr>
        <p:pic>
          <p:nvPicPr>
            <p:cNvPr id="32" name="Picture 31">
              <a:extLst>
                <a:ext uri="{FF2B5EF4-FFF2-40B4-BE49-F238E27FC236}">
                  <a16:creationId xmlns:a16="http://schemas.microsoft.com/office/drawing/2014/main" id="{AB0AB07F-36F5-5946-A934-1E5FFADCBAA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4689121" y="749047"/>
              <a:ext cx="2273105" cy="5760720"/>
            </a:xfrm>
            <a:prstGeom prst="rect">
              <a:avLst/>
            </a:prstGeom>
            <a:noFill/>
            <a:ln>
              <a:noFill/>
            </a:ln>
            <a:extLst>
              <a:ext uri="{53640926-AAD7-44D8-BBD7-CCE9431645EC}">
                <a14:shadowObscured xmlns:a14="http://schemas.microsoft.com/office/drawing/2010/main"/>
              </a:ext>
            </a:extLst>
          </p:spPr>
        </p:pic>
        <p:pic>
          <p:nvPicPr>
            <p:cNvPr id="47" name="Picture 46">
              <a:extLst>
                <a:ext uri="{FF2B5EF4-FFF2-40B4-BE49-F238E27FC236}">
                  <a16:creationId xmlns:a16="http://schemas.microsoft.com/office/drawing/2014/main" id="{5D207EEB-1ED2-6848-B88A-1785A35EC37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bwMode="auto">
            <a:xfrm>
              <a:off x="7037271" y="741835"/>
              <a:ext cx="2430909" cy="5760720"/>
            </a:xfrm>
            <a:prstGeom prst="rect">
              <a:avLst/>
            </a:prstGeom>
            <a:noFill/>
            <a:ln>
              <a:noFill/>
            </a:ln>
            <a:extLst>
              <a:ext uri="{53640926-AAD7-44D8-BBD7-CCE9431645EC}">
                <a14:shadowObscured xmlns:a14="http://schemas.microsoft.com/office/drawing/2010/main"/>
              </a:ext>
            </a:extLst>
          </p:spPr>
        </p:pic>
        <p:pic>
          <p:nvPicPr>
            <p:cNvPr id="48" name="Picture 47">
              <a:extLst>
                <a:ext uri="{FF2B5EF4-FFF2-40B4-BE49-F238E27FC236}">
                  <a16:creationId xmlns:a16="http://schemas.microsoft.com/office/drawing/2014/main" id="{C886486F-675C-9F46-A825-D40083C3B90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bwMode="auto">
            <a:xfrm>
              <a:off x="9509981" y="741835"/>
              <a:ext cx="2644794" cy="5760720"/>
            </a:xfrm>
            <a:prstGeom prst="rect">
              <a:avLst/>
            </a:prstGeom>
            <a:noFill/>
            <a:ln>
              <a:noFill/>
            </a:ln>
            <a:extLst>
              <a:ext uri="{53640926-AAD7-44D8-BBD7-CCE9431645EC}">
                <a14:shadowObscured xmlns:a14="http://schemas.microsoft.com/office/drawing/2010/main"/>
              </a:ext>
            </a:extLst>
          </p:spPr>
        </p:pic>
        <p:cxnSp>
          <p:nvCxnSpPr>
            <p:cNvPr id="57" name="Straight Arrow Connector 56">
              <a:extLst>
                <a:ext uri="{FF2B5EF4-FFF2-40B4-BE49-F238E27FC236}">
                  <a16:creationId xmlns:a16="http://schemas.microsoft.com/office/drawing/2014/main" id="{17FC0B70-07F2-2643-B51A-5CDE23929535}"/>
                </a:ext>
              </a:extLst>
            </p:cNvPr>
            <p:cNvCxnSpPr>
              <a:cxnSpLocks/>
            </p:cNvCxnSpPr>
            <p:nvPr/>
          </p:nvCxnSpPr>
          <p:spPr>
            <a:xfrm flipV="1">
              <a:off x="4977380" y="2603681"/>
              <a:ext cx="1118620" cy="49166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C22E939-DC96-AA41-94E2-73C5320880B4}"/>
                </a:ext>
              </a:extLst>
            </p:cNvPr>
            <p:cNvCxnSpPr>
              <a:cxnSpLocks/>
            </p:cNvCxnSpPr>
            <p:nvPr/>
          </p:nvCxnSpPr>
          <p:spPr>
            <a:xfrm>
              <a:off x="4993767" y="3174041"/>
              <a:ext cx="1102233" cy="60274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081DF409-C6A6-3A4C-9403-682C59B44915}"/>
                </a:ext>
              </a:extLst>
            </p:cNvPr>
            <p:cNvCxnSpPr>
              <a:cxnSpLocks/>
            </p:cNvCxnSpPr>
            <p:nvPr/>
          </p:nvCxnSpPr>
          <p:spPr>
            <a:xfrm flipV="1">
              <a:off x="5364459" y="4282204"/>
              <a:ext cx="830278" cy="74406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294B43F3-826F-C046-88F7-BDF6789BBCA7}"/>
                </a:ext>
              </a:extLst>
            </p:cNvPr>
            <p:cNvCxnSpPr>
              <a:cxnSpLocks/>
            </p:cNvCxnSpPr>
            <p:nvPr/>
          </p:nvCxnSpPr>
          <p:spPr>
            <a:xfrm>
              <a:off x="5386761" y="6108953"/>
              <a:ext cx="830278" cy="11352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7EA880BB-DC5B-954F-AED6-E618173F71B7}"/>
                </a:ext>
              </a:extLst>
            </p:cNvPr>
            <p:cNvCxnSpPr/>
            <p:nvPr/>
          </p:nvCxnSpPr>
          <p:spPr>
            <a:xfrm>
              <a:off x="5339993" y="5054838"/>
              <a:ext cx="1148715" cy="31686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2" name="Text Box 2">
              <a:extLst>
                <a:ext uri="{FF2B5EF4-FFF2-40B4-BE49-F238E27FC236}">
                  <a16:creationId xmlns:a16="http://schemas.microsoft.com/office/drawing/2014/main" id="{ACB538AE-FBDD-AF41-8D24-DEEAFC2607D7}"/>
                </a:ext>
              </a:extLst>
            </p:cNvPr>
            <p:cNvSpPr txBox="1">
              <a:spLocks noChangeArrowheads="1"/>
            </p:cNvSpPr>
            <p:nvPr/>
          </p:nvSpPr>
          <p:spPr bwMode="auto">
            <a:xfrm>
              <a:off x="4737397" y="5965606"/>
              <a:ext cx="649364" cy="381636"/>
            </a:xfrm>
            <a:prstGeom prst="rect">
              <a:avLst/>
            </a:prstGeom>
            <a:solidFill>
              <a:schemeClr val="bg1"/>
            </a:solidFill>
            <a:ln w="9525">
              <a:solidFill>
                <a:schemeClr val="tx1"/>
              </a:solid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400">
                  <a:effectLst/>
                  <a:latin typeface="Arial Narrow" panose="020B0604020202020204" pitchFamily="34" charset="0"/>
                  <a:ea typeface="Times New Roman" panose="02020603050405020304" pitchFamily="18" charset="0"/>
                </a:rPr>
                <a:t>Corner vortex</a:t>
              </a:r>
              <a:endParaRPr lang="en-US" sz="1400">
                <a:effectLst/>
                <a:latin typeface="Times New Roman" panose="02020603050405020304" pitchFamily="18" charset="0"/>
                <a:ea typeface="Times New Roman" panose="02020603050405020304" pitchFamily="18" charset="0"/>
              </a:endParaRPr>
            </a:p>
          </p:txBody>
        </p:sp>
        <p:sp>
          <p:nvSpPr>
            <p:cNvPr id="63" name="Text Box 2">
              <a:extLst>
                <a:ext uri="{FF2B5EF4-FFF2-40B4-BE49-F238E27FC236}">
                  <a16:creationId xmlns:a16="http://schemas.microsoft.com/office/drawing/2014/main" id="{F32912D6-73AA-A94E-8597-97B059146C44}"/>
                </a:ext>
              </a:extLst>
            </p:cNvPr>
            <p:cNvSpPr txBox="1">
              <a:spLocks noChangeArrowheads="1"/>
            </p:cNvSpPr>
            <p:nvPr/>
          </p:nvSpPr>
          <p:spPr bwMode="auto">
            <a:xfrm>
              <a:off x="4334966" y="2884206"/>
              <a:ext cx="735013" cy="381635"/>
            </a:xfrm>
            <a:prstGeom prst="rect">
              <a:avLst/>
            </a:prstGeom>
            <a:solidFill>
              <a:schemeClr val="bg1"/>
            </a:solidFill>
            <a:ln w="9525">
              <a:solidFill>
                <a:schemeClr val="tx1"/>
              </a:solid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400">
                  <a:effectLst/>
                  <a:latin typeface="Arial Narrow" panose="020B0604020202020204" pitchFamily="34" charset="0"/>
                  <a:ea typeface="Times New Roman" panose="02020603050405020304" pitchFamily="18" charset="0"/>
                </a:rPr>
                <a:t>Attached flow</a:t>
              </a:r>
              <a:endParaRPr lang="en-US" sz="1400">
                <a:effectLst/>
                <a:latin typeface="Times New Roman" panose="02020603050405020304" pitchFamily="18" charset="0"/>
                <a:ea typeface="Times New Roman" panose="02020603050405020304" pitchFamily="18" charset="0"/>
              </a:endParaRPr>
            </a:p>
          </p:txBody>
        </p:sp>
        <p:sp>
          <p:nvSpPr>
            <p:cNvPr id="64" name="Text Box 2">
              <a:extLst>
                <a:ext uri="{FF2B5EF4-FFF2-40B4-BE49-F238E27FC236}">
                  <a16:creationId xmlns:a16="http://schemas.microsoft.com/office/drawing/2014/main" id="{6F572857-89DD-584D-A72F-18A496CD720C}"/>
                </a:ext>
              </a:extLst>
            </p:cNvPr>
            <p:cNvSpPr txBox="1">
              <a:spLocks noChangeArrowheads="1"/>
            </p:cNvSpPr>
            <p:nvPr/>
          </p:nvSpPr>
          <p:spPr bwMode="auto">
            <a:xfrm>
              <a:off x="4654697" y="4934817"/>
              <a:ext cx="831840" cy="381636"/>
            </a:xfrm>
            <a:prstGeom prst="rect">
              <a:avLst/>
            </a:prstGeom>
            <a:solidFill>
              <a:schemeClr val="bg1"/>
            </a:solidFill>
            <a:ln w="9525">
              <a:solidFill>
                <a:schemeClr val="tx1"/>
              </a:solid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400">
                  <a:effectLst/>
                  <a:latin typeface="Arial Narrow" panose="020B0604020202020204" pitchFamily="34" charset="0"/>
                  <a:ea typeface="Times New Roman" panose="02020603050405020304" pitchFamily="18" charset="0"/>
                </a:rPr>
                <a:t>Flow separation</a:t>
              </a:r>
              <a:endParaRPr lang="en-US" sz="1400">
                <a:effectLst/>
                <a:latin typeface="Times New Roman" panose="02020603050405020304" pitchFamily="18" charset="0"/>
                <a:ea typeface="Times New Roman" panose="02020603050405020304" pitchFamily="18" charset="0"/>
              </a:endParaRPr>
            </a:p>
          </p:txBody>
        </p:sp>
        <p:sp>
          <p:nvSpPr>
            <p:cNvPr id="65" name="Text Box 2">
              <a:extLst>
                <a:ext uri="{FF2B5EF4-FFF2-40B4-BE49-F238E27FC236}">
                  <a16:creationId xmlns:a16="http://schemas.microsoft.com/office/drawing/2014/main" id="{F0D6313B-ED88-564C-B314-81724B60842A}"/>
                </a:ext>
              </a:extLst>
            </p:cNvPr>
            <p:cNvSpPr txBox="1">
              <a:spLocks noChangeArrowheads="1"/>
            </p:cNvSpPr>
            <p:nvPr/>
          </p:nvSpPr>
          <p:spPr bwMode="auto">
            <a:xfrm>
              <a:off x="5235700" y="5663424"/>
              <a:ext cx="300990" cy="267335"/>
            </a:xfrm>
            <a:prstGeom prst="rect">
              <a:avLst/>
            </a:prstGeom>
            <a:noFill/>
            <a:ln w="9525">
              <a:no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600" b="1">
                  <a:solidFill>
                    <a:srgbClr val="FFFF00"/>
                  </a:solidFill>
                  <a:effectLst/>
                  <a:latin typeface="Arial Narrow" panose="020B0604020202020204" pitchFamily="34" charset="0"/>
                  <a:ea typeface="Times New Roman" panose="02020603050405020304" pitchFamily="18" charset="0"/>
                </a:rPr>
                <a:t>C1</a:t>
              </a:r>
              <a:endParaRPr lang="en-US" sz="1600">
                <a:effectLst/>
                <a:latin typeface="Times New Roman" panose="02020603050405020304" pitchFamily="18" charset="0"/>
                <a:ea typeface="Times New Roman" panose="02020603050405020304" pitchFamily="18" charset="0"/>
              </a:endParaRPr>
            </a:p>
          </p:txBody>
        </p:sp>
        <p:sp>
          <p:nvSpPr>
            <p:cNvPr id="66" name="Text Box 2">
              <a:extLst>
                <a:ext uri="{FF2B5EF4-FFF2-40B4-BE49-F238E27FC236}">
                  <a16:creationId xmlns:a16="http://schemas.microsoft.com/office/drawing/2014/main" id="{A56C693B-4E9A-2C49-9B6F-FE2D454789F0}"/>
                </a:ext>
              </a:extLst>
            </p:cNvPr>
            <p:cNvSpPr txBox="1">
              <a:spLocks noChangeArrowheads="1"/>
            </p:cNvSpPr>
            <p:nvPr/>
          </p:nvSpPr>
          <p:spPr bwMode="auto">
            <a:xfrm>
              <a:off x="4817071" y="814066"/>
              <a:ext cx="300990" cy="247015"/>
            </a:xfrm>
            <a:prstGeom prst="rect">
              <a:avLst/>
            </a:prstGeom>
            <a:noFill/>
            <a:ln w="9525">
              <a:no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600" b="1">
                  <a:solidFill>
                    <a:srgbClr val="FFFF00"/>
                  </a:solidFill>
                  <a:effectLst/>
                  <a:latin typeface="Arial Narrow" panose="020B0604020202020204" pitchFamily="34" charset="0"/>
                  <a:ea typeface="Times New Roman" panose="02020603050405020304" pitchFamily="18" charset="0"/>
                </a:rPr>
                <a:t>C5</a:t>
              </a:r>
              <a:endParaRPr lang="en-US" sz="1600">
                <a:effectLst/>
                <a:latin typeface="Times New Roman" panose="02020603050405020304" pitchFamily="18" charset="0"/>
                <a:ea typeface="Times New Roman" panose="02020603050405020304" pitchFamily="18" charset="0"/>
              </a:endParaRPr>
            </a:p>
          </p:txBody>
        </p:sp>
        <p:sp>
          <p:nvSpPr>
            <p:cNvPr id="67" name="Text Box 2">
              <a:extLst>
                <a:ext uri="{FF2B5EF4-FFF2-40B4-BE49-F238E27FC236}">
                  <a16:creationId xmlns:a16="http://schemas.microsoft.com/office/drawing/2014/main" id="{6DCB6E07-923A-4B4B-B2C2-6C55B95B6535}"/>
                </a:ext>
              </a:extLst>
            </p:cNvPr>
            <p:cNvSpPr txBox="1">
              <a:spLocks noChangeArrowheads="1"/>
            </p:cNvSpPr>
            <p:nvPr/>
          </p:nvSpPr>
          <p:spPr bwMode="auto">
            <a:xfrm>
              <a:off x="4712678" y="2398736"/>
              <a:ext cx="300990" cy="247015"/>
            </a:xfrm>
            <a:prstGeom prst="rect">
              <a:avLst/>
            </a:prstGeom>
            <a:noFill/>
            <a:ln w="9525">
              <a:no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600" b="1">
                  <a:solidFill>
                    <a:srgbClr val="FFFF00"/>
                  </a:solidFill>
                  <a:effectLst/>
                  <a:latin typeface="Arial Narrow" panose="020B0604020202020204" pitchFamily="34" charset="0"/>
                  <a:ea typeface="Times New Roman" panose="02020603050405020304" pitchFamily="18" charset="0"/>
                </a:rPr>
                <a:t>C4</a:t>
              </a:r>
              <a:endParaRPr lang="en-US" sz="1600">
                <a:effectLst/>
                <a:latin typeface="Times New Roman" panose="02020603050405020304" pitchFamily="18" charset="0"/>
                <a:ea typeface="Times New Roman" panose="02020603050405020304" pitchFamily="18" charset="0"/>
              </a:endParaRPr>
            </a:p>
          </p:txBody>
        </p:sp>
        <p:sp>
          <p:nvSpPr>
            <p:cNvPr id="68" name="Text Box 2">
              <a:extLst>
                <a:ext uri="{FF2B5EF4-FFF2-40B4-BE49-F238E27FC236}">
                  <a16:creationId xmlns:a16="http://schemas.microsoft.com/office/drawing/2014/main" id="{62765580-DF7D-7E48-8624-26AD92BF08C8}"/>
                </a:ext>
              </a:extLst>
            </p:cNvPr>
            <p:cNvSpPr txBox="1">
              <a:spLocks noChangeArrowheads="1"/>
            </p:cNvSpPr>
            <p:nvPr/>
          </p:nvSpPr>
          <p:spPr bwMode="auto">
            <a:xfrm>
              <a:off x="4903767" y="3580250"/>
              <a:ext cx="300990" cy="247015"/>
            </a:xfrm>
            <a:prstGeom prst="rect">
              <a:avLst/>
            </a:prstGeom>
            <a:noFill/>
            <a:ln w="9525">
              <a:no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600" b="1">
                  <a:solidFill>
                    <a:srgbClr val="FFFF00"/>
                  </a:solidFill>
                  <a:effectLst/>
                  <a:latin typeface="Arial Narrow" panose="020B0604020202020204" pitchFamily="34" charset="0"/>
                  <a:ea typeface="Times New Roman" panose="02020603050405020304" pitchFamily="18" charset="0"/>
                </a:rPr>
                <a:t>C3</a:t>
              </a:r>
              <a:endParaRPr lang="en-US" sz="1600">
                <a:effectLst/>
                <a:latin typeface="Times New Roman" panose="02020603050405020304" pitchFamily="18" charset="0"/>
                <a:ea typeface="Times New Roman" panose="02020603050405020304" pitchFamily="18" charset="0"/>
              </a:endParaRPr>
            </a:p>
          </p:txBody>
        </p:sp>
        <p:sp>
          <p:nvSpPr>
            <p:cNvPr id="69" name="Text Box 2">
              <a:extLst>
                <a:ext uri="{FF2B5EF4-FFF2-40B4-BE49-F238E27FC236}">
                  <a16:creationId xmlns:a16="http://schemas.microsoft.com/office/drawing/2014/main" id="{48D2833C-5FEA-1748-867F-4792EA4DA3EC}"/>
                </a:ext>
              </a:extLst>
            </p:cNvPr>
            <p:cNvSpPr txBox="1">
              <a:spLocks noChangeArrowheads="1"/>
            </p:cNvSpPr>
            <p:nvPr/>
          </p:nvSpPr>
          <p:spPr bwMode="auto">
            <a:xfrm>
              <a:off x="5063469" y="4659229"/>
              <a:ext cx="300990" cy="247015"/>
            </a:xfrm>
            <a:prstGeom prst="rect">
              <a:avLst/>
            </a:prstGeom>
            <a:noFill/>
            <a:ln w="9525">
              <a:no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600" b="1">
                  <a:solidFill>
                    <a:srgbClr val="FFFF00"/>
                  </a:solidFill>
                  <a:effectLst/>
                  <a:latin typeface="Arial Narrow" panose="020B0604020202020204" pitchFamily="34" charset="0"/>
                  <a:ea typeface="Times New Roman" panose="02020603050405020304" pitchFamily="18" charset="0"/>
                </a:rPr>
                <a:t>C2</a:t>
              </a:r>
              <a:endParaRPr lang="en-US" sz="1600">
                <a:effectLst/>
                <a:latin typeface="Times New Roman" panose="02020603050405020304" pitchFamily="18" charset="0"/>
                <a:ea typeface="Times New Roman" panose="02020603050405020304" pitchFamily="18" charset="0"/>
              </a:endParaRPr>
            </a:p>
          </p:txBody>
        </p:sp>
        <p:sp>
          <p:nvSpPr>
            <p:cNvPr id="70" name="Text Box 2">
              <a:extLst>
                <a:ext uri="{FF2B5EF4-FFF2-40B4-BE49-F238E27FC236}">
                  <a16:creationId xmlns:a16="http://schemas.microsoft.com/office/drawing/2014/main" id="{583BED12-AC4A-2D4C-BA6D-9C3A65D766CA}"/>
                </a:ext>
              </a:extLst>
            </p:cNvPr>
            <p:cNvSpPr txBox="1">
              <a:spLocks noChangeArrowheads="1"/>
            </p:cNvSpPr>
            <p:nvPr/>
          </p:nvSpPr>
          <p:spPr bwMode="auto">
            <a:xfrm>
              <a:off x="6995470" y="4920176"/>
              <a:ext cx="300990" cy="247015"/>
            </a:xfrm>
            <a:prstGeom prst="rect">
              <a:avLst/>
            </a:prstGeom>
            <a:noFill/>
            <a:ln w="9525">
              <a:no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600" b="1">
                  <a:solidFill>
                    <a:srgbClr val="FFFF00"/>
                  </a:solidFill>
                  <a:effectLst/>
                  <a:latin typeface="Arial Narrow" panose="020B0604020202020204" pitchFamily="34" charset="0"/>
                  <a:ea typeface="Times New Roman" panose="02020603050405020304" pitchFamily="18" charset="0"/>
                </a:rPr>
                <a:t>C5</a:t>
              </a:r>
              <a:endParaRPr lang="en-US" sz="1600">
                <a:effectLst/>
                <a:latin typeface="Times New Roman" panose="02020603050405020304" pitchFamily="18" charset="0"/>
                <a:ea typeface="Times New Roman" panose="02020603050405020304" pitchFamily="18" charset="0"/>
              </a:endParaRPr>
            </a:p>
          </p:txBody>
        </p:sp>
        <p:sp>
          <p:nvSpPr>
            <p:cNvPr id="71" name="Text Box 2">
              <a:extLst>
                <a:ext uri="{FF2B5EF4-FFF2-40B4-BE49-F238E27FC236}">
                  <a16:creationId xmlns:a16="http://schemas.microsoft.com/office/drawing/2014/main" id="{14C1C4BA-8A96-844A-AD88-4E1F69320AA2}"/>
                </a:ext>
              </a:extLst>
            </p:cNvPr>
            <p:cNvSpPr txBox="1">
              <a:spLocks noChangeArrowheads="1"/>
            </p:cNvSpPr>
            <p:nvPr/>
          </p:nvSpPr>
          <p:spPr bwMode="auto">
            <a:xfrm>
              <a:off x="7145965" y="3916912"/>
              <a:ext cx="300990" cy="247015"/>
            </a:xfrm>
            <a:prstGeom prst="rect">
              <a:avLst/>
            </a:prstGeom>
            <a:noFill/>
            <a:ln w="9525">
              <a:no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600" b="1">
                  <a:solidFill>
                    <a:srgbClr val="FFFF00"/>
                  </a:solidFill>
                  <a:effectLst/>
                  <a:latin typeface="Arial Narrow" panose="020B0604020202020204" pitchFamily="34" charset="0"/>
                  <a:ea typeface="Times New Roman" panose="02020603050405020304" pitchFamily="18" charset="0"/>
                </a:rPr>
                <a:t>C6</a:t>
              </a:r>
              <a:endParaRPr lang="en-US" sz="1600">
                <a:effectLst/>
                <a:latin typeface="Times New Roman" panose="02020603050405020304" pitchFamily="18" charset="0"/>
                <a:ea typeface="Times New Roman" panose="02020603050405020304" pitchFamily="18" charset="0"/>
              </a:endParaRPr>
            </a:p>
          </p:txBody>
        </p:sp>
        <p:sp>
          <p:nvSpPr>
            <p:cNvPr id="72" name="Text Box 2">
              <a:extLst>
                <a:ext uri="{FF2B5EF4-FFF2-40B4-BE49-F238E27FC236}">
                  <a16:creationId xmlns:a16="http://schemas.microsoft.com/office/drawing/2014/main" id="{B47415E3-F20E-6343-B080-B2315131B8AE}"/>
                </a:ext>
              </a:extLst>
            </p:cNvPr>
            <p:cNvSpPr txBox="1">
              <a:spLocks noChangeArrowheads="1"/>
            </p:cNvSpPr>
            <p:nvPr/>
          </p:nvSpPr>
          <p:spPr bwMode="auto">
            <a:xfrm>
              <a:off x="7480730" y="2308733"/>
              <a:ext cx="300990" cy="247015"/>
            </a:xfrm>
            <a:prstGeom prst="rect">
              <a:avLst/>
            </a:prstGeom>
            <a:noFill/>
            <a:ln w="9525">
              <a:no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600" b="1">
                  <a:solidFill>
                    <a:srgbClr val="FFFF00"/>
                  </a:solidFill>
                  <a:effectLst/>
                  <a:latin typeface="Arial Narrow" panose="020B0604020202020204" pitchFamily="34" charset="0"/>
                  <a:ea typeface="Times New Roman" panose="02020603050405020304" pitchFamily="18" charset="0"/>
                </a:rPr>
                <a:t>C7</a:t>
              </a:r>
              <a:endParaRPr lang="en-US" sz="1600">
                <a:effectLst/>
                <a:latin typeface="Times New Roman" panose="02020603050405020304" pitchFamily="18" charset="0"/>
                <a:ea typeface="Times New Roman" panose="02020603050405020304" pitchFamily="18" charset="0"/>
              </a:endParaRPr>
            </a:p>
          </p:txBody>
        </p:sp>
        <p:sp>
          <p:nvSpPr>
            <p:cNvPr id="73" name="Text Box 2">
              <a:extLst>
                <a:ext uri="{FF2B5EF4-FFF2-40B4-BE49-F238E27FC236}">
                  <a16:creationId xmlns:a16="http://schemas.microsoft.com/office/drawing/2014/main" id="{6CE66014-B078-0646-A9D1-3D2DE917940A}"/>
                </a:ext>
              </a:extLst>
            </p:cNvPr>
            <p:cNvSpPr txBox="1">
              <a:spLocks noChangeArrowheads="1"/>
            </p:cNvSpPr>
            <p:nvPr/>
          </p:nvSpPr>
          <p:spPr bwMode="auto">
            <a:xfrm>
              <a:off x="7737435" y="892456"/>
              <a:ext cx="300990" cy="247015"/>
            </a:xfrm>
            <a:prstGeom prst="rect">
              <a:avLst/>
            </a:prstGeom>
            <a:noFill/>
            <a:ln w="9525">
              <a:no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600" b="1">
                  <a:solidFill>
                    <a:srgbClr val="FFFF00"/>
                  </a:solidFill>
                  <a:effectLst/>
                  <a:latin typeface="Arial Narrow" panose="020B0604020202020204" pitchFamily="34" charset="0"/>
                  <a:ea typeface="Times New Roman" panose="02020603050405020304" pitchFamily="18" charset="0"/>
                </a:rPr>
                <a:t>C8</a:t>
              </a:r>
              <a:endParaRPr lang="en-US" sz="1600">
                <a:effectLst/>
                <a:latin typeface="Times New Roman" panose="02020603050405020304" pitchFamily="18" charset="0"/>
                <a:ea typeface="Times New Roman" panose="02020603050405020304" pitchFamily="18" charset="0"/>
              </a:endParaRPr>
            </a:p>
          </p:txBody>
        </p:sp>
        <p:sp>
          <p:nvSpPr>
            <p:cNvPr id="74" name="Text Box 2">
              <a:extLst>
                <a:ext uri="{FF2B5EF4-FFF2-40B4-BE49-F238E27FC236}">
                  <a16:creationId xmlns:a16="http://schemas.microsoft.com/office/drawing/2014/main" id="{8F14676C-B164-254E-82EA-3A0C794A1306}"/>
                </a:ext>
              </a:extLst>
            </p:cNvPr>
            <p:cNvSpPr txBox="1">
              <a:spLocks noChangeArrowheads="1"/>
            </p:cNvSpPr>
            <p:nvPr/>
          </p:nvSpPr>
          <p:spPr bwMode="auto">
            <a:xfrm>
              <a:off x="9532715" y="4811310"/>
              <a:ext cx="300990" cy="247015"/>
            </a:xfrm>
            <a:prstGeom prst="rect">
              <a:avLst/>
            </a:prstGeom>
            <a:noFill/>
            <a:ln w="9525">
              <a:no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600" b="1">
                  <a:solidFill>
                    <a:srgbClr val="FFFF00"/>
                  </a:solidFill>
                  <a:effectLst/>
                  <a:latin typeface="Arial Narrow" panose="020B0604020202020204" pitchFamily="34" charset="0"/>
                  <a:ea typeface="Times New Roman" panose="02020603050405020304" pitchFamily="18" charset="0"/>
                </a:rPr>
                <a:t>C8</a:t>
              </a:r>
              <a:endParaRPr lang="en-US" sz="1600">
                <a:effectLst/>
                <a:latin typeface="Times New Roman" panose="02020603050405020304" pitchFamily="18" charset="0"/>
                <a:ea typeface="Times New Roman" panose="02020603050405020304" pitchFamily="18" charset="0"/>
              </a:endParaRPr>
            </a:p>
          </p:txBody>
        </p:sp>
        <p:sp>
          <p:nvSpPr>
            <p:cNvPr id="75" name="Text Box 2">
              <a:extLst>
                <a:ext uri="{FF2B5EF4-FFF2-40B4-BE49-F238E27FC236}">
                  <a16:creationId xmlns:a16="http://schemas.microsoft.com/office/drawing/2014/main" id="{44A55F96-99FD-8746-929F-9625B20773CB}"/>
                </a:ext>
              </a:extLst>
            </p:cNvPr>
            <p:cNvSpPr txBox="1">
              <a:spLocks noChangeArrowheads="1"/>
            </p:cNvSpPr>
            <p:nvPr/>
          </p:nvSpPr>
          <p:spPr bwMode="auto">
            <a:xfrm>
              <a:off x="9993417" y="3305492"/>
              <a:ext cx="300990" cy="247015"/>
            </a:xfrm>
            <a:prstGeom prst="rect">
              <a:avLst/>
            </a:prstGeom>
            <a:noFill/>
            <a:ln w="9525">
              <a:no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600" b="1">
                  <a:solidFill>
                    <a:srgbClr val="FFFF00"/>
                  </a:solidFill>
                  <a:effectLst/>
                  <a:latin typeface="Arial Narrow" panose="020B0604020202020204" pitchFamily="34" charset="0"/>
                  <a:ea typeface="Times New Roman" panose="02020603050405020304" pitchFamily="18" charset="0"/>
                </a:rPr>
                <a:t>C9</a:t>
              </a:r>
              <a:endParaRPr lang="en-US" sz="1600">
                <a:effectLst/>
                <a:latin typeface="Times New Roman" panose="02020603050405020304" pitchFamily="18" charset="0"/>
                <a:ea typeface="Times New Roman" panose="02020603050405020304" pitchFamily="18" charset="0"/>
              </a:endParaRPr>
            </a:p>
          </p:txBody>
        </p:sp>
        <p:sp>
          <p:nvSpPr>
            <p:cNvPr id="76" name="Text Box 2">
              <a:extLst>
                <a:ext uri="{FF2B5EF4-FFF2-40B4-BE49-F238E27FC236}">
                  <a16:creationId xmlns:a16="http://schemas.microsoft.com/office/drawing/2014/main" id="{42877DA2-C3CB-524A-A5EE-9DDE1FB578F0}"/>
                </a:ext>
              </a:extLst>
            </p:cNvPr>
            <p:cNvSpPr txBox="1">
              <a:spLocks noChangeArrowheads="1"/>
            </p:cNvSpPr>
            <p:nvPr/>
          </p:nvSpPr>
          <p:spPr bwMode="auto">
            <a:xfrm>
              <a:off x="10447308" y="1671146"/>
              <a:ext cx="367840" cy="212038"/>
            </a:xfrm>
            <a:prstGeom prst="rect">
              <a:avLst/>
            </a:prstGeom>
            <a:noFill/>
            <a:ln w="9525">
              <a:no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600" b="1">
                  <a:solidFill>
                    <a:srgbClr val="FFFF00"/>
                  </a:solidFill>
                  <a:effectLst/>
                  <a:latin typeface="Arial Narrow" panose="020B0604020202020204" pitchFamily="34" charset="0"/>
                  <a:ea typeface="Times New Roman" panose="02020603050405020304" pitchFamily="18" charset="0"/>
                </a:rPr>
                <a:t>C10</a:t>
              </a:r>
              <a:endParaRPr lang="en-US" sz="1600">
                <a:effectLst/>
                <a:latin typeface="Times New Roman" panose="02020603050405020304" pitchFamily="18" charset="0"/>
                <a:ea typeface="Times New Roman" panose="02020603050405020304" pitchFamily="18" charset="0"/>
              </a:endParaRPr>
            </a:p>
          </p:txBody>
        </p:sp>
        <p:sp>
          <p:nvSpPr>
            <p:cNvPr id="53" name="Freeform 52">
              <a:extLst>
                <a:ext uri="{FF2B5EF4-FFF2-40B4-BE49-F238E27FC236}">
                  <a16:creationId xmlns:a16="http://schemas.microsoft.com/office/drawing/2014/main" id="{D397C246-EDC5-8B41-A5BF-44466EC1AB93}"/>
                </a:ext>
              </a:extLst>
            </p:cNvPr>
            <p:cNvSpPr/>
            <p:nvPr/>
          </p:nvSpPr>
          <p:spPr>
            <a:xfrm>
              <a:off x="8011136" y="3607517"/>
              <a:ext cx="734695" cy="474980"/>
            </a:xfrm>
            <a:custGeom>
              <a:avLst/>
              <a:gdLst>
                <a:gd name="connsiteX0" fmla="*/ 0 w 746831"/>
                <a:gd name="connsiteY0" fmla="*/ 479355 h 479355"/>
                <a:gd name="connsiteX1" fmla="*/ 659959 w 746831"/>
                <a:gd name="connsiteY1" fmla="*/ 360085 h 479355"/>
                <a:gd name="connsiteX2" fmla="*/ 707667 w 746831"/>
                <a:gd name="connsiteY2" fmla="*/ 34082 h 479355"/>
                <a:gd name="connsiteX3" fmla="*/ 365760 w 746831"/>
                <a:gd name="connsiteY3" fmla="*/ 26130 h 479355"/>
                <a:gd name="connsiteX0" fmla="*/ 0 w 746831"/>
                <a:gd name="connsiteY0" fmla="*/ 494947 h 494947"/>
                <a:gd name="connsiteX1" fmla="*/ 659959 w 746831"/>
                <a:gd name="connsiteY1" fmla="*/ 375677 h 494947"/>
                <a:gd name="connsiteX2" fmla="*/ 707667 w 746831"/>
                <a:gd name="connsiteY2" fmla="*/ 49674 h 494947"/>
                <a:gd name="connsiteX3" fmla="*/ 365760 w 746831"/>
                <a:gd name="connsiteY3" fmla="*/ 15592 h 494947"/>
                <a:gd name="connsiteX0" fmla="*/ 0 w 746831"/>
                <a:gd name="connsiteY0" fmla="*/ 415389 h 415389"/>
                <a:gd name="connsiteX1" fmla="*/ 659959 w 746831"/>
                <a:gd name="connsiteY1" fmla="*/ 375677 h 415389"/>
                <a:gd name="connsiteX2" fmla="*/ 707667 w 746831"/>
                <a:gd name="connsiteY2" fmla="*/ 49674 h 415389"/>
                <a:gd name="connsiteX3" fmla="*/ 365760 w 746831"/>
                <a:gd name="connsiteY3" fmla="*/ 15592 h 415389"/>
                <a:gd name="connsiteX0" fmla="*/ 0 w 732463"/>
                <a:gd name="connsiteY0" fmla="*/ 415389 h 418264"/>
                <a:gd name="connsiteX1" fmla="*/ 293619 w 732463"/>
                <a:gd name="connsiteY1" fmla="*/ 415389 h 418264"/>
                <a:gd name="connsiteX2" fmla="*/ 659959 w 732463"/>
                <a:gd name="connsiteY2" fmla="*/ 375677 h 418264"/>
                <a:gd name="connsiteX3" fmla="*/ 707667 w 732463"/>
                <a:gd name="connsiteY3" fmla="*/ 49674 h 418264"/>
                <a:gd name="connsiteX4" fmla="*/ 365760 w 732463"/>
                <a:gd name="connsiteY4" fmla="*/ 15592 h 418264"/>
                <a:gd name="connsiteX0" fmla="*/ 0 w 729828"/>
                <a:gd name="connsiteY0" fmla="*/ 415389 h 463702"/>
                <a:gd name="connsiteX1" fmla="*/ 365212 w 729828"/>
                <a:gd name="connsiteY1" fmla="*/ 463147 h 463702"/>
                <a:gd name="connsiteX2" fmla="*/ 659959 w 729828"/>
                <a:gd name="connsiteY2" fmla="*/ 375677 h 463702"/>
                <a:gd name="connsiteX3" fmla="*/ 707667 w 729828"/>
                <a:gd name="connsiteY3" fmla="*/ 49674 h 463702"/>
                <a:gd name="connsiteX4" fmla="*/ 365760 w 729828"/>
                <a:gd name="connsiteY4" fmla="*/ 15592 h 463702"/>
                <a:gd name="connsiteX0" fmla="*/ 0 w 735159"/>
                <a:gd name="connsiteY0" fmla="*/ 427053 h 475366"/>
                <a:gd name="connsiteX1" fmla="*/ 365212 w 735159"/>
                <a:gd name="connsiteY1" fmla="*/ 474811 h 475366"/>
                <a:gd name="connsiteX2" fmla="*/ 659959 w 735159"/>
                <a:gd name="connsiteY2" fmla="*/ 387341 h 475366"/>
                <a:gd name="connsiteX3" fmla="*/ 707667 w 735159"/>
                <a:gd name="connsiteY3" fmla="*/ 61338 h 475366"/>
                <a:gd name="connsiteX4" fmla="*/ 293677 w 735159"/>
                <a:gd name="connsiteY4" fmla="*/ 11664 h 475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159" h="475366">
                  <a:moveTo>
                    <a:pt x="0" y="427053"/>
                  </a:moveTo>
                  <a:cubicBezTo>
                    <a:pt x="54339" y="426749"/>
                    <a:pt x="255219" y="481430"/>
                    <a:pt x="365212" y="474811"/>
                  </a:cubicBezTo>
                  <a:cubicBezTo>
                    <a:pt x="475205" y="468192"/>
                    <a:pt x="602883" y="456253"/>
                    <a:pt x="659959" y="387341"/>
                  </a:cubicBezTo>
                  <a:cubicBezTo>
                    <a:pt x="717035" y="318429"/>
                    <a:pt x="768714" y="123951"/>
                    <a:pt x="707667" y="61338"/>
                  </a:cubicBezTo>
                  <a:cubicBezTo>
                    <a:pt x="646620" y="-1275"/>
                    <a:pt x="440114" y="-12190"/>
                    <a:pt x="293677" y="11664"/>
                  </a:cubicBezTo>
                </a:path>
              </a:pathLst>
            </a:custGeom>
            <a:noFill/>
            <a:ln>
              <a:solidFill>
                <a:srgbClr val="FF0000"/>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56" name="Freeform 55">
              <a:extLst>
                <a:ext uri="{FF2B5EF4-FFF2-40B4-BE49-F238E27FC236}">
                  <a16:creationId xmlns:a16="http://schemas.microsoft.com/office/drawing/2014/main" id="{0FD50897-82E2-AC46-AD37-B00F62FC0A82}"/>
                </a:ext>
              </a:extLst>
            </p:cNvPr>
            <p:cNvSpPr/>
            <p:nvPr/>
          </p:nvSpPr>
          <p:spPr>
            <a:xfrm>
              <a:off x="8371146" y="2012867"/>
              <a:ext cx="734695" cy="474980"/>
            </a:xfrm>
            <a:custGeom>
              <a:avLst/>
              <a:gdLst>
                <a:gd name="connsiteX0" fmla="*/ 0 w 746831"/>
                <a:gd name="connsiteY0" fmla="*/ 479355 h 479355"/>
                <a:gd name="connsiteX1" fmla="*/ 659959 w 746831"/>
                <a:gd name="connsiteY1" fmla="*/ 360085 h 479355"/>
                <a:gd name="connsiteX2" fmla="*/ 707667 w 746831"/>
                <a:gd name="connsiteY2" fmla="*/ 34082 h 479355"/>
                <a:gd name="connsiteX3" fmla="*/ 365760 w 746831"/>
                <a:gd name="connsiteY3" fmla="*/ 26130 h 479355"/>
                <a:gd name="connsiteX0" fmla="*/ 0 w 746831"/>
                <a:gd name="connsiteY0" fmla="*/ 494947 h 494947"/>
                <a:gd name="connsiteX1" fmla="*/ 659959 w 746831"/>
                <a:gd name="connsiteY1" fmla="*/ 375677 h 494947"/>
                <a:gd name="connsiteX2" fmla="*/ 707667 w 746831"/>
                <a:gd name="connsiteY2" fmla="*/ 49674 h 494947"/>
                <a:gd name="connsiteX3" fmla="*/ 365760 w 746831"/>
                <a:gd name="connsiteY3" fmla="*/ 15592 h 494947"/>
                <a:gd name="connsiteX0" fmla="*/ 0 w 746831"/>
                <a:gd name="connsiteY0" fmla="*/ 415389 h 415389"/>
                <a:gd name="connsiteX1" fmla="*/ 659959 w 746831"/>
                <a:gd name="connsiteY1" fmla="*/ 375677 h 415389"/>
                <a:gd name="connsiteX2" fmla="*/ 707667 w 746831"/>
                <a:gd name="connsiteY2" fmla="*/ 49674 h 415389"/>
                <a:gd name="connsiteX3" fmla="*/ 365760 w 746831"/>
                <a:gd name="connsiteY3" fmla="*/ 15592 h 415389"/>
                <a:gd name="connsiteX0" fmla="*/ 0 w 732463"/>
                <a:gd name="connsiteY0" fmla="*/ 415389 h 418264"/>
                <a:gd name="connsiteX1" fmla="*/ 293619 w 732463"/>
                <a:gd name="connsiteY1" fmla="*/ 415389 h 418264"/>
                <a:gd name="connsiteX2" fmla="*/ 659959 w 732463"/>
                <a:gd name="connsiteY2" fmla="*/ 375677 h 418264"/>
                <a:gd name="connsiteX3" fmla="*/ 707667 w 732463"/>
                <a:gd name="connsiteY3" fmla="*/ 49674 h 418264"/>
                <a:gd name="connsiteX4" fmla="*/ 365760 w 732463"/>
                <a:gd name="connsiteY4" fmla="*/ 15592 h 418264"/>
                <a:gd name="connsiteX0" fmla="*/ 0 w 729828"/>
                <a:gd name="connsiteY0" fmla="*/ 415389 h 463702"/>
                <a:gd name="connsiteX1" fmla="*/ 365212 w 729828"/>
                <a:gd name="connsiteY1" fmla="*/ 463147 h 463702"/>
                <a:gd name="connsiteX2" fmla="*/ 659959 w 729828"/>
                <a:gd name="connsiteY2" fmla="*/ 375677 h 463702"/>
                <a:gd name="connsiteX3" fmla="*/ 707667 w 729828"/>
                <a:gd name="connsiteY3" fmla="*/ 49674 h 463702"/>
                <a:gd name="connsiteX4" fmla="*/ 365760 w 729828"/>
                <a:gd name="connsiteY4" fmla="*/ 15592 h 463702"/>
                <a:gd name="connsiteX0" fmla="*/ 0 w 735159"/>
                <a:gd name="connsiteY0" fmla="*/ 427053 h 475366"/>
                <a:gd name="connsiteX1" fmla="*/ 365212 w 735159"/>
                <a:gd name="connsiteY1" fmla="*/ 474811 h 475366"/>
                <a:gd name="connsiteX2" fmla="*/ 659959 w 735159"/>
                <a:gd name="connsiteY2" fmla="*/ 387341 h 475366"/>
                <a:gd name="connsiteX3" fmla="*/ 707667 w 735159"/>
                <a:gd name="connsiteY3" fmla="*/ 61338 h 475366"/>
                <a:gd name="connsiteX4" fmla="*/ 293677 w 735159"/>
                <a:gd name="connsiteY4" fmla="*/ 11664 h 475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5159" h="475366">
                  <a:moveTo>
                    <a:pt x="0" y="427053"/>
                  </a:moveTo>
                  <a:cubicBezTo>
                    <a:pt x="54339" y="426749"/>
                    <a:pt x="255219" y="481430"/>
                    <a:pt x="365212" y="474811"/>
                  </a:cubicBezTo>
                  <a:cubicBezTo>
                    <a:pt x="475205" y="468192"/>
                    <a:pt x="602883" y="456253"/>
                    <a:pt x="659959" y="387341"/>
                  </a:cubicBezTo>
                  <a:cubicBezTo>
                    <a:pt x="717035" y="318429"/>
                    <a:pt x="768714" y="123951"/>
                    <a:pt x="707667" y="61338"/>
                  </a:cubicBezTo>
                  <a:cubicBezTo>
                    <a:pt x="646620" y="-1275"/>
                    <a:pt x="440114" y="-12190"/>
                    <a:pt x="293677" y="11664"/>
                  </a:cubicBezTo>
                </a:path>
              </a:pathLst>
            </a:custGeom>
            <a:noFill/>
            <a:ln>
              <a:solidFill>
                <a:srgbClr val="FF0000"/>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7" name="Freeform 76">
              <a:extLst>
                <a:ext uri="{FF2B5EF4-FFF2-40B4-BE49-F238E27FC236}">
                  <a16:creationId xmlns:a16="http://schemas.microsoft.com/office/drawing/2014/main" id="{D73BD292-2694-E34C-A8A2-D217FE00DA2B}"/>
                </a:ext>
              </a:extLst>
            </p:cNvPr>
            <p:cNvSpPr/>
            <p:nvPr/>
          </p:nvSpPr>
          <p:spPr>
            <a:xfrm>
              <a:off x="8146991" y="3120701"/>
              <a:ext cx="448310" cy="349885"/>
            </a:xfrm>
            <a:custGeom>
              <a:avLst/>
              <a:gdLst>
                <a:gd name="connsiteX0" fmla="*/ 0 w 498576"/>
                <a:gd name="connsiteY0" fmla="*/ 34439 h 344540"/>
                <a:gd name="connsiteX1" fmla="*/ 357809 w 498576"/>
                <a:gd name="connsiteY1" fmla="*/ 10585 h 344540"/>
                <a:gd name="connsiteX2" fmla="*/ 492981 w 498576"/>
                <a:gd name="connsiteY2" fmla="*/ 185514 h 344540"/>
                <a:gd name="connsiteX3" fmla="*/ 190831 w 498576"/>
                <a:gd name="connsiteY3" fmla="*/ 344540 h 344540"/>
                <a:gd name="connsiteX0" fmla="*/ 0 w 505292"/>
                <a:gd name="connsiteY0" fmla="*/ 34439 h 350233"/>
                <a:gd name="connsiteX1" fmla="*/ 357809 w 505292"/>
                <a:gd name="connsiteY1" fmla="*/ 10585 h 350233"/>
                <a:gd name="connsiteX2" fmla="*/ 492981 w 505292"/>
                <a:gd name="connsiteY2" fmla="*/ 185514 h 350233"/>
                <a:gd name="connsiteX3" fmla="*/ 71537 w 505292"/>
                <a:gd name="connsiteY3" fmla="*/ 350233 h 350233"/>
                <a:gd name="connsiteX0" fmla="*/ 0 w 494666"/>
                <a:gd name="connsiteY0" fmla="*/ 34439 h 350233"/>
                <a:gd name="connsiteX1" fmla="*/ 357809 w 494666"/>
                <a:gd name="connsiteY1" fmla="*/ 10585 h 350233"/>
                <a:gd name="connsiteX2" fmla="*/ 492981 w 494666"/>
                <a:gd name="connsiteY2" fmla="*/ 185514 h 350233"/>
                <a:gd name="connsiteX3" fmla="*/ 278552 w 494666"/>
                <a:gd name="connsiteY3" fmla="*/ 270613 h 350233"/>
                <a:gd name="connsiteX4" fmla="*/ 71537 w 494666"/>
                <a:gd name="connsiteY4" fmla="*/ 350233 h 350233"/>
                <a:gd name="connsiteX0" fmla="*/ 0 w 494676"/>
                <a:gd name="connsiteY0" fmla="*/ 34439 h 350233"/>
                <a:gd name="connsiteX1" fmla="*/ 357809 w 494676"/>
                <a:gd name="connsiteY1" fmla="*/ 10585 h 350233"/>
                <a:gd name="connsiteX2" fmla="*/ 492981 w 494676"/>
                <a:gd name="connsiteY2" fmla="*/ 185514 h 350233"/>
                <a:gd name="connsiteX3" fmla="*/ 278296 w 494676"/>
                <a:gd name="connsiteY3" fmla="*/ 302450 h 350233"/>
                <a:gd name="connsiteX4" fmla="*/ 71537 w 494676"/>
                <a:gd name="connsiteY4" fmla="*/ 350233 h 350233"/>
                <a:gd name="connsiteX0" fmla="*/ 0 w 448549"/>
                <a:gd name="connsiteY0" fmla="*/ 34439 h 350233"/>
                <a:gd name="connsiteX1" fmla="*/ 357809 w 448549"/>
                <a:gd name="connsiteY1" fmla="*/ 10585 h 350233"/>
                <a:gd name="connsiteX2" fmla="*/ 445272 w 448549"/>
                <a:gd name="connsiteY2" fmla="*/ 185514 h 350233"/>
                <a:gd name="connsiteX3" fmla="*/ 278296 w 448549"/>
                <a:gd name="connsiteY3" fmla="*/ 302450 h 350233"/>
                <a:gd name="connsiteX4" fmla="*/ 71537 w 448549"/>
                <a:gd name="connsiteY4" fmla="*/ 350233 h 350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49" h="350233">
                  <a:moveTo>
                    <a:pt x="0" y="34439"/>
                  </a:moveTo>
                  <a:cubicBezTo>
                    <a:pt x="137823" y="9922"/>
                    <a:pt x="283597" y="-14594"/>
                    <a:pt x="357809" y="10585"/>
                  </a:cubicBezTo>
                  <a:cubicBezTo>
                    <a:pt x="432021" y="35764"/>
                    <a:pt x="458524" y="136870"/>
                    <a:pt x="445272" y="185514"/>
                  </a:cubicBezTo>
                  <a:cubicBezTo>
                    <a:pt x="432020" y="234158"/>
                    <a:pt x="348537" y="274997"/>
                    <a:pt x="278296" y="302450"/>
                  </a:cubicBezTo>
                  <a:lnTo>
                    <a:pt x="71537" y="350233"/>
                  </a:lnTo>
                </a:path>
              </a:pathLst>
            </a:custGeom>
            <a:noFill/>
            <a:ln>
              <a:solidFill>
                <a:srgbClr val="FF0000"/>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8" name="Freeform 77">
              <a:extLst>
                <a:ext uri="{FF2B5EF4-FFF2-40B4-BE49-F238E27FC236}">
                  <a16:creationId xmlns:a16="http://schemas.microsoft.com/office/drawing/2014/main" id="{D24B159A-2BCA-4A4D-B208-6DDF379E7D0A}"/>
                </a:ext>
              </a:extLst>
            </p:cNvPr>
            <p:cNvSpPr/>
            <p:nvPr/>
          </p:nvSpPr>
          <p:spPr>
            <a:xfrm>
              <a:off x="8528850" y="1396758"/>
              <a:ext cx="448310" cy="349885"/>
            </a:xfrm>
            <a:custGeom>
              <a:avLst/>
              <a:gdLst>
                <a:gd name="connsiteX0" fmla="*/ 0 w 498576"/>
                <a:gd name="connsiteY0" fmla="*/ 34439 h 344540"/>
                <a:gd name="connsiteX1" fmla="*/ 357809 w 498576"/>
                <a:gd name="connsiteY1" fmla="*/ 10585 h 344540"/>
                <a:gd name="connsiteX2" fmla="*/ 492981 w 498576"/>
                <a:gd name="connsiteY2" fmla="*/ 185514 h 344540"/>
                <a:gd name="connsiteX3" fmla="*/ 190831 w 498576"/>
                <a:gd name="connsiteY3" fmla="*/ 344540 h 344540"/>
                <a:gd name="connsiteX0" fmla="*/ 0 w 505292"/>
                <a:gd name="connsiteY0" fmla="*/ 34439 h 350233"/>
                <a:gd name="connsiteX1" fmla="*/ 357809 w 505292"/>
                <a:gd name="connsiteY1" fmla="*/ 10585 h 350233"/>
                <a:gd name="connsiteX2" fmla="*/ 492981 w 505292"/>
                <a:gd name="connsiteY2" fmla="*/ 185514 h 350233"/>
                <a:gd name="connsiteX3" fmla="*/ 71537 w 505292"/>
                <a:gd name="connsiteY3" fmla="*/ 350233 h 350233"/>
                <a:gd name="connsiteX0" fmla="*/ 0 w 494666"/>
                <a:gd name="connsiteY0" fmla="*/ 34439 h 350233"/>
                <a:gd name="connsiteX1" fmla="*/ 357809 w 494666"/>
                <a:gd name="connsiteY1" fmla="*/ 10585 h 350233"/>
                <a:gd name="connsiteX2" fmla="*/ 492981 w 494666"/>
                <a:gd name="connsiteY2" fmla="*/ 185514 h 350233"/>
                <a:gd name="connsiteX3" fmla="*/ 278552 w 494666"/>
                <a:gd name="connsiteY3" fmla="*/ 270613 h 350233"/>
                <a:gd name="connsiteX4" fmla="*/ 71537 w 494666"/>
                <a:gd name="connsiteY4" fmla="*/ 350233 h 350233"/>
                <a:gd name="connsiteX0" fmla="*/ 0 w 494676"/>
                <a:gd name="connsiteY0" fmla="*/ 34439 h 350233"/>
                <a:gd name="connsiteX1" fmla="*/ 357809 w 494676"/>
                <a:gd name="connsiteY1" fmla="*/ 10585 h 350233"/>
                <a:gd name="connsiteX2" fmla="*/ 492981 w 494676"/>
                <a:gd name="connsiteY2" fmla="*/ 185514 h 350233"/>
                <a:gd name="connsiteX3" fmla="*/ 278296 w 494676"/>
                <a:gd name="connsiteY3" fmla="*/ 302450 h 350233"/>
                <a:gd name="connsiteX4" fmla="*/ 71537 w 494676"/>
                <a:gd name="connsiteY4" fmla="*/ 350233 h 350233"/>
                <a:gd name="connsiteX0" fmla="*/ 0 w 448549"/>
                <a:gd name="connsiteY0" fmla="*/ 34439 h 350233"/>
                <a:gd name="connsiteX1" fmla="*/ 357809 w 448549"/>
                <a:gd name="connsiteY1" fmla="*/ 10585 h 350233"/>
                <a:gd name="connsiteX2" fmla="*/ 445272 w 448549"/>
                <a:gd name="connsiteY2" fmla="*/ 185514 h 350233"/>
                <a:gd name="connsiteX3" fmla="*/ 278296 w 448549"/>
                <a:gd name="connsiteY3" fmla="*/ 302450 h 350233"/>
                <a:gd name="connsiteX4" fmla="*/ 71537 w 448549"/>
                <a:gd name="connsiteY4" fmla="*/ 350233 h 3502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549" h="350233">
                  <a:moveTo>
                    <a:pt x="0" y="34439"/>
                  </a:moveTo>
                  <a:cubicBezTo>
                    <a:pt x="137823" y="9922"/>
                    <a:pt x="283597" y="-14594"/>
                    <a:pt x="357809" y="10585"/>
                  </a:cubicBezTo>
                  <a:cubicBezTo>
                    <a:pt x="432021" y="35764"/>
                    <a:pt x="458524" y="136870"/>
                    <a:pt x="445272" y="185514"/>
                  </a:cubicBezTo>
                  <a:cubicBezTo>
                    <a:pt x="432020" y="234158"/>
                    <a:pt x="348537" y="274997"/>
                    <a:pt x="278296" y="302450"/>
                  </a:cubicBezTo>
                  <a:lnTo>
                    <a:pt x="71537" y="350233"/>
                  </a:lnTo>
                </a:path>
              </a:pathLst>
            </a:custGeom>
            <a:noFill/>
            <a:ln>
              <a:solidFill>
                <a:srgbClr val="FF0000"/>
              </a:solidFill>
              <a:prstDash val="dash"/>
              <a:tailEnd type="triangle"/>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85" name="Straight Arrow Connector 84">
              <a:extLst>
                <a:ext uri="{FF2B5EF4-FFF2-40B4-BE49-F238E27FC236}">
                  <a16:creationId xmlns:a16="http://schemas.microsoft.com/office/drawing/2014/main" id="{4ED16883-E891-8842-9221-04AB40249E35}"/>
                </a:ext>
              </a:extLst>
            </p:cNvPr>
            <p:cNvCxnSpPr>
              <a:cxnSpLocks/>
            </p:cNvCxnSpPr>
            <p:nvPr/>
          </p:nvCxnSpPr>
          <p:spPr>
            <a:xfrm flipH="1" flipV="1">
              <a:off x="8459279" y="3823126"/>
              <a:ext cx="551638" cy="52598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FB71595E-7CE8-F646-8EF3-6378C2726025}"/>
                </a:ext>
              </a:extLst>
            </p:cNvPr>
            <p:cNvCxnSpPr>
              <a:cxnSpLocks/>
            </p:cNvCxnSpPr>
            <p:nvPr/>
          </p:nvCxnSpPr>
          <p:spPr>
            <a:xfrm flipH="1" flipV="1">
              <a:off x="8746094" y="2250359"/>
              <a:ext cx="332643" cy="203184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7" name="Text Box 2">
              <a:extLst>
                <a:ext uri="{FF2B5EF4-FFF2-40B4-BE49-F238E27FC236}">
                  <a16:creationId xmlns:a16="http://schemas.microsoft.com/office/drawing/2014/main" id="{E9D6958C-AFD4-AA44-85E5-E1A888C10CF2}"/>
                </a:ext>
              </a:extLst>
            </p:cNvPr>
            <p:cNvSpPr txBox="1">
              <a:spLocks noChangeArrowheads="1"/>
            </p:cNvSpPr>
            <p:nvPr/>
          </p:nvSpPr>
          <p:spPr bwMode="auto">
            <a:xfrm>
              <a:off x="8823887" y="4259984"/>
              <a:ext cx="514325" cy="399245"/>
            </a:xfrm>
            <a:prstGeom prst="rect">
              <a:avLst/>
            </a:prstGeom>
            <a:solidFill>
              <a:schemeClr val="bg1"/>
            </a:solidFill>
            <a:ln w="9525">
              <a:solidFill>
                <a:schemeClr val="tx1"/>
              </a:solid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400">
                  <a:effectLst/>
                  <a:latin typeface="Arial Narrow" panose="020B0604020202020204" pitchFamily="34" charset="0"/>
                  <a:ea typeface="Times New Roman" panose="02020603050405020304" pitchFamily="18" charset="0"/>
                </a:rPr>
                <a:t>Focal points</a:t>
              </a:r>
              <a:endParaRPr lang="en-US" sz="1400">
                <a:effectLst/>
                <a:latin typeface="Times New Roman" panose="02020603050405020304" pitchFamily="18" charset="0"/>
                <a:ea typeface="Times New Roman" panose="02020603050405020304" pitchFamily="18" charset="0"/>
              </a:endParaRPr>
            </a:p>
          </p:txBody>
        </p:sp>
        <p:cxnSp>
          <p:nvCxnSpPr>
            <p:cNvPr id="88" name="Straight Arrow Connector 87">
              <a:extLst>
                <a:ext uri="{FF2B5EF4-FFF2-40B4-BE49-F238E27FC236}">
                  <a16:creationId xmlns:a16="http://schemas.microsoft.com/office/drawing/2014/main" id="{F8FF58FF-634D-9E4C-959D-F8546C3E9001}"/>
                </a:ext>
              </a:extLst>
            </p:cNvPr>
            <p:cNvCxnSpPr>
              <a:cxnSpLocks/>
            </p:cNvCxnSpPr>
            <p:nvPr/>
          </p:nvCxnSpPr>
          <p:spPr>
            <a:xfrm flipH="1" flipV="1">
              <a:off x="8151948" y="5469193"/>
              <a:ext cx="516744" cy="14829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18DD7F2D-6CA6-3D40-AAD8-076AAD6AD994}"/>
                </a:ext>
              </a:extLst>
            </p:cNvPr>
            <p:cNvCxnSpPr>
              <a:cxnSpLocks/>
            </p:cNvCxnSpPr>
            <p:nvPr/>
          </p:nvCxnSpPr>
          <p:spPr>
            <a:xfrm flipH="1" flipV="1">
              <a:off x="8137531" y="4282472"/>
              <a:ext cx="707064" cy="135922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021F4A6F-29EA-1647-8A66-D11F8613C10C}"/>
                </a:ext>
              </a:extLst>
            </p:cNvPr>
            <p:cNvCxnSpPr>
              <a:cxnSpLocks/>
            </p:cNvCxnSpPr>
            <p:nvPr/>
          </p:nvCxnSpPr>
          <p:spPr>
            <a:xfrm>
              <a:off x="7475938" y="2884206"/>
              <a:ext cx="441457" cy="207787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0B39E8F8-5768-CC4C-AB15-9F8662898638}"/>
                </a:ext>
              </a:extLst>
            </p:cNvPr>
            <p:cNvCxnSpPr>
              <a:cxnSpLocks/>
            </p:cNvCxnSpPr>
            <p:nvPr/>
          </p:nvCxnSpPr>
          <p:spPr>
            <a:xfrm>
              <a:off x="7543952" y="2769482"/>
              <a:ext cx="524236" cy="75866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3" name="Text Box 2">
              <a:extLst>
                <a:ext uri="{FF2B5EF4-FFF2-40B4-BE49-F238E27FC236}">
                  <a16:creationId xmlns:a16="http://schemas.microsoft.com/office/drawing/2014/main" id="{5ACAA8AB-2C99-B24F-82D4-9D931B057907}"/>
                </a:ext>
              </a:extLst>
            </p:cNvPr>
            <p:cNvSpPr txBox="1">
              <a:spLocks noChangeArrowheads="1"/>
            </p:cNvSpPr>
            <p:nvPr/>
          </p:nvSpPr>
          <p:spPr bwMode="auto">
            <a:xfrm>
              <a:off x="6992009" y="2564082"/>
              <a:ext cx="734695" cy="393604"/>
            </a:xfrm>
            <a:prstGeom prst="rect">
              <a:avLst/>
            </a:prstGeom>
            <a:solidFill>
              <a:schemeClr val="bg1"/>
            </a:solidFill>
            <a:ln w="9525">
              <a:solidFill>
                <a:schemeClr val="tx1"/>
              </a:solid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400">
                  <a:effectLst/>
                  <a:latin typeface="Arial Narrow" panose="020B0604020202020204" pitchFamily="34" charset="0"/>
                  <a:ea typeface="Times New Roman" panose="02020603050405020304" pitchFamily="18" charset="0"/>
                </a:rPr>
                <a:t>Flow separation</a:t>
              </a:r>
              <a:endParaRPr lang="en-US" sz="1400">
                <a:effectLst/>
                <a:latin typeface="Times New Roman" panose="02020603050405020304" pitchFamily="18" charset="0"/>
                <a:ea typeface="Times New Roman" panose="02020603050405020304" pitchFamily="18" charset="0"/>
              </a:endParaRPr>
            </a:p>
          </p:txBody>
        </p:sp>
        <p:cxnSp>
          <p:nvCxnSpPr>
            <p:cNvPr id="95" name="Straight Arrow Connector 94">
              <a:extLst>
                <a:ext uri="{FF2B5EF4-FFF2-40B4-BE49-F238E27FC236}">
                  <a16:creationId xmlns:a16="http://schemas.microsoft.com/office/drawing/2014/main" id="{6D31F008-02C8-C247-AB70-8DE760791ED0}"/>
                </a:ext>
              </a:extLst>
            </p:cNvPr>
            <p:cNvCxnSpPr>
              <a:cxnSpLocks/>
            </p:cNvCxnSpPr>
            <p:nvPr/>
          </p:nvCxnSpPr>
          <p:spPr>
            <a:xfrm flipH="1" flipV="1">
              <a:off x="10735536" y="4548318"/>
              <a:ext cx="676588" cy="20033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D3F64020-D78B-DF4D-B308-C36E559285DA}"/>
                </a:ext>
              </a:extLst>
            </p:cNvPr>
            <p:cNvCxnSpPr>
              <a:cxnSpLocks/>
            </p:cNvCxnSpPr>
            <p:nvPr/>
          </p:nvCxnSpPr>
          <p:spPr>
            <a:xfrm flipH="1" flipV="1">
              <a:off x="10596332" y="5360301"/>
              <a:ext cx="815792" cy="43679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EB1126CD-CCEF-F64F-A75B-00A80AB75BF4}"/>
                </a:ext>
              </a:extLst>
            </p:cNvPr>
            <p:cNvCxnSpPr>
              <a:cxnSpLocks/>
            </p:cNvCxnSpPr>
            <p:nvPr/>
          </p:nvCxnSpPr>
          <p:spPr>
            <a:xfrm>
              <a:off x="10673776" y="1309899"/>
              <a:ext cx="834907" cy="67978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8" name="Text Box 2">
              <a:extLst>
                <a:ext uri="{FF2B5EF4-FFF2-40B4-BE49-F238E27FC236}">
                  <a16:creationId xmlns:a16="http://schemas.microsoft.com/office/drawing/2014/main" id="{EC60CDF1-8B9C-3C41-9833-0958B384DE7D}"/>
                </a:ext>
              </a:extLst>
            </p:cNvPr>
            <p:cNvSpPr txBox="1">
              <a:spLocks noChangeArrowheads="1"/>
            </p:cNvSpPr>
            <p:nvPr/>
          </p:nvSpPr>
          <p:spPr bwMode="auto">
            <a:xfrm>
              <a:off x="10225829" y="1015963"/>
              <a:ext cx="669426" cy="384253"/>
            </a:xfrm>
            <a:prstGeom prst="rect">
              <a:avLst/>
            </a:prstGeom>
            <a:solidFill>
              <a:schemeClr val="bg1"/>
            </a:solidFill>
            <a:ln w="9525">
              <a:solidFill>
                <a:schemeClr val="tx1"/>
              </a:solid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400">
                  <a:effectLst/>
                  <a:latin typeface="Arial Narrow" panose="020B0604020202020204" pitchFamily="34" charset="0"/>
                  <a:ea typeface="Times New Roman" panose="02020603050405020304" pitchFamily="18" charset="0"/>
                </a:rPr>
                <a:t>Attached flow</a:t>
              </a:r>
              <a:endParaRPr lang="en-US" sz="1400">
                <a:effectLst/>
                <a:latin typeface="Times New Roman" panose="02020603050405020304" pitchFamily="18" charset="0"/>
                <a:ea typeface="Times New Roman" panose="02020603050405020304" pitchFamily="18" charset="0"/>
              </a:endParaRPr>
            </a:p>
          </p:txBody>
        </p:sp>
        <p:sp>
          <p:nvSpPr>
            <p:cNvPr id="99" name="Text Box 2">
              <a:extLst>
                <a:ext uri="{FF2B5EF4-FFF2-40B4-BE49-F238E27FC236}">
                  <a16:creationId xmlns:a16="http://schemas.microsoft.com/office/drawing/2014/main" id="{21E0E959-7709-6A4A-BADB-D1C757B03FB9}"/>
                </a:ext>
              </a:extLst>
            </p:cNvPr>
            <p:cNvSpPr txBox="1">
              <a:spLocks noChangeArrowheads="1"/>
            </p:cNvSpPr>
            <p:nvPr/>
          </p:nvSpPr>
          <p:spPr bwMode="auto">
            <a:xfrm>
              <a:off x="11308074" y="4549031"/>
              <a:ext cx="804309" cy="399245"/>
            </a:xfrm>
            <a:prstGeom prst="rect">
              <a:avLst/>
            </a:prstGeom>
            <a:solidFill>
              <a:schemeClr val="bg1"/>
            </a:solidFill>
            <a:ln w="9525">
              <a:solidFill>
                <a:schemeClr val="tx1"/>
              </a:solid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400">
                  <a:effectLst/>
                  <a:latin typeface="Arial Narrow" panose="020B0604020202020204" pitchFamily="34" charset="0"/>
                  <a:ea typeface="Times New Roman" panose="02020603050405020304" pitchFamily="18" charset="0"/>
                </a:rPr>
                <a:t>Flow separation</a:t>
              </a:r>
              <a:endParaRPr lang="en-US" sz="1400">
                <a:effectLst/>
                <a:latin typeface="Times New Roman" panose="02020603050405020304" pitchFamily="18" charset="0"/>
                <a:ea typeface="Times New Roman" panose="02020603050405020304" pitchFamily="18" charset="0"/>
              </a:endParaRPr>
            </a:p>
          </p:txBody>
        </p:sp>
        <p:sp>
          <p:nvSpPr>
            <p:cNvPr id="100" name="Text Box 2">
              <a:extLst>
                <a:ext uri="{FF2B5EF4-FFF2-40B4-BE49-F238E27FC236}">
                  <a16:creationId xmlns:a16="http://schemas.microsoft.com/office/drawing/2014/main" id="{80868E5C-10BA-B14B-9ABC-23B50555F2D5}"/>
                </a:ext>
              </a:extLst>
            </p:cNvPr>
            <p:cNvSpPr txBox="1">
              <a:spLocks noChangeArrowheads="1"/>
            </p:cNvSpPr>
            <p:nvPr/>
          </p:nvSpPr>
          <p:spPr bwMode="auto">
            <a:xfrm>
              <a:off x="11248762" y="5652273"/>
              <a:ext cx="684450" cy="368065"/>
            </a:xfrm>
            <a:prstGeom prst="rect">
              <a:avLst/>
            </a:prstGeom>
            <a:solidFill>
              <a:schemeClr val="bg1"/>
            </a:solidFill>
            <a:ln w="9525">
              <a:solidFill>
                <a:schemeClr val="tx1"/>
              </a:solid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400" dirty="0">
                  <a:effectLst/>
                  <a:latin typeface="Arial Narrow" panose="020B0604020202020204" pitchFamily="34" charset="0"/>
                  <a:ea typeface="Times New Roman" panose="02020603050405020304" pitchFamily="18" charset="0"/>
                </a:rPr>
                <a:t>Attached flow</a:t>
              </a:r>
              <a:endParaRPr lang="en-US" sz="1400" dirty="0">
                <a:effectLst/>
                <a:latin typeface="Times New Roman" panose="02020603050405020304" pitchFamily="18" charset="0"/>
                <a:ea typeface="Times New Roman" panose="02020603050405020304" pitchFamily="18" charset="0"/>
              </a:endParaRPr>
            </a:p>
          </p:txBody>
        </p:sp>
      </p:grpSp>
      <p:sp>
        <p:nvSpPr>
          <p:cNvPr id="2" name="Slide Number Placeholder 1">
            <a:extLst>
              <a:ext uri="{FF2B5EF4-FFF2-40B4-BE49-F238E27FC236}">
                <a16:creationId xmlns:a16="http://schemas.microsoft.com/office/drawing/2014/main" id="{156EBEB8-179D-3345-9AD3-30A567A5319D}"/>
              </a:ext>
            </a:extLst>
          </p:cNvPr>
          <p:cNvSpPr>
            <a:spLocks noGrp="1"/>
          </p:cNvSpPr>
          <p:nvPr>
            <p:ph type="sldNum" sz="quarter" idx="12"/>
          </p:nvPr>
        </p:nvSpPr>
        <p:spPr/>
        <p:txBody>
          <a:bodyPr/>
          <a:lstStyle/>
          <a:p>
            <a:fld id="{12F8E0CC-A32A-2047-B3B0-3E624B7AD1F0}" type="slidenum">
              <a:rPr lang="en-US" smtClean="0"/>
              <a:pPr/>
              <a:t>26</a:t>
            </a:fld>
            <a:endParaRPr lang="en-US"/>
          </a:p>
        </p:txBody>
      </p:sp>
      <p:sp>
        <p:nvSpPr>
          <p:cNvPr id="52" name="Text Box 2">
            <a:extLst>
              <a:ext uri="{FF2B5EF4-FFF2-40B4-BE49-F238E27FC236}">
                <a16:creationId xmlns:a16="http://schemas.microsoft.com/office/drawing/2014/main" id="{1CE119D8-BEBB-D487-46C0-F9D19F5BB378}"/>
              </a:ext>
            </a:extLst>
          </p:cNvPr>
          <p:cNvSpPr txBox="1">
            <a:spLocks noChangeArrowheads="1"/>
          </p:cNvSpPr>
          <p:nvPr/>
        </p:nvSpPr>
        <p:spPr bwMode="auto">
          <a:xfrm>
            <a:off x="8526058" y="5618242"/>
            <a:ext cx="684450" cy="368065"/>
          </a:xfrm>
          <a:prstGeom prst="rect">
            <a:avLst/>
          </a:prstGeom>
          <a:solidFill>
            <a:schemeClr val="bg1"/>
          </a:solidFill>
          <a:ln w="9525">
            <a:solidFill>
              <a:schemeClr val="tx1"/>
            </a:solidFill>
            <a:miter lim="800000"/>
            <a:headEnd/>
            <a:tailEnd/>
          </a:ln>
        </p:spPr>
        <p:txBody>
          <a:bodyPr rot="0" vert="horz" wrap="square" lIns="18288" tIns="45720" rIns="18288" bIns="45720" anchor="t" anchorCtr="0">
            <a:noAutofit/>
          </a:bodyPr>
          <a:lstStyle/>
          <a:p>
            <a:pPr marL="0" marR="0" algn="ctr">
              <a:lnSpc>
                <a:spcPts val="1300"/>
              </a:lnSpc>
              <a:spcBef>
                <a:spcPts val="0"/>
              </a:spcBef>
              <a:spcAft>
                <a:spcPts val="0"/>
              </a:spcAft>
            </a:pPr>
            <a:r>
              <a:rPr lang="en-US" sz="1400" dirty="0">
                <a:effectLst/>
                <a:latin typeface="Arial Narrow" panose="020B0604020202020204" pitchFamily="34" charset="0"/>
                <a:ea typeface="Times New Roman" panose="02020603050405020304" pitchFamily="18" charset="0"/>
              </a:rPr>
              <a:t>Attached flow</a:t>
            </a:r>
            <a:endParaRPr lang="en-US" sz="1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59919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25BA2-A1B6-DD7D-29A6-CBA2AD5BC8E8}"/>
              </a:ext>
            </a:extLst>
          </p:cNvPr>
          <p:cNvSpPr>
            <a:spLocks noGrp="1"/>
          </p:cNvSpPr>
          <p:nvPr>
            <p:ph type="title"/>
          </p:nvPr>
        </p:nvSpPr>
        <p:spPr>
          <a:xfrm>
            <a:off x="169794" y="-39756"/>
            <a:ext cx="10515600" cy="1325563"/>
          </a:xfrm>
        </p:spPr>
        <p:txBody>
          <a:bodyPr/>
          <a:lstStyle/>
          <a:p>
            <a:r>
              <a:rPr lang="en-US" dirty="0">
                <a:latin typeface="Helvetica" pitchFamily="2" charset="0"/>
              </a:rPr>
              <a:t>Flow Visualization: Oil Flow</a:t>
            </a:r>
          </a:p>
        </p:txBody>
      </p:sp>
      <p:pic>
        <p:nvPicPr>
          <p:cNvPr id="4" name="Picture 3" descr="A picture containing text, indoor, several&#10;&#10;Description automatically generated">
            <a:extLst>
              <a:ext uri="{FF2B5EF4-FFF2-40B4-BE49-F238E27FC236}">
                <a16:creationId xmlns:a16="http://schemas.microsoft.com/office/drawing/2014/main" id="{4EB8C096-1903-89D8-8565-71C7AAE87DDC}"/>
              </a:ext>
            </a:extLst>
          </p:cNvPr>
          <p:cNvPicPr>
            <a:picLocks noChangeAspect="1"/>
          </p:cNvPicPr>
          <p:nvPr/>
        </p:nvPicPr>
        <p:blipFill>
          <a:blip r:embed="rId2"/>
          <a:stretch>
            <a:fillRect/>
          </a:stretch>
        </p:blipFill>
        <p:spPr>
          <a:xfrm>
            <a:off x="3889093" y="987443"/>
            <a:ext cx="4856854" cy="5850301"/>
          </a:xfrm>
          <a:prstGeom prst="rect">
            <a:avLst/>
          </a:prstGeom>
        </p:spPr>
      </p:pic>
      <p:sp>
        <p:nvSpPr>
          <p:cNvPr id="8" name="TextBox 7">
            <a:extLst>
              <a:ext uri="{FF2B5EF4-FFF2-40B4-BE49-F238E27FC236}">
                <a16:creationId xmlns:a16="http://schemas.microsoft.com/office/drawing/2014/main" id="{A7C46595-B244-944C-E722-371D04B33006}"/>
              </a:ext>
            </a:extLst>
          </p:cNvPr>
          <p:cNvSpPr txBox="1"/>
          <p:nvPr/>
        </p:nvSpPr>
        <p:spPr>
          <a:xfrm>
            <a:off x="8981955" y="6331352"/>
            <a:ext cx="2715808" cy="369332"/>
          </a:xfrm>
          <a:prstGeom prst="rect">
            <a:avLst/>
          </a:prstGeom>
          <a:solidFill>
            <a:schemeClr val="bg1"/>
          </a:solidFill>
        </p:spPr>
        <p:txBody>
          <a:bodyPr wrap="none" rtlCol="0">
            <a:spAutoFit/>
          </a:bodyPr>
          <a:lstStyle/>
          <a:p>
            <a:r>
              <a:rPr lang="en-US" b="1" i="1" dirty="0"/>
              <a:t>NPR</a:t>
            </a:r>
            <a:r>
              <a:rPr lang="en-US" dirty="0"/>
              <a:t> = 2.4, </a:t>
            </a:r>
            <a:r>
              <a:rPr lang="en-US" b="1" i="1" dirty="0">
                <a:latin typeface="Symbol" pitchFamily="2" charset="2"/>
              </a:rPr>
              <a:t>a</a:t>
            </a:r>
            <a:r>
              <a:rPr lang="en-US" dirty="0"/>
              <a:t> = 9°, </a:t>
            </a:r>
            <a:r>
              <a:rPr lang="en-US" b="1" i="1" dirty="0"/>
              <a:t>M</a:t>
            </a:r>
            <a:r>
              <a:rPr lang="en-US" b="1" i="1" baseline="-25000" dirty="0"/>
              <a:t>∞ </a:t>
            </a:r>
            <a:r>
              <a:rPr lang="en-US" dirty="0"/>
              <a:t>= 0.2</a:t>
            </a:r>
            <a:endParaRPr lang="en-US" baseline="-25000" dirty="0"/>
          </a:p>
        </p:txBody>
      </p:sp>
      <p:sp>
        <p:nvSpPr>
          <p:cNvPr id="10" name="TextBox 9">
            <a:extLst>
              <a:ext uri="{FF2B5EF4-FFF2-40B4-BE49-F238E27FC236}">
                <a16:creationId xmlns:a16="http://schemas.microsoft.com/office/drawing/2014/main" id="{8DABCE1D-A70F-9BFF-9DF2-901636ABD779}"/>
              </a:ext>
            </a:extLst>
          </p:cNvPr>
          <p:cNvSpPr txBox="1"/>
          <p:nvPr/>
        </p:nvSpPr>
        <p:spPr>
          <a:xfrm>
            <a:off x="2399766" y="6468412"/>
            <a:ext cx="1010213" cy="369332"/>
          </a:xfrm>
          <a:prstGeom prst="rect">
            <a:avLst/>
          </a:prstGeom>
          <a:solidFill>
            <a:schemeClr val="bg1"/>
          </a:solidFill>
        </p:spPr>
        <p:txBody>
          <a:bodyPr wrap="none" rtlCol="0">
            <a:spAutoFit/>
          </a:bodyPr>
          <a:lstStyle/>
          <a:p>
            <a:r>
              <a:rPr lang="en-US" b="1" i="1" dirty="0"/>
              <a:t>M</a:t>
            </a:r>
            <a:r>
              <a:rPr lang="en-US" b="1" i="1" baseline="-25000" dirty="0"/>
              <a:t>∞ </a:t>
            </a:r>
            <a:r>
              <a:rPr lang="en-US" dirty="0"/>
              <a:t>= 0.0</a:t>
            </a:r>
            <a:endParaRPr lang="en-US" baseline="-25000" dirty="0"/>
          </a:p>
        </p:txBody>
      </p:sp>
      <p:sp>
        <p:nvSpPr>
          <p:cNvPr id="12" name="TextBox 11">
            <a:extLst>
              <a:ext uri="{FF2B5EF4-FFF2-40B4-BE49-F238E27FC236}">
                <a16:creationId xmlns:a16="http://schemas.microsoft.com/office/drawing/2014/main" id="{910E71F1-5B88-042E-7EDD-5187F01903D7}"/>
              </a:ext>
            </a:extLst>
          </p:cNvPr>
          <p:cNvSpPr txBox="1"/>
          <p:nvPr/>
        </p:nvSpPr>
        <p:spPr>
          <a:xfrm>
            <a:off x="169794" y="1169969"/>
            <a:ext cx="2393066" cy="646331"/>
          </a:xfrm>
          <a:prstGeom prst="rect">
            <a:avLst/>
          </a:prstGeom>
          <a:noFill/>
        </p:spPr>
        <p:txBody>
          <a:bodyPr wrap="square">
            <a:spAutoFit/>
          </a:bodyPr>
          <a:lstStyle/>
          <a:p>
            <a:r>
              <a:rPr lang="en-US" dirty="0">
                <a:latin typeface="Helvetica" pitchFamily="2" charset="0"/>
              </a:rPr>
              <a:t>Lin, et al. AIAA Paper</a:t>
            </a:r>
          </a:p>
          <a:p>
            <a:r>
              <a:rPr lang="en-US" dirty="0">
                <a:latin typeface="Helvetica" pitchFamily="2" charset="0"/>
              </a:rPr>
              <a:t>2020-0783</a:t>
            </a:r>
          </a:p>
        </p:txBody>
      </p:sp>
      <p:sp>
        <p:nvSpPr>
          <p:cNvPr id="13" name="Slide Number Placeholder 12">
            <a:extLst>
              <a:ext uri="{FF2B5EF4-FFF2-40B4-BE49-F238E27FC236}">
                <a16:creationId xmlns:a16="http://schemas.microsoft.com/office/drawing/2014/main" id="{4EA6EB59-376D-C517-32A7-3FA452CCECC4}"/>
              </a:ext>
            </a:extLst>
          </p:cNvPr>
          <p:cNvSpPr>
            <a:spLocks noGrp="1"/>
          </p:cNvSpPr>
          <p:nvPr>
            <p:ph type="sldNum" sz="quarter" idx="12"/>
          </p:nvPr>
        </p:nvSpPr>
        <p:spPr/>
        <p:txBody>
          <a:bodyPr/>
          <a:lstStyle/>
          <a:p>
            <a:fld id="{0F762837-B9D8-D149-A305-792DEBB25230}" type="slidenum">
              <a:rPr lang="en-US" smtClean="0"/>
              <a:t>27</a:t>
            </a:fld>
            <a:endParaRPr lang="en-US"/>
          </a:p>
        </p:txBody>
      </p:sp>
    </p:spTree>
    <p:extLst>
      <p:ext uri="{BB962C8B-B14F-4D97-AF65-F5344CB8AC3E}">
        <p14:creationId xmlns:p14="http://schemas.microsoft.com/office/powerpoint/2010/main" val="4136165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25BA2-A1B6-DD7D-29A6-CBA2AD5BC8E8}"/>
              </a:ext>
            </a:extLst>
          </p:cNvPr>
          <p:cNvSpPr>
            <a:spLocks noGrp="1"/>
          </p:cNvSpPr>
          <p:nvPr>
            <p:ph type="title"/>
          </p:nvPr>
        </p:nvSpPr>
        <p:spPr>
          <a:xfrm>
            <a:off x="169794" y="-39756"/>
            <a:ext cx="10515600" cy="1325563"/>
          </a:xfrm>
        </p:spPr>
        <p:txBody>
          <a:bodyPr/>
          <a:lstStyle/>
          <a:p>
            <a:r>
              <a:rPr lang="en-US" dirty="0">
                <a:latin typeface="Helvetica" pitchFamily="2" charset="0"/>
              </a:rPr>
              <a:t>Flow Visualization: Oil Flow</a:t>
            </a:r>
          </a:p>
        </p:txBody>
      </p:sp>
      <p:sp>
        <p:nvSpPr>
          <p:cNvPr id="8" name="TextBox 7">
            <a:extLst>
              <a:ext uri="{FF2B5EF4-FFF2-40B4-BE49-F238E27FC236}">
                <a16:creationId xmlns:a16="http://schemas.microsoft.com/office/drawing/2014/main" id="{A7C46595-B244-944C-E722-371D04B33006}"/>
              </a:ext>
            </a:extLst>
          </p:cNvPr>
          <p:cNvSpPr txBox="1"/>
          <p:nvPr/>
        </p:nvSpPr>
        <p:spPr>
          <a:xfrm>
            <a:off x="4738096" y="916475"/>
            <a:ext cx="2715808" cy="369332"/>
          </a:xfrm>
          <a:prstGeom prst="rect">
            <a:avLst/>
          </a:prstGeom>
          <a:solidFill>
            <a:schemeClr val="bg1"/>
          </a:solidFill>
        </p:spPr>
        <p:txBody>
          <a:bodyPr wrap="none" rtlCol="0">
            <a:spAutoFit/>
          </a:bodyPr>
          <a:lstStyle/>
          <a:p>
            <a:r>
              <a:rPr lang="en-US" b="1" i="1" dirty="0"/>
              <a:t>NPR</a:t>
            </a:r>
            <a:r>
              <a:rPr lang="en-US" dirty="0"/>
              <a:t> = 2.4, </a:t>
            </a:r>
            <a:r>
              <a:rPr lang="en-US" b="1" i="1" dirty="0">
                <a:latin typeface="Symbol" pitchFamily="2" charset="2"/>
              </a:rPr>
              <a:t>a</a:t>
            </a:r>
            <a:r>
              <a:rPr lang="en-US" dirty="0"/>
              <a:t> = 9°, </a:t>
            </a:r>
            <a:r>
              <a:rPr lang="en-US" b="1" i="1" dirty="0"/>
              <a:t>M</a:t>
            </a:r>
            <a:r>
              <a:rPr lang="en-US" b="1" i="1" baseline="-25000" dirty="0"/>
              <a:t>∞ </a:t>
            </a:r>
            <a:r>
              <a:rPr lang="en-US" dirty="0"/>
              <a:t>= 0.2</a:t>
            </a:r>
            <a:endParaRPr lang="en-US" baseline="-25000" dirty="0"/>
          </a:p>
        </p:txBody>
      </p:sp>
      <p:pic>
        <p:nvPicPr>
          <p:cNvPr id="5" name="Picture 4" descr="A picture containing text, stationary, lined&#10;&#10;Description automatically generated">
            <a:extLst>
              <a:ext uri="{FF2B5EF4-FFF2-40B4-BE49-F238E27FC236}">
                <a16:creationId xmlns:a16="http://schemas.microsoft.com/office/drawing/2014/main" id="{5A8BCF43-F081-7356-5FF2-1088300B9624}"/>
              </a:ext>
            </a:extLst>
          </p:cNvPr>
          <p:cNvPicPr>
            <a:picLocks noChangeAspect="1"/>
          </p:cNvPicPr>
          <p:nvPr/>
        </p:nvPicPr>
        <p:blipFill>
          <a:blip r:embed="rId2"/>
          <a:stretch>
            <a:fillRect/>
          </a:stretch>
        </p:blipFill>
        <p:spPr>
          <a:xfrm>
            <a:off x="3739430" y="1199204"/>
            <a:ext cx="5042593" cy="5658796"/>
          </a:xfrm>
          <a:prstGeom prst="rect">
            <a:avLst/>
          </a:prstGeom>
        </p:spPr>
      </p:pic>
      <p:sp>
        <p:nvSpPr>
          <p:cNvPr id="6" name="TextBox 5">
            <a:extLst>
              <a:ext uri="{FF2B5EF4-FFF2-40B4-BE49-F238E27FC236}">
                <a16:creationId xmlns:a16="http://schemas.microsoft.com/office/drawing/2014/main" id="{B024B958-30E5-B59E-AF9E-F85493FD6F19}"/>
              </a:ext>
            </a:extLst>
          </p:cNvPr>
          <p:cNvSpPr txBox="1"/>
          <p:nvPr/>
        </p:nvSpPr>
        <p:spPr>
          <a:xfrm>
            <a:off x="458467" y="6273478"/>
            <a:ext cx="3280963" cy="369332"/>
          </a:xfrm>
          <a:prstGeom prst="rect">
            <a:avLst/>
          </a:prstGeom>
          <a:noFill/>
        </p:spPr>
        <p:txBody>
          <a:bodyPr wrap="none" rtlCol="0">
            <a:spAutoFit/>
          </a:bodyPr>
          <a:lstStyle/>
          <a:p>
            <a:r>
              <a:rPr lang="en-US" dirty="0"/>
              <a:t>Inboard Region of Outboard  Flap</a:t>
            </a:r>
          </a:p>
        </p:txBody>
      </p:sp>
      <p:sp>
        <p:nvSpPr>
          <p:cNvPr id="9" name="TextBox 8">
            <a:extLst>
              <a:ext uri="{FF2B5EF4-FFF2-40B4-BE49-F238E27FC236}">
                <a16:creationId xmlns:a16="http://schemas.microsoft.com/office/drawing/2014/main" id="{6ADE6610-DACD-7F19-0273-6A8E2B8D5B7C}"/>
              </a:ext>
            </a:extLst>
          </p:cNvPr>
          <p:cNvSpPr txBox="1"/>
          <p:nvPr/>
        </p:nvSpPr>
        <p:spPr>
          <a:xfrm>
            <a:off x="8709059" y="6446569"/>
            <a:ext cx="3482941" cy="369332"/>
          </a:xfrm>
          <a:prstGeom prst="rect">
            <a:avLst/>
          </a:prstGeom>
          <a:noFill/>
        </p:spPr>
        <p:txBody>
          <a:bodyPr wrap="none" rtlCol="0">
            <a:spAutoFit/>
          </a:bodyPr>
          <a:lstStyle/>
          <a:p>
            <a:r>
              <a:rPr lang="en-US" dirty="0"/>
              <a:t>Outboard Region of Outboard  Flap</a:t>
            </a:r>
          </a:p>
        </p:txBody>
      </p:sp>
      <p:sp>
        <p:nvSpPr>
          <p:cNvPr id="11" name="TextBox 10">
            <a:extLst>
              <a:ext uri="{FF2B5EF4-FFF2-40B4-BE49-F238E27FC236}">
                <a16:creationId xmlns:a16="http://schemas.microsoft.com/office/drawing/2014/main" id="{F50CEBF5-7007-7043-7EF7-091B4A3E46A0}"/>
              </a:ext>
            </a:extLst>
          </p:cNvPr>
          <p:cNvSpPr txBox="1"/>
          <p:nvPr/>
        </p:nvSpPr>
        <p:spPr>
          <a:xfrm>
            <a:off x="169794" y="1169969"/>
            <a:ext cx="2393066" cy="646331"/>
          </a:xfrm>
          <a:prstGeom prst="rect">
            <a:avLst/>
          </a:prstGeom>
          <a:noFill/>
        </p:spPr>
        <p:txBody>
          <a:bodyPr wrap="square">
            <a:spAutoFit/>
          </a:bodyPr>
          <a:lstStyle/>
          <a:p>
            <a:r>
              <a:rPr lang="en-US" dirty="0">
                <a:latin typeface="Helvetica" pitchFamily="2" charset="0"/>
              </a:rPr>
              <a:t>Lin, et al. AIAA Paper</a:t>
            </a:r>
          </a:p>
          <a:p>
            <a:r>
              <a:rPr lang="en-US" dirty="0">
                <a:latin typeface="Helvetica" pitchFamily="2" charset="0"/>
              </a:rPr>
              <a:t>2020-0783</a:t>
            </a:r>
          </a:p>
        </p:txBody>
      </p:sp>
      <p:sp>
        <p:nvSpPr>
          <p:cNvPr id="12" name="Slide Number Placeholder 11">
            <a:extLst>
              <a:ext uri="{FF2B5EF4-FFF2-40B4-BE49-F238E27FC236}">
                <a16:creationId xmlns:a16="http://schemas.microsoft.com/office/drawing/2014/main" id="{F8224EF0-3887-CC50-BD30-B91D55004508}"/>
              </a:ext>
            </a:extLst>
          </p:cNvPr>
          <p:cNvSpPr>
            <a:spLocks noGrp="1"/>
          </p:cNvSpPr>
          <p:nvPr>
            <p:ph type="sldNum" sz="quarter" idx="12"/>
          </p:nvPr>
        </p:nvSpPr>
        <p:spPr/>
        <p:txBody>
          <a:bodyPr/>
          <a:lstStyle/>
          <a:p>
            <a:fld id="{0F762837-B9D8-D149-A305-792DEBB25230}" type="slidenum">
              <a:rPr lang="en-US" smtClean="0"/>
              <a:t>28</a:t>
            </a:fld>
            <a:endParaRPr lang="en-US"/>
          </a:p>
        </p:txBody>
      </p:sp>
    </p:spTree>
    <p:extLst>
      <p:ext uri="{BB962C8B-B14F-4D97-AF65-F5344CB8AC3E}">
        <p14:creationId xmlns:p14="http://schemas.microsoft.com/office/powerpoint/2010/main" val="438583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25BA2-A1B6-DD7D-29A6-CBA2AD5BC8E8}"/>
              </a:ext>
            </a:extLst>
          </p:cNvPr>
          <p:cNvSpPr>
            <a:spLocks noGrp="1"/>
          </p:cNvSpPr>
          <p:nvPr>
            <p:ph type="title"/>
          </p:nvPr>
        </p:nvSpPr>
        <p:spPr>
          <a:xfrm>
            <a:off x="169794" y="-39756"/>
            <a:ext cx="10515600" cy="1325563"/>
          </a:xfrm>
        </p:spPr>
        <p:txBody>
          <a:bodyPr/>
          <a:lstStyle/>
          <a:p>
            <a:r>
              <a:rPr lang="en-US" dirty="0">
                <a:latin typeface="Helvetica" pitchFamily="2" charset="0"/>
              </a:rPr>
              <a:t>Flow Visualization: Oil Flow</a:t>
            </a:r>
          </a:p>
        </p:txBody>
      </p:sp>
      <p:sp>
        <p:nvSpPr>
          <p:cNvPr id="8" name="TextBox 7">
            <a:extLst>
              <a:ext uri="{FF2B5EF4-FFF2-40B4-BE49-F238E27FC236}">
                <a16:creationId xmlns:a16="http://schemas.microsoft.com/office/drawing/2014/main" id="{A7C46595-B244-944C-E722-371D04B33006}"/>
              </a:ext>
            </a:extLst>
          </p:cNvPr>
          <p:cNvSpPr txBox="1"/>
          <p:nvPr/>
        </p:nvSpPr>
        <p:spPr>
          <a:xfrm>
            <a:off x="4738096" y="916475"/>
            <a:ext cx="2715808" cy="369332"/>
          </a:xfrm>
          <a:prstGeom prst="rect">
            <a:avLst/>
          </a:prstGeom>
          <a:solidFill>
            <a:schemeClr val="bg1"/>
          </a:solidFill>
        </p:spPr>
        <p:txBody>
          <a:bodyPr wrap="none" rtlCol="0">
            <a:spAutoFit/>
          </a:bodyPr>
          <a:lstStyle/>
          <a:p>
            <a:r>
              <a:rPr lang="en-US" b="1" i="1" dirty="0"/>
              <a:t>NPR</a:t>
            </a:r>
            <a:r>
              <a:rPr lang="en-US" dirty="0"/>
              <a:t> = 2.4, </a:t>
            </a:r>
            <a:r>
              <a:rPr lang="en-US" b="1" i="1" dirty="0">
                <a:latin typeface="Symbol" pitchFamily="2" charset="2"/>
              </a:rPr>
              <a:t>a</a:t>
            </a:r>
            <a:r>
              <a:rPr lang="en-US" dirty="0"/>
              <a:t> = 9°, </a:t>
            </a:r>
            <a:r>
              <a:rPr lang="en-US" b="1" i="1" dirty="0"/>
              <a:t>M</a:t>
            </a:r>
            <a:r>
              <a:rPr lang="en-US" b="1" i="1" baseline="-25000" dirty="0"/>
              <a:t>∞ </a:t>
            </a:r>
            <a:r>
              <a:rPr lang="en-US" dirty="0"/>
              <a:t>= 0.2</a:t>
            </a:r>
            <a:endParaRPr lang="en-US" baseline="-25000" dirty="0"/>
          </a:p>
        </p:txBody>
      </p:sp>
      <p:pic>
        <p:nvPicPr>
          <p:cNvPr id="5" name="Picture 4" descr="A picture containing text, stationary, lined&#10;&#10;Description automatically generated">
            <a:extLst>
              <a:ext uri="{FF2B5EF4-FFF2-40B4-BE49-F238E27FC236}">
                <a16:creationId xmlns:a16="http://schemas.microsoft.com/office/drawing/2014/main" id="{5A8BCF43-F081-7356-5FF2-1088300B9624}"/>
              </a:ext>
            </a:extLst>
          </p:cNvPr>
          <p:cNvPicPr>
            <a:picLocks noChangeAspect="1"/>
          </p:cNvPicPr>
          <p:nvPr/>
        </p:nvPicPr>
        <p:blipFill>
          <a:blip r:embed="rId2"/>
          <a:stretch>
            <a:fillRect/>
          </a:stretch>
        </p:blipFill>
        <p:spPr>
          <a:xfrm>
            <a:off x="3739430" y="1199204"/>
            <a:ext cx="5042593" cy="5658796"/>
          </a:xfrm>
          <a:prstGeom prst="rect">
            <a:avLst/>
          </a:prstGeom>
        </p:spPr>
      </p:pic>
      <p:sp>
        <p:nvSpPr>
          <p:cNvPr id="6" name="TextBox 5">
            <a:extLst>
              <a:ext uri="{FF2B5EF4-FFF2-40B4-BE49-F238E27FC236}">
                <a16:creationId xmlns:a16="http://schemas.microsoft.com/office/drawing/2014/main" id="{B024B958-30E5-B59E-AF9E-F85493FD6F19}"/>
              </a:ext>
            </a:extLst>
          </p:cNvPr>
          <p:cNvSpPr txBox="1"/>
          <p:nvPr/>
        </p:nvSpPr>
        <p:spPr>
          <a:xfrm>
            <a:off x="458467" y="6273478"/>
            <a:ext cx="3280963" cy="369332"/>
          </a:xfrm>
          <a:prstGeom prst="rect">
            <a:avLst/>
          </a:prstGeom>
          <a:noFill/>
        </p:spPr>
        <p:txBody>
          <a:bodyPr wrap="none" rtlCol="0">
            <a:spAutoFit/>
          </a:bodyPr>
          <a:lstStyle/>
          <a:p>
            <a:r>
              <a:rPr lang="en-US" dirty="0"/>
              <a:t>Inboard Region of Outboard  Flap</a:t>
            </a:r>
          </a:p>
        </p:txBody>
      </p:sp>
      <p:sp>
        <p:nvSpPr>
          <p:cNvPr id="9" name="TextBox 8">
            <a:extLst>
              <a:ext uri="{FF2B5EF4-FFF2-40B4-BE49-F238E27FC236}">
                <a16:creationId xmlns:a16="http://schemas.microsoft.com/office/drawing/2014/main" id="{6ADE6610-DACD-7F19-0273-6A8E2B8D5B7C}"/>
              </a:ext>
            </a:extLst>
          </p:cNvPr>
          <p:cNvSpPr txBox="1"/>
          <p:nvPr/>
        </p:nvSpPr>
        <p:spPr>
          <a:xfrm>
            <a:off x="8709059" y="6273478"/>
            <a:ext cx="3482941" cy="369332"/>
          </a:xfrm>
          <a:prstGeom prst="rect">
            <a:avLst/>
          </a:prstGeom>
          <a:noFill/>
        </p:spPr>
        <p:txBody>
          <a:bodyPr wrap="none" rtlCol="0">
            <a:spAutoFit/>
          </a:bodyPr>
          <a:lstStyle/>
          <a:p>
            <a:r>
              <a:rPr lang="en-US" dirty="0"/>
              <a:t>Outboard Region of Outboard  Flap</a:t>
            </a:r>
          </a:p>
        </p:txBody>
      </p:sp>
      <p:sp>
        <p:nvSpPr>
          <p:cNvPr id="11" name="TextBox 10">
            <a:extLst>
              <a:ext uri="{FF2B5EF4-FFF2-40B4-BE49-F238E27FC236}">
                <a16:creationId xmlns:a16="http://schemas.microsoft.com/office/drawing/2014/main" id="{F50CEBF5-7007-7043-7EF7-091B4A3E46A0}"/>
              </a:ext>
            </a:extLst>
          </p:cNvPr>
          <p:cNvSpPr txBox="1"/>
          <p:nvPr/>
        </p:nvSpPr>
        <p:spPr>
          <a:xfrm>
            <a:off x="169794" y="1169969"/>
            <a:ext cx="2393066" cy="646331"/>
          </a:xfrm>
          <a:prstGeom prst="rect">
            <a:avLst/>
          </a:prstGeom>
          <a:noFill/>
        </p:spPr>
        <p:txBody>
          <a:bodyPr wrap="square">
            <a:spAutoFit/>
          </a:bodyPr>
          <a:lstStyle/>
          <a:p>
            <a:r>
              <a:rPr lang="en-US" dirty="0">
                <a:latin typeface="Helvetica" pitchFamily="2" charset="0"/>
              </a:rPr>
              <a:t>Lin, et al. AIAA Paper</a:t>
            </a:r>
          </a:p>
          <a:p>
            <a:r>
              <a:rPr lang="en-US" dirty="0">
                <a:latin typeface="Helvetica" pitchFamily="2" charset="0"/>
              </a:rPr>
              <a:t>2020-0783</a:t>
            </a:r>
          </a:p>
        </p:txBody>
      </p:sp>
      <p:sp>
        <p:nvSpPr>
          <p:cNvPr id="3" name="Slide Number Placeholder 2">
            <a:extLst>
              <a:ext uri="{FF2B5EF4-FFF2-40B4-BE49-F238E27FC236}">
                <a16:creationId xmlns:a16="http://schemas.microsoft.com/office/drawing/2014/main" id="{EA42C430-15E5-A90F-31AC-A4849D546D2E}"/>
              </a:ext>
            </a:extLst>
          </p:cNvPr>
          <p:cNvSpPr>
            <a:spLocks noGrp="1"/>
          </p:cNvSpPr>
          <p:nvPr>
            <p:ph type="sldNum" sz="quarter" idx="12"/>
          </p:nvPr>
        </p:nvSpPr>
        <p:spPr/>
        <p:txBody>
          <a:bodyPr/>
          <a:lstStyle/>
          <a:p>
            <a:fld id="{0F762837-B9D8-D149-A305-792DEBB25230}" type="slidenum">
              <a:rPr lang="en-US" smtClean="0"/>
              <a:t>29</a:t>
            </a:fld>
            <a:endParaRPr lang="en-US"/>
          </a:p>
        </p:txBody>
      </p:sp>
    </p:spTree>
    <p:extLst>
      <p:ext uri="{BB962C8B-B14F-4D97-AF65-F5344CB8AC3E}">
        <p14:creationId xmlns:p14="http://schemas.microsoft.com/office/powerpoint/2010/main" val="3464507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25BA2-A1B6-DD7D-29A6-CBA2AD5BC8E8}"/>
              </a:ext>
            </a:extLst>
          </p:cNvPr>
          <p:cNvSpPr>
            <a:spLocks noGrp="1"/>
          </p:cNvSpPr>
          <p:nvPr>
            <p:ph type="title"/>
          </p:nvPr>
        </p:nvSpPr>
        <p:spPr>
          <a:xfrm>
            <a:off x="169794" y="-39756"/>
            <a:ext cx="10515600" cy="1325563"/>
          </a:xfrm>
        </p:spPr>
        <p:txBody>
          <a:bodyPr/>
          <a:lstStyle/>
          <a:p>
            <a:r>
              <a:rPr lang="en-US" dirty="0">
                <a:latin typeface="Helvetica" pitchFamily="2" charset="0"/>
              </a:rPr>
              <a:t>Flow Visualization: Fluorescent Mini Tufts</a:t>
            </a:r>
          </a:p>
        </p:txBody>
      </p:sp>
      <p:sp>
        <p:nvSpPr>
          <p:cNvPr id="8" name="TextBox 7">
            <a:extLst>
              <a:ext uri="{FF2B5EF4-FFF2-40B4-BE49-F238E27FC236}">
                <a16:creationId xmlns:a16="http://schemas.microsoft.com/office/drawing/2014/main" id="{A7C46595-B244-944C-E722-371D04B33006}"/>
              </a:ext>
            </a:extLst>
          </p:cNvPr>
          <p:cNvSpPr txBox="1"/>
          <p:nvPr/>
        </p:nvSpPr>
        <p:spPr>
          <a:xfrm>
            <a:off x="4738096" y="916475"/>
            <a:ext cx="2715808" cy="369332"/>
          </a:xfrm>
          <a:prstGeom prst="rect">
            <a:avLst/>
          </a:prstGeom>
          <a:solidFill>
            <a:schemeClr val="bg1"/>
          </a:solidFill>
        </p:spPr>
        <p:txBody>
          <a:bodyPr wrap="none" rtlCol="0">
            <a:spAutoFit/>
          </a:bodyPr>
          <a:lstStyle/>
          <a:p>
            <a:r>
              <a:rPr lang="en-US" b="1" i="1" dirty="0"/>
              <a:t>NPR</a:t>
            </a:r>
            <a:r>
              <a:rPr lang="en-US" dirty="0"/>
              <a:t> = 2.4, </a:t>
            </a:r>
            <a:r>
              <a:rPr lang="en-US" b="1" i="1" dirty="0">
                <a:latin typeface="Symbol" pitchFamily="2" charset="2"/>
              </a:rPr>
              <a:t>a</a:t>
            </a:r>
            <a:r>
              <a:rPr lang="en-US" dirty="0"/>
              <a:t> = 9°, </a:t>
            </a:r>
            <a:r>
              <a:rPr lang="en-US" b="1" i="1" dirty="0"/>
              <a:t>M</a:t>
            </a:r>
            <a:r>
              <a:rPr lang="en-US" b="1" i="1" baseline="-25000" dirty="0"/>
              <a:t>∞ </a:t>
            </a:r>
            <a:r>
              <a:rPr lang="en-US" dirty="0"/>
              <a:t>= 0.2</a:t>
            </a:r>
            <a:endParaRPr lang="en-US" baseline="-25000" dirty="0"/>
          </a:p>
        </p:txBody>
      </p:sp>
      <p:pic>
        <p:nvPicPr>
          <p:cNvPr id="5" name="Picture 4" descr="A picture containing text, stationary, lined&#10;&#10;Description automatically generated">
            <a:extLst>
              <a:ext uri="{FF2B5EF4-FFF2-40B4-BE49-F238E27FC236}">
                <a16:creationId xmlns:a16="http://schemas.microsoft.com/office/drawing/2014/main" id="{5A8BCF43-F081-7356-5FF2-1088300B9624}"/>
              </a:ext>
            </a:extLst>
          </p:cNvPr>
          <p:cNvPicPr>
            <a:picLocks noChangeAspect="1"/>
          </p:cNvPicPr>
          <p:nvPr/>
        </p:nvPicPr>
        <p:blipFill>
          <a:blip r:embed="rId2"/>
          <a:stretch>
            <a:fillRect/>
          </a:stretch>
        </p:blipFill>
        <p:spPr>
          <a:xfrm>
            <a:off x="3739430" y="1199204"/>
            <a:ext cx="5042593" cy="5658796"/>
          </a:xfrm>
          <a:prstGeom prst="rect">
            <a:avLst/>
          </a:prstGeom>
        </p:spPr>
      </p:pic>
      <p:sp>
        <p:nvSpPr>
          <p:cNvPr id="6" name="TextBox 5">
            <a:extLst>
              <a:ext uri="{FF2B5EF4-FFF2-40B4-BE49-F238E27FC236}">
                <a16:creationId xmlns:a16="http://schemas.microsoft.com/office/drawing/2014/main" id="{B024B958-30E5-B59E-AF9E-F85493FD6F19}"/>
              </a:ext>
            </a:extLst>
          </p:cNvPr>
          <p:cNvSpPr txBox="1"/>
          <p:nvPr/>
        </p:nvSpPr>
        <p:spPr>
          <a:xfrm>
            <a:off x="458467" y="6273478"/>
            <a:ext cx="3280963" cy="369332"/>
          </a:xfrm>
          <a:prstGeom prst="rect">
            <a:avLst/>
          </a:prstGeom>
          <a:noFill/>
        </p:spPr>
        <p:txBody>
          <a:bodyPr wrap="none" rtlCol="0">
            <a:spAutoFit/>
          </a:bodyPr>
          <a:lstStyle/>
          <a:p>
            <a:r>
              <a:rPr lang="en-US" dirty="0"/>
              <a:t>Inboard Region of Outboard  Flap</a:t>
            </a:r>
          </a:p>
        </p:txBody>
      </p:sp>
      <p:sp>
        <p:nvSpPr>
          <p:cNvPr id="9" name="TextBox 8">
            <a:extLst>
              <a:ext uri="{FF2B5EF4-FFF2-40B4-BE49-F238E27FC236}">
                <a16:creationId xmlns:a16="http://schemas.microsoft.com/office/drawing/2014/main" id="{6ADE6610-DACD-7F19-0273-6A8E2B8D5B7C}"/>
              </a:ext>
            </a:extLst>
          </p:cNvPr>
          <p:cNvSpPr txBox="1"/>
          <p:nvPr/>
        </p:nvSpPr>
        <p:spPr>
          <a:xfrm>
            <a:off x="8709059" y="6273478"/>
            <a:ext cx="3482941" cy="369332"/>
          </a:xfrm>
          <a:prstGeom prst="rect">
            <a:avLst/>
          </a:prstGeom>
          <a:noFill/>
        </p:spPr>
        <p:txBody>
          <a:bodyPr wrap="none" rtlCol="0">
            <a:spAutoFit/>
          </a:bodyPr>
          <a:lstStyle/>
          <a:p>
            <a:r>
              <a:rPr lang="en-US" dirty="0"/>
              <a:t>Outboard Region of Outboard  Flap</a:t>
            </a:r>
          </a:p>
        </p:txBody>
      </p:sp>
      <p:sp>
        <p:nvSpPr>
          <p:cNvPr id="11" name="TextBox 10">
            <a:extLst>
              <a:ext uri="{FF2B5EF4-FFF2-40B4-BE49-F238E27FC236}">
                <a16:creationId xmlns:a16="http://schemas.microsoft.com/office/drawing/2014/main" id="{F50CEBF5-7007-7043-7EF7-091B4A3E46A0}"/>
              </a:ext>
            </a:extLst>
          </p:cNvPr>
          <p:cNvSpPr txBox="1"/>
          <p:nvPr/>
        </p:nvSpPr>
        <p:spPr>
          <a:xfrm>
            <a:off x="169794" y="1169969"/>
            <a:ext cx="2393066" cy="646331"/>
          </a:xfrm>
          <a:prstGeom prst="rect">
            <a:avLst/>
          </a:prstGeom>
          <a:noFill/>
        </p:spPr>
        <p:txBody>
          <a:bodyPr wrap="square">
            <a:spAutoFit/>
          </a:bodyPr>
          <a:lstStyle/>
          <a:p>
            <a:r>
              <a:rPr lang="en-US" dirty="0">
                <a:latin typeface="Helvetica" pitchFamily="2" charset="0"/>
              </a:rPr>
              <a:t>Lin, et al. AIAA Paper</a:t>
            </a:r>
          </a:p>
          <a:p>
            <a:r>
              <a:rPr lang="en-US" dirty="0">
                <a:latin typeface="Helvetica" pitchFamily="2" charset="0"/>
              </a:rPr>
              <a:t>2020-0783</a:t>
            </a:r>
          </a:p>
        </p:txBody>
      </p:sp>
      <p:sp>
        <p:nvSpPr>
          <p:cNvPr id="3" name="Slide Number Placeholder 2">
            <a:extLst>
              <a:ext uri="{FF2B5EF4-FFF2-40B4-BE49-F238E27FC236}">
                <a16:creationId xmlns:a16="http://schemas.microsoft.com/office/drawing/2014/main" id="{E65010A9-E064-995A-1F1A-E3F30B3ED5E0}"/>
              </a:ext>
            </a:extLst>
          </p:cNvPr>
          <p:cNvSpPr>
            <a:spLocks noGrp="1"/>
          </p:cNvSpPr>
          <p:nvPr>
            <p:ph type="sldNum" sz="quarter" idx="12"/>
          </p:nvPr>
        </p:nvSpPr>
        <p:spPr/>
        <p:txBody>
          <a:bodyPr/>
          <a:lstStyle/>
          <a:p>
            <a:fld id="{0F762837-B9D8-D149-A305-792DEBB25230}" type="slidenum">
              <a:rPr lang="en-US" smtClean="0"/>
              <a:t>30</a:t>
            </a:fld>
            <a:endParaRPr lang="en-US"/>
          </a:p>
        </p:txBody>
      </p:sp>
    </p:spTree>
    <p:extLst>
      <p:ext uri="{BB962C8B-B14F-4D97-AF65-F5344CB8AC3E}">
        <p14:creationId xmlns:p14="http://schemas.microsoft.com/office/powerpoint/2010/main" val="10949056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1A603-15DB-C630-6B26-DD437FDC1439}"/>
              </a:ext>
            </a:extLst>
          </p:cNvPr>
          <p:cNvSpPr>
            <a:spLocks noGrp="1"/>
          </p:cNvSpPr>
          <p:nvPr>
            <p:ph type="title"/>
          </p:nvPr>
        </p:nvSpPr>
        <p:spPr>
          <a:xfrm>
            <a:off x="479385" y="0"/>
            <a:ext cx="10515600" cy="1325563"/>
          </a:xfrm>
        </p:spPr>
        <p:txBody>
          <a:bodyPr/>
          <a:lstStyle/>
          <a:p>
            <a:r>
              <a:rPr lang="en-US" dirty="0">
                <a:latin typeface="Helvetica" pitchFamily="2" charset="0"/>
              </a:rPr>
              <a:t>Flow Visualization: CFD</a:t>
            </a:r>
          </a:p>
        </p:txBody>
      </p:sp>
      <p:pic>
        <p:nvPicPr>
          <p:cNvPr id="10" name="Picture 9" descr="Chart&#10;&#10;Description automatically generated">
            <a:extLst>
              <a:ext uri="{FF2B5EF4-FFF2-40B4-BE49-F238E27FC236}">
                <a16:creationId xmlns:a16="http://schemas.microsoft.com/office/drawing/2014/main" id="{7B1F586E-FB64-069D-F393-4BE7C3D2F8F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61772" y="1159908"/>
            <a:ext cx="5544274" cy="5527109"/>
          </a:xfrm>
          <a:prstGeom prst="rect">
            <a:avLst/>
          </a:prstGeom>
        </p:spPr>
      </p:pic>
      <p:sp>
        <p:nvSpPr>
          <p:cNvPr id="11" name="TextBox 10">
            <a:extLst>
              <a:ext uri="{FF2B5EF4-FFF2-40B4-BE49-F238E27FC236}">
                <a16:creationId xmlns:a16="http://schemas.microsoft.com/office/drawing/2014/main" id="{3E610B71-5A25-ABCA-D646-3E040CA8E559}"/>
              </a:ext>
            </a:extLst>
          </p:cNvPr>
          <p:cNvSpPr txBox="1"/>
          <p:nvPr/>
        </p:nvSpPr>
        <p:spPr>
          <a:xfrm>
            <a:off x="178443" y="1159908"/>
            <a:ext cx="3004595" cy="646331"/>
          </a:xfrm>
          <a:prstGeom prst="rect">
            <a:avLst/>
          </a:prstGeom>
          <a:noFill/>
        </p:spPr>
        <p:txBody>
          <a:bodyPr wrap="square" rtlCol="0">
            <a:spAutoFit/>
          </a:bodyPr>
          <a:lstStyle/>
          <a:p>
            <a:r>
              <a:rPr lang="en-US" dirty="0" err="1">
                <a:latin typeface="Helvetica" pitchFamily="2" charset="0"/>
              </a:rPr>
              <a:t>Vatsa</a:t>
            </a:r>
            <a:r>
              <a:rPr lang="en-US" dirty="0">
                <a:latin typeface="Helvetica" pitchFamily="2" charset="0"/>
              </a:rPr>
              <a:t>, et al., AIAA Paper 2019-3724</a:t>
            </a:r>
          </a:p>
        </p:txBody>
      </p:sp>
      <p:sp>
        <p:nvSpPr>
          <p:cNvPr id="12" name="Slide Number Placeholder 11">
            <a:extLst>
              <a:ext uri="{FF2B5EF4-FFF2-40B4-BE49-F238E27FC236}">
                <a16:creationId xmlns:a16="http://schemas.microsoft.com/office/drawing/2014/main" id="{95DE732D-CB43-31BD-9B7F-32D417579CB7}"/>
              </a:ext>
            </a:extLst>
          </p:cNvPr>
          <p:cNvSpPr>
            <a:spLocks noGrp="1"/>
          </p:cNvSpPr>
          <p:nvPr>
            <p:ph type="sldNum" sz="quarter" idx="12"/>
          </p:nvPr>
        </p:nvSpPr>
        <p:spPr/>
        <p:txBody>
          <a:bodyPr/>
          <a:lstStyle/>
          <a:p>
            <a:fld id="{0F762837-B9D8-D149-A305-792DEBB25230}" type="slidenum">
              <a:rPr lang="en-US" smtClean="0"/>
              <a:t>31</a:t>
            </a:fld>
            <a:endParaRPr lang="en-US"/>
          </a:p>
        </p:txBody>
      </p:sp>
    </p:spTree>
    <p:extLst>
      <p:ext uri="{BB962C8B-B14F-4D97-AF65-F5344CB8AC3E}">
        <p14:creationId xmlns:p14="http://schemas.microsoft.com/office/powerpoint/2010/main" val="2500613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1A603-15DB-C630-6B26-DD437FDC1439}"/>
              </a:ext>
            </a:extLst>
          </p:cNvPr>
          <p:cNvSpPr>
            <a:spLocks noGrp="1"/>
          </p:cNvSpPr>
          <p:nvPr>
            <p:ph type="title"/>
          </p:nvPr>
        </p:nvSpPr>
        <p:spPr>
          <a:xfrm>
            <a:off x="178442" y="-96207"/>
            <a:ext cx="11835115" cy="1325563"/>
          </a:xfrm>
        </p:spPr>
        <p:txBody>
          <a:bodyPr>
            <a:normAutofit/>
          </a:bodyPr>
          <a:lstStyle/>
          <a:p>
            <a:r>
              <a:rPr lang="en-US" sz="3600" dirty="0">
                <a:latin typeface="Helvetica" pitchFamily="2" charset="0"/>
              </a:rPr>
              <a:t>CRM-HL Flow Visualization : Fluorescent </a:t>
            </a:r>
            <a:r>
              <a:rPr lang="en-US" sz="3600" dirty="0" err="1">
                <a:latin typeface="Helvetica" pitchFamily="2" charset="0"/>
              </a:rPr>
              <a:t>Minitufts</a:t>
            </a:r>
            <a:endParaRPr lang="en-US" sz="3600" dirty="0">
              <a:latin typeface="Helvetica" pitchFamily="2" charset="0"/>
            </a:endParaRPr>
          </a:p>
        </p:txBody>
      </p:sp>
      <p:sp>
        <p:nvSpPr>
          <p:cNvPr id="11" name="TextBox 10">
            <a:extLst>
              <a:ext uri="{FF2B5EF4-FFF2-40B4-BE49-F238E27FC236}">
                <a16:creationId xmlns:a16="http://schemas.microsoft.com/office/drawing/2014/main" id="{3E610B71-5A25-ABCA-D646-3E040CA8E559}"/>
              </a:ext>
            </a:extLst>
          </p:cNvPr>
          <p:cNvSpPr txBox="1"/>
          <p:nvPr/>
        </p:nvSpPr>
        <p:spPr>
          <a:xfrm>
            <a:off x="178443" y="1159908"/>
            <a:ext cx="3004595" cy="646331"/>
          </a:xfrm>
          <a:prstGeom prst="rect">
            <a:avLst/>
          </a:prstGeom>
          <a:noFill/>
        </p:spPr>
        <p:txBody>
          <a:bodyPr wrap="square" rtlCol="0">
            <a:spAutoFit/>
          </a:bodyPr>
          <a:lstStyle/>
          <a:p>
            <a:r>
              <a:rPr lang="en-US" dirty="0" err="1">
                <a:latin typeface="Helvetica" pitchFamily="2" charset="0"/>
              </a:rPr>
              <a:t>Koklu</a:t>
            </a:r>
            <a:r>
              <a:rPr lang="en-US" dirty="0">
                <a:latin typeface="Helvetica" pitchFamily="2" charset="0"/>
              </a:rPr>
              <a:t>, et al., AIAA Journal, Vol. 59, No. 9</a:t>
            </a:r>
          </a:p>
        </p:txBody>
      </p:sp>
      <p:pic>
        <p:nvPicPr>
          <p:cNvPr id="5" name="Picture 4" descr="A picture containing text&#10;&#10;Description automatically generated">
            <a:extLst>
              <a:ext uri="{FF2B5EF4-FFF2-40B4-BE49-F238E27FC236}">
                <a16:creationId xmlns:a16="http://schemas.microsoft.com/office/drawing/2014/main" id="{C2E2044F-11B0-1F51-BC6E-CFDFD636C71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743200" y="1828800"/>
            <a:ext cx="7317500" cy="4517136"/>
          </a:xfrm>
          <a:prstGeom prst="rect">
            <a:avLst/>
          </a:prstGeom>
        </p:spPr>
      </p:pic>
      <p:sp>
        <p:nvSpPr>
          <p:cNvPr id="9" name="TextBox 8">
            <a:extLst>
              <a:ext uri="{FF2B5EF4-FFF2-40B4-BE49-F238E27FC236}">
                <a16:creationId xmlns:a16="http://schemas.microsoft.com/office/drawing/2014/main" id="{8F5F2406-DB42-28CC-1397-F78A8EA045DB}"/>
              </a:ext>
            </a:extLst>
          </p:cNvPr>
          <p:cNvSpPr txBox="1"/>
          <p:nvPr/>
        </p:nvSpPr>
        <p:spPr>
          <a:xfrm>
            <a:off x="5147662" y="1333131"/>
            <a:ext cx="1896673" cy="369332"/>
          </a:xfrm>
          <a:prstGeom prst="rect">
            <a:avLst/>
          </a:prstGeom>
          <a:solidFill>
            <a:schemeClr val="bg1"/>
          </a:solidFill>
        </p:spPr>
        <p:txBody>
          <a:bodyPr wrap="none" rtlCol="0">
            <a:spAutoFit/>
          </a:bodyPr>
          <a:lstStyle/>
          <a:p>
            <a:r>
              <a:rPr lang="en-US" b="1" i="1" dirty="0">
                <a:latin typeface="Helvetica" pitchFamily="2" charset="0"/>
              </a:rPr>
              <a:t>M</a:t>
            </a:r>
            <a:r>
              <a:rPr lang="en-US" b="1" i="1" baseline="-25000" dirty="0">
                <a:latin typeface="Helvetica" pitchFamily="2" charset="0"/>
              </a:rPr>
              <a:t>∞ </a:t>
            </a:r>
            <a:r>
              <a:rPr lang="en-US" dirty="0">
                <a:latin typeface="Helvetica" pitchFamily="2" charset="0"/>
              </a:rPr>
              <a:t>= 0.2</a:t>
            </a:r>
            <a:r>
              <a:rPr lang="en-US" dirty="0"/>
              <a:t>, </a:t>
            </a:r>
            <a:r>
              <a:rPr lang="en-US" b="1" i="1" dirty="0">
                <a:latin typeface="Symbol" pitchFamily="2" charset="2"/>
              </a:rPr>
              <a:t>a</a:t>
            </a:r>
            <a:r>
              <a:rPr lang="en-US" dirty="0"/>
              <a:t> = </a:t>
            </a:r>
            <a:r>
              <a:rPr lang="en-US" dirty="0">
                <a:latin typeface="Helvetica" pitchFamily="2" charset="0"/>
              </a:rPr>
              <a:t>16°</a:t>
            </a:r>
            <a:endParaRPr lang="en-US" baseline="-25000" dirty="0">
              <a:latin typeface="Helvetica" pitchFamily="2" charset="0"/>
            </a:endParaRPr>
          </a:p>
        </p:txBody>
      </p:sp>
      <p:sp>
        <p:nvSpPr>
          <p:cNvPr id="7" name="TextBox 6">
            <a:extLst>
              <a:ext uri="{FF2B5EF4-FFF2-40B4-BE49-F238E27FC236}">
                <a16:creationId xmlns:a16="http://schemas.microsoft.com/office/drawing/2014/main" id="{97061E31-9F83-5C1E-E8C0-631C8AF4D170}"/>
              </a:ext>
            </a:extLst>
          </p:cNvPr>
          <p:cNvSpPr txBox="1"/>
          <p:nvPr/>
        </p:nvSpPr>
        <p:spPr>
          <a:xfrm>
            <a:off x="10590835" y="3020992"/>
            <a:ext cx="1146468" cy="369332"/>
          </a:xfrm>
          <a:prstGeom prst="rect">
            <a:avLst/>
          </a:prstGeom>
          <a:noFill/>
        </p:spPr>
        <p:txBody>
          <a:bodyPr wrap="none" rtlCol="0">
            <a:spAutoFit/>
          </a:bodyPr>
          <a:lstStyle/>
          <a:p>
            <a:r>
              <a:rPr lang="en-US" dirty="0">
                <a:latin typeface="Helvetica" pitchFamily="2" charset="0"/>
              </a:rPr>
              <a:t>No Chine</a:t>
            </a:r>
          </a:p>
        </p:txBody>
      </p:sp>
      <p:sp>
        <p:nvSpPr>
          <p:cNvPr id="8" name="Slide Number Placeholder 7">
            <a:extLst>
              <a:ext uri="{FF2B5EF4-FFF2-40B4-BE49-F238E27FC236}">
                <a16:creationId xmlns:a16="http://schemas.microsoft.com/office/drawing/2014/main" id="{881299FB-0662-6C22-5F68-0096ADB7000C}"/>
              </a:ext>
            </a:extLst>
          </p:cNvPr>
          <p:cNvSpPr>
            <a:spLocks noGrp="1"/>
          </p:cNvSpPr>
          <p:nvPr>
            <p:ph type="sldNum" sz="quarter" idx="12"/>
          </p:nvPr>
        </p:nvSpPr>
        <p:spPr/>
        <p:txBody>
          <a:bodyPr/>
          <a:lstStyle/>
          <a:p>
            <a:fld id="{0F762837-B9D8-D149-A305-792DEBB25230}" type="slidenum">
              <a:rPr lang="en-US" smtClean="0"/>
              <a:t>32</a:t>
            </a:fld>
            <a:endParaRPr lang="en-US"/>
          </a:p>
        </p:txBody>
      </p:sp>
    </p:spTree>
    <p:extLst>
      <p:ext uri="{BB962C8B-B14F-4D97-AF65-F5344CB8AC3E}">
        <p14:creationId xmlns:p14="http://schemas.microsoft.com/office/powerpoint/2010/main" val="14763067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1A603-15DB-C630-6B26-DD437FDC1439}"/>
              </a:ext>
            </a:extLst>
          </p:cNvPr>
          <p:cNvSpPr>
            <a:spLocks noGrp="1"/>
          </p:cNvSpPr>
          <p:nvPr>
            <p:ph type="title"/>
          </p:nvPr>
        </p:nvSpPr>
        <p:spPr>
          <a:xfrm>
            <a:off x="178442" y="-96207"/>
            <a:ext cx="11835115" cy="1325563"/>
          </a:xfrm>
        </p:spPr>
        <p:txBody>
          <a:bodyPr>
            <a:normAutofit/>
          </a:bodyPr>
          <a:lstStyle/>
          <a:p>
            <a:r>
              <a:rPr lang="en-US" sz="3600" dirty="0">
                <a:latin typeface="Helvetica" pitchFamily="2" charset="0"/>
              </a:rPr>
              <a:t>CRM-HL Flow Visualization : Fluorescent </a:t>
            </a:r>
            <a:r>
              <a:rPr lang="en-US" sz="3600" dirty="0" err="1">
                <a:latin typeface="Helvetica" pitchFamily="2" charset="0"/>
              </a:rPr>
              <a:t>Minitufts</a:t>
            </a:r>
            <a:endParaRPr lang="en-US" sz="3600" dirty="0">
              <a:latin typeface="Helvetica" pitchFamily="2" charset="0"/>
            </a:endParaRPr>
          </a:p>
        </p:txBody>
      </p:sp>
      <p:sp>
        <p:nvSpPr>
          <p:cNvPr id="11" name="TextBox 10">
            <a:extLst>
              <a:ext uri="{FF2B5EF4-FFF2-40B4-BE49-F238E27FC236}">
                <a16:creationId xmlns:a16="http://schemas.microsoft.com/office/drawing/2014/main" id="{3E610B71-5A25-ABCA-D646-3E040CA8E559}"/>
              </a:ext>
            </a:extLst>
          </p:cNvPr>
          <p:cNvSpPr txBox="1"/>
          <p:nvPr/>
        </p:nvSpPr>
        <p:spPr>
          <a:xfrm>
            <a:off x="178443" y="1159908"/>
            <a:ext cx="3004595" cy="646331"/>
          </a:xfrm>
          <a:prstGeom prst="rect">
            <a:avLst/>
          </a:prstGeom>
          <a:noFill/>
        </p:spPr>
        <p:txBody>
          <a:bodyPr wrap="square" rtlCol="0">
            <a:spAutoFit/>
          </a:bodyPr>
          <a:lstStyle/>
          <a:p>
            <a:r>
              <a:rPr lang="en-US" dirty="0" err="1">
                <a:latin typeface="Helvetica" pitchFamily="2" charset="0"/>
              </a:rPr>
              <a:t>Koklu</a:t>
            </a:r>
            <a:r>
              <a:rPr lang="en-US" dirty="0">
                <a:latin typeface="Helvetica" pitchFamily="2" charset="0"/>
              </a:rPr>
              <a:t>, et al., AIAA Journal, Vol. 59, No. 9</a:t>
            </a:r>
          </a:p>
        </p:txBody>
      </p:sp>
      <p:pic>
        <p:nvPicPr>
          <p:cNvPr id="4" name="Picture 3" descr="A close-up of a guitar&#10;&#10;Description automatically generated with low confidence">
            <a:extLst>
              <a:ext uri="{FF2B5EF4-FFF2-40B4-BE49-F238E27FC236}">
                <a16:creationId xmlns:a16="http://schemas.microsoft.com/office/drawing/2014/main" id="{9C42621E-0BF4-8AA0-FD3A-098567BB8B7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743200" y="1828800"/>
            <a:ext cx="7315200" cy="4523111"/>
          </a:xfrm>
          <a:prstGeom prst="rect">
            <a:avLst/>
          </a:prstGeom>
        </p:spPr>
      </p:pic>
      <p:sp>
        <p:nvSpPr>
          <p:cNvPr id="7" name="TextBox 6">
            <a:extLst>
              <a:ext uri="{FF2B5EF4-FFF2-40B4-BE49-F238E27FC236}">
                <a16:creationId xmlns:a16="http://schemas.microsoft.com/office/drawing/2014/main" id="{7B544615-1B55-94CD-1F31-F86664D7DF77}"/>
              </a:ext>
            </a:extLst>
          </p:cNvPr>
          <p:cNvSpPr txBox="1"/>
          <p:nvPr/>
        </p:nvSpPr>
        <p:spPr>
          <a:xfrm>
            <a:off x="10590835" y="3020992"/>
            <a:ext cx="1159292" cy="369332"/>
          </a:xfrm>
          <a:prstGeom prst="rect">
            <a:avLst/>
          </a:prstGeom>
          <a:noFill/>
        </p:spPr>
        <p:txBody>
          <a:bodyPr wrap="none" rtlCol="0">
            <a:spAutoFit/>
          </a:bodyPr>
          <a:lstStyle/>
          <a:p>
            <a:r>
              <a:rPr lang="en-US" dirty="0">
                <a:latin typeface="Helvetica" pitchFamily="2" charset="0"/>
              </a:rPr>
              <a:t>Chine On</a:t>
            </a:r>
          </a:p>
        </p:txBody>
      </p:sp>
      <p:sp>
        <p:nvSpPr>
          <p:cNvPr id="6" name="Slide Number Placeholder 5">
            <a:extLst>
              <a:ext uri="{FF2B5EF4-FFF2-40B4-BE49-F238E27FC236}">
                <a16:creationId xmlns:a16="http://schemas.microsoft.com/office/drawing/2014/main" id="{EA0DA0CF-287E-14E1-8DE4-7D31E1338964}"/>
              </a:ext>
            </a:extLst>
          </p:cNvPr>
          <p:cNvSpPr>
            <a:spLocks noGrp="1"/>
          </p:cNvSpPr>
          <p:nvPr>
            <p:ph type="sldNum" sz="quarter" idx="12"/>
          </p:nvPr>
        </p:nvSpPr>
        <p:spPr/>
        <p:txBody>
          <a:bodyPr/>
          <a:lstStyle/>
          <a:p>
            <a:fld id="{0F762837-B9D8-D149-A305-792DEBB25230}" type="slidenum">
              <a:rPr lang="en-US" smtClean="0"/>
              <a:t>33</a:t>
            </a:fld>
            <a:endParaRPr lang="en-US"/>
          </a:p>
        </p:txBody>
      </p:sp>
      <p:sp>
        <p:nvSpPr>
          <p:cNvPr id="9" name="TextBox 8">
            <a:extLst>
              <a:ext uri="{FF2B5EF4-FFF2-40B4-BE49-F238E27FC236}">
                <a16:creationId xmlns:a16="http://schemas.microsoft.com/office/drawing/2014/main" id="{5D776B46-AD7B-F95A-C271-B7F374EA8A72}"/>
              </a:ext>
            </a:extLst>
          </p:cNvPr>
          <p:cNvSpPr txBox="1"/>
          <p:nvPr/>
        </p:nvSpPr>
        <p:spPr>
          <a:xfrm>
            <a:off x="5147662" y="1333131"/>
            <a:ext cx="1896673" cy="369332"/>
          </a:xfrm>
          <a:prstGeom prst="rect">
            <a:avLst/>
          </a:prstGeom>
          <a:solidFill>
            <a:schemeClr val="bg1"/>
          </a:solidFill>
        </p:spPr>
        <p:txBody>
          <a:bodyPr wrap="none" rtlCol="0">
            <a:spAutoFit/>
          </a:bodyPr>
          <a:lstStyle/>
          <a:p>
            <a:r>
              <a:rPr lang="en-US" b="1" i="1" dirty="0">
                <a:latin typeface="Helvetica" pitchFamily="2" charset="0"/>
              </a:rPr>
              <a:t>M</a:t>
            </a:r>
            <a:r>
              <a:rPr lang="en-US" b="1" i="1" baseline="-25000" dirty="0">
                <a:latin typeface="Helvetica" pitchFamily="2" charset="0"/>
              </a:rPr>
              <a:t>∞ </a:t>
            </a:r>
            <a:r>
              <a:rPr lang="en-US" dirty="0">
                <a:latin typeface="Helvetica" pitchFamily="2" charset="0"/>
              </a:rPr>
              <a:t>= 0.2</a:t>
            </a:r>
            <a:r>
              <a:rPr lang="en-US" dirty="0"/>
              <a:t>, </a:t>
            </a:r>
            <a:r>
              <a:rPr lang="en-US" b="1" i="1" dirty="0">
                <a:latin typeface="Symbol" pitchFamily="2" charset="2"/>
              </a:rPr>
              <a:t>a</a:t>
            </a:r>
            <a:r>
              <a:rPr lang="en-US" dirty="0"/>
              <a:t> = </a:t>
            </a:r>
            <a:r>
              <a:rPr lang="en-US" dirty="0">
                <a:latin typeface="Helvetica" pitchFamily="2" charset="0"/>
              </a:rPr>
              <a:t>16°</a:t>
            </a:r>
            <a:endParaRPr lang="en-US" baseline="-25000" dirty="0">
              <a:latin typeface="Helvetica" pitchFamily="2" charset="0"/>
            </a:endParaRPr>
          </a:p>
        </p:txBody>
      </p:sp>
    </p:spTree>
    <p:extLst>
      <p:ext uri="{BB962C8B-B14F-4D97-AF65-F5344CB8AC3E}">
        <p14:creationId xmlns:p14="http://schemas.microsoft.com/office/powerpoint/2010/main" val="30900507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E884E-95C5-8F4C-977D-49CE2C2ABF2C}"/>
              </a:ext>
            </a:extLst>
          </p:cNvPr>
          <p:cNvSpPr>
            <a:spLocks noGrp="1"/>
          </p:cNvSpPr>
          <p:nvPr>
            <p:ph type="title"/>
          </p:nvPr>
        </p:nvSpPr>
        <p:spPr>
          <a:xfrm>
            <a:off x="201168" y="110482"/>
            <a:ext cx="10515600" cy="884681"/>
          </a:xfrm>
        </p:spPr>
        <p:txBody>
          <a:bodyPr/>
          <a:lstStyle/>
          <a:p>
            <a:r>
              <a:rPr lang="en-US" dirty="0">
                <a:latin typeface="Helvetica" pitchFamily="2" charset="0"/>
              </a:rPr>
              <a:t>Photogrammetry Target Identification</a:t>
            </a:r>
          </a:p>
        </p:txBody>
      </p:sp>
      <p:pic>
        <p:nvPicPr>
          <p:cNvPr id="3" name="Picture 2">
            <a:extLst>
              <a:ext uri="{FF2B5EF4-FFF2-40B4-BE49-F238E27FC236}">
                <a16:creationId xmlns:a16="http://schemas.microsoft.com/office/drawing/2014/main" id="{5A97B9F3-A84B-C84F-866B-AFE91B3F24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5059" y="995163"/>
            <a:ext cx="3790306" cy="5857312"/>
          </a:xfrm>
          <a:prstGeom prst="rect">
            <a:avLst/>
          </a:prstGeom>
        </p:spPr>
      </p:pic>
      <p:pic>
        <p:nvPicPr>
          <p:cNvPr id="7" name="Picture 6">
            <a:extLst>
              <a:ext uri="{FF2B5EF4-FFF2-40B4-BE49-F238E27FC236}">
                <a16:creationId xmlns:a16="http://schemas.microsoft.com/office/drawing/2014/main" id="{E2559ECB-B521-FE60-2D2A-7ADCED3EEB6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132322" y="963168"/>
            <a:ext cx="3429307" cy="5806440"/>
          </a:xfrm>
          <a:prstGeom prst="rect">
            <a:avLst/>
          </a:prstGeom>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0CE94303-2987-05FA-613F-74B3B8C35C8B}"/>
              </a:ext>
            </a:extLst>
          </p:cNvPr>
          <p:cNvSpPr txBox="1"/>
          <p:nvPr/>
        </p:nvSpPr>
        <p:spPr>
          <a:xfrm>
            <a:off x="8095488" y="6169152"/>
            <a:ext cx="417102" cy="369332"/>
          </a:xfrm>
          <a:prstGeom prst="rect">
            <a:avLst/>
          </a:prstGeom>
          <a:noFill/>
        </p:spPr>
        <p:txBody>
          <a:bodyPr wrap="square" rtlCol="0">
            <a:spAutoFit/>
          </a:bodyPr>
          <a:lstStyle/>
          <a:p>
            <a:r>
              <a:rPr lang="en-US" dirty="0">
                <a:solidFill>
                  <a:schemeClr val="bg1"/>
                </a:solidFill>
              </a:rPr>
              <a:t>#1</a:t>
            </a:r>
          </a:p>
        </p:txBody>
      </p:sp>
      <p:sp>
        <p:nvSpPr>
          <p:cNvPr id="9" name="TextBox 8">
            <a:extLst>
              <a:ext uri="{FF2B5EF4-FFF2-40B4-BE49-F238E27FC236}">
                <a16:creationId xmlns:a16="http://schemas.microsoft.com/office/drawing/2014/main" id="{A9165C10-AE3A-08C0-D8CA-B0C7846EDC0F}"/>
              </a:ext>
            </a:extLst>
          </p:cNvPr>
          <p:cNvSpPr txBox="1"/>
          <p:nvPr/>
        </p:nvSpPr>
        <p:spPr>
          <a:xfrm>
            <a:off x="8095488" y="5582674"/>
            <a:ext cx="417102" cy="369332"/>
          </a:xfrm>
          <a:prstGeom prst="rect">
            <a:avLst/>
          </a:prstGeom>
          <a:noFill/>
        </p:spPr>
        <p:txBody>
          <a:bodyPr wrap="square" rtlCol="0">
            <a:spAutoFit/>
          </a:bodyPr>
          <a:lstStyle/>
          <a:p>
            <a:r>
              <a:rPr lang="en-US" dirty="0">
                <a:solidFill>
                  <a:schemeClr val="bg1"/>
                </a:solidFill>
              </a:rPr>
              <a:t>#3</a:t>
            </a:r>
          </a:p>
        </p:txBody>
      </p:sp>
      <p:sp>
        <p:nvSpPr>
          <p:cNvPr id="10" name="TextBox 9">
            <a:extLst>
              <a:ext uri="{FF2B5EF4-FFF2-40B4-BE49-F238E27FC236}">
                <a16:creationId xmlns:a16="http://schemas.microsoft.com/office/drawing/2014/main" id="{B55FD7DF-F60B-55DC-6AFE-C3E467ABDE24}"/>
              </a:ext>
            </a:extLst>
          </p:cNvPr>
          <p:cNvSpPr txBox="1"/>
          <p:nvPr/>
        </p:nvSpPr>
        <p:spPr>
          <a:xfrm>
            <a:off x="8304039" y="4527214"/>
            <a:ext cx="417102" cy="369332"/>
          </a:xfrm>
          <a:prstGeom prst="rect">
            <a:avLst/>
          </a:prstGeom>
          <a:noFill/>
        </p:spPr>
        <p:txBody>
          <a:bodyPr wrap="square" rtlCol="0">
            <a:spAutoFit/>
          </a:bodyPr>
          <a:lstStyle/>
          <a:p>
            <a:r>
              <a:rPr lang="en-US" dirty="0">
                <a:solidFill>
                  <a:schemeClr val="bg1"/>
                </a:solidFill>
              </a:rPr>
              <a:t>#6</a:t>
            </a:r>
          </a:p>
        </p:txBody>
      </p:sp>
      <p:sp>
        <p:nvSpPr>
          <p:cNvPr id="11" name="TextBox 10">
            <a:extLst>
              <a:ext uri="{FF2B5EF4-FFF2-40B4-BE49-F238E27FC236}">
                <a16:creationId xmlns:a16="http://schemas.microsoft.com/office/drawing/2014/main" id="{8A105B23-F4E6-CCE9-9CCE-79AD540CF997}"/>
              </a:ext>
            </a:extLst>
          </p:cNvPr>
          <p:cNvSpPr txBox="1"/>
          <p:nvPr/>
        </p:nvSpPr>
        <p:spPr>
          <a:xfrm>
            <a:off x="8737246" y="3173481"/>
            <a:ext cx="601825" cy="369332"/>
          </a:xfrm>
          <a:prstGeom prst="rect">
            <a:avLst/>
          </a:prstGeom>
          <a:noFill/>
        </p:spPr>
        <p:txBody>
          <a:bodyPr wrap="square" rtlCol="0">
            <a:spAutoFit/>
          </a:bodyPr>
          <a:lstStyle/>
          <a:p>
            <a:r>
              <a:rPr lang="en-US" dirty="0">
                <a:solidFill>
                  <a:schemeClr val="bg1"/>
                </a:solidFill>
              </a:rPr>
              <a:t>#10</a:t>
            </a:r>
          </a:p>
        </p:txBody>
      </p:sp>
      <p:sp>
        <p:nvSpPr>
          <p:cNvPr id="12" name="TextBox 11">
            <a:extLst>
              <a:ext uri="{FF2B5EF4-FFF2-40B4-BE49-F238E27FC236}">
                <a16:creationId xmlns:a16="http://schemas.microsoft.com/office/drawing/2014/main" id="{B4510760-D6A2-2B13-C41B-81102DB7DEEF}"/>
              </a:ext>
            </a:extLst>
          </p:cNvPr>
          <p:cNvSpPr txBox="1"/>
          <p:nvPr/>
        </p:nvSpPr>
        <p:spPr>
          <a:xfrm>
            <a:off x="8538286" y="3912304"/>
            <a:ext cx="417102" cy="369332"/>
          </a:xfrm>
          <a:prstGeom prst="rect">
            <a:avLst/>
          </a:prstGeom>
          <a:noFill/>
        </p:spPr>
        <p:txBody>
          <a:bodyPr wrap="square" rtlCol="0">
            <a:spAutoFit/>
          </a:bodyPr>
          <a:lstStyle/>
          <a:p>
            <a:r>
              <a:rPr lang="en-US" dirty="0">
                <a:solidFill>
                  <a:schemeClr val="bg1"/>
                </a:solidFill>
              </a:rPr>
              <a:t>#8</a:t>
            </a:r>
          </a:p>
        </p:txBody>
      </p:sp>
      <p:sp>
        <p:nvSpPr>
          <p:cNvPr id="4" name="Slide Number Placeholder 3">
            <a:extLst>
              <a:ext uri="{FF2B5EF4-FFF2-40B4-BE49-F238E27FC236}">
                <a16:creationId xmlns:a16="http://schemas.microsoft.com/office/drawing/2014/main" id="{14FC58AD-B395-E84E-075D-9F0EB3CE754D}"/>
              </a:ext>
            </a:extLst>
          </p:cNvPr>
          <p:cNvSpPr>
            <a:spLocks noGrp="1"/>
          </p:cNvSpPr>
          <p:nvPr>
            <p:ph type="sldNum" sz="quarter" idx="12"/>
          </p:nvPr>
        </p:nvSpPr>
        <p:spPr/>
        <p:txBody>
          <a:bodyPr/>
          <a:lstStyle/>
          <a:p>
            <a:fld id="{0F762837-B9D8-D149-A305-792DEBB25230}" type="slidenum">
              <a:rPr lang="en-US" smtClean="0"/>
              <a:t>34</a:t>
            </a:fld>
            <a:endParaRPr lang="en-US"/>
          </a:p>
        </p:txBody>
      </p:sp>
    </p:spTree>
    <p:extLst>
      <p:ext uri="{BB962C8B-B14F-4D97-AF65-F5344CB8AC3E}">
        <p14:creationId xmlns:p14="http://schemas.microsoft.com/office/powerpoint/2010/main" val="4414624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Chart, line chart&#10;&#10;Description automatically generated">
            <a:extLst>
              <a:ext uri="{FF2B5EF4-FFF2-40B4-BE49-F238E27FC236}">
                <a16:creationId xmlns:a16="http://schemas.microsoft.com/office/drawing/2014/main" id="{58D581AF-DA6C-9E9E-39C4-36AEE5BE055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24144" y="1314223"/>
            <a:ext cx="5159790" cy="5433295"/>
          </a:xfrm>
          <a:prstGeom prst="rect">
            <a:avLst/>
          </a:prstGeom>
        </p:spPr>
      </p:pic>
      <p:sp>
        <p:nvSpPr>
          <p:cNvPr id="2" name="Title 1">
            <a:extLst>
              <a:ext uri="{FF2B5EF4-FFF2-40B4-BE49-F238E27FC236}">
                <a16:creationId xmlns:a16="http://schemas.microsoft.com/office/drawing/2014/main" id="{EFCE884E-95C5-8F4C-977D-49CE2C2ABF2C}"/>
              </a:ext>
            </a:extLst>
          </p:cNvPr>
          <p:cNvSpPr>
            <a:spLocks noGrp="1"/>
          </p:cNvSpPr>
          <p:nvPr>
            <p:ph type="title"/>
          </p:nvPr>
        </p:nvSpPr>
        <p:spPr>
          <a:xfrm>
            <a:off x="201168" y="110482"/>
            <a:ext cx="10515600" cy="884681"/>
          </a:xfrm>
        </p:spPr>
        <p:txBody>
          <a:bodyPr>
            <a:normAutofit/>
          </a:bodyPr>
          <a:lstStyle/>
          <a:p>
            <a:r>
              <a:rPr lang="en-US" dirty="0">
                <a:latin typeface="Helvetica" pitchFamily="2" charset="0"/>
              </a:rPr>
              <a:t>CRM-SHL-AFC - Photogrammetry</a:t>
            </a:r>
          </a:p>
        </p:txBody>
      </p:sp>
      <p:pic>
        <p:nvPicPr>
          <p:cNvPr id="3" name="Picture 2">
            <a:extLst>
              <a:ext uri="{FF2B5EF4-FFF2-40B4-BE49-F238E27FC236}">
                <a16:creationId xmlns:a16="http://schemas.microsoft.com/office/drawing/2014/main" id="{5A97B9F3-A84B-C84F-866B-AFE91B3F241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5059" y="995163"/>
            <a:ext cx="3790306" cy="5857312"/>
          </a:xfrm>
          <a:prstGeom prst="rect">
            <a:avLst/>
          </a:prstGeom>
        </p:spPr>
      </p:pic>
      <p:sp>
        <p:nvSpPr>
          <p:cNvPr id="8" name="TextBox 7">
            <a:extLst>
              <a:ext uri="{FF2B5EF4-FFF2-40B4-BE49-F238E27FC236}">
                <a16:creationId xmlns:a16="http://schemas.microsoft.com/office/drawing/2014/main" id="{0CE94303-2987-05FA-613F-74B3B8C35C8B}"/>
              </a:ext>
            </a:extLst>
          </p:cNvPr>
          <p:cNvSpPr txBox="1"/>
          <p:nvPr/>
        </p:nvSpPr>
        <p:spPr>
          <a:xfrm>
            <a:off x="8095488" y="6169152"/>
            <a:ext cx="417102" cy="369332"/>
          </a:xfrm>
          <a:prstGeom prst="rect">
            <a:avLst/>
          </a:prstGeom>
          <a:noFill/>
        </p:spPr>
        <p:txBody>
          <a:bodyPr wrap="square" rtlCol="0">
            <a:spAutoFit/>
          </a:bodyPr>
          <a:lstStyle/>
          <a:p>
            <a:r>
              <a:rPr lang="en-US" dirty="0">
                <a:solidFill>
                  <a:schemeClr val="bg1"/>
                </a:solidFill>
              </a:rPr>
              <a:t>#1</a:t>
            </a:r>
          </a:p>
        </p:txBody>
      </p:sp>
      <p:sp>
        <p:nvSpPr>
          <p:cNvPr id="9" name="TextBox 8">
            <a:extLst>
              <a:ext uri="{FF2B5EF4-FFF2-40B4-BE49-F238E27FC236}">
                <a16:creationId xmlns:a16="http://schemas.microsoft.com/office/drawing/2014/main" id="{A9165C10-AE3A-08C0-D8CA-B0C7846EDC0F}"/>
              </a:ext>
            </a:extLst>
          </p:cNvPr>
          <p:cNvSpPr txBox="1"/>
          <p:nvPr/>
        </p:nvSpPr>
        <p:spPr>
          <a:xfrm>
            <a:off x="8095488" y="5582674"/>
            <a:ext cx="417102" cy="369332"/>
          </a:xfrm>
          <a:prstGeom prst="rect">
            <a:avLst/>
          </a:prstGeom>
          <a:noFill/>
        </p:spPr>
        <p:txBody>
          <a:bodyPr wrap="square" rtlCol="0">
            <a:spAutoFit/>
          </a:bodyPr>
          <a:lstStyle/>
          <a:p>
            <a:r>
              <a:rPr lang="en-US" dirty="0">
                <a:solidFill>
                  <a:schemeClr val="bg1"/>
                </a:solidFill>
              </a:rPr>
              <a:t>#3</a:t>
            </a:r>
          </a:p>
        </p:txBody>
      </p:sp>
      <p:sp>
        <p:nvSpPr>
          <p:cNvPr id="10" name="TextBox 9">
            <a:extLst>
              <a:ext uri="{FF2B5EF4-FFF2-40B4-BE49-F238E27FC236}">
                <a16:creationId xmlns:a16="http://schemas.microsoft.com/office/drawing/2014/main" id="{B55FD7DF-F60B-55DC-6AFE-C3E467ABDE24}"/>
              </a:ext>
            </a:extLst>
          </p:cNvPr>
          <p:cNvSpPr txBox="1"/>
          <p:nvPr/>
        </p:nvSpPr>
        <p:spPr>
          <a:xfrm>
            <a:off x="8304039" y="4527214"/>
            <a:ext cx="417102" cy="369332"/>
          </a:xfrm>
          <a:prstGeom prst="rect">
            <a:avLst/>
          </a:prstGeom>
          <a:noFill/>
        </p:spPr>
        <p:txBody>
          <a:bodyPr wrap="square" rtlCol="0">
            <a:spAutoFit/>
          </a:bodyPr>
          <a:lstStyle/>
          <a:p>
            <a:r>
              <a:rPr lang="en-US" dirty="0">
                <a:solidFill>
                  <a:schemeClr val="bg1"/>
                </a:solidFill>
              </a:rPr>
              <a:t>#6</a:t>
            </a:r>
          </a:p>
        </p:txBody>
      </p:sp>
      <p:sp>
        <p:nvSpPr>
          <p:cNvPr id="11" name="TextBox 10">
            <a:extLst>
              <a:ext uri="{FF2B5EF4-FFF2-40B4-BE49-F238E27FC236}">
                <a16:creationId xmlns:a16="http://schemas.microsoft.com/office/drawing/2014/main" id="{8A105B23-F4E6-CCE9-9CCE-79AD540CF997}"/>
              </a:ext>
            </a:extLst>
          </p:cNvPr>
          <p:cNvSpPr txBox="1"/>
          <p:nvPr/>
        </p:nvSpPr>
        <p:spPr>
          <a:xfrm>
            <a:off x="8737246" y="3173481"/>
            <a:ext cx="601825" cy="369332"/>
          </a:xfrm>
          <a:prstGeom prst="rect">
            <a:avLst/>
          </a:prstGeom>
          <a:noFill/>
        </p:spPr>
        <p:txBody>
          <a:bodyPr wrap="square" rtlCol="0">
            <a:spAutoFit/>
          </a:bodyPr>
          <a:lstStyle/>
          <a:p>
            <a:r>
              <a:rPr lang="en-US" dirty="0">
                <a:solidFill>
                  <a:schemeClr val="bg1"/>
                </a:solidFill>
              </a:rPr>
              <a:t>#10</a:t>
            </a:r>
          </a:p>
        </p:txBody>
      </p:sp>
      <p:sp>
        <p:nvSpPr>
          <p:cNvPr id="12" name="TextBox 11">
            <a:extLst>
              <a:ext uri="{FF2B5EF4-FFF2-40B4-BE49-F238E27FC236}">
                <a16:creationId xmlns:a16="http://schemas.microsoft.com/office/drawing/2014/main" id="{B4510760-D6A2-2B13-C41B-81102DB7DEEF}"/>
              </a:ext>
            </a:extLst>
          </p:cNvPr>
          <p:cNvSpPr txBox="1"/>
          <p:nvPr/>
        </p:nvSpPr>
        <p:spPr>
          <a:xfrm>
            <a:off x="8538286" y="3912304"/>
            <a:ext cx="417102" cy="369332"/>
          </a:xfrm>
          <a:prstGeom prst="rect">
            <a:avLst/>
          </a:prstGeom>
          <a:noFill/>
        </p:spPr>
        <p:txBody>
          <a:bodyPr wrap="square" rtlCol="0">
            <a:spAutoFit/>
          </a:bodyPr>
          <a:lstStyle/>
          <a:p>
            <a:r>
              <a:rPr lang="en-US" dirty="0">
                <a:solidFill>
                  <a:schemeClr val="bg1"/>
                </a:solidFill>
              </a:rPr>
              <a:t>#8</a:t>
            </a:r>
          </a:p>
        </p:txBody>
      </p:sp>
      <p:sp>
        <p:nvSpPr>
          <p:cNvPr id="4" name="Oval 3">
            <a:extLst>
              <a:ext uri="{FF2B5EF4-FFF2-40B4-BE49-F238E27FC236}">
                <a16:creationId xmlns:a16="http://schemas.microsoft.com/office/drawing/2014/main" id="{4121A859-DA79-223E-BE7F-1829449C376E}"/>
              </a:ext>
            </a:extLst>
          </p:cNvPr>
          <p:cNvSpPr/>
          <p:nvPr/>
        </p:nvSpPr>
        <p:spPr>
          <a:xfrm>
            <a:off x="3634353" y="995163"/>
            <a:ext cx="184814" cy="180494"/>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3F7B7D9-D29C-D65D-6842-E10CF342C96B}"/>
              </a:ext>
            </a:extLst>
          </p:cNvPr>
          <p:cNvSpPr txBox="1"/>
          <p:nvPr/>
        </p:nvSpPr>
        <p:spPr>
          <a:xfrm>
            <a:off x="6281402" y="965810"/>
            <a:ext cx="1702710" cy="369332"/>
          </a:xfrm>
          <a:prstGeom prst="rect">
            <a:avLst/>
          </a:prstGeom>
          <a:noFill/>
        </p:spPr>
        <p:txBody>
          <a:bodyPr wrap="none" rtlCol="0">
            <a:spAutoFit/>
          </a:bodyPr>
          <a:lstStyle/>
          <a:p>
            <a:r>
              <a:rPr lang="en-US" i="1" dirty="0">
                <a:latin typeface="Helvetica" pitchFamily="2" charset="0"/>
              </a:rPr>
              <a:t>Uncorrected </a:t>
            </a:r>
            <a:r>
              <a:rPr lang="en-US" b="1" i="1" dirty="0">
                <a:latin typeface="Symbol" pitchFamily="2" charset="2"/>
              </a:rPr>
              <a:t>a</a:t>
            </a:r>
            <a:endParaRPr lang="en-US" i="1" dirty="0">
              <a:latin typeface="Helvetica" pitchFamily="2" charset="0"/>
            </a:endParaRPr>
          </a:p>
        </p:txBody>
      </p:sp>
      <p:sp>
        <p:nvSpPr>
          <p:cNvPr id="16" name="TextBox 15">
            <a:extLst>
              <a:ext uri="{FF2B5EF4-FFF2-40B4-BE49-F238E27FC236}">
                <a16:creationId xmlns:a16="http://schemas.microsoft.com/office/drawing/2014/main" id="{C7CD5DAC-75DB-20AE-3980-EDE0DF82D332}"/>
              </a:ext>
            </a:extLst>
          </p:cNvPr>
          <p:cNvSpPr txBox="1"/>
          <p:nvPr/>
        </p:nvSpPr>
        <p:spPr>
          <a:xfrm>
            <a:off x="7607982" y="5618844"/>
            <a:ext cx="2860352" cy="369332"/>
          </a:xfrm>
          <a:prstGeom prst="rect">
            <a:avLst/>
          </a:prstGeom>
          <a:solidFill>
            <a:schemeClr val="bg1"/>
          </a:solidFill>
        </p:spPr>
        <p:txBody>
          <a:bodyPr wrap="square" rtlCol="0">
            <a:spAutoFit/>
          </a:bodyPr>
          <a:lstStyle/>
          <a:p>
            <a:r>
              <a:rPr lang="en-US" dirty="0">
                <a:latin typeface="Helvetica" pitchFamily="2" charset="0"/>
              </a:rPr>
              <a:t>AFC with Cartridges 1 – 8</a:t>
            </a:r>
          </a:p>
        </p:txBody>
      </p:sp>
      <p:sp>
        <p:nvSpPr>
          <p:cNvPr id="17" name="TextBox 16">
            <a:extLst>
              <a:ext uri="{FF2B5EF4-FFF2-40B4-BE49-F238E27FC236}">
                <a16:creationId xmlns:a16="http://schemas.microsoft.com/office/drawing/2014/main" id="{7807E082-EB34-DA86-8B2A-51563F4B4028}"/>
              </a:ext>
            </a:extLst>
          </p:cNvPr>
          <p:cNvSpPr txBox="1"/>
          <p:nvPr/>
        </p:nvSpPr>
        <p:spPr>
          <a:xfrm>
            <a:off x="9242083" y="977644"/>
            <a:ext cx="1048685" cy="369332"/>
          </a:xfrm>
          <a:prstGeom prst="rect">
            <a:avLst/>
          </a:prstGeom>
          <a:noFill/>
        </p:spPr>
        <p:txBody>
          <a:bodyPr wrap="none" rtlCol="0">
            <a:spAutoFit/>
          </a:bodyPr>
          <a:lstStyle/>
          <a:p>
            <a:r>
              <a:rPr lang="en-US" b="1" i="1" dirty="0">
                <a:latin typeface="Helvetica" pitchFamily="2" charset="0"/>
              </a:rPr>
              <a:t>M</a:t>
            </a:r>
            <a:r>
              <a:rPr lang="en-US" b="1" i="1" baseline="-25000" dirty="0">
                <a:latin typeface="Helvetica" pitchFamily="2" charset="0"/>
              </a:rPr>
              <a:t>∞ </a:t>
            </a:r>
            <a:r>
              <a:rPr lang="en-US" dirty="0">
                <a:latin typeface="Helvetica" pitchFamily="2" charset="0"/>
              </a:rPr>
              <a:t>= 0.2</a:t>
            </a:r>
          </a:p>
        </p:txBody>
      </p:sp>
      <p:sp>
        <p:nvSpPr>
          <p:cNvPr id="25" name="Slide Number Placeholder 24">
            <a:extLst>
              <a:ext uri="{FF2B5EF4-FFF2-40B4-BE49-F238E27FC236}">
                <a16:creationId xmlns:a16="http://schemas.microsoft.com/office/drawing/2014/main" id="{EB7C6C14-7993-FEAF-088D-788BBD72A45A}"/>
              </a:ext>
            </a:extLst>
          </p:cNvPr>
          <p:cNvSpPr>
            <a:spLocks noGrp="1"/>
          </p:cNvSpPr>
          <p:nvPr>
            <p:ph type="sldNum" sz="quarter" idx="12"/>
          </p:nvPr>
        </p:nvSpPr>
        <p:spPr/>
        <p:txBody>
          <a:bodyPr/>
          <a:lstStyle/>
          <a:p>
            <a:fld id="{0F762837-B9D8-D149-A305-792DEBB25230}" type="slidenum">
              <a:rPr lang="en-US" smtClean="0"/>
              <a:t>35</a:t>
            </a:fld>
            <a:endParaRPr lang="en-US"/>
          </a:p>
        </p:txBody>
      </p:sp>
    </p:spTree>
    <p:extLst>
      <p:ext uri="{BB962C8B-B14F-4D97-AF65-F5344CB8AC3E}">
        <p14:creationId xmlns:p14="http://schemas.microsoft.com/office/powerpoint/2010/main" val="13403337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E884E-95C5-8F4C-977D-49CE2C2ABF2C}"/>
              </a:ext>
            </a:extLst>
          </p:cNvPr>
          <p:cNvSpPr>
            <a:spLocks noGrp="1"/>
          </p:cNvSpPr>
          <p:nvPr>
            <p:ph type="title"/>
          </p:nvPr>
        </p:nvSpPr>
        <p:spPr>
          <a:xfrm>
            <a:off x="201168" y="110482"/>
            <a:ext cx="10515600" cy="884681"/>
          </a:xfrm>
        </p:spPr>
        <p:txBody>
          <a:bodyPr>
            <a:normAutofit/>
          </a:bodyPr>
          <a:lstStyle/>
          <a:p>
            <a:r>
              <a:rPr lang="en-US" b="1" dirty="0">
                <a:latin typeface="Helvetica" pitchFamily="2" charset="0"/>
              </a:rPr>
              <a:t>CRM-SHL-AFC – </a:t>
            </a:r>
            <a:r>
              <a:rPr lang="en-US" b="1" i="1" dirty="0">
                <a:latin typeface="Helvetica" pitchFamily="2" charset="0"/>
              </a:rPr>
              <a:t>C</a:t>
            </a:r>
            <a:r>
              <a:rPr lang="en-US" b="1" i="1" baseline="-25000" dirty="0">
                <a:latin typeface="Helvetica" pitchFamily="2" charset="0"/>
              </a:rPr>
              <a:t>L</a:t>
            </a:r>
            <a:r>
              <a:rPr lang="en-US" b="1" dirty="0">
                <a:latin typeface="Helvetica" pitchFamily="2" charset="0"/>
              </a:rPr>
              <a:t> Balance</a:t>
            </a:r>
          </a:p>
        </p:txBody>
      </p:sp>
      <p:pic>
        <p:nvPicPr>
          <p:cNvPr id="3" name="Picture 2">
            <a:extLst>
              <a:ext uri="{FF2B5EF4-FFF2-40B4-BE49-F238E27FC236}">
                <a16:creationId xmlns:a16="http://schemas.microsoft.com/office/drawing/2014/main" id="{5A97B9F3-A84B-C84F-866B-AFE91B3F24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5059" y="995163"/>
            <a:ext cx="3790306" cy="5857312"/>
          </a:xfrm>
          <a:prstGeom prst="rect">
            <a:avLst/>
          </a:prstGeom>
        </p:spPr>
      </p:pic>
      <p:sp>
        <p:nvSpPr>
          <p:cNvPr id="8" name="TextBox 7">
            <a:extLst>
              <a:ext uri="{FF2B5EF4-FFF2-40B4-BE49-F238E27FC236}">
                <a16:creationId xmlns:a16="http://schemas.microsoft.com/office/drawing/2014/main" id="{0CE94303-2987-05FA-613F-74B3B8C35C8B}"/>
              </a:ext>
            </a:extLst>
          </p:cNvPr>
          <p:cNvSpPr txBox="1"/>
          <p:nvPr/>
        </p:nvSpPr>
        <p:spPr>
          <a:xfrm>
            <a:off x="8095488" y="6169152"/>
            <a:ext cx="417102" cy="369332"/>
          </a:xfrm>
          <a:prstGeom prst="rect">
            <a:avLst/>
          </a:prstGeom>
          <a:noFill/>
        </p:spPr>
        <p:txBody>
          <a:bodyPr wrap="square" rtlCol="0">
            <a:spAutoFit/>
          </a:bodyPr>
          <a:lstStyle/>
          <a:p>
            <a:r>
              <a:rPr lang="en-US" dirty="0">
                <a:solidFill>
                  <a:schemeClr val="bg1"/>
                </a:solidFill>
              </a:rPr>
              <a:t>#1</a:t>
            </a:r>
          </a:p>
        </p:txBody>
      </p:sp>
      <p:sp>
        <p:nvSpPr>
          <p:cNvPr id="9" name="TextBox 8">
            <a:extLst>
              <a:ext uri="{FF2B5EF4-FFF2-40B4-BE49-F238E27FC236}">
                <a16:creationId xmlns:a16="http://schemas.microsoft.com/office/drawing/2014/main" id="{A9165C10-AE3A-08C0-D8CA-B0C7846EDC0F}"/>
              </a:ext>
            </a:extLst>
          </p:cNvPr>
          <p:cNvSpPr txBox="1"/>
          <p:nvPr/>
        </p:nvSpPr>
        <p:spPr>
          <a:xfrm>
            <a:off x="8095488" y="5582674"/>
            <a:ext cx="417102" cy="369332"/>
          </a:xfrm>
          <a:prstGeom prst="rect">
            <a:avLst/>
          </a:prstGeom>
          <a:noFill/>
        </p:spPr>
        <p:txBody>
          <a:bodyPr wrap="square" rtlCol="0">
            <a:spAutoFit/>
          </a:bodyPr>
          <a:lstStyle/>
          <a:p>
            <a:r>
              <a:rPr lang="en-US" dirty="0">
                <a:solidFill>
                  <a:schemeClr val="bg1"/>
                </a:solidFill>
              </a:rPr>
              <a:t>#3</a:t>
            </a:r>
          </a:p>
        </p:txBody>
      </p:sp>
      <p:sp>
        <p:nvSpPr>
          <p:cNvPr id="10" name="TextBox 9">
            <a:extLst>
              <a:ext uri="{FF2B5EF4-FFF2-40B4-BE49-F238E27FC236}">
                <a16:creationId xmlns:a16="http://schemas.microsoft.com/office/drawing/2014/main" id="{B55FD7DF-F60B-55DC-6AFE-C3E467ABDE24}"/>
              </a:ext>
            </a:extLst>
          </p:cNvPr>
          <p:cNvSpPr txBox="1"/>
          <p:nvPr/>
        </p:nvSpPr>
        <p:spPr>
          <a:xfrm>
            <a:off x="8304039" y="4527214"/>
            <a:ext cx="417102" cy="369332"/>
          </a:xfrm>
          <a:prstGeom prst="rect">
            <a:avLst/>
          </a:prstGeom>
          <a:noFill/>
        </p:spPr>
        <p:txBody>
          <a:bodyPr wrap="square" rtlCol="0">
            <a:spAutoFit/>
          </a:bodyPr>
          <a:lstStyle/>
          <a:p>
            <a:r>
              <a:rPr lang="en-US" dirty="0">
                <a:solidFill>
                  <a:schemeClr val="bg1"/>
                </a:solidFill>
              </a:rPr>
              <a:t>#6</a:t>
            </a:r>
          </a:p>
        </p:txBody>
      </p:sp>
      <p:sp>
        <p:nvSpPr>
          <p:cNvPr id="11" name="TextBox 10">
            <a:extLst>
              <a:ext uri="{FF2B5EF4-FFF2-40B4-BE49-F238E27FC236}">
                <a16:creationId xmlns:a16="http://schemas.microsoft.com/office/drawing/2014/main" id="{8A105B23-F4E6-CCE9-9CCE-79AD540CF997}"/>
              </a:ext>
            </a:extLst>
          </p:cNvPr>
          <p:cNvSpPr txBox="1"/>
          <p:nvPr/>
        </p:nvSpPr>
        <p:spPr>
          <a:xfrm>
            <a:off x="8737246" y="3173481"/>
            <a:ext cx="601825" cy="369332"/>
          </a:xfrm>
          <a:prstGeom prst="rect">
            <a:avLst/>
          </a:prstGeom>
          <a:noFill/>
        </p:spPr>
        <p:txBody>
          <a:bodyPr wrap="square" rtlCol="0">
            <a:spAutoFit/>
          </a:bodyPr>
          <a:lstStyle/>
          <a:p>
            <a:r>
              <a:rPr lang="en-US" dirty="0">
                <a:solidFill>
                  <a:schemeClr val="bg1"/>
                </a:solidFill>
              </a:rPr>
              <a:t>#10</a:t>
            </a:r>
          </a:p>
        </p:txBody>
      </p:sp>
      <p:sp>
        <p:nvSpPr>
          <p:cNvPr id="12" name="TextBox 11">
            <a:extLst>
              <a:ext uri="{FF2B5EF4-FFF2-40B4-BE49-F238E27FC236}">
                <a16:creationId xmlns:a16="http://schemas.microsoft.com/office/drawing/2014/main" id="{B4510760-D6A2-2B13-C41B-81102DB7DEEF}"/>
              </a:ext>
            </a:extLst>
          </p:cNvPr>
          <p:cNvSpPr txBox="1"/>
          <p:nvPr/>
        </p:nvSpPr>
        <p:spPr>
          <a:xfrm>
            <a:off x="8538286" y="3912304"/>
            <a:ext cx="417102" cy="369332"/>
          </a:xfrm>
          <a:prstGeom prst="rect">
            <a:avLst/>
          </a:prstGeom>
          <a:noFill/>
        </p:spPr>
        <p:txBody>
          <a:bodyPr wrap="square" rtlCol="0">
            <a:spAutoFit/>
          </a:bodyPr>
          <a:lstStyle/>
          <a:p>
            <a:r>
              <a:rPr lang="en-US" dirty="0">
                <a:solidFill>
                  <a:schemeClr val="bg1"/>
                </a:solidFill>
              </a:rPr>
              <a:t>#8</a:t>
            </a:r>
          </a:p>
        </p:txBody>
      </p:sp>
      <p:pic>
        <p:nvPicPr>
          <p:cNvPr id="13" name="Picture 12" descr="Chart, line chart&#10;&#10;Description automatically generated">
            <a:extLst>
              <a:ext uri="{FF2B5EF4-FFF2-40B4-BE49-F238E27FC236}">
                <a16:creationId xmlns:a16="http://schemas.microsoft.com/office/drawing/2014/main" id="{0B3E1684-295C-2B64-A5D3-CD063B4704D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15895" y="1549320"/>
            <a:ext cx="6296440" cy="5075000"/>
          </a:xfrm>
          <a:prstGeom prst="rect">
            <a:avLst/>
          </a:prstGeom>
        </p:spPr>
      </p:pic>
      <p:sp>
        <p:nvSpPr>
          <p:cNvPr id="15" name="TextBox 14">
            <a:extLst>
              <a:ext uri="{FF2B5EF4-FFF2-40B4-BE49-F238E27FC236}">
                <a16:creationId xmlns:a16="http://schemas.microsoft.com/office/drawing/2014/main" id="{23F7B7D9-D29C-D65D-6842-E10CF342C96B}"/>
              </a:ext>
            </a:extLst>
          </p:cNvPr>
          <p:cNvSpPr txBox="1"/>
          <p:nvPr/>
        </p:nvSpPr>
        <p:spPr>
          <a:xfrm>
            <a:off x="6096000" y="1437991"/>
            <a:ext cx="1992853" cy="369332"/>
          </a:xfrm>
          <a:prstGeom prst="rect">
            <a:avLst/>
          </a:prstGeom>
          <a:noFill/>
        </p:spPr>
        <p:txBody>
          <a:bodyPr wrap="none" rtlCol="0">
            <a:spAutoFit/>
          </a:bodyPr>
          <a:lstStyle/>
          <a:p>
            <a:r>
              <a:rPr lang="en-US" i="1" dirty="0">
                <a:latin typeface="Helvetica" pitchFamily="2" charset="0"/>
              </a:rPr>
              <a:t>Uncorrected Data</a:t>
            </a:r>
          </a:p>
        </p:txBody>
      </p:sp>
      <p:sp>
        <p:nvSpPr>
          <p:cNvPr id="17" name="Slide Number Placeholder 16">
            <a:extLst>
              <a:ext uri="{FF2B5EF4-FFF2-40B4-BE49-F238E27FC236}">
                <a16:creationId xmlns:a16="http://schemas.microsoft.com/office/drawing/2014/main" id="{AB7CDE7D-F35F-072C-F129-9DDE6FA9808A}"/>
              </a:ext>
            </a:extLst>
          </p:cNvPr>
          <p:cNvSpPr>
            <a:spLocks noGrp="1"/>
          </p:cNvSpPr>
          <p:nvPr>
            <p:ph type="sldNum" sz="quarter" idx="12"/>
          </p:nvPr>
        </p:nvSpPr>
        <p:spPr/>
        <p:txBody>
          <a:bodyPr/>
          <a:lstStyle/>
          <a:p>
            <a:fld id="{0F762837-B9D8-D149-A305-792DEBB25230}" type="slidenum">
              <a:rPr lang="en-US" smtClean="0"/>
              <a:t>36</a:t>
            </a:fld>
            <a:endParaRPr lang="en-US"/>
          </a:p>
        </p:txBody>
      </p:sp>
      <p:sp>
        <p:nvSpPr>
          <p:cNvPr id="18" name="TextBox 17">
            <a:extLst>
              <a:ext uri="{FF2B5EF4-FFF2-40B4-BE49-F238E27FC236}">
                <a16:creationId xmlns:a16="http://schemas.microsoft.com/office/drawing/2014/main" id="{04B97F1D-1ACC-141C-4422-CC3D87C3C3A2}"/>
              </a:ext>
            </a:extLst>
          </p:cNvPr>
          <p:cNvSpPr txBox="1"/>
          <p:nvPr/>
        </p:nvSpPr>
        <p:spPr>
          <a:xfrm>
            <a:off x="9668083" y="1452165"/>
            <a:ext cx="1048685" cy="369332"/>
          </a:xfrm>
          <a:prstGeom prst="rect">
            <a:avLst/>
          </a:prstGeom>
          <a:noFill/>
        </p:spPr>
        <p:txBody>
          <a:bodyPr wrap="none" rtlCol="0">
            <a:spAutoFit/>
          </a:bodyPr>
          <a:lstStyle/>
          <a:p>
            <a:r>
              <a:rPr lang="en-US" b="1" i="1" dirty="0">
                <a:latin typeface="Helvetica" pitchFamily="2" charset="0"/>
              </a:rPr>
              <a:t>M</a:t>
            </a:r>
            <a:r>
              <a:rPr lang="en-US" b="1" i="1" baseline="-25000" dirty="0">
                <a:latin typeface="Helvetica" pitchFamily="2" charset="0"/>
              </a:rPr>
              <a:t>∞ </a:t>
            </a:r>
            <a:r>
              <a:rPr lang="en-US" dirty="0">
                <a:latin typeface="Helvetica" pitchFamily="2" charset="0"/>
              </a:rPr>
              <a:t>= 0.2</a:t>
            </a:r>
          </a:p>
        </p:txBody>
      </p:sp>
    </p:spTree>
    <p:extLst>
      <p:ext uri="{BB962C8B-B14F-4D97-AF65-F5344CB8AC3E}">
        <p14:creationId xmlns:p14="http://schemas.microsoft.com/office/powerpoint/2010/main" val="11613284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75EB7-5EFD-1F56-2DAC-A1D2B13BCB78}"/>
              </a:ext>
            </a:extLst>
          </p:cNvPr>
          <p:cNvSpPr>
            <a:spLocks noGrp="1"/>
          </p:cNvSpPr>
          <p:nvPr>
            <p:ph type="title"/>
          </p:nvPr>
        </p:nvSpPr>
        <p:spPr>
          <a:xfrm>
            <a:off x="296893" y="165838"/>
            <a:ext cx="10515600" cy="853440"/>
          </a:xfrm>
        </p:spPr>
        <p:txBody>
          <a:bodyPr/>
          <a:lstStyle/>
          <a:p>
            <a:r>
              <a:rPr lang="en-US" b="1" dirty="0">
                <a:latin typeface="Helvetica" pitchFamily="2" charset="0"/>
              </a:rPr>
              <a:t>CRM-HL: Photogrammetry</a:t>
            </a:r>
          </a:p>
        </p:txBody>
      </p:sp>
      <p:pic>
        <p:nvPicPr>
          <p:cNvPr id="4" name="Picture 3">
            <a:extLst>
              <a:ext uri="{FF2B5EF4-FFF2-40B4-BE49-F238E27FC236}">
                <a16:creationId xmlns:a16="http://schemas.microsoft.com/office/drawing/2014/main" id="{AAFAB306-F4AC-6AE8-8511-7D4C4809ABC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1440" y="1141635"/>
            <a:ext cx="5831840" cy="5370925"/>
          </a:xfrm>
          <a:prstGeom prst="rect">
            <a:avLst/>
          </a:prstGeom>
        </p:spPr>
      </p:pic>
      <p:sp>
        <p:nvSpPr>
          <p:cNvPr id="8" name="TextBox 7">
            <a:extLst>
              <a:ext uri="{FF2B5EF4-FFF2-40B4-BE49-F238E27FC236}">
                <a16:creationId xmlns:a16="http://schemas.microsoft.com/office/drawing/2014/main" id="{DB728C69-1BBB-868F-3E7F-D0106FE31B3C}"/>
              </a:ext>
            </a:extLst>
          </p:cNvPr>
          <p:cNvSpPr txBox="1"/>
          <p:nvPr/>
        </p:nvSpPr>
        <p:spPr>
          <a:xfrm>
            <a:off x="8859520" y="1053488"/>
            <a:ext cx="1967205" cy="369332"/>
          </a:xfrm>
          <a:prstGeom prst="rect">
            <a:avLst/>
          </a:prstGeom>
          <a:noFill/>
        </p:spPr>
        <p:txBody>
          <a:bodyPr wrap="none" rtlCol="0">
            <a:spAutoFit/>
          </a:bodyPr>
          <a:lstStyle/>
          <a:p>
            <a:r>
              <a:rPr lang="en-US" b="1" i="1" dirty="0">
                <a:latin typeface="Helvetica" pitchFamily="2" charset="0"/>
              </a:rPr>
              <a:t>M</a:t>
            </a:r>
            <a:r>
              <a:rPr lang="en-US" b="1" i="1" baseline="-25000" dirty="0">
                <a:latin typeface="Helvetica" pitchFamily="2" charset="0"/>
              </a:rPr>
              <a:t>∞ </a:t>
            </a:r>
            <a:r>
              <a:rPr lang="en-US" dirty="0">
                <a:latin typeface="Helvetica" pitchFamily="2" charset="0"/>
              </a:rPr>
              <a:t>= 0.2, </a:t>
            </a:r>
            <a:r>
              <a:rPr lang="en-US" b="1" i="1" dirty="0">
                <a:latin typeface="Symbol" pitchFamily="2" charset="2"/>
              </a:rPr>
              <a:t>a </a:t>
            </a:r>
            <a:r>
              <a:rPr lang="en-US" dirty="0">
                <a:latin typeface="Helvetica" pitchFamily="2" charset="0"/>
              </a:rPr>
              <a:t>≅ 19°</a:t>
            </a:r>
          </a:p>
        </p:txBody>
      </p:sp>
      <p:pic>
        <p:nvPicPr>
          <p:cNvPr id="11" name="Picture 10">
            <a:extLst>
              <a:ext uri="{FF2B5EF4-FFF2-40B4-BE49-F238E27FC236}">
                <a16:creationId xmlns:a16="http://schemas.microsoft.com/office/drawing/2014/main" id="{38ACF8F7-6D46-855D-7117-1D1660D193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1422820"/>
            <a:ext cx="5908071" cy="5252300"/>
          </a:xfrm>
          <a:prstGeom prst="rect">
            <a:avLst/>
          </a:prstGeom>
        </p:spPr>
      </p:pic>
      <p:sp>
        <p:nvSpPr>
          <p:cNvPr id="12" name="Slide Number Placeholder 11">
            <a:extLst>
              <a:ext uri="{FF2B5EF4-FFF2-40B4-BE49-F238E27FC236}">
                <a16:creationId xmlns:a16="http://schemas.microsoft.com/office/drawing/2014/main" id="{5ADBC563-5041-B830-4581-7471BAB67632}"/>
              </a:ext>
            </a:extLst>
          </p:cNvPr>
          <p:cNvSpPr>
            <a:spLocks noGrp="1"/>
          </p:cNvSpPr>
          <p:nvPr>
            <p:ph type="sldNum" sz="quarter" idx="12"/>
          </p:nvPr>
        </p:nvSpPr>
        <p:spPr/>
        <p:txBody>
          <a:bodyPr/>
          <a:lstStyle/>
          <a:p>
            <a:fld id="{0F762837-B9D8-D149-A305-792DEBB25230}" type="slidenum">
              <a:rPr lang="en-US" smtClean="0"/>
              <a:t>37</a:t>
            </a:fld>
            <a:endParaRPr lang="en-US"/>
          </a:p>
        </p:txBody>
      </p:sp>
    </p:spTree>
    <p:extLst>
      <p:ext uri="{BB962C8B-B14F-4D97-AF65-F5344CB8AC3E}">
        <p14:creationId xmlns:p14="http://schemas.microsoft.com/office/powerpoint/2010/main" val="27552082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75EB7-5EFD-1F56-2DAC-A1D2B13BCB78}"/>
              </a:ext>
            </a:extLst>
          </p:cNvPr>
          <p:cNvSpPr>
            <a:spLocks noGrp="1"/>
          </p:cNvSpPr>
          <p:nvPr>
            <p:ph type="title"/>
          </p:nvPr>
        </p:nvSpPr>
        <p:spPr>
          <a:xfrm>
            <a:off x="296890" y="163245"/>
            <a:ext cx="10515600" cy="853440"/>
          </a:xfrm>
        </p:spPr>
        <p:txBody>
          <a:bodyPr/>
          <a:lstStyle/>
          <a:p>
            <a:r>
              <a:rPr lang="en-US" b="1" dirty="0">
                <a:latin typeface="Helvetica" pitchFamily="2" charset="0"/>
              </a:rPr>
              <a:t>CRM-HL: Photogrammetry</a:t>
            </a:r>
          </a:p>
        </p:txBody>
      </p:sp>
      <p:pic>
        <p:nvPicPr>
          <p:cNvPr id="4" name="Picture 3">
            <a:extLst>
              <a:ext uri="{FF2B5EF4-FFF2-40B4-BE49-F238E27FC236}">
                <a16:creationId xmlns:a16="http://schemas.microsoft.com/office/drawing/2014/main" id="{AAFAB306-F4AC-6AE8-8511-7D4C4809ABC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1440" y="1141635"/>
            <a:ext cx="5831840" cy="5370925"/>
          </a:xfrm>
          <a:prstGeom prst="rect">
            <a:avLst/>
          </a:prstGeom>
        </p:spPr>
      </p:pic>
      <p:sp>
        <p:nvSpPr>
          <p:cNvPr id="8" name="TextBox 7">
            <a:extLst>
              <a:ext uri="{FF2B5EF4-FFF2-40B4-BE49-F238E27FC236}">
                <a16:creationId xmlns:a16="http://schemas.microsoft.com/office/drawing/2014/main" id="{DB728C69-1BBB-868F-3E7F-D0106FE31B3C}"/>
              </a:ext>
            </a:extLst>
          </p:cNvPr>
          <p:cNvSpPr txBox="1"/>
          <p:nvPr/>
        </p:nvSpPr>
        <p:spPr>
          <a:xfrm>
            <a:off x="9008899" y="1060125"/>
            <a:ext cx="1048685" cy="369332"/>
          </a:xfrm>
          <a:prstGeom prst="rect">
            <a:avLst/>
          </a:prstGeom>
          <a:noFill/>
        </p:spPr>
        <p:txBody>
          <a:bodyPr wrap="none" rtlCol="0">
            <a:spAutoFit/>
          </a:bodyPr>
          <a:lstStyle/>
          <a:p>
            <a:r>
              <a:rPr lang="en-US" b="1" i="1" dirty="0">
                <a:latin typeface="Helvetica" pitchFamily="2" charset="0"/>
              </a:rPr>
              <a:t>M</a:t>
            </a:r>
            <a:r>
              <a:rPr lang="en-US" b="1" i="1" baseline="-25000" dirty="0">
                <a:latin typeface="Helvetica" pitchFamily="2" charset="0"/>
              </a:rPr>
              <a:t>∞ </a:t>
            </a:r>
            <a:r>
              <a:rPr lang="en-US" dirty="0">
                <a:latin typeface="Helvetica" pitchFamily="2" charset="0"/>
              </a:rPr>
              <a:t>= 0.2</a:t>
            </a:r>
          </a:p>
        </p:txBody>
      </p:sp>
      <p:pic>
        <p:nvPicPr>
          <p:cNvPr id="14" name="Picture 13" descr="A close up of a logo&#10;&#10;Description automatically generated">
            <a:extLst>
              <a:ext uri="{FF2B5EF4-FFF2-40B4-BE49-F238E27FC236}">
                <a16:creationId xmlns:a16="http://schemas.microsoft.com/office/drawing/2014/main" id="{8645BE3C-ABC4-B19E-A799-7BA42A519D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59520" y="1636142"/>
            <a:ext cx="1347444" cy="337917"/>
          </a:xfrm>
          <a:prstGeom prst="rect">
            <a:avLst/>
          </a:prstGeom>
        </p:spPr>
      </p:pic>
      <p:pic>
        <p:nvPicPr>
          <p:cNvPr id="15" name="Picture 14" descr="A close up of text on a white background&#10;&#10;Description automatically generated">
            <a:extLst>
              <a:ext uri="{FF2B5EF4-FFF2-40B4-BE49-F238E27FC236}">
                <a16:creationId xmlns:a16="http://schemas.microsoft.com/office/drawing/2014/main" id="{16FFC6A1-22A7-E76E-CA7F-F7838B97FA5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98339" y="1970405"/>
            <a:ext cx="4392922" cy="4887595"/>
          </a:xfrm>
          <a:prstGeom prst="rect">
            <a:avLst/>
          </a:prstGeom>
        </p:spPr>
      </p:pic>
      <p:sp>
        <p:nvSpPr>
          <p:cNvPr id="5" name="Oval 4">
            <a:extLst>
              <a:ext uri="{FF2B5EF4-FFF2-40B4-BE49-F238E27FC236}">
                <a16:creationId xmlns:a16="http://schemas.microsoft.com/office/drawing/2014/main" id="{EE51391D-7C48-5178-4F91-9A6515901D9D}"/>
              </a:ext>
            </a:extLst>
          </p:cNvPr>
          <p:cNvSpPr/>
          <p:nvPr/>
        </p:nvSpPr>
        <p:spPr>
          <a:xfrm>
            <a:off x="4714240" y="1351280"/>
            <a:ext cx="284480" cy="284862"/>
          </a:xfrm>
          <a:prstGeom prst="ellipse">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41E6786-3B18-5FA0-1B10-4C3D10A710BE}"/>
              </a:ext>
            </a:extLst>
          </p:cNvPr>
          <p:cNvSpPr txBox="1"/>
          <p:nvPr/>
        </p:nvSpPr>
        <p:spPr>
          <a:xfrm>
            <a:off x="6096000" y="1060125"/>
            <a:ext cx="1285673" cy="369332"/>
          </a:xfrm>
          <a:prstGeom prst="rect">
            <a:avLst/>
          </a:prstGeom>
          <a:noFill/>
        </p:spPr>
        <p:txBody>
          <a:bodyPr wrap="none" rtlCol="0">
            <a:spAutoFit/>
          </a:bodyPr>
          <a:lstStyle/>
          <a:p>
            <a:r>
              <a:rPr lang="en-US" dirty="0"/>
              <a:t>Target 1051</a:t>
            </a:r>
          </a:p>
        </p:txBody>
      </p:sp>
      <p:sp>
        <p:nvSpPr>
          <p:cNvPr id="16" name="Slide Number Placeholder 15">
            <a:extLst>
              <a:ext uri="{FF2B5EF4-FFF2-40B4-BE49-F238E27FC236}">
                <a16:creationId xmlns:a16="http://schemas.microsoft.com/office/drawing/2014/main" id="{08BCD877-0ED2-5A33-4948-8991F40E4D3E}"/>
              </a:ext>
            </a:extLst>
          </p:cNvPr>
          <p:cNvSpPr>
            <a:spLocks noGrp="1"/>
          </p:cNvSpPr>
          <p:nvPr>
            <p:ph type="sldNum" sz="quarter" idx="12"/>
          </p:nvPr>
        </p:nvSpPr>
        <p:spPr/>
        <p:txBody>
          <a:bodyPr/>
          <a:lstStyle/>
          <a:p>
            <a:fld id="{0F762837-B9D8-D149-A305-792DEBB25230}" type="slidenum">
              <a:rPr lang="en-US" smtClean="0"/>
              <a:t>38</a:t>
            </a:fld>
            <a:endParaRPr lang="en-US"/>
          </a:p>
        </p:txBody>
      </p:sp>
    </p:spTree>
    <p:extLst>
      <p:ext uri="{BB962C8B-B14F-4D97-AF65-F5344CB8AC3E}">
        <p14:creationId xmlns:p14="http://schemas.microsoft.com/office/powerpoint/2010/main" val="35828501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25BA2-A1B6-DD7D-29A6-CBA2AD5BC8E8}"/>
              </a:ext>
            </a:extLst>
          </p:cNvPr>
          <p:cNvSpPr>
            <a:spLocks noGrp="1"/>
          </p:cNvSpPr>
          <p:nvPr>
            <p:ph type="title"/>
          </p:nvPr>
        </p:nvSpPr>
        <p:spPr>
          <a:xfrm>
            <a:off x="169794" y="-39756"/>
            <a:ext cx="10515600" cy="1325563"/>
          </a:xfrm>
        </p:spPr>
        <p:txBody>
          <a:bodyPr/>
          <a:lstStyle/>
          <a:p>
            <a:r>
              <a:rPr lang="en-US" b="1" dirty="0">
                <a:latin typeface="Helvetica" pitchFamily="2" charset="0"/>
              </a:rPr>
              <a:t>Lessons Learned</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B2BDF5D6-229E-BDCC-90FC-9E44A64FCCCA}"/>
                  </a:ext>
                </a:extLst>
              </p:cNvPr>
              <p:cNvSpPr txBox="1"/>
              <p:nvPr/>
            </p:nvSpPr>
            <p:spPr>
              <a:xfrm>
                <a:off x="593033" y="977716"/>
                <a:ext cx="9849619" cy="5440207"/>
              </a:xfrm>
              <a:prstGeom prst="rect">
                <a:avLst/>
              </a:prstGeom>
              <a:noFill/>
            </p:spPr>
            <p:txBody>
              <a:bodyPr wrap="none" rtlCol="0">
                <a:spAutoFit/>
              </a:bodyPr>
              <a:lstStyle/>
              <a:p>
                <a:pPr marL="285750" indent="-285750">
                  <a:lnSpc>
                    <a:spcPct val="300000"/>
                  </a:lnSpc>
                  <a:buFont typeface="Arial" panose="020B0604020202020204" pitchFamily="34" charset="0"/>
                  <a:buChar char="•"/>
                </a:pPr>
                <a:r>
                  <a:rPr lang="en-US" sz="2400" dirty="0">
                    <a:latin typeface="Helvetica" pitchFamily="2" charset="0"/>
                  </a:rPr>
                  <a:t>Motivation &amp; Approach</a:t>
                </a:r>
              </a:p>
              <a:p>
                <a:pPr marL="285750" indent="-285750">
                  <a:lnSpc>
                    <a:spcPct val="300000"/>
                  </a:lnSpc>
                  <a:buFont typeface="Arial" panose="020B0604020202020204" pitchFamily="34" charset="0"/>
                  <a:buChar char="•"/>
                </a:pPr>
                <a:r>
                  <a:rPr lang="en-US" sz="2400" dirty="0">
                    <a:latin typeface="Helvetica" pitchFamily="2" charset="0"/>
                  </a:rPr>
                  <a:t>CFD – </a:t>
                </a:r>
                <a:r>
                  <a:rPr lang="en-US" sz="2400" i="1" dirty="0">
                    <a:latin typeface="Helvetica" pitchFamily="2" charset="0"/>
                  </a:rPr>
                  <a:t>Use During Planning, Testing, &amp; Analysis</a:t>
                </a:r>
              </a:p>
              <a:p>
                <a:pPr marL="285750" indent="-285750">
                  <a:lnSpc>
                    <a:spcPct val="300000"/>
                  </a:lnSpc>
                  <a:buFont typeface="Arial" panose="020B0604020202020204" pitchFamily="34" charset="0"/>
                  <a:buChar char="•"/>
                </a:pPr>
                <a:r>
                  <a:rPr lang="en-US" sz="2400" dirty="0">
                    <a:latin typeface="Helvetica" pitchFamily="2" charset="0"/>
                  </a:rPr>
                  <a:t>Actuator Technology -  </a:t>
                </a:r>
                <a:r>
                  <a:rPr lang="en-US" sz="2400" i="1" dirty="0">
                    <a:latin typeface="Helvetica" pitchFamily="2" charset="0"/>
                  </a:rPr>
                  <a:t>Actuation Tailored to Application Required</a:t>
                </a:r>
              </a:p>
              <a:p>
                <a:pPr marL="285750" indent="-285750">
                  <a:lnSpc>
                    <a:spcPct val="300000"/>
                  </a:lnSpc>
                  <a:buFont typeface="Arial" panose="020B0604020202020204" pitchFamily="34" charset="0"/>
                  <a:buChar char="•"/>
                </a:pPr>
                <a:r>
                  <a:rPr lang="en-US" sz="2400" dirty="0">
                    <a:solidFill>
                      <a:schemeClr val="tx1"/>
                    </a:solidFill>
                    <a:latin typeface="Helvetica" pitchFamily="2" charset="0"/>
                  </a:rPr>
                  <a:t>Actuator Comparison (</a:t>
                </a:r>
                <a:r>
                  <a:rPr lang="en-US" sz="2400" b="1" i="1" dirty="0">
                    <a:solidFill>
                      <a:schemeClr val="tx1"/>
                    </a:solidFill>
                    <a:latin typeface="Helvetica" pitchFamily="2" charset="0"/>
                  </a:rPr>
                  <a:t>NPR</a:t>
                </a:r>
                <a:r>
                  <a:rPr lang="en-US" sz="2400" b="1" i="1" baseline="-25000" dirty="0">
                    <a:solidFill>
                      <a:schemeClr val="tx1"/>
                    </a:solidFill>
                    <a:latin typeface="Symbol" pitchFamily="2" charset="2"/>
                  </a:rPr>
                  <a:t> </a:t>
                </a:r>
                <a:r>
                  <a:rPr lang="en-US" sz="2400" dirty="0">
                    <a:solidFill>
                      <a:schemeClr val="tx1"/>
                    </a:solidFill>
                  </a:rPr>
                  <a:t>, </a:t>
                </a:r>
                <a14:m>
                  <m:oMath xmlns:m="http://schemas.openxmlformats.org/officeDocument/2006/math">
                    <m:acc>
                      <m:accPr>
                        <m:chr m:val="̇"/>
                        <m:ctrlPr>
                          <a:rPr lang="en-US" sz="2400" b="1" i="1" dirty="0" smtClean="0">
                            <a:solidFill>
                              <a:schemeClr val="tx1"/>
                            </a:solidFill>
                            <a:latin typeface="Cambria Math" panose="02040503050406030204" pitchFamily="18" charset="0"/>
                          </a:rPr>
                        </m:ctrlPr>
                      </m:accPr>
                      <m:e>
                        <m:r>
                          <a:rPr lang="en-US" sz="2400" b="1" i="1" dirty="0" smtClean="0">
                            <a:solidFill>
                              <a:schemeClr val="tx1"/>
                            </a:solidFill>
                            <a:latin typeface="Cambria Math" panose="02040503050406030204" pitchFamily="18" charset="0"/>
                          </a:rPr>
                          <m:t>𝒎</m:t>
                        </m:r>
                      </m:e>
                    </m:acc>
                  </m:oMath>
                </a14:m>
                <a:r>
                  <a:rPr lang="en-US" sz="2400" b="1" i="1" baseline="-25000" dirty="0">
                    <a:solidFill>
                      <a:schemeClr val="tx1"/>
                    </a:solidFill>
                  </a:rPr>
                  <a:t> </a:t>
                </a:r>
                <a:r>
                  <a:rPr lang="en-US" sz="2400" dirty="0">
                    <a:solidFill>
                      <a:schemeClr val="tx1"/>
                    </a:solidFill>
                  </a:rPr>
                  <a:t>, </a:t>
                </a:r>
                <a:r>
                  <a:rPr lang="en-US" sz="2400" b="1" i="1" dirty="0">
                    <a:solidFill>
                      <a:schemeClr val="tx1"/>
                    </a:solidFill>
                    <a:latin typeface="Helvetica" pitchFamily="2" charset="0"/>
                  </a:rPr>
                  <a:t>C</a:t>
                </a:r>
                <a:r>
                  <a:rPr lang="en-US" sz="2400" b="1" i="1" baseline="-25000" dirty="0">
                    <a:solidFill>
                      <a:schemeClr val="tx1"/>
                    </a:solidFill>
                    <a:latin typeface="Symbol" pitchFamily="2" charset="2"/>
                  </a:rPr>
                  <a:t>p</a:t>
                </a:r>
                <a:r>
                  <a:rPr lang="en-US" sz="2400" i="1" baseline="-25000" dirty="0">
                    <a:solidFill>
                      <a:schemeClr val="tx1"/>
                    </a:solidFill>
                    <a:latin typeface="Symbol" pitchFamily="2" charset="2"/>
                  </a:rPr>
                  <a:t> </a:t>
                </a:r>
                <a:r>
                  <a:rPr lang="en-US" sz="2400" dirty="0">
                    <a:solidFill>
                      <a:schemeClr val="tx1"/>
                    </a:solidFill>
                    <a:latin typeface="Helvetica" pitchFamily="2" charset="0"/>
                  </a:rPr>
                  <a:t>) - </a:t>
                </a:r>
                <a:r>
                  <a:rPr lang="en-US" sz="2400" i="1" dirty="0">
                    <a:solidFill>
                      <a:schemeClr val="tx1"/>
                    </a:solidFill>
                    <a:latin typeface="Helvetica" pitchFamily="2" charset="0"/>
                  </a:rPr>
                  <a:t>Consider Power Requirements </a:t>
                </a:r>
              </a:p>
              <a:p>
                <a:pPr marL="285750" indent="-285750">
                  <a:lnSpc>
                    <a:spcPct val="300000"/>
                  </a:lnSpc>
                  <a:buFont typeface="Arial" panose="020B0604020202020204" pitchFamily="34" charset="0"/>
                  <a:buChar char="•"/>
                </a:pPr>
                <a:r>
                  <a:rPr lang="en-US" sz="2400" dirty="0">
                    <a:latin typeface="Helvetica" pitchFamily="2" charset="0"/>
                  </a:rPr>
                  <a:t>Other Data – </a:t>
                </a:r>
                <a:r>
                  <a:rPr lang="en-US" sz="2400" i="1" dirty="0">
                    <a:latin typeface="Helvetica" pitchFamily="2" charset="0"/>
                  </a:rPr>
                  <a:t>Health Monitoring, Verification, Enhance Understanding</a:t>
                </a:r>
              </a:p>
            </p:txBody>
          </p:sp>
        </mc:Choice>
        <mc:Fallback>
          <p:sp>
            <p:nvSpPr>
              <p:cNvPr id="4" name="TextBox 3">
                <a:extLst>
                  <a:ext uri="{FF2B5EF4-FFF2-40B4-BE49-F238E27FC236}">
                    <a16:creationId xmlns:a16="http://schemas.microsoft.com/office/drawing/2014/main" id="{B2BDF5D6-229E-BDCC-90FC-9E44A64FCCCA}"/>
                  </a:ext>
                </a:extLst>
              </p:cNvPr>
              <p:cNvSpPr txBox="1">
                <a:spLocks noRot="1" noChangeAspect="1" noMove="1" noResize="1" noEditPoints="1" noAdjustHandles="1" noChangeArrowheads="1" noChangeShapeType="1" noTextEdit="1"/>
              </p:cNvSpPr>
              <p:nvPr/>
            </p:nvSpPr>
            <p:spPr>
              <a:xfrm>
                <a:off x="593033" y="977716"/>
                <a:ext cx="9849619" cy="5440207"/>
              </a:xfrm>
              <a:prstGeom prst="rect">
                <a:avLst/>
              </a:prstGeom>
              <a:blipFill>
                <a:blip r:embed="rId2"/>
                <a:stretch>
                  <a:fillRect l="-772" r="-772" b="-1628"/>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A3908263-9A25-F6E6-D497-575C79CBEA7D}"/>
              </a:ext>
            </a:extLst>
          </p:cNvPr>
          <p:cNvSpPr>
            <a:spLocks noGrp="1"/>
          </p:cNvSpPr>
          <p:nvPr>
            <p:ph type="sldNum" sz="quarter" idx="12"/>
          </p:nvPr>
        </p:nvSpPr>
        <p:spPr/>
        <p:txBody>
          <a:bodyPr/>
          <a:lstStyle/>
          <a:p>
            <a:fld id="{0F762837-B9D8-D149-A305-792DEBB25230}" type="slidenum">
              <a:rPr lang="en-US" smtClean="0"/>
              <a:t>39</a:t>
            </a:fld>
            <a:endParaRPr lang="en-US"/>
          </a:p>
        </p:txBody>
      </p:sp>
    </p:spTree>
    <p:extLst>
      <p:ext uri="{BB962C8B-B14F-4D97-AF65-F5344CB8AC3E}">
        <p14:creationId xmlns:p14="http://schemas.microsoft.com/office/powerpoint/2010/main" val="2078645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group of people standing in a room&#10;&#10;Description automatically generated with low confidence">
            <a:extLst>
              <a:ext uri="{FF2B5EF4-FFF2-40B4-BE49-F238E27FC236}">
                <a16:creationId xmlns:a16="http://schemas.microsoft.com/office/drawing/2014/main" id="{E79D2C3E-EB5C-DC12-BBEC-E152F63C47A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4E94CAB0-BAAC-991A-5BB5-849404D28D55}"/>
              </a:ext>
            </a:extLst>
          </p:cNvPr>
          <p:cNvSpPr txBox="1"/>
          <p:nvPr/>
        </p:nvSpPr>
        <p:spPr>
          <a:xfrm>
            <a:off x="8321040" y="6088559"/>
            <a:ext cx="3198311" cy="769441"/>
          </a:xfrm>
          <a:prstGeom prst="rect">
            <a:avLst/>
          </a:prstGeom>
          <a:noFill/>
        </p:spPr>
        <p:txBody>
          <a:bodyPr wrap="none" rtlCol="0">
            <a:spAutoFit/>
          </a:bodyPr>
          <a:lstStyle/>
          <a:p>
            <a:r>
              <a:rPr lang="en-US" sz="4400" i="1" dirty="0">
                <a:solidFill>
                  <a:schemeClr val="bg1"/>
                </a:solidFill>
                <a:latin typeface="Helvetica" pitchFamily="2" charset="0"/>
                <a:cs typeface="APPLE CHANCERY" panose="03020702040506060504" pitchFamily="66" charset="-79"/>
              </a:rPr>
              <a:t>Questions ?</a:t>
            </a:r>
            <a:endParaRPr lang="en-US" sz="4400" i="1" dirty="0">
              <a:solidFill>
                <a:schemeClr val="bg1"/>
              </a:solidFill>
              <a:latin typeface="Helvetica" pitchFamily="2" charset="0"/>
              <a:cs typeface="Apple Chancery" panose="03020702040506060504" pitchFamily="66" charset="-79"/>
            </a:endParaRPr>
          </a:p>
        </p:txBody>
      </p:sp>
      <p:sp>
        <p:nvSpPr>
          <p:cNvPr id="7" name="Slide Number Placeholder 6">
            <a:extLst>
              <a:ext uri="{FF2B5EF4-FFF2-40B4-BE49-F238E27FC236}">
                <a16:creationId xmlns:a16="http://schemas.microsoft.com/office/drawing/2014/main" id="{A344F39C-71B9-BEEC-61C2-9200C7CFA81A}"/>
              </a:ext>
            </a:extLst>
          </p:cNvPr>
          <p:cNvSpPr>
            <a:spLocks noGrp="1"/>
          </p:cNvSpPr>
          <p:nvPr>
            <p:ph type="sldNum" sz="quarter" idx="12"/>
          </p:nvPr>
        </p:nvSpPr>
        <p:spPr/>
        <p:txBody>
          <a:bodyPr/>
          <a:lstStyle/>
          <a:p>
            <a:fld id="{0F762837-B9D8-D149-A305-792DEBB25230}" type="slidenum">
              <a:rPr lang="en-US" smtClean="0"/>
              <a:t>40</a:t>
            </a:fld>
            <a:endParaRPr lang="en-US"/>
          </a:p>
        </p:txBody>
      </p:sp>
    </p:spTree>
    <p:extLst>
      <p:ext uri="{BB962C8B-B14F-4D97-AF65-F5344CB8AC3E}">
        <p14:creationId xmlns:p14="http://schemas.microsoft.com/office/powerpoint/2010/main" val="26829062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85021-4D4A-95E2-7D3E-34917BE72CB4}"/>
              </a:ext>
            </a:extLst>
          </p:cNvPr>
          <p:cNvSpPr>
            <a:spLocks noGrp="1"/>
          </p:cNvSpPr>
          <p:nvPr>
            <p:ph type="title"/>
          </p:nvPr>
        </p:nvSpPr>
        <p:spPr>
          <a:xfrm>
            <a:off x="838200" y="2669413"/>
            <a:ext cx="10515600" cy="1325563"/>
          </a:xfrm>
        </p:spPr>
        <p:txBody>
          <a:bodyPr/>
          <a:lstStyle/>
          <a:p>
            <a:r>
              <a:rPr lang="en-US" b="1" dirty="0">
                <a:latin typeface="Helvetica" pitchFamily="2" charset="0"/>
              </a:rPr>
              <a:t>Backup Slides</a:t>
            </a:r>
          </a:p>
        </p:txBody>
      </p:sp>
      <p:sp>
        <p:nvSpPr>
          <p:cNvPr id="3" name="Slide Number Placeholder 2">
            <a:extLst>
              <a:ext uri="{FF2B5EF4-FFF2-40B4-BE49-F238E27FC236}">
                <a16:creationId xmlns:a16="http://schemas.microsoft.com/office/drawing/2014/main" id="{6878D0F6-399A-2213-0CE6-F834A01FBBF4}"/>
              </a:ext>
            </a:extLst>
          </p:cNvPr>
          <p:cNvSpPr>
            <a:spLocks noGrp="1"/>
          </p:cNvSpPr>
          <p:nvPr>
            <p:ph type="sldNum" sz="quarter" idx="12"/>
          </p:nvPr>
        </p:nvSpPr>
        <p:spPr/>
        <p:txBody>
          <a:bodyPr/>
          <a:lstStyle/>
          <a:p>
            <a:fld id="{0F762837-B9D8-D149-A305-792DEBB25230}" type="slidenum">
              <a:rPr lang="en-US" smtClean="0"/>
              <a:t>41</a:t>
            </a:fld>
            <a:endParaRPr lang="en-US"/>
          </a:p>
        </p:txBody>
      </p:sp>
    </p:spTree>
    <p:extLst>
      <p:ext uri="{BB962C8B-B14F-4D97-AF65-F5344CB8AC3E}">
        <p14:creationId xmlns:p14="http://schemas.microsoft.com/office/powerpoint/2010/main" val="2097214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9F1483CA-9EE0-2C40-BB91-A9B50D2E240E}"/>
              </a:ext>
            </a:extLst>
          </p:cNvPr>
          <p:cNvSpPr txBox="1">
            <a:spLocks noChangeArrowheads="1"/>
          </p:cNvSpPr>
          <p:nvPr/>
        </p:nvSpPr>
        <p:spPr bwMode="auto">
          <a:xfrm>
            <a:off x="134938" y="160400"/>
            <a:ext cx="1053306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rtlCol="0" anchor="ctr" anchorCtr="0" compatLnSpc="1">
            <a:prstTxWarp prst="textNoShape">
              <a:avLst/>
            </a:prstTxWarp>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Helvetica" pitchFamily="2" charset="0"/>
              </a:rPr>
              <a:t>HELP Actuator Frequency Characteristics</a:t>
            </a:r>
          </a:p>
        </p:txBody>
      </p:sp>
      <p:cxnSp>
        <p:nvCxnSpPr>
          <p:cNvPr id="5" name="Straight Connector 4">
            <a:extLst>
              <a:ext uri="{FF2B5EF4-FFF2-40B4-BE49-F238E27FC236}">
                <a16:creationId xmlns:a16="http://schemas.microsoft.com/office/drawing/2014/main" id="{4EB4AB17-134B-6245-9A00-BA33A3F260DB}"/>
              </a:ext>
            </a:extLst>
          </p:cNvPr>
          <p:cNvCxnSpPr/>
          <p:nvPr/>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6" name="Picture 2">
            <a:extLst>
              <a:ext uri="{FF2B5EF4-FFF2-40B4-BE49-F238E27FC236}">
                <a16:creationId xmlns:a16="http://schemas.microsoft.com/office/drawing/2014/main" id="{2884D715-0340-6C48-8647-326AEF94A73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277600" y="187325"/>
            <a:ext cx="739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6CA0E18-2DB8-EB4F-BACE-7CBDD5B0103A}"/>
              </a:ext>
            </a:extLst>
          </p:cNvPr>
          <p:cNvSpPr>
            <a:spLocks noGrp="1"/>
          </p:cNvSpPr>
          <p:nvPr>
            <p:ph type="sldNum" sz="quarter" idx="12"/>
          </p:nvPr>
        </p:nvSpPr>
        <p:spPr/>
        <p:txBody>
          <a:bodyPr/>
          <a:lstStyle/>
          <a:p>
            <a:fld id="{C2DE81E9-D2C2-2044-85F5-A4EFCCF7834B}" type="slidenum">
              <a:rPr lang="en-US" smtClean="0"/>
              <a:t>42</a:t>
            </a:fld>
            <a:endParaRPr lang="en-US"/>
          </a:p>
        </p:txBody>
      </p:sp>
      <p:grpSp>
        <p:nvGrpSpPr>
          <p:cNvPr id="26" name="Group 25">
            <a:extLst>
              <a:ext uri="{FF2B5EF4-FFF2-40B4-BE49-F238E27FC236}">
                <a16:creationId xmlns:a16="http://schemas.microsoft.com/office/drawing/2014/main" id="{EAD659A5-50EA-7B43-934D-7DD757A6E893}"/>
              </a:ext>
            </a:extLst>
          </p:cNvPr>
          <p:cNvGrpSpPr/>
          <p:nvPr/>
        </p:nvGrpSpPr>
        <p:grpSpPr>
          <a:xfrm>
            <a:off x="304800" y="1562100"/>
            <a:ext cx="5942965" cy="4991616"/>
            <a:chOff x="716597" y="1549400"/>
            <a:chExt cx="5942965" cy="4991616"/>
          </a:xfrm>
        </p:grpSpPr>
        <p:pic>
          <p:nvPicPr>
            <p:cNvPr id="20" name="Picture 19" descr="Chart, line chart&#10;&#10;Description automatically generated">
              <a:extLst>
                <a:ext uri="{FF2B5EF4-FFF2-40B4-BE49-F238E27FC236}">
                  <a16:creationId xmlns:a16="http://schemas.microsoft.com/office/drawing/2014/main" id="{73B8D48A-13E4-0246-AFA8-B087C3DDB3FA}"/>
                </a:ext>
              </a:extLst>
            </p:cNvPr>
            <p:cNvPicPr/>
            <p:nvPr/>
          </p:nvPicPr>
          <p:blipFill rotWithShape="1">
            <a:blip r:embed="rId4" cstate="email">
              <a:extLst>
                <a:ext uri="{28A0092B-C50C-407E-A947-70E740481C1C}">
                  <a14:useLocalDpi xmlns:a14="http://schemas.microsoft.com/office/drawing/2010/main"/>
                </a:ext>
              </a:extLst>
            </a:blip>
            <a:srcRect/>
            <a:stretch/>
          </p:blipFill>
          <p:spPr bwMode="auto">
            <a:xfrm>
              <a:off x="716597" y="1549400"/>
              <a:ext cx="5942965" cy="4572000"/>
            </a:xfrm>
            <a:prstGeom prst="rect">
              <a:avLst/>
            </a:prstGeom>
            <a:ln>
              <a:noFill/>
            </a:ln>
            <a:extLst>
              <a:ext uri="{53640926-AAD7-44D8-BBD7-CCE9431645EC}">
                <a14:shadowObscured xmlns:a14="http://schemas.microsoft.com/office/drawing/2010/main"/>
              </a:ext>
            </a:extLst>
          </p:spPr>
        </p:pic>
        <p:sp>
          <p:nvSpPr>
            <p:cNvPr id="16" name="TextBox 15">
              <a:extLst>
                <a:ext uri="{FF2B5EF4-FFF2-40B4-BE49-F238E27FC236}">
                  <a16:creationId xmlns:a16="http://schemas.microsoft.com/office/drawing/2014/main" id="{80B6C445-4EC3-5141-BB48-C4E4D8B1FDE3}"/>
                </a:ext>
              </a:extLst>
            </p:cNvPr>
            <p:cNvSpPr txBox="1"/>
            <p:nvPr/>
          </p:nvSpPr>
          <p:spPr>
            <a:xfrm>
              <a:off x="3019240" y="6171684"/>
              <a:ext cx="590226" cy="369332"/>
            </a:xfrm>
            <a:prstGeom prst="rect">
              <a:avLst/>
            </a:prstGeom>
            <a:noFill/>
          </p:spPr>
          <p:txBody>
            <a:bodyPr wrap="none" rtlCol="0">
              <a:spAutoFit/>
            </a:bodyPr>
            <a:lstStyle/>
            <a:p>
              <a:r>
                <a:rPr lang="en-US" b="1" i="1" dirty="0"/>
                <a:t>NPR</a:t>
              </a:r>
            </a:p>
          </p:txBody>
        </p:sp>
      </p:grpSp>
      <p:pic>
        <p:nvPicPr>
          <p:cNvPr id="21" name="Picture 20" descr="A close-up of a computer&#10;&#10;Description automatically generated with low confidence">
            <a:extLst>
              <a:ext uri="{FF2B5EF4-FFF2-40B4-BE49-F238E27FC236}">
                <a16:creationId xmlns:a16="http://schemas.microsoft.com/office/drawing/2014/main" id="{F35C73D7-7FDC-0740-AC2D-FBF15D0AA46F}"/>
              </a:ext>
            </a:extLst>
          </p:cNvPr>
          <p:cNvPicPr>
            <a:picLocks noChangeAspect="1"/>
          </p:cNvPicPr>
          <p:nvPr/>
        </p:nvPicPr>
        <p:blipFill>
          <a:blip r:embed="rId5"/>
          <a:stretch>
            <a:fillRect/>
          </a:stretch>
        </p:blipFill>
        <p:spPr>
          <a:xfrm>
            <a:off x="8359775" y="2482671"/>
            <a:ext cx="3657600" cy="2451100"/>
          </a:xfrm>
          <a:prstGeom prst="rect">
            <a:avLst/>
          </a:prstGeom>
        </p:spPr>
      </p:pic>
      <p:sp>
        <p:nvSpPr>
          <p:cNvPr id="22" name="TextBox 21">
            <a:extLst>
              <a:ext uri="{FF2B5EF4-FFF2-40B4-BE49-F238E27FC236}">
                <a16:creationId xmlns:a16="http://schemas.microsoft.com/office/drawing/2014/main" id="{B8D657C5-85DD-FD48-90D7-CA784E8B7FA3}"/>
              </a:ext>
            </a:extLst>
          </p:cNvPr>
          <p:cNvSpPr txBox="1"/>
          <p:nvPr/>
        </p:nvSpPr>
        <p:spPr>
          <a:xfrm>
            <a:off x="2252442" y="1209409"/>
            <a:ext cx="2416239" cy="369332"/>
          </a:xfrm>
          <a:prstGeom prst="rect">
            <a:avLst/>
          </a:prstGeom>
          <a:noFill/>
        </p:spPr>
        <p:txBody>
          <a:bodyPr wrap="none" rtlCol="0">
            <a:spAutoFit/>
          </a:bodyPr>
          <a:lstStyle/>
          <a:p>
            <a:r>
              <a:rPr lang="en-US" dirty="0">
                <a:latin typeface="Helvetica" pitchFamily="2" charset="0"/>
              </a:rPr>
              <a:t>Row 1 SWJ Actuators</a:t>
            </a:r>
          </a:p>
        </p:txBody>
      </p:sp>
      <p:sp>
        <p:nvSpPr>
          <p:cNvPr id="23" name="TextBox 22">
            <a:extLst>
              <a:ext uri="{FF2B5EF4-FFF2-40B4-BE49-F238E27FC236}">
                <a16:creationId xmlns:a16="http://schemas.microsoft.com/office/drawing/2014/main" id="{4FE85CDD-1135-0B4D-928A-CB14AE0549E9}"/>
              </a:ext>
            </a:extLst>
          </p:cNvPr>
          <p:cNvSpPr txBox="1"/>
          <p:nvPr/>
        </p:nvSpPr>
        <p:spPr>
          <a:xfrm>
            <a:off x="8191263" y="1651674"/>
            <a:ext cx="3826112" cy="830997"/>
          </a:xfrm>
          <a:prstGeom prst="rect">
            <a:avLst/>
          </a:prstGeom>
          <a:noFill/>
        </p:spPr>
        <p:txBody>
          <a:bodyPr wrap="none" rtlCol="0">
            <a:spAutoFit/>
          </a:bodyPr>
          <a:lstStyle/>
          <a:p>
            <a:pPr algn="ctr"/>
            <a:r>
              <a:rPr lang="en-US" sz="2400" dirty="0">
                <a:latin typeface="Helvetica" pitchFamily="2" charset="0"/>
              </a:rPr>
              <a:t>High Efficiency Low Power</a:t>
            </a:r>
          </a:p>
          <a:p>
            <a:pPr algn="ctr"/>
            <a:r>
              <a:rPr lang="en-US" sz="2400" dirty="0">
                <a:latin typeface="Helvetica" pitchFamily="2" charset="0"/>
              </a:rPr>
              <a:t> (HELP) Actuator</a:t>
            </a:r>
          </a:p>
        </p:txBody>
      </p:sp>
      <p:sp>
        <p:nvSpPr>
          <p:cNvPr id="24" name="TextBox 23">
            <a:extLst>
              <a:ext uri="{FF2B5EF4-FFF2-40B4-BE49-F238E27FC236}">
                <a16:creationId xmlns:a16="http://schemas.microsoft.com/office/drawing/2014/main" id="{D4A8E506-13F1-DC41-894A-1907AAE9AF8E}"/>
              </a:ext>
            </a:extLst>
          </p:cNvPr>
          <p:cNvSpPr txBox="1"/>
          <p:nvPr/>
        </p:nvSpPr>
        <p:spPr>
          <a:xfrm>
            <a:off x="6894011" y="5987018"/>
            <a:ext cx="5297989" cy="369332"/>
          </a:xfrm>
          <a:prstGeom prst="rect">
            <a:avLst/>
          </a:prstGeom>
          <a:noFill/>
        </p:spPr>
        <p:txBody>
          <a:bodyPr wrap="none" rtlCol="0">
            <a:spAutoFit/>
          </a:bodyPr>
          <a:lstStyle/>
          <a:p>
            <a:r>
              <a:rPr lang="en-US" dirty="0"/>
              <a:t>Benchtop measurement with unsteady pressure probe</a:t>
            </a:r>
          </a:p>
        </p:txBody>
      </p:sp>
      <p:sp>
        <p:nvSpPr>
          <p:cNvPr id="27" name="TextBox 26">
            <a:extLst>
              <a:ext uri="{FF2B5EF4-FFF2-40B4-BE49-F238E27FC236}">
                <a16:creationId xmlns:a16="http://schemas.microsoft.com/office/drawing/2014/main" id="{64FFDDFE-0B7A-D84D-A5EB-66D34F20A913}"/>
              </a:ext>
            </a:extLst>
          </p:cNvPr>
          <p:cNvSpPr txBox="1"/>
          <p:nvPr/>
        </p:nvSpPr>
        <p:spPr>
          <a:xfrm>
            <a:off x="6598031" y="1780232"/>
            <a:ext cx="1469569" cy="369332"/>
          </a:xfrm>
          <a:prstGeom prst="rect">
            <a:avLst/>
          </a:prstGeom>
          <a:noFill/>
        </p:spPr>
        <p:txBody>
          <a:bodyPr wrap="none" rtlCol="0">
            <a:spAutoFit/>
          </a:bodyPr>
          <a:lstStyle/>
          <a:p>
            <a:r>
              <a:rPr lang="en-US" b="1" i="1" dirty="0"/>
              <a:t>NPR</a:t>
            </a:r>
            <a:r>
              <a:rPr lang="en-US" dirty="0"/>
              <a:t> = </a:t>
            </a:r>
            <a:r>
              <a:rPr lang="en-US" b="1" dirty="0" err="1"/>
              <a:t>P</a:t>
            </a:r>
            <a:r>
              <a:rPr lang="en-US" b="1" baseline="-25000" dirty="0" err="1"/>
              <a:t>cav</a:t>
            </a:r>
            <a:r>
              <a:rPr lang="en-US" dirty="0"/>
              <a:t>/</a:t>
            </a:r>
            <a:r>
              <a:rPr lang="en-US" b="1" dirty="0"/>
              <a:t>P</a:t>
            </a:r>
            <a:r>
              <a:rPr lang="en-US" b="1" baseline="-25000" dirty="0"/>
              <a:t>∞</a:t>
            </a:r>
          </a:p>
        </p:txBody>
      </p:sp>
    </p:spTree>
    <p:extLst>
      <p:ext uri="{BB962C8B-B14F-4D97-AF65-F5344CB8AC3E}">
        <p14:creationId xmlns:p14="http://schemas.microsoft.com/office/powerpoint/2010/main" val="365762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9F1483CA-9EE0-2C40-BB91-A9B50D2E240E}"/>
              </a:ext>
            </a:extLst>
          </p:cNvPr>
          <p:cNvSpPr txBox="1">
            <a:spLocks noChangeArrowheads="1"/>
          </p:cNvSpPr>
          <p:nvPr/>
        </p:nvSpPr>
        <p:spPr bwMode="auto">
          <a:xfrm>
            <a:off x="134938" y="160400"/>
            <a:ext cx="10533062"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1882" tIns="50941" rIns="101882" bIns="50941" numCol="1" rtlCol="0" anchor="ctr" anchorCtr="0" compatLnSpc="1">
            <a:prstTxWarp prst="textNoShape">
              <a:avLst/>
            </a:prstTxWarp>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atin typeface="Helvetica" pitchFamily="2" charset="0"/>
              </a:rPr>
              <a:t>Sweeping Jet (SWJ) Actuator Frequency</a:t>
            </a:r>
          </a:p>
        </p:txBody>
      </p:sp>
      <p:cxnSp>
        <p:nvCxnSpPr>
          <p:cNvPr id="5" name="Straight Connector 4">
            <a:extLst>
              <a:ext uri="{FF2B5EF4-FFF2-40B4-BE49-F238E27FC236}">
                <a16:creationId xmlns:a16="http://schemas.microsoft.com/office/drawing/2014/main" id="{4EB4AB17-134B-6245-9A00-BA33A3F260DB}"/>
              </a:ext>
            </a:extLst>
          </p:cNvPr>
          <p:cNvCxnSpPr/>
          <p:nvPr/>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6" name="Picture 2">
            <a:extLst>
              <a:ext uri="{FF2B5EF4-FFF2-40B4-BE49-F238E27FC236}">
                <a16:creationId xmlns:a16="http://schemas.microsoft.com/office/drawing/2014/main" id="{2884D715-0340-6C48-8647-326AEF94A737}"/>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277600" y="187325"/>
            <a:ext cx="73977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6CA0E18-2DB8-EB4F-BACE-7CBDD5B0103A}"/>
              </a:ext>
            </a:extLst>
          </p:cNvPr>
          <p:cNvSpPr>
            <a:spLocks noGrp="1"/>
          </p:cNvSpPr>
          <p:nvPr>
            <p:ph type="sldNum" sz="quarter" idx="12"/>
          </p:nvPr>
        </p:nvSpPr>
        <p:spPr/>
        <p:txBody>
          <a:bodyPr/>
          <a:lstStyle/>
          <a:p>
            <a:fld id="{C2DE81E9-D2C2-2044-85F5-A4EFCCF7834B}" type="slidenum">
              <a:rPr lang="en-US" smtClean="0"/>
              <a:t>43</a:t>
            </a:fld>
            <a:endParaRPr lang="en-US"/>
          </a:p>
        </p:txBody>
      </p:sp>
      <p:pic>
        <p:nvPicPr>
          <p:cNvPr id="9" name="Picture 8" descr="Chart&#10;&#10;Description automatically generated">
            <a:extLst>
              <a:ext uri="{FF2B5EF4-FFF2-40B4-BE49-F238E27FC236}">
                <a16:creationId xmlns:a16="http://schemas.microsoft.com/office/drawing/2014/main" id="{989E5FD5-B444-D840-887F-FB518EA8773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451" y="1853090"/>
            <a:ext cx="6956859" cy="4340540"/>
          </a:xfrm>
          <a:prstGeom prst="rect">
            <a:avLst/>
          </a:prstGeom>
        </p:spPr>
      </p:pic>
      <p:cxnSp>
        <p:nvCxnSpPr>
          <p:cNvPr id="11" name="Straight Arrow Connector 10">
            <a:extLst>
              <a:ext uri="{FF2B5EF4-FFF2-40B4-BE49-F238E27FC236}">
                <a16:creationId xmlns:a16="http://schemas.microsoft.com/office/drawing/2014/main" id="{E1898F33-33BB-764D-BE47-5D21E1EA5210}"/>
              </a:ext>
            </a:extLst>
          </p:cNvPr>
          <p:cNvCxnSpPr>
            <a:cxnSpLocks/>
          </p:cNvCxnSpPr>
          <p:nvPr/>
        </p:nvCxnSpPr>
        <p:spPr>
          <a:xfrm flipV="1">
            <a:off x="3178380" y="2361653"/>
            <a:ext cx="1010359" cy="1152380"/>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8033989-5296-6E4C-92EB-650701C6B634}"/>
              </a:ext>
            </a:extLst>
          </p:cNvPr>
          <p:cNvSpPr/>
          <p:nvPr/>
        </p:nvSpPr>
        <p:spPr>
          <a:xfrm>
            <a:off x="134938" y="1045059"/>
            <a:ext cx="6028415" cy="369332"/>
          </a:xfrm>
          <a:prstGeom prst="rect">
            <a:avLst/>
          </a:prstGeom>
        </p:spPr>
        <p:txBody>
          <a:bodyPr wrap="square">
            <a:spAutoFit/>
          </a:bodyPr>
          <a:lstStyle/>
          <a:p>
            <a:r>
              <a:rPr lang="en-US" dirty="0">
                <a:latin typeface="Helvetica" pitchFamily="2" charset="0"/>
              </a:rPr>
              <a:t>Paschal et al., (</a:t>
            </a:r>
            <a:r>
              <a:rPr lang="en-US" dirty="0">
                <a:latin typeface="Helvetica" pitchFamily="2" charset="0"/>
                <a:hlinkClick r:id="rId5"/>
              </a:rPr>
              <a:t>https://doi.org/10.2514/6.2021-1647</a:t>
            </a:r>
            <a:r>
              <a:rPr lang="en-US" u="sng" dirty="0">
                <a:latin typeface="Helvetica" pitchFamily="2" charset="0"/>
              </a:rPr>
              <a:t>)</a:t>
            </a:r>
            <a:endParaRPr lang="en-US" dirty="0">
              <a:latin typeface="Helvetica" pitchFamily="2" charset="0"/>
            </a:endParaRPr>
          </a:p>
        </p:txBody>
      </p:sp>
      <p:grpSp>
        <p:nvGrpSpPr>
          <p:cNvPr id="18" name="Group 17">
            <a:extLst>
              <a:ext uri="{FF2B5EF4-FFF2-40B4-BE49-F238E27FC236}">
                <a16:creationId xmlns:a16="http://schemas.microsoft.com/office/drawing/2014/main" id="{F733FBE1-1F50-194E-84CE-C225288EC33B}"/>
              </a:ext>
            </a:extLst>
          </p:cNvPr>
          <p:cNvGrpSpPr>
            <a:grpSpLocks noChangeAspect="1"/>
          </p:cNvGrpSpPr>
          <p:nvPr/>
        </p:nvGrpSpPr>
        <p:grpSpPr>
          <a:xfrm>
            <a:off x="7726680" y="1373452"/>
            <a:ext cx="2743200" cy="4500033"/>
            <a:chOff x="5273040" y="2078990"/>
            <a:chExt cx="1645920" cy="2700020"/>
          </a:xfrm>
        </p:grpSpPr>
        <p:pic>
          <p:nvPicPr>
            <p:cNvPr id="16" name="Picture 15" descr="A screenshot of a computer&#10;&#10;Description automatically generated">
              <a:extLst>
                <a:ext uri="{FF2B5EF4-FFF2-40B4-BE49-F238E27FC236}">
                  <a16:creationId xmlns:a16="http://schemas.microsoft.com/office/drawing/2014/main" id="{FA4AA5F6-87F4-074B-8F13-1C42CD0927CD}"/>
                </a:ext>
              </a:extLst>
            </p:cNvPr>
            <p:cNvPicPr/>
            <p:nvPr/>
          </p:nvPicPr>
          <p:blipFill>
            <a:blip r:embed="rId6" cstate="email">
              <a:extLst>
                <a:ext uri="{28A0092B-C50C-407E-A947-70E740481C1C}">
                  <a14:useLocalDpi xmlns:a14="http://schemas.microsoft.com/office/drawing/2010/main"/>
                </a:ext>
              </a:extLst>
            </a:blip>
            <a:stretch>
              <a:fillRect/>
            </a:stretch>
          </p:blipFill>
          <p:spPr>
            <a:xfrm>
              <a:off x="5273040" y="2078990"/>
              <a:ext cx="1645920" cy="2700020"/>
            </a:xfrm>
            <a:prstGeom prst="rect">
              <a:avLst/>
            </a:prstGeom>
          </p:spPr>
        </p:pic>
        <p:sp>
          <p:nvSpPr>
            <p:cNvPr id="17" name="Oval 16">
              <a:extLst>
                <a:ext uri="{FF2B5EF4-FFF2-40B4-BE49-F238E27FC236}">
                  <a16:creationId xmlns:a16="http://schemas.microsoft.com/office/drawing/2014/main" id="{391C91F7-CF3C-EF48-BD4F-6F2EEF140FF3}"/>
                </a:ext>
              </a:extLst>
            </p:cNvPr>
            <p:cNvSpPr/>
            <p:nvPr/>
          </p:nvSpPr>
          <p:spPr>
            <a:xfrm>
              <a:off x="6141085" y="3824605"/>
              <a:ext cx="89535" cy="914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19" name="TextBox 18">
            <a:extLst>
              <a:ext uri="{FF2B5EF4-FFF2-40B4-BE49-F238E27FC236}">
                <a16:creationId xmlns:a16="http://schemas.microsoft.com/office/drawing/2014/main" id="{2B6175FB-8D1F-D84F-A485-79631B8C3D03}"/>
              </a:ext>
            </a:extLst>
          </p:cNvPr>
          <p:cNvSpPr txBox="1"/>
          <p:nvPr/>
        </p:nvSpPr>
        <p:spPr>
          <a:xfrm>
            <a:off x="7375180" y="6223290"/>
            <a:ext cx="3672800" cy="369332"/>
          </a:xfrm>
          <a:prstGeom prst="rect">
            <a:avLst/>
          </a:prstGeom>
          <a:noFill/>
        </p:spPr>
        <p:txBody>
          <a:bodyPr wrap="none" rtlCol="0">
            <a:spAutoFit/>
          </a:bodyPr>
          <a:lstStyle/>
          <a:p>
            <a:r>
              <a:rPr lang="en-US" dirty="0">
                <a:latin typeface="Helvetica" pitchFamily="2" charset="0"/>
              </a:rPr>
              <a:t>12 unsteady pressure transducers</a:t>
            </a:r>
          </a:p>
        </p:txBody>
      </p:sp>
      <p:sp>
        <p:nvSpPr>
          <p:cNvPr id="20" name="TextBox 19">
            <a:extLst>
              <a:ext uri="{FF2B5EF4-FFF2-40B4-BE49-F238E27FC236}">
                <a16:creationId xmlns:a16="http://schemas.microsoft.com/office/drawing/2014/main" id="{FD4AED74-C658-0F4D-906E-A2E36B6CFA8E}"/>
              </a:ext>
            </a:extLst>
          </p:cNvPr>
          <p:cNvSpPr txBox="1"/>
          <p:nvPr/>
        </p:nvSpPr>
        <p:spPr>
          <a:xfrm>
            <a:off x="470900" y="6458538"/>
            <a:ext cx="6211957" cy="369332"/>
          </a:xfrm>
          <a:prstGeom prst="rect">
            <a:avLst/>
          </a:prstGeom>
          <a:noFill/>
        </p:spPr>
        <p:txBody>
          <a:bodyPr wrap="none" rtlCol="0">
            <a:spAutoFit/>
          </a:bodyPr>
          <a:lstStyle/>
          <a:p>
            <a:r>
              <a:rPr lang="en-US" dirty="0">
                <a:latin typeface="Helvetica" pitchFamily="2" charset="0"/>
              </a:rPr>
              <a:t>Unsteady pressure sensors detect SWJ actuator frequency</a:t>
            </a:r>
          </a:p>
        </p:txBody>
      </p:sp>
      <p:sp>
        <p:nvSpPr>
          <p:cNvPr id="21" name="TextBox 20">
            <a:extLst>
              <a:ext uri="{FF2B5EF4-FFF2-40B4-BE49-F238E27FC236}">
                <a16:creationId xmlns:a16="http://schemas.microsoft.com/office/drawing/2014/main" id="{B81A76CA-9864-E645-A6F5-89879A446A14}"/>
              </a:ext>
            </a:extLst>
          </p:cNvPr>
          <p:cNvSpPr txBox="1"/>
          <p:nvPr/>
        </p:nvSpPr>
        <p:spPr>
          <a:xfrm>
            <a:off x="3071700" y="1588182"/>
            <a:ext cx="1747594" cy="369332"/>
          </a:xfrm>
          <a:prstGeom prst="rect">
            <a:avLst/>
          </a:prstGeom>
          <a:noFill/>
        </p:spPr>
        <p:txBody>
          <a:bodyPr wrap="none" rtlCol="0">
            <a:spAutoFit/>
          </a:bodyPr>
          <a:lstStyle/>
          <a:p>
            <a:r>
              <a:rPr lang="en-US" b="1" i="1" dirty="0">
                <a:latin typeface="Helvetica" pitchFamily="2" charset="0"/>
              </a:rPr>
              <a:t>M</a:t>
            </a:r>
            <a:r>
              <a:rPr lang="en-US" b="1" i="1" baseline="-25000" dirty="0"/>
              <a:t>∞</a:t>
            </a:r>
            <a:r>
              <a:rPr lang="en-US" dirty="0">
                <a:latin typeface="Helvetica" pitchFamily="2" charset="0"/>
              </a:rPr>
              <a:t>= 0.2</a:t>
            </a:r>
            <a:r>
              <a:rPr lang="en-US" dirty="0"/>
              <a:t>, </a:t>
            </a:r>
            <a:r>
              <a:rPr lang="en-US" b="1" i="1" dirty="0">
                <a:latin typeface="Symbol" pitchFamily="2" charset="2"/>
              </a:rPr>
              <a:t>a</a:t>
            </a:r>
            <a:r>
              <a:rPr lang="en-US" dirty="0">
                <a:latin typeface="Symbol" pitchFamily="2" charset="2"/>
              </a:rPr>
              <a:t> </a:t>
            </a:r>
            <a:r>
              <a:rPr lang="en-US" dirty="0">
                <a:latin typeface="Helvetica" pitchFamily="2" charset="0"/>
              </a:rPr>
              <a:t>= 8</a:t>
            </a:r>
            <a:r>
              <a:rPr lang="en-US" dirty="0"/>
              <a:t>°</a:t>
            </a:r>
          </a:p>
        </p:txBody>
      </p:sp>
    </p:spTree>
    <p:extLst>
      <p:ext uri="{BB962C8B-B14F-4D97-AF65-F5344CB8AC3E}">
        <p14:creationId xmlns:p14="http://schemas.microsoft.com/office/powerpoint/2010/main" val="16186631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4542</TotalTime>
  <Words>2212</Words>
  <Application>Microsoft Macintosh PowerPoint</Application>
  <PresentationFormat>Widescreen</PresentationFormat>
  <Paragraphs>401</Paragraphs>
  <Slides>43</Slides>
  <Notes>17</Notes>
  <HiddenSlides>10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43</vt:i4>
      </vt:variant>
    </vt:vector>
  </HeadingPairs>
  <TitlesOfParts>
    <vt:vector size="54" baseType="lpstr">
      <vt:lpstr>Apple Chancery</vt:lpstr>
      <vt:lpstr>Arial</vt:lpstr>
      <vt:lpstr>Arial Narrow</vt:lpstr>
      <vt:lpstr>Calibri</vt:lpstr>
      <vt:lpstr>Calibri Light</vt:lpstr>
      <vt:lpstr>Cambria Math</vt:lpstr>
      <vt:lpstr>Helvetica</vt:lpstr>
      <vt:lpstr>Symbol</vt:lpstr>
      <vt:lpstr>Times</vt:lpstr>
      <vt:lpstr>Times New Roman</vt:lpstr>
      <vt:lpstr>Office Theme</vt:lpstr>
      <vt:lpstr>Active Flow Control (AFC) on the Simplified High-Lift CRM: Lessons Learned</vt:lpstr>
      <vt:lpstr>Active Flow Control (AFC) on the Simplified High-Lift CRM: Lessons Learned</vt:lpstr>
      <vt:lpstr>Outline</vt:lpstr>
      <vt:lpstr>PowerPoint Presentation</vt:lpstr>
      <vt:lpstr>PowerPoint Presentation</vt:lpstr>
      <vt:lpstr>Simplified High-Lift (SHL) System Benefits </vt:lpstr>
      <vt:lpstr>PowerPoint Presentation</vt:lpstr>
      <vt:lpstr>PowerPoint Presentation</vt:lpstr>
      <vt:lpstr>CRM-HL Lift Performance</vt:lpstr>
      <vt:lpstr>Lift Performance – CRM-HL </vt:lpstr>
      <vt:lpstr>Comparison of CRM-HL and CRM-SHL (AFC off)</vt:lpstr>
      <vt:lpstr>Outline</vt:lpstr>
      <vt:lpstr>Pretest CFD: Background</vt:lpstr>
      <vt:lpstr>Pretest CFD: Background</vt:lpstr>
      <vt:lpstr>Pretest CFD: CRM-SHL-AFC</vt:lpstr>
      <vt:lpstr>Outline</vt:lpstr>
      <vt:lpstr>PowerPoint Presentation</vt:lpstr>
      <vt:lpstr>PowerPoint Presentation</vt:lpstr>
      <vt:lpstr>PowerPoint Presentation</vt:lpstr>
      <vt:lpstr>CRM-SHL-AFC Pre-test CFD Lift Predictions</vt:lpstr>
      <vt:lpstr>PowerPoint Presentation</vt:lpstr>
      <vt:lpstr>Outline</vt:lpstr>
      <vt:lpstr>AFC Scaling Parameters (NPR , Cq , Cp )</vt:lpstr>
      <vt:lpstr>Outline</vt:lpstr>
      <vt:lpstr>Flow Visualization: Infrared Images</vt:lpstr>
      <vt:lpstr>PowerPoint Presentation</vt:lpstr>
      <vt:lpstr>Flow Visualization: Oil Flow</vt:lpstr>
      <vt:lpstr>Flow Visualization: Oil Flow</vt:lpstr>
      <vt:lpstr>Flow Visualization: Oil Flow</vt:lpstr>
      <vt:lpstr>Flow Visualization: Fluorescent Mini Tufts</vt:lpstr>
      <vt:lpstr>Flow Visualization: CFD</vt:lpstr>
      <vt:lpstr>CRM-HL Flow Visualization : Fluorescent Minitufts</vt:lpstr>
      <vt:lpstr>CRM-HL Flow Visualization : Fluorescent Minitufts</vt:lpstr>
      <vt:lpstr>Photogrammetry Target Identification</vt:lpstr>
      <vt:lpstr>CRM-SHL-AFC - Photogrammetry</vt:lpstr>
      <vt:lpstr>CRM-SHL-AFC – CL Balance</vt:lpstr>
      <vt:lpstr>CRM-HL: Photogrammetry</vt:lpstr>
      <vt:lpstr>CRM-HL: Photogrammetry</vt:lpstr>
      <vt:lpstr>Lessons Learned</vt:lpstr>
      <vt:lpstr>PowerPoint Presentation</vt:lpstr>
      <vt:lpstr>Backup Slides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AFC on the Simplified High-Lift CRM-HL Lessons Learned</dc:title>
  <dc:creator>Melton, Latunia P. (LARC-D303)</dc:creator>
  <cp:lastModifiedBy>Melton, Latunia P. (LARC-D303)</cp:lastModifiedBy>
  <cp:revision>2</cp:revision>
  <cp:lastPrinted>2022-06-23T13:04:44Z</cp:lastPrinted>
  <dcterms:created xsi:type="dcterms:W3CDTF">2022-06-08T20:11:17Z</dcterms:created>
  <dcterms:modified xsi:type="dcterms:W3CDTF">2022-06-23T18:45:40Z</dcterms:modified>
</cp:coreProperties>
</file>