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259" r:id="rId2"/>
    <p:sldId id="344" r:id="rId3"/>
    <p:sldId id="307" r:id="rId4"/>
    <p:sldId id="325" r:id="rId5"/>
    <p:sldId id="345" r:id="rId6"/>
    <p:sldId id="310" r:id="rId7"/>
    <p:sldId id="311" r:id="rId8"/>
    <p:sldId id="327" r:id="rId9"/>
    <p:sldId id="326" r:id="rId10"/>
    <p:sldId id="346" r:id="rId11"/>
    <p:sldId id="312" r:id="rId12"/>
    <p:sldId id="313" r:id="rId13"/>
    <p:sldId id="329" r:id="rId14"/>
    <p:sldId id="330" r:id="rId15"/>
    <p:sldId id="314" r:id="rId16"/>
    <p:sldId id="339" r:id="rId17"/>
    <p:sldId id="332" r:id="rId18"/>
    <p:sldId id="333" r:id="rId19"/>
    <p:sldId id="335" r:id="rId20"/>
    <p:sldId id="340" r:id="rId21"/>
    <p:sldId id="336" r:id="rId22"/>
    <p:sldId id="341" r:id="rId23"/>
    <p:sldId id="338" r:id="rId24"/>
    <p:sldId id="337" r:id="rId25"/>
    <p:sldId id="347" r:id="rId26"/>
    <p:sldId id="331" r:id="rId27"/>
    <p:sldId id="261" r:id="rId28"/>
    <p:sldId id="304" r:id="rId29"/>
    <p:sldId id="321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84">
          <p15:clr>
            <a:srgbClr val="A4A3A4"/>
          </p15:clr>
        </p15:guide>
        <p15:guide id="2" pos="21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shiku, Alinda K. (GSFC-5950)" initials="MAK(" lastIdx="1" clrIdx="0">
    <p:extLst>
      <p:ext uri="{19B8F6BF-5375-455C-9EA6-DF929625EA0E}">
        <p15:presenceInfo xmlns:p15="http://schemas.microsoft.com/office/powerpoint/2012/main" userId="S-1-5-21-330711430-3775241029-4075259233-587188" providerId="AD"/>
      </p:ext>
    </p:extLst>
  </p:cmAuthor>
  <p:cmAuthor id="2" name="Rosa, Joseph D. (GSFC-595.0)[OMITRON]" initials="RJD(" lastIdx="6" clrIdx="1">
    <p:extLst>
      <p:ext uri="{19B8F6BF-5375-455C-9EA6-DF929625EA0E}">
        <p15:presenceInfo xmlns:p15="http://schemas.microsoft.com/office/powerpoint/2012/main" userId="S-1-5-21-330711430-3775241029-4075259233-405354" providerId="AD"/>
      </p:ext>
    </p:extLst>
  </p:cmAuthor>
  <p:cmAuthor id="3" name="Mashiku, Alinda K. (GSFC-5950)" initials="MAK(5" lastIdx="1" clrIdx="2">
    <p:extLst>
      <p:ext uri="{19B8F6BF-5375-455C-9EA6-DF929625EA0E}">
        <p15:presenceInfo xmlns:p15="http://schemas.microsoft.com/office/powerpoint/2012/main" userId="S::aaligawe@ndc.nasa.gov::c4576205-32c4-4d82-8ca8-0d3e4ab971e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FAC"/>
    <a:srgbClr val="FADF4E"/>
    <a:srgbClr val="FF233F"/>
    <a:srgbClr val="CBCDE2"/>
    <a:srgbClr val="E1F2FF"/>
    <a:srgbClr val="000C8A"/>
    <a:srgbClr val="8A91BB"/>
    <a:srgbClr val="19387A"/>
    <a:srgbClr val="CA0000"/>
    <a:srgbClr val="AF30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C6C11B-30D7-42E9-A1BE-110CD2CEE96C}" v="55" dt="2021-08-16T22:32:55.673"/>
    <p1510:client id="{D617CE01-09D7-4626-9ACD-27F271FF847A}" v="237" dt="2021-08-16T21:13:29.3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56" autoAdjust="0"/>
    <p:restoredTop sz="78776" autoAdjust="0"/>
  </p:normalViewPr>
  <p:slideViewPr>
    <p:cSldViewPr snapToGrid="0">
      <p:cViewPr varScale="1">
        <p:scale>
          <a:sx n="99" d="100"/>
          <a:sy n="99" d="100"/>
        </p:scale>
        <p:origin x="1168" y="184"/>
      </p:cViewPr>
      <p:guideLst>
        <p:guide orient="horz" pos="984"/>
        <p:guide pos="21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064" y="1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commentAuthors" Target="commentAuthors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wman, Lauri K. (GSFC-5900)" userId="S::lknewman@ndc.nasa.gov::dfbac41c-4e07-4994-9432-68a5798e8b46" providerId="AD" clId="Web-{D617CE01-09D7-4626-9ACD-27F271FF847A}"/>
    <pc:docChg chg="modSld">
      <pc:chgData name="Newman, Lauri K. (GSFC-5900)" userId="S::lknewman@ndc.nasa.gov::dfbac41c-4e07-4994-9432-68a5798e8b46" providerId="AD" clId="Web-{D617CE01-09D7-4626-9ACD-27F271FF847A}" dt="2021-08-16T21:13:28.726" v="115" actId="20577"/>
      <pc:docMkLst>
        <pc:docMk/>
      </pc:docMkLst>
      <pc:sldChg chg="modSp">
        <pc:chgData name="Newman, Lauri K. (GSFC-5900)" userId="S::lknewman@ndc.nasa.gov::dfbac41c-4e07-4994-9432-68a5798e8b46" providerId="AD" clId="Web-{D617CE01-09D7-4626-9ACD-27F271FF847A}" dt="2021-08-16T20:35:59.925" v="2" actId="20577"/>
        <pc:sldMkLst>
          <pc:docMk/>
          <pc:sldMk cId="2338630465" sldId="305"/>
        </pc:sldMkLst>
        <pc:spChg chg="mod">
          <ac:chgData name="Newman, Lauri K. (GSFC-5900)" userId="S::lknewman@ndc.nasa.gov::dfbac41c-4e07-4994-9432-68a5798e8b46" providerId="AD" clId="Web-{D617CE01-09D7-4626-9ACD-27F271FF847A}" dt="2021-08-16T20:35:59.925" v="2" actId="20577"/>
          <ac:spMkLst>
            <pc:docMk/>
            <pc:sldMk cId="2338630465" sldId="305"/>
            <ac:spMk id="5" creationId="{0241E1A6-E07E-6D47-97E0-3275D90BF3CF}"/>
          </ac:spMkLst>
        </pc:spChg>
      </pc:sldChg>
      <pc:sldChg chg="modSp">
        <pc:chgData name="Newman, Lauri K. (GSFC-5900)" userId="S::lknewman@ndc.nasa.gov::dfbac41c-4e07-4994-9432-68a5798e8b46" providerId="AD" clId="Web-{D617CE01-09D7-4626-9ACD-27F271FF847A}" dt="2021-08-16T20:46:03.941" v="11" actId="20577"/>
        <pc:sldMkLst>
          <pc:docMk/>
          <pc:sldMk cId="882618056" sldId="310"/>
        </pc:sldMkLst>
        <pc:spChg chg="mod">
          <ac:chgData name="Newman, Lauri K. (GSFC-5900)" userId="S::lknewman@ndc.nasa.gov::dfbac41c-4e07-4994-9432-68a5798e8b46" providerId="AD" clId="Web-{D617CE01-09D7-4626-9ACD-27F271FF847A}" dt="2021-08-16T20:46:03.941" v="11" actId="20577"/>
          <ac:spMkLst>
            <pc:docMk/>
            <pc:sldMk cId="882618056" sldId="310"/>
            <ac:spMk id="3" creationId="{C893C99A-B62B-3F4B-8CE0-0A04FDB4575A}"/>
          </ac:spMkLst>
        </pc:spChg>
      </pc:sldChg>
      <pc:sldChg chg="modSp">
        <pc:chgData name="Newman, Lauri K. (GSFC-5900)" userId="S::lknewman@ndc.nasa.gov::dfbac41c-4e07-4994-9432-68a5798e8b46" providerId="AD" clId="Web-{D617CE01-09D7-4626-9ACD-27F271FF847A}" dt="2021-08-16T20:48:36.281" v="22" actId="20577"/>
        <pc:sldMkLst>
          <pc:docMk/>
          <pc:sldMk cId="162698556" sldId="313"/>
        </pc:sldMkLst>
        <pc:spChg chg="mod">
          <ac:chgData name="Newman, Lauri K. (GSFC-5900)" userId="S::lknewman@ndc.nasa.gov::dfbac41c-4e07-4994-9432-68a5798e8b46" providerId="AD" clId="Web-{D617CE01-09D7-4626-9ACD-27F271FF847A}" dt="2021-08-16T20:48:36.281" v="22" actId="20577"/>
          <ac:spMkLst>
            <pc:docMk/>
            <pc:sldMk cId="162698556" sldId="313"/>
            <ac:spMk id="5" creationId="{33F1C5C1-78B5-0845-B41A-95118BA560FA}"/>
          </ac:spMkLst>
        </pc:spChg>
      </pc:sldChg>
      <pc:sldChg chg="modSp">
        <pc:chgData name="Newman, Lauri K. (GSFC-5900)" userId="S::lknewman@ndc.nasa.gov::dfbac41c-4e07-4994-9432-68a5798e8b46" providerId="AD" clId="Web-{D617CE01-09D7-4626-9ACD-27F271FF847A}" dt="2021-08-16T20:41:36.263" v="4" actId="20577"/>
        <pc:sldMkLst>
          <pc:docMk/>
          <pc:sldMk cId="3892652954" sldId="325"/>
        </pc:sldMkLst>
        <pc:spChg chg="mod">
          <ac:chgData name="Newman, Lauri K. (GSFC-5900)" userId="S::lknewman@ndc.nasa.gov::dfbac41c-4e07-4994-9432-68a5798e8b46" providerId="AD" clId="Web-{D617CE01-09D7-4626-9ACD-27F271FF847A}" dt="2021-08-16T20:41:36.263" v="4" actId="20577"/>
          <ac:spMkLst>
            <pc:docMk/>
            <pc:sldMk cId="3892652954" sldId="325"/>
            <ac:spMk id="61" creationId="{D16FEF7C-3404-924A-8D7B-4E410DAD3272}"/>
          </ac:spMkLst>
        </pc:spChg>
      </pc:sldChg>
      <pc:sldChg chg="modSp">
        <pc:chgData name="Newman, Lauri K. (GSFC-5900)" userId="S::lknewman@ndc.nasa.gov::dfbac41c-4e07-4994-9432-68a5798e8b46" providerId="AD" clId="Web-{D617CE01-09D7-4626-9ACD-27F271FF847A}" dt="2021-08-16T20:46:26.520" v="13" actId="20577"/>
        <pc:sldMkLst>
          <pc:docMk/>
          <pc:sldMk cId="3320686243" sldId="326"/>
        </pc:sldMkLst>
        <pc:spChg chg="mod">
          <ac:chgData name="Newman, Lauri K. (GSFC-5900)" userId="S::lknewman@ndc.nasa.gov::dfbac41c-4e07-4994-9432-68a5798e8b46" providerId="AD" clId="Web-{D617CE01-09D7-4626-9ACD-27F271FF847A}" dt="2021-08-16T20:46:26.520" v="13" actId="20577"/>
          <ac:spMkLst>
            <pc:docMk/>
            <pc:sldMk cId="3320686243" sldId="326"/>
            <ac:spMk id="5" creationId="{08C8E48E-5AF1-CA4B-8374-C03FBFEE0FF4}"/>
          </ac:spMkLst>
        </pc:spChg>
      </pc:sldChg>
      <pc:sldChg chg="modSp">
        <pc:chgData name="Newman, Lauri K. (GSFC-5900)" userId="S::lknewman@ndc.nasa.gov::dfbac41c-4e07-4994-9432-68a5798e8b46" providerId="AD" clId="Web-{D617CE01-09D7-4626-9ACD-27F271FF847A}" dt="2021-08-16T20:46:09.050" v="12" actId="1076"/>
        <pc:sldMkLst>
          <pc:docMk/>
          <pc:sldMk cId="3728649551" sldId="327"/>
        </pc:sldMkLst>
        <pc:spChg chg="mod">
          <ac:chgData name="Newman, Lauri K. (GSFC-5900)" userId="S::lknewman@ndc.nasa.gov::dfbac41c-4e07-4994-9432-68a5798e8b46" providerId="AD" clId="Web-{D617CE01-09D7-4626-9ACD-27F271FF847A}" dt="2021-08-16T20:45:53.487" v="9" actId="20577"/>
          <ac:spMkLst>
            <pc:docMk/>
            <pc:sldMk cId="3728649551" sldId="327"/>
            <ac:spMk id="9" creationId="{63C61EDC-5C76-CE40-8F59-A9CD3E424E06}"/>
          </ac:spMkLst>
        </pc:spChg>
        <pc:grpChg chg="mod">
          <ac:chgData name="Newman, Lauri K. (GSFC-5900)" userId="S::lknewman@ndc.nasa.gov::dfbac41c-4e07-4994-9432-68a5798e8b46" providerId="AD" clId="Web-{D617CE01-09D7-4626-9ACD-27F271FF847A}" dt="2021-08-16T20:46:09.050" v="12" actId="1076"/>
          <ac:grpSpMkLst>
            <pc:docMk/>
            <pc:sldMk cId="3728649551" sldId="327"/>
            <ac:grpSpMk id="11" creationId="{F2822F2C-4B24-FA40-B4F9-7760961E5406}"/>
          </ac:grpSpMkLst>
        </pc:grpChg>
      </pc:sldChg>
      <pc:sldChg chg="modSp">
        <pc:chgData name="Newman, Lauri K. (GSFC-5900)" userId="S::lknewman@ndc.nasa.gov::dfbac41c-4e07-4994-9432-68a5798e8b46" providerId="AD" clId="Web-{D617CE01-09D7-4626-9ACD-27F271FF847A}" dt="2021-08-16T20:49:27.269" v="24" actId="20577"/>
        <pc:sldMkLst>
          <pc:docMk/>
          <pc:sldMk cId="2426630432" sldId="329"/>
        </pc:sldMkLst>
        <pc:spChg chg="mod">
          <ac:chgData name="Newman, Lauri K. (GSFC-5900)" userId="S::lknewman@ndc.nasa.gov::dfbac41c-4e07-4994-9432-68a5798e8b46" providerId="AD" clId="Web-{D617CE01-09D7-4626-9ACD-27F271FF847A}" dt="2021-08-16T20:49:27.269" v="24" actId="20577"/>
          <ac:spMkLst>
            <pc:docMk/>
            <pc:sldMk cId="2426630432" sldId="329"/>
            <ac:spMk id="5" creationId="{562432D7-7AD8-B446-AC95-D9C82773AF9C}"/>
          </ac:spMkLst>
        </pc:spChg>
      </pc:sldChg>
      <pc:sldChg chg="modSp">
        <pc:chgData name="Newman, Lauri K. (GSFC-5900)" userId="S::lknewman@ndc.nasa.gov::dfbac41c-4e07-4994-9432-68a5798e8b46" providerId="AD" clId="Web-{D617CE01-09D7-4626-9ACD-27F271FF847A}" dt="2021-08-16T21:13:28.726" v="115" actId="20577"/>
        <pc:sldMkLst>
          <pc:docMk/>
          <pc:sldMk cId="3502180827" sldId="331"/>
        </pc:sldMkLst>
        <pc:spChg chg="mod">
          <ac:chgData name="Newman, Lauri K. (GSFC-5900)" userId="S::lknewman@ndc.nasa.gov::dfbac41c-4e07-4994-9432-68a5798e8b46" providerId="AD" clId="Web-{D617CE01-09D7-4626-9ACD-27F271FF847A}" dt="2021-08-16T21:08:55.970" v="65" actId="20577"/>
          <ac:spMkLst>
            <pc:docMk/>
            <pc:sldMk cId="3502180827" sldId="331"/>
            <ac:spMk id="4" creationId="{79B362C7-CA8E-5246-AE58-1515EAC0E790}"/>
          </ac:spMkLst>
        </pc:spChg>
        <pc:spChg chg="mod">
          <ac:chgData name="Newman, Lauri K. (GSFC-5900)" userId="S::lknewman@ndc.nasa.gov::dfbac41c-4e07-4994-9432-68a5798e8b46" providerId="AD" clId="Web-{D617CE01-09D7-4626-9ACD-27F271FF847A}" dt="2021-08-16T21:13:28.726" v="115" actId="20577"/>
          <ac:spMkLst>
            <pc:docMk/>
            <pc:sldMk cId="3502180827" sldId="331"/>
            <ac:spMk id="5" creationId="{151806D3-B30E-4B44-8C87-A89924A4A64D}"/>
          </ac:spMkLst>
        </pc:spChg>
      </pc:sldChg>
      <pc:sldChg chg="modSp">
        <pc:chgData name="Newman, Lauri K. (GSFC-5900)" userId="S::lknewman@ndc.nasa.gov::dfbac41c-4e07-4994-9432-68a5798e8b46" providerId="AD" clId="Web-{D617CE01-09D7-4626-9ACD-27F271FF847A}" dt="2021-08-16T20:55:23.250" v="56" actId="20577"/>
        <pc:sldMkLst>
          <pc:docMk/>
          <pc:sldMk cId="514659472" sldId="335"/>
        </pc:sldMkLst>
        <pc:spChg chg="mod">
          <ac:chgData name="Newman, Lauri K. (GSFC-5900)" userId="S::lknewman@ndc.nasa.gov::dfbac41c-4e07-4994-9432-68a5798e8b46" providerId="AD" clId="Web-{D617CE01-09D7-4626-9ACD-27F271FF847A}" dt="2021-08-16T20:55:23.250" v="56" actId="20577"/>
          <ac:spMkLst>
            <pc:docMk/>
            <pc:sldMk cId="514659472" sldId="335"/>
            <ac:spMk id="5" creationId="{33F1C5C1-78B5-0845-B41A-95118BA560FA}"/>
          </ac:spMkLst>
        </pc:spChg>
        <pc:picChg chg="mod">
          <ac:chgData name="Newman, Lauri K. (GSFC-5900)" userId="S::lknewman@ndc.nasa.gov::dfbac41c-4e07-4994-9432-68a5798e8b46" providerId="AD" clId="Web-{D617CE01-09D7-4626-9ACD-27F271FF847A}" dt="2021-08-16T20:54:54.685" v="41" actId="1076"/>
          <ac:picMkLst>
            <pc:docMk/>
            <pc:sldMk cId="514659472" sldId="335"/>
            <ac:picMk id="3" creationId="{56372D8E-A952-4C4A-A1FC-ECF691D23115}"/>
          </ac:picMkLst>
        </pc:picChg>
      </pc:sldChg>
      <pc:sldChg chg="modSp">
        <pc:chgData name="Newman, Lauri K. (GSFC-5900)" userId="S::lknewman@ndc.nasa.gov::dfbac41c-4e07-4994-9432-68a5798e8b46" providerId="AD" clId="Web-{D617CE01-09D7-4626-9ACD-27F271FF847A}" dt="2021-08-16T21:08:35.515" v="64" actId="20577"/>
        <pc:sldMkLst>
          <pc:docMk/>
          <pc:sldMk cId="963926347" sldId="337"/>
        </pc:sldMkLst>
        <pc:spChg chg="mod">
          <ac:chgData name="Newman, Lauri K. (GSFC-5900)" userId="S::lknewman@ndc.nasa.gov::dfbac41c-4e07-4994-9432-68a5798e8b46" providerId="AD" clId="Web-{D617CE01-09D7-4626-9ACD-27F271FF847A}" dt="2021-08-16T21:08:35.515" v="64" actId="20577"/>
          <ac:spMkLst>
            <pc:docMk/>
            <pc:sldMk cId="963926347" sldId="337"/>
            <ac:spMk id="5" creationId="{D07117F0-E39B-A042-BBA8-87A6FEC53A7A}"/>
          </ac:spMkLst>
        </pc:spChg>
      </pc:sldChg>
      <pc:sldChg chg="modSp">
        <pc:chgData name="Newman, Lauri K. (GSFC-5900)" userId="S::lknewman@ndc.nasa.gov::dfbac41c-4e07-4994-9432-68a5798e8b46" providerId="AD" clId="Web-{D617CE01-09D7-4626-9ACD-27F271FF847A}" dt="2021-08-16T21:08:02.075" v="62" actId="20577"/>
        <pc:sldMkLst>
          <pc:docMk/>
          <pc:sldMk cId="3861539371" sldId="338"/>
        </pc:sldMkLst>
        <pc:spChg chg="mod">
          <ac:chgData name="Newman, Lauri K. (GSFC-5900)" userId="S::lknewman@ndc.nasa.gov::dfbac41c-4e07-4994-9432-68a5798e8b46" providerId="AD" clId="Web-{D617CE01-09D7-4626-9ACD-27F271FF847A}" dt="2021-08-16T21:08:02.075" v="62" actId="20577"/>
          <ac:spMkLst>
            <pc:docMk/>
            <pc:sldMk cId="3861539371" sldId="338"/>
            <ac:spMk id="5" creationId="{D07117F0-E39B-A042-BBA8-87A6FEC53A7A}"/>
          </ac:spMkLst>
        </pc:spChg>
      </pc:sldChg>
    </pc:docChg>
  </pc:docChgLst>
  <pc:docChgLst>
    <pc:chgData name="Mashiku, Alinda K. (GSFC-5950)" userId="S::aaligawe@ndc.nasa.gov::c4576205-32c4-4d82-8ca8-0d3e4ab971eb" providerId="AD" clId="Web-{A5C6C11B-30D7-42E9-A1BE-110CD2CEE96C}"/>
    <pc:docChg chg="modSld">
      <pc:chgData name="Mashiku, Alinda K. (GSFC-5950)" userId="S::aaligawe@ndc.nasa.gov::c4576205-32c4-4d82-8ca8-0d3e4ab971eb" providerId="AD" clId="Web-{A5C6C11B-30D7-42E9-A1BE-110CD2CEE96C}" dt="2021-08-16T22:32:55.673" v="33" actId="1076"/>
      <pc:docMkLst>
        <pc:docMk/>
      </pc:docMkLst>
      <pc:sldChg chg="addSp modSp">
        <pc:chgData name="Mashiku, Alinda K. (GSFC-5950)" userId="S::aaligawe@ndc.nasa.gov::c4576205-32c4-4d82-8ca8-0d3e4ab971eb" providerId="AD" clId="Web-{A5C6C11B-30D7-42E9-A1BE-110CD2CEE96C}" dt="2021-08-16T22:30:26.677" v="29" actId="14100"/>
        <pc:sldMkLst>
          <pc:docMk/>
          <pc:sldMk cId="2460273679" sldId="307"/>
        </pc:sldMkLst>
        <pc:spChg chg="mod">
          <ac:chgData name="Mashiku, Alinda K. (GSFC-5950)" userId="S::aaligawe@ndc.nasa.gov::c4576205-32c4-4d82-8ca8-0d3e4ab971eb" providerId="AD" clId="Web-{A5C6C11B-30D7-42E9-A1BE-110CD2CEE96C}" dt="2021-08-16T22:30:19.223" v="28"/>
          <ac:spMkLst>
            <pc:docMk/>
            <pc:sldMk cId="2460273679" sldId="307"/>
            <ac:spMk id="142" creationId="{AFFF9761-5966-DE45-8DB6-27B05ED668EA}"/>
          </ac:spMkLst>
        </pc:spChg>
        <pc:cxnChg chg="add mod">
          <ac:chgData name="Mashiku, Alinda K. (GSFC-5950)" userId="S::aaligawe@ndc.nasa.gov::c4576205-32c4-4d82-8ca8-0d3e4ab971eb" providerId="AD" clId="Web-{A5C6C11B-30D7-42E9-A1BE-110CD2CEE96C}" dt="2021-08-16T22:30:26.677" v="29" actId="14100"/>
          <ac:cxnSpMkLst>
            <pc:docMk/>
            <pc:sldMk cId="2460273679" sldId="307"/>
            <ac:cxnSpMk id="2" creationId="{083B317A-E6E3-4778-9960-653EE01CB172}"/>
          </ac:cxnSpMkLst>
        </pc:cxnChg>
      </pc:sldChg>
      <pc:sldChg chg="modSp">
        <pc:chgData name="Mashiku, Alinda K. (GSFC-5950)" userId="S::aaligawe@ndc.nasa.gov::c4576205-32c4-4d82-8ca8-0d3e4ab971eb" providerId="AD" clId="Web-{A5C6C11B-30D7-42E9-A1BE-110CD2CEE96C}" dt="2021-08-16T22:27:32.006" v="18" actId="1076"/>
        <pc:sldMkLst>
          <pc:docMk/>
          <pc:sldMk cId="122681140" sldId="323"/>
        </pc:sldMkLst>
        <pc:spChg chg="mod">
          <ac:chgData name="Mashiku, Alinda K. (GSFC-5950)" userId="S::aaligawe@ndc.nasa.gov::c4576205-32c4-4d82-8ca8-0d3e4ab971eb" providerId="AD" clId="Web-{A5C6C11B-30D7-42E9-A1BE-110CD2CEE96C}" dt="2021-08-16T22:27:32.006" v="18" actId="1076"/>
          <ac:spMkLst>
            <pc:docMk/>
            <pc:sldMk cId="122681140" sldId="323"/>
            <ac:spMk id="15" creationId="{94E12E75-AB80-A348-A72B-C8CFF90E01D4}"/>
          </ac:spMkLst>
        </pc:spChg>
      </pc:sldChg>
      <pc:sldChg chg="modSp">
        <pc:chgData name="Mashiku, Alinda K. (GSFC-5950)" userId="S::aaligawe@ndc.nasa.gov::c4576205-32c4-4d82-8ca8-0d3e4ab971eb" providerId="AD" clId="Web-{A5C6C11B-30D7-42E9-A1BE-110CD2CEE96C}" dt="2021-08-16T22:32:03.372" v="31" actId="1076"/>
        <pc:sldMkLst>
          <pc:docMk/>
          <pc:sldMk cId="2426630432" sldId="329"/>
        </pc:sldMkLst>
        <pc:spChg chg="mod">
          <ac:chgData name="Mashiku, Alinda K. (GSFC-5950)" userId="S::aaligawe@ndc.nasa.gov::c4576205-32c4-4d82-8ca8-0d3e4ab971eb" providerId="AD" clId="Web-{A5C6C11B-30D7-42E9-A1BE-110CD2CEE96C}" dt="2021-08-16T22:31:55.356" v="30" actId="1076"/>
          <ac:spMkLst>
            <pc:docMk/>
            <pc:sldMk cId="2426630432" sldId="329"/>
            <ac:spMk id="4" creationId="{C8334308-911D-2F48-B867-641D8FD1B4A0}"/>
          </ac:spMkLst>
        </pc:spChg>
        <pc:spChg chg="mod">
          <ac:chgData name="Mashiku, Alinda K. (GSFC-5950)" userId="S::aaligawe@ndc.nasa.gov::c4576205-32c4-4d82-8ca8-0d3e4ab971eb" providerId="AD" clId="Web-{A5C6C11B-30D7-42E9-A1BE-110CD2CEE96C}" dt="2021-08-16T22:32:03.372" v="31" actId="1076"/>
          <ac:spMkLst>
            <pc:docMk/>
            <pc:sldMk cId="2426630432" sldId="329"/>
            <ac:spMk id="5" creationId="{562432D7-7AD8-B446-AC95-D9C82773AF9C}"/>
          </ac:spMkLst>
        </pc:spChg>
      </pc:sldChg>
      <pc:sldChg chg="delSp modSp">
        <pc:chgData name="Mashiku, Alinda K. (GSFC-5950)" userId="S::aaligawe@ndc.nasa.gov::c4576205-32c4-4d82-8ca8-0d3e4ab971eb" providerId="AD" clId="Web-{A5C6C11B-30D7-42E9-A1BE-110CD2CEE96C}" dt="2021-08-16T22:32:55.673" v="33" actId="1076"/>
        <pc:sldMkLst>
          <pc:docMk/>
          <pc:sldMk cId="2500874100" sldId="330"/>
        </pc:sldMkLst>
        <pc:spChg chg="del">
          <ac:chgData name="Mashiku, Alinda K. (GSFC-5950)" userId="S::aaligawe@ndc.nasa.gov::c4576205-32c4-4d82-8ca8-0d3e4ab971eb" providerId="AD" clId="Web-{A5C6C11B-30D7-42E9-A1BE-110CD2CEE96C}" dt="2021-08-16T22:32:50.047" v="32"/>
          <ac:spMkLst>
            <pc:docMk/>
            <pc:sldMk cId="2500874100" sldId="330"/>
            <ac:spMk id="10" creationId="{C4DCC780-6D87-5841-B334-D30524EA8208}"/>
          </ac:spMkLst>
        </pc:spChg>
        <pc:spChg chg="mod">
          <ac:chgData name="Mashiku, Alinda K. (GSFC-5950)" userId="S::aaligawe@ndc.nasa.gov::c4576205-32c4-4d82-8ca8-0d3e4ab971eb" providerId="AD" clId="Web-{A5C6C11B-30D7-42E9-A1BE-110CD2CEE96C}" dt="2021-08-16T22:32:55.673" v="33" actId="1076"/>
          <ac:spMkLst>
            <pc:docMk/>
            <pc:sldMk cId="2500874100" sldId="330"/>
            <ac:spMk id="11" creationId="{1F26353E-B61F-EC4F-92E6-972B51CCECA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358CA-447C-6444-9BCC-FA916C93F807}" type="datetimeFigureOut">
              <a:rPr lang="en-US" smtClean="0"/>
              <a:t>6/23/22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E279E6-37D6-1F46-8ED7-65624E7B02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8921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70B855-4BB0-D049-BF04-D66C443CB33A}" type="datetimeFigureOut">
              <a:rPr lang="en-US" smtClean="0"/>
              <a:pPr/>
              <a:t>6/23/22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A739EF-F548-F948-9711-AC63F8CE962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34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ace.com/satellite-megaconstellation-impact-astronomy-report.html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534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5277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3231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effectLst/>
              </a:rPr>
              <a:t>Small satellites can destroy large satellites and create large debris clouds as effectively as existing orbital debris</a:t>
            </a:r>
          </a:p>
          <a:p>
            <a:endParaRPr lang="en-US" dirty="0"/>
          </a:p>
          <a:p>
            <a:pPr lvl="1"/>
            <a:r>
              <a:rPr lang="en-US" dirty="0">
                <a:effectLst/>
              </a:rPr>
              <a:t>Small satellites are harder to track, and some have been smaller than US Space Force’s (USSF) regular tracking threshold </a:t>
            </a:r>
          </a:p>
          <a:p>
            <a:pPr lvl="1"/>
            <a:r>
              <a:rPr lang="en-US" dirty="0">
                <a:effectLst/>
              </a:rPr>
              <a:t>Many small satellite operators do not compute ephemerides and rely on Two-Line Elements (TLEs), making Space Surveillance Network (SSN) tracking essential to their position determination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7035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More independent operators with varying expertise and capabilities, some with invalid assumptions (including about Government-provided services)</a:t>
            </a:r>
          </a:p>
          <a:p>
            <a:r>
              <a:rPr lang="en-US" dirty="0"/>
              <a:t>Large constellations in progress (e.g., OneWeb, Starlink, Kuiper) using novel techniques</a:t>
            </a:r>
          </a:p>
          <a:p>
            <a:pPr lvl="1"/>
            <a:r>
              <a:rPr lang="en-US" dirty="0"/>
              <a:t>Ex. 1,500 Starlink spacecraft in 540-550 km (circular) orbit</a:t>
            </a:r>
          </a:p>
          <a:p>
            <a:endParaRPr lang="en-US" dirty="0"/>
          </a:p>
          <a:p>
            <a:r>
              <a:rPr lang="en-US" dirty="0">
                <a:effectLst/>
              </a:rPr>
              <a:t>Challenge areas include:</a:t>
            </a:r>
          </a:p>
          <a:p>
            <a:pPr lvl="1"/>
            <a:r>
              <a:rPr lang="en-US" dirty="0">
                <a:effectLst/>
              </a:rPr>
              <a:t>Launch injections of 60-100 payloads at once, without enough separation to be easily trackable</a:t>
            </a:r>
          </a:p>
          <a:p>
            <a:pPr lvl="2"/>
            <a:r>
              <a:rPr lang="en-US" dirty="0">
                <a:effectLst/>
              </a:rPr>
              <a:t>Can take 7-14 days to catalogue</a:t>
            </a:r>
          </a:p>
          <a:p>
            <a:pPr lvl="1"/>
            <a:r>
              <a:rPr lang="en-US" dirty="0">
                <a:effectLst/>
              </a:rPr>
              <a:t>Onboard autonomous maneuvering, including on-board Conjunction Assessment</a:t>
            </a:r>
          </a:p>
          <a:p>
            <a:pPr lvl="1"/>
            <a:r>
              <a:rPr lang="en-US" dirty="0">
                <a:effectLst/>
              </a:rPr>
              <a:t>Maneuvering without CA screening of maneuver ephemeris, which can prevent other operators from having position knowledge</a:t>
            </a:r>
          </a:p>
          <a:p>
            <a:pPr lvl="1"/>
            <a:r>
              <a:rPr lang="en-US" dirty="0">
                <a:effectLst/>
              </a:rPr>
              <a:t>No established community best practices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1354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158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1638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0558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1814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1196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6931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US" dirty="0">
                <a:effectLst/>
                <a:latin typeface="+mn-lt"/>
              </a:rPr>
              <a:t>SSN is the DOD USSF resource assigned to track all on-orbit objects</a:t>
            </a:r>
          </a:p>
          <a:p>
            <a:pPr lvl="1"/>
            <a:r>
              <a:rPr lang="en-US" dirty="0">
                <a:effectLst/>
                <a:latin typeface="+mn-lt"/>
              </a:rPr>
              <a:t>Objects must be ~10 cm to be tracked reliably by more than one sensor</a:t>
            </a:r>
          </a:p>
          <a:p>
            <a:pPr lvl="1"/>
            <a:r>
              <a:rPr lang="en-US" dirty="0">
                <a:effectLst/>
                <a:latin typeface="+mn-lt"/>
              </a:rPr>
              <a:t>CA can be performed only against objects in the catalog</a:t>
            </a:r>
          </a:p>
          <a:p>
            <a:r>
              <a:rPr lang="en-US" sz="1200" dirty="0">
                <a:solidFill>
                  <a:srgbClr val="FFFF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https://www.space.com/satellite-megaconstellation-impact-astronomy-report.html</a:t>
            </a:r>
            <a:r>
              <a:rPr lang="en-US" sz="1200" dirty="0">
                <a:solidFill>
                  <a:srgbClr val="FFFF00"/>
                </a:solidFill>
              </a:rPr>
              <a:t> (light pollution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7561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9789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3189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Establish contact with USSPACECOM to describe and discuss all aspects of the launch including delivery and deployment methodologies.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Space the deployment of multiple spacecraft in a way that enhances the ability of USSPACECOM to quickly identify and differentiate the spacecraft using the SSN.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8478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6577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US" dirty="0">
                <a:effectLst/>
              </a:rPr>
              <a:t>Maneuvers planned/executed only a few hours in advance—no time or mechanism for CA screenings</a:t>
            </a:r>
          </a:p>
          <a:p>
            <a:pPr lvl="1"/>
            <a:r>
              <a:rPr lang="en-US" dirty="0">
                <a:effectLst/>
              </a:rPr>
              <a:t>Satellites cannot know maneuver intentions of non-constellation spacecraft</a:t>
            </a:r>
          </a:p>
          <a:p>
            <a:pPr lvl="1"/>
            <a:r>
              <a:rPr lang="en-US" dirty="0">
                <a:effectLst/>
              </a:rPr>
              <a:t>Without coordination, there is no way to ensure safety</a:t>
            </a:r>
          </a:p>
          <a:p>
            <a:pPr lvl="2"/>
            <a:r>
              <a:rPr lang="en-US" dirty="0">
                <a:effectLst/>
              </a:rPr>
              <a:t>Ex. If two satellites autonomously plan mitigations to avoid collisions with each other, result might be for both satellites to maneuver into each other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A739EF-F548-F948-9711-AC63F8CE9628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0407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file://localhost/Users/kgammage/Documents/CustomerWork/Meatballs/NASA.gif" TargetMode="Externa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rgbClr val="CA0000"/>
              </a:buClr>
              <a:defRPr>
                <a:solidFill>
                  <a:schemeClr val="bg1"/>
                </a:solidFill>
                <a:latin typeface="Century Gothic" panose="020B0502020202020204" pitchFamily="34" charset="0"/>
              </a:defRPr>
            </a:lvl1pPr>
            <a:lvl2pPr>
              <a:buClr>
                <a:srgbClr val="CA0000"/>
              </a:buClr>
              <a:defRPr>
                <a:solidFill>
                  <a:schemeClr val="bg1"/>
                </a:solidFill>
                <a:latin typeface="Century Gothic" panose="020B0502020202020204" pitchFamily="34" charset="0"/>
              </a:defRPr>
            </a:lvl2pPr>
            <a:lvl3pPr>
              <a:buClr>
                <a:srgbClr val="CA0000"/>
              </a:buClr>
              <a:defRPr>
                <a:solidFill>
                  <a:schemeClr val="bg1"/>
                </a:solidFill>
                <a:latin typeface="Century Gothic" panose="020B0502020202020204" pitchFamily="34" charset="0"/>
              </a:defRPr>
            </a:lvl3pPr>
            <a:lvl4pPr>
              <a:buClr>
                <a:srgbClr val="CA0000"/>
              </a:buClr>
              <a:defRPr>
                <a:solidFill>
                  <a:schemeClr val="bg1"/>
                </a:solidFill>
                <a:latin typeface="Century Gothic" panose="020B0502020202020204" pitchFamily="34" charset="0"/>
              </a:defRPr>
            </a:lvl4pPr>
            <a:lvl5pPr>
              <a:buClr>
                <a:srgbClr val="CA0000"/>
              </a:buClr>
              <a:defRPr>
                <a:solidFill>
                  <a:schemeClr val="bg1"/>
                </a:solidFill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8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36039" y="6356350"/>
            <a:ext cx="391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bg1"/>
                </a:solidFill>
                <a:latin typeface="Century Gothic" panose="020B0502020202020204" pitchFamily="34" charset="0"/>
                <a:cs typeface="Arial"/>
              </a:defRPr>
            </a:lvl1pPr>
          </a:lstStyle>
          <a:p>
            <a:fld id="{E3BE99E5-8F11-4D46-8B27-FC02D164DEA2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99613A-E6C0-9043-B622-1F2C24D5717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233169" y="92287"/>
            <a:ext cx="907262" cy="1152939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6D897B5-F219-4A40-9BCB-5A7083720AEE}"/>
              </a:ext>
            </a:extLst>
          </p:cNvPr>
          <p:cNvSpPr/>
          <p:nvPr userDrawn="1"/>
        </p:nvSpPr>
        <p:spPr>
          <a:xfrm>
            <a:off x="0" y="1367444"/>
            <a:ext cx="9144000" cy="127003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A91BB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6BFAD3-DB95-FC4C-BEC8-7401C23124FA}"/>
              </a:ext>
            </a:extLst>
          </p:cNvPr>
          <p:cNvSpPr/>
          <p:nvPr userDrawn="1"/>
        </p:nvSpPr>
        <p:spPr>
          <a:xfrm>
            <a:off x="0" y="1367444"/>
            <a:ext cx="9144000" cy="1270038"/>
          </a:xfrm>
          <a:prstGeom prst="rect">
            <a:avLst/>
          </a:prstGeom>
          <a:gradFill>
            <a:gsLst>
              <a:gs pos="75000">
                <a:srgbClr val="8A91BB"/>
              </a:gs>
              <a:gs pos="0">
                <a:srgbClr val="19387A"/>
              </a:gs>
              <a:gs pos="100000">
                <a:srgbClr val="CBCDE2"/>
              </a:gs>
            </a:gsLst>
            <a:lin ang="0" scaled="1"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A91BB"/>
              </a:solidFill>
            </a:endParaRPr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245539" y="3023226"/>
            <a:ext cx="6400800" cy="2219334"/>
          </a:xfrm>
        </p:spPr>
        <p:txBody>
          <a:bodyPr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9" name="TextBox 8"/>
          <p:cNvSpPr txBox="1"/>
          <p:nvPr userDrawn="1"/>
        </p:nvSpPr>
        <p:spPr>
          <a:xfrm>
            <a:off x="261079" y="621944"/>
            <a:ext cx="285084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Arial"/>
                <a:cs typeface="Arial"/>
              </a:rPr>
              <a:t>National Aeronautics</a:t>
            </a:r>
            <a:r>
              <a:rPr lang="en-US" sz="1000" baseline="0">
                <a:solidFill>
                  <a:schemeClr val="bg1"/>
                </a:solidFill>
                <a:latin typeface="Arial"/>
                <a:cs typeface="Arial"/>
              </a:rPr>
              <a:t> and Space Administration</a:t>
            </a:r>
            <a:endParaRPr lang="en-US" sz="10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0" name="TextBox 9"/>
          <p:cNvSpPr txBox="1"/>
          <p:nvPr userDrawn="1"/>
        </p:nvSpPr>
        <p:spPr>
          <a:xfrm>
            <a:off x="261079" y="6254779"/>
            <a:ext cx="108234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000" b="1">
                <a:solidFill>
                  <a:schemeClr val="bg1"/>
                </a:solidFill>
                <a:latin typeface="Arial"/>
                <a:cs typeface="Arial"/>
              </a:rPr>
              <a:t>www.nasa.gov</a:t>
            </a:r>
          </a:p>
        </p:txBody>
      </p:sp>
      <p:sp>
        <p:nvSpPr>
          <p:cNvPr id="11" name="TextBox 10"/>
          <p:cNvSpPr txBox="1"/>
          <p:nvPr userDrawn="1"/>
        </p:nvSpPr>
        <p:spPr>
          <a:xfrm>
            <a:off x="251762" y="5839973"/>
            <a:ext cx="55800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b="0" spc="200">
                <a:solidFill>
                  <a:srgbClr val="8A91BB"/>
                </a:solidFill>
                <a:latin typeface="Century Gothic" panose="020B0502020202020204" pitchFamily="34" charset="0"/>
                <a:cs typeface="Arial"/>
              </a:rPr>
              <a:t>NASA</a:t>
            </a:r>
            <a:r>
              <a:rPr lang="en-US" sz="1400" b="1" spc="200">
                <a:solidFill>
                  <a:srgbClr val="8A91BB"/>
                </a:solidFill>
                <a:latin typeface="Century Gothic" panose="020B0502020202020204" pitchFamily="34" charset="0"/>
                <a:cs typeface="Arial"/>
              </a:rPr>
              <a:t> Conjunction Assessment Risk Analysis</a:t>
            </a:r>
          </a:p>
        </p:txBody>
      </p:sp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45538" y="1267451"/>
            <a:ext cx="8898461" cy="14700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/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13" name="NASA.gif" descr="/Users/kgammage/Documents/CustomerWork/Meatballs/NASA.gif"/>
          <p:cNvPicPr>
            <a:picLocks noChangeAspect="1"/>
          </p:cNvPicPr>
          <p:nvPr userDrawn="1"/>
        </p:nvPicPr>
        <p:blipFill>
          <a:blip r:embed="rId3" r:link="rId4"/>
          <a:stretch>
            <a:fillRect/>
          </a:stretch>
        </p:blipFill>
        <p:spPr>
          <a:xfrm>
            <a:off x="7735889" y="258783"/>
            <a:ext cx="1086856" cy="934696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D33103E-49B1-DB43-BD68-F854FA000F3C}"/>
              </a:ext>
            </a:extLst>
          </p:cNvPr>
          <p:cNvCxnSpPr/>
          <p:nvPr userDrawn="1"/>
        </p:nvCxnSpPr>
        <p:spPr>
          <a:xfrm>
            <a:off x="0" y="1371600"/>
            <a:ext cx="9144000" cy="0"/>
          </a:xfrm>
          <a:prstGeom prst="line">
            <a:avLst/>
          </a:prstGeom>
          <a:ln w="44450"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AF7AE7E-1AD3-394B-BE79-E771072EC3E3}"/>
              </a:ext>
            </a:extLst>
          </p:cNvPr>
          <p:cNvCxnSpPr/>
          <p:nvPr userDrawn="1"/>
        </p:nvCxnSpPr>
        <p:spPr>
          <a:xfrm>
            <a:off x="0" y="2643149"/>
            <a:ext cx="9144000" cy="0"/>
          </a:xfrm>
          <a:prstGeom prst="line">
            <a:avLst/>
          </a:prstGeom>
          <a:ln w="44450"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177252-FB82-8541-B23C-2CF0B5E8DB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36039" y="6356350"/>
            <a:ext cx="391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rgbClr val="000090"/>
                </a:solidFill>
                <a:latin typeface="Century Gothic" panose="020B0502020202020204" pitchFamily="34" charset="0"/>
                <a:cs typeface="Arial"/>
              </a:defRPr>
            </a:lvl1pPr>
          </a:lstStyle>
          <a:p>
            <a:fld id="{E3BE99E5-8F11-4D46-8B27-FC02D164DEA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AE88BA9-C9F7-B44A-B44E-954DB682B9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8336039" y="6356350"/>
            <a:ext cx="391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rgbClr val="000090"/>
                </a:solidFill>
                <a:latin typeface="Century Gothic" panose="020B0502020202020204" pitchFamily="34" charset="0"/>
                <a:cs typeface="Arial"/>
              </a:defRPr>
            </a:lvl1pPr>
          </a:lstStyle>
          <a:p>
            <a:fld id="{E3BE99E5-8F11-4D46-8B27-FC02D164DEA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C3C763B-E5AF-B140-A1F6-3C74581AF5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36039" y="6356350"/>
            <a:ext cx="391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rgbClr val="000090"/>
                </a:solidFill>
                <a:latin typeface="Century Gothic" panose="020B0502020202020204" pitchFamily="34" charset="0"/>
                <a:cs typeface="Arial"/>
              </a:defRPr>
            </a:lvl1pPr>
          </a:lstStyle>
          <a:p>
            <a:fld id="{E3BE99E5-8F11-4D46-8B27-FC02D164DEA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4E465CE-4227-5942-8BE6-04BEC5F540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36039" y="6356350"/>
            <a:ext cx="391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rgbClr val="000090"/>
                </a:solidFill>
                <a:latin typeface="Century Gothic" panose="020B0502020202020204" pitchFamily="34" charset="0"/>
                <a:cs typeface="Arial"/>
              </a:defRPr>
            </a:lvl1pPr>
          </a:lstStyle>
          <a:p>
            <a:fld id="{E3BE99E5-8F11-4D46-8B27-FC02D164DEA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24A95-E0BE-B34D-85A6-AFF01A3F24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36039" y="6356350"/>
            <a:ext cx="391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rgbClr val="000090"/>
                </a:solidFill>
                <a:latin typeface="Century Gothic" panose="020B0502020202020204" pitchFamily="34" charset="0"/>
                <a:cs typeface="Arial"/>
              </a:defRPr>
            </a:lvl1pPr>
          </a:lstStyle>
          <a:p>
            <a:fld id="{E3BE99E5-8F11-4D46-8B27-FC02D164DEA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EFA1DA-FF09-9F44-92EA-4191A007CA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36039" y="6356350"/>
            <a:ext cx="391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rgbClr val="000090"/>
                </a:solidFill>
                <a:latin typeface="Century Gothic" panose="020B0502020202020204" pitchFamily="34" charset="0"/>
                <a:cs typeface="Arial"/>
              </a:defRPr>
            </a:lvl1pPr>
          </a:lstStyle>
          <a:p>
            <a:fld id="{E3BE99E5-8F11-4D46-8B27-FC02D164DEA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ED1ADC9-1B33-4C41-A948-3A4A043E77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36039" y="6356350"/>
            <a:ext cx="391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rgbClr val="000090"/>
                </a:solidFill>
                <a:latin typeface="Century Gothic" panose="020B0502020202020204" pitchFamily="34" charset="0"/>
                <a:cs typeface="Arial"/>
              </a:defRPr>
            </a:lvl1pPr>
          </a:lstStyle>
          <a:p>
            <a:fld id="{E3BE99E5-8F11-4D46-8B27-FC02D164DEA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6AE76ED-6949-6E46-AC1D-A3856BE708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36039" y="6356350"/>
            <a:ext cx="391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rgbClr val="000090"/>
                </a:solidFill>
                <a:latin typeface="Century Gothic" panose="020B0502020202020204" pitchFamily="34" charset="0"/>
                <a:cs typeface="Arial"/>
              </a:defRPr>
            </a:lvl1pPr>
          </a:lstStyle>
          <a:p>
            <a:fld id="{E3BE99E5-8F11-4D46-8B27-FC02D164DEA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388C164-57C2-B84D-AF5B-A37C06E59202}"/>
              </a:ext>
            </a:extLst>
          </p:cNvPr>
          <p:cNvSpPr/>
          <p:nvPr userDrawn="1"/>
        </p:nvSpPr>
        <p:spPr>
          <a:xfrm>
            <a:off x="0" y="0"/>
            <a:ext cx="9144000" cy="1270038"/>
          </a:xfrm>
          <a:prstGeom prst="rect">
            <a:avLst/>
          </a:prstGeom>
          <a:gradFill>
            <a:gsLst>
              <a:gs pos="75000">
                <a:srgbClr val="8A91BB"/>
              </a:gs>
              <a:gs pos="0">
                <a:srgbClr val="19387A"/>
              </a:gs>
              <a:gs pos="100000">
                <a:srgbClr val="CBCDE2"/>
              </a:gs>
            </a:gsLst>
            <a:lin ang="0" scaled="1"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A91BB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6880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75412"/>
            <a:ext cx="8229600" cy="465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36039" y="6412106"/>
            <a:ext cx="391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  <a:cs typeface="Arial"/>
              </a:defRPr>
            </a:lvl1pPr>
          </a:lstStyle>
          <a:p>
            <a:fld id="{E3BE99E5-8F11-4D46-8B27-FC02D164DEA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 userDrawn="1"/>
        </p:nvSpPr>
        <p:spPr>
          <a:xfrm>
            <a:off x="438029" y="6422227"/>
            <a:ext cx="39805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b="0">
                <a:solidFill>
                  <a:srgbClr val="8A91BB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</a:rPr>
              <a:t>NASA</a:t>
            </a:r>
            <a:r>
              <a:rPr lang="en-US" sz="1400" b="1">
                <a:solidFill>
                  <a:srgbClr val="8A91BB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</a:rPr>
              <a:t> Conjunction Assessment Risk Analysis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4D146FF-AA30-844A-86F2-2331A81DC230}"/>
              </a:ext>
            </a:extLst>
          </p:cNvPr>
          <p:cNvCxnSpPr/>
          <p:nvPr userDrawn="1"/>
        </p:nvCxnSpPr>
        <p:spPr>
          <a:xfrm>
            <a:off x="0" y="6319025"/>
            <a:ext cx="9144000" cy="0"/>
          </a:xfrm>
          <a:prstGeom prst="line">
            <a:avLst/>
          </a:prstGeom>
          <a:ln w="38100">
            <a:solidFill>
              <a:srgbClr val="19387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5E1555-99A7-0349-AA0D-A43B8CE4B0F4}"/>
              </a:ext>
            </a:extLst>
          </p:cNvPr>
          <p:cNvCxnSpPr/>
          <p:nvPr userDrawn="1"/>
        </p:nvCxnSpPr>
        <p:spPr>
          <a:xfrm>
            <a:off x="0" y="1260089"/>
            <a:ext cx="9144000" cy="0"/>
          </a:xfrm>
          <a:prstGeom prst="line">
            <a:avLst/>
          </a:prstGeom>
          <a:ln w="44450">
            <a:solidFill>
              <a:srgbClr val="FADF4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b="1" kern="1200"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schemeClr val="tx1"/>
            </a:outerShdw>
          </a:effectLst>
          <a:latin typeface="Century Gothic" panose="020B0502020202020204" pitchFamily="34" charset="0"/>
          <a:ea typeface="+mj-ea"/>
          <a:cs typeface="Arial"/>
        </a:defRPr>
      </a:lvl1pPr>
    </p:titleStyle>
    <p:bodyStyle>
      <a:lvl1pPr marL="171450" indent="-171450" algn="l" defTabSz="457200" rtl="0" eaLnBrk="1" latinLnBrk="0" hangingPunct="1">
        <a:spcBef>
          <a:spcPct val="20000"/>
        </a:spcBef>
        <a:buClr>
          <a:srgbClr val="CA0000"/>
        </a:buClr>
        <a:buFont typeface="Arial"/>
        <a:buChar char="•"/>
        <a:defRPr sz="2000" b="1" kern="1200">
          <a:solidFill>
            <a:schemeClr val="tx1"/>
          </a:solidFill>
          <a:effectLst>
            <a:outerShdw blurRad="50800" dist="38100" dir="2700000" algn="tl" rotWithShape="0">
              <a:schemeClr val="tx1">
                <a:alpha val="0"/>
              </a:schemeClr>
            </a:outerShdw>
          </a:effectLst>
          <a:latin typeface="Century Gothic" panose="020B0502020202020204" pitchFamily="34" charset="0"/>
          <a:ea typeface="+mn-ea"/>
          <a:cs typeface="Arial"/>
        </a:defRPr>
      </a:lvl1pPr>
      <a:lvl2pPr marL="455613" indent="-284163" algn="l" defTabSz="457200" rtl="0" eaLnBrk="1" latinLnBrk="0" hangingPunct="1">
        <a:spcBef>
          <a:spcPct val="20000"/>
        </a:spcBef>
        <a:buClr>
          <a:srgbClr val="CA0000"/>
        </a:buClr>
        <a:buFont typeface="Arial"/>
        <a:buChar char="–"/>
        <a:tabLst>
          <a:tab pos="341313" algn="l"/>
        </a:tabLst>
        <a:defRPr sz="1800" b="1" kern="1200">
          <a:solidFill>
            <a:schemeClr val="tx1"/>
          </a:solidFill>
          <a:effectLst>
            <a:outerShdw blurRad="50800" dist="38100" dir="2700000" algn="tl" rotWithShape="0">
              <a:schemeClr val="tx1">
                <a:alpha val="0"/>
              </a:schemeClr>
            </a:outerShdw>
          </a:effectLst>
          <a:latin typeface="Century Gothic" panose="020B0502020202020204" pitchFamily="34" charset="0"/>
          <a:ea typeface="+mn-ea"/>
          <a:cs typeface="Arial"/>
        </a:defRPr>
      </a:lvl2pPr>
      <a:lvl3pPr marL="741363" indent="-228600" algn="l" defTabSz="457200" rtl="0" eaLnBrk="1" latinLnBrk="0" hangingPunct="1">
        <a:spcBef>
          <a:spcPct val="20000"/>
        </a:spcBef>
        <a:buClr>
          <a:srgbClr val="CA0000"/>
        </a:buClr>
        <a:buFont typeface="Arial"/>
        <a:buChar char="•"/>
        <a:tabLst>
          <a:tab pos="569913" algn="l"/>
        </a:tabLst>
        <a:defRPr sz="1600" b="1" kern="1200">
          <a:solidFill>
            <a:schemeClr val="tx1"/>
          </a:solidFill>
          <a:effectLst>
            <a:outerShdw blurRad="50800" dist="38100" dir="2700000" algn="tl" rotWithShape="0">
              <a:schemeClr val="tx1">
                <a:alpha val="0"/>
              </a:schemeClr>
            </a:outerShdw>
          </a:effectLst>
          <a:latin typeface="Century Gothic" panose="020B0502020202020204" pitchFamily="34" charset="0"/>
          <a:ea typeface="+mn-ea"/>
          <a:cs typeface="Arial"/>
        </a:defRPr>
      </a:lvl3pPr>
      <a:lvl4pPr marL="1025525" indent="-284163" algn="l" defTabSz="457200" rtl="0" eaLnBrk="1" latinLnBrk="0" hangingPunct="1">
        <a:spcBef>
          <a:spcPct val="20000"/>
        </a:spcBef>
        <a:buClr>
          <a:srgbClr val="CA0000"/>
        </a:buClr>
        <a:buFont typeface="Arial"/>
        <a:buChar char="–"/>
        <a:defRPr sz="1600" b="1" kern="1200">
          <a:solidFill>
            <a:schemeClr val="tx1"/>
          </a:solidFill>
          <a:effectLst>
            <a:outerShdw blurRad="50800" dist="38100" dir="2700000" algn="tl" rotWithShape="0">
              <a:schemeClr val="tx1">
                <a:alpha val="0"/>
              </a:schemeClr>
            </a:outerShdw>
          </a:effectLst>
          <a:latin typeface="Century Gothic" panose="020B0502020202020204" pitchFamily="34" charset="0"/>
          <a:ea typeface="+mn-ea"/>
          <a:cs typeface="Arial"/>
        </a:defRPr>
      </a:lvl4pPr>
      <a:lvl5pPr marL="1254125" indent="-228600" algn="l" defTabSz="457200" rtl="0" eaLnBrk="1" latinLnBrk="0" hangingPunct="1">
        <a:spcBef>
          <a:spcPct val="20000"/>
        </a:spcBef>
        <a:buClr>
          <a:srgbClr val="CA0000"/>
        </a:buClr>
        <a:buFont typeface="Arial"/>
        <a:buChar char="»"/>
        <a:defRPr sz="1600" b="1" kern="1200">
          <a:solidFill>
            <a:schemeClr val="tx1"/>
          </a:solidFill>
          <a:effectLst>
            <a:outerShdw blurRad="50800" dist="38100" dir="2700000" algn="tl" rotWithShape="0">
              <a:schemeClr val="tx1">
                <a:alpha val="0"/>
              </a:schemeClr>
            </a:outerShdw>
          </a:effectLst>
          <a:latin typeface="Century Gothic" panose="020B0502020202020204" pitchFamily="34" charset="0"/>
          <a:ea typeface="+mn-ea"/>
          <a:cs typeface="Arial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sa.gov/sites/default/files/thumbnails/image/ocsd_02_v02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space-track.org/documentation#/user_agree" TargetMode="External"/><Relationship Id="rId4" Type="http://schemas.openxmlformats.org/officeDocument/2006/relationships/hyperlink" Target="https://www.satsig.net/satellite/tle-archive/tle-archive.htm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mailto:ca-handbook-feedback@nasa.onmicrosoft.com" TargetMode="External"/><Relationship Id="rId2" Type="http://schemas.openxmlformats.org/officeDocument/2006/relationships/hyperlink" Target="https://nodis3.gsfc.nasa.gov/OPD_docs/NID_7120_132_.pdf" TargetMode="Externa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file://localhost/Users/kgammage/Documents/CustomerWork/Meatballs/NASA.gif" TargetMode="Externa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mailto:jsc-dl-topo-iwg@mail.nasa.gov" TargetMode="External"/><Relationship Id="rId7" Type="http://schemas.openxmlformats.org/officeDocument/2006/relationships/hyperlink" Target="https://www.nasa.gov/oce" TargetMode="External"/><Relationship Id="rId2" Type="http://schemas.openxmlformats.org/officeDocument/2006/relationships/hyperlink" Target="mailto:ca-handbook-feedback@nasa.onmicrosoft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nodis3.gsfc.nasa.gov/OCE_docs/OCE_50.pdf" TargetMode="External"/><Relationship Id="rId5" Type="http://schemas.openxmlformats.org/officeDocument/2006/relationships/hyperlink" Target="https://nodis3.gsfc.nasa.gov/OPD_docs/NID_7120_132_.pdf" TargetMode="External"/><Relationship Id="rId4" Type="http://schemas.openxmlformats.org/officeDocument/2006/relationships/hyperlink" Target="mailto:programcara-management@lists.nasa.gov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0" y="4687910"/>
            <a:ext cx="6120537" cy="1123272"/>
          </a:xfrm>
        </p:spPr>
        <p:txBody>
          <a:bodyPr>
            <a:normAutofit fontScale="85000" lnSpcReduction="20000"/>
          </a:bodyPr>
          <a:lstStyle/>
          <a:p>
            <a:r>
              <a:rPr lang="en-US" dirty="0">
                <a:latin typeface="+mn-lt"/>
              </a:rPr>
              <a:t>Dr. Alinda Mashiku</a:t>
            </a:r>
          </a:p>
          <a:p>
            <a:r>
              <a:rPr lang="en-US" dirty="0">
                <a:latin typeface="+mn-lt"/>
              </a:rPr>
              <a:t>NASA CARA Deputy Manager</a:t>
            </a:r>
          </a:p>
          <a:p>
            <a:pPr algn="ctr"/>
            <a:endParaRPr lang="en-US" dirty="0">
              <a:latin typeface="+mn-lt"/>
            </a:endParaRPr>
          </a:p>
          <a:p>
            <a:r>
              <a:rPr lang="en-US" dirty="0">
                <a:latin typeface="+mn-lt"/>
              </a:rPr>
              <a:t>July 19</a:t>
            </a:r>
            <a:r>
              <a:rPr lang="en-US" baseline="30000" dirty="0">
                <a:latin typeface="+mn-lt"/>
              </a:rPr>
              <a:t>th</a:t>
            </a:r>
            <a:r>
              <a:rPr lang="en-US" dirty="0">
                <a:latin typeface="+mn-lt"/>
              </a:rPr>
              <a:t>, 2022</a:t>
            </a:r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dirty="0"/>
              <a:t>NASA Spacecraft Conjunction Assessment and Collision Avoidance Best Practices:</a:t>
            </a:r>
            <a:br>
              <a:rPr lang="en-US" sz="2800" dirty="0"/>
            </a:br>
            <a:r>
              <a:rPr lang="en-US" sz="2800" dirty="0"/>
              <a:t>The History, Evolution and Opportunities.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97C6BD-16C2-284D-81F6-B040F7A073C9}"/>
              </a:ext>
            </a:extLst>
          </p:cNvPr>
          <p:cNvSpPr txBox="1"/>
          <p:nvPr/>
        </p:nvSpPr>
        <p:spPr>
          <a:xfrm>
            <a:off x="0" y="2930089"/>
            <a:ext cx="62657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>
                    <a:lumMod val="95000"/>
                  </a:schemeClr>
                </a:solidFill>
              </a:rPr>
              <a:t>COSPAR 2022</a:t>
            </a:r>
          </a:p>
          <a:p>
            <a:pPr algn="ctr"/>
            <a:r>
              <a:rPr lang="en-US" sz="2000" b="1" dirty="0">
                <a:solidFill>
                  <a:schemeClr val="bg1">
                    <a:lumMod val="95000"/>
                  </a:schemeClr>
                </a:solidFill>
              </a:rPr>
              <a:t>44</a:t>
            </a:r>
            <a:r>
              <a:rPr lang="en-US" sz="2000" b="1" baseline="30000" dirty="0">
                <a:solidFill>
                  <a:schemeClr val="bg1">
                    <a:lumMod val="95000"/>
                  </a:schemeClr>
                </a:solidFill>
              </a:rPr>
              <a:t>th</a:t>
            </a:r>
            <a:r>
              <a:rPr lang="en-US" sz="2000" b="1" dirty="0">
                <a:solidFill>
                  <a:schemeClr val="bg1">
                    <a:lumMod val="95000"/>
                  </a:schemeClr>
                </a:solidFill>
              </a:rPr>
              <a:t> SCIENTIFIC ASSEMBLY</a:t>
            </a:r>
          </a:p>
          <a:p>
            <a:pPr algn="ctr"/>
            <a:r>
              <a:rPr lang="en-US" sz="2000" b="1" dirty="0">
                <a:solidFill>
                  <a:schemeClr val="bg1">
                    <a:lumMod val="95000"/>
                  </a:schemeClr>
                </a:solidFill>
              </a:rPr>
              <a:t>16-24</a:t>
            </a:r>
            <a:r>
              <a:rPr lang="en-US" sz="2000" b="1" baseline="30000" dirty="0">
                <a:solidFill>
                  <a:schemeClr val="bg1">
                    <a:lumMod val="95000"/>
                  </a:schemeClr>
                </a:solidFill>
              </a:rPr>
              <a:t>th</a:t>
            </a:r>
            <a:r>
              <a:rPr lang="en-US" sz="2000" b="1" dirty="0">
                <a:solidFill>
                  <a:schemeClr val="bg1">
                    <a:lumMod val="95000"/>
                  </a:schemeClr>
                </a:solidFill>
              </a:rPr>
              <a:t> July 2022, Athens, Greece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E8E8BD-C016-6644-9CB8-0C2AB2A737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449654"/>
            <a:ext cx="8686800" cy="4650752"/>
          </a:xfrm>
        </p:spPr>
        <p:txBody>
          <a:bodyPr/>
          <a:lstStyle/>
          <a:p>
            <a:r>
              <a:rPr lang="en-US" sz="2800" dirty="0">
                <a:solidFill>
                  <a:srgbClr val="FCFFAC"/>
                </a:solidFill>
                <a:latin typeface="+mn-lt"/>
              </a:rPr>
              <a:t>Conjunction Assessment process summary</a:t>
            </a:r>
          </a:p>
          <a:p>
            <a:r>
              <a:rPr lang="en-US" sz="2800" dirty="0">
                <a:latin typeface="+mn-lt"/>
              </a:rPr>
              <a:t>Current and growing Challenges</a:t>
            </a:r>
          </a:p>
          <a:p>
            <a:r>
              <a:rPr lang="en-US" sz="2800" dirty="0">
                <a:latin typeface="+mn-lt"/>
              </a:rPr>
              <a:t>Opportunity: For a Resilient Space Environment</a:t>
            </a:r>
          </a:p>
          <a:p>
            <a:r>
              <a:rPr lang="en-US" sz="2800" dirty="0">
                <a:latin typeface="+mn-lt"/>
              </a:rPr>
              <a:t>Conclusion and Summary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30878B-DC7C-1B49-A342-87E5129BB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</p:spTree>
    <p:extLst>
      <p:ext uri="{BB962C8B-B14F-4D97-AF65-F5344CB8AC3E}">
        <p14:creationId xmlns:p14="http://schemas.microsoft.com/office/powerpoint/2010/main" val="1348268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F29C04-B837-4B4A-88E0-BAC2DA688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NASA CARA Process</a:t>
            </a:r>
          </a:p>
        </p:txBody>
      </p:sp>
      <p:sp>
        <p:nvSpPr>
          <p:cNvPr id="54" name="Right Brace 53">
            <a:extLst>
              <a:ext uri="{FF2B5EF4-FFF2-40B4-BE49-F238E27FC236}">
                <a16:creationId xmlns:a16="http://schemas.microsoft.com/office/drawing/2014/main" id="{24FDEBAD-D194-5249-8841-DA5878DA2ED3}"/>
              </a:ext>
            </a:extLst>
          </p:cNvPr>
          <p:cNvSpPr/>
          <p:nvPr/>
        </p:nvSpPr>
        <p:spPr>
          <a:xfrm rot="5400000">
            <a:off x="1383353" y="3055517"/>
            <a:ext cx="140061" cy="2844884"/>
          </a:xfrm>
          <a:prstGeom prst="righ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ight Brace 59">
            <a:extLst>
              <a:ext uri="{FF2B5EF4-FFF2-40B4-BE49-F238E27FC236}">
                <a16:creationId xmlns:a16="http://schemas.microsoft.com/office/drawing/2014/main" id="{B8966444-6B5E-7544-86D4-E50649CAF75E}"/>
              </a:ext>
            </a:extLst>
          </p:cNvPr>
          <p:cNvSpPr/>
          <p:nvPr/>
        </p:nvSpPr>
        <p:spPr>
          <a:xfrm rot="5400000">
            <a:off x="4623802" y="2450135"/>
            <a:ext cx="140061" cy="2844884"/>
          </a:xfrm>
          <a:prstGeom prst="righ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ight Brace 61">
            <a:extLst>
              <a:ext uri="{FF2B5EF4-FFF2-40B4-BE49-F238E27FC236}">
                <a16:creationId xmlns:a16="http://schemas.microsoft.com/office/drawing/2014/main" id="{3F05F42F-97F7-0041-A538-BDB408E201E2}"/>
              </a:ext>
            </a:extLst>
          </p:cNvPr>
          <p:cNvSpPr/>
          <p:nvPr/>
        </p:nvSpPr>
        <p:spPr>
          <a:xfrm rot="5400000">
            <a:off x="7627905" y="2453234"/>
            <a:ext cx="140061" cy="2844884"/>
          </a:xfrm>
          <a:prstGeom prst="righ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Slide Number Placeholder 1">
            <a:extLst>
              <a:ext uri="{FF2B5EF4-FFF2-40B4-BE49-F238E27FC236}">
                <a16:creationId xmlns:a16="http://schemas.microsoft.com/office/drawing/2014/main" id="{BEE46C50-CCC6-C948-A941-2E3EAA1BA960}"/>
              </a:ext>
            </a:extLst>
          </p:cNvPr>
          <p:cNvSpPr txBox="1">
            <a:spLocks/>
          </p:cNvSpPr>
          <p:nvPr/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D37674-C2EF-49DD-B547-2006DC0D39DB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119709DE-A086-FE46-AA9D-AE273C679247}"/>
              </a:ext>
            </a:extLst>
          </p:cNvPr>
          <p:cNvSpPr/>
          <p:nvPr/>
        </p:nvSpPr>
        <p:spPr>
          <a:xfrm>
            <a:off x="-323865" y="1419128"/>
            <a:ext cx="9274924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 The NASA Conjunction Assessment Risk Analysis (CARA) program has provided CA services to the Agency’s unmanned missions since 2004</a:t>
            </a:r>
          </a:p>
          <a:p>
            <a:pPr lvl="2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b="1" dirty="0">
                <a:solidFill>
                  <a:schemeClr val="bg1"/>
                </a:solidFill>
              </a:rPr>
              <a:t>Largest single governmental organization that performs CA risk assessment (~70 S/C)</a:t>
            </a:r>
          </a:p>
          <a:p>
            <a:pPr lvl="2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Includes CA ops, SME support, and internationally-recognized R&amp;D</a:t>
            </a:r>
          </a:p>
          <a:p>
            <a:pPr lvl="2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 Well-honed relationship with DoD data providers, international partners, and commercial entities</a:t>
            </a:r>
          </a:p>
          <a:p>
            <a:pPr lvl="1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CARA provides CA support, risk analysis, and mitigation for all NASA non-human spaceflight (HSF) missions NASA requires CA for all operational missions regardless of orbit, maneuver capability, or size</a:t>
            </a:r>
          </a:p>
          <a:p>
            <a:pPr lvl="2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bg1"/>
              </a:solidFill>
            </a:endParaRPr>
          </a:p>
        </p:txBody>
      </p:sp>
      <p:grpSp>
        <p:nvGrpSpPr>
          <p:cNvPr id="132" name="Group 131">
            <a:extLst>
              <a:ext uri="{FF2B5EF4-FFF2-40B4-BE49-F238E27FC236}">
                <a16:creationId xmlns:a16="http://schemas.microsoft.com/office/drawing/2014/main" id="{200FD5DE-F4D9-234F-A365-D91DFD1D1227}"/>
              </a:ext>
            </a:extLst>
          </p:cNvPr>
          <p:cNvGrpSpPr/>
          <p:nvPr/>
        </p:nvGrpSpPr>
        <p:grpSpPr>
          <a:xfrm>
            <a:off x="110689" y="4752146"/>
            <a:ext cx="8472790" cy="686725"/>
            <a:chOff x="285750" y="1673157"/>
            <a:chExt cx="8472790" cy="686725"/>
          </a:xfrm>
        </p:grpSpPr>
        <p:sp>
          <p:nvSpPr>
            <p:cNvPr id="133" name="Cube 132">
              <a:extLst>
                <a:ext uri="{FF2B5EF4-FFF2-40B4-BE49-F238E27FC236}">
                  <a16:creationId xmlns:a16="http://schemas.microsoft.com/office/drawing/2014/main" id="{F88937B4-A74E-654C-8127-08EAC739071B}"/>
                </a:ext>
              </a:extLst>
            </p:cNvPr>
            <p:cNvSpPr/>
            <p:nvPr/>
          </p:nvSpPr>
          <p:spPr bwMode="auto">
            <a:xfrm rot="10800000">
              <a:off x="285750" y="1673157"/>
              <a:ext cx="8472790" cy="686725"/>
            </a:xfrm>
            <a:prstGeom prst="cube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200" b="0" i="0" u="none" strike="noStrike" cap="none" normalizeH="0" baseline="0">
                <a:ln>
                  <a:noFill/>
                </a:ln>
                <a:solidFill>
                  <a:srgbClr val="990099"/>
                </a:solidFill>
                <a:effectLst/>
              </a:endParaRPr>
            </a:p>
          </p:txBody>
        </p:sp>
        <p:grpSp>
          <p:nvGrpSpPr>
            <p:cNvPr id="134" name="Group 133">
              <a:extLst>
                <a:ext uri="{FF2B5EF4-FFF2-40B4-BE49-F238E27FC236}">
                  <a16:creationId xmlns:a16="http://schemas.microsoft.com/office/drawing/2014/main" id="{B987BCE1-C133-CF44-B2CD-CBA190E17978}"/>
                </a:ext>
              </a:extLst>
            </p:cNvPr>
            <p:cNvGrpSpPr/>
            <p:nvPr/>
          </p:nvGrpSpPr>
          <p:grpSpPr>
            <a:xfrm>
              <a:off x="590148" y="1754299"/>
              <a:ext cx="8001801" cy="418314"/>
              <a:chOff x="285750" y="1673157"/>
              <a:chExt cx="8001801" cy="418314"/>
            </a:xfrm>
          </p:grpSpPr>
          <p:sp>
            <p:nvSpPr>
              <p:cNvPr id="135" name="Rectangle 134">
                <a:extLst>
                  <a:ext uri="{FF2B5EF4-FFF2-40B4-BE49-F238E27FC236}">
                    <a16:creationId xmlns:a16="http://schemas.microsoft.com/office/drawing/2014/main" id="{240971F5-B461-384E-A8B5-4CDB1ABB9B93}"/>
                  </a:ext>
                </a:extLst>
              </p:cNvPr>
              <p:cNvSpPr/>
              <p:nvPr/>
            </p:nvSpPr>
            <p:spPr bwMode="auto">
              <a:xfrm>
                <a:off x="285750" y="1673157"/>
                <a:ext cx="1682885" cy="408562"/>
              </a:xfrm>
              <a:prstGeom prst="rect">
                <a:avLst/>
              </a:prstGeom>
              <a:gradFill flip="none" rotWithShape="1">
                <a:gsLst>
                  <a:gs pos="0">
                    <a:srgbClr val="00B0F0">
                      <a:tint val="66000"/>
                      <a:satMod val="160000"/>
                    </a:srgbClr>
                  </a:gs>
                  <a:gs pos="50000">
                    <a:srgbClr val="00B0F0">
                      <a:tint val="44500"/>
                      <a:satMod val="160000"/>
                    </a:srgbClr>
                  </a:gs>
                  <a:gs pos="100000">
                    <a:srgbClr val="00B0F0">
                      <a:tint val="23500"/>
                      <a:satMod val="160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sz="1100" b="1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anose="020B0604020202020204" pitchFamily="34" charset="0"/>
                  </a:rPr>
                  <a:t>Conjunction Identification</a:t>
                </a:r>
              </a:p>
            </p:txBody>
          </p:sp>
          <p:sp>
            <p:nvSpPr>
              <p:cNvPr id="136" name="Rectangle 135">
                <a:extLst>
                  <a:ext uri="{FF2B5EF4-FFF2-40B4-BE49-F238E27FC236}">
                    <a16:creationId xmlns:a16="http://schemas.microsoft.com/office/drawing/2014/main" id="{C0BA536E-5DA4-7941-9BD2-E039C9FCDEB2}"/>
                  </a:ext>
                </a:extLst>
              </p:cNvPr>
              <p:cNvSpPr/>
              <p:nvPr/>
            </p:nvSpPr>
            <p:spPr bwMode="auto">
              <a:xfrm>
                <a:off x="1968635" y="1673157"/>
                <a:ext cx="2060235" cy="408562"/>
              </a:xfrm>
              <a:prstGeom prst="rect">
                <a:avLst/>
              </a:prstGeom>
              <a:gradFill flip="none" rotWithShape="1">
                <a:gsLst>
                  <a:gs pos="0">
                    <a:srgbClr val="37A358">
                      <a:tint val="66000"/>
                      <a:satMod val="160000"/>
                    </a:srgbClr>
                  </a:gs>
                  <a:gs pos="50000">
                    <a:srgbClr val="37A358">
                      <a:tint val="44500"/>
                      <a:satMod val="160000"/>
                    </a:srgbClr>
                  </a:gs>
                  <a:gs pos="100000">
                    <a:srgbClr val="37A358">
                      <a:tint val="23500"/>
                      <a:satMod val="160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sz="1100" b="1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anose="020B0604020202020204" pitchFamily="34" charset="0"/>
                  </a:rPr>
                  <a:t>Analysis, Risk Characterization, HIE Identification &amp; Notification</a:t>
                </a:r>
              </a:p>
            </p:txBody>
          </p:sp>
          <p:sp>
            <p:nvSpPr>
              <p:cNvPr id="137" name="Rectangle 136">
                <a:extLst>
                  <a:ext uri="{FF2B5EF4-FFF2-40B4-BE49-F238E27FC236}">
                    <a16:creationId xmlns:a16="http://schemas.microsoft.com/office/drawing/2014/main" id="{59CC1CAE-42B3-F646-9696-6E6180B97E57}"/>
                  </a:ext>
                </a:extLst>
              </p:cNvPr>
              <p:cNvSpPr/>
              <p:nvPr/>
            </p:nvSpPr>
            <p:spPr bwMode="auto">
              <a:xfrm>
                <a:off x="4105067" y="1682909"/>
                <a:ext cx="1673158" cy="408562"/>
              </a:xfrm>
              <a:prstGeom prst="rect">
                <a:avLst/>
              </a:prstGeom>
              <a:gradFill flip="none" rotWithShape="1">
                <a:gsLst>
                  <a:gs pos="0">
                    <a:srgbClr val="FFFF00">
                      <a:tint val="66000"/>
                      <a:satMod val="160000"/>
                    </a:srgbClr>
                  </a:gs>
                  <a:gs pos="50000">
                    <a:srgbClr val="FFFF00">
                      <a:tint val="44500"/>
                      <a:satMod val="160000"/>
                    </a:srgbClr>
                  </a:gs>
                  <a:gs pos="100000">
                    <a:srgbClr val="FFFF00">
                      <a:tint val="23500"/>
                      <a:satMod val="160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sz="1100" b="1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anose="020B0604020202020204" pitchFamily="34" charset="0"/>
                  </a:rPr>
                  <a:t>HIE analysis &amp; Maneuver Planning</a:t>
                </a:r>
              </a:p>
            </p:txBody>
          </p:sp>
          <p:sp>
            <p:nvSpPr>
              <p:cNvPr id="138" name="Rectangle 137">
                <a:extLst>
                  <a:ext uri="{FF2B5EF4-FFF2-40B4-BE49-F238E27FC236}">
                    <a16:creationId xmlns:a16="http://schemas.microsoft.com/office/drawing/2014/main" id="{64772981-92B3-4D4A-8E4D-99729C70DAE1}"/>
                  </a:ext>
                </a:extLst>
              </p:cNvPr>
              <p:cNvSpPr/>
              <p:nvPr/>
            </p:nvSpPr>
            <p:spPr bwMode="auto">
              <a:xfrm>
                <a:off x="5856653" y="1673205"/>
                <a:ext cx="1201370" cy="408562"/>
              </a:xfrm>
              <a:prstGeom prst="rect">
                <a:avLst/>
              </a:prstGeom>
              <a:gradFill flip="none" rotWithShape="1">
                <a:gsLst>
                  <a:gs pos="0">
                    <a:srgbClr val="FFC000">
                      <a:tint val="66000"/>
                      <a:satMod val="160000"/>
                    </a:srgbClr>
                  </a:gs>
                  <a:gs pos="50000">
                    <a:srgbClr val="FFC000">
                      <a:tint val="44500"/>
                      <a:satMod val="160000"/>
                    </a:srgbClr>
                  </a:gs>
                  <a:gs pos="100000">
                    <a:srgbClr val="FFC000">
                      <a:tint val="23500"/>
                      <a:satMod val="160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sz="1100" b="1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anose="020B0604020202020204" pitchFamily="34" charset="0"/>
                  </a:rPr>
                  <a:t>Maneuver Screening</a:t>
                </a:r>
              </a:p>
            </p:txBody>
          </p:sp>
          <p:sp>
            <p:nvSpPr>
              <p:cNvPr id="139" name="Rectangle 138">
                <a:extLst>
                  <a:ext uri="{FF2B5EF4-FFF2-40B4-BE49-F238E27FC236}">
                    <a16:creationId xmlns:a16="http://schemas.microsoft.com/office/drawing/2014/main" id="{617A49A9-9B9A-B747-8502-69215E682110}"/>
                  </a:ext>
                </a:extLst>
              </p:cNvPr>
              <p:cNvSpPr/>
              <p:nvPr/>
            </p:nvSpPr>
            <p:spPr bwMode="auto">
              <a:xfrm>
                <a:off x="7136451" y="1682884"/>
                <a:ext cx="1151100" cy="408562"/>
              </a:xfrm>
              <a:prstGeom prst="rect">
                <a:avLst/>
              </a:prstGeom>
              <a:gradFill flip="none" rotWithShape="1">
                <a:gsLst>
                  <a:gs pos="0">
                    <a:srgbClr val="FF0000">
                      <a:tint val="66000"/>
                      <a:satMod val="160000"/>
                    </a:srgbClr>
                  </a:gs>
                  <a:gs pos="50000">
                    <a:srgbClr val="FF0000">
                      <a:tint val="44500"/>
                      <a:satMod val="160000"/>
                    </a:srgbClr>
                  </a:gs>
                  <a:gs pos="100000">
                    <a:srgbClr val="FF0000">
                      <a:tint val="23500"/>
                      <a:satMod val="160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sz="1100" b="1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anose="020B0604020202020204" pitchFamily="34" charset="0"/>
                  </a:rPr>
                  <a:t>Maneuver Execution</a:t>
                </a:r>
              </a:p>
            </p:txBody>
          </p:sp>
        </p:grpSp>
      </p:grpSp>
      <p:sp>
        <p:nvSpPr>
          <p:cNvPr id="140" name="TextBox 139">
            <a:extLst>
              <a:ext uri="{FF2B5EF4-FFF2-40B4-BE49-F238E27FC236}">
                <a16:creationId xmlns:a16="http://schemas.microsoft.com/office/drawing/2014/main" id="{CC69CBE8-8D98-6C47-AF04-5F20CAD4D3A9}"/>
              </a:ext>
            </a:extLst>
          </p:cNvPr>
          <p:cNvSpPr txBox="1"/>
          <p:nvPr/>
        </p:nvSpPr>
        <p:spPr>
          <a:xfrm>
            <a:off x="3127737" y="4317157"/>
            <a:ext cx="21964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  <a:cs typeface="Arial" panose="020B0604020202020204" pitchFamily="34" charset="0"/>
              </a:rPr>
              <a:t>DECISION POINT: </a:t>
            </a:r>
          </a:p>
          <a:p>
            <a:pPr algn="ctr"/>
            <a:r>
              <a:rPr lang="en-US" sz="1200">
                <a:solidFill>
                  <a:schemeClr val="bg1"/>
                </a:solidFill>
                <a:cs typeface="Arial" panose="020B0604020202020204" pitchFamily="34" charset="0"/>
              </a:rPr>
              <a:t>Begin Maneuver Planning</a:t>
            </a:r>
          </a:p>
        </p:txBody>
      </p:sp>
      <p:sp>
        <p:nvSpPr>
          <p:cNvPr id="141" name="TextBox 140">
            <a:extLst>
              <a:ext uri="{FF2B5EF4-FFF2-40B4-BE49-F238E27FC236}">
                <a16:creationId xmlns:a16="http://schemas.microsoft.com/office/drawing/2014/main" id="{5F97E101-BEEA-B242-9F9C-7ED0A0E347EE}"/>
              </a:ext>
            </a:extLst>
          </p:cNvPr>
          <p:cNvSpPr txBox="1"/>
          <p:nvPr/>
        </p:nvSpPr>
        <p:spPr>
          <a:xfrm>
            <a:off x="6162299" y="4293003"/>
            <a:ext cx="21964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  <a:cs typeface="Arial" panose="020B0604020202020204" pitchFamily="34" charset="0"/>
              </a:rPr>
              <a:t>DECISION POINT: </a:t>
            </a:r>
          </a:p>
          <a:p>
            <a:pPr algn="ctr"/>
            <a:r>
              <a:rPr lang="en-US" sz="1200">
                <a:solidFill>
                  <a:schemeClr val="bg1"/>
                </a:solidFill>
                <a:cs typeface="Arial" panose="020B0604020202020204" pitchFamily="34" charset="0"/>
              </a:rPr>
              <a:t>Maneuver Go / No-Go</a:t>
            </a:r>
          </a:p>
        </p:txBody>
      </p:sp>
      <p:sp>
        <p:nvSpPr>
          <p:cNvPr id="143" name="TextBox 142">
            <a:extLst>
              <a:ext uri="{FF2B5EF4-FFF2-40B4-BE49-F238E27FC236}">
                <a16:creationId xmlns:a16="http://schemas.microsoft.com/office/drawing/2014/main" id="{E181FE46-5376-9A49-BC3C-1AEC77B29A48}"/>
              </a:ext>
            </a:extLst>
          </p:cNvPr>
          <p:cNvSpPr txBox="1"/>
          <p:nvPr/>
        </p:nvSpPr>
        <p:spPr>
          <a:xfrm>
            <a:off x="4801297" y="5648888"/>
            <a:ext cx="29865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>
                <a:solidFill>
                  <a:schemeClr val="bg1"/>
                </a:solidFill>
                <a:cs typeface="Arial" panose="020B0604020202020204" pitchFamily="34" charset="0"/>
              </a:rPr>
              <a:t>High-Interest Event / Non-Routine</a:t>
            </a:r>
          </a:p>
        </p:txBody>
      </p:sp>
      <p:sp>
        <p:nvSpPr>
          <p:cNvPr id="145" name="TextBox 144">
            <a:extLst>
              <a:ext uri="{FF2B5EF4-FFF2-40B4-BE49-F238E27FC236}">
                <a16:creationId xmlns:a16="http://schemas.microsoft.com/office/drawing/2014/main" id="{25B11267-EDEB-2C4E-B9E7-C25110FED88D}"/>
              </a:ext>
            </a:extLst>
          </p:cNvPr>
          <p:cNvSpPr txBox="1"/>
          <p:nvPr/>
        </p:nvSpPr>
        <p:spPr>
          <a:xfrm>
            <a:off x="1180191" y="5781149"/>
            <a:ext cx="29865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>
                <a:solidFill>
                  <a:schemeClr val="bg1"/>
                </a:solidFill>
                <a:cs typeface="Arial" panose="020B0604020202020204" pitchFamily="34" charset="0"/>
              </a:rPr>
              <a:t>Routine</a:t>
            </a:r>
          </a:p>
        </p:txBody>
      </p:sp>
      <p:grpSp>
        <p:nvGrpSpPr>
          <p:cNvPr id="146" name="Group 145">
            <a:extLst>
              <a:ext uri="{FF2B5EF4-FFF2-40B4-BE49-F238E27FC236}">
                <a16:creationId xmlns:a16="http://schemas.microsoft.com/office/drawing/2014/main" id="{76217E4C-5C93-C34D-A972-338CA02A66ED}"/>
              </a:ext>
            </a:extLst>
          </p:cNvPr>
          <p:cNvGrpSpPr/>
          <p:nvPr/>
        </p:nvGrpSpPr>
        <p:grpSpPr>
          <a:xfrm>
            <a:off x="118298" y="5469197"/>
            <a:ext cx="9347670" cy="268694"/>
            <a:chOff x="176316" y="2390664"/>
            <a:chExt cx="9347670" cy="268694"/>
          </a:xfrm>
        </p:grpSpPr>
        <p:sp>
          <p:nvSpPr>
            <p:cNvPr id="147" name="TextBox 146">
              <a:extLst>
                <a:ext uri="{FF2B5EF4-FFF2-40B4-BE49-F238E27FC236}">
                  <a16:creationId xmlns:a16="http://schemas.microsoft.com/office/drawing/2014/main" id="{E757250D-7167-4344-B799-424FE84765F8}"/>
                </a:ext>
              </a:extLst>
            </p:cNvPr>
            <p:cNvSpPr txBox="1"/>
            <p:nvPr/>
          </p:nvSpPr>
          <p:spPr>
            <a:xfrm>
              <a:off x="176316" y="2395744"/>
              <a:ext cx="125527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TCA- 7 Days</a:t>
              </a:r>
            </a:p>
          </p:txBody>
        </p:sp>
        <p:sp>
          <p:nvSpPr>
            <p:cNvPr id="148" name="TextBox 147">
              <a:extLst>
                <a:ext uri="{FF2B5EF4-FFF2-40B4-BE49-F238E27FC236}">
                  <a16:creationId xmlns:a16="http://schemas.microsoft.com/office/drawing/2014/main" id="{3F0A6372-D9D2-D642-82CE-AC6A16435DF3}"/>
                </a:ext>
              </a:extLst>
            </p:cNvPr>
            <p:cNvSpPr txBox="1"/>
            <p:nvPr/>
          </p:nvSpPr>
          <p:spPr>
            <a:xfrm>
              <a:off x="1948874" y="2390664"/>
              <a:ext cx="125527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TCA- 5.5 Days</a:t>
              </a:r>
            </a:p>
          </p:txBody>
        </p:sp>
        <p:sp>
          <p:nvSpPr>
            <p:cNvPr id="149" name="TextBox 148">
              <a:extLst>
                <a:ext uri="{FF2B5EF4-FFF2-40B4-BE49-F238E27FC236}">
                  <a16:creationId xmlns:a16="http://schemas.microsoft.com/office/drawing/2014/main" id="{433546B1-8B93-F946-AB89-1F52168E5D43}"/>
                </a:ext>
              </a:extLst>
            </p:cNvPr>
            <p:cNvSpPr txBox="1"/>
            <p:nvPr/>
          </p:nvSpPr>
          <p:spPr>
            <a:xfrm>
              <a:off x="3839791" y="2395743"/>
              <a:ext cx="125527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TCA- 3 Days</a:t>
              </a:r>
            </a:p>
          </p:txBody>
        </p:sp>
        <p:sp>
          <p:nvSpPr>
            <p:cNvPr id="150" name="TextBox 149">
              <a:extLst>
                <a:ext uri="{FF2B5EF4-FFF2-40B4-BE49-F238E27FC236}">
                  <a16:creationId xmlns:a16="http://schemas.microsoft.com/office/drawing/2014/main" id="{3C2DDFCF-AD81-B04D-967E-07B83658FBC3}"/>
                </a:ext>
              </a:extLst>
            </p:cNvPr>
            <p:cNvSpPr txBox="1"/>
            <p:nvPr/>
          </p:nvSpPr>
          <p:spPr>
            <a:xfrm>
              <a:off x="5533414" y="2397748"/>
              <a:ext cx="125527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TCA- 2 Days</a:t>
              </a:r>
            </a:p>
          </p:txBody>
        </p:sp>
        <p:sp>
          <p:nvSpPr>
            <p:cNvPr id="151" name="TextBox 150">
              <a:extLst>
                <a:ext uri="{FF2B5EF4-FFF2-40B4-BE49-F238E27FC236}">
                  <a16:creationId xmlns:a16="http://schemas.microsoft.com/office/drawing/2014/main" id="{783FE242-E44B-4444-8557-64A4DEB67320}"/>
                </a:ext>
              </a:extLst>
            </p:cNvPr>
            <p:cNvSpPr txBox="1"/>
            <p:nvPr/>
          </p:nvSpPr>
          <p:spPr>
            <a:xfrm>
              <a:off x="6874212" y="2397748"/>
              <a:ext cx="125527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TCA- 1 Days</a:t>
              </a:r>
            </a:p>
          </p:txBody>
        </p:sp>
        <p:sp>
          <p:nvSpPr>
            <p:cNvPr id="152" name="TextBox 151">
              <a:extLst>
                <a:ext uri="{FF2B5EF4-FFF2-40B4-BE49-F238E27FC236}">
                  <a16:creationId xmlns:a16="http://schemas.microsoft.com/office/drawing/2014/main" id="{D265AE48-C856-674D-9094-9D50CE51E575}"/>
                </a:ext>
              </a:extLst>
            </p:cNvPr>
            <p:cNvSpPr txBox="1"/>
            <p:nvPr/>
          </p:nvSpPr>
          <p:spPr>
            <a:xfrm>
              <a:off x="8268712" y="2391018"/>
              <a:ext cx="125527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TCA</a:t>
              </a:r>
            </a:p>
          </p:txBody>
        </p:sp>
      </p:grpSp>
      <p:sp>
        <p:nvSpPr>
          <p:cNvPr id="153" name="Diamond 152">
            <a:extLst>
              <a:ext uri="{FF2B5EF4-FFF2-40B4-BE49-F238E27FC236}">
                <a16:creationId xmlns:a16="http://schemas.microsoft.com/office/drawing/2014/main" id="{2CF310CE-E161-8240-B825-25D51B879CAD}"/>
              </a:ext>
            </a:extLst>
          </p:cNvPr>
          <p:cNvSpPr/>
          <p:nvPr/>
        </p:nvSpPr>
        <p:spPr bwMode="auto">
          <a:xfrm>
            <a:off x="4151062" y="4902537"/>
            <a:ext cx="162535" cy="270064"/>
          </a:xfrm>
          <a:prstGeom prst="diamond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0" i="0" u="none" strike="noStrike" cap="none" normalizeH="0" baseline="0">
              <a:ln>
                <a:noFill/>
              </a:ln>
              <a:solidFill>
                <a:srgbClr val="990099"/>
              </a:solidFill>
              <a:effectLst/>
            </a:endParaRPr>
          </a:p>
        </p:txBody>
      </p:sp>
      <p:sp>
        <p:nvSpPr>
          <p:cNvPr id="154" name="Diamond 153">
            <a:extLst>
              <a:ext uri="{FF2B5EF4-FFF2-40B4-BE49-F238E27FC236}">
                <a16:creationId xmlns:a16="http://schemas.microsoft.com/office/drawing/2014/main" id="{553C61CD-F6BD-C349-9987-0860653F3D7E}"/>
              </a:ext>
            </a:extLst>
          </p:cNvPr>
          <p:cNvSpPr/>
          <p:nvPr/>
        </p:nvSpPr>
        <p:spPr bwMode="auto">
          <a:xfrm>
            <a:off x="7187360" y="4887742"/>
            <a:ext cx="162535" cy="270064"/>
          </a:xfrm>
          <a:prstGeom prst="diamond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0" i="0" u="none" strike="noStrike" cap="none" normalizeH="0" baseline="0">
              <a:ln>
                <a:noFill/>
              </a:ln>
              <a:solidFill>
                <a:srgbClr val="990099"/>
              </a:solidFill>
              <a:effectLst/>
            </a:endParaRPr>
          </a:p>
        </p:txBody>
      </p:sp>
      <p:sp>
        <p:nvSpPr>
          <p:cNvPr id="155" name="Oval 154">
            <a:extLst>
              <a:ext uri="{FF2B5EF4-FFF2-40B4-BE49-F238E27FC236}">
                <a16:creationId xmlns:a16="http://schemas.microsoft.com/office/drawing/2014/main" id="{3FC57B89-2FF7-9842-9AE8-74123D649688}"/>
              </a:ext>
            </a:extLst>
          </p:cNvPr>
          <p:cNvSpPr/>
          <p:nvPr/>
        </p:nvSpPr>
        <p:spPr>
          <a:xfrm>
            <a:off x="8283846" y="5449972"/>
            <a:ext cx="62753" cy="537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50 After Effects Arrows and Video Footage - MotionIsland Blog">
            <a:extLst>
              <a:ext uri="{FF2B5EF4-FFF2-40B4-BE49-F238E27FC236}">
                <a16:creationId xmlns:a16="http://schemas.microsoft.com/office/drawing/2014/main" id="{E006D04D-2219-574B-B14C-A4E087C30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80" y="5685830"/>
            <a:ext cx="878326" cy="49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5FEC13C0-716C-BD4D-8A16-958B64C25014}"/>
              </a:ext>
            </a:extLst>
          </p:cNvPr>
          <p:cNvGrpSpPr/>
          <p:nvPr/>
        </p:nvGrpSpPr>
        <p:grpSpPr>
          <a:xfrm>
            <a:off x="2115370" y="5737734"/>
            <a:ext cx="6461251" cy="346055"/>
            <a:chOff x="2115370" y="5737734"/>
            <a:chExt cx="6461251" cy="346055"/>
          </a:xfrm>
        </p:grpSpPr>
        <p:sp>
          <p:nvSpPr>
            <p:cNvPr id="142" name="Right Arrow 141">
              <a:extLst>
                <a:ext uri="{FF2B5EF4-FFF2-40B4-BE49-F238E27FC236}">
                  <a16:creationId xmlns:a16="http://schemas.microsoft.com/office/drawing/2014/main" id="{AFFF9761-5966-DE45-8DB6-27B05ED668EA}"/>
                </a:ext>
              </a:extLst>
            </p:cNvPr>
            <p:cNvSpPr/>
            <p:nvPr/>
          </p:nvSpPr>
          <p:spPr bwMode="auto">
            <a:xfrm>
              <a:off x="2115370" y="5865644"/>
              <a:ext cx="6461251" cy="118324"/>
            </a:xfrm>
            <a:prstGeom prst="rightArrow">
              <a:avLst/>
            </a:prstGeom>
            <a:solidFill>
              <a:srgbClr val="FFFF00"/>
            </a:solidFill>
            <a:ln w="9525" cap="flat" cmpd="sng" algn="ctr">
              <a:solidFill>
                <a:srgbClr val="FADF4E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200" b="0" i="0" u="none" strike="noStrike" cap="none" normalizeH="0" baseline="0">
                <a:ln>
                  <a:noFill/>
                </a:ln>
                <a:solidFill>
                  <a:srgbClr val="990099"/>
                </a:solidFill>
                <a:effectLst/>
              </a:endParaRPr>
            </a:p>
          </p:txBody>
        </p:sp>
        <p:cxnSp>
          <p:nvCxnSpPr>
            <p:cNvPr id="2" name="Straight Arrow Connector 1">
              <a:extLst>
                <a:ext uri="{FF2B5EF4-FFF2-40B4-BE49-F238E27FC236}">
                  <a16:creationId xmlns:a16="http://schemas.microsoft.com/office/drawing/2014/main" id="{083B317A-E6E3-4778-9960-653EE01CB172}"/>
                </a:ext>
              </a:extLst>
            </p:cNvPr>
            <p:cNvCxnSpPr/>
            <p:nvPr/>
          </p:nvCxnSpPr>
          <p:spPr>
            <a:xfrm flipH="1">
              <a:off x="2120127" y="5737734"/>
              <a:ext cx="7578" cy="346055"/>
            </a:xfrm>
            <a:prstGeom prst="straightConnector1">
              <a:avLst/>
            </a:prstGeom>
            <a:ln>
              <a:solidFill>
                <a:srgbClr val="FADF4E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6027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" grpId="0"/>
      <p:bldP spid="141" grpId="0"/>
      <p:bldP spid="143" grpId="0"/>
      <p:bldP spid="145" grpId="0"/>
      <p:bldP spid="153" grpId="0" animBg="1"/>
      <p:bldP spid="15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F29C04-B837-4B4A-88E0-BAC2DA688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+mn-lt"/>
              </a:rPr>
              <a:t>Conjunction Assessment:</a:t>
            </a:r>
            <a:br>
              <a:rPr lang="en-US" dirty="0">
                <a:latin typeface="+mn-lt"/>
              </a:rPr>
            </a:br>
            <a:r>
              <a:rPr lang="en-US" dirty="0">
                <a:latin typeface="+mn-lt"/>
              </a:rPr>
              <a:t>Basic Definitions and Responsibilities</a:t>
            </a:r>
          </a:p>
        </p:txBody>
      </p:sp>
      <p:sp>
        <p:nvSpPr>
          <p:cNvPr id="54" name="Right Brace 53">
            <a:extLst>
              <a:ext uri="{FF2B5EF4-FFF2-40B4-BE49-F238E27FC236}">
                <a16:creationId xmlns:a16="http://schemas.microsoft.com/office/drawing/2014/main" id="{24FDEBAD-D194-5249-8841-DA5878DA2ED3}"/>
              </a:ext>
            </a:extLst>
          </p:cNvPr>
          <p:cNvSpPr/>
          <p:nvPr/>
        </p:nvSpPr>
        <p:spPr>
          <a:xfrm rot="5400000">
            <a:off x="1383353" y="3055517"/>
            <a:ext cx="140061" cy="2844884"/>
          </a:xfrm>
          <a:prstGeom prst="righ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02DDD57A-57C2-EE40-BA13-59BB37CB802A}"/>
              </a:ext>
            </a:extLst>
          </p:cNvPr>
          <p:cNvSpPr txBox="1"/>
          <p:nvPr/>
        </p:nvSpPr>
        <p:spPr>
          <a:xfrm>
            <a:off x="0" y="4200624"/>
            <a:ext cx="311972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solidFill>
                  <a:schemeClr val="bg1"/>
                </a:solidFill>
                <a:cs typeface="Arial" panose="020B0604020202020204" pitchFamily="34" charset="0"/>
              </a:rPr>
              <a:t>Conjunction Assessment (CA)</a:t>
            </a:r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 is the process of identifying close approaches between two orbiting objects; sometimes called conjunction “screening”.</a:t>
            </a:r>
          </a:p>
          <a:p>
            <a:endParaRPr lang="en-US" sz="11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The </a:t>
            </a:r>
            <a:r>
              <a:rPr lang="en-US" sz="1100" b="1" dirty="0">
                <a:solidFill>
                  <a:schemeClr val="bg1"/>
                </a:solidFill>
                <a:cs typeface="Arial" panose="020B0604020202020204" pitchFamily="34" charset="0"/>
              </a:rPr>
              <a:t>18</a:t>
            </a:r>
            <a:r>
              <a:rPr lang="en-US" sz="1100" b="1" baseline="30000" dirty="0">
                <a:solidFill>
                  <a:schemeClr val="bg1"/>
                </a:solidFill>
                <a:cs typeface="Arial" panose="020B0604020202020204" pitchFamily="34" charset="0"/>
              </a:rPr>
              <a:t>th</a:t>
            </a:r>
            <a:r>
              <a:rPr lang="en-US" sz="1100" b="1" dirty="0">
                <a:solidFill>
                  <a:schemeClr val="bg1"/>
                </a:solidFill>
                <a:cs typeface="Arial" panose="020B0604020202020204" pitchFamily="34" charset="0"/>
              </a:rPr>
              <a:t> Space Control Squadron</a:t>
            </a:r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US" sz="1100" b="1" dirty="0">
                <a:solidFill>
                  <a:schemeClr val="bg1"/>
                </a:solidFill>
                <a:cs typeface="Arial" panose="020B0604020202020204" pitchFamily="34" charset="0"/>
              </a:rPr>
              <a:t>(18 SPCS) </a:t>
            </a:r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at Vandenberg SFB maintains the high accuracy catalog of space objects.  Orbital Safety Analysts (OSAs) at VSFB screen protected assets against the catalog, perform tasking requests, and generate close approach data.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D16FEF7C-3404-924A-8D7B-4E410DAD3272}"/>
              </a:ext>
            </a:extLst>
          </p:cNvPr>
          <p:cNvSpPr txBox="1"/>
          <p:nvPr/>
        </p:nvSpPr>
        <p:spPr>
          <a:xfrm>
            <a:off x="3096978" y="4218813"/>
            <a:ext cx="3124742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1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CA Risk Analysis </a:t>
            </a:r>
            <a:r>
              <a:rPr lang="en-US" sz="110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is the process of assessing collision risk and assisting satellites in planning maneuvers to mitigate that risk, if warranted.</a:t>
            </a:r>
          </a:p>
          <a:p>
            <a:endParaRPr lang="en-US" sz="1100" dirty="0">
              <a:solidFill>
                <a:schemeClr val="bg1"/>
              </a:solidFill>
              <a:latin typeface="+mj-lt"/>
              <a:cs typeface="Arial" panose="020B0604020202020204" pitchFamily="34" charset="0"/>
            </a:endParaRPr>
          </a:p>
          <a:p>
            <a:r>
              <a:rPr lang="en-US" sz="110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The NASA </a:t>
            </a:r>
            <a:r>
              <a:rPr lang="en-US" sz="11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CARA </a:t>
            </a:r>
            <a:r>
              <a:rPr lang="en-US" sz="110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program performs risk assessment for all NASA operational non-HSF satellites, and some partner missions.</a:t>
            </a:r>
          </a:p>
          <a:p>
            <a:endParaRPr lang="en-US" sz="1100" dirty="0">
              <a:solidFill>
                <a:schemeClr val="bg1"/>
              </a:solidFill>
              <a:latin typeface="+mj-lt"/>
              <a:cs typeface="Arial" panose="020B0604020202020204" pitchFamily="34" charset="0"/>
            </a:endParaRPr>
          </a:p>
          <a:p>
            <a:r>
              <a:rPr lang="en-US" sz="1100" dirty="0">
                <a:solidFill>
                  <a:schemeClr val="bg1"/>
                </a:solidFill>
                <a:latin typeface="+mj-lt"/>
                <a:cs typeface="Arial"/>
              </a:rPr>
              <a:t>Johnson Space Center Flight Operations Directorate performs risk assessment </a:t>
            </a:r>
            <a:r>
              <a:rPr lang="en-US" sz="1300" dirty="0">
                <a:solidFill>
                  <a:schemeClr val="bg1"/>
                </a:solidFill>
                <a:latin typeface="+mj-lt"/>
                <a:cs typeface="Arial"/>
              </a:rPr>
              <a:t>for all </a:t>
            </a:r>
            <a:r>
              <a:rPr lang="en-US" sz="1100" dirty="0">
                <a:solidFill>
                  <a:schemeClr val="bg1"/>
                </a:solidFill>
                <a:latin typeface="+mj-lt"/>
                <a:cs typeface="Arial"/>
              </a:rPr>
              <a:t>NASA HSF program assets and is the </a:t>
            </a:r>
            <a:r>
              <a:rPr lang="en-US" sz="1100" b="1" dirty="0">
                <a:solidFill>
                  <a:schemeClr val="bg1"/>
                </a:solidFill>
                <a:cs typeface="Arial" panose="020B0604020202020204" pitchFamily="34" charset="0"/>
              </a:rPr>
              <a:t>Owner/Operator (O/O)</a:t>
            </a:r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US" sz="1100" dirty="0">
                <a:solidFill>
                  <a:schemeClr val="bg1"/>
                </a:solidFill>
                <a:latin typeface="+mj-lt"/>
                <a:cs typeface="Arial"/>
              </a:rPr>
              <a:t>for maneuver decisions and execution.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043D3A70-AA4E-114C-8C3D-0B01E2E58705}"/>
              </a:ext>
            </a:extLst>
          </p:cNvPr>
          <p:cNvSpPr txBox="1"/>
          <p:nvPr/>
        </p:nvSpPr>
        <p:spPr>
          <a:xfrm>
            <a:off x="6281766" y="4220602"/>
            <a:ext cx="293152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Collision Avoidance</a:t>
            </a:r>
            <a:r>
              <a:rPr lang="en-US" sz="1100" b="1" i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 </a:t>
            </a:r>
            <a:r>
              <a:rPr lang="en-US" sz="110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is the process of executing mitigative action, typically in the form of an orbital maneuver, to reduce collision risk.</a:t>
            </a:r>
          </a:p>
          <a:p>
            <a:endParaRPr lang="en-US" sz="1100" dirty="0">
              <a:solidFill>
                <a:schemeClr val="bg1"/>
              </a:solidFill>
              <a:latin typeface="+mj-lt"/>
              <a:cs typeface="Arial" panose="020B0604020202020204" pitchFamily="34" charset="0"/>
            </a:endParaRPr>
          </a:p>
          <a:p>
            <a:r>
              <a:rPr lang="en-US" sz="110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Each satellite </a:t>
            </a:r>
            <a:r>
              <a:rPr lang="en-US" sz="11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O/O </a:t>
            </a:r>
            <a:r>
              <a:rPr lang="en-US" sz="110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– mission management, flight dynamics, and flight operations – is responsible for making maneuver decisions and executing the maneuvers.</a:t>
            </a:r>
          </a:p>
        </p:txBody>
      </p:sp>
      <p:sp>
        <p:nvSpPr>
          <p:cNvPr id="71" name="Slide Number Placeholder 1">
            <a:extLst>
              <a:ext uri="{FF2B5EF4-FFF2-40B4-BE49-F238E27FC236}">
                <a16:creationId xmlns:a16="http://schemas.microsoft.com/office/drawing/2014/main" id="{BEE46C50-CCC6-C948-A941-2E3EAA1BA960}"/>
              </a:ext>
            </a:extLst>
          </p:cNvPr>
          <p:cNvSpPr txBox="1">
            <a:spLocks/>
          </p:cNvSpPr>
          <p:nvPr/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D37674-C2EF-49DD-B547-2006DC0D39DB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8A2DB58B-C488-DD41-9EEA-15F5C2206D04}"/>
              </a:ext>
            </a:extLst>
          </p:cNvPr>
          <p:cNvSpPr/>
          <p:nvPr/>
        </p:nvSpPr>
        <p:spPr>
          <a:xfrm>
            <a:off x="8426988" y="2391913"/>
            <a:ext cx="62753" cy="537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0" name="Group 89">
            <a:extLst>
              <a:ext uri="{FF2B5EF4-FFF2-40B4-BE49-F238E27FC236}">
                <a16:creationId xmlns:a16="http://schemas.microsoft.com/office/drawing/2014/main" id="{0A09191B-412B-754C-8D25-31C0AB07DD39}"/>
              </a:ext>
            </a:extLst>
          </p:cNvPr>
          <p:cNvGrpSpPr/>
          <p:nvPr/>
        </p:nvGrpSpPr>
        <p:grpSpPr>
          <a:xfrm>
            <a:off x="151282" y="1760113"/>
            <a:ext cx="8804518" cy="1591024"/>
            <a:chOff x="-17363" y="1199512"/>
            <a:chExt cx="9452694" cy="2756172"/>
          </a:xfrm>
        </p:grpSpPr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E09B1B01-00A5-544C-B9BE-BFFF2D23EEE1}"/>
                </a:ext>
              </a:extLst>
            </p:cNvPr>
            <p:cNvSpPr/>
            <p:nvPr/>
          </p:nvSpPr>
          <p:spPr>
            <a:xfrm rot="18439845">
              <a:off x="15309" y="2962680"/>
              <a:ext cx="681318" cy="233083"/>
            </a:xfrm>
            <a:prstGeom prst="ellipse">
              <a:avLst/>
            </a:prstGeom>
            <a:solidFill>
              <a:srgbClr val="FFFF00">
                <a:alpha val="50117"/>
              </a:srgbClr>
            </a:solidFill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Oval 91">
              <a:extLst>
                <a:ext uri="{FF2B5EF4-FFF2-40B4-BE49-F238E27FC236}">
                  <a16:creationId xmlns:a16="http://schemas.microsoft.com/office/drawing/2014/main" id="{4FAD504F-659B-0D49-B5DF-BE94BAD2C010}"/>
                </a:ext>
              </a:extLst>
            </p:cNvPr>
            <p:cNvSpPr/>
            <p:nvPr/>
          </p:nvSpPr>
          <p:spPr>
            <a:xfrm rot="20372102">
              <a:off x="1128575" y="1729202"/>
              <a:ext cx="1232020" cy="175553"/>
            </a:xfrm>
            <a:prstGeom prst="ellipse">
              <a:avLst/>
            </a:prstGeom>
            <a:solidFill>
              <a:schemeClr val="accent2">
                <a:lumMod val="75000"/>
                <a:alpha val="37133"/>
              </a:schemeClr>
            </a:solidFill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Oval 92">
              <a:extLst>
                <a:ext uri="{FF2B5EF4-FFF2-40B4-BE49-F238E27FC236}">
                  <a16:creationId xmlns:a16="http://schemas.microsoft.com/office/drawing/2014/main" id="{4DA34B6E-C561-4645-A82B-180EB33D2898}"/>
                </a:ext>
              </a:extLst>
            </p:cNvPr>
            <p:cNvSpPr/>
            <p:nvPr/>
          </p:nvSpPr>
          <p:spPr>
            <a:xfrm rot="2337355">
              <a:off x="99864" y="2307596"/>
              <a:ext cx="1232020" cy="175553"/>
            </a:xfrm>
            <a:prstGeom prst="ellipse">
              <a:avLst/>
            </a:prstGeom>
            <a:solidFill>
              <a:srgbClr val="C00000">
                <a:alpha val="38000"/>
              </a:srgbClr>
            </a:solidFill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Oval 93">
              <a:extLst>
                <a:ext uri="{FF2B5EF4-FFF2-40B4-BE49-F238E27FC236}">
                  <a16:creationId xmlns:a16="http://schemas.microsoft.com/office/drawing/2014/main" id="{020A3678-9254-BC4E-85C9-957171A67D3C}"/>
                </a:ext>
              </a:extLst>
            </p:cNvPr>
            <p:cNvSpPr/>
            <p:nvPr/>
          </p:nvSpPr>
          <p:spPr>
            <a:xfrm rot="17372121">
              <a:off x="877632" y="2691960"/>
              <a:ext cx="2309625" cy="107301"/>
            </a:xfrm>
            <a:prstGeom prst="ellipse">
              <a:avLst/>
            </a:prstGeom>
            <a:solidFill>
              <a:srgbClr val="C00000">
                <a:alpha val="36453"/>
              </a:srgbClr>
            </a:solidFill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Freeform 94">
              <a:extLst>
                <a:ext uri="{FF2B5EF4-FFF2-40B4-BE49-F238E27FC236}">
                  <a16:creationId xmlns:a16="http://schemas.microsoft.com/office/drawing/2014/main" id="{367D7E4F-EE17-C443-9DEB-4CBC7D2CF813}"/>
                </a:ext>
              </a:extLst>
            </p:cNvPr>
            <p:cNvSpPr/>
            <p:nvPr/>
          </p:nvSpPr>
          <p:spPr>
            <a:xfrm>
              <a:off x="309826" y="1968709"/>
              <a:ext cx="2744518" cy="1143000"/>
            </a:xfrm>
            <a:custGeom>
              <a:avLst/>
              <a:gdLst>
                <a:gd name="connsiteX0" fmla="*/ 0 w 2698376"/>
                <a:gd name="connsiteY0" fmla="*/ 1167133 h 1167133"/>
                <a:gd name="connsiteX1" fmla="*/ 672353 w 2698376"/>
                <a:gd name="connsiteY1" fmla="*/ 414098 h 1167133"/>
                <a:gd name="connsiteX2" fmla="*/ 1945341 w 2698376"/>
                <a:gd name="connsiteY2" fmla="*/ 19650 h 1167133"/>
                <a:gd name="connsiteX3" fmla="*/ 2698376 w 2698376"/>
                <a:gd name="connsiteY3" fmla="*/ 55509 h 1167133"/>
                <a:gd name="connsiteX4" fmla="*/ 2698376 w 2698376"/>
                <a:gd name="connsiteY4" fmla="*/ 55509 h 116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98376" h="1167133">
                  <a:moveTo>
                    <a:pt x="0" y="1167133"/>
                  </a:moveTo>
                  <a:cubicBezTo>
                    <a:pt x="174065" y="886239"/>
                    <a:pt x="348130" y="605345"/>
                    <a:pt x="672353" y="414098"/>
                  </a:cubicBezTo>
                  <a:cubicBezTo>
                    <a:pt x="996577" y="222851"/>
                    <a:pt x="1607671" y="79415"/>
                    <a:pt x="1945341" y="19650"/>
                  </a:cubicBezTo>
                  <a:cubicBezTo>
                    <a:pt x="2283011" y="-40115"/>
                    <a:pt x="2698376" y="55509"/>
                    <a:pt x="2698376" y="55509"/>
                  </a:cubicBezTo>
                  <a:lnTo>
                    <a:pt x="2698376" y="55509"/>
                  </a:lnTo>
                </a:path>
              </a:pathLst>
            </a:custGeom>
            <a:noFill/>
            <a:ln>
              <a:solidFill>
                <a:srgbClr val="FFFF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96" name="Straight Arrow Connector 95">
              <a:extLst>
                <a:ext uri="{FF2B5EF4-FFF2-40B4-BE49-F238E27FC236}">
                  <a16:creationId xmlns:a16="http://schemas.microsoft.com/office/drawing/2014/main" id="{9AFAFEC6-9AAC-B84C-A8C4-5B1CDE5E25C0}"/>
                </a:ext>
              </a:extLst>
            </p:cNvPr>
            <p:cNvCxnSpPr/>
            <p:nvPr/>
          </p:nvCxnSpPr>
          <p:spPr>
            <a:xfrm flipH="1" flipV="1">
              <a:off x="56719" y="1816978"/>
              <a:ext cx="629743" cy="524488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97" name="Straight Arrow Connector 96">
              <a:extLst>
                <a:ext uri="{FF2B5EF4-FFF2-40B4-BE49-F238E27FC236}">
                  <a16:creationId xmlns:a16="http://schemas.microsoft.com/office/drawing/2014/main" id="{DE8A4D3C-5A10-0B46-9CD4-57B20E042C36}"/>
                </a:ext>
              </a:extLst>
            </p:cNvPr>
            <p:cNvCxnSpPr/>
            <p:nvPr/>
          </p:nvCxnSpPr>
          <p:spPr>
            <a:xfrm flipH="1">
              <a:off x="937355" y="1803542"/>
              <a:ext cx="856536" cy="311052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98" name="Straight Arrow Connector 97">
              <a:extLst>
                <a:ext uri="{FF2B5EF4-FFF2-40B4-BE49-F238E27FC236}">
                  <a16:creationId xmlns:a16="http://schemas.microsoft.com/office/drawing/2014/main" id="{D72B84C9-2227-2C4C-A791-E99929AFFDD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008777" y="1372357"/>
              <a:ext cx="514174" cy="1332182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sp>
          <p:nvSpPr>
            <p:cNvPr id="99" name="Right Brace 98">
              <a:extLst>
                <a:ext uri="{FF2B5EF4-FFF2-40B4-BE49-F238E27FC236}">
                  <a16:creationId xmlns:a16="http://schemas.microsoft.com/office/drawing/2014/main" id="{909257ED-B9FD-444B-B4F6-1AF7D3D5D87D}"/>
                </a:ext>
              </a:extLst>
            </p:cNvPr>
            <p:cNvSpPr/>
            <p:nvPr/>
          </p:nvSpPr>
          <p:spPr>
            <a:xfrm rot="5400000">
              <a:off x="1575502" y="2463212"/>
              <a:ext cx="140061" cy="2844884"/>
            </a:xfrm>
            <a:prstGeom prst="rightBrac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Oval 99">
              <a:extLst>
                <a:ext uri="{FF2B5EF4-FFF2-40B4-BE49-F238E27FC236}">
                  <a16:creationId xmlns:a16="http://schemas.microsoft.com/office/drawing/2014/main" id="{47A8965D-F2F2-764D-8ECC-33E560A628BC}"/>
                </a:ext>
              </a:extLst>
            </p:cNvPr>
            <p:cNvSpPr/>
            <p:nvPr/>
          </p:nvSpPr>
          <p:spPr>
            <a:xfrm rot="18439845">
              <a:off x="3608311" y="2608487"/>
              <a:ext cx="1330591" cy="524786"/>
            </a:xfrm>
            <a:prstGeom prst="ellipse">
              <a:avLst/>
            </a:prstGeom>
            <a:solidFill>
              <a:srgbClr val="FFFF00">
                <a:alpha val="47734"/>
              </a:srgbClr>
            </a:solidFill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00"/>
                </a:solidFill>
              </a:endParaRPr>
            </a:p>
          </p:txBody>
        </p:sp>
        <p:sp>
          <p:nvSpPr>
            <p:cNvPr id="101" name="Oval 100">
              <a:extLst>
                <a:ext uri="{FF2B5EF4-FFF2-40B4-BE49-F238E27FC236}">
                  <a16:creationId xmlns:a16="http://schemas.microsoft.com/office/drawing/2014/main" id="{4BE09843-05C0-2948-84EC-3CE7AFF59629}"/>
                </a:ext>
              </a:extLst>
            </p:cNvPr>
            <p:cNvSpPr/>
            <p:nvPr/>
          </p:nvSpPr>
          <p:spPr>
            <a:xfrm rot="20372102">
              <a:off x="4371366" y="1334979"/>
              <a:ext cx="644934" cy="2270176"/>
            </a:xfrm>
            <a:prstGeom prst="ellipse">
              <a:avLst/>
            </a:prstGeom>
            <a:solidFill>
              <a:schemeClr val="accent2">
                <a:lumMod val="75000"/>
                <a:alpha val="37000"/>
              </a:schemeClr>
            </a:solidFill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02" name="Straight Arrow Connector 101">
              <a:extLst>
                <a:ext uri="{FF2B5EF4-FFF2-40B4-BE49-F238E27FC236}">
                  <a16:creationId xmlns:a16="http://schemas.microsoft.com/office/drawing/2014/main" id="{E56E41DE-79F0-B741-B180-4013088BB2CA}"/>
                </a:ext>
              </a:extLst>
            </p:cNvPr>
            <p:cNvCxnSpPr/>
            <p:nvPr/>
          </p:nvCxnSpPr>
          <p:spPr>
            <a:xfrm flipH="1" flipV="1">
              <a:off x="4257992" y="1348856"/>
              <a:ext cx="398025" cy="1002817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3" name="Straight Arrow Connector 102">
              <a:extLst>
                <a:ext uri="{FF2B5EF4-FFF2-40B4-BE49-F238E27FC236}">
                  <a16:creationId xmlns:a16="http://schemas.microsoft.com/office/drawing/2014/main" id="{44A3B870-CB0A-3346-9F18-58930E73D0B7}"/>
                </a:ext>
              </a:extLst>
            </p:cNvPr>
            <p:cNvCxnSpPr/>
            <p:nvPr/>
          </p:nvCxnSpPr>
          <p:spPr>
            <a:xfrm flipH="1">
              <a:off x="3789847" y="2881700"/>
              <a:ext cx="468145" cy="625169"/>
            </a:xfrm>
            <a:prstGeom prst="straightConnector1">
              <a:avLst/>
            </a:prstGeom>
            <a:ln>
              <a:solidFill>
                <a:srgbClr val="FFFF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Right Brace 103">
              <a:extLst>
                <a:ext uri="{FF2B5EF4-FFF2-40B4-BE49-F238E27FC236}">
                  <a16:creationId xmlns:a16="http://schemas.microsoft.com/office/drawing/2014/main" id="{A2BB9388-CA55-884C-B74F-E551CB41B073}"/>
                </a:ext>
              </a:extLst>
            </p:cNvPr>
            <p:cNvSpPr/>
            <p:nvPr/>
          </p:nvSpPr>
          <p:spPr>
            <a:xfrm rot="5400000">
              <a:off x="4623802" y="2450135"/>
              <a:ext cx="140061" cy="2844884"/>
            </a:xfrm>
            <a:prstGeom prst="rightBrac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Right Brace 104">
              <a:extLst>
                <a:ext uri="{FF2B5EF4-FFF2-40B4-BE49-F238E27FC236}">
                  <a16:creationId xmlns:a16="http://schemas.microsoft.com/office/drawing/2014/main" id="{BE88275A-643A-EE40-BF7A-A7A6C123FFB2}"/>
                </a:ext>
              </a:extLst>
            </p:cNvPr>
            <p:cNvSpPr/>
            <p:nvPr/>
          </p:nvSpPr>
          <p:spPr>
            <a:xfrm rot="5400000">
              <a:off x="7627905" y="2453234"/>
              <a:ext cx="140061" cy="2844884"/>
            </a:xfrm>
            <a:prstGeom prst="rightBrac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Oval 105">
              <a:extLst>
                <a:ext uri="{FF2B5EF4-FFF2-40B4-BE49-F238E27FC236}">
                  <a16:creationId xmlns:a16="http://schemas.microsoft.com/office/drawing/2014/main" id="{59321BF3-A7D7-1D46-B130-40B2E5B7355F}"/>
                </a:ext>
              </a:extLst>
            </p:cNvPr>
            <p:cNvSpPr/>
            <p:nvPr/>
          </p:nvSpPr>
          <p:spPr>
            <a:xfrm rot="18439845">
              <a:off x="7413042" y="2663470"/>
              <a:ext cx="1330591" cy="524786"/>
            </a:xfrm>
            <a:prstGeom prst="ellipse">
              <a:avLst/>
            </a:prstGeom>
            <a:solidFill>
              <a:srgbClr val="FFFF00">
                <a:alpha val="47734"/>
              </a:srgbClr>
            </a:solidFill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00"/>
                </a:solidFill>
              </a:endParaRPr>
            </a:p>
          </p:txBody>
        </p:sp>
        <p:sp>
          <p:nvSpPr>
            <p:cNvPr id="107" name="Oval 106">
              <a:extLst>
                <a:ext uri="{FF2B5EF4-FFF2-40B4-BE49-F238E27FC236}">
                  <a16:creationId xmlns:a16="http://schemas.microsoft.com/office/drawing/2014/main" id="{55C31483-7F25-FF40-A722-29A83A5050F5}"/>
                </a:ext>
              </a:extLst>
            </p:cNvPr>
            <p:cNvSpPr/>
            <p:nvPr/>
          </p:nvSpPr>
          <p:spPr>
            <a:xfrm rot="20372102">
              <a:off x="8176097" y="1389962"/>
              <a:ext cx="644934" cy="2270176"/>
            </a:xfrm>
            <a:prstGeom prst="ellipse">
              <a:avLst/>
            </a:prstGeom>
            <a:solidFill>
              <a:schemeClr val="accent2">
                <a:lumMod val="75000"/>
                <a:alpha val="37000"/>
              </a:schemeClr>
            </a:solidFill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08" name="Straight Arrow Connector 107">
              <a:extLst>
                <a:ext uri="{FF2B5EF4-FFF2-40B4-BE49-F238E27FC236}">
                  <a16:creationId xmlns:a16="http://schemas.microsoft.com/office/drawing/2014/main" id="{81C9B358-C64F-2741-9173-CD380F2A1BB3}"/>
                </a:ext>
              </a:extLst>
            </p:cNvPr>
            <p:cNvCxnSpPr/>
            <p:nvPr/>
          </p:nvCxnSpPr>
          <p:spPr>
            <a:xfrm flipH="1" flipV="1">
              <a:off x="8062723" y="1403839"/>
              <a:ext cx="398025" cy="1002817"/>
            </a:xfrm>
            <a:prstGeom prst="straightConnector1">
              <a:avLst/>
            </a:prstGeom>
            <a:noFill/>
            <a:ln>
              <a:solidFill>
                <a:srgbClr val="FFFF00"/>
              </a:solidFill>
              <a:tailEnd type="triangle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9" name="Straight Arrow Connector 108">
              <a:extLst>
                <a:ext uri="{FF2B5EF4-FFF2-40B4-BE49-F238E27FC236}">
                  <a16:creationId xmlns:a16="http://schemas.microsoft.com/office/drawing/2014/main" id="{1573F451-AB66-5E45-B88D-C2A267F0A91B}"/>
                </a:ext>
              </a:extLst>
            </p:cNvPr>
            <p:cNvCxnSpPr/>
            <p:nvPr/>
          </p:nvCxnSpPr>
          <p:spPr>
            <a:xfrm flipH="1">
              <a:off x="7065511" y="2865614"/>
              <a:ext cx="875911" cy="177681"/>
            </a:xfrm>
            <a:prstGeom prst="straightConnector1">
              <a:avLst/>
            </a:prstGeom>
            <a:noFill/>
            <a:ln>
              <a:solidFill>
                <a:srgbClr val="FFFF00"/>
              </a:solidFill>
              <a:prstDash val="sysDash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0" name="Oval 109">
              <a:extLst>
                <a:ext uri="{FF2B5EF4-FFF2-40B4-BE49-F238E27FC236}">
                  <a16:creationId xmlns:a16="http://schemas.microsoft.com/office/drawing/2014/main" id="{55073BDF-8586-A24F-9027-52A7622D6D95}"/>
                </a:ext>
              </a:extLst>
            </p:cNvPr>
            <p:cNvSpPr/>
            <p:nvPr/>
          </p:nvSpPr>
          <p:spPr>
            <a:xfrm rot="18439845">
              <a:off x="6238256" y="2812832"/>
              <a:ext cx="1330591" cy="524786"/>
            </a:xfrm>
            <a:prstGeom prst="ellipse">
              <a:avLst/>
            </a:prstGeom>
            <a:solidFill>
              <a:srgbClr val="FFFF00">
                <a:alpha val="47734"/>
              </a:srgbClr>
            </a:solidFill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00"/>
                </a:solidFill>
              </a:endParaRPr>
            </a:p>
          </p:txBody>
        </p:sp>
        <p:cxnSp>
          <p:nvCxnSpPr>
            <p:cNvPr id="111" name="Straight Arrow Connector 110">
              <a:extLst>
                <a:ext uri="{FF2B5EF4-FFF2-40B4-BE49-F238E27FC236}">
                  <a16:creationId xmlns:a16="http://schemas.microsoft.com/office/drawing/2014/main" id="{F1E8960D-E82A-674D-8A37-814E78517058}"/>
                </a:ext>
              </a:extLst>
            </p:cNvPr>
            <p:cNvCxnSpPr/>
            <p:nvPr/>
          </p:nvCxnSpPr>
          <p:spPr>
            <a:xfrm flipH="1">
              <a:off x="6419792" y="3086045"/>
              <a:ext cx="468145" cy="625169"/>
            </a:xfrm>
            <a:prstGeom prst="straightConnector1">
              <a:avLst/>
            </a:prstGeom>
            <a:noFill/>
            <a:ln>
              <a:solidFill>
                <a:srgbClr val="FFFF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2" name="TextBox 111">
              <a:extLst>
                <a:ext uri="{FF2B5EF4-FFF2-40B4-BE49-F238E27FC236}">
                  <a16:creationId xmlns:a16="http://schemas.microsoft.com/office/drawing/2014/main" id="{7A69B233-5BDC-D046-A48B-0590A4C1AA95}"/>
                </a:ext>
              </a:extLst>
            </p:cNvPr>
            <p:cNvSpPr txBox="1"/>
            <p:nvPr/>
          </p:nvSpPr>
          <p:spPr>
            <a:xfrm>
              <a:off x="7343687" y="2578389"/>
              <a:ext cx="505284" cy="4092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100">
                  <a:solidFill>
                    <a:srgbClr val="FFFF00"/>
                  </a:solidFill>
                </a:rPr>
                <a:t>∆V</a:t>
              </a:r>
            </a:p>
          </p:txBody>
        </p:sp>
        <p:sp>
          <p:nvSpPr>
            <p:cNvPr id="113" name="TextBox 112">
              <a:extLst>
                <a:ext uri="{FF2B5EF4-FFF2-40B4-BE49-F238E27FC236}">
                  <a16:creationId xmlns:a16="http://schemas.microsoft.com/office/drawing/2014/main" id="{5F7D1211-CC3C-E447-A33A-8E7E73A859B8}"/>
                </a:ext>
              </a:extLst>
            </p:cNvPr>
            <p:cNvSpPr txBox="1"/>
            <p:nvPr/>
          </p:nvSpPr>
          <p:spPr>
            <a:xfrm>
              <a:off x="-17363" y="3447671"/>
              <a:ext cx="1318535" cy="409200"/>
            </a:xfrm>
            <a:prstGeom prst="rect">
              <a:avLst/>
            </a:prstGeom>
            <a:solidFill>
              <a:schemeClr val="tx1"/>
            </a:solidFill>
          </p:spPr>
          <p:txBody>
            <a:bodyPr wrap="square" rtlCol="0">
              <a:spAutoFit/>
            </a:bodyPr>
            <a:lstStyle/>
            <a:p>
              <a:r>
                <a:rPr lang="en-US" sz="1100" b="1" dirty="0">
                  <a:solidFill>
                    <a:srgbClr val="FFFF00"/>
                  </a:solidFill>
                  <a:cs typeface="Arial" panose="020B0604020202020204" pitchFamily="34" charset="0"/>
                </a:rPr>
                <a:t>Primary S/C</a:t>
              </a:r>
            </a:p>
          </p:txBody>
        </p:sp>
        <p:sp>
          <p:nvSpPr>
            <p:cNvPr id="114" name="TextBox 113">
              <a:extLst>
                <a:ext uri="{FF2B5EF4-FFF2-40B4-BE49-F238E27FC236}">
                  <a16:creationId xmlns:a16="http://schemas.microsoft.com/office/drawing/2014/main" id="{09D1DE45-DE5F-CE43-AB89-BAA35D633ACE}"/>
                </a:ext>
              </a:extLst>
            </p:cNvPr>
            <p:cNvSpPr txBox="1"/>
            <p:nvPr/>
          </p:nvSpPr>
          <p:spPr>
            <a:xfrm>
              <a:off x="2169775" y="2381571"/>
              <a:ext cx="1099455" cy="6739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rgbClr val="FF233F"/>
                  </a:solidFill>
                  <a:cs typeface="Arial" panose="020B0604020202020204" pitchFamily="34" charset="0"/>
                </a:rPr>
                <a:t>Catalog Object </a:t>
              </a:r>
              <a:r>
                <a:rPr lang="en-US" sz="1100" b="1" i="1">
                  <a:solidFill>
                    <a:srgbClr val="FF233F"/>
                  </a:solidFill>
                  <a:cs typeface="Arial" panose="020B0604020202020204" pitchFamily="34" charset="0"/>
                </a:rPr>
                <a:t>i+2</a:t>
              </a:r>
            </a:p>
          </p:txBody>
        </p: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DAACF279-E6D0-4A4E-851E-D6F670713395}"/>
                </a:ext>
              </a:extLst>
            </p:cNvPr>
            <p:cNvSpPr txBox="1"/>
            <p:nvPr/>
          </p:nvSpPr>
          <p:spPr>
            <a:xfrm>
              <a:off x="793476" y="1199512"/>
              <a:ext cx="978563" cy="6739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rgbClr val="FF233F"/>
                  </a:solidFill>
                  <a:cs typeface="Arial" panose="020B0604020202020204" pitchFamily="34" charset="0"/>
                </a:rPr>
                <a:t>Catalog Object </a:t>
              </a:r>
              <a:r>
                <a:rPr lang="en-US" sz="1100" b="1" i="1">
                  <a:solidFill>
                    <a:srgbClr val="FF233F"/>
                  </a:solidFill>
                  <a:cs typeface="Arial" panose="020B0604020202020204" pitchFamily="34" charset="0"/>
                </a:rPr>
                <a:t>i+1</a:t>
              </a:r>
            </a:p>
          </p:txBody>
        </p: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2FCA6A67-FCF9-1D48-8D87-BA4755608240}"/>
                </a:ext>
              </a:extLst>
            </p:cNvPr>
            <p:cNvSpPr txBox="1"/>
            <p:nvPr/>
          </p:nvSpPr>
          <p:spPr>
            <a:xfrm>
              <a:off x="1002159" y="2920389"/>
              <a:ext cx="1112679" cy="7485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rgbClr val="FF233F"/>
                  </a:solidFill>
                  <a:cs typeface="Arial" panose="020B0604020202020204" pitchFamily="34" charset="0"/>
                </a:rPr>
                <a:t>Catalog </a:t>
              </a:r>
            </a:p>
            <a:p>
              <a:r>
                <a:rPr lang="en-US" sz="1100" b="1">
                  <a:solidFill>
                    <a:srgbClr val="FF233F"/>
                  </a:solidFill>
                  <a:cs typeface="Arial" panose="020B0604020202020204" pitchFamily="34" charset="0"/>
                </a:rPr>
                <a:t>Object</a:t>
              </a:r>
              <a:r>
                <a:rPr lang="en-US" sz="1100" b="1" i="1">
                  <a:solidFill>
                    <a:srgbClr val="FF233F"/>
                  </a:solidFill>
                  <a:cs typeface="Arial" panose="020B0604020202020204" pitchFamily="34" charset="0"/>
                </a:rPr>
                <a:t> </a:t>
              </a:r>
              <a:r>
                <a:rPr lang="en-US" sz="1100" b="1" i="1" err="1">
                  <a:solidFill>
                    <a:srgbClr val="FF233F"/>
                  </a:solidFill>
                  <a:cs typeface="Arial" panose="020B0604020202020204" pitchFamily="34" charset="0"/>
                </a:rPr>
                <a:t>i</a:t>
              </a:r>
              <a:endParaRPr lang="en-US" sz="1100" b="1" i="1">
                <a:solidFill>
                  <a:srgbClr val="FF233F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6E6E29DB-E23D-904D-8E06-F81AE79E83CA}"/>
                </a:ext>
              </a:extLst>
            </p:cNvPr>
            <p:cNvSpPr txBox="1"/>
            <p:nvPr/>
          </p:nvSpPr>
          <p:spPr>
            <a:xfrm>
              <a:off x="3912733" y="3370557"/>
              <a:ext cx="1318535" cy="4092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rgbClr val="FFFF00"/>
                  </a:solidFill>
                  <a:cs typeface="Arial" panose="020B0604020202020204" pitchFamily="34" charset="0"/>
                </a:rPr>
                <a:t>Primary</a:t>
              </a:r>
              <a:r>
                <a:rPr lang="en-US" sz="1100" b="1">
                  <a:solidFill>
                    <a:schemeClr val="accent1">
                      <a:lumMod val="75000"/>
                    </a:schemeClr>
                  </a:solidFill>
                  <a:cs typeface="Arial" panose="020B0604020202020204" pitchFamily="34" charset="0"/>
                </a:rPr>
                <a:t> </a:t>
              </a:r>
              <a:r>
                <a:rPr lang="en-US" sz="1100" b="1">
                  <a:solidFill>
                    <a:srgbClr val="FFFF00"/>
                  </a:solidFill>
                  <a:cs typeface="Arial" panose="020B0604020202020204" pitchFamily="34" charset="0"/>
                </a:rPr>
                <a:t>S/C</a:t>
              </a:r>
            </a:p>
          </p:txBody>
        </p:sp>
        <p:sp>
          <p:nvSpPr>
            <p:cNvPr id="118" name="TextBox 117">
              <a:extLst>
                <a:ext uri="{FF2B5EF4-FFF2-40B4-BE49-F238E27FC236}">
                  <a16:creationId xmlns:a16="http://schemas.microsoft.com/office/drawing/2014/main" id="{272B64EE-53FC-3B48-8CB9-4B5D680C7261}"/>
                </a:ext>
              </a:extLst>
            </p:cNvPr>
            <p:cNvSpPr txBox="1"/>
            <p:nvPr/>
          </p:nvSpPr>
          <p:spPr>
            <a:xfrm>
              <a:off x="4973543" y="2038811"/>
              <a:ext cx="1106869" cy="6739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rgbClr val="FF233F"/>
                  </a:solidFill>
                  <a:cs typeface="Arial" panose="020B0604020202020204" pitchFamily="34" charset="0"/>
                </a:rPr>
                <a:t>Secondary Object</a:t>
              </a:r>
            </a:p>
          </p:txBody>
        </p:sp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D95296E5-AD32-F44D-8FE2-7A08BAE7FD20}"/>
                </a:ext>
              </a:extLst>
            </p:cNvPr>
            <p:cNvSpPr txBox="1"/>
            <p:nvPr/>
          </p:nvSpPr>
          <p:spPr>
            <a:xfrm>
              <a:off x="8372792" y="1425833"/>
              <a:ext cx="1062539" cy="6739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rgbClr val="FF233F"/>
                  </a:solidFill>
                  <a:cs typeface="Arial" panose="020B0604020202020204" pitchFamily="34" charset="0"/>
                </a:rPr>
                <a:t>Secondary Object</a:t>
              </a:r>
            </a:p>
          </p:txBody>
        </p:sp>
        <p:sp>
          <p:nvSpPr>
            <p:cNvPr id="120" name="TextBox 119">
              <a:extLst>
                <a:ext uri="{FF2B5EF4-FFF2-40B4-BE49-F238E27FC236}">
                  <a16:creationId xmlns:a16="http://schemas.microsoft.com/office/drawing/2014/main" id="{5172B8D6-4098-EE42-9B1E-4A360B1FE9E6}"/>
                </a:ext>
              </a:extLst>
            </p:cNvPr>
            <p:cNvSpPr txBox="1"/>
            <p:nvPr/>
          </p:nvSpPr>
          <p:spPr>
            <a:xfrm>
              <a:off x="7655834" y="3452489"/>
              <a:ext cx="1318535" cy="4092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rgbClr val="FFFF00"/>
                  </a:solidFill>
                  <a:cs typeface="Arial" panose="020B0604020202020204" pitchFamily="34" charset="0"/>
                </a:rPr>
                <a:t>Primary S/C</a:t>
              </a:r>
            </a:p>
          </p:txBody>
        </p: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23ACF492-CE30-6F46-8771-81F3601BFB6A}"/>
                </a:ext>
              </a:extLst>
            </p:cNvPr>
            <p:cNvSpPr txBox="1"/>
            <p:nvPr/>
          </p:nvSpPr>
          <p:spPr>
            <a:xfrm>
              <a:off x="7171207" y="2248061"/>
              <a:ext cx="1318535" cy="4092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rgbClr val="FFFF00"/>
                  </a:solidFill>
                  <a:cs typeface="Arial" panose="020B0604020202020204" pitchFamily="34" charset="0"/>
                </a:rPr>
                <a:t>Maneuver</a:t>
              </a:r>
            </a:p>
          </p:txBody>
        </p:sp>
        <p:sp>
          <p:nvSpPr>
            <p:cNvPr id="122" name="Oval 121">
              <a:extLst>
                <a:ext uri="{FF2B5EF4-FFF2-40B4-BE49-F238E27FC236}">
                  <a16:creationId xmlns:a16="http://schemas.microsoft.com/office/drawing/2014/main" id="{0C1B8903-8547-E54D-9EFA-BB7DA60024C2}"/>
                </a:ext>
              </a:extLst>
            </p:cNvPr>
            <p:cNvSpPr/>
            <p:nvPr/>
          </p:nvSpPr>
          <p:spPr>
            <a:xfrm>
              <a:off x="309826" y="3061290"/>
              <a:ext cx="62753" cy="5378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accent1">
                  <a:alpha val="74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" name="Oval 122">
              <a:extLst>
                <a:ext uri="{FF2B5EF4-FFF2-40B4-BE49-F238E27FC236}">
                  <a16:creationId xmlns:a16="http://schemas.microsoft.com/office/drawing/2014/main" id="{7D4812DF-F9C6-6448-A3A4-EEAFE2AA3959}"/>
                </a:ext>
              </a:extLst>
            </p:cNvPr>
            <p:cNvSpPr/>
            <p:nvPr/>
          </p:nvSpPr>
          <p:spPr>
            <a:xfrm>
              <a:off x="1762514" y="1772155"/>
              <a:ext cx="62753" cy="5378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accent1">
                  <a:alpha val="74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4" name="Oval 123">
              <a:extLst>
                <a:ext uri="{FF2B5EF4-FFF2-40B4-BE49-F238E27FC236}">
                  <a16:creationId xmlns:a16="http://schemas.microsoft.com/office/drawing/2014/main" id="{0A6FA818-85B7-7B4B-9323-8F6F522C48CC}"/>
                </a:ext>
              </a:extLst>
            </p:cNvPr>
            <p:cNvSpPr/>
            <p:nvPr/>
          </p:nvSpPr>
          <p:spPr>
            <a:xfrm rot="3565253">
              <a:off x="680013" y="2341584"/>
              <a:ext cx="62753" cy="5378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accent1">
                  <a:alpha val="74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5" name="Oval 124">
              <a:extLst>
                <a:ext uri="{FF2B5EF4-FFF2-40B4-BE49-F238E27FC236}">
                  <a16:creationId xmlns:a16="http://schemas.microsoft.com/office/drawing/2014/main" id="{46074F59-6416-F340-92EB-623E9173A4DF}"/>
                </a:ext>
              </a:extLst>
            </p:cNvPr>
            <p:cNvSpPr/>
            <p:nvPr/>
          </p:nvSpPr>
          <p:spPr>
            <a:xfrm rot="3565253">
              <a:off x="2002531" y="2676041"/>
              <a:ext cx="63457" cy="56997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accent1">
                  <a:alpha val="74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6" name="Oval 125">
              <a:extLst>
                <a:ext uri="{FF2B5EF4-FFF2-40B4-BE49-F238E27FC236}">
                  <a16:creationId xmlns:a16="http://schemas.microsoft.com/office/drawing/2014/main" id="{5938D422-0061-5D49-A353-8B4C1C70F588}"/>
                </a:ext>
              </a:extLst>
            </p:cNvPr>
            <p:cNvSpPr/>
            <p:nvPr/>
          </p:nvSpPr>
          <p:spPr>
            <a:xfrm>
              <a:off x="4622257" y="2336930"/>
              <a:ext cx="62753" cy="5378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accent1">
                  <a:alpha val="74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7" name="Oval 126">
              <a:extLst>
                <a:ext uri="{FF2B5EF4-FFF2-40B4-BE49-F238E27FC236}">
                  <a16:creationId xmlns:a16="http://schemas.microsoft.com/office/drawing/2014/main" id="{CC485F43-C97E-D540-AE1D-84F9D2848FEB}"/>
                </a:ext>
              </a:extLst>
            </p:cNvPr>
            <p:cNvSpPr/>
            <p:nvPr/>
          </p:nvSpPr>
          <p:spPr>
            <a:xfrm>
              <a:off x="4245743" y="2838950"/>
              <a:ext cx="62753" cy="5378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accent1">
                  <a:alpha val="74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Oval 127">
              <a:extLst>
                <a:ext uri="{FF2B5EF4-FFF2-40B4-BE49-F238E27FC236}">
                  <a16:creationId xmlns:a16="http://schemas.microsoft.com/office/drawing/2014/main" id="{E52842E0-63FC-8842-AE48-F8EA79F78495}"/>
                </a:ext>
              </a:extLst>
            </p:cNvPr>
            <p:cNvSpPr/>
            <p:nvPr/>
          </p:nvSpPr>
          <p:spPr>
            <a:xfrm>
              <a:off x="8050474" y="2893933"/>
              <a:ext cx="62753" cy="5378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accent1">
                  <a:alpha val="74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9" name="Oval 128">
              <a:extLst>
                <a:ext uri="{FF2B5EF4-FFF2-40B4-BE49-F238E27FC236}">
                  <a16:creationId xmlns:a16="http://schemas.microsoft.com/office/drawing/2014/main" id="{47B749B0-5175-124E-B606-7EBFE11000C2}"/>
                </a:ext>
              </a:extLst>
            </p:cNvPr>
            <p:cNvSpPr/>
            <p:nvPr/>
          </p:nvSpPr>
          <p:spPr>
            <a:xfrm>
              <a:off x="6875688" y="3043295"/>
              <a:ext cx="62753" cy="5378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accent1">
                  <a:alpha val="74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0" name="Oval 129">
              <a:extLst>
                <a:ext uri="{FF2B5EF4-FFF2-40B4-BE49-F238E27FC236}">
                  <a16:creationId xmlns:a16="http://schemas.microsoft.com/office/drawing/2014/main" id="{A59E6597-A07C-6D43-9A3E-E7C5568F093B}"/>
                </a:ext>
              </a:extLst>
            </p:cNvPr>
            <p:cNvSpPr/>
            <p:nvPr/>
          </p:nvSpPr>
          <p:spPr>
            <a:xfrm>
              <a:off x="8426988" y="2391913"/>
              <a:ext cx="62753" cy="5378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010D8BC-A0D7-CA44-BF35-A5180FB63E64}"/>
              </a:ext>
            </a:extLst>
          </p:cNvPr>
          <p:cNvSpPr txBox="1"/>
          <p:nvPr/>
        </p:nvSpPr>
        <p:spPr>
          <a:xfrm>
            <a:off x="645982" y="3499821"/>
            <a:ext cx="17450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Conjunction Assessment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7C4A3C0C-6E5D-D04A-A490-B62031952131}"/>
              </a:ext>
            </a:extLst>
          </p:cNvPr>
          <p:cNvSpPr txBox="1"/>
          <p:nvPr/>
        </p:nvSpPr>
        <p:spPr>
          <a:xfrm>
            <a:off x="3490035" y="3466822"/>
            <a:ext cx="17450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Risk</a:t>
            </a:r>
          </a:p>
          <a:p>
            <a:pPr algn="ctr"/>
            <a:r>
              <a:rPr lang="en-US">
                <a:solidFill>
                  <a:schemeClr val="bg1"/>
                </a:solidFill>
              </a:rPr>
              <a:t> Analysis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EA38874E-2272-D04A-9490-1D1236573312}"/>
              </a:ext>
            </a:extLst>
          </p:cNvPr>
          <p:cNvSpPr txBox="1"/>
          <p:nvPr/>
        </p:nvSpPr>
        <p:spPr>
          <a:xfrm>
            <a:off x="6694383" y="3493223"/>
            <a:ext cx="17450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Risk</a:t>
            </a:r>
          </a:p>
          <a:p>
            <a:pPr algn="ctr"/>
            <a:r>
              <a:rPr lang="en-US">
                <a:solidFill>
                  <a:schemeClr val="bg1"/>
                </a:solidFill>
              </a:rPr>
              <a:t> Mitigation</a:t>
            </a:r>
          </a:p>
        </p:txBody>
      </p:sp>
    </p:spTree>
    <p:extLst>
      <p:ext uri="{BB962C8B-B14F-4D97-AF65-F5344CB8AC3E}">
        <p14:creationId xmlns:p14="http://schemas.microsoft.com/office/powerpoint/2010/main" val="3892652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E8E8BD-C016-6644-9CB8-0C2AB2A737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449654"/>
            <a:ext cx="8686800" cy="4650752"/>
          </a:xfrm>
        </p:spPr>
        <p:txBody>
          <a:bodyPr/>
          <a:lstStyle/>
          <a:p>
            <a:r>
              <a:rPr lang="en-US" sz="2800" dirty="0">
                <a:latin typeface="+mn-lt"/>
              </a:rPr>
              <a:t>Conjunction Assessment process summary</a:t>
            </a:r>
          </a:p>
          <a:p>
            <a:r>
              <a:rPr lang="en-US" sz="2800" dirty="0">
                <a:solidFill>
                  <a:srgbClr val="FCFFAC"/>
                </a:solidFill>
                <a:latin typeface="+mn-lt"/>
              </a:rPr>
              <a:t>Current and growing Challenges</a:t>
            </a:r>
          </a:p>
          <a:p>
            <a:r>
              <a:rPr lang="en-US" sz="2800" dirty="0">
                <a:latin typeface="+mn-lt"/>
              </a:rPr>
              <a:t>Opportunity: For a Resilient Space Environment</a:t>
            </a:r>
          </a:p>
          <a:p>
            <a:r>
              <a:rPr lang="en-US" sz="2800" dirty="0">
                <a:latin typeface="+mn-lt"/>
              </a:rPr>
              <a:t>Conclusion and Summary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30878B-DC7C-1B49-A342-87E5129BB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</p:spTree>
    <p:extLst>
      <p:ext uri="{BB962C8B-B14F-4D97-AF65-F5344CB8AC3E}">
        <p14:creationId xmlns:p14="http://schemas.microsoft.com/office/powerpoint/2010/main" val="38717121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6240A01-27AF-6A47-990E-8CB3A6862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Changing Space Environment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7266F9-AB01-7F40-A048-D14587870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584" y="1311802"/>
            <a:ext cx="6673713" cy="5005285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9E8FA49F-5AF9-9C48-850F-C82C6C156BCC}"/>
              </a:ext>
            </a:extLst>
          </p:cNvPr>
          <p:cNvSpPr/>
          <p:nvPr/>
        </p:nvSpPr>
        <p:spPr>
          <a:xfrm>
            <a:off x="6520398" y="4052196"/>
            <a:ext cx="381965" cy="451413"/>
          </a:xfrm>
          <a:prstGeom prst="ellipse">
            <a:avLst/>
          </a:prstGeom>
          <a:noFill/>
          <a:ln w="38100">
            <a:solidFill>
              <a:srgbClr val="FF233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F60E23-561A-DF4A-B2B7-4ABDD7FB2753}"/>
              </a:ext>
            </a:extLst>
          </p:cNvPr>
          <p:cNvSpPr txBox="1"/>
          <p:nvPr/>
        </p:nvSpPr>
        <p:spPr>
          <a:xfrm>
            <a:off x="5978159" y="4503609"/>
            <a:ext cx="27859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Conjunction Events: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Payloads (Non-Debris) &gt; Debris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93C99A-B62B-3F4B-8CE0-0A04FDB4575A}"/>
              </a:ext>
            </a:extLst>
          </p:cNvPr>
          <p:cNvSpPr txBox="1"/>
          <p:nvPr/>
        </p:nvSpPr>
        <p:spPr>
          <a:xfrm>
            <a:off x="2091927" y="1341378"/>
            <a:ext cx="5146000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 u="sng" dirty="0">
                <a:solidFill>
                  <a:schemeClr val="bg1"/>
                </a:solidFill>
              </a:rPr>
              <a:t>Number of unique events per month with an RIC</a:t>
            </a:r>
          </a:p>
          <a:p>
            <a:pPr algn="ctr"/>
            <a:r>
              <a:rPr lang="en-US" sz="1600" b="1" u="sng" dirty="0">
                <a:solidFill>
                  <a:schemeClr val="bg1"/>
                </a:solidFill>
              </a:rPr>
              <a:t> Screening Volume (0.5,5,5) km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27679E-CAA7-4548-9898-D2A10CF8FDB8}"/>
              </a:ext>
            </a:extLst>
          </p:cNvPr>
          <p:cNvSpPr txBox="1"/>
          <p:nvPr/>
        </p:nvSpPr>
        <p:spPr>
          <a:xfrm>
            <a:off x="1879014" y="2337718"/>
            <a:ext cx="27859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Repeating Conjunctions </a:t>
            </a:r>
            <a:r>
              <a:rPr lang="en-US" sz="1600" dirty="0" err="1">
                <a:solidFill>
                  <a:schemeClr val="bg1"/>
                </a:solidFill>
              </a:rPr>
              <a:t>btn</a:t>
            </a:r>
            <a:r>
              <a:rPr lang="en-US" sz="1600" dirty="0">
                <a:solidFill>
                  <a:schemeClr val="bg1"/>
                </a:solidFill>
              </a:rPr>
              <a:t> a NASA S/C and two S/C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0459A86-CAE7-8842-869C-F9912FC7EB59}"/>
              </a:ext>
            </a:extLst>
          </p:cNvPr>
          <p:cNvSpPr/>
          <p:nvPr/>
        </p:nvSpPr>
        <p:spPr>
          <a:xfrm>
            <a:off x="2989440" y="3444500"/>
            <a:ext cx="449219" cy="451413"/>
          </a:xfrm>
          <a:prstGeom prst="ellipse">
            <a:avLst/>
          </a:prstGeom>
          <a:noFill/>
          <a:ln w="38100">
            <a:solidFill>
              <a:srgbClr val="FF233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BF5DEA-3A8C-3C41-ABF9-6AC0A017B4F2}"/>
              </a:ext>
            </a:extLst>
          </p:cNvPr>
          <p:cNvSpPr/>
          <p:nvPr/>
        </p:nvSpPr>
        <p:spPr>
          <a:xfrm>
            <a:off x="2989440" y="1807660"/>
            <a:ext cx="449219" cy="451413"/>
          </a:xfrm>
          <a:prstGeom prst="ellipse">
            <a:avLst/>
          </a:prstGeom>
          <a:noFill/>
          <a:ln w="38100">
            <a:solidFill>
              <a:srgbClr val="FF233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61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30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150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3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15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30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150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/>
      <p:bldP spid="9" grpId="0"/>
      <p:bldP spid="10" grpId="0" animBg="1"/>
      <p:bldP spid="10" grpId="1" animBg="1"/>
      <p:bldP spid="11" grpId="0" animBg="1"/>
      <p:bldP spid="11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C8E48E-5AF1-CA4B-8374-C03FBFEE0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568" y="1449884"/>
            <a:ext cx="5197033" cy="3504081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800" dirty="0">
                <a:effectLst/>
                <a:latin typeface="+mn-lt"/>
              </a:rPr>
              <a:t>CUBESATS</a:t>
            </a:r>
          </a:p>
          <a:p>
            <a:endParaRPr lang="en-US" dirty="0">
              <a:effectLst/>
              <a:latin typeface="+mn-lt"/>
            </a:endParaRPr>
          </a:p>
          <a:p>
            <a:r>
              <a:rPr lang="en-US" dirty="0">
                <a:effectLst/>
                <a:latin typeface="+mn-lt"/>
              </a:rPr>
              <a:t>Increasingly varied technical capabilities</a:t>
            </a:r>
          </a:p>
          <a:p>
            <a:r>
              <a:rPr lang="en-US" dirty="0">
                <a:effectLst/>
                <a:latin typeface="+mn-lt"/>
              </a:rPr>
              <a:t>Small doesn’t mean safe</a:t>
            </a:r>
          </a:p>
          <a:p>
            <a:pPr lvl="1"/>
            <a:r>
              <a:rPr lang="en-US" dirty="0">
                <a:effectLst/>
                <a:latin typeface="+mn-lt"/>
              </a:rPr>
              <a:t>Can create large debris clouds</a:t>
            </a:r>
          </a:p>
          <a:p>
            <a:r>
              <a:rPr lang="en-US" dirty="0">
                <a:effectLst/>
                <a:latin typeface="+mn-lt"/>
              </a:rPr>
              <a:t>Small satellites must be tracked in order to prevent collisions</a:t>
            </a:r>
          </a:p>
          <a:p>
            <a:r>
              <a:rPr lang="en-US" dirty="0">
                <a:effectLst/>
                <a:latin typeface="+mn-lt"/>
              </a:rPr>
              <a:t>Maneuverable satellites, even if small, must have maneuvers screened</a:t>
            </a:r>
          </a:p>
          <a:p>
            <a:pPr lvl="1"/>
            <a:r>
              <a:rPr lang="en-US" dirty="0">
                <a:effectLst/>
                <a:latin typeface="+mn-lt"/>
              </a:rPr>
              <a:t>CA is not effective if screenings cannot be performed against intended trajectories</a:t>
            </a: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9E573C9-6185-5F48-AB55-B07271A1D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Evolution and Challenges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D4B225-F8DA-874B-B973-F2D8506768C5}"/>
              </a:ext>
            </a:extLst>
          </p:cNvPr>
          <p:cNvSpPr/>
          <p:nvPr/>
        </p:nvSpPr>
        <p:spPr>
          <a:xfrm>
            <a:off x="-59383" y="5850170"/>
            <a:ext cx="556893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indent="-228600">
              <a:buAutoNum type="arabicParenBoth"/>
            </a:pPr>
            <a:r>
              <a:rPr lang="en-US" sz="800" dirty="0">
                <a:solidFill>
                  <a:srgbClr val="FFFF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https://www.nasa.gov/sites/default/files/thumbnails/image/ocsd_02_v02.png</a:t>
            </a:r>
            <a:endParaRPr lang="en-US" sz="800" dirty="0">
              <a:solidFill>
                <a:srgbClr val="FFFF00"/>
              </a:solidFill>
            </a:endParaRPr>
          </a:p>
          <a:p>
            <a:pPr marL="228600" indent="-228600">
              <a:buAutoNum type="arabicParenBoth"/>
            </a:pPr>
            <a:r>
              <a:rPr lang="en-US" sz="800" dirty="0" err="1">
                <a:solidFill>
                  <a:schemeClr val="bg1"/>
                </a:solidFill>
              </a:rPr>
              <a:t>Lechtenberg</a:t>
            </a:r>
            <a:r>
              <a:rPr lang="en-US" sz="800" dirty="0">
                <a:solidFill>
                  <a:schemeClr val="bg1"/>
                </a:solidFill>
              </a:rPr>
              <a:t>, T. 2019a. “An Operational Algorithm for evaluating Satellite Collision Consequence.” 2019 AAS Astrodynamics Specialist Conference (Paper #19-669), Portland ME, August 2019. </a:t>
            </a:r>
          </a:p>
          <a:p>
            <a:pPr marL="228600" indent="-228600">
              <a:buAutoNum type="arabicParenBoth"/>
            </a:pPr>
            <a:endParaRPr lang="en-US" sz="8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5CB84C-81F5-464C-A182-9D865723FA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322" b="12811"/>
          <a:stretch/>
        </p:blipFill>
        <p:spPr>
          <a:xfrm>
            <a:off x="5509549" y="1281472"/>
            <a:ext cx="3507883" cy="17041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80DE4B-5FA6-DC45-93E0-CB23E04BF685}"/>
              </a:ext>
            </a:extLst>
          </p:cNvPr>
          <p:cNvSpPr txBox="1"/>
          <p:nvPr/>
        </p:nvSpPr>
        <p:spPr>
          <a:xfrm>
            <a:off x="6023440" y="2960447"/>
            <a:ext cx="240753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solidFill>
                  <a:schemeClr val="bg1"/>
                </a:solidFill>
              </a:rPr>
              <a:t>OCSD NASA mission with water propulsion</a:t>
            </a:r>
            <a:r>
              <a:rPr lang="en-US" sz="900" baseline="30000">
                <a:solidFill>
                  <a:schemeClr val="bg1"/>
                </a:solidFill>
              </a:rPr>
              <a:t>(1)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4EDECE4-3F97-5140-B6E7-7F9B06EEBC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549" y="3321457"/>
            <a:ext cx="3400389" cy="2924511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02D6B98-1958-E94A-B96C-6B062E12D538}"/>
              </a:ext>
            </a:extLst>
          </p:cNvPr>
          <p:cNvSpPr txBox="1"/>
          <p:nvPr/>
        </p:nvSpPr>
        <p:spPr>
          <a:xfrm>
            <a:off x="5323601" y="6316080"/>
            <a:ext cx="3586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solidFill>
                  <a:schemeClr val="bg1"/>
                </a:solidFill>
              </a:rPr>
              <a:t>Fragmentation algorithms developed by the NASA ODPO to assess the debris production potential of any given conjunction.</a:t>
            </a:r>
            <a:r>
              <a:rPr lang="en-US" sz="900" baseline="30000" dirty="0">
                <a:solidFill>
                  <a:schemeClr val="bg1"/>
                </a:solidFill>
              </a:rPr>
              <a:t>(2)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8124367-F936-AC4C-A985-F0F1A7BE1A2A}"/>
              </a:ext>
            </a:extLst>
          </p:cNvPr>
          <p:cNvGrpSpPr/>
          <p:nvPr/>
        </p:nvGrpSpPr>
        <p:grpSpPr>
          <a:xfrm>
            <a:off x="525891" y="4961760"/>
            <a:ext cx="4398381" cy="923330"/>
            <a:chOff x="525893" y="5092047"/>
            <a:chExt cx="4398381" cy="923330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3C61EDC-5C76-CE40-8F59-A9CD3E424E06}"/>
                </a:ext>
              </a:extLst>
            </p:cNvPr>
            <p:cNvSpPr txBox="1"/>
            <p:nvPr/>
          </p:nvSpPr>
          <p:spPr>
            <a:xfrm>
              <a:off x="525893" y="5092047"/>
              <a:ext cx="4398381" cy="92333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b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</a:rPr>
                <a:t>In short, small, less expensive satellites require the same CA as large satellites</a:t>
              </a:r>
            </a:p>
            <a:p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5F41580-A33C-DB49-97DA-5AB6A8B35A5A}"/>
                </a:ext>
              </a:extLst>
            </p:cNvPr>
            <p:cNvSpPr/>
            <p:nvPr/>
          </p:nvSpPr>
          <p:spPr>
            <a:xfrm>
              <a:off x="810228" y="5092047"/>
              <a:ext cx="3865944" cy="648996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90322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C8E48E-5AF1-CA4B-8374-C03FBFEE0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568" y="1311802"/>
            <a:ext cx="4268892" cy="412242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800" dirty="0">
                <a:effectLst/>
                <a:latin typeface="+mn-lt"/>
              </a:rPr>
              <a:t>COMMERCIAL and INTERNATIONAL GROWTH</a:t>
            </a:r>
          </a:p>
          <a:p>
            <a:pPr marL="0" indent="0" algn="ctr">
              <a:buNone/>
            </a:pPr>
            <a:endParaRPr lang="en-US" sz="2800" dirty="0">
              <a:effectLst/>
              <a:latin typeface="+mn-lt"/>
            </a:endParaRPr>
          </a:p>
          <a:p>
            <a:r>
              <a:rPr lang="en-US" dirty="0">
                <a:effectLst/>
                <a:latin typeface="+mn-lt"/>
              </a:rPr>
              <a:t>Dramatic increase in owner/operators (O/O), orbital objects, and associated launches</a:t>
            </a:r>
          </a:p>
          <a:p>
            <a:r>
              <a:rPr lang="en-US" dirty="0">
                <a:effectLst/>
                <a:latin typeface="+mn-lt"/>
              </a:rPr>
              <a:t>Large constellations using novel techniques</a:t>
            </a:r>
          </a:p>
          <a:p>
            <a:pPr lvl="1"/>
            <a:r>
              <a:rPr lang="en-US" dirty="0">
                <a:effectLst/>
                <a:latin typeface="+mn-lt"/>
              </a:rPr>
              <a:t>Autonomous maneuvering</a:t>
            </a:r>
          </a:p>
          <a:p>
            <a:pPr lvl="1"/>
            <a:r>
              <a:rPr lang="en-US" dirty="0">
                <a:effectLst/>
                <a:latin typeface="+mn-lt"/>
              </a:rPr>
              <a:t>Multiple Rideshares (up to 60-100)   with secondary deploys</a:t>
            </a:r>
          </a:p>
          <a:p>
            <a:r>
              <a:rPr lang="en-US" dirty="0">
                <a:effectLst/>
                <a:latin typeface="+mn-lt"/>
              </a:rPr>
              <a:t>More independent operators with varying expertise and capabilities</a:t>
            </a:r>
            <a:endParaRPr lang="en-US" dirty="0">
              <a:latin typeface="+mn-lt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9E573C9-6185-5F48-AB55-B07271A1D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Evolution and Challenges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D4B225-F8DA-874B-B973-F2D8506768C5}"/>
              </a:ext>
            </a:extLst>
          </p:cNvPr>
          <p:cNvSpPr/>
          <p:nvPr/>
        </p:nvSpPr>
        <p:spPr>
          <a:xfrm>
            <a:off x="126568" y="6110922"/>
            <a:ext cx="570412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</a:rPr>
              <a:t>https://www.swp-berlin.org/publications/assets/Research_Paper/2021RP03/images/2021RP03_InternetFromSpace_003.png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D56EEAF0-54C0-4049-8B5C-948DA09A7D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460" y="2259589"/>
            <a:ext cx="4748540" cy="233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F2822F2C-4B24-FA40-B4F9-7760961E5406}"/>
              </a:ext>
            </a:extLst>
          </p:cNvPr>
          <p:cNvGrpSpPr/>
          <p:nvPr/>
        </p:nvGrpSpPr>
        <p:grpSpPr>
          <a:xfrm>
            <a:off x="1131545" y="5125301"/>
            <a:ext cx="7561162" cy="1200329"/>
            <a:chOff x="1069211" y="4946306"/>
            <a:chExt cx="7561162" cy="1200329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3C61EDC-5C76-CE40-8F59-A9CD3E424E06}"/>
                </a:ext>
              </a:extLst>
            </p:cNvPr>
            <p:cNvSpPr txBox="1"/>
            <p:nvPr/>
          </p:nvSpPr>
          <p:spPr>
            <a:xfrm>
              <a:off x="1125638" y="4946306"/>
              <a:ext cx="7428054" cy="120032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b">
              <a:spAutoFit/>
            </a:bodyPr>
            <a:lstStyle/>
            <a:p>
              <a:pPr algn="ctr"/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dirty="0">
                  <a:solidFill>
                    <a:schemeClr val="bg1"/>
                  </a:solidFill>
                </a:rPr>
                <a:t>Need a CA process that enables automation without sacrificing maneuver planning coordination that also facilitates rapid cataloging of multiple objects. </a:t>
              </a:r>
            </a:p>
            <a:p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29E2785-7AAC-DA48-A67C-4B761AD5D384}"/>
                </a:ext>
              </a:extLst>
            </p:cNvPr>
            <p:cNvSpPr/>
            <p:nvPr/>
          </p:nvSpPr>
          <p:spPr>
            <a:xfrm>
              <a:off x="1069211" y="5164772"/>
              <a:ext cx="7561162" cy="702807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7286495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C8E48E-5AF1-CA4B-8374-C03FBFEE0F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effectLst/>
                <a:latin typeface="+mn-lt"/>
              </a:rPr>
              <a:t>The </a:t>
            </a:r>
            <a:r>
              <a:rPr lang="en-US" sz="2400">
                <a:effectLst/>
                <a:latin typeface="+mn-lt"/>
              </a:rPr>
              <a:t>general consensus</a:t>
            </a:r>
            <a:r>
              <a:rPr lang="en-US" sz="2400" dirty="0">
                <a:effectLst/>
                <a:latin typeface="+mn-lt"/>
              </a:rPr>
              <a:t> is that space is not only getting crowded but also operationally complex.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9E573C9-6185-5F48-AB55-B07271A1D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Evolution and Challenges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2ED2B1-EEBC-AD44-8784-7E662FF6AC41}"/>
              </a:ext>
            </a:extLst>
          </p:cNvPr>
          <p:cNvSpPr txBox="1"/>
          <p:nvPr/>
        </p:nvSpPr>
        <p:spPr>
          <a:xfrm>
            <a:off x="-2891307" y="6126164"/>
            <a:ext cx="757921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solidFill>
                  <a:schemeClr val="bg1"/>
                </a:solidFill>
              </a:rPr>
              <a:t>https://</a:t>
            </a:r>
            <a:r>
              <a:rPr lang="en-US" sz="900" dirty="0" err="1">
                <a:solidFill>
                  <a:schemeClr val="bg1"/>
                </a:solidFill>
              </a:rPr>
              <a:t>i.gifer.com</a:t>
            </a:r>
            <a:r>
              <a:rPr lang="en-US" sz="900" dirty="0">
                <a:solidFill>
                  <a:schemeClr val="bg1"/>
                </a:solidFill>
              </a:rPr>
              <a:t>/Gx1H.gif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B3A18D-F47D-504F-B64A-00964D9AF9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0" y="2276788"/>
            <a:ext cx="4572000" cy="304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EBA62C5-345E-D240-8B80-2E64FC05F7E7}"/>
              </a:ext>
            </a:extLst>
          </p:cNvPr>
          <p:cNvSpPr txBox="1"/>
          <p:nvPr/>
        </p:nvSpPr>
        <p:spPr>
          <a:xfrm>
            <a:off x="2669146" y="5872248"/>
            <a:ext cx="3805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So, what can we do about it?</a:t>
            </a:r>
          </a:p>
        </p:txBody>
      </p:sp>
    </p:spTree>
    <p:extLst>
      <p:ext uri="{BB962C8B-B14F-4D97-AF65-F5344CB8AC3E}">
        <p14:creationId xmlns:p14="http://schemas.microsoft.com/office/powerpoint/2010/main" val="3320686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E8E8BD-C016-6644-9CB8-0C2AB2A737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449654"/>
            <a:ext cx="8686800" cy="4650752"/>
          </a:xfrm>
        </p:spPr>
        <p:txBody>
          <a:bodyPr/>
          <a:lstStyle/>
          <a:p>
            <a:r>
              <a:rPr lang="en-US" sz="2800" dirty="0">
                <a:latin typeface="+mn-lt"/>
              </a:rPr>
              <a:t>Conjunction Assessment process summary</a:t>
            </a:r>
          </a:p>
          <a:p>
            <a:r>
              <a:rPr lang="en-US" sz="2800" dirty="0">
                <a:latin typeface="+mn-lt"/>
              </a:rPr>
              <a:t>Current and growing Challenges</a:t>
            </a:r>
          </a:p>
          <a:p>
            <a:r>
              <a:rPr lang="en-US" sz="2800" dirty="0">
                <a:solidFill>
                  <a:srgbClr val="FCFFAC"/>
                </a:solidFill>
                <a:latin typeface="+mn-lt"/>
              </a:rPr>
              <a:t>Opportunity: For a Resilient Space Environment</a:t>
            </a:r>
          </a:p>
          <a:p>
            <a:r>
              <a:rPr lang="en-US" sz="2800" dirty="0">
                <a:latin typeface="+mn-lt"/>
              </a:rPr>
              <a:t>Conclusion and Summary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30878B-DC7C-1B49-A342-87E5129BB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</p:spTree>
    <p:extLst>
      <p:ext uri="{BB962C8B-B14F-4D97-AF65-F5344CB8AC3E}">
        <p14:creationId xmlns:p14="http://schemas.microsoft.com/office/powerpoint/2010/main" val="3782206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2AE0A45-5BA2-954C-A239-24DCA92B3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940" y="1416675"/>
            <a:ext cx="8744755" cy="5022761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+mn-lt"/>
              </a:rPr>
              <a:t>Space Situational Awareness can play a role to enable greater international cooperation and collaboration as well as improving established international partnerships.</a:t>
            </a:r>
          </a:p>
          <a:p>
            <a:r>
              <a:rPr lang="en-US" sz="2400" dirty="0">
                <a:latin typeface="+mn-lt"/>
              </a:rPr>
              <a:t>International regulatory bodies are essential and have their role, but can be complex to enforce </a:t>
            </a:r>
          </a:p>
          <a:p>
            <a:r>
              <a:rPr lang="en-US" sz="2400" dirty="0">
                <a:latin typeface="+mn-lt"/>
              </a:rPr>
              <a:t>A robust Conjunction Assessment process is necessary for space resilience because:</a:t>
            </a:r>
          </a:p>
          <a:p>
            <a:pPr lvl="1"/>
            <a:r>
              <a:rPr lang="en-US" sz="2000" dirty="0">
                <a:latin typeface="+mn-lt"/>
              </a:rPr>
              <a:t>Risk is not just to the protected spacecraft but also to the space environment</a:t>
            </a:r>
          </a:p>
          <a:p>
            <a:pPr lvl="1"/>
            <a:r>
              <a:rPr lang="en-US" sz="2000" dirty="0">
                <a:latin typeface="+mn-lt"/>
              </a:rPr>
              <a:t>Loss of one CubeSat may be tolerable to the owner of a large constellation from a mission performance standpoint, but could put hundreds of pieces of debris in the environment used by another spacecraft</a:t>
            </a:r>
          </a:p>
          <a:p>
            <a:pPr lvl="1"/>
            <a:r>
              <a:rPr lang="en-US" sz="2000" dirty="0">
                <a:latin typeface="+mn-lt"/>
              </a:rPr>
              <a:t>Even if a small sat is non-maneuverable, the other object may be maneuverable and coordination with the other operator is thus warranted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3A08F89-2651-8C48-9D5E-B5D479FDE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Opportunity</a:t>
            </a:r>
          </a:p>
        </p:txBody>
      </p:sp>
    </p:spTree>
    <p:extLst>
      <p:ext uri="{BB962C8B-B14F-4D97-AF65-F5344CB8AC3E}">
        <p14:creationId xmlns:p14="http://schemas.microsoft.com/office/powerpoint/2010/main" val="385997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F1C5C1-78B5-0845-B41A-95118BA56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23" y="1411018"/>
            <a:ext cx="8783554" cy="64322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+mn-lt"/>
              </a:rPr>
              <a:t>Space operators’ goal is mission success.</a:t>
            </a:r>
            <a:endParaRPr lang="en-US" sz="2400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r>
              <a:rPr lang="en-US" sz="2400" dirty="0">
                <a:latin typeface="+mn-lt"/>
              </a:rPr>
              <a:t>A compilation of lessons-learned and best practices has been accumulated and is worth considering in the quest for space resilience</a:t>
            </a:r>
          </a:p>
          <a:p>
            <a:r>
              <a:rPr lang="en-US" sz="2400" dirty="0">
                <a:latin typeface="+mn-lt"/>
              </a:rPr>
              <a:t>Sources of existing best practices:</a:t>
            </a:r>
          </a:p>
          <a:p>
            <a:pPr marL="741045" lvl="2"/>
            <a:r>
              <a:rPr lang="en-US" sz="2000" dirty="0">
                <a:latin typeface="+mn-lt"/>
              </a:rPr>
              <a:t>Best practices for 18 SPCS support are available on </a:t>
            </a:r>
            <a:r>
              <a:rPr lang="en-US" sz="2000" dirty="0" err="1">
                <a:solidFill>
                  <a:srgbClr val="FFFF00"/>
                </a:solidFill>
                <a:latin typeface="+mn-lt"/>
              </a:rPr>
              <a:t>SpaceTrack.org</a:t>
            </a:r>
            <a:r>
              <a:rPr lang="en-US" sz="2000" dirty="0">
                <a:solidFill>
                  <a:srgbClr val="FFFF00"/>
                </a:solidFill>
                <a:latin typeface="+mn-lt"/>
              </a:rPr>
              <a:t>  </a:t>
            </a:r>
            <a:r>
              <a:rPr lang="en-US" sz="2000" dirty="0">
                <a:latin typeface="+mn-lt"/>
              </a:rPr>
              <a:t>website</a:t>
            </a:r>
            <a:endParaRPr lang="en-US" sz="2000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741045" lvl="2"/>
            <a:r>
              <a:rPr lang="en-US" sz="2000" dirty="0">
                <a:latin typeface="+mn-lt"/>
              </a:rPr>
              <a:t>Secure World Foundation published “Handbook for New Actors in Space”</a:t>
            </a:r>
            <a:endParaRPr lang="en-US" sz="2000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741045" lvl="2"/>
            <a:r>
              <a:rPr lang="en-US" sz="2000" dirty="0">
                <a:latin typeface="+mn-lt"/>
              </a:rPr>
              <a:t>Best practices for satellite operations at </a:t>
            </a:r>
            <a:r>
              <a:rPr lang="en-US" sz="2000" dirty="0">
                <a:solidFill>
                  <a:srgbClr val="FFFF00"/>
                </a:solidFill>
                <a:latin typeface="+mn-lt"/>
              </a:rPr>
              <a:t>Spacesafety.org </a:t>
            </a:r>
            <a:endParaRPr lang="en-US" sz="2000" dirty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741045" lvl="2"/>
            <a:r>
              <a:rPr lang="en-US" sz="2000" dirty="0">
                <a:latin typeface="+mn-lt"/>
              </a:rPr>
              <a:t>CONFERS publishes best practices for Proximity ops</a:t>
            </a:r>
            <a:endParaRPr lang="en-US" sz="2000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741045" lvl="2"/>
            <a:r>
              <a:rPr lang="en-US" sz="2000" dirty="0">
                <a:latin typeface="+mn-lt"/>
              </a:rPr>
              <a:t>The December 2020 publication of </a:t>
            </a:r>
            <a:r>
              <a:rPr lang="en-US" sz="2000" dirty="0">
                <a:effectLst/>
                <a:latin typeface="+mn-lt"/>
              </a:rPr>
              <a:t>the </a:t>
            </a:r>
            <a:r>
              <a:rPr lang="en-US" sz="2000" b="0" u="sng" dirty="0">
                <a:effectLst/>
                <a:latin typeface="+mn-lt"/>
              </a:rPr>
              <a:t>NASA </a:t>
            </a:r>
            <a:r>
              <a:rPr lang="en-US" sz="2000" b="0" i="1" u="sng" dirty="0">
                <a:effectLst/>
                <a:latin typeface="+mn-lt"/>
              </a:rPr>
              <a:t>Spacecraft Conjunction Assessment and Collision Avoidance Best Practices Handbook</a:t>
            </a:r>
            <a:r>
              <a:rPr lang="en-US" sz="2000" b="0" u="sng" dirty="0">
                <a:latin typeface="+mn-lt"/>
              </a:rPr>
              <a:t> </a:t>
            </a:r>
            <a:r>
              <a:rPr lang="en-US" sz="2000" dirty="0">
                <a:latin typeface="+mn-lt"/>
              </a:rPr>
              <a:t>contains analysis describing the technical/scientific foundations of best practices</a:t>
            </a:r>
            <a:endParaRPr lang="en-US" sz="2000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512445" lvl="2" indent="0">
              <a:buNone/>
            </a:pPr>
            <a:endParaRPr lang="en-US" sz="1800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6A222E-277F-0A44-AEB3-219535C80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Practices for Space Operators</a:t>
            </a:r>
          </a:p>
        </p:txBody>
      </p:sp>
    </p:spTree>
    <p:extLst>
      <p:ext uri="{BB962C8B-B14F-4D97-AF65-F5344CB8AC3E}">
        <p14:creationId xmlns:p14="http://schemas.microsoft.com/office/powerpoint/2010/main" val="1626985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62432D7-7AD8-B446-AC95-D9C82773A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7404"/>
            <a:ext cx="8229600" cy="518062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latin typeface="+mn-lt"/>
              </a:rPr>
              <a:t>The Handbook serves two distinct audiences:</a:t>
            </a:r>
          </a:p>
          <a:p>
            <a:r>
              <a:rPr lang="en-US" dirty="0">
                <a:latin typeface="+mn-lt"/>
              </a:rPr>
              <a:t>For NASA personnel</a:t>
            </a:r>
          </a:p>
          <a:p>
            <a:pPr marL="455295" lvl="1" indent="-283845"/>
            <a:r>
              <a:rPr lang="en-US" dirty="0">
                <a:latin typeface="+mn-lt"/>
              </a:rPr>
              <a:t>Context and support to internal NASA policies 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171450" lvl="1" indent="0">
              <a:buNone/>
            </a:pPr>
            <a:r>
              <a:rPr lang="en-US" dirty="0">
                <a:latin typeface="+mn-lt"/>
              </a:rPr>
              <a:t>		and implementation requirements</a:t>
            </a:r>
          </a:p>
          <a:p>
            <a:r>
              <a:rPr lang="en-US" dirty="0">
                <a:latin typeface="+mn-lt"/>
              </a:rPr>
              <a:t>For other space operators</a:t>
            </a:r>
          </a:p>
          <a:p>
            <a:pPr marL="455295" lvl="1" indent="-283845"/>
            <a:r>
              <a:rPr lang="en-US" dirty="0">
                <a:latin typeface="+mn-lt"/>
              </a:rPr>
              <a:t>Understanding the technical basis used by NASA’s conjunction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171450" lvl="1" indent="0">
              <a:buNone/>
            </a:pPr>
            <a:r>
              <a:rPr lang="en-US" dirty="0">
                <a:latin typeface="+mn-lt"/>
              </a:rPr>
              <a:t>		 assessment processes</a:t>
            </a:r>
          </a:p>
          <a:p>
            <a:pPr marL="455295" lvl="1" indent="-283845"/>
            <a:r>
              <a:rPr lang="en-US" dirty="0">
                <a:latin typeface="+mn-lt"/>
              </a:rPr>
              <a:t>In effect a primer to establishing a conjunction 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171450" lvl="1" indent="0">
              <a:buNone/>
            </a:pPr>
            <a:r>
              <a:rPr lang="en-US" dirty="0">
                <a:latin typeface="+mn-lt"/>
              </a:rPr>
              <a:t>		assessment capability</a:t>
            </a:r>
          </a:p>
          <a:p>
            <a:pPr marL="0" indent="0">
              <a:buNone/>
            </a:pPr>
            <a:r>
              <a:rPr lang="en-US" dirty="0">
                <a:latin typeface="+mn-lt"/>
              </a:rPr>
              <a:t>Supports NASA’s strategic goals:</a:t>
            </a:r>
          </a:p>
          <a:p>
            <a:r>
              <a:rPr lang="en-US" dirty="0">
                <a:latin typeface="+mn-lt"/>
              </a:rPr>
              <a:t>SPD-3: </a:t>
            </a:r>
            <a:r>
              <a:rPr lang="en-US" i="1" dirty="0">
                <a:latin typeface="+mn-lt"/>
              </a:rPr>
              <a:t>National Space Traffic Management Policy</a:t>
            </a:r>
            <a:r>
              <a:rPr lang="en-US" dirty="0">
                <a:latin typeface="+mn-lt"/>
              </a:rPr>
              <a:t> guidance to develop best practices</a:t>
            </a:r>
          </a:p>
          <a:p>
            <a:r>
              <a:rPr lang="en-US" dirty="0">
                <a:latin typeface="+mn-lt"/>
              </a:rPr>
              <a:t>Improves global awareness of responsible space activity</a:t>
            </a:r>
          </a:p>
          <a:p>
            <a:r>
              <a:rPr lang="en-US" dirty="0">
                <a:latin typeface="+mn-lt"/>
              </a:rPr>
              <a:t>Mitigates the risk of on-orbit collisions</a:t>
            </a:r>
          </a:p>
          <a:p>
            <a:r>
              <a:rPr lang="en-US" dirty="0">
                <a:latin typeface="+mn-lt"/>
              </a:rPr>
              <a:t>Maximizes space safety for all space operators</a:t>
            </a:r>
          </a:p>
          <a:p>
            <a:endParaRPr lang="en-US" dirty="0">
              <a:latin typeface="+mn-lt"/>
            </a:endParaRP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8334308-911D-2F48-B867-641D8FD1B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4062"/>
            <a:ext cx="8229600" cy="1143000"/>
          </a:xfrm>
        </p:spPr>
        <p:txBody>
          <a:bodyPr/>
          <a:lstStyle/>
          <a:p>
            <a:r>
              <a:rPr lang="en-US" dirty="0"/>
              <a:t>Best Practices: NASA Handbook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BB468A3-8CD8-244A-A24C-1FDFFE4DCB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998"/>
          <a:stretch/>
        </p:blipFill>
        <p:spPr>
          <a:xfrm>
            <a:off x="6449785" y="1311802"/>
            <a:ext cx="2694215" cy="3051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6304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8334308-911D-2F48-B867-641D8FD1B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Practices: NASA Handbook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7A096C0-482E-A643-8734-1DDFD45068F8}"/>
              </a:ext>
            </a:extLst>
          </p:cNvPr>
          <p:cNvSpPr txBox="1">
            <a:spLocks/>
          </p:cNvSpPr>
          <p:nvPr/>
        </p:nvSpPr>
        <p:spPr>
          <a:xfrm>
            <a:off x="87273" y="1380511"/>
            <a:ext cx="4102762" cy="501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457200" rtl="0" eaLnBrk="1" latinLnBrk="0" hangingPunct="1">
              <a:spcBef>
                <a:spcPct val="20000"/>
              </a:spcBef>
              <a:buClr>
                <a:srgbClr val="CA0000"/>
              </a:buClr>
              <a:buFont typeface="Arial"/>
              <a:buChar char="•"/>
              <a:defRPr sz="2000" b="1" kern="1200">
                <a:solidFill>
                  <a:schemeClr val="bg1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  <a:ea typeface="+mn-ea"/>
                <a:cs typeface="Arial"/>
              </a:defRPr>
            </a:lvl1pPr>
            <a:lvl2pPr marL="455613" indent="-284163" algn="l" defTabSz="457200" rtl="0" eaLnBrk="1" latinLnBrk="0" hangingPunct="1">
              <a:spcBef>
                <a:spcPct val="20000"/>
              </a:spcBef>
              <a:buClr>
                <a:srgbClr val="CA0000"/>
              </a:buClr>
              <a:buFont typeface="Arial"/>
              <a:buChar char="–"/>
              <a:tabLst>
                <a:tab pos="341313" algn="l"/>
              </a:tabLst>
              <a:defRPr sz="1800" b="1" kern="1200">
                <a:solidFill>
                  <a:schemeClr val="bg1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  <a:ea typeface="+mn-ea"/>
                <a:cs typeface="Arial"/>
              </a:defRPr>
            </a:lvl2pPr>
            <a:lvl3pPr marL="741363" indent="-228600" algn="l" defTabSz="457200" rtl="0" eaLnBrk="1" latinLnBrk="0" hangingPunct="1">
              <a:spcBef>
                <a:spcPct val="20000"/>
              </a:spcBef>
              <a:buClr>
                <a:srgbClr val="CA0000"/>
              </a:buClr>
              <a:buFont typeface="Arial"/>
              <a:buChar char="•"/>
              <a:tabLst>
                <a:tab pos="569913" algn="l"/>
              </a:tabLst>
              <a:defRPr sz="1600" b="1" kern="1200">
                <a:solidFill>
                  <a:schemeClr val="bg1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  <a:ea typeface="+mn-ea"/>
                <a:cs typeface="Arial"/>
              </a:defRPr>
            </a:lvl3pPr>
            <a:lvl4pPr marL="1025525" indent="-284163" algn="l" defTabSz="457200" rtl="0" eaLnBrk="1" latinLnBrk="0" hangingPunct="1">
              <a:spcBef>
                <a:spcPct val="20000"/>
              </a:spcBef>
              <a:buClr>
                <a:srgbClr val="CA0000"/>
              </a:buClr>
              <a:buFont typeface="Arial"/>
              <a:buChar char="–"/>
              <a:defRPr sz="1600" b="1" kern="1200">
                <a:solidFill>
                  <a:schemeClr val="bg1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  <a:ea typeface="+mn-ea"/>
                <a:cs typeface="Arial"/>
              </a:defRPr>
            </a:lvl4pPr>
            <a:lvl5pPr marL="1254125" indent="-228600" algn="l" defTabSz="457200" rtl="0" eaLnBrk="1" latinLnBrk="0" hangingPunct="1">
              <a:spcBef>
                <a:spcPct val="20000"/>
              </a:spcBef>
              <a:buClr>
                <a:srgbClr val="CA0000"/>
              </a:buClr>
              <a:buFont typeface="Arial"/>
              <a:buChar char="»"/>
              <a:defRPr sz="1600" b="1" kern="1200">
                <a:solidFill>
                  <a:schemeClr val="bg1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  <a:ea typeface="+mn-ea"/>
                <a:cs typeface="Arial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1600" dirty="0">
                <a:latin typeface="+mn-lt"/>
              </a:rPr>
              <a:t>Preface</a:t>
            </a:r>
          </a:p>
          <a:p>
            <a:pPr marL="0" indent="0">
              <a:buFont typeface="Arial"/>
              <a:buNone/>
            </a:pPr>
            <a:r>
              <a:rPr lang="en-US" sz="1600" dirty="0">
                <a:latin typeface="+mn-lt"/>
              </a:rPr>
              <a:t>Acknowledgements</a:t>
            </a:r>
          </a:p>
          <a:p>
            <a:pPr marL="347663" indent="-347663">
              <a:buClr>
                <a:srgbClr val="FFFF00"/>
              </a:buClr>
              <a:buFont typeface="+mj-lt"/>
              <a:buAutoNum type="arabicPeriod"/>
            </a:pPr>
            <a:r>
              <a:rPr lang="en-US" sz="1600" dirty="0">
                <a:latin typeface="+mn-lt"/>
              </a:rPr>
              <a:t>Introduction</a:t>
            </a:r>
          </a:p>
          <a:p>
            <a:pPr marL="347663" indent="-347663">
              <a:buClr>
                <a:srgbClr val="FFFF00"/>
              </a:buClr>
              <a:buFont typeface="+mj-lt"/>
              <a:buAutoNum type="arabicPeriod"/>
            </a:pPr>
            <a:r>
              <a:rPr lang="en-US" sz="1600" dirty="0">
                <a:latin typeface="+mn-lt"/>
              </a:rPr>
              <a:t>Roles and Responsibilities</a:t>
            </a:r>
          </a:p>
          <a:p>
            <a:pPr marL="347663" indent="-347663">
              <a:buClr>
                <a:srgbClr val="FFFF00"/>
              </a:buClr>
              <a:buFont typeface="+mj-lt"/>
              <a:buAutoNum type="arabicPeriod"/>
            </a:pPr>
            <a:r>
              <a:rPr lang="en-US" sz="1600" dirty="0">
                <a:latin typeface="+mn-lt"/>
              </a:rPr>
              <a:t>History</a:t>
            </a:r>
          </a:p>
          <a:p>
            <a:pPr marL="347663" indent="-347663">
              <a:buClr>
                <a:srgbClr val="FFFF00"/>
              </a:buClr>
              <a:buFont typeface="+mj-lt"/>
              <a:buAutoNum type="arabicPeriod"/>
            </a:pPr>
            <a:r>
              <a:rPr lang="en-US" sz="1600" dirty="0">
                <a:latin typeface="+mn-lt"/>
              </a:rPr>
              <a:t>Space Vehicle and Constellation Design</a:t>
            </a:r>
          </a:p>
          <a:p>
            <a:pPr marL="347663" indent="-347663">
              <a:buClr>
                <a:srgbClr val="FFFF00"/>
              </a:buClr>
              <a:buFont typeface="+mj-lt"/>
              <a:buAutoNum type="arabicPeriod"/>
            </a:pPr>
            <a:r>
              <a:rPr lang="en-US" sz="1600" dirty="0">
                <a:latin typeface="+mn-lt"/>
              </a:rPr>
              <a:t>Pre-Launch Preparation and Early Launch Activities</a:t>
            </a:r>
          </a:p>
          <a:p>
            <a:pPr marL="347663" indent="-347663">
              <a:buClr>
                <a:srgbClr val="FFFF00"/>
              </a:buClr>
              <a:buFont typeface="+mj-lt"/>
              <a:buAutoNum type="arabicPeriod"/>
            </a:pPr>
            <a:r>
              <a:rPr lang="en-US" sz="1600" dirty="0">
                <a:latin typeface="+mn-lt"/>
              </a:rPr>
              <a:t>On-Orbit Collision Avoidance</a:t>
            </a:r>
          </a:p>
          <a:p>
            <a:pPr marL="347663" indent="-347663">
              <a:buClr>
                <a:srgbClr val="FFFF00"/>
              </a:buClr>
              <a:buFont typeface="+mj-lt"/>
              <a:buAutoNum type="arabicPeriod"/>
            </a:pPr>
            <a:r>
              <a:rPr lang="en-US" sz="1600" dirty="0">
                <a:latin typeface="+mn-lt"/>
              </a:rPr>
              <a:t>Contact Information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0FC6CCB-22A1-174A-81E9-B2DDDD7BC65C}"/>
              </a:ext>
            </a:extLst>
          </p:cNvPr>
          <p:cNvSpPr txBox="1">
            <a:spLocks/>
          </p:cNvSpPr>
          <p:nvPr/>
        </p:nvSpPr>
        <p:spPr>
          <a:xfrm>
            <a:off x="4224013" y="1311802"/>
            <a:ext cx="5054201" cy="5308687"/>
          </a:xfrm>
          <a:prstGeom prst="rect">
            <a:avLst/>
          </a:prstGeom>
        </p:spPr>
        <p:txBody>
          <a:bodyPr>
            <a:noAutofit/>
          </a:bodyPr>
          <a:lstStyle>
            <a:lvl1pPr marL="171450" indent="-171450" algn="l" defTabSz="457200" rtl="0" eaLnBrk="1" latinLnBrk="0" hangingPunct="1">
              <a:spcBef>
                <a:spcPct val="20000"/>
              </a:spcBef>
              <a:buClr>
                <a:srgbClr val="CA0000"/>
              </a:buClr>
              <a:buFont typeface="Arial"/>
              <a:buChar char="•"/>
              <a:defRPr sz="2000" b="1" kern="1200">
                <a:solidFill>
                  <a:schemeClr val="tx1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  <a:ea typeface="+mn-ea"/>
                <a:cs typeface="Arial"/>
              </a:defRPr>
            </a:lvl1pPr>
            <a:lvl2pPr marL="455613" indent="-284163" algn="l" defTabSz="457200" rtl="0" eaLnBrk="1" latinLnBrk="0" hangingPunct="1">
              <a:spcBef>
                <a:spcPct val="20000"/>
              </a:spcBef>
              <a:buClr>
                <a:srgbClr val="CA0000"/>
              </a:buClr>
              <a:buFont typeface="Arial"/>
              <a:buChar char="–"/>
              <a:tabLst>
                <a:tab pos="341313" algn="l"/>
              </a:tabLst>
              <a:defRPr sz="1800" b="1" kern="1200">
                <a:solidFill>
                  <a:schemeClr val="tx1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  <a:ea typeface="+mn-ea"/>
                <a:cs typeface="Arial"/>
              </a:defRPr>
            </a:lvl2pPr>
            <a:lvl3pPr marL="741363" indent="-228600" algn="l" defTabSz="457200" rtl="0" eaLnBrk="1" latinLnBrk="0" hangingPunct="1">
              <a:spcBef>
                <a:spcPct val="20000"/>
              </a:spcBef>
              <a:buClr>
                <a:srgbClr val="CA0000"/>
              </a:buClr>
              <a:buFont typeface="Arial"/>
              <a:buChar char="•"/>
              <a:tabLst>
                <a:tab pos="569913" algn="l"/>
              </a:tabLst>
              <a:defRPr sz="1600" b="1" kern="1200">
                <a:solidFill>
                  <a:schemeClr val="tx1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  <a:ea typeface="+mn-ea"/>
                <a:cs typeface="Arial"/>
              </a:defRPr>
            </a:lvl3pPr>
            <a:lvl4pPr marL="1025525" indent="-284163" algn="l" defTabSz="457200" rtl="0" eaLnBrk="1" latinLnBrk="0" hangingPunct="1">
              <a:spcBef>
                <a:spcPct val="20000"/>
              </a:spcBef>
              <a:buClr>
                <a:srgbClr val="CA0000"/>
              </a:buClr>
              <a:buFont typeface="Arial"/>
              <a:buChar char="–"/>
              <a:defRPr sz="1600" b="1" kern="1200">
                <a:solidFill>
                  <a:schemeClr val="tx1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  <a:ea typeface="+mn-ea"/>
                <a:cs typeface="Arial"/>
              </a:defRPr>
            </a:lvl4pPr>
            <a:lvl5pPr marL="1254125" indent="-228600" algn="l" defTabSz="457200" rtl="0" eaLnBrk="1" latinLnBrk="0" hangingPunct="1">
              <a:spcBef>
                <a:spcPct val="20000"/>
              </a:spcBef>
              <a:buClr>
                <a:srgbClr val="CA0000"/>
              </a:buClr>
              <a:buFont typeface="Arial"/>
              <a:buChar char="»"/>
              <a:defRPr sz="1600" b="1" kern="1200">
                <a:solidFill>
                  <a:schemeClr val="tx1"/>
                </a:solidFill>
                <a:effectLst>
                  <a:outerShdw blurRad="50800" dist="38100" dir="2700000" algn="tl" rotWithShape="0">
                    <a:schemeClr val="tx1">
                      <a:alpha val="0"/>
                    </a:schemeClr>
                  </a:outerShdw>
                </a:effectLst>
                <a:latin typeface="Century Gothic" panose="020B0502020202020204" pitchFamily="34" charset="0"/>
                <a:ea typeface="+mn-ea"/>
                <a:cs typeface="Arial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A:		Acronyms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B:		Glossary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C:		Best Practices List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D:	 	Best Practices for NASA Missions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E:		Use of Analytic Theory Orbital Data in 	Conjunction Assessment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F:		Expected CA Event Rates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G:		Orbital Debris Density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H:		Satellite Colocation Analysis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I:		Satellite Covariance Realism Assessment Procedures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J:		CARA Risk Assessment Tools Validation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K:		R-15 Message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L:		Commercial Data in NASA Conjunction Assessment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M:		Use of the Probability of Collision (Pc) as the Risk 	Assessment Metric for Conjunction 	Assessment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N:		Pc Calculation Approaches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O:		Collision Consequence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P:		Event Actionability</a:t>
            </a:r>
          </a:p>
          <a:p>
            <a:pPr marL="920750" indent="-920750"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+mn-lt"/>
              </a:rPr>
              <a:t>Appendix Q:		List of Works Cited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F26353E-B61F-EC4F-92E6-972B51CCECA6}"/>
              </a:ext>
            </a:extLst>
          </p:cNvPr>
          <p:cNvSpPr/>
          <p:nvPr/>
        </p:nvSpPr>
        <p:spPr>
          <a:xfrm>
            <a:off x="257694" y="4692262"/>
            <a:ext cx="29199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Content developed from a US-based inter-agency working group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3A3135-AB3E-2348-AB4F-E715605162D9}"/>
              </a:ext>
            </a:extLst>
          </p:cNvPr>
          <p:cNvSpPr txBox="1"/>
          <p:nvPr/>
        </p:nvSpPr>
        <p:spPr>
          <a:xfrm>
            <a:off x="3516274" y="5641411"/>
            <a:ext cx="5347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rgbClr val="FFFF00"/>
                </a:solidFill>
              </a:rPr>
              <a:t>AVAILABLE HERE: </a:t>
            </a:r>
            <a:r>
              <a:rPr lang="en-US" sz="1400" u="sng" dirty="0">
                <a:solidFill>
                  <a:srgbClr val="FFFF00"/>
                </a:solidFill>
              </a:rPr>
              <a:t>https://</a:t>
            </a:r>
            <a:r>
              <a:rPr lang="en-US" sz="1400" u="sng" dirty="0" err="1">
                <a:solidFill>
                  <a:srgbClr val="FFFF00"/>
                </a:solidFill>
              </a:rPr>
              <a:t>www.nasa.gov</a:t>
            </a:r>
            <a:r>
              <a:rPr lang="en-US" sz="1400" u="sng" dirty="0">
                <a:solidFill>
                  <a:srgbClr val="FFFF00"/>
                </a:solidFill>
              </a:rPr>
              <a:t>/press-release/nasa-releases-best-practices-handbook-to-help-improve-space-safety</a:t>
            </a:r>
          </a:p>
        </p:txBody>
      </p:sp>
    </p:spTree>
    <p:extLst>
      <p:ext uri="{BB962C8B-B14F-4D97-AF65-F5344CB8AC3E}">
        <p14:creationId xmlns:p14="http://schemas.microsoft.com/office/powerpoint/2010/main" val="2500874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F1C5C1-78B5-0845-B41A-95118BA56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52" y="1346634"/>
            <a:ext cx="8596648" cy="4650752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+mn-lt"/>
              </a:rPr>
              <a:t>The Best Practices NASA Handbook recommendations, can be grouped into 3 major categories: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6A222E-277F-0A44-AEB3-219535C80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Best Practices: NASA Handbook Overview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C87C411-F98D-5946-9B30-DD4BA1FD0737}"/>
              </a:ext>
            </a:extLst>
          </p:cNvPr>
          <p:cNvSpPr/>
          <p:nvPr/>
        </p:nvSpPr>
        <p:spPr>
          <a:xfrm>
            <a:off x="0" y="5704999"/>
            <a:ext cx="28011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</a:rPr>
              <a:t>Suresh B.N., Sivan K. (2015) Mission Design. In: Integrated Design for Space Transportation System. Springer, New Delhi. https://</a:t>
            </a:r>
            <a:r>
              <a:rPr lang="en-US" sz="800" dirty="0" err="1">
                <a:solidFill>
                  <a:srgbClr val="FFFF00"/>
                </a:solidFill>
              </a:rPr>
              <a:t>doi.org</a:t>
            </a:r>
            <a:r>
              <a:rPr lang="en-US" sz="800" dirty="0">
                <a:solidFill>
                  <a:srgbClr val="FFFF00"/>
                </a:solidFill>
              </a:rPr>
              <a:t>/10.1007/978-81-322-2532-4_7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B794692-6E07-834C-8839-7CAD82DA18CA}"/>
              </a:ext>
            </a:extLst>
          </p:cNvPr>
          <p:cNvSpPr/>
          <p:nvPr/>
        </p:nvSpPr>
        <p:spPr>
          <a:xfrm>
            <a:off x="2852632" y="5704999"/>
            <a:ext cx="30215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</a:rPr>
              <a:t>Parker Solar Probe Launch Preparations is a photograph by Nasa/</a:t>
            </a:r>
            <a:r>
              <a:rPr lang="en-US" sz="800" dirty="0" err="1">
                <a:solidFill>
                  <a:srgbClr val="FFFF00"/>
                </a:solidFill>
                <a:latin typeface="arial" panose="020B0604020202020204" pitchFamily="34" charset="0"/>
              </a:rPr>
              <a:t>kim</a:t>
            </a:r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en-US" sz="800" dirty="0" err="1">
                <a:solidFill>
                  <a:srgbClr val="FFFF00"/>
                </a:solidFill>
                <a:latin typeface="arial" panose="020B0604020202020204" pitchFamily="34" charset="0"/>
              </a:rPr>
              <a:t>Shiflett</a:t>
            </a:r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</a:rPr>
              <a:t>/science Photo Library which was uploaded on September 25th, 2019.</a:t>
            </a:r>
            <a:endParaRPr lang="en-US" sz="800" dirty="0">
              <a:solidFill>
                <a:srgbClr val="FFFF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2AE8B5-510C-454F-8E35-76863A9D7BC7}"/>
              </a:ext>
            </a:extLst>
          </p:cNvPr>
          <p:cNvSpPr/>
          <p:nvPr/>
        </p:nvSpPr>
        <p:spPr>
          <a:xfrm>
            <a:off x="6610810" y="5704999"/>
            <a:ext cx="212750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  <a:latin typeface="Open Sans" panose="020F0502020204030204" pitchFamily="34" charset="0"/>
              </a:rPr>
              <a:t>Rendition of SDC 2.0 system. Photo: SDA</a:t>
            </a:r>
            <a:endParaRPr lang="en-US" sz="800" dirty="0">
              <a:solidFill>
                <a:srgbClr val="FFFF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6DA9B3-326F-B24A-AF08-5D57B3C41D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06" y="2799191"/>
            <a:ext cx="2794715" cy="14532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302853-7CDA-C243-8055-747B5DA3A1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281"/>
          <a:stretch/>
        </p:blipFill>
        <p:spPr>
          <a:xfrm>
            <a:off x="2852632" y="2482209"/>
            <a:ext cx="3021568" cy="20872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9605ED6-E892-054B-AF02-218C215B7E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4200" y="2709385"/>
            <a:ext cx="3230427" cy="17909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7707E3-7012-8F4A-B5BD-29D61B81AD86}"/>
              </a:ext>
            </a:extLst>
          </p:cNvPr>
          <p:cNvSpPr txBox="1"/>
          <p:nvPr/>
        </p:nvSpPr>
        <p:spPr>
          <a:xfrm flipH="1">
            <a:off x="38637" y="4671942"/>
            <a:ext cx="2142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Space Vehicle and Constellation Design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6AA6B8-1BD5-5B40-A76A-2E400D8A3061}"/>
              </a:ext>
            </a:extLst>
          </p:cNvPr>
          <p:cNvSpPr txBox="1"/>
          <p:nvPr/>
        </p:nvSpPr>
        <p:spPr>
          <a:xfrm flipH="1">
            <a:off x="3024130" y="4667523"/>
            <a:ext cx="24011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Pre-Launch Preparation and Early Launch Activities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6B7869-2421-9540-9F8E-0FDBC2A34EE1}"/>
              </a:ext>
            </a:extLst>
          </p:cNvPr>
          <p:cNvSpPr txBox="1"/>
          <p:nvPr/>
        </p:nvSpPr>
        <p:spPr>
          <a:xfrm flipH="1">
            <a:off x="6512348" y="4668946"/>
            <a:ext cx="2142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On-orbit Collision Avoidance</a:t>
            </a:r>
          </a:p>
        </p:txBody>
      </p:sp>
    </p:spTree>
    <p:extLst>
      <p:ext uri="{BB962C8B-B14F-4D97-AF65-F5344CB8AC3E}">
        <p14:creationId xmlns:p14="http://schemas.microsoft.com/office/powerpoint/2010/main" val="24252003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F1C5C1-78B5-0845-B41A-95118BA56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52" y="1346634"/>
            <a:ext cx="8596648" cy="4650752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+mn-lt"/>
              </a:rPr>
              <a:t>The Best Practices NASA Handbook recommendations, can be grouped into 3 major categories: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6A222E-277F-0A44-AEB3-219535C80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Best Practices: NASA Handbook Overview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C87C411-F98D-5946-9B30-DD4BA1FD0737}"/>
              </a:ext>
            </a:extLst>
          </p:cNvPr>
          <p:cNvSpPr/>
          <p:nvPr/>
        </p:nvSpPr>
        <p:spPr>
          <a:xfrm>
            <a:off x="0" y="5704999"/>
            <a:ext cx="28011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</a:rPr>
              <a:t>Suresh B.N., Sivan K. (2015) Mission Design. In: Integrated Design for Space Transportation System. Springer, New Delhi. https://</a:t>
            </a:r>
            <a:r>
              <a:rPr lang="en-US" sz="800" dirty="0" err="1">
                <a:solidFill>
                  <a:srgbClr val="FFFF00"/>
                </a:solidFill>
              </a:rPr>
              <a:t>doi.org</a:t>
            </a:r>
            <a:r>
              <a:rPr lang="en-US" sz="800" dirty="0">
                <a:solidFill>
                  <a:srgbClr val="FFFF00"/>
                </a:solidFill>
              </a:rPr>
              <a:t>/10.1007/978-81-322-2532-4_7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B794692-6E07-834C-8839-7CAD82DA18CA}"/>
              </a:ext>
            </a:extLst>
          </p:cNvPr>
          <p:cNvSpPr/>
          <p:nvPr/>
        </p:nvSpPr>
        <p:spPr>
          <a:xfrm>
            <a:off x="2852632" y="5704999"/>
            <a:ext cx="30215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</a:rPr>
              <a:t>Parker Solar Probe Launch Preparations is a photograph by Nasa/</a:t>
            </a:r>
            <a:r>
              <a:rPr lang="en-US" sz="800" dirty="0" err="1">
                <a:solidFill>
                  <a:srgbClr val="FFFF00"/>
                </a:solidFill>
                <a:latin typeface="arial" panose="020B0604020202020204" pitchFamily="34" charset="0"/>
              </a:rPr>
              <a:t>kim</a:t>
            </a:r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en-US" sz="800" dirty="0" err="1">
                <a:solidFill>
                  <a:srgbClr val="FFFF00"/>
                </a:solidFill>
                <a:latin typeface="arial" panose="020B0604020202020204" pitchFamily="34" charset="0"/>
              </a:rPr>
              <a:t>Shiflett</a:t>
            </a:r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</a:rPr>
              <a:t>/science Photo Library which was uploaded on September 25th, 2019.</a:t>
            </a:r>
            <a:endParaRPr lang="en-US" sz="800" dirty="0">
              <a:solidFill>
                <a:srgbClr val="FFFF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2AE8B5-510C-454F-8E35-76863A9D7BC7}"/>
              </a:ext>
            </a:extLst>
          </p:cNvPr>
          <p:cNvSpPr/>
          <p:nvPr/>
        </p:nvSpPr>
        <p:spPr>
          <a:xfrm>
            <a:off x="6610810" y="5704999"/>
            <a:ext cx="212750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  <a:latin typeface="Open Sans" panose="020F0502020204030204" pitchFamily="34" charset="0"/>
              </a:rPr>
              <a:t>Rendition of SDC 2.0 system. Photo: SDA</a:t>
            </a:r>
            <a:endParaRPr lang="en-US" sz="800" dirty="0">
              <a:solidFill>
                <a:srgbClr val="FFFF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6DA9B3-326F-B24A-AF08-5D57B3C41D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06" y="2799191"/>
            <a:ext cx="2794715" cy="14532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302853-7CDA-C243-8055-747B5DA3A1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281"/>
          <a:stretch/>
        </p:blipFill>
        <p:spPr>
          <a:xfrm>
            <a:off x="2852632" y="2482209"/>
            <a:ext cx="3021568" cy="20872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9605ED6-E892-054B-AF02-218C215B7E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4200" y="2709385"/>
            <a:ext cx="3230427" cy="17909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7707E3-7012-8F4A-B5BD-29D61B81AD86}"/>
              </a:ext>
            </a:extLst>
          </p:cNvPr>
          <p:cNvSpPr txBox="1"/>
          <p:nvPr/>
        </p:nvSpPr>
        <p:spPr>
          <a:xfrm flipH="1">
            <a:off x="38637" y="4671942"/>
            <a:ext cx="2142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Space Vehicle and Constellation Design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6AA6B8-1BD5-5B40-A76A-2E400D8A3061}"/>
              </a:ext>
            </a:extLst>
          </p:cNvPr>
          <p:cNvSpPr txBox="1"/>
          <p:nvPr/>
        </p:nvSpPr>
        <p:spPr>
          <a:xfrm flipH="1">
            <a:off x="3024130" y="4667523"/>
            <a:ext cx="24011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Pre-Launch Preparation and Early Launch Activities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6B7869-2421-9540-9F8E-0FDBC2A34EE1}"/>
              </a:ext>
            </a:extLst>
          </p:cNvPr>
          <p:cNvSpPr txBox="1"/>
          <p:nvPr/>
        </p:nvSpPr>
        <p:spPr>
          <a:xfrm flipH="1">
            <a:off x="6512348" y="4668946"/>
            <a:ext cx="2142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On-orbit Collision Avoidance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EFBC260-448D-ED43-A405-B8690B84188D}"/>
              </a:ext>
            </a:extLst>
          </p:cNvPr>
          <p:cNvSpPr/>
          <p:nvPr/>
        </p:nvSpPr>
        <p:spPr>
          <a:xfrm>
            <a:off x="11406" y="2482209"/>
            <a:ext cx="2841226" cy="3108644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865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F1C5C1-78B5-0845-B41A-95118BA56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11802"/>
            <a:ext cx="8229600" cy="4650752"/>
          </a:xfrm>
        </p:spPr>
        <p:txBody>
          <a:bodyPr/>
          <a:lstStyle/>
          <a:p>
            <a:r>
              <a:rPr lang="en-US" dirty="0">
                <a:latin typeface="+mn-lt"/>
              </a:rPr>
              <a:t>Launch COLA Analysis</a:t>
            </a:r>
          </a:p>
          <a:p>
            <a:r>
              <a:rPr lang="en-US" dirty="0">
                <a:latin typeface="+mn-lt"/>
              </a:rPr>
              <a:t>Ascent to/ Disposal from Operational Orbit</a:t>
            </a:r>
          </a:p>
          <a:p>
            <a:r>
              <a:rPr lang="en-US" dirty="0">
                <a:latin typeface="+mn-lt"/>
              </a:rPr>
              <a:t>Spacecraft Colocation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6A222E-277F-0A44-AEB3-219535C80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880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Space Vehicle and Constellation Design: General Orbit Selection</a:t>
            </a:r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672A5CF1-1E03-7C4A-9D82-4CC1F8881F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72"/>
          <a:stretch/>
        </p:blipFill>
        <p:spPr>
          <a:xfrm>
            <a:off x="1054584" y="2454802"/>
            <a:ext cx="6840166" cy="3091396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6F388A-7B31-D34C-A8D5-ADF7942A8121}"/>
              </a:ext>
            </a:extLst>
          </p:cNvPr>
          <p:cNvSpPr txBox="1"/>
          <p:nvPr/>
        </p:nvSpPr>
        <p:spPr>
          <a:xfrm>
            <a:off x="4572000" y="2782669"/>
            <a:ext cx="22924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700-900 km shell still dominated by debris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D9C8C5-6386-6945-8CC5-9121B3EBB03F}"/>
              </a:ext>
            </a:extLst>
          </p:cNvPr>
          <p:cNvSpPr txBox="1"/>
          <p:nvPr/>
        </p:nvSpPr>
        <p:spPr>
          <a:xfrm>
            <a:off x="1554636" y="3221679"/>
            <a:ext cx="17938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400-600 km shell has noticeable spike due to </a:t>
            </a:r>
            <a:r>
              <a:rPr lang="en-US" sz="1400" dirty="0" err="1"/>
              <a:t>Starlink</a:t>
            </a:r>
            <a:endParaRPr lang="en-US" sz="14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C28F351-6598-1240-8DB1-EAAE7C1A19CA}"/>
              </a:ext>
            </a:extLst>
          </p:cNvPr>
          <p:cNvCxnSpPr>
            <a:cxnSpLocks/>
          </p:cNvCxnSpPr>
          <p:nvPr/>
        </p:nvCxnSpPr>
        <p:spPr bwMode="auto">
          <a:xfrm>
            <a:off x="2451572" y="3806229"/>
            <a:ext cx="188597" cy="27172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415CEE3-971F-C743-8BB2-20AA00B20D8E}"/>
              </a:ext>
            </a:extLst>
          </p:cNvPr>
          <p:cNvCxnSpPr>
            <a:cxnSpLocks/>
            <a:stCxn id="7" idx="1"/>
          </p:cNvCxnSpPr>
          <p:nvPr/>
        </p:nvCxnSpPr>
        <p:spPr bwMode="auto">
          <a:xfrm flipH="1">
            <a:off x="3650234" y="3044279"/>
            <a:ext cx="921766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0A763E7-9EA6-8A44-9C43-712751B86D47}"/>
              </a:ext>
            </a:extLst>
          </p:cNvPr>
          <p:cNvSpPr txBox="1"/>
          <p:nvPr/>
        </p:nvSpPr>
        <p:spPr>
          <a:xfrm>
            <a:off x="2049292" y="5633988"/>
            <a:ext cx="48507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Orbit Selection can reduce the number of conjunctions and preserve the space environment</a:t>
            </a:r>
          </a:p>
        </p:txBody>
      </p:sp>
    </p:spTree>
    <p:extLst>
      <p:ext uri="{BB962C8B-B14F-4D97-AF65-F5344CB8AC3E}">
        <p14:creationId xmlns:p14="http://schemas.microsoft.com/office/powerpoint/2010/main" val="10693889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D2991C-74F4-E449-8B66-92C0AFA52D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668" y="1475412"/>
            <a:ext cx="8545132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effectLst/>
                <a:latin typeface="+mn-lt"/>
              </a:rPr>
              <a:t>Technology advances make possible spacecraft that are too small to be tracked by the SSN</a:t>
            </a:r>
          </a:p>
          <a:p>
            <a:r>
              <a:rPr lang="en-US" dirty="0">
                <a:effectLst/>
                <a:latin typeface="+mn-lt"/>
              </a:rPr>
              <a:t>Un-trackable objects on orbit pose threat to flight safety</a:t>
            </a:r>
          </a:p>
          <a:p>
            <a:r>
              <a:rPr lang="en-US" dirty="0">
                <a:effectLst/>
                <a:latin typeface="+mn-lt"/>
              </a:rPr>
              <a:t>Basic actions to advance safety of flight:</a:t>
            </a:r>
          </a:p>
          <a:p>
            <a:pPr lvl="1"/>
            <a:r>
              <a:rPr lang="en-US" dirty="0">
                <a:effectLst/>
                <a:latin typeface="+mn-lt"/>
              </a:rPr>
              <a:t>Ensure objects are large enough to be tracked passively on-orbit</a:t>
            </a:r>
          </a:p>
          <a:p>
            <a:pPr lvl="1"/>
            <a:r>
              <a:rPr lang="en-US" dirty="0">
                <a:effectLst/>
                <a:latin typeface="+mn-lt"/>
              </a:rPr>
              <a:t>At injection, allow adequate separation from other deployed satellites and on-orbit objects to allow unique, unambiguous tracking</a:t>
            </a:r>
          </a:p>
          <a:p>
            <a:r>
              <a:rPr lang="en-US" dirty="0">
                <a:effectLst/>
                <a:latin typeface="+mn-lt"/>
              </a:rPr>
              <a:t>Potential workarounds include:</a:t>
            </a:r>
          </a:p>
          <a:p>
            <a:pPr lvl="1"/>
            <a:r>
              <a:rPr lang="en-US" dirty="0">
                <a:effectLst/>
                <a:latin typeface="+mn-lt"/>
              </a:rPr>
              <a:t>Active tracking (e.g. beacon), though may not be sufficient after mission end (e.g., beacon becomes inactive)</a:t>
            </a:r>
          </a:p>
          <a:p>
            <a:pPr lvl="1"/>
            <a:r>
              <a:rPr lang="en-US" dirty="0">
                <a:effectLst/>
                <a:latin typeface="+mn-lt"/>
              </a:rPr>
              <a:t>Laser reflectors, so long as tracking service operative and funded</a:t>
            </a:r>
          </a:p>
          <a:p>
            <a:pPr lvl="1"/>
            <a:r>
              <a:rPr lang="en-US" dirty="0">
                <a:effectLst/>
                <a:latin typeface="+mn-lt"/>
              </a:rPr>
              <a:t>Providing O/O ephemerides of sufficient accuracy and realism to 18 SPCS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D0BF58-8EAD-C74A-8E23-58262C7B303D}"/>
              </a:ext>
            </a:extLst>
          </p:cNvPr>
          <p:cNvSpPr txBox="1"/>
          <p:nvPr/>
        </p:nvSpPr>
        <p:spPr>
          <a:xfrm>
            <a:off x="1493949" y="6465194"/>
            <a:ext cx="883490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9B7498F8-73A9-1342-9792-FD63767F8309}"/>
              </a:ext>
            </a:extLst>
          </p:cNvPr>
          <p:cNvSpPr txBox="1">
            <a:spLocks/>
          </p:cNvSpPr>
          <p:nvPr/>
        </p:nvSpPr>
        <p:spPr>
          <a:xfrm>
            <a:off x="0" y="16880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1" kern="1200">
                <a:solidFill>
                  <a:schemeClr val="bg1">
                    <a:lumMod val="85000"/>
                  </a:schemeClr>
                </a:solidFill>
                <a:effectLst>
                  <a:outerShdw blurRad="50800" dist="38100" dir="2700000" algn="tl" rotWithShape="0">
                    <a:schemeClr val="tx1"/>
                  </a:outerShdw>
                </a:effectLst>
                <a:latin typeface="Century Gothic" panose="020B0502020202020204" pitchFamily="34" charset="0"/>
                <a:ea typeface="+mj-ea"/>
                <a:cs typeface="Arial"/>
              </a:defRPr>
            </a:lvl1pPr>
          </a:lstStyle>
          <a:p>
            <a:r>
              <a:rPr lang="en-US" dirty="0"/>
              <a:t>Space Vehicle and Constellation Design: Trackability</a:t>
            </a:r>
          </a:p>
        </p:txBody>
      </p:sp>
    </p:spTree>
    <p:extLst>
      <p:ext uri="{BB962C8B-B14F-4D97-AF65-F5344CB8AC3E}">
        <p14:creationId xmlns:p14="http://schemas.microsoft.com/office/powerpoint/2010/main" val="13378451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F1C5C1-78B5-0845-B41A-95118BA56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14513"/>
            <a:ext cx="8912180" cy="522110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latin typeface="+mn-lt"/>
              </a:rPr>
              <a:t>Three main operational capabilities should be developed </a:t>
            </a:r>
            <a:r>
              <a:rPr lang="en-US" dirty="0" err="1">
                <a:latin typeface="+mn-lt"/>
              </a:rPr>
              <a:t>wrt</a:t>
            </a:r>
            <a:r>
              <a:rPr lang="en-US" dirty="0">
                <a:latin typeface="+mn-lt"/>
              </a:rPr>
              <a:t> CA:</a:t>
            </a:r>
          </a:p>
          <a:p>
            <a:pPr marL="455295" lvl="1" indent="-283845"/>
            <a:r>
              <a:rPr lang="en-US" dirty="0">
                <a:latin typeface="+mn-lt"/>
              </a:rPr>
              <a:t>Predicted ephemeris capability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455295" lvl="1" indent="-283845"/>
            <a:r>
              <a:rPr lang="en-US" dirty="0">
                <a:latin typeface="+mn-lt"/>
              </a:rPr>
              <a:t>Risk assessment capability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455295" lvl="1" indent="-283845"/>
            <a:r>
              <a:rPr lang="en-US" dirty="0">
                <a:latin typeface="+mn-lt"/>
              </a:rPr>
              <a:t>Mitigation capability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r>
              <a:rPr lang="en-US" dirty="0">
                <a:latin typeface="+mn-lt"/>
              </a:rPr>
              <a:t>An accurate predicted spacecraft ephemeris including any planned maneuvers is necessary for screening, risk assessment and mitigation.</a:t>
            </a:r>
          </a:p>
          <a:p>
            <a:endParaRPr lang="en-US" dirty="0">
              <a:latin typeface="+mn-lt"/>
            </a:endParaRPr>
          </a:p>
          <a:p>
            <a:r>
              <a:rPr lang="en-US" dirty="0">
                <a:latin typeface="+mn-lt"/>
              </a:rPr>
              <a:t>TLEs (Two Line Elements) not intended for CA: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455295" lvl="1" indent="-283845"/>
            <a:r>
              <a:rPr lang="en-US" dirty="0">
                <a:latin typeface="+mn-lt"/>
              </a:rPr>
              <a:t>Intended uses: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741045" lvl="2"/>
            <a:r>
              <a:rPr lang="es-ES" dirty="0">
                <a:effectLst/>
                <a:latin typeface="+mn-lt"/>
              </a:rPr>
              <a:t>Can </a:t>
            </a:r>
            <a:r>
              <a:rPr lang="es-ES" dirty="0" err="1">
                <a:effectLst/>
                <a:latin typeface="+mn-lt"/>
              </a:rPr>
              <a:t>provide</a:t>
            </a:r>
            <a:r>
              <a:rPr lang="es-ES" dirty="0">
                <a:effectLst/>
                <a:latin typeface="+mn-lt"/>
              </a:rPr>
              <a:t> position and </a:t>
            </a:r>
            <a:r>
              <a:rPr lang="es-ES" dirty="0" err="1">
                <a:effectLst/>
                <a:latin typeface="+mn-lt"/>
              </a:rPr>
              <a:t>velocity</a:t>
            </a:r>
            <a:r>
              <a:rPr lang="es-ES" dirty="0">
                <a:effectLst/>
                <a:latin typeface="+mn-lt"/>
              </a:rPr>
              <a:t> </a:t>
            </a:r>
            <a:r>
              <a:rPr lang="es-ES" dirty="0" err="1">
                <a:effectLst/>
                <a:latin typeface="+mn-lt"/>
              </a:rPr>
              <a:t>predictions</a:t>
            </a:r>
            <a:r>
              <a:rPr lang="es-ES" dirty="0">
                <a:effectLst/>
                <a:latin typeface="+mn-lt"/>
              </a:rPr>
              <a:t>                                 </a:t>
            </a:r>
          </a:p>
          <a:p>
            <a:pPr marL="512445" lvl="2" indent="0">
              <a:buNone/>
            </a:pPr>
            <a:r>
              <a:rPr lang="es-ES" dirty="0">
                <a:effectLst/>
                <a:latin typeface="+mn-lt"/>
              </a:rPr>
              <a:t>	    </a:t>
            </a:r>
            <a:r>
              <a:rPr lang="es-ES" dirty="0" err="1">
                <a:effectLst/>
                <a:latin typeface="+mn-lt"/>
              </a:rPr>
              <a:t>with</a:t>
            </a:r>
            <a:r>
              <a:rPr lang="es-ES" dirty="0">
                <a:effectLst/>
                <a:latin typeface="+mn-lt"/>
              </a:rPr>
              <a:t> </a:t>
            </a:r>
            <a:r>
              <a:rPr lang="es-ES" dirty="0" err="1">
                <a:effectLst/>
                <a:latin typeface="+mn-lt"/>
              </a:rPr>
              <a:t>enough</a:t>
            </a:r>
            <a:r>
              <a:rPr lang="es-ES" dirty="0">
                <a:effectLst/>
                <a:latin typeface="+mn-lt"/>
              </a:rPr>
              <a:t> </a:t>
            </a:r>
            <a:r>
              <a:rPr lang="es-ES" dirty="0" err="1">
                <a:effectLst/>
                <a:latin typeface="+mn-lt"/>
              </a:rPr>
              <a:t>accuracy</a:t>
            </a:r>
            <a:r>
              <a:rPr lang="es-ES" dirty="0">
                <a:effectLst/>
                <a:latin typeface="+mn-lt"/>
              </a:rPr>
              <a:t> to </a:t>
            </a:r>
            <a:r>
              <a:rPr lang="es-ES" dirty="0" err="1">
                <a:effectLst/>
                <a:latin typeface="+mn-lt"/>
              </a:rPr>
              <a:t>allow</a:t>
            </a:r>
            <a:r>
              <a:rPr lang="es-ES" dirty="0">
                <a:effectLst/>
                <a:latin typeface="+mn-lt"/>
              </a:rPr>
              <a:t> </a:t>
            </a:r>
            <a:r>
              <a:rPr lang="es-ES" dirty="0" err="1">
                <a:effectLst/>
                <a:latin typeface="+mn-lt"/>
              </a:rPr>
              <a:t>reaquisition</a:t>
            </a:r>
            <a:endParaRPr lang="es-ES" dirty="0">
              <a:effectLst/>
              <a:latin typeface="+mn-lt"/>
            </a:endParaRPr>
          </a:p>
          <a:p>
            <a:pPr marL="741045" lvl="2"/>
            <a:r>
              <a:rPr lang="es-ES" dirty="0">
                <a:effectLst/>
                <a:latin typeface="+mn-lt"/>
              </a:rPr>
              <a:t>Can be </a:t>
            </a:r>
            <a:r>
              <a:rPr lang="es-ES" dirty="0" err="1">
                <a:effectLst/>
                <a:latin typeface="+mn-lt"/>
              </a:rPr>
              <a:t>mined</a:t>
            </a:r>
            <a:r>
              <a:rPr lang="es-ES" dirty="0">
                <a:effectLst/>
                <a:latin typeface="+mn-lt"/>
              </a:rPr>
              <a:t> </a:t>
            </a:r>
            <a:r>
              <a:rPr lang="es-ES" dirty="0" err="1">
                <a:effectLst/>
                <a:latin typeface="+mn-lt"/>
              </a:rPr>
              <a:t>for</a:t>
            </a:r>
            <a:r>
              <a:rPr lang="es-ES" dirty="0">
                <a:effectLst/>
                <a:latin typeface="+mn-lt"/>
              </a:rPr>
              <a:t> </a:t>
            </a:r>
            <a:r>
              <a:rPr lang="es-ES" dirty="0" err="1">
                <a:effectLst/>
                <a:latin typeface="+mn-lt"/>
              </a:rPr>
              <a:t>maneuver</a:t>
            </a:r>
            <a:r>
              <a:rPr lang="es-ES" dirty="0">
                <a:effectLst/>
                <a:latin typeface="+mn-lt"/>
              </a:rPr>
              <a:t> </a:t>
            </a:r>
            <a:r>
              <a:rPr lang="es-ES" dirty="0" err="1">
                <a:effectLst/>
                <a:latin typeface="+mn-lt"/>
              </a:rPr>
              <a:t>information</a:t>
            </a:r>
            <a:r>
              <a:rPr lang="es-ES" dirty="0">
                <a:effectLst/>
                <a:latin typeface="+mn-lt"/>
              </a:rPr>
              <a:t> </a:t>
            </a:r>
            <a:r>
              <a:rPr lang="es-ES" dirty="0" err="1">
                <a:effectLst/>
                <a:latin typeface="+mn-lt"/>
              </a:rPr>
              <a:t>about</a:t>
            </a:r>
            <a:r>
              <a:rPr lang="es-ES" dirty="0">
                <a:effectLst/>
                <a:latin typeface="+mn-lt"/>
              </a:rPr>
              <a:t> </a:t>
            </a:r>
            <a:r>
              <a:rPr lang="es-ES" dirty="0" err="1">
                <a:effectLst/>
                <a:latin typeface="+mn-lt"/>
              </a:rPr>
              <a:t>other</a:t>
            </a:r>
            <a:r>
              <a:rPr lang="es-ES" dirty="0">
                <a:effectLst/>
                <a:latin typeface="+mn-lt"/>
              </a:rPr>
              <a:t> </a:t>
            </a:r>
            <a:r>
              <a:rPr lang="es-ES" dirty="0" err="1">
                <a:effectLst/>
                <a:latin typeface="+mn-lt"/>
              </a:rPr>
              <a:t>objects</a:t>
            </a:r>
            <a:endParaRPr lang="es-ES" dirty="0">
              <a:effectLst/>
              <a:latin typeface="+mn-lt"/>
            </a:endParaRPr>
          </a:p>
          <a:p>
            <a:pPr marL="455295" lvl="1" indent="-283845"/>
            <a:r>
              <a:rPr lang="en-US" dirty="0">
                <a:latin typeface="+mn-lt"/>
              </a:rPr>
              <a:t>Problems with use for CA: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741045" lvl="2"/>
            <a:r>
              <a:rPr lang="en-US" dirty="0">
                <a:latin typeface="+mn-lt"/>
              </a:rPr>
              <a:t>Available only for objects in public catalog, so screening against TLEs misses a large portion of the full catalogue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741045" lvl="2"/>
            <a:r>
              <a:rPr lang="en-US" dirty="0">
                <a:latin typeface="+mn-lt"/>
              </a:rPr>
              <a:t>No covariance information (crucial for Probability of Collision calculation)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  <a:p>
            <a:pPr marL="741045" lvl="2"/>
            <a:r>
              <a:rPr lang="en-US" dirty="0">
                <a:latin typeface="+mn-lt"/>
              </a:rPr>
              <a:t>Accuracy is only on the order of 1-2km within a few days of the epoch of the element set – not sufficient for CA per 18 SPCS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372D8E-A952-4C4A-A1FC-ECF691D231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4818" y="3381743"/>
            <a:ext cx="4259181" cy="10774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C27689-8072-AD4F-A48C-1E13F393ADC9}"/>
              </a:ext>
            </a:extLst>
          </p:cNvPr>
          <p:cNvSpPr txBox="1"/>
          <p:nvPr/>
        </p:nvSpPr>
        <p:spPr>
          <a:xfrm>
            <a:off x="5679583" y="6358205"/>
            <a:ext cx="32325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https://www.satsig.net/satellite/tle-archive/tle-archive.htm</a:t>
            </a:r>
            <a:endParaRPr lang="en-US" sz="800" dirty="0">
              <a:solidFill>
                <a:srgbClr val="FFFF00"/>
              </a:solidFill>
            </a:endParaRPr>
          </a:p>
          <a:p>
            <a:r>
              <a:rPr lang="es-ES" sz="800" dirty="0">
                <a:solidFill>
                  <a:srgbClr val="FFFF00"/>
                </a:solidFill>
              </a:rPr>
              <a:t> </a:t>
            </a:r>
            <a:r>
              <a:rPr lang="es-ES" sz="800" dirty="0">
                <a:solidFill>
                  <a:srgbClr val="FFFF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https://www.space-track.org/documentation#/user_agree</a:t>
            </a:r>
            <a:r>
              <a:rPr lang="es-ES" sz="800" dirty="0">
                <a:solidFill>
                  <a:srgbClr val="FFFF00"/>
                </a:solidFill>
              </a:rPr>
              <a:t> </a:t>
            </a:r>
            <a:endParaRPr lang="en-US" sz="800" dirty="0">
              <a:solidFill>
                <a:srgbClr val="FFFF00"/>
              </a:solidFill>
            </a:endParaRPr>
          </a:p>
        </p:txBody>
      </p:sp>
      <p:sp>
        <p:nvSpPr>
          <p:cNvPr id="8" name="Title 3">
            <a:extLst>
              <a:ext uri="{FF2B5EF4-FFF2-40B4-BE49-F238E27FC236}">
                <a16:creationId xmlns:a16="http://schemas.microsoft.com/office/drawing/2014/main" id="{75F1AB05-3544-0849-8528-0B0993D00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880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Space Vehicle and Constellation Design: Ephemeris generation and TLEs</a:t>
            </a:r>
          </a:p>
        </p:txBody>
      </p:sp>
    </p:spTree>
    <p:extLst>
      <p:ext uri="{BB962C8B-B14F-4D97-AF65-F5344CB8AC3E}">
        <p14:creationId xmlns:p14="http://schemas.microsoft.com/office/powerpoint/2010/main" val="5146594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F1C5C1-78B5-0845-B41A-95118BA56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52" y="1346634"/>
            <a:ext cx="8596648" cy="4650752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+mn-lt"/>
              </a:rPr>
              <a:t>The Best Practices NASA Handbook recommendations, can be grouped into 3 major categories: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6A222E-277F-0A44-AEB3-219535C80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Best Practices: NASA Handbook Overview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C87C411-F98D-5946-9B30-DD4BA1FD0737}"/>
              </a:ext>
            </a:extLst>
          </p:cNvPr>
          <p:cNvSpPr/>
          <p:nvPr/>
        </p:nvSpPr>
        <p:spPr>
          <a:xfrm>
            <a:off x="0" y="5704999"/>
            <a:ext cx="28011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</a:rPr>
              <a:t>Suresh B.N., Sivan K. (2015) Mission Design. In: Integrated Design for Space Transportation System. Springer, New Delhi. https://</a:t>
            </a:r>
            <a:r>
              <a:rPr lang="en-US" sz="800" dirty="0" err="1">
                <a:solidFill>
                  <a:srgbClr val="FFFF00"/>
                </a:solidFill>
              </a:rPr>
              <a:t>doi.org</a:t>
            </a:r>
            <a:r>
              <a:rPr lang="en-US" sz="800" dirty="0">
                <a:solidFill>
                  <a:srgbClr val="FFFF00"/>
                </a:solidFill>
              </a:rPr>
              <a:t>/10.1007/978-81-322-2532-4_7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B794692-6E07-834C-8839-7CAD82DA18CA}"/>
              </a:ext>
            </a:extLst>
          </p:cNvPr>
          <p:cNvSpPr/>
          <p:nvPr/>
        </p:nvSpPr>
        <p:spPr>
          <a:xfrm>
            <a:off x="2852632" y="5704999"/>
            <a:ext cx="30215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</a:rPr>
              <a:t>Parker Solar Probe Launch Preparations is a photograph by Nasa/</a:t>
            </a:r>
            <a:r>
              <a:rPr lang="en-US" sz="800" dirty="0" err="1">
                <a:solidFill>
                  <a:srgbClr val="FFFF00"/>
                </a:solidFill>
                <a:latin typeface="arial" panose="020B0604020202020204" pitchFamily="34" charset="0"/>
              </a:rPr>
              <a:t>kim</a:t>
            </a:r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en-US" sz="800" dirty="0" err="1">
                <a:solidFill>
                  <a:srgbClr val="FFFF00"/>
                </a:solidFill>
                <a:latin typeface="arial" panose="020B0604020202020204" pitchFamily="34" charset="0"/>
              </a:rPr>
              <a:t>Shiflett</a:t>
            </a:r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</a:rPr>
              <a:t>/science Photo Library which was uploaded on September 25th, 2019.</a:t>
            </a:r>
            <a:endParaRPr lang="en-US" sz="800" dirty="0">
              <a:solidFill>
                <a:srgbClr val="FFFF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2AE8B5-510C-454F-8E35-76863A9D7BC7}"/>
              </a:ext>
            </a:extLst>
          </p:cNvPr>
          <p:cNvSpPr/>
          <p:nvPr/>
        </p:nvSpPr>
        <p:spPr>
          <a:xfrm>
            <a:off x="6610810" y="5704999"/>
            <a:ext cx="212750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  <a:latin typeface="Open Sans" panose="020F0502020204030204" pitchFamily="34" charset="0"/>
              </a:rPr>
              <a:t>Rendition of SDC 2.0 system. Photo: SDA</a:t>
            </a:r>
            <a:endParaRPr lang="en-US" sz="800" dirty="0">
              <a:solidFill>
                <a:srgbClr val="FFFF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6DA9B3-326F-B24A-AF08-5D57B3C41D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06" y="2799191"/>
            <a:ext cx="2794715" cy="14532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302853-7CDA-C243-8055-747B5DA3A1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281"/>
          <a:stretch/>
        </p:blipFill>
        <p:spPr>
          <a:xfrm>
            <a:off x="2852632" y="2482209"/>
            <a:ext cx="3021568" cy="20872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9605ED6-E892-054B-AF02-218C215B7E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4200" y="2709385"/>
            <a:ext cx="3230427" cy="17909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7707E3-7012-8F4A-B5BD-29D61B81AD86}"/>
              </a:ext>
            </a:extLst>
          </p:cNvPr>
          <p:cNvSpPr txBox="1"/>
          <p:nvPr/>
        </p:nvSpPr>
        <p:spPr>
          <a:xfrm flipH="1">
            <a:off x="38637" y="4671942"/>
            <a:ext cx="2142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Space Vehicle and Constellation Design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6AA6B8-1BD5-5B40-A76A-2E400D8A3061}"/>
              </a:ext>
            </a:extLst>
          </p:cNvPr>
          <p:cNvSpPr txBox="1"/>
          <p:nvPr/>
        </p:nvSpPr>
        <p:spPr>
          <a:xfrm flipH="1">
            <a:off x="3024130" y="4667523"/>
            <a:ext cx="24011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Pre-Launch Preparation and Early Launch Activities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6B7869-2421-9540-9F8E-0FDBC2A34EE1}"/>
              </a:ext>
            </a:extLst>
          </p:cNvPr>
          <p:cNvSpPr txBox="1"/>
          <p:nvPr/>
        </p:nvSpPr>
        <p:spPr>
          <a:xfrm flipH="1">
            <a:off x="6512348" y="4668946"/>
            <a:ext cx="2142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On-orbit Collision Avoidance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EFBC260-448D-ED43-A405-B8690B84188D}"/>
              </a:ext>
            </a:extLst>
          </p:cNvPr>
          <p:cNvSpPr/>
          <p:nvPr/>
        </p:nvSpPr>
        <p:spPr>
          <a:xfrm>
            <a:off x="2843788" y="2447377"/>
            <a:ext cx="3021568" cy="3108644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2314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F1C5C1-78B5-0845-B41A-95118BA56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819" y="1475412"/>
            <a:ext cx="8786611" cy="4989782"/>
          </a:xfrm>
        </p:spPr>
        <p:txBody>
          <a:bodyPr>
            <a:normAutofit/>
          </a:bodyPr>
          <a:lstStyle/>
          <a:p>
            <a:r>
              <a:rPr lang="en-US" dirty="0">
                <a:latin typeface="+mn-lt"/>
              </a:rPr>
              <a:t>Launch</a:t>
            </a:r>
          </a:p>
          <a:p>
            <a:pPr lvl="1"/>
            <a:r>
              <a:rPr lang="en-US" dirty="0">
                <a:latin typeface="+mn-lt"/>
              </a:rPr>
              <a:t>Delivery and deployment methodologies</a:t>
            </a:r>
          </a:p>
          <a:p>
            <a:pPr lvl="1"/>
            <a:r>
              <a:rPr lang="en-US" dirty="0">
                <a:latin typeface="+mn-lt"/>
              </a:rPr>
              <a:t>R-15 form (Ready minus 15 days Vehicle Information Message by Launch Vehicle Ops.)</a:t>
            </a:r>
          </a:p>
          <a:p>
            <a:pPr lvl="1"/>
            <a:r>
              <a:rPr lang="en-US" dirty="0">
                <a:latin typeface="+mn-lt"/>
              </a:rPr>
              <a:t>Launch provider relevant information and data (injection states, initial ephemeris)</a:t>
            </a:r>
          </a:p>
          <a:p>
            <a:r>
              <a:rPr lang="en-US" dirty="0">
                <a:latin typeface="+mn-lt"/>
              </a:rPr>
              <a:t>On-Orbit Mission Phase (register S/C on Space-</a:t>
            </a:r>
            <a:r>
              <a:rPr lang="en-US" dirty="0" err="1">
                <a:latin typeface="+mn-lt"/>
              </a:rPr>
              <a:t>Track.org</a:t>
            </a:r>
            <a:r>
              <a:rPr lang="en-US" dirty="0">
                <a:latin typeface="+mn-lt"/>
              </a:rPr>
              <a:t>) </a:t>
            </a:r>
          </a:p>
          <a:p>
            <a:pPr lvl="1"/>
            <a:r>
              <a:rPr lang="en-US" dirty="0">
                <a:latin typeface="+mn-lt"/>
              </a:rPr>
              <a:t>Operational contact information</a:t>
            </a:r>
          </a:p>
          <a:p>
            <a:pPr lvl="1"/>
            <a:r>
              <a:rPr lang="en-US" dirty="0">
                <a:latin typeface="+mn-lt"/>
              </a:rPr>
              <a:t>Satellite construction and operation information</a:t>
            </a:r>
          </a:p>
          <a:p>
            <a:pPr lvl="1"/>
            <a:r>
              <a:rPr lang="en-US" dirty="0">
                <a:latin typeface="+mn-lt"/>
              </a:rPr>
              <a:t>Satellite orbit maintenance strategy</a:t>
            </a:r>
          </a:p>
          <a:p>
            <a:pPr lvl="1"/>
            <a:r>
              <a:rPr lang="en-US" dirty="0">
                <a:latin typeface="+mn-lt"/>
              </a:rPr>
              <a:t>Satellite flight control and navigation paradigm</a:t>
            </a:r>
          </a:p>
          <a:p>
            <a:r>
              <a:rPr lang="en-US" dirty="0">
                <a:latin typeface="+mn-lt"/>
              </a:rPr>
              <a:t>Conjunction Assessment</a:t>
            </a:r>
          </a:p>
          <a:p>
            <a:pPr lvl="1"/>
            <a:r>
              <a:rPr lang="en-US" dirty="0">
                <a:latin typeface="+mn-lt"/>
              </a:rPr>
              <a:t>Free service from 18</a:t>
            </a:r>
            <a:r>
              <a:rPr lang="en-US" baseline="30000" dirty="0">
                <a:latin typeface="+mn-lt"/>
              </a:rPr>
              <a:t>th</a:t>
            </a:r>
            <a:r>
              <a:rPr lang="en-US" dirty="0">
                <a:latin typeface="+mn-lt"/>
              </a:rPr>
              <a:t> SPCS; provides CDMs for conjunction assessment</a:t>
            </a:r>
          </a:p>
          <a:p>
            <a:pPr lvl="1"/>
            <a:r>
              <a:rPr lang="en-US" dirty="0">
                <a:latin typeface="+mn-lt"/>
              </a:rPr>
              <a:t>O/O needs a risk analysis and mitigation service</a:t>
            </a:r>
          </a:p>
          <a:p>
            <a:pPr lvl="1"/>
            <a:r>
              <a:rPr lang="en-US" dirty="0">
                <a:latin typeface="+mn-lt"/>
              </a:rPr>
              <a:t>Implement an SSA sharing agreement to receive advanced data support and services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6A222E-277F-0A44-AEB3-219535C80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69" y="0"/>
            <a:ext cx="8892862" cy="1143000"/>
          </a:xfrm>
        </p:spPr>
        <p:txBody>
          <a:bodyPr>
            <a:noAutofit/>
          </a:bodyPr>
          <a:lstStyle/>
          <a:p>
            <a:r>
              <a:rPr lang="en-US" sz="2400" dirty="0"/>
              <a:t>Pre-Launch Preparation and Early Launch Activities: CONOPS Discussions with 18</a:t>
            </a:r>
            <a:r>
              <a:rPr lang="en-US" sz="2400" baseline="30000" dirty="0"/>
              <a:t>th</a:t>
            </a:r>
            <a:r>
              <a:rPr lang="en-US" sz="2400" dirty="0"/>
              <a:t> SPCS (Space Control Squadron)</a:t>
            </a:r>
          </a:p>
        </p:txBody>
      </p:sp>
    </p:spTree>
    <p:extLst>
      <p:ext uri="{BB962C8B-B14F-4D97-AF65-F5344CB8AC3E}">
        <p14:creationId xmlns:p14="http://schemas.microsoft.com/office/powerpoint/2010/main" val="2626651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F1C5C1-78B5-0845-B41A-95118BA56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52" y="1346634"/>
            <a:ext cx="8596648" cy="4650752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+mn-lt"/>
              </a:rPr>
              <a:t>The Best Practices NASA Handbook recommendations, can be grouped into 3 major categories: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6A222E-277F-0A44-AEB3-219535C80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Best Practices: NASA Handbook Overview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C87C411-F98D-5946-9B30-DD4BA1FD0737}"/>
              </a:ext>
            </a:extLst>
          </p:cNvPr>
          <p:cNvSpPr/>
          <p:nvPr/>
        </p:nvSpPr>
        <p:spPr>
          <a:xfrm>
            <a:off x="0" y="5704999"/>
            <a:ext cx="28011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</a:rPr>
              <a:t>Suresh B.N., Sivan K. (2015) Mission Design. In: Integrated Design for Space Transportation System. Springer, New Delhi. https://</a:t>
            </a:r>
            <a:r>
              <a:rPr lang="en-US" sz="800" dirty="0" err="1">
                <a:solidFill>
                  <a:srgbClr val="FFFF00"/>
                </a:solidFill>
              </a:rPr>
              <a:t>doi.org</a:t>
            </a:r>
            <a:r>
              <a:rPr lang="en-US" sz="800" dirty="0">
                <a:solidFill>
                  <a:srgbClr val="FFFF00"/>
                </a:solidFill>
              </a:rPr>
              <a:t>/10.1007/978-81-322-2532-4_7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B794692-6E07-834C-8839-7CAD82DA18CA}"/>
              </a:ext>
            </a:extLst>
          </p:cNvPr>
          <p:cNvSpPr/>
          <p:nvPr/>
        </p:nvSpPr>
        <p:spPr>
          <a:xfrm>
            <a:off x="2852632" y="5704999"/>
            <a:ext cx="30215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</a:rPr>
              <a:t>Parker Solar Probe Launch Preparations is a photograph by Nasa/</a:t>
            </a:r>
            <a:r>
              <a:rPr lang="en-US" sz="800" dirty="0" err="1">
                <a:solidFill>
                  <a:srgbClr val="FFFF00"/>
                </a:solidFill>
                <a:latin typeface="arial" panose="020B0604020202020204" pitchFamily="34" charset="0"/>
              </a:rPr>
              <a:t>kim</a:t>
            </a:r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en-US" sz="800" dirty="0" err="1">
                <a:solidFill>
                  <a:srgbClr val="FFFF00"/>
                </a:solidFill>
                <a:latin typeface="arial" panose="020B0604020202020204" pitchFamily="34" charset="0"/>
              </a:rPr>
              <a:t>Shiflett</a:t>
            </a:r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</a:rPr>
              <a:t>/science Photo Library which was uploaded on September 25th, 2019.</a:t>
            </a:r>
            <a:endParaRPr lang="en-US" sz="800" dirty="0">
              <a:solidFill>
                <a:srgbClr val="FFFF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2AE8B5-510C-454F-8E35-76863A9D7BC7}"/>
              </a:ext>
            </a:extLst>
          </p:cNvPr>
          <p:cNvSpPr/>
          <p:nvPr/>
        </p:nvSpPr>
        <p:spPr>
          <a:xfrm>
            <a:off x="6610810" y="5704999"/>
            <a:ext cx="212750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  <a:latin typeface="Open Sans" panose="020F0502020204030204" pitchFamily="34" charset="0"/>
              </a:rPr>
              <a:t>Rendition of SDC 2.0 system. Photo: SDA</a:t>
            </a:r>
            <a:endParaRPr lang="en-US" sz="800" dirty="0">
              <a:solidFill>
                <a:srgbClr val="FFFF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6DA9B3-326F-B24A-AF08-5D57B3C41D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06" y="2799191"/>
            <a:ext cx="2794715" cy="14532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302853-7CDA-C243-8055-747B5DA3A1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281"/>
          <a:stretch/>
        </p:blipFill>
        <p:spPr>
          <a:xfrm>
            <a:off x="2852632" y="2482209"/>
            <a:ext cx="3021568" cy="20872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9605ED6-E892-054B-AF02-218C215B7E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4200" y="2709385"/>
            <a:ext cx="3230427" cy="17909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7707E3-7012-8F4A-B5BD-29D61B81AD86}"/>
              </a:ext>
            </a:extLst>
          </p:cNvPr>
          <p:cNvSpPr txBox="1"/>
          <p:nvPr/>
        </p:nvSpPr>
        <p:spPr>
          <a:xfrm flipH="1">
            <a:off x="38637" y="4671942"/>
            <a:ext cx="2142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Space Vehicle and Constellation Design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6AA6B8-1BD5-5B40-A76A-2E400D8A3061}"/>
              </a:ext>
            </a:extLst>
          </p:cNvPr>
          <p:cNvSpPr txBox="1"/>
          <p:nvPr/>
        </p:nvSpPr>
        <p:spPr>
          <a:xfrm flipH="1">
            <a:off x="3024130" y="4667523"/>
            <a:ext cx="24011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Pre-Launch Preparation and Early Launch Activities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6B7869-2421-9540-9F8E-0FDBC2A34EE1}"/>
              </a:ext>
            </a:extLst>
          </p:cNvPr>
          <p:cNvSpPr txBox="1"/>
          <p:nvPr/>
        </p:nvSpPr>
        <p:spPr>
          <a:xfrm flipH="1">
            <a:off x="6512348" y="4668946"/>
            <a:ext cx="2142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On-orbit Collision Avoidance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EFBC260-448D-ED43-A405-B8690B84188D}"/>
              </a:ext>
            </a:extLst>
          </p:cNvPr>
          <p:cNvSpPr/>
          <p:nvPr/>
        </p:nvSpPr>
        <p:spPr>
          <a:xfrm>
            <a:off x="5920711" y="2427077"/>
            <a:ext cx="3183916" cy="3108644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8837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7117F0-E39B-A042-BBA8-87A6FEC53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23424"/>
            <a:ext cx="8686800" cy="52049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effectLst/>
                <a:latin typeface="+mn-lt"/>
              </a:rPr>
              <a:t>Risk assessment is the practice of determining which close approaches present a serious collision risk</a:t>
            </a:r>
          </a:p>
          <a:p>
            <a:pPr marL="455295" lvl="1" indent="-283845"/>
            <a:r>
              <a:rPr lang="en-US" sz="2000" dirty="0">
                <a:effectLst/>
                <a:latin typeface="+mn-lt"/>
              </a:rPr>
              <a:t>Precision state and covariance data are required</a:t>
            </a:r>
          </a:p>
          <a:p>
            <a:pPr marL="455295" lvl="1" indent="-283845"/>
            <a:r>
              <a:rPr lang="en-US" sz="2000" dirty="0">
                <a:effectLst/>
                <a:latin typeface="+mn-lt"/>
              </a:rPr>
              <a:t>Advanced probabilistic calculations and data analysis are performed</a:t>
            </a:r>
          </a:p>
          <a:p>
            <a:pPr marL="455295" lvl="1" indent="-283845"/>
            <a:r>
              <a:rPr lang="en-US" sz="2000" dirty="0">
                <a:effectLst/>
                <a:latin typeface="+mn-lt"/>
              </a:rPr>
              <a:t>Enables mitigation action decision</a:t>
            </a:r>
          </a:p>
          <a:p>
            <a:r>
              <a:rPr lang="en-US" sz="2400" dirty="0">
                <a:effectLst/>
                <a:latin typeface="+mn-lt"/>
              </a:rPr>
              <a:t>Ephemerides should be sent to 18 SPCS for screening</a:t>
            </a:r>
          </a:p>
          <a:p>
            <a:pPr marL="455295" lvl="1" indent="-283845"/>
            <a:r>
              <a:rPr lang="en-US" sz="2000" dirty="0">
                <a:effectLst/>
                <a:latin typeface="+mn-lt"/>
              </a:rPr>
              <a:t>Maneuverable payloads need to provide statement of predicted position that includes planned maneuvers—only way to perform useful CA screenings</a:t>
            </a:r>
          </a:p>
          <a:p>
            <a:pPr marL="455295" lvl="1" indent="-283845"/>
            <a:r>
              <a:rPr lang="en-US" sz="2000" dirty="0">
                <a:effectLst/>
                <a:latin typeface="+mn-lt"/>
              </a:rPr>
              <a:t>Providing of ephemerides is the only reliable way </a:t>
            </a:r>
          </a:p>
          <a:p>
            <a:pPr marL="171450" lvl="1" indent="0">
              <a:buNone/>
            </a:pPr>
            <a:r>
              <a:rPr lang="en-US" sz="2000" dirty="0">
                <a:effectLst/>
                <a:latin typeface="+mn-lt"/>
              </a:rPr>
              <a:t>		to communicate future positions to users of autonomous </a:t>
            </a:r>
          </a:p>
          <a:p>
            <a:pPr marL="171450" lvl="1" indent="0">
              <a:buNone/>
            </a:pPr>
            <a:r>
              <a:rPr lang="en-US" sz="2000" dirty="0">
                <a:effectLst/>
                <a:latin typeface="+mn-lt"/>
              </a:rPr>
              <a:t>		flight control and navigation </a:t>
            </a:r>
          </a:p>
          <a:p>
            <a:r>
              <a:rPr lang="en-US" sz="2200" dirty="0">
                <a:latin typeface="+mn-lt"/>
              </a:rPr>
              <a:t>Risk Mitigation maneuvers always require screenings to avoid an inadvertent collision with other objects in the immediate future.</a:t>
            </a:r>
            <a:endParaRPr lang="en-US" sz="2200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8BED74B-A6A1-0B4E-B8FE-2F94F6EF6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On-Orbit Collision Avoidance: Robust Risk Assessment and Mitigation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D53CD41-3148-0245-97A4-969A1E21C7BE}"/>
              </a:ext>
            </a:extLst>
          </p:cNvPr>
          <p:cNvGrpSpPr/>
          <p:nvPr/>
        </p:nvGrpSpPr>
        <p:grpSpPr>
          <a:xfrm>
            <a:off x="6722772" y="4100998"/>
            <a:ext cx="2543578" cy="1617222"/>
            <a:chOff x="6147038" y="1870052"/>
            <a:chExt cx="2808762" cy="1426825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6C1451E6-F2B4-FC42-8062-DE4DD37863EC}"/>
                </a:ext>
              </a:extLst>
            </p:cNvPr>
            <p:cNvSpPr/>
            <p:nvPr/>
          </p:nvSpPr>
          <p:spPr>
            <a:xfrm rot="18439845">
              <a:off x="7307809" y="2512263"/>
              <a:ext cx="768095" cy="488801"/>
            </a:xfrm>
            <a:prstGeom prst="ellipse">
              <a:avLst/>
            </a:prstGeom>
            <a:solidFill>
              <a:srgbClr val="FFFF00">
                <a:alpha val="47734"/>
              </a:srgbClr>
            </a:solidFill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00"/>
                </a:solidFill>
              </a:endParaRPr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A5FCF335-B5E3-404F-9976-158345AD7B52}"/>
                </a:ext>
              </a:extLst>
            </p:cNvPr>
            <p:cNvSpPr/>
            <p:nvPr/>
          </p:nvSpPr>
          <p:spPr>
            <a:xfrm rot="20372102">
              <a:off x="7782912" y="1870052"/>
              <a:ext cx="600711" cy="1310479"/>
            </a:xfrm>
            <a:prstGeom prst="ellipse">
              <a:avLst/>
            </a:prstGeom>
            <a:solidFill>
              <a:schemeClr val="accent2">
                <a:lumMod val="75000"/>
                <a:alpha val="37000"/>
              </a:schemeClr>
            </a:solidFill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F754C24A-5DCB-3043-8FA8-E2E95B12762C}"/>
                </a:ext>
              </a:extLst>
            </p:cNvPr>
            <p:cNvCxnSpPr/>
            <p:nvPr/>
          </p:nvCxnSpPr>
          <p:spPr>
            <a:xfrm flipH="1" flipV="1">
              <a:off x="7677312" y="1878063"/>
              <a:ext cx="370732" cy="578885"/>
            </a:xfrm>
            <a:prstGeom prst="straightConnector1">
              <a:avLst/>
            </a:prstGeom>
            <a:noFill/>
            <a:ln>
              <a:solidFill>
                <a:srgbClr val="FFFF00"/>
              </a:solidFill>
              <a:tailEnd type="triangle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C1653EEB-74CA-114C-9BD9-254BE60A2736}"/>
                </a:ext>
              </a:extLst>
            </p:cNvPr>
            <p:cNvCxnSpPr/>
            <p:nvPr/>
          </p:nvCxnSpPr>
          <p:spPr>
            <a:xfrm flipH="1">
              <a:off x="6748480" y="2721885"/>
              <a:ext cx="815849" cy="102568"/>
            </a:xfrm>
            <a:prstGeom prst="straightConnector1">
              <a:avLst/>
            </a:prstGeom>
            <a:noFill/>
            <a:ln>
              <a:solidFill>
                <a:srgbClr val="FFFF00"/>
              </a:solidFill>
              <a:prstDash val="sysDash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7C5D295E-596B-F643-B848-F8B6C31BAD92}"/>
                </a:ext>
              </a:extLst>
            </p:cNvPr>
            <p:cNvSpPr/>
            <p:nvPr/>
          </p:nvSpPr>
          <p:spPr>
            <a:xfrm rot="18439845">
              <a:off x="6213578" y="2598484"/>
              <a:ext cx="768095" cy="488801"/>
            </a:xfrm>
            <a:prstGeom prst="ellipse">
              <a:avLst/>
            </a:prstGeom>
            <a:solidFill>
              <a:srgbClr val="FFFF00">
                <a:alpha val="47734"/>
              </a:srgbClr>
            </a:solidFill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00"/>
                </a:solidFill>
              </a:endParaRP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8528853E-21BC-D149-9163-1869E3FBA1A9}"/>
                </a:ext>
              </a:extLst>
            </p:cNvPr>
            <p:cNvCxnSpPr/>
            <p:nvPr/>
          </p:nvCxnSpPr>
          <p:spPr>
            <a:xfrm flipH="1">
              <a:off x="6147038" y="2849130"/>
              <a:ext cx="436044" cy="360884"/>
            </a:xfrm>
            <a:prstGeom prst="straightConnector1">
              <a:avLst/>
            </a:prstGeom>
            <a:noFill/>
            <a:ln>
              <a:solidFill>
                <a:srgbClr val="FFFF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0F98C5A6-9240-8547-9A66-16ED2FFA3909}"/>
                </a:ext>
              </a:extLst>
            </p:cNvPr>
            <p:cNvSpPr txBox="1"/>
            <p:nvPr/>
          </p:nvSpPr>
          <p:spPr>
            <a:xfrm>
              <a:off x="7007581" y="2556082"/>
              <a:ext cx="470636" cy="23621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100" dirty="0">
                  <a:solidFill>
                    <a:srgbClr val="FFFF00"/>
                  </a:solidFill>
                </a:rPr>
                <a:t>∆V</a:t>
              </a: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0EEA8F64-E019-EC4C-9E10-1AF77EE7C4F4}"/>
                </a:ext>
              </a:extLst>
            </p:cNvPr>
            <p:cNvSpPr txBox="1"/>
            <p:nvPr/>
          </p:nvSpPr>
          <p:spPr>
            <a:xfrm>
              <a:off x="7966120" y="1890759"/>
              <a:ext cx="989680" cy="3890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rgbClr val="FF233F"/>
                  </a:solidFill>
                  <a:cs typeface="Arial" panose="020B0604020202020204" pitchFamily="34" charset="0"/>
                </a:rPr>
                <a:t>Secondary Object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5CE14EA3-743D-0D4A-B2AE-B78CF2D67B6C}"/>
                </a:ext>
              </a:extLst>
            </p:cNvPr>
            <p:cNvSpPr txBox="1"/>
            <p:nvPr/>
          </p:nvSpPr>
          <p:spPr>
            <a:xfrm>
              <a:off x="7298324" y="3060663"/>
              <a:ext cx="1228122" cy="23621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rgbClr val="FFFF00"/>
                  </a:solidFill>
                  <a:cs typeface="Arial" panose="020B0604020202020204" pitchFamily="34" charset="0"/>
                </a:rPr>
                <a:t>Primary S/C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096338C2-415A-9C4C-91FF-D021C3ED3C8A}"/>
                </a:ext>
              </a:extLst>
            </p:cNvPr>
            <p:cNvSpPr txBox="1"/>
            <p:nvPr/>
          </p:nvSpPr>
          <p:spPr>
            <a:xfrm>
              <a:off x="6846928" y="2365397"/>
              <a:ext cx="1228122" cy="23621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100" b="1">
                  <a:solidFill>
                    <a:srgbClr val="FFFF00"/>
                  </a:solidFill>
                  <a:cs typeface="Arial" panose="020B0604020202020204" pitchFamily="34" charset="0"/>
                </a:rPr>
                <a:t>Maneuver</a:t>
              </a:r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8CEA9A4D-2167-FF4E-B6DE-E5B71816A011}"/>
                </a:ext>
              </a:extLst>
            </p:cNvPr>
            <p:cNvSpPr/>
            <p:nvPr/>
          </p:nvSpPr>
          <p:spPr>
            <a:xfrm>
              <a:off x="7665903" y="2738232"/>
              <a:ext cx="58450" cy="3105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accent1">
                  <a:alpha val="74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3341E6CB-8015-E745-81A2-2CD550B3A1DD}"/>
                </a:ext>
              </a:extLst>
            </p:cNvPr>
            <p:cNvSpPr/>
            <p:nvPr/>
          </p:nvSpPr>
          <p:spPr>
            <a:xfrm>
              <a:off x="6571673" y="2824453"/>
              <a:ext cx="58450" cy="3105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accent1">
                  <a:alpha val="74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98EBB3EB-AB3E-2348-8EC8-162B7A94BDAD}"/>
                </a:ext>
              </a:extLst>
            </p:cNvPr>
            <p:cNvSpPr/>
            <p:nvPr/>
          </p:nvSpPr>
          <p:spPr>
            <a:xfrm>
              <a:off x="8016600" y="2448437"/>
              <a:ext cx="58450" cy="3105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615393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7117F0-E39B-A042-BBA8-87A6FEC53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545" y="1297080"/>
            <a:ext cx="8654603" cy="47965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ffectLst/>
                <a:latin typeface="+mn-lt"/>
              </a:rPr>
              <a:t>Large constellations are achieving economy of scale through increased automation and autonomy of flight dynamics</a:t>
            </a:r>
          </a:p>
          <a:p>
            <a:r>
              <a:rPr lang="en-US" dirty="0">
                <a:effectLst/>
                <a:latin typeface="+mn-lt"/>
              </a:rPr>
              <a:t>Automated on-board maneuvering and CA practices may prevent CA screening of maneuvers and hence add flight safety risk – without coordination, there is no way to ensure safety</a:t>
            </a:r>
          </a:p>
          <a:p>
            <a:endParaRPr lang="en-US" dirty="0">
              <a:effectLst/>
              <a:latin typeface="+mn-lt"/>
            </a:endParaRPr>
          </a:p>
          <a:p>
            <a:endParaRPr lang="en-US" dirty="0">
              <a:effectLst/>
              <a:latin typeface="+mn-lt"/>
            </a:endParaRPr>
          </a:p>
          <a:p>
            <a:endParaRPr lang="en-US" dirty="0">
              <a:effectLst/>
              <a:latin typeface="+mn-lt"/>
            </a:endParaRP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8BED74B-A6A1-0B4E-B8FE-2F94F6EF6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On-Orbit Collision Avoidance: Safe Autonomous Maneuvering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647F7ABE-374A-F247-8736-410304EB65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065" y="2991922"/>
            <a:ext cx="3940935" cy="242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09E309-22B5-DD40-8B8C-6DF0FC218510}"/>
              </a:ext>
            </a:extLst>
          </p:cNvPr>
          <p:cNvSpPr txBox="1"/>
          <p:nvPr/>
        </p:nvSpPr>
        <p:spPr>
          <a:xfrm>
            <a:off x="0" y="2892916"/>
            <a:ext cx="578261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NASA missions employing autonomy           required to ensure flight safety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Ability to notify ground controllers of any autonomous maneuvers planned or taken, including characteristics of the maneuver.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Ability for the ground controllers to pause              or abort planned autonomous maneuvers.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Accurate on-ground emulation capability that can reasonably predict the autonomous behavior and give advance notice of maneuver plans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EBFE6C-2EE0-DD45-86B6-B6BCE0789BED}"/>
              </a:ext>
            </a:extLst>
          </p:cNvPr>
          <p:cNvSpPr txBox="1"/>
          <p:nvPr/>
        </p:nvSpPr>
        <p:spPr>
          <a:xfrm>
            <a:off x="6143223" y="5293042"/>
            <a:ext cx="34129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Large constellations depend on automation to manage large scale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DEB93E-B99B-8E4E-AAA1-45DE868D0781}"/>
              </a:ext>
            </a:extLst>
          </p:cNvPr>
          <p:cNvSpPr txBox="1"/>
          <p:nvPr/>
        </p:nvSpPr>
        <p:spPr>
          <a:xfrm>
            <a:off x="6754970" y="5914689"/>
            <a:ext cx="22344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</a:rPr>
              <a:t>Credit: Next Big Future, Dec. 13,2018</a:t>
            </a:r>
          </a:p>
        </p:txBody>
      </p:sp>
    </p:spTree>
    <p:extLst>
      <p:ext uri="{BB962C8B-B14F-4D97-AF65-F5344CB8AC3E}">
        <p14:creationId xmlns:p14="http://schemas.microsoft.com/office/powerpoint/2010/main" val="9639263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E8E8BD-C016-6644-9CB8-0C2AB2A737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449654"/>
            <a:ext cx="8686800" cy="4650752"/>
          </a:xfrm>
        </p:spPr>
        <p:txBody>
          <a:bodyPr/>
          <a:lstStyle/>
          <a:p>
            <a:r>
              <a:rPr lang="en-US" sz="2800" dirty="0">
                <a:latin typeface="+mn-lt"/>
              </a:rPr>
              <a:t>Conjunction Assessment process summary</a:t>
            </a:r>
          </a:p>
          <a:p>
            <a:r>
              <a:rPr lang="en-US" sz="2800" dirty="0">
                <a:latin typeface="+mn-lt"/>
              </a:rPr>
              <a:t>Current and growing Challenges</a:t>
            </a:r>
          </a:p>
          <a:p>
            <a:r>
              <a:rPr lang="en-US" sz="2800" dirty="0">
                <a:latin typeface="+mn-lt"/>
              </a:rPr>
              <a:t>Opportunity: For a Resilient Space Environment</a:t>
            </a:r>
          </a:p>
          <a:p>
            <a:r>
              <a:rPr lang="en-US" sz="2800" dirty="0">
                <a:solidFill>
                  <a:srgbClr val="FCFFAC"/>
                </a:solidFill>
                <a:latin typeface="+mn-lt"/>
              </a:rPr>
              <a:t>Conclusion and Summary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30878B-DC7C-1B49-A342-87E5129BB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</p:spTree>
    <p:extLst>
      <p:ext uri="{BB962C8B-B14F-4D97-AF65-F5344CB8AC3E}">
        <p14:creationId xmlns:p14="http://schemas.microsoft.com/office/powerpoint/2010/main" val="36436180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1806D3-B30E-4B44-8C87-A89924A4A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latin typeface="+mn-lt"/>
                <a:cs typeface="Calibri"/>
              </a:rPr>
              <a:t>NASA has been performing CA for the past 30 years, including HSF CA.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  <a:cs typeface="Calibri"/>
            </a:endParaRPr>
          </a:p>
          <a:p>
            <a:r>
              <a:rPr lang="en-US" dirty="0">
                <a:latin typeface="+mn-lt"/>
                <a:cs typeface="Calibri"/>
              </a:rPr>
              <a:t>NASA plans to continue to evolve our CA process:  improving operations, streamlining approaches, and collaborating with other operators to make the most of limited resources.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  <a:cs typeface="Calibri"/>
            </a:endParaRPr>
          </a:p>
          <a:p>
            <a:r>
              <a:rPr lang="en-US" dirty="0">
                <a:latin typeface="+mn-lt"/>
                <a:cs typeface="Calibri"/>
              </a:rPr>
              <a:t>NASA continuing to update and refine Agency CA requirements 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  <a:cs typeface="Calibri" panose="020F0502020204030204" pitchFamily="34" charset="0"/>
            </a:endParaRPr>
          </a:p>
          <a:p>
            <a:pPr marL="455295" lvl="1" indent="-283845"/>
            <a:r>
              <a:rPr lang="en-US" dirty="0">
                <a:latin typeface="+mn-lt"/>
                <a:cs typeface="Calibri"/>
              </a:rPr>
              <a:t>Defines baseline CA requirements (e.g. compliance methods, thresholds, reporting)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  <a:cs typeface="Calibri"/>
            </a:endParaRPr>
          </a:p>
          <a:p>
            <a:pPr marL="455295" lvl="1" indent="-283845"/>
            <a:r>
              <a:rPr lang="en-US" dirty="0">
                <a:latin typeface="+mn-lt"/>
                <a:cs typeface="Calibri"/>
              </a:rPr>
              <a:t>Defines acceptable minimum risk levels</a:t>
            </a:r>
          </a:p>
          <a:p>
            <a:pPr marL="455295" lvl="1" indent="-283845"/>
            <a:r>
              <a:rPr lang="en-US" dirty="0">
                <a:effectLst>
                  <a:outerShdw blurRad="50800" dist="38100" dir="2700000" algn="tl" rotWithShape="0">
                    <a:prstClr val="black">
                      <a:alpha val="0"/>
                    </a:prstClr>
                  </a:outerShdw>
                </a:effectLst>
                <a:latin typeface="+mn-lt"/>
                <a:cs typeface="Calibri"/>
              </a:rPr>
              <a:t>NID (NASA Interim Directive) 7120.132: Collision Avoidance for Space Environment Protection available at</a:t>
            </a:r>
            <a:r>
              <a:rPr lang="en-US" b="0" dirty="0">
                <a:effectLst>
                  <a:outerShdw blurRad="50800" dist="38100" dir="2700000" algn="tl" rotWithShape="0">
                    <a:prstClr val="black">
                      <a:alpha val="0"/>
                    </a:prstClr>
                  </a:outerShdw>
                </a:effectLst>
                <a:latin typeface="Century Gothic"/>
                <a:cs typeface="Calibri"/>
              </a:rPr>
              <a:t>: </a:t>
            </a:r>
            <a:r>
              <a:rPr lang="en-US" dirty="0">
                <a:solidFill>
                  <a:srgbClr val="FFFF00"/>
                </a:solidFill>
                <a:effectLst>
                  <a:outerShdw blurRad="50800" dist="38100" dir="2700000" algn="tl" rotWithShape="0">
                    <a:prstClr val="black">
                      <a:alpha val="0"/>
                    </a:prstClr>
                  </a:outerShdw>
                </a:effectLst>
                <a:latin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https://nodis3.gsfc.nasa.gov/OPD_docs/NID_7120_132_.pdf</a:t>
            </a:r>
            <a:r>
              <a:rPr lang="en-US" b="0" dirty="0">
                <a:effectLst>
                  <a:outerShdw blurRad="50800" dist="38100" dir="2700000" algn="tl" rotWithShape="0">
                    <a:prstClr val="black">
                      <a:alpha val="0"/>
                    </a:prstClr>
                  </a:outerShdw>
                </a:effectLst>
                <a:latin typeface="Century Gothic"/>
                <a:cs typeface="Calibri"/>
              </a:rPr>
              <a:t> 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  <a:cs typeface="Calibri"/>
            </a:endParaRPr>
          </a:p>
          <a:p>
            <a:pPr marL="455295" lvl="1" indent="-283845"/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  <a:cs typeface="Calibri"/>
            </a:endParaRPr>
          </a:p>
          <a:p>
            <a:r>
              <a:rPr lang="en-US" dirty="0">
                <a:latin typeface="+mn-lt"/>
              </a:rPr>
              <a:t>There are a lot of lessons learned to be shared and we welcome your feedback on general technical and handbook topics:           </a:t>
            </a:r>
            <a:endParaRPr lang="en-US" dirty="0">
              <a:effectLst>
                <a:outerShdw blurRad="50800" dist="38100" dir="2700000" algn="tl" rotWithShape="0">
                  <a:prstClr val="black">
                    <a:alpha val="0"/>
                  </a:prstClr>
                </a:outerShdw>
              </a:effectLst>
              <a:latin typeface="+mn-lt"/>
              <a:cs typeface="Calibri"/>
            </a:endParaRPr>
          </a:p>
          <a:p>
            <a:pPr marL="0" indent="0">
              <a:buNone/>
            </a:pPr>
            <a:r>
              <a:rPr lang="en-US" dirty="0">
                <a:latin typeface="+mn-lt"/>
              </a:rPr>
              <a:t>	 </a:t>
            </a:r>
            <a:r>
              <a:rPr lang="en-US" dirty="0">
                <a:solidFill>
                  <a:srgbClr val="FFFF00"/>
                </a:solidFill>
                <a:effectLst/>
                <a:latin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ca-handbook-feedback@nasa.onmicrosoft.com</a:t>
            </a:r>
            <a:endParaRPr lang="en-US" dirty="0">
              <a:latin typeface="+mn-lt"/>
            </a:endParaRP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9B362C7-CA8E-5246-AE58-1515EAC0E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Century Gothic"/>
              </a:rPr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35021808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NASA.gif" descr="/Users/kgammage/Documents/CustomerWork/Meatballs/NASA.gif">
            <a:extLst>
              <a:ext uri="{FF2B5EF4-FFF2-40B4-BE49-F238E27FC236}">
                <a16:creationId xmlns:a16="http://schemas.microsoft.com/office/drawing/2014/main" id="{9E60C1DA-D642-0648-A514-883083268256}"/>
              </a:ext>
            </a:extLst>
          </p:cNvPr>
          <p:cNvPicPr>
            <a:picLocks noChangeAspect="1"/>
          </p:cNvPicPr>
          <p:nvPr/>
        </p:nvPicPr>
        <p:blipFill>
          <a:blip r:embed="rId2" r:link="rId3"/>
          <a:stretch>
            <a:fillRect/>
          </a:stretch>
        </p:blipFill>
        <p:spPr>
          <a:xfrm>
            <a:off x="3313986" y="2347108"/>
            <a:ext cx="2516027" cy="2163783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A31C4E-E38E-9A44-AC3D-4CE437FBB4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3BE99E5-8F11-4D46-8B27-FC02D164DEA2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4529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effectLst/>
              </a:rPr>
              <a:t>Feedback on general technical and handbook topics:</a:t>
            </a:r>
          </a:p>
          <a:p>
            <a:pPr marL="0" indent="0">
              <a:buNone/>
            </a:pPr>
            <a:r>
              <a:rPr lang="en-US" dirty="0">
                <a:solidFill>
                  <a:srgbClr val="FFFF00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ca-handbook-feedback@nasa.onmicrosoft.com</a:t>
            </a:r>
            <a:endParaRPr lang="en-US" dirty="0">
              <a:solidFill>
                <a:srgbClr val="FFFF00"/>
              </a:solidFill>
              <a:effectLst/>
            </a:endParaRPr>
          </a:p>
          <a:p>
            <a:r>
              <a:rPr lang="en-US" dirty="0">
                <a:effectLst/>
              </a:rPr>
              <a:t>Support to specific space flight missions:</a:t>
            </a:r>
          </a:p>
          <a:p>
            <a:pPr lvl="1"/>
            <a:r>
              <a:rPr lang="en-US" dirty="0">
                <a:effectLst/>
              </a:rPr>
              <a:t>Human spaceflight (HSF) missions: JSC Flight Operations Directorate (FOD)  </a:t>
            </a:r>
            <a:r>
              <a:rPr lang="en-US" dirty="0">
                <a:solidFill>
                  <a:srgbClr val="FFFF00"/>
                </a:solidFill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jsc-dl-topo-iwg@mail.nasa.gov</a:t>
            </a:r>
            <a:r>
              <a:rPr lang="en-US" dirty="0">
                <a:solidFill>
                  <a:srgbClr val="FFFF00"/>
                </a:solidFill>
                <a:effectLst/>
              </a:rPr>
              <a:t> </a:t>
            </a:r>
          </a:p>
          <a:p>
            <a:pPr lvl="1"/>
            <a:r>
              <a:rPr lang="en-US" dirty="0">
                <a:effectLst/>
              </a:rPr>
              <a:t>Non-HSF missions: Conjunction Assessment Risk Analysis (CARA) program  </a:t>
            </a:r>
            <a:r>
              <a:rPr lang="en-US" dirty="0">
                <a:solidFill>
                  <a:srgbClr val="FFFF00"/>
                </a:solidFill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cara-management@lists.nasa.gov</a:t>
            </a:r>
            <a:endParaRPr lang="en-US" dirty="0">
              <a:solidFill>
                <a:srgbClr val="FFFF00"/>
              </a:solidFill>
              <a:effectLst/>
            </a:endParaRPr>
          </a:p>
          <a:p>
            <a:r>
              <a:rPr lang="en-US" dirty="0">
                <a:effectLst/>
              </a:rPr>
              <a:t>NID 7120.132: Collision Avoidance for Space Environment Protection </a:t>
            </a:r>
            <a:r>
              <a:rPr lang="en-US" dirty="0">
                <a:solidFill>
                  <a:srgbClr val="FFFF00"/>
                </a:solidFill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https://nodis3.gsfc.nasa.gov/OPD_docs/NID_7120_132_.pdf</a:t>
            </a:r>
            <a:r>
              <a:rPr lang="en-US" dirty="0">
                <a:solidFill>
                  <a:srgbClr val="FFFF00"/>
                </a:solidFill>
                <a:effectLst/>
              </a:rPr>
              <a:t>  </a:t>
            </a:r>
          </a:p>
          <a:p>
            <a:r>
              <a:rPr lang="en-US" dirty="0">
                <a:effectLst/>
              </a:rPr>
              <a:t>NASA Spacecraft Conjunction Assessment and Collision Avoidance Best Practices Handbook </a:t>
            </a:r>
            <a:r>
              <a:rPr lang="en-US" dirty="0">
                <a:solidFill>
                  <a:srgbClr val="FFFF00"/>
                </a:solidFill>
                <a:effectLst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https://nodis3.gsfc.nasa.gov/OCE_docs/OCE_50.pdf</a:t>
            </a:r>
            <a:endParaRPr lang="en-US" dirty="0">
              <a:solidFill>
                <a:srgbClr val="FFFF00"/>
              </a:solidFill>
              <a:effectLst/>
            </a:endParaRPr>
          </a:p>
          <a:p>
            <a:r>
              <a:rPr lang="en-US" dirty="0">
                <a:effectLst/>
              </a:rPr>
              <a:t>NASA OCE web site with FAQs and future content: </a:t>
            </a:r>
            <a:r>
              <a:rPr lang="en-US" dirty="0">
                <a:solidFill>
                  <a:srgbClr val="FFFF00"/>
                </a:solidFill>
                <a:effectLst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https://www.nasa.gov/oce</a:t>
            </a:r>
            <a:r>
              <a:rPr lang="en-US" dirty="0">
                <a:solidFill>
                  <a:srgbClr val="FFFF00"/>
                </a:solidFill>
                <a:effectLst/>
              </a:rPr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NASA Points of Contact</a:t>
            </a:r>
          </a:p>
        </p:txBody>
      </p:sp>
    </p:spTree>
    <p:extLst>
      <p:ext uri="{BB962C8B-B14F-4D97-AF65-F5344CB8AC3E}">
        <p14:creationId xmlns:p14="http://schemas.microsoft.com/office/powerpoint/2010/main" val="38409534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7117F0-E39B-A042-BBA8-87A6FEC53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83" y="1475412"/>
            <a:ext cx="8493617" cy="4650752"/>
          </a:xfrm>
        </p:spPr>
        <p:txBody>
          <a:bodyPr/>
          <a:lstStyle/>
          <a:p>
            <a:r>
              <a:rPr lang="en-US" sz="2400" dirty="0">
                <a:effectLst/>
                <a:latin typeface="+mn-lt"/>
              </a:rPr>
              <a:t>CA screenings determine which space objects will have close approaches with a protected asset, several days in advance</a:t>
            </a:r>
          </a:p>
          <a:p>
            <a:pPr lvl="1"/>
            <a:r>
              <a:rPr lang="en-US" sz="2000" dirty="0">
                <a:effectLst/>
                <a:latin typeface="+mn-lt"/>
              </a:rPr>
              <a:t>Often many close approaches, few result in safety of flight concerns</a:t>
            </a:r>
          </a:p>
          <a:p>
            <a:r>
              <a:rPr lang="en-US" sz="2400" dirty="0">
                <a:effectLst/>
                <a:latin typeface="+mn-lt"/>
              </a:rPr>
              <a:t>Risk assessment is not performed by US Space Force (USSF) 18</a:t>
            </a:r>
            <a:r>
              <a:rPr lang="en-US" sz="2400" baseline="30000" dirty="0">
                <a:effectLst/>
                <a:latin typeface="+mn-lt"/>
              </a:rPr>
              <a:t>th</a:t>
            </a:r>
            <a:r>
              <a:rPr lang="en-US" sz="2400" dirty="0">
                <a:effectLst/>
                <a:latin typeface="+mn-lt"/>
              </a:rPr>
              <a:t> Space Control Squadron — they provide screenings only</a:t>
            </a:r>
          </a:p>
          <a:p>
            <a:r>
              <a:rPr lang="en-US" sz="2400" dirty="0">
                <a:effectLst/>
                <a:latin typeface="+mn-lt"/>
              </a:rPr>
              <a:t>Conjunction Data Messages (CDMs) are screening data to be analyzed for risk – they are not warnings that indicate an action is necessary</a:t>
            </a:r>
          </a:p>
          <a:p>
            <a:r>
              <a:rPr lang="en-US" sz="2400" dirty="0">
                <a:effectLst/>
                <a:latin typeface="+mn-lt"/>
              </a:rPr>
              <a:t>Meaningful risk assessment is not possible with TLEs, as there is no associated covariance</a:t>
            </a: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8BED74B-A6A1-0B4E-B8FE-2F94F6EF6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On-Orbit Collision Avoidance: Orbital Data for CA Screenings</a:t>
            </a:r>
          </a:p>
        </p:txBody>
      </p:sp>
    </p:spTree>
    <p:extLst>
      <p:ext uri="{BB962C8B-B14F-4D97-AF65-F5344CB8AC3E}">
        <p14:creationId xmlns:p14="http://schemas.microsoft.com/office/powerpoint/2010/main" val="41809625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32034</TotalTime>
  <Words>3255</Words>
  <Application>Microsoft Macintosh PowerPoint</Application>
  <PresentationFormat>On-screen Show (4:3)</PresentationFormat>
  <Paragraphs>354</Paragraphs>
  <Slides>29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Arial</vt:lpstr>
      <vt:lpstr>Calibri</vt:lpstr>
      <vt:lpstr>Century Gothic</vt:lpstr>
      <vt:lpstr>Open Sans</vt:lpstr>
      <vt:lpstr>Office Theme</vt:lpstr>
      <vt:lpstr>NASA Spacecraft Conjunction Assessment and Collision Avoidance Best Practices: The History, Evolution and Opportunities.</vt:lpstr>
      <vt:lpstr>OUTLINE</vt:lpstr>
      <vt:lpstr>NASA CARA Process</vt:lpstr>
      <vt:lpstr>Conjunction Assessment: Basic Definitions and Responsibilities</vt:lpstr>
      <vt:lpstr>OUTLINE</vt:lpstr>
      <vt:lpstr>Changing Space Environment</vt:lpstr>
      <vt:lpstr>Evolution and Challenges</vt:lpstr>
      <vt:lpstr>Evolution and Challenges</vt:lpstr>
      <vt:lpstr>Evolution and Challenges</vt:lpstr>
      <vt:lpstr>OUTLINE</vt:lpstr>
      <vt:lpstr>Opportunity</vt:lpstr>
      <vt:lpstr>Best Practices for Space Operators</vt:lpstr>
      <vt:lpstr>Best Practices: NASA Handbook</vt:lpstr>
      <vt:lpstr>Best Practices: NASA Handbook</vt:lpstr>
      <vt:lpstr>Best Practices: NASA Handbook Overview</vt:lpstr>
      <vt:lpstr>Best Practices: NASA Handbook Overview</vt:lpstr>
      <vt:lpstr>Space Vehicle and Constellation Design: General Orbit Selection</vt:lpstr>
      <vt:lpstr>PowerPoint Presentation</vt:lpstr>
      <vt:lpstr>Space Vehicle and Constellation Design: Ephemeris generation and TLEs</vt:lpstr>
      <vt:lpstr>Best Practices: NASA Handbook Overview</vt:lpstr>
      <vt:lpstr>Pre-Launch Preparation and Early Launch Activities: CONOPS Discussions with 18th SPCS (Space Control Squadron)</vt:lpstr>
      <vt:lpstr>Best Practices: NASA Handbook Overview</vt:lpstr>
      <vt:lpstr>On-Orbit Collision Avoidance: Robust Risk Assessment and Mitigation</vt:lpstr>
      <vt:lpstr>On-Orbit Collision Avoidance: Safe Autonomous Maneuvering</vt:lpstr>
      <vt:lpstr>OUTLINE</vt:lpstr>
      <vt:lpstr>SUMMARY</vt:lpstr>
      <vt:lpstr>PowerPoint Presentation</vt:lpstr>
      <vt:lpstr>NASA Points of Contact</vt:lpstr>
      <vt:lpstr>On-Orbit Collision Avoidance: Orbital Data for CA Screenings</vt:lpstr>
    </vt:vector>
  </TitlesOfParts>
  <Company>NASA/GSFC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Employees Since January 2010</dc:title>
  <dc:creator>NASA ODIN</dc:creator>
  <cp:lastModifiedBy>Mashiku, Alinda K. (GSFC-5950)</cp:lastModifiedBy>
  <cp:revision>534</cp:revision>
  <dcterms:created xsi:type="dcterms:W3CDTF">2013-01-29T13:50:35Z</dcterms:created>
  <dcterms:modified xsi:type="dcterms:W3CDTF">2022-06-23T18:26:38Z</dcterms:modified>
</cp:coreProperties>
</file>