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0"/>
  </p:notesMasterIdLst>
  <p:handoutMasterIdLst>
    <p:handoutMasterId r:id="rId21"/>
  </p:handoutMasterIdLst>
  <p:sldIdLst>
    <p:sldId id="258" r:id="rId10"/>
    <p:sldId id="261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62" r:id="rId19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1FFA4D-20D6-1D1D-5716-1F631BA37247}" name="Chan Yee" initials="CY" userId="S::1008440@raytheon.com::ace91e62-62cb-4cf5-8f01-375ab82e1e9a" providerId="AD"/>
  <p188:author id="{917968CA-4BC7-D13D-C066-2913DA54900A}" name="Joe Lee" initials="JL" userId="S::hyoklee@hdfgroup.org::c7e26f48-0871-4113-9bdf-9ac21521786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74"/>
  </p:normalViewPr>
  <p:slideViewPr>
    <p:cSldViewPr snapToGrid="0">
      <p:cViewPr varScale="1">
        <p:scale>
          <a:sx n="59" d="100"/>
          <a:sy n="59" d="100"/>
        </p:scale>
        <p:origin x="14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0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784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11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19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880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568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92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yoklee@hdfgroup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dfeos.org/forums/showthread.php?t=821#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dfeos.org/zoo/PODAAC/ATM_SURFACE_TEMP_HUM_WIND_PRES_day_mean_ECCO_V4r4_nc_c.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aws.amazon.com/IAM/latest/UserGuide/id_roles_terms-and-concept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Accessing Cloud Data and Services Using EDL, </a:t>
            </a:r>
            <a:r>
              <a:rPr lang="en-US" b="0" dirty="0" err="1">
                <a:latin typeface="Helvetica Neue"/>
                <a:ea typeface="Helvetica Neue"/>
                <a:cs typeface="Helvetica Neue"/>
                <a:sym typeface="Helvetica Neue"/>
              </a:rPr>
              <a:t>Pydap</a:t>
            </a: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, MATLAB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948163" y="3941733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dirty="0"/>
              <a:t>HDF-EOS Workshop XXV / ESIP 2022 Summer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Shape 51">
            <a:extLst>
              <a:ext uri="{FF2B5EF4-FFF2-40B4-BE49-F238E27FC236}">
                <a16:creationId xmlns:a16="http://schemas.microsoft.com/office/drawing/2014/main" id="{02243437-F815-FDA2-3904-FCA14E5CCC12}"/>
              </a:ext>
            </a:extLst>
          </p:cNvPr>
          <p:cNvSpPr txBox="1">
            <a:spLocks/>
          </p:cNvSpPr>
          <p:nvPr/>
        </p:nvSpPr>
        <p:spPr>
          <a:xfrm>
            <a:off x="2305594" y="4578814"/>
            <a:ext cx="4532811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indent="0" algn="ctr"/>
            <a:r>
              <a:rPr lang="en-US" sz="1400" dirty="0" err="1"/>
              <a:t>Hyokyung</a:t>
            </a:r>
            <a:r>
              <a:rPr lang="en-US" sz="1400" dirty="0"/>
              <a:t> Lee (H. Joe Lee)</a:t>
            </a:r>
          </a:p>
          <a:p>
            <a:pPr marL="0" indent="0" algn="ctr"/>
            <a:r>
              <a:rPr lang="en-US" sz="1400" dirty="0"/>
              <a:t>EED-3 / The HDF Group </a:t>
            </a:r>
            <a:br>
              <a:rPr lang="en-US" sz="1400" dirty="0"/>
            </a:br>
            <a:r>
              <a:rPr lang="en-US" sz="1400" dirty="0"/>
              <a:t>Software Engineer</a:t>
            </a:r>
            <a:endParaRPr lang="en-US" sz="1400" i="1" dirty="0"/>
          </a:p>
          <a:p>
            <a:pPr marL="0" indent="0" algn="ctr"/>
            <a:r>
              <a:rPr lang="en-US" sz="1400" i="1" dirty="0">
                <a:hlinkClick r:id="rId3"/>
              </a:rPr>
              <a:t>hyoklee@hdfgroup.org</a:t>
            </a:r>
            <a:endParaRPr lang="en-US" sz="1400" i="1" dirty="0"/>
          </a:p>
          <a:p>
            <a:pPr marL="0" indent="0" algn="ctr"/>
            <a:endParaRPr lang="en-US" sz="1400" i="1" dirty="0"/>
          </a:p>
          <a:p>
            <a:pPr marL="0" indent="0" algn="ctr"/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b="0" i="0" dirty="0">
                <a:solidFill>
                  <a:schemeClr val="tx1"/>
                </a:solidFill>
                <a:effectLst/>
              </a:rPr>
              <a:t>A Single Sign-On Solution for</a:t>
            </a:r>
            <a:r>
              <a:rPr lang="en-US" b="0" i="0" dirty="0">
                <a:solidFill>
                  <a:schemeClr val="accent1"/>
                </a:solidFill>
                <a:effectLst/>
              </a:rPr>
              <a:t> </a:t>
            </a:r>
            <a:r>
              <a:rPr lang="en-US" b="0" i="0" dirty="0">
                <a:solidFill>
                  <a:srgbClr val="2C3E50"/>
                </a:solidFill>
                <a:effectLst/>
              </a:rPr>
              <a:t>User registration and profile management for </a:t>
            </a:r>
            <a:r>
              <a:rPr lang="en-US" b="0" i="0" dirty="0">
                <a:solidFill>
                  <a:srgbClr val="FF0000"/>
                </a:solidFill>
                <a:effectLst/>
              </a:rPr>
              <a:t>all</a:t>
            </a:r>
            <a:r>
              <a:rPr lang="en-US" b="0" i="0" dirty="0">
                <a:solidFill>
                  <a:srgbClr val="2C3E50"/>
                </a:solidFill>
                <a:effectLst/>
              </a:rPr>
              <a:t> EOSDIS system components </a:t>
            </a:r>
            <a:r>
              <a:rPr lang="en-US" b="0" i="0" dirty="0">
                <a:solidFill>
                  <a:schemeClr val="tx1"/>
                </a:solidFill>
                <a:effectLst/>
              </a:rPr>
              <a:t>and data services</a:t>
            </a:r>
            <a:r>
              <a:rPr lang="en-US" b="0" i="0" dirty="0">
                <a:solidFill>
                  <a:srgbClr val="2C3E50"/>
                </a:solidFill>
                <a:effectLst/>
              </a:rPr>
              <a:t>:</a:t>
            </a:r>
            <a:endParaRPr lang="en-US" dirty="0"/>
          </a:p>
          <a:p>
            <a:r>
              <a:rPr lang="en-US" dirty="0"/>
              <a:t>Data</a:t>
            </a:r>
          </a:p>
          <a:p>
            <a:r>
              <a:rPr lang="en-US" dirty="0"/>
              <a:t>Tools</a:t>
            </a:r>
          </a:p>
          <a:p>
            <a:r>
              <a:rPr lang="en-US" dirty="0"/>
              <a:t>Services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Earthdata Login (E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dirty="0"/>
              <a:t>L)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3332700"/>
          </a:xfrm>
        </p:spPr>
        <p:txBody>
          <a:bodyPr/>
          <a:lstStyle/>
          <a:p>
            <a:r>
              <a:rPr lang="en-US" dirty="0"/>
              <a:t>Data: Cloud Data on Amazon Web Service (AWS) Simple Storage Service (S3)</a:t>
            </a:r>
          </a:p>
          <a:p>
            <a:r>
              <a:rPr lang="en-US" dirty="0"/>
              <a:t>Service: Open-source Project for a Network Data Access Protocol (OPeNDAP)</a:t>
            </a:r>
          </a:p>
          <a:p>
            <a:r>
              <a:rPr lang="en-US" dirty="0"/>
              <a:t>Goal: Help users to access S3 data and OPeNDAP service by providing code examples on hdfeos.org site.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Focus: Data and Service</a:t>
            </a:r>
          </a:p>
        </p:txBody>
      </p:sp>
    </p:spTree>
    <p:extLst>
      <p:ext uri="{BB962C8B-B14F-4D97-AF65-F5344CB8AC3E}">
        <p14:creationId xmlns:p14="http://schemas.microsoft.com/office/powerpoint/2010/main" val="39157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3332700"/>
          </a:xfrm>
        </p:spPr>
        <p:txBody>
          <a:bodyPr/>
          <a:lstStyle/>
          <a:p>
            <a:r>
              <a:rPr lang="en-US" dirty="0"/>
              <a:t>Data: I can’t access HDF5* on S3 using MATLAB.</a:t>
            </a:r>
          </a:p>
          <a:p>
            <a:r>
              <a:rPr lang="en-US" dirty="0"/>
              <a:t>Service: I can’t read data from OPeNDAP server using </a:t>
            </a:r>
            <a:r>
              <a:rPr lang="en-US" dirty="0" err="1"/>
              <a:t>Pydap</a:t>
            </a:r>
            <a:r>
              <a:rPr lang="en-US" dirty="0"/>
              <a:t> client.</a:t>
            </a: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Some Problems Users Encountered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00B0CF-12F9-FF1A-FEA5-D0988F5BB041}"/>
              </a:ext>
            </a:extLst>
          </p:cNvPr>
          <p:cNvSpPr txBox="1"/>
          <p:nvPr/>
        </p:nvSpPr>
        <p:spPr>
          <a:xfrm>
            <a:off x="3237876" y="6275585"/>
            <a:ext cx="3852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*Hierarchical Data Format version 5</a:t>
            </a:r>
          </a:p>
        </p:txBody>
      </p:sp>
    </p:spTree>
    <p:extLst>
      <p:ext uri="{BB962C8B-B14F-4D97-AF65-F5344CB8AC3E}">
        <p14:creationId xmlns:p14="http://schemas.microsoft.com/office/powerpoint/2010/main" val="313614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3332700"/>
          </a:xfrm>
        </p:spPr>
        <p:txBody>
          <a:bodyPr/>
          <a:lstStyle/>
          <a:p>
            <a:r>
              <a:rPr lang="en-US" dirty="0"/>
              <a:t>Use two URLs*:</a:t>
            </a:r>
          </a:p>
          <a:p>
            <a:pPr lvl="1"/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URL1 = 'https://urs.earthdata.nasa.gov/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oauth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/authorize/…’ # For EDL session</a:t>
            </a:r>
          </a:p>
          <a:p>
            <a:pPr lvl="1"/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URL2  = ‘https://acdisc.gesdisc.eosdis.nasa.gov/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opendap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/…’  # For OPeNDAP data</a:t>
            </a:r>
            <a:b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Pydap</a:t>
            </a:r>
            <a:r>
              <a:rPr lang="en-US" dirty="0"/>
              <a:t> Solution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D8526CF-520C-BAED-810F-9C2AE3EB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1555"/>
            <a:ext cx="46488" cy="123111"/>
          </a:xfrm>
          <a:prstGeom prst="rect">
            <a:avLst/>
          </a:prstGeom>
          <a:solidFill>
            <a:srgbClr val="E1E4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48291A-0705-4A90-8359-E7CDC99B7437}"/>
              </a:ext>
            </a:extLst>
          </p:cNvPr>
          <p:cNvSpPr txBox="1"/>
          <p:nvPr/>
        </p:nvSpPr>
        <p:spPr>
          <a:xfrm>
            <a:off x="3237876" y="6275585"/>
            <a:ext cx="3132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*Uniform Resource Locator</a:t>
            </a:r>
          </a:p>
        </p:txBody>
      </p:sp>
    </p:spTree>
    <p:extLst>
      <p:ext uri="{BB962C8B-B14F-4D97-AF65-F5344CB8AC3E}">
        <p14:creationId xmlns:p14="http://schemas.microsoft.com/office/powerpoint/2010/main" val="2292361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2628163"/>
          </a:xfrm>
        </p:spPr>
        <p:txBody>
          <a:bodyPr/>
          <a:lstStyle/>
          <a:p>
            <a:r>
              <a:rPr lang="en-US" dirty="0"/>
              <a:t>Get a temporary AWS token using EDL.</a:t>
            </a:r>
          </a:p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  <a:t>Copy &amp; paste the token to MATLAB code.</a:t>
            </a:r>
          </a:p>
          <a:p>
            <a:r>
              <a:rPr lang="en-US" altLang="en-US" dirty="0">
                <a:solidFill>
                  <a:srgbClr val="000000"/>
                </a:solidFill>
                <a:latin typeface="Arial Unicode MS" panose="020B0604020202020204" pitchFamily="34" charset="-128"/>
              </a:rPr>
              <a:t>Run MATLAB EC2* instance on us-west-2 region to access data on S3.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S3 Solution </a:t>
            </a:r>
            <a:r>
              <a:rPr lang="en-US" dirty="0">
                <a:solidFill>
                  <a:schemeClr val="tx1"/>
                </a:solidFill>
              </a:rPr>
              <a:t>for MATLAB Users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D8526CF-520C-BAED-810F-9C2AE3EB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1555"/>
            <a:ext cx="46488" cy="123111"/>
          </a:xfrm>
          <a:prstGeom prst="rect">
            <a:avLst/>
          </a:prstGeom>
          <a:solidFill>
            <a:srgbClr val="E1E4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854D48-AC77-FE40-6D4E-14D52FC7C260}"/>
              </a:ext>
            </a:extLst>
          </p:cNvPr>
          <p:cNvSpPr txBox="1"/>
          <p:nvPr/>
        </p:nvSpPr>
        <p:spPr>
          <a:xfrm>
            <a:off x="3237876" y="6275585"/>
            <a:ext cx="2203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*Elastic Compute Cloud</a:t>
            </a:r>
          </a:p>
        </p:txBody>
      </p:sp>
    </p:spTree>
    <p:extLst>
      <p:ext uri="{BB962C8B-B14F-4D97-AF65-F5344CB8AC3E}">
        <p14:creationId xmlns:p14="http://schemas.microsoft.com/office/powerpoint/2010/main" val="2151563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3332700"/>
          </a:xfrm>
        </p:spPr>
        <p:txBody>
          <a:bodyPr/>
          <a:lstStyle/>
          <a:p>
            <a:r>
              <a:rPr lang="en-US" dirty="0" err="1"/>
              <a:t>Pydap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http://hdfeos.org/forums/showthread.php?t=821#4</a:t>
            </a:r>
            <a:endParaRPr lang="en-US" dirty="0"/>
          </a:p>
          <a:p>
            <a:r>
              <a:rPr lang="en-US" dirty="0"/>
              <a:t>MATLAB:</a:t>
            </a:r>
            <a:br>
              <a:rPr lang="en-US" dirty="0"/>
            </a:br>
            <a:r>
              <a:rPr lang="en-US" dirty="0">
                <a:hlinkClick r:id="rId4"/>
              </a:rPr>
              <a:t>https://hdfeos.org/zoo/PODAAC/ATM_SURFACE_TEMP_HUM_WIND_PRES_day_mean_ECCO_V4r4_nc_c.m</a:t>
            </a:r>
            <a:endParaRPr lang="en-US" dirty="0"/>
          </a:p>
          <a:p>
            <a:pPr marL="25400" indent="0">
              <a:buNone/>
            </a:pP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Unicode MS" panose="020B0604020202020204" pitchFamily="34" charset="-128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</a:t>
            </a:r>
            <a:r>
              <a:rPr lang="en-US" dirty="0">
                <a:solidFill>
                  <a:schemeClr val="tx1"/>
                </a:solidFill>
              </a:rPr>
              <a:t>Provided on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HDFEOS.org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D8526CF-520C-BAED-810F-9C2AE3EB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1555"/>
            <a:ext cx="46488" cy="123111"/>
          </a:xfrm>
          <a:prstGeom prst="rect">
            <a:avLst/>
          </a:prstGeom>
          <a:solidFill>
            <a:srgbClr val="E1E4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2083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3332700"/>
          </a:xfrm>
        </p:spPr>
        <p:txBody>
          <a:bodyPr/>
          <a:lstStyle/>
          <a:p>
            <a:r>
              <a:rPr lang="en-US" dirty="0"/>
              <a:t>S3: Token is valid for 1 hour.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This is the limit imposed by AWS on </a:t>
            </a:r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role chaining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MATLAB: </a:t>
            </a:r>
            <a:r>
              <a:rPr lang="en-US" dirty="0" err="1"/>
              <a:t>netCDF</a:t>
            </a:r>
            <a:r>
              <a:rPr lang="en-US" dirty="0"/>
              <a:t>* API** doesn’t work.</a:t>
            </a:r>
          </a:p>
          <a:p>
            <a:pPr marL="25400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D8526CF-520C-BAED-810F-9C2AE3EB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1555"/>
            <a:ext cx="46488" cy="123111"/>
          </a:xfrm>
          <a:prstGeom prst="rect">
            <a:avLst/>
          </a:prstGeom>
          <a:solidFill>
            <a:srgbClr val="E1E4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8505B5-3E62-40AB-9F7A-25E440273CE8}"/>
              </a:ext>
            </a:extLst>
          </p:cNvPr>
          <p:cNvSpPr txBox="1"/>
          <p:nvPr/>
        </p:nvSpPr>
        <p:spPr>
          <a:xfrm>
            <a:off x="3249908" y="5661975"/>
            <a:ext cx="3132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dirty="0">
                <a:solidFill>
                  <a:schemeClr val="tx1"/>
                </a:solidFill>
              </a:rPr>
              <a:t>Network Common Data Form</a:t>
            </a:r>
          </a:p>
          <a:p>
            <a:r>
              <a:rPr lang="en-US" dirty="0"/>
              <a:t>**Application Programming Interface</a:t>
            </a:r>
          </a:p>
        </p:txBody>
      </p:sp>
    </p:spTree>
    <p:extLst>
      <p:ext uri="{BB962C8B-B14F-4D97-AF65-F5344CB8AC3E}">
        <p14:creationId xmlns:p14="http://schemas.microsoft.com/office/powerpoint/2010/main" val="2232462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33327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S3: Token is valid for 1 hour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Run multiple MATLAB instances in parallel.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Code must handle expired tokens and request new ones as needed for sessions that exceed the 1-hour limit. </a:t>
            </a:r>
          </a:p>
          <a:p>
            <a:r>
              <a:rPr lang="en-US" dirty="0">
                <a:solidFill>
                  <a:schemeClr val="tx1"/>
                </a:solidFill>
              </a:rPr>
              <a:t>MATLAB: </a:t>
            </a:r>
            <a:r>
              <a:rPr lang="en-US" dirty="0" err="1">
                <a:solidFill>
                  <a:schemeClr val="tx1"/>
                </a:solidFill>
              </a:rPr>
              <a:t>netCDF</a:t>
            </a:r>
            <a:r>
              <a:rPr lang="en-US" dirty="0">
                <a:solidFill>
                  <a:schemeClr val="tx1"/>
                </a:solidFill>
              </a:rPr>
              <a:t> API doesn’t work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Use MATLAB HDF5 API for netCDF-4*.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Ask MathWorks to support S3 access.</a:t>
            </a:r>
          </a:p>
          <a:p>
            <a:pPr marL="25400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Solutions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D8526CF-520C-BAED-810F-9C2AE3EBF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1555"/>
            <a:ext cx="46488" cy="123111"/>
          </a:xfrm>
          <a:prstGeom prst="rect">
            <a:avLst/>
          </a:prstGeom>
          <a:solidFill>
            <a:srgbClr val="E1E4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: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 Unicode MS" panose="020B0604020202020204" pitchFamily="34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08D4DA-EA77-42D8-A788-2A265397D2A8}"/>
              </a:ext>
            </a:extLst>
          </p:cNvPr>
          <p:cNvSpPr txBox="1"/>
          <p:nvPr/>
        </p:nvSpPr>
        <p:spPr>
          <a:xfrm>
            <a:off x="2937086" y="5746196"/>
            <a:ext cx="393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dirty="0">
                <a:solidFill>
                  <a:schemeClr val="tx1"/>
                </a:solidFill>
              </a:rPr>
              <a:t>Network Common Data Form version 4</a:t>
            </a:r>
          </a:p>
        </p:txBody>
      </p:sp>
    </p:spTree>
    <p:extLst>
      <p:ext uri="{BB962C8B-B14F-4D97-AF65-F5344CB8AC3E}">
        <p14:creationId xmlns:p14="http://schemas.microsoft.com/office/powerpoint/2010/main" val="361968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4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6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8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Props1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5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6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7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8.xml><?xml version="1.0" encoding="utf-8"?>
<ds:datastoreItem xmlns:ds="http://schemas.openxmlformats.org/officeDocument/2006/customXml" ds:itemID="{1B2199D8-9B12-47B0-BB2D-D58CC8E75AE7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5613</TotalTime>
  <Words>502</Words>
  <Application>Microsoft Office PowerPoint</Application>
  <PresentationFormat>On-screen Show (4:3)</PresentationFormat>
  <Paragraphs>56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 Unicode MS</vt:lpstr>
      <vt:lpstr>Arial</vt:lpstr>
      <vt:lpstr>Avenir</vt:lpstr>
      <vt:lpstr>Helvetica Neue</vt:lpstr>
      <vt:lpstr>Source Sans Pro</vt:lpstr>
      <vt:lpstr>Verdana</vt:lpstr>
      <vt:lpstr>EOSDIS-EED</vt:lpstr>
      <vt:lpstr>Accessing Cloud Data and Services Using EDL, Pydap, MATLAB</vt:lpstr>
      <vt:lpstr>The Earthdata Login (EDL)</vt:lpstr>
      <vt:lpstr>Our Focus: Data and Service</vt:lpstr>
      <vt:lpstr>Some Problems Users Encountered</vt:lpstr>
      <vt:lpstr>Pydap Solution</vt:lpstr>
      <vt:lpstr>S3 Solution for MATLAB Users</vt:lpstr>
      <vt:lpstr>Examples Provided on HDFEOS.org</vt:lpstr>
      <vt:lpstr>Limitation</vt:lpstr>
      <vt:lpstr>Possible Solutions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51</cp:revision>
  <dcterms:modified xsi:type="dcterms:W3CDTF">2022-06-24T16:18:30Z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f3d5711b-5486-434f-9543-5f89515ad798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