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2" r:id="rId4"/>
    <p:sldId id="257" r:id="rId5"/>
    <p:sldId id="268" r:id="rId6"/>
    <p:sldId id="261" r:id="rId7"/>
    <p:sldId id="270" r:id="rId8"/>
    <p:sldId id="258" r:id="rId9"/>
    <p:sldId id="269" r:id="rId10"/>
    <p:sldId id="259" r:id="rId11"/>
    <p:sldId id="264" r:id="rId12"/>
    <p:sldId id="27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4"/>
    <p:restoredTop sz="96327"/>
  </p:normalViewPr>
  <p:slideViewPr>
    <p:cSldViewPr snapToGrid="0" snapToObjects="1">
      <p:cViewPr varScale="1">
        <p:scale>
          <a:sx n="124" d="100"/>
          <a:sy n="124"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E03D-4D04-2A4D-86A9-12AECB615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4021E2-31B6-7643-AB00-17C6034A0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9659E9-F483-D344-84E2-80D67EEE89C3}"/>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765851AA-A62E-9B40-BF1C-6BE822C0A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09635-4E12-AC45-A4B4-E9859522ACE3}"/>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7727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0383-9E2F-7346-9F8A-F2ACBC4892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5AE91-A50F-134E-9D82-63AE3A7443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79270-3E90-234F-9A4B-A3759452404D}"/>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78E42D3D-4197-1C47-BB89-4D161D772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FCC9D-8EE4-4545-A1B8-C7CEB5DAACFB}"/>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159771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DBA58-0CC2-764F-9D8A-8DB6C9EB0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4CAC2-E93C-FC42-9507-D1B377A1A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B9872-289F-034F-A520-482ABA1A0A5C}"/>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4F30B41A-9AB8-6646-BF3C-963829F58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02B41-912D-FB4F-8E91-298BF9860574}"/>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80559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1EF1-2E6A-5B4A-BDA4-F515CF568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F4802-4FB3-BE4E-BB49-8401C8845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98DBD-419D-7A4E-AF27-C11E93554636}"/>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EE92D156-3A8B-C146-BEE9-D3913B4DC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B88B9-C966-2D47-836C-6FDA38EBD4C7}"/>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7263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EF23-8A61-3549-8916-C227D21592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F4CF3A-3392-D847-A34E-62A8D069D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EC758-5EA2-B047-A5AE-7275DDA99DB7}"/>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70CA9954-6D28-DF44-8CE0-D5EE01BDF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1E34A-3D7D-5242-9C9D-D7C76AEFE112}"/>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272342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F10B-B6CC-8F4F-9DDF-0ABD654B7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CF136-B1EF-C746-B9E0-0674686041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A49A19-18E9-BB40-848A-D1BD478FF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A99BA-DBE8-1D42-BF22-50CD52455E52}"/>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6" name="Footer Placeholder 5">
            <a:extLst>
              <a:ext uri="{FF2B5EF4-FFF2-40B4-BE49-F238E27FC236}">
                <a16:creationId xmlns:a16="http://schemas.microsoft.com/office/drawing/2014/main" id="{E048EF72-09BB-1342-AC03-D7052D430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4B711-0078-EE4F-A045-7650891EA189}"/>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413031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3A76-974C-204F-9386-4ECA47B42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028F-E27C-BB46-ABD0-05ABC41DE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B90F1-CF89-C34E-98FD-BF58EB476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8F79F8-5D64-6A4F-B9E0-E9D58625A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06D96-B0A2-BB48-9999-594AC4E58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F572C9-C01B-E740-A6F0-C7BEECB7ABC4}"/>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8" name="Footer Placeholder 7">
            <a:extLst>
              <a:ext uri="{FF2B5EF4-FFF2-40B4-BE49-F238E27FC236}">
                <a16:creationId xmlns:a16="http://schemas.microsoft.com/office/drawing/2014/main" id="{513DE4DD-29F6-4748-B376-0917CCE11C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2D46D-C012-5E4C-8F83-39D32ABDD083}"/>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36026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C0C6-CC39-A448-9E87-2AC027DC1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AD041-29BA-5C4A-BB9D-B021EEC28EE0}"/>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4" name="Footer Placeholder 3">
            <a:extLst>
              <a:ext uri="{FF2B5EF4-FFF2-40B4-BE49-F238E27FC236}">
                <a16:creationId xmlns:a16="http://schemas.microsoft.com/office/drawing/2014/main" id="{6CC0D250-7DF9-EA4C-A6AA-04D92ECCAC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5067E-1CAE-254F-9C0D-F402E4B7D821}"/>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269698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7E4AE-A488-7F43-8714-9A8BBBB2C2AA}"/>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3" name="Footer Placeholder 2">
            <a:extLst>
              <a:ext uri="{FF2B5EF4-FFF2-40B4-BE49-F238E27FC236}">
                <a16:creationId xmlns:a16="http://schemas.microsoft.com/office/drawing/2014/main" id="{754D6985-B821-FA47-8948-686B916B5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321DA-C100-B04D-93FE-61C29E2FC3B8}"/>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92682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958A-21FD-DB45-A801-E72E5A450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364F70-5181-E542-8186-C282F67B0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EF052-712E-B74B-A680-96BB58F62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5073C-22C7-7045-B8BA-CE311CE5D26D}"/>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6" name="Footer Placeholder 5">
            <a:extLst>
              <a:ext uri="{FF2B5EF4-FFF2-40B4-BE49-F238E27FC236}">
                <a16:creationId xmlns:a16="http://schemas.microsoft.com/office/drawing/2014/main" id="{F2B7D831-0E1D-4743-96D9-FF9188BDE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A1E17-9E3D-8E49-83DF-45C70E15CCC9}"/>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274226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6741-3521-5944-99FA-EE64058DD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B1EA9F-1665-9942-B068-DD9276756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70FC54-DB3A-5C49-B49C-AA026E8C5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533E9-1AC8-804C-A7AF-CABB99ECD805}"/>
              </a:ext>
            </a:extLst>
          </p:cNvPr>
          <p:cNvSpPr>
            <a:spLocks noGrp="1"/>
          </p:cNvSpPr>
          <p:nvPr>
            <p:ph type="dt" sz="half" idx="10"/>
          </p:nvPr>
        </p:nvSpPr>
        <p:spPr/>
        <p:txBody>
          <a:bodyPr/>
          <a:lstStyle/>
          <a:p>
            <a:fld id="{FBDC68F8-E2BC-F74A-B6CC-0CA075DCBB2E}" type="datetimeFigureOut">
              <a:rPr lang="en-US" smtClean="0"/>
              <a:t>6/29/22</a:t>
            </a:fld>
            <a:endParaRPr lang="en-US"/>
          </a:p>
        </p:txBody>
      </p:sp>
      <p:sp>
        <p:nvSpPr>
          <p:cNvPr id="6" name="Footer Placeholder 5">
            <a:extLst>
              <a:ext uri="{FF2B5EF4-FFF2-40B4-BE49-F238E27FC236}">
                <a16:creationId xmlns:a16="http://schemas.microsoft.com/office/drawing/2014/main" id="{6004C421-5E33-B243-B75C-010530578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1946F-CC48-1E46-8FD3-B7200B03BC9D}"/>
              </a:ext>
            </a:extLst>
          </p:cNvPr>
          <p:cNvSpPr>
            <a:spLocks noGrp="1"/>
          </p:cNvSpPr>
          <p:nvPr>
            <p:ph type="sldNum" sz="quarter" idx="12"/>
          </p:nvPr>
        </p:nvSpPr>
        <p:spPr/>
        <p:txBody>
          <a:bodyPr/>
          <a:lstStyle/>
          <a:p>
            <a:fld id="{FD816FB4-CD8C-EF44-B6B5-A7762D1FDEEE}" type="slidenum">
              <a:rPr lang="en-US" smtClean="0"/>
              <a:t>‹#›</a:t>
            </a:fld>
            <a:endParaRPr lang="en-US"/>
          </a:p>
        </p:txBody>
      </p:sp>
    </p:spTree>
    <p:extLst>
      <p:ext uri="{BB962C8B-B14F-4D97-AF65-F5344CB8AC3E}">
        <p14:creationId xmlns:p14="http://schemas.microsoft.com/office/powerpoint/2010/main" val="25959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E01FF-61BD-044D-9641-F0D442CFF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35386-7861-8047-940E-764A83B0D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4393-304F-E641-ABA3-5F1293244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C68F8-E2BC-F74A-B6CC-0CA075DCBB2E}" type="datetimeFigureOut">
              <a:rPr lang="en-US" smtClean="0"/>
              <a:t>6/29/22</a:t>
            </a:fld>
            <a:endParaRPr lang="en-US"/>
          </a:p>
        </p:txBody>
      </p:sp>
      <p:sp>
        <p:nvSpPr>
          <p:cNvPr id="5" name="Footer Placeholder 4">
            <a:extLst>
              <a:ext uri="{FF2B5EF4-FFF2-40B4-BE49-F238E27FC236}">
                <a16:creationId xmlns:a16="http://schemas.microsoft.com/office/drawing/2014/main" id="{F93E9DEC-817C-FC4B-9F82-E88163F6E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8B03C6-4B73-4D42-B22B-7519C42B5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16FB4-CD8C-EF44-B6B5-A7762D1FDEEE}" type="slidenum">
              <a:rPr lang="en-US" smtClean="0"/>
              <a:t>‹#›</a:t>
            </a:fld>
            <a:endParaRPr lang="en-US"/>
          </a:p>
        </p:txBody>
      </p:sp>
    </p:spTree>
    <p:extLst>
      <p:ext uri="{BB962C8B-B14F-4D97-AF65-F5344CB8AC3E}">
        <p14:creationId xmlns:p14="http://schemas.microsoft.com/office/powerpoint/2010/main" val="189211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0E3F-E46B-5442-B42B-73C7A4BFD787}"/>
              </a:ext>
            </a:extLst>
          </p:cNvPr>
          <p:cNvSpPr>
            <a:spLocks noGrp="1"/>
          </p:cNvSpPr>
          <p:nvPr>
            <p:ph type="ctrTitle"/>
          </p:nvPr>
        </p:nvSpPr>
        <p:spPr/>
        <p:txBody>
          <a:bodyPr>
            <a:noAutofit/>
          </a:bodyPr>
          <a:lstStyle/>
          <a:p>
            <a:r>
              <a:rPr lang="en-GB" sz="5400" b="1" dirty="0"/>
              <a:t>The impact of drifting orbits on the monthly regional TOA flux</a:t>
            </a:r>
            <a:br>
              <a:rPr lang="en-GB" sz="5400" b="1" dirty="0"/>
            </a:br>
            <a:r>
              <a:rPr lang="en-GB" sz="5400" b="1" dirty="0"/>
              <a:t>assuming constant meteorology</a:t>
            </a:r>
          </a:p>
        </p:txBody>
      </p:sp>
      <p:sp>
        <p:nvSpPr>
          <p:cNvPr id="3" name="Subtitle 2">
            <a:extLst>
              <a:ext uri="{FF2B5EF4-FFF2-40B4-BE49-F238E27FC236}">
                <a16:creationId xmlns:a16="http://schemas.microsoft.com/office/drawing/2014/main" id="{85717CDF-9E70-BE4C-82C2-7C16E82B8465}"/>
              </a:ext>
            </a:extLst>
          </p:cNvPr>
          <p:cNvSpPr>
            <a:spLocks noGrp="1"/>
          </p:cNvSpPr>
          <p:nvPr>
            <p:ph type="subTitle" idx="1"/>
          </p:nvPr>
        </p:nvSpPr>
        <p:spPr>
          <a:xfrm>
            <a:off x="1524000" y="4079874"/>
            <a:ext cx="9144000" cy="2387599"/>
          </a:xfrm>
        </p:spPr>
        <p:txBody>
          <a:bodyPr>
            <a:normAutofit/>
          </a:bodyPr>
          <a:lstStyle/>
          <a:p>
            <a:r>
              <a:rPr lang="en-US" b="1" dirty="0">
                <a:latin typeface="Times New Roman" panose="02020603050405020304" pitchFamily="18" charset="0"/>
                <a:cs typeface="Times New Roman" panose="02020603050405020304" pitchFamily="18" charset="0"/>
              </a:rPr>
              <a:t>David Doelling</a:t>
            </a:r>
            <a:r>
              <a:rPr lang="en-US" dirty="0">
                <a:latin typeface="Times New Roman" panose="02020603050405020304" pitchFamily="18" charset="0"/>
                <a:cs typeface="Times New Roman" panose="02020603050405020304" pitchFamily="18" charset="0"/>
              </a:rPr>
              <a:t>, Norman Loeb, Cathy Nguyen</a:t>
            </a:r>
          </a:p>
          <a:p>
            <a:endParaRPr lang="en-US" b="1" dirty="0"/>
          </a:p>
          <a:p>
            <a:r>
              <a:rPr lang="en-US" dirty="0">
                <a:latin typeface="Times New Roman" panose="02020603050405020304" pitchFamily="18" charset="0"/>
                <a:cs typeface="Times New Roman" panose="02020603050405020304" pitchFamily="18" charset="0"/>
              </a:rPr>
              <a:t>EUMETSAT 2022 - Meteorological Satellite Conference</a:t>
            </a:r>
          </a:p>
          <a:p>
            <a:r>
              <a:rPr lang="en-US" dirty="0">
                <a:latin typeface="Times New Roman" panose="02020603050405020304" pitchFamily="18" charset="0"/>
                <a:cs typeface="Times New Roman" panose="02020603050405020304" pitchFamily="18" charset="0"/>
              </a:rPr>
              <a:t>19 - 23 September 2022, Brussels, Belgium</a:t>
            </a:r>
          </a:p>
          <a:p>
            <a:r>
              <a:rPr lang="en-US" dirty="0">
                <a:latin typeface="Times New Roman" panose="02020603050405020304" pitchFamily="18" charset="0"/>
                <a:cs typeface="Times New Roman" panose="02020603050405020304" pitchFamily="18" charset="0"/>
              </a:rPr>
              <a:t>S06-A: Using EO to monitor the Earth’s climate</a:t>
            </a:r>
          </a:p>
        </p:txBody>
      </p:sp>
    </p:spTree>
    <p:extLst>
      <p:ext uri="{BB962C8B-B14F-4D97-AF65-F5344CB8AC3E}">
        <p14:creationId xmlns:p14="http://schemas.microsoft.com/office/powerpoint/2010/main" val="336334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F174B3-1827-394F-9A1E-933A974621FD}"/>
              </a:ext>
            </a:extLst>
          </p:cNvPr>
          <p:cNvPicPr>
            <a:picLocks noChangeAspect="1"/>
          </p:cNvPicPr>
          <p:nvPr/>
        </p:nvPicPr>
        <p:blipFill rotWithShape="1">
          <a:blip r:embed="rId2"/>
          <a:srcRect t="9588"/>
          <a:stretch/>
        </p:blipFill>
        <p:spPr>
          <a:xfrm>
            <a:off x="8184716" y="1774825"/>
            <a:ext cx="3572309" cy="4345308"/>
          </a:xfrm>
          <a:prstGeom prst="rect">
            <a:avLst/>
          </a:prstGeom>
        </p:spPr>
      </p:pic>
      <p:pic>
        <p:nvPicPr>
          <p:cNvPr id="3" name="Picture 8">
            <a:extLst>
              <a:ext uri="{FF2B5EF4-FFF2-40B4-BE49-F238E27FC236}">
                <a16:creationId xmlns:a16="http://schemas.microsoft.com/office/drawing/2014/main" id="{E6B812E9-9CE4-D040-8476-D34103B94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38" y="1774825"/>
            <a:ext cx="329565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F604C904-A9DB-1B40-9DEB-8E241C7C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798638"/>
            <a:ext cx="32861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27C5652-1C80-F64A-A6A3-E8123ABA2728}"/>
              </a:ext>
            </a:extLst>
          </p:cNvPr>
          <p:cNvSpPr txBox="1">
            <a:spLocks noChangeArrowheads="1"/>
          </p:cNvSpPr>
          <p:nvPr/>
        </p:nvSpPr>
        <p:spPr>
          <a:xfrm>
            <a:off x="585627" y="304800"/>
            <a:ext cx="11034445"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ea typeface="ＭＳ Ｐゴシック" panose="020B0600070205080204" pitchFamily="34" charset="-128"/>
              </a:rPr>
              <a:t>Monthly LW flux difference relative to Terra (10:30), January 2010</a:t>
            </a:r>
          </a:p>
        </p:txBody>
      </p:sp>
      <p:sp>
        <p:nvSpPr>
          <p:cNvPr id="6" name="TextBox 5">
            <a:extLst>
              <a:ext uri="{FF2B5EF4-FFF2-40B4-BE49-F238E27FC236}">
                <a16:creationId xmlns:a16="http://schemas.microsoft.com/office/drawing/2014/main" id="{0F5A56C0-BDFD-F64F-846D-BEF0997EE64B}"/>
              </a:ext>
            </a:extLst>
          </p:cNvPr>
          <p:cNvSpPr txBox="1">
            <a:spLocks noChangeArrowheads="1"/>
          </p:cNvSpPr>
          <p:nvPr/>
        </p:nvSpPr>
        <p:spPr bwMode="auto">
          <a:xfrm>
            <a:off x="822325" y="1312863"/>
            <a:ext cx="3394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10:15-10:30</a:t>
            </a:r>
          </a:p>
        </p:txBody>
      </p:sp>
      <p:sp>
        <p:nvSpPr>
          <p:cNvPr id="7" name="TextBox 6">
            <a:extLst>
              <a:ext uri="{FF2B5EF4-FFF2-40B4-BE49-F238E27FC236}">
                <a16:creationId xmlns:a16="http://schemas.microsoft.com/office/drawing/2014/main" id="{940AAF64-C7AC-214A-8915-3EF372F64B02}"/>
              </a:ext>
            </a:extLst>
          </p:cNvPr>
          <p:cNvSpPr txBox="1">
            <a:spLocks noChangeArrowheads="1"/>
          </p:cNvSpPr>
          <p:nvPr/>
        </p:nvSpPr>
        <p:spPr bwMode="auto">
          <a:xfrm>
            <a:off x="4630738" y="1312863"/>
            <a:ext cx="32480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tx1"/>
                </a:solidFill>
              </a:rPr>
              <a:t>10:00-10:30</a:t>
            </a:r>
          </a:p>
        </p:txBody>
      </p:sp>
      <p:sp>
        <p:nvSpPr>
          <p:cNvPr id="8" name="TextBox 7">
            <a:extLst>
              <a:ext uri="{FF2B5EF4-FFF2-40B4-BE49-F238E27FC236}">
                <a16:creationId xmlns:a16="http://schemas.microsoft.com/office/drawing/2014/main" id="{FAD92430-4E89-1041-8A81-D2E280B5F2C2}"/>
              </a:ext>
            </a:extLst>
          </p:cNvPr>
          <p:cNvSpPr txBox="1">
            <a:spLocks noChangeArrowheads="1"/>
          </p:cNvSpPr>
          <p:nvPr/>
        </p:nvSpPr>
        <p:spPr bwMode="auto">
          <a:xfrm>
            <a:off x="8121650" y="1312863"/>
            <a:ext cx="33924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tx1"/>
                </a:solidFill>
              </a:rPr>
              <a:t>9:00-10:30</a:t>
            </a:r>
          </a:p>
        </p:txBody>
      </p:sp>
    </p:spTree>
    <p:extLst>
      <p:ext uri="{BB962C8B-B14F-4D97-AF65-F5344CB8AC3E}">
        <p14:creationId xmlns:p14="http://schemas.microsoft.com/office/powerpoint/2010/main" val="7794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B3295-88C7-824E-83EA-C8A9CB7F83AC}"/>
              </a:ext>
            </a:extLst>
          </p:cNvPr>
          <p:cNvPicPr>
            <a:picLocks noChangeAspect="1"/>
          </p:cNvPicPr>
          <p:nvPr/>
        </p:nvPicPr>
        <p:blipFill rotWithShape="1">
          <a:blip r:embed="rId2"/>
          <a:srcRect t="10187"/>
          <a:stretch/>
        </p:blipFill>
        <p:spPr>
          <a:xfrm>
            <a:off x="8236239" y="1798638"/>
            <a:ext cx="3454550" cy="4210244"/>
          </a:xfrm>
          <a:prstGeom prst="rect">
            <a:avLst/>
          </a:prstGeom>
        </p:spPr>
      </p:pic>
      <p:pic>
        <p:nvPicPr>
          <p:cNvPr id="13" name="Picture 12">
            <a:extLst>
              <a:ext uri="{FF2B5EF4-FFF2-40B4-BE49-F238E27FC236}">
                <a16:creationId xmlns:a16="http://schemas.microsoft.com/office/drawing/2014/main" id="{ADADAB9E-318D-D445-BB95-7AB964F0026F}"/>
              </a:ext>
            </a:extLst>
          </p:cNvPr>
          <p:cNvPicPr>
            <a:picLocks noChangeAspect="1"/>
          </p:cNvPicPr>
          <p:nvPr/>
        </p:nvPicPr>
        <p:blipFill rotWithShape="1">
          <a:blip r:embed="rId3"/>
          <a:srcRect t="10187"/>
          <a:stretch/>
        </p:blipFill>
        <p:spPr>
          <a:xfrm>
            <a:off x="4512514" y="1851203"/>
            <a:ext cx="3351753" cy="4220966"/>
          </a:xfrm>
          <a:prstGeom prst="rect">
            <a:avLst/>
          </a:prstGeom>
        </p:spPr>
      </p:pic>
      <p:pic>
        <p:nvPicPr>
          <p:cNvPr id="16" name="Picture 15">
            <a:extLst>
              <a:ext uri="{FF2B5EF4-FFF2-40B4-BE49-F238E27FC236}">
                <a16:creationId xmlns:a16="http://schemas.microsoft.com/office/drawing/2014/main" id="{7F1F23E9-2D82-7D49-8F6A-707FE1E92DF9}"/>
              </a:ext>
            </a:extLst>
          </p:cNvPr>
          <p:cNvPicPr>
            <a:picLocks noChangeAspect="1"/>
          </p:cNvPicPr>
          <p:nvPr/>
        </p:nvPicPr>
        <p:blipFill rotWithShape="1">
          <a:blip r:embed="rId4"/>
          <a:srcRect t="9438"/>
          <a:stretch/>
        </p:blipFill>
        <p:spPr>
          <a:xfrm>
            <a:off x="871237" y="1774825"/>
            <a:ext cx="3296249" cy="4203700"/>
          </a:xfrm>
          <a:prstGeom prst="rect">
            <a:avLst/>
          </a:prstGeom>
        </p:spPr>
      </p:pic>
      <p:sp>
        <p:nvSpPr>
          <p:cNvPr id="5" name="Title 1">
            <a:extLst>
              <a:ext uri="{FF2B5EF4-FFF2-40B4-BE49-F238E27FC236}">
                <a16:creationId xmlns:a16="http://schemas.microsoft.com/office/drawing/2014/main" id="{327C5652-1C80-F64A-A6A3-E8123ABA2728}"/>
              </a:ext>
            </a:extLst>
          </p:cNvPr>
          <p:cNvSpPr txBox="1">
            <a:spLocks noChangeArrowheads="1"/>
          </p:cNvSpPr>
          <p:nvPr/>
        </p:nvSpPr>
        <p:spPr>
          <a:xfrm>
            <a:off x="513708" y="304800"/>
            <a:ext cx="10763892"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ea typeface="ＭＳ Ｐゴシック" panose="020B0600070205080204" pitchFamily="34" charset="-128"/>
              </a:rPr>
              <a:t>Monthly LW flux difference relative to Aqua (1:30), January 2010</a:t>
            </a:r>
          </a:p>
        </p:txBody>
      </p:sp>
      <p:sp>
        <p:nvSpPr>
          <p:cNvPr id="6" name="TextBox 5">
            <a:extLst>
              <a:ext uri="{FF2B5EF4-FFF2-40B4-BE49-F238E27FC236}">
                <a16:creationId xmlns:a16="http://schemas.microsoft.com/office/drawing/2014/main" id="{0F5A56C0-BDFD-F64F-846D-BEF0997EE64B}"/>
              </a:ext>
            </a:extLst>
          </p:cNvPr>
          <p:cNvSpPr txBox="1">
            <a:spLocks noChangeArrowheads="1"/>
          </p:cNvSpPr>
          <p:nvPr/>
        </p:nvSpPr>
        <p:spPr bwMode="auto">
          <a:xfrm>
            <a:off x="822325" y="1312863"/>
            <a:ext cx="3394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1:45-1:30</a:t>
            </a:r>
          </a:p>
        </p:txBody>
      </p:sp>
      <p:sp>
        <p:nvSpPr>
          <p:cNvPr id="7" name="TextBox 6">
            <a:extLst>
              <a:ext uri="{FF2B5EF4-FFF2-40B4-BE49-F238E27FC236}">
                <a16:creationId xmlns:a16="http://schemas.microsoft.com/office/drawing/2014/main" id="{940AAF64-C7AC-214A-8915-3EF372F64B02}"/>
              </a:ext>
            </a:extLst>
          </p:cNvPr>
          <p:cNvSpPr txBox="1">
            <a:spLocks noChangeArrowheads="1"/>
          </p:cNvSpPr>
          <p:nvPr/>
        </p:nvSpPr>
        <p:spPr bwMode="auto">
          <a:xfrm>
            <a:off x="4630738" y="1312863"/>
            <a:ext cx="32480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2:00-1:30</a:t>
            </a:r>
          </a:p>
        </p:txBody>
      </p:sp>
      <p:sp>
        <p:nvSpPr>
          <p:cNvPr id="8" name="TextBox 7">
            <a:extLst>
              <a:ext uri="{FF2B5EF4-FFF2-40B4-BE49-F238E27FC236}">
                <a16:creationId xmlns:a16="http://schemas.microsoft.com/office/drawing/2014/main" id="{FAD92430-4E89-1041-8A81-D2E280B5F2C2}"/>
              </a:ext>
            </a:extLst>
          </p:cNvPr>
          <p:cNvSpPr txBox="1">
            <a:spLocks noChangeArrowheads="1"/>
          </p:cNvSpPr>
          <p:nvPr/>
        </p:nvSpPr>
        <p:spPr bwMode="auto">
          <a:xfrm>
            <a:off x="8121650" y="1312863"/>
            <a:ext cx="33924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3:00-1:30</a:t>
            </a:r>
          </a:p>
        </p:txBody>
      </p:sp>
    </p:spTree>
    <p:extLst>
      <p:ext uri="{BB962C8B-B14F-4D97-AF65-F5344CB8AC3E}">
        <p14:creationId xmlns:p14="http://schemas.microsoft.com/office/powerpoint/2010/main" val="239853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71B03-EF02-27D7-C7DC-B4586537D94C}"/>
              </a:ext>
            </a:extLst>
          </p:cNvPr>
          <p:cNvSpPr txBox="1"/>
          <p:nvPr/>
        </p:nvSpPr>
        <p:spPr>
          <a:xfrm>
            <a:off x="0" y="62630"/>
            <a:ext cx="12192000" cy="523220"/>
          </a:xfrm>
          <a:prstGeom prst="rect">
            <a:avLst/>
          </a:prstGeom>
          <a:noFill/>
        </p:spPr>
        <p:txBody>
          <a:bodyPr wrap="square" rtlCol="0">
            <a:spAutoFit/>
          </a:bodyPr>
          <a:lstStyle/>
          <a:p>
            <a:pPr algn="ctr"/>
            <a:r>
              <a:rPr lang="en-US" sz="2800" b="1" dirty="0"/>
              <a:t>What Can We Learn from Terra &amp; Aqua MLT Changes?</a:t>
            </a:r>
          </a:p>
        </p:txBody>
      </p:sp>
      <p:sp>
        <p:nvSpPr>
          <p:cNvPr id="4" name="TextBox 3">
            <a:extLst>
              <a:ext uri="{FF2B5EF4-FFF2-40B4-BE49-F238E27FC236}">
                <a16:creationId xmlns:a16="http://schemas.microsoft.com/office/drawing/2014/main" id="{DB4A2431-37DA-8F6F-647D-6AF21FFE961C}"/>
              </a:ext>
            </a:extLst>
          </p:cNvPr>
          <p:cNvSpPr txBox="1"/>
          <p:nvPr/>
        </p:nvSpPr>
        <p:spPr>
          <a:xfrm>
            <a:off x="201199" y="585850"/>
            <a:ext cx="11789601" cy="5370701"/>
          </a:xfrm>
          <a:prstGeom prst="rect">
            <a:avLst/>
          </a:prstGeom>
          <a:noFill/>
        </p:spPr>
        <p:txBody>
          <a:bodyPr wrap="square">
            <a:spAutoFit/>
          </a:bodyPr>
          <a:lstStyle/>
          <a:p>
            <a:pPr marL="285750" indent="-285750">
              <a:buFont typeface="Arial" panose="020B0604020202020204" pitchFamily="34" charset="0"/>
              <a:buChar char="•"/>
            </a:pPr>
            <a:r>
              <a:rPr lang="en-US" sz="2200" dirty="0"/>
              <a:t>The Terra and Aqua MLTs will cross 9:00AM and 4:00PM, respectively, in 2026 if the missions are allowed to continue that long.</a:t>
            </a:r>
          </a:p>
          <a:p>
            <a:pPr marL="285750" indent="-285750">
              <a:spcBef>
                <a:spcPts val="600"/>
              </a:spcBef>
              <a:buFont typeface="Arial" panose="020B0604020202020204" pitchFamily="34" charset="0"/>
              <a:buChar char="•"/>
            </a:pPr>
            <a:r>
              <a:rPr lang="en-US" sz="2200" dirty="0"/>
              <a:t>While a drift in MLT has a detrimental effect on an Earth Radiation Budget (ERB) Climate Data Record (CDR), it does provide unique opportunities for evaluating the algorithms used to account for changes in the ERB diurnal cycle.</a:t>
            </a:r>
          </a:p>
          <a:p>
            <a:pPr>
              <a:spcBef>
                <a:spcPts val="600"/>
              </a:spcBef>
            </a:pPr>
            <a:r>
              <a:rPr lang="en-US" sz="2200" dirty="0"/>
              <a:t>Examples:</a:t>
            </a:r>
          </a:p>
          <a:p>
            <a:pPr marL="457200" indent="-457200">
              <a:spcBef>
                <a:spcPts val="600"/>
              </a:spcBef>
              <a:buAutoNum type="arabicParenBoth"/>
            </a:pPr>
            <a:r>
              <a:rPr lang="en-US" sz="2200" dirty="0"/>
              <a:t>Test of models that account for albedo variations with solar zenith angle (“directional models”).</a:t>
            </a:r>
          </a:p>
          <a:p>
            <a:pPr marL="800100" lvl="1" indent="-342900">
              <a:spcBef>
                <a:spcPts val="600"/>
              </a:spcBef>
              <a:buFontTx/>
              <a:buChar char="-"/>
            </a:pPr>
            <a:r>
              <a:rPr lang="en-US" sz="2200" dirty="0"/>
              <a:t>Compare observed growth of instantaneous albedo with solar zenith angle obtained at different MLTs with that “predicted” from CERES directional models as a function of scene type. </a:t>
            </a:r>
          </a:p>
          <a:p>
            <a:pPr marL="11112" lvl="1">
              <a:spcBef>
                <a:spcPts val="600"/>
              </a:spcBef>
            </a:pPr>
            <a:r>
              <a:rPr lang="en-US" sz="2200" dirty="0"/>
              <a:t>(2) Test of SYN1deg, which combines </a:t>
            </a:r>
            <a:r>
              <a:rPr lang="en-US" sz="2200" dirty="0" err="1"/>
              <a:t>Terra+Aqua+GEO</a:t>
            </a:r>
            <a:r>
              <a:rPr lang="en-US" sz="2200" dirty="0"/>
              <a:t> data.</a:t>
            </a:r>
          </a:p>
          <a:p>
            <a:pPr marL="808038" lvl="1" indent="-347663">
              <a:spcBef>
                <a:spcPts val="600"/>
              </a:spcBef>
              <a:buFontTx/>
              <a:buChar char="-"/>
            </a:pPr>
            <a:r>
              <a:rPr lang="en-US" sz="2200" dirty="0"/>
              <a:t>Test whether diurnally averaged albedos and LW fluxes are independent of MLT in all conditions and regions over the globe.</a:t>
            </a:r>
          </a:p>
          <a:p>
            <a:pPr marL="409575" lvl="1" indent="-398463">
              <a:spcBef>
                <a:spcPts val="600"/>
              </a:spcBef>
            </a:pPr>
            <a:r>
              <a:rPr lang="en-US" sz="2200" dirty="0"/>
              <a:t>(3) Assess consistency of GEO imager-derived cloud properties and fluxes over a wide range of solar zenith angles everywhere between 60S-60N with MODIS cloud retrievals.</a:t>
            </a:r>
          </a:p>
        </p:txBody>
      </p:sp>
    </p:spTree>
    <p:extLst>
      <p:ext uri="{BB962C8B-B14F-4D97-AF65-F5344CB8AC3E}">
        <p14:creationId xmlns:p14="http://schemas.microsoft.com/office/powerpoint/2010/main" val="147971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31EBB6-8629-FB6C-21FC-A5DC5DFDC379}"/>
              </a:ext>
            </a:extLst>
          </p:cNvPr>
          <p:cNvSpPr txBox="1"/>
          <p:nvPr/>
        </p:nvSpPr>
        <p:spPr>
          <a:xfrm>
            <a:off x="182880" y="720745"/>
            <a:ext cx="11955780" cy="6124754"/>
          </a:xfrm>
          <a:prstGeom prst="rect">
            <a:avLst/>
          </a:prstGeom>
          <a:noFill/>
        </p:spPr>
        <p:txBody>
          <a:bodyPr wrap="square">
            <a:spAutoFit/>
          </a:bodyPr>
          <a:lstStyle/>
          <a:p>
            <a:pPr marL="285750" indent="-285750">
              <a:buFont typeface="Arial" panose="020B0604020202020204" pitchFamily="34" charset="0"/>
              <a:buChar char="•"/>
            </a:pPr>
            <a:r>
              <a:rPr lang="en-US" sz="2400" dirty="0"/>
              <a:t>The Terra 10:30AM and Aqua 1:30PM orbits have started to drifting towards the terminator.</a:t>
            </a:r>
          </a:p>
          <a:p>
            <a:pPr marL="285750" indent="-285750">
              <a:spcBef>
                <a:spcPts val="1200"/>
              </a:spcBef>
              <a:buFont typeface="Arial" panose="020B0604020202020204" pitchFamily="34" charset="0"/>
              <a:buChar char="•"/>
            </a:pPr>
            <a:r>
              <a:rPr lang="en-US" sz="2400" dirty="0"/>
              <a:t>The MLTs drift will reach 15 min in September 2022 for Terra and mid-2023 for Aqua. </a:t>
            </a:r>
          </a:p>
          <a:p>
            <a:pPr marL="285750" indent="-285750">
              <a:spcBef>
                <a:spcPts val="1200"/>
              </a:spcBef>
              <a:buFont typeface="Arial" panose="020B0604020202020204" pitchFamily="34" charset="0"/>
              <a:buChar char="•"/>
            </a:pPr>
            <a:r>
              <a:rPr lang="en-US" sz="2400" dirty="0"/>
              <a:t>GERB 15-minute resolution TOA fluxes are used to quantify the impact of the MLT changes on monthly regional SW and LW fluxes.</a:t>
            </a:r>
          </a:p>
          <a:p>
            <a:pPr marL="285750" indent="-285750">
              <a:spcBef>
                <a:spcPts val="1200"/>
              </a:spcBef>
              <a:buFont typeface="Arial" panose="020B0604020202020204" pitchFamily="34" charset="0"/>
              <a:buChar char="•"/>
            </a:pPr>
            <a:r>
              <a:rPr lang="en-US" sz="2400" dirty="0"/>
              <a:t>We find a 15-minute drift can result in SW monthly regional flux changes of &gt; 2 Wm</a:t>
            </a:r>
            <a:r>
              <a:rPr lang="en-US" sz="2400" baseline="30000" dirty="0"/>
              <a:t>-2</a:t>
            </a:r>
          </a:p>
          <a:p>
            <a:pPr marL="285750" indent="-285750">
              <a:spcBef>
                <a:spcPts val="1200"/>
              </a:spcBef>
              <a:buFont typeface="Arial" panose="020B0604020202020204" pitchFamily="34" charset="0"/>
              <a:buChar char="•"/>
            </a:pPr>
            <a:r>
              <a:rPr lang="en-US" sz="2400" dirty="0"/>
              <a:t>The new CERES EBAF product will transition from </a:t>
            </a:r>
            <a:r>
              <a:rPr lang="en-US" sz="2400" dirty="0" err="1"/>
              <a:t>Terra&amp;Aqua</a:t>
            </a:r>
            <a:r>
              <a:rPr lang="en-US" sz="2400" dirty="0"/>
              <a:t> to NOAA-20-only (1:30) CERES observations in July 2022.</a:t>
            </a:r>
          </a:p>
          <a:p>
            <a:pPr marL="285750" indent="-285750">
              <a:spcBef>
                <a:spcPts val="1200"/>
              </a:spcBef>
              <a:buFont typeface="Arial" panose="020B0604020202020204" pitchFamily="34" charset="0"/>
              <a:buChar char="•"/>
            </a:pPr>
            <a:r>
              <a:rPr lang="en-US" sz="2400" dirty="0"/>
              <a:t>While a drift in MLT has a detrimental effect on the CERES ERB CDR, there is still significant benefit to continuing the Terra and Aqua missions until their MLTs reach the terminator.</a:t>
            </a:r>
          </a:p>
          <a:p>
            <a:pPr marL="800100" lvl="1" indent="-342900">
              <a:spcBef>
                <a:spcPts val="1200"/>
              </a:spcBef>
              <a:buFont typeface="Wingdings" pitchFamily="2" charset="2"/>
              <a:buChar char="Ø"/>
            </a:pPr>
            <a:r>
              <a:rPr lang="en-US" sz="2400" dirty="0"/>
              <a:t>Provides a unique opportunity for evaluating the algorithms used to account for changes in the ERB diurnal cycle, which can be used to improve the CERES data products.</a:t>
            </a:r>
          </a:p>
          <a:p>
            <a:pPr marL="285750" indent="-285750">
              <a:spcBef>
                <a:spcPts val="1200"/>
              </a:spcBef>
              <a:buFont typeface="Arial" panose="020B0604020202020204" pitchFamily="34" charset="0"/>
              <a:buChar char="•"/>
            </a:pPr>
            <a:endParaRPr lang="en-US" sz="2400" dirty="0"/>
          </a:p>
          <a:p>
            <a:pPr marL="285750" indent="-285750">
              <a:spcBef>
                <a:spcPts val="1200"/>
              </a:spcBef>
              <a:buFont typeface="Arial" panose="020B0604020202020204" pitchFamily="34" charset="0"/>
              <a:buChar char="•"/>
            </a:pPr>
            <a:endParaRPr lang="en-US" sz="2400" dirty="0"/>
          </a:p>
        </p:txBody>
      </p:sp>
      <p:sp>
        <p:nvSpPr>
          <p:cNvPr id="10" name="TextBox 9">
            <a:extLst>
              <a:ext uri="{FF2B5EF4-FFF2-40B4-BE49-F238E27FC236}">
                <a16:creationId xmlns:a16="http://schemas.microsoft.com/office/drawing/2014/main" id="{7BDD0D33-3ACD-D877-8B3B-73B770F6BF4D}"/>
              </a:ext>
            </a:extLst>
          </p:cNvPr>
          <p:cNvSpPr txBox="1"/>
          <p:nvPr/>
        </p:nvSpPr>
        <p:spPr>
          <a:xfrm>
            <a:off x="0" y="259080"/>
            <a:ext cx="12192000" cy="461665"/>
          </a:xfrm>
          <a:prstGeom prst="rect">
            <a:avLst/>
          </a:prstGeom>
          <a:noFill/>
        </p:spPr>
        <p:txBody>
          <a:bodyPr wrap="square" rtlCol="0">
            <a:spAutoFit/>
          </a:bodyPr>
          <a:lstStyle/>
          <a:p>
            <a:pPr algn="ctr"/>
            <a:r>
              <a:rPr lang="en-US" sz="2400" b="1" dirty="0"/>
              <a:t>Conclusions</a:t>
            </a:r>
          </a:p>
        </p:txBody>
      </p:sp>
    </p:spTree>
    <p:extLst>
      <p:ext uri="{BB962C8B-B14F-4D97-AF65-F5344CB8AC3E}">
        <p14:creationId xmlns:p14="http://schemas.microsoft.com/office/powerpoint/2010/main" val="36038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BDB48-7A29-5B4E-B519-693BD4AB9861}"/>
              </a:ext>
            </a:extLst>
          </p:cNvPr>
          <p:cNvSpPr>
            <a:spLocks noGrp="1"/>
          </p:cNvSpPr>
          <p:nvPr>
            <p:ph idx="1"/>
          </p:nvPr>
        </p:nvSpPr>
        <p:spPr>
          <a:xfrm>
            <a:off x="136742" y="709877"/>
            <a:ext cx="11687828" cy="1354260"/>
          </a:xfrm>
        </p:spPr>
        <p:txBody>
          <a:bodyPr>
            <a:noAutofit/>
          </a:bodyPr>
          <a:lstStyle/>
          <a:p>
            <a:r>
              <a:rPr lang="en-US" sz="2200" dirty="0"/>
              <a:t>The Terra and Aqua orbits have slowly started to drift in mean local time (MLT) towards the terminator from their fixed 10:30AM and 1:35PM MLTs. </a:t>
            </a:r>
          </a:p>
          <a:p>
            <a:r>
              <a:rPr lang="en-US" sz="2200" dirty="0"/>
              <a:t>The MLTs drift will reach 15 min in September 2022 for Terra and mid-2023 for Aqua. </a:t>
            </a:r>
          </a:p>
          <a:p>
            <a:r>
              <a:rPr lang="en-US" sz="2200" dirty="0"/>
              <a:t>An MLT drift impacts TOA fluxes derived from individual sun-synchronous satellites because the instruments sample a different part of the diurnal cycle.  </a:t>
            </a:r>
          </a:p>
          <a:p>
            <a:endParaRPr lang="en-US" sz="2200" dirty="0"/>
          </a:p>
        </p:txBody>
      </p:sp>
      <p:sp>
        <p:nvSpPr>
          <p:cNvPr id="11" name="TextBox 10">
            <a:extLst>
              <a:ext uri="{FF2B5EF4-FFF2-40B4-BE49-F238E27FC236}">
                <a16:creationId xmlns:a16="http://schemas.microsoft.com/office/drawing/2014/main" id="{0E2171D3-10E6-9345-B7FE-6E3FDDC88027}"/>
              </a:ext>
            </a:extLst>
          </p:cNvPr>
          <p:cNvSpPr txBox="1"/>
          <p:nvPr/>
        </p:nvSpPr>
        <p:spPr>
          <a:xfrm>
            <a:off x="838200" y="2686683"/>
            <a:ext cx="657937" cy="369332"/>
          </a:xfrm>
          <a:prstGeom prst="rect">
            <a:avLst/>
          </a:prstGeom>
          <a:noFill/>
        </p:spPr>
        <p:txBody>
          <a:bodyPr wrap="none" rtlCol="0">
            <a:spAutoFit/>
          </a:bodyPr>
          <a:lstStyle/>
          <a:p>
            <a:r>
              <a:rPr lang="en-US" dirty="0">
                <a:solidFill>
                  <a:schemeClr val="bg1"/>
                </a:solidFill>
              </a:rPr>
              <a:t>Terra</a:t>
            </a:r>
          </a:p>
        </p:txBody>
      </p:sp>
      <p:pic>
        <p:nvPicPr>
          <p:cNvPr id="15" name="Picture 14" descr="Chart, line chart&#10;&#10;Description automatically generated">
            <a:extLst>
              <a:ext uri="{FF2B5EF4-FFF2-40B4-BE49-F238E27FC236}">
                <a16:creationId xmlns:a16="http://schemas.microsoft.com/office/drawing/2014/main" id="{FE81974E-826A-145A-5832-D3E454396D3A}"/>
              </a:ext>
            </a:extLst>
          </p:cNvPr>
          <p:cNvPicPr>
            <a:picLocks noChangeAspect="1"/>
          </p:cNvPicPr>
          <p:nvPr/>
        </p:nvPicPr>
        <p:blipFill rotWithShape="1">
          <a:blip r:embed="rId2"/>
          <a:srcRect l="1709" t="6725" r="4725" b="2702"/>
          <a:stretch/>
        </p:blipFill>
        <p:spPr>
          <a:xfrm>
            <a:off x="2730674" y="2871349"/>
            <a:ext cx="5724394" cy="3867419"/>
          </a:xfrm>
          <a:prstGeom prst="rect">
            <a:avLst/>
          </a:prstGeom>
        </p:spPr>
      </p:pic>
      <p:sp>
        <p:nvSpPr>
          <p:cNvPr id="16" name="TextBox 15">
            <a:extLst>
              <a:ext uri="{FF2B5EF4-FFF2-40B4-BE49-F238E27FC236}">
                <a16:creationId xmlns:a16="http://schemas.microsoft.com/office/drawing/2014/main" id="{42C9567C-B4D5-F03F-8838-E7583EF4F8D8}"/>
              </a:ext>
            </a:extLst>
          </p:cNvPr>
          <p:cNvSpPr txBox="1"/>
          <p:nvPr/>
        </p:nvSpPr>
        <p:spPr>
          <a:xfrm>
            <a:off x="3231715" y="2686683"/>
            <a:ext cx="4566985" cy="369332"/>
          </a:xfrm>
          <a:prstGeom prst="rect">
            <a:avLst/>
          </a:prstGeom>
          <a:noFill/>
        </p:spPr>
        <p:txBody>
          <a:bodyPr wrap="square" rtlCol="0">
            <a:spAutoFit/>
          </a:bodyPr>
          <a:lstStyle/>
          <a:p>
            <a:pPr algn="ctr"/>
            <a:r>
              <a:rPr lang="en-US" b="1" dirty="0"/>
              <a:t>Projected Terra and Aqua MLT Changes</a:t>
            </a:r>
          </a:p>
        </p:txBody>
      </p:sp>
      <p:sp>
        <p:nvSpPr>
          <p:cNvPr id="18" name="TextBox 17">
            <a:extLst>
              <a:ext uri="{FF2B5EF4-FFF2-40B4-BE49-F238E27FC236}">
                <a16:creationId xmlns:a16="http://schemas.microsoft.com/office/drawing/2014/main" id="{D490D13A-ACE6-15D2-E3D0-3A309DD22760}"/>
              </a:ext>
            </a:extLst>
          </p:cNvPr>
          <p:cNvSpPr txBox="1"/>
          <p:nvPr/>
        </p:nvSpPr>
        <p:spPr>
          <a:xfrm>
            <a:off x="2088" y="188391"/>
            <a:ext cx="12189912" cy="523220"/>
          </a:xfrm>
          <a:prstGeom prst="rect">
            <a:avLst/>
          </a:prstGeom>
          <a:noFill/>
        </p:spPr>
        <p:txBody>
          <a:bodyPr wrap="square">
            <a:spAutoFit/>
          </a:bodyPr>
          <a:lstStyle/>
          <a:p>
            <a:pPr algn="ctr"/>
            <a:r>
              <a:rPr lang="en-US" sz="2800" b="1" dirty="0"/>
              <a:t>Introduction</a:t>
            </a:r>
          </a:p>
        </p:txBody>
      </p:sp>
    </p:spTree>
    <p:extLst>
      <p:ext uri="{BB962C8B-B14F-4D97-AF65-F5344CB8AC3E}">
        <p14:creationId xmlns:p14="http://schemas.microsoft.com/office/powerpoint/2010/main" val="2541271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5A7F-F3AC-0D4C-95FD-3FBC7B4D5C01}"/>
              </a:ext>
            </a:extLst>
          </p:cNvPr>
          <p:cNvSpPr txBox="1">
            <a:spLocks noChangeArrowheads="1"/>
          </p:cNvSpPr>
          <p:nvPr/>
        </p:nvSpPr>
        <p:spPr>
          <a:xfrm>
            <a:off x="139699" y="208147"/>
            <a:ext cx="11942763"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rPr>
              <a:t>Impact of the Mean Local Time drift on CERES SSF1deg products</a:t>
            </a:r>
          </a:p>
        </p:txBody>
      </p:sp>
      <p:sp>
        <p:nvSpPr>
          <p:cNvPr id="3" name="Content Placeholder 2">
            <a:extLst>
              <a:ext uri="{FF2B5EF4-FFF2-40B4-BE49-F238E27FC236}">
                <a16:creationId xmlns:a16="http://schemas.microsoft.com/office/drawing/2014/main" id="{DDECDEAF-5CE2-F849-9E87-E2826512A2EB}"/>
              </a:ext>
            </a:extLst>
          </p:cNvPr>
          <p:cNvSpPr txBox="1">
            <a:spLocks noChangeArrowheads="1"/>
          </p:cNvSpPr>
          <p:nvPr/>
        </p:nvSpPr>
        <p:spPr>
          <a:xfrm>
            <a:off x="5388670" y="871163"/>
            <a:ext cx="6761163" cy="5115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SSF1deg product temporal interpolation</a:t>
            </a:r>
          </a:p>
          <a:p>
            <a:pPr marL="460375" lvl="1" indent="-174625"/>
            <a:r>
              <a:rPr lang="en-US" altLang="en-US" sz="2000" b="1" dirty="0">
                <a:ea typeface="ＭＳ Ｐゴシック" panose="020B0600070205080204" pitchFamily="34" charset="-128"/>
              </a:rPr>
              <a:t>SW</a:t>
            </a:r>
            <a:r>
              <a:rPr lang="en-US" altLang="en-US" sz="2000" dirty="0">
                <a:ea typeface="ＭＳ Ｐゴシック" panose="020B0600070205080204" pitchFamily="34" charset="-128"/>
              </a:rPr>
              <a:t>: Accounts for TOA flux changes throughout the day by assuming the scene observed at the CERES overpass time remains invariant throughout the day.</a:t>
            </a:r>
          </a:p>
          <a:p>
            <a:pPr marL="460375" lvl="1" indent="-174625"/>
            <a:r>
              <a:rPr lang="en-US" altLang="en-US" sz="2000" b="1" dirty="0">
                <a:ea typeface="ＭＳ Ｐゴシック" panose="020B0600070205080204" pitchFamily="34" charset="-128"/>
              </a:rPr>
              <a:t>LW</a:t>
            </a:r>
            <a:r>
              <a:rPr lang="en-US" altLang="en-US" sz="2000" dirty="0">
                <a:ea typeface="ＭＳ Ｐゴシック" panose="020B0600070205080204" pitchFamily="34" charset="-128"/>
              </a:rPr>
              <a:t>: Employs linear interpolation between measurement times over ocean and a half-sine fit to take account land heating.</a:t>
            </a:r>
          </a:p>
          <a:p>
            <a:r>
              <a:rPr lang="en-US" altLang="en-US" dirty="0">
                <a:ea typeface="ＭＳ Ｐゴシック" panose="020B0600070205080204" pitchFamily="34" charset="-128"/>
              </a:rPr>
              <a:t>Approach:</a:t>
            </a:r>
          </a:p>
          <a:p>
            <a:pPr marL="460375" indent="-174625"/>
            <a:r>
              <a:rPr lang="en-US" altLang="en-US" sz="2000" dirty="0">
                <a:ea typeface="ＭＳ Ｐゴシック" panose="020B0600070205080204" pitchFamily="34" charset="-128"/>
              </a:rPr>
              <a:t>Use GERB fluxes and clouds as “surrogate” CERES Terra and Aqua data at 10:30AM and 1:30PM and apply CERES SSF1deg diurnal corrections to determine monthly mean fluxes.</a:t>
            </a:r>
          </a:p>
          <a:p>
            <a:pPr marL="460375" indent="-174625"/>
            <a:r>
              <a:rPr lang="en-US" altLang="en-US" sz="2000" dirty="0">
                <a:ea typeface="ＭＳ Ｐゴシック" panose="020B0600070205080204" pitchFamily="34" charset="-128"/>
              </a:rPr>
              <a:t>Compare with “CERES-Like” fluxes 15 min, 30 min…, 90 m earlier (Terra) or later (Aqua). </a:t>
            </a:r>
          </a:p>
          <a:p>
            <a:pPr marL="460375" indent="-174625"/>
            <a:r>
              <a:rPr lang="en-US" altLang="en-US" sz="2000" dirty="0">
                <a:ea typeface="ＭＳ Ｐゴシック" panose="020B0600070205080204" pitchFamily="34" charset="-128"/>
              </a:rPr>
              <a:t>GERB on </a:t>
            </a:r>
            <a:r>
              <a:rPr lang="en-US" altLang="en-US" sz="2000" dirty="0" err="1">
                <a:ea typeface="ＭＳ Ｐゴシック" panose="020B0600070205080204" pitchFamily="34" charset="-128"/>
              </a:rPr>
              <a:t>Meteosat</a:t>
            </a:r>
            <a:r>
              <a:rPr lang="en-US" altLang="en-US" sz="2000" dirty="0">
                <a:ea typeface="ＭＳ Ｐゴシック" panose="020B0600070205080204" pitchFamily="34" charset="-128"/>
              </a:rPr>
              <a:t> Second Generation geostationary satellites resolves the diurnal cycle over the </a:t>
            </a:r>
            <a:r>
              <a:rPr lang="en-US" altLang="en-US" sz="2000" dirty="0" err="1">
                <a:ea typeface="ＭＳ Ｐゴシック" panose="020B0600070205080204" pitchFamily="34" charset="-128"/>
              </a:rPr>
              <a:t>Meteosat</a:t>
            </a:r>
            <a:r>
              <a:rPr lang="en-US" altLang="en-US" sz="2000" dirty="0">
                <a:ea typeface="ＭＳ Ｐゴシック" panose="020B0600070205080204" pitchFamily="34" charset="-128"/>
              </a:rPr>
              <a:t> domain every 15 min.</a:t>
            </a:r>
          </a:p>
        </p:txBody>
      </p:sp>
      <p:grpSp>
        <p:nvGrpSpPr>
          <p:cNvPr id="4" name="Group 10">
            <a:extLst>
              <a:ext uri="{FF2B5EF4-FFF2-40B4-BE49-F238E27FC236}">
                <a16:creationId xmlns:a16="http://schemas.microsoft.com/office/drawing/2014/main" id="{25F254F2-1DB1-0D49-8794-47F487BE9900}"/>
              </a:ext>
            </a:extLst>
          </p:cNvPr>
          <p:cNvGrpSpPr>
            <a:grpSpLocks/>
          </p:cNvGrpSpPr>
          <p:nvPr/>
        </p:nvGrpSpPr>
        <p:grpSpPr bwMode="auto">
          <a:xfrm>
            <a:off x="0" y="970147"/>
            <a:ext cx="5321300" cy="5233987"/>
            <a:chOff x="130629" y="1705886"/>
            <a:chExt cx="5322007" cy="5233307"/>
          </a:xfrm>
        </p:grpSpPr>
        <p:pic>
          <p:nvPicPr>
            <p:cNvPr id="5" name="Picture 3">
              <a:extLst>
                <a:ext uri="{FF2B5EF4-FFF2-40B4-BE49-F238E27FC236}">
                  <a16:creationId xmlns:a16="http://schemas.microsoft.com/office/drawing/2014/main" id="{A0685FA1-87F4-D342-89B8-A58D5820E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705886"/>
              <a:ext cx="5322007" cy="523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847DB64F-A9FD-C44F-9978-518703A06EA4}"/>
                </a:ext>
              </a:extLst>
            </p:cNvPr>
            <p:cNvSpPr txBox="1">
              <a:spLocks noChangeArrowheads="1"/>
            </p:cNvSpPr>
            <p:nvPr/>
          </p:nvSpPr>
          <p:spPr bwMode="auto">
            <a:xfrm>
              <a:off x="130629" y="1718222"/>
              <a:ext cx="5322007"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rgbClr val="FFFF00"/>
                  </a:solidFill>
                </a:rPr>
                <a:t>GERB 15-minute broadband fluxes</a:t>
              </a:r>
            </a:p>
          </p:txBody>
        </p:sp>
      </p:grpSp>
      <p:sp>
        <p:nvSpPr>
          <p:cNvPr id="12" name="TextBox 11">
            <a:extLst>
              <a:ext uri="{FF2B5EF4-FFF2-40B4-BE49-F238E27FC236}">
                <a16:creationId xmlns:a16="http://schemas.microsoft.com/office/drawing/2014/main" id="{9322D9B0-7DD4-C04A-B6C9-009DAFEE307E}"/>
              </a:ext>
            </a:extLst>
          </p:cNvPr>
          <p:cNvSpPr txBox="1"/>
          <p:nvPr/>
        </p:nvSpPr>
        <p:spPr>
          <a:xfrm>
            <a:off x="2198669" y="2226560"/>
            <a:ext cx="1471941" cy="369332"/>
          </a:xfrm>
          <a:prstGeom prst="rect">
            <a:avLst/>
          </a:prstGeom>
          <a:noFill/>
        </p:spPr>
        <p:txBody>
          <a:bodyPr wrap="none" rtlCol="0">
            <a:spAutoFit/>
          </a:bodyPr>
          <a:lstStyle/>
          <a:p>
            <a:r>
              <a:rPr lang="en-US" dirty="0">
                <a:solidFill>
                  <a:srgbClr val="FFFF00"/>
                </a:solidFill>
              </a:rPr>
              <a:t>Sahara desert</a:t>
            </a:r>
          </a:p>
        </p:txBody>
      </p:sp>
      <p:sp>
        <p:nvSpPr>
          <p:cNvPr id="13" name="TextBox 12">
            <a:extLst>
              <a:ext uri="{FF2B5EF4-FFF2-40B4-BE49-F238E27FC236}">
                <a16:creationId xmlns:a16="http://schemas.microsoft.com/office/drawing/2014/main" id="{B4B087CC-7DFF-064B-AEB5-CED74E2D6F0D}"/>
              </a:ext>
            </a:extLst>
          </p:cNvPr>
          <p:cNvSpPr txBox="1"/>
          <p:nvPr/>
        </p:nvSpPr>
        <p:spPr>
          <a:xfrm>
            <a:off x="1924680" y="4186113"/>
            <a:ext cx="1778244" cy="369332"/>
          </a:xfrm>
          <a:prstGeom prst="rect">
            <a:avLst/>
          </a:prstGeom>
          <a:noFill/>
        </p:spPr>
        <p:txBody>
          <a:bodyPr wrap="none" rtlCol="0">
            <a:spAutoFit/>
          </a:bodyPr>
          <a:lstStyle/>
          <a:p>
            <a:r>
              <a:rPr lang="en-US" dirty="0">
                <a:solidFill>
                  <a:srgbClr val="FFFF00"/>
                </a:solidFill>
              </a:rPr>
              <a:t>Namibian stratus</a:t>
            </a:r>
          </a:p>
        </p:txBody>
      </p:sp>
      <p:sp>
        <p:nvSpPr>
          <p:cNvPr id="14" name="TextBox 13">
            <a:extLst>
              <a:ext uri="{FF2B5EF4-FFF2-40B4-BE49-F238E27FC236}">
                <a16:creationId xmlns:a16="http://schemas.microsoft.com/office/drawing/2014/main" id="{213B1796-1177-544A-A326-B3E8071FB132}"/>
              </a:ext>
            </a:extLst>
          </p:cNvPr>
          <p:cNvSpPr txBox="1"/>
          <p:nvPr/>
        </p:nvSpPr>
        <p:spPr>
          <a:xfrm>
            <a:off x="3837666" y="3909055"/>
            <a:ext cx="1316579" cy="369332"/>
          </a:xfrm>
          <a:prstGeom prst="rect">
            <a:avLst/>
          </a:prstGeom>
          <a:noFill/>
        </p:spPr>
        <p:txBody>
          <a:bodyPr wrap="none" rtlCol="0">
            <a:spAutoFit/>
          </a:bodyPr>
          <a:lstStyle/>
          <a:p>
            <a:r>
              <a:rPr lang="en-US" dirty="0">
                <a:solidFill>
                  <a:srgbClr val="FFFF00"/>
                </a:solidFill>
              </a:rPr>
              <a:t>Madagascar</a:t>
            </a:r>
          </a:p>
        </p:txBody>
      </p:sp>
      <p:cxnSp>
        <p:nvCxnSpPr>
          <p:cNvPr id="16" name="Straight Arrow Connector 15">
            <a:extLst>
              <a:ext uri="{FF2B5EF4-FFF2-40B4-BE49-F238E27FC236}">
                <a16:creationId xmlns:a16="http://schemas.microsoft.com/office/drawing/2014/main" id="{E399C835-4E84-B14A-93AB-57D1FFE0CBE3}"/>
              </a:ext>
            </a:extLst>
          </p:cNvPr>
          <p:cNvCxnSpPr/>
          <p:nvPr/>
        </p:nvCxnSpPr>
        <p:spPr>
          <a:xfrm flipH="1">
            <a:off x="2527443" y="2595892"/>
            <a:ext cx="133207" cy="2824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D816A8-7A3D-8A42-B203-3B7B5C1B1318}"/>
              </a:ext>
            </a:extLst>
          </p:cNvPr>
          <p:cNvCxnSpPr/>
          <p:nvPr/>
        </p:nvCxnSpPr>
        <p:spPr>
          <a:xfrm flipH="1">
            <a:off x="2831265" y="4555445"/>
            <a:ext cx="133207" cy="2824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F8544F-CB8A-7D4B-AD28-4EB5215AB081}"/>
              </a:ext>
            </a:extLst>
          </p:cNvPr>
          <p:cNvCxnSpPr/>
          <p:nvPr/>
        </p:nvCxnSpPr>
        <p:spPr>
          <a:xfrm flipH="1">
            <a:off x="4631915" y="4186113"/>
            <a:ext cx="133207" cy="2824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3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69EBAAE4-ED78-3A4B-BD7E-44FF7F9A6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364" y="1145879"/>
            <a:ext cx="3838478" cy="419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6">
            <a:extLst>
              <a:ext uri="{FF2B5EF4-FFF2-40B4-BE49-F238E27FC236}">
                <a16:creationId xmlns:a16="http://schemas.microsoft.com/office/drawing/2014/main" id="{CCC1490D-F3AE-2C4E-85C4-00FF32AE1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143" y="1104107"/>
            <a:ext cx="3881438"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8">
            <a:extLst>
              <a:ext uri="{FF2B5EF4-FFF2-40B4-BE49-F238E27FC236}">
                <a16:creationId xmlns:a16="http://schemas.microsoft.com/office/drawing/2014/main" id="{59E030C0-0F37-6446-9944-1148A9EFD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77913"/>
            <a:ext cx="3937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9">
            <a:extLst>
              <a:ext uri="{FF2B5EF4-FFF2-40B4-BE49-F238E27FC236}">
                <a16:creationId xmlns:a16="http://schemas.microsoft.com/office/drawing/2014/main" id="{28A1D56C-D688-8741-8F81-9FACA1E86538}"/>
              </a:ext>
            </a:extLst>
          </p:cNvPr>
          <p:cNvSpPr txBox="1">
            <a:spLocks noChangeArrowheads="1"/>
          </p:cNvSpPr>
          <p:nvPr/>
        </p:nvSpPr>
        <p:spPr bwMode="auto">
          <a:xfrm>
            <a:off x="5300663" y="1366838"/>
            <a:ext cx="217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Sahara Desert</a:t>
            </a:r>
          </a:p>
        </p:txBody>
      </p:sp>
      <p:sp>
        <p:nvSpPr>
          <p:cNvPr id="6" name="TextBox 40">
            <a:extLst>
              <a:ext uri="{FF2B5EF4-FFF2-40B4-BE49-F238E27FC236}">
                <a16:creationId xmlns:a16="http://schemas.microsoft.com/office/drawing/2014/main" id="{8D042426-8532-3746-8F2B-622D4CF899BA}"/>
              </a:ext>
            </a:extLst>
          </p:cNvPr>
          <p:cNvSpPr txBox="1">
            <a:spLocks noChangeArrowheads="1"/>
          </p:cNvSpPr>
          <p:nvPr/>
        </p:nvSpPr>
        <p:spPr bwMode="auto">
          <a:xfrm>
            <a:off x="9396413" y="1316038"/>
            <a:ext cx="188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Madagascar</a:t>
            </a:r>
          </a:p>
        </p:txBody>
      </p:sp>
      <p:sp>
        <p:nvSpPr>
          <p:cNvPr id="7" name="TextBox 41">
            <a:extLst>
              <a:ext uri="{FF2B5EF4-FFF2-40B4-BE49-F238E27FC236}">
                <a16:creationId xmlns:a16="http://schemas.microsoft.com/office/drawing/2014/main" id="{E3EDF1FA-1169-984F-B0DF-6DDCFD818DDF}"/>
              </a:ext>
            </a:extLst>
          </p:cNvPr>
          <p:cNvSpPr txBox="1">
            <a:spLocks noChangeArrowheads="1"/>
          </p:cNvSpPr>
          <p:nvPr/>
        </p:nvSpPr>
        <p:spPr bwMode="auto">
          <a:xfrm>
            <a:off x="1184275" y="13033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Namibian Stratus</a:t>
            </a:r>
          </a:p>
        </p:txBody>
      </p:sp>
      <p:sp>
        <p:nvSpPr>
          <p:cNvPr id="12" name="Rectangle 47">
            <a:extLst>
              <a:ext uri="{FF2B5EF4-FFF2-40B4-BE49-F238E27FC236}">
                <a16:creationId xmlns:a16="http://schemas.microsoft.com/office/drawing/2014/main" id="{17D2508E-722A-CB46-9390-D9BF4C77F47C}"/>
              </a:ext>
            </a:extLst>
          </p:cNvPr>
          <p:cNvSpPr>
            <a:spLocks noChangeArrowheads="1"/>
          </p:cNvSpPr>
          <p:nvPr/>
        </p:nvSpPr>
        <p:spPr bwMode="auto">
          <a:xfrm>
            <a:off x="3025775" y="4605338"/>
            <a:ext cx="533400" cy="7286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3" name="Rectangle 48">
            <a:extLst>
              <a:ext uri="{FF2B5EF4-FFF2-40B4-BE49-F238E27FC236}">
                <a16:creationId xmlns:a16="http://schemas.microsoft.com/office/drawing/2014/main" id="{DACEDEAA-DE15-A44C-8E99-B8B511E4D8E6}"/>
              </a:ext>
            </a:extLst>
          </p:cNvPr>
          <p:cNvSpPr>
            <a:spLocks noChangeArrowheads="1"/>
          </p:cNvSpPr>
          <p:nvPr/>
        </p:nvSpPr>
        <p:spPr bwMode="auto">
          <a:xfrm>
            <a:off x="6928743" y="4591889"/>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4" name="Rectangle 49">
            <a:extLst>
              <a:ext uri="{FF2B5EF4-FFF2-40B4-BE49-F238E27FC236}">
                <a16:creationId xmlns:a16="http://schemas.microsoft.com/office/drawing/2014/main" id="{7533B645-BB2B-204F-96A2-A3202091059D}"/>
              </a:ext>
            </a:extLst>
          </p:cNvPr>
          <p:cNvSpPr>
            <a:spLocks noChangeArrowheads="1"/>
          </p:cNvSpPr>
          <p:nvPr/>
        </p:nvSpPr>
        <p:spPr bwMode="auto">
          <a:xfrm>
            <a:off x="10806068" y="4591889"/>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7" name="TextBox 16">
            <a:extLst>
              <a:ext uri="{FF2B5EF4-FFF2-40B4-BE49-F238E27FC236}">
                <a16:creationId xmlns:a16="http://schemas.microsoft.com/office/drawing/2014/main" id="{C40ED968-2451-F34E-8FA4-49B2B533DCE4}"/>
              </a:ext>
            </a:extLst>
          </p:cNvPr>
          <p:cNvSpPr txBox="1"/>
          <p:nvPr/>
        </p:nvSpPr>
        <p:spPr>
          <a:xfrm>
            <a:off x="218282" y="703923"/>
            <a:ext cx="4108450" cy="369887"/>
          </a:xfrm>
          <a:prstGeom prst="rect">
            <a:avLst/>
          </a:prstGeom>
          <a:solidFill>
            <a:schemeClr val="bg2"/>
          </a:solidFill>
        </p:spPr>
        <p:txBody>
          <a:bodyPr wrap="none">
            <a:spAutoFit/>
          </a:bodyPr>
          <a:lstStyle/>
          <a:p>
            <a:pPr>
              <a:defRPr/>
            </a:pPr>
            <a:r>
              <a:rPr lang="en-US" sz="1800" dirty="0"/>
              <a:t>Maritime stratus peaks during morning</a:t>
            </a:r>
          </a:p>
        </p:txBody>
      </p:sp>
      <p:sp>
        <p:nvSpPr>
          <p:cNvPr id="18" name="TextBox 17">
            <a:extLst>
              <a:ext uri="{FF2B5EF4-FFF2-40B4-BE49-F238E27FC236}">
                <a16:creationId xmlns:a16="http://schemas.microsoft.com/office/drawing/2014/main" id="{F1492BB3-6CB4-FB4C-9D34-030E03806F0A}"/>
              </a:ext>
            </a:extLst>
          </p:cNvPr>
          <p:cNvSpPr txBox="1"/>
          <p:nvPr/>
        </p:nvSpPr>
        <p:spPr>
          <a:xfrm>
            <a:off x="8664575" y="795999"/>
            <a:ext cx="2903537" cy="368300"/>
          </a:xfrm>
          <a:prstGeom prst="rect">
            <a:avLst/>
          </a:prstGeom>
          <a:solidFill>
            <a:schemeClr val="bg2"/>
          </a:solidFill>
        </p:spPr>
        <p:txBody>
          <a:bodyPr wrap="none">
            <a:spAutoFit/>
          </a:bodyPr>
          <a:lstStyle/>
          <a:p>
            <a:pPr>
              <a:defRPr/>
            </a:pPr>
            <a:r>
              <a:rPr lang="en-US" sz="1800"/>
              <a:t>Land afternoon convection</a:t>
            </a:r>
          </a:p>
        </p:txBody>
      </p:sp>
      <p:sp>
        <p:nvSpPr>
          <p:cNvPr id="19" name="TextBox 18">
            <a:extLst>
              <a:ext uri="{FF2B5EF4-FFF2-40B4-BE49-F238E27FC236}">
                <a16:creationId xmlns:a16="http://schemas.microsoft.com/office/drawing/2014/main" id="{162588F5-B0D5-F141-8ACA-32CDC7C73543}"/>
              </a:ext>
            </a:extLst>
          </p:cNvPr>
          <p:cNvSpPr txBox="1"/>
          <p:nvPr/>
        </p:nvSpPr>
        <p:spPr>
          <a:xfrm>
            <a:off x="4532301" y="770242"/>
            <a:ext cx="3856248" cy="369332"/>
          </a:xfrm>
          <a:prstGeom prst="rect">
            <a:avLst/>
          </a:prstGeom>
          <a:solidFill>
            <a:schemeClr val="bg2"/>
          </a:solidFill>
        </p:spPr>
        <p:txBody>
          <a:bodyPr wrap="none">
            <a:spAutoFit/>
          </a:bodyPr>
          <a:lstStyle/>
          <a:p>
            <a:pPr>
              <a:defRPr/>
            </a:pPr>
            <a:r>
              <a:rPr lang="en-US" sz="1800" dirty="0"/>
              <a:t>clear-sky desert symmetric about noon</a:t>
            </a:r>
          </a:p>
        </p:txBody>
      </p:sp>
      <p:sp>
        <p:nvSpPr>
          <p:cNvPr id="20" name="TextBox 19">
            <a:extLst>
              <a:ext uri="{FF2B5EF4-FFF2-40B4-BE49-F238E27FC236}">
                <a16:creationId xmlns:a16="http://schemas.microsoft.com/office/drawing/2014/main" id="{E952EF1F-0704-724C-B818-98EAF1F7C10D}"/>
              </a:ext>
            </a:extLst>
          </p:cNvPr>
          <p:cNvSpPr txBox="1"/>
          <p:nvPr/>
        </p:nvSpPr>
        <p:spPr>
          <a:xfrm>
            <a:off x="398463" y="5487988"/>
            <a:ext cx="3928269" cy="646331"/>
          </a:xfrm>
          <a:prstGeom prst="rect">
            <a:avLst/>
          </a:prstGeom>
          <a:solidFill>
            <a:schemeClr val="bg2"/>
          </a:solidFill>
        </p:spPr>
        <p:txBody>
          <a:bodyPr wrap="square">
            <a:spAutoFit/>
          </a:bodyPr>
          <a:lstStyle/>
          <a:p>
            <a:pPr>
              <a:defRPr/>
            </a:pPr>
            <a:r>
              <a:rPr lang="en-US" sz="1800" dirty="0"/>
              <a:t>Terra orbit drift will increase the monthly mean SW flux</a:t>
            </a:r>
          </a:p>
        </p:txBody>
      </p:sp>
      <p:sp>
        <p:nvSpPr>
          <p:cNvPr id="21" name="TextBox 20">
            <a:extLst>
              <a:ext uri="{FF2B5EF4-FFF2-40B4-BE49-F238E27FC236}">
                <a16:creationId xmlns:a16="http://schemas.microsoft.com/office/drawing/2014/main" id="{D79C9C11-408E-ED49-889A-BAB953A5B463}"/>
              </a:ext>
            </a:extLst>
          </p:cNvPr>
          <p:cNvSpPr txBox="1"/>
          <p:nvPr/>
        </p:nvSpPr>
        <p:spPr>
          <a:xfrm>
            <a:off x="4594225" y="5510213"/>
            <a:ext cx="3373438" cy="646112"/>
          </a:xfrm>
          <a:prstGeom prst="rect">
            <a:avLst/>
          </a:prstGeom>
          <a:solidFill>
            <a:schemeClr val="bg2"/>
          </a:solidFill>
        </p:spPr>
        <p:txBody>
          <a:bodyPr>
            <a:spAutoFit/>
          </a:bodyPr>
          <a:lstStyle/>
          <a:p>
            <a:pPr>
              <a:defRPr/>
            </a:pPr>
            <a:r>
              <a:rPr lang="en-US" sz="1800" dirty="0"/>
              <a:t>Terra orbit drift will not impact desert monthly SW fluxes</a:t>
            </a:r>
          </a:p>
        </p:txBody>
      </p:sp>
      <p:sp>
        <p:nvSpPr>
          <p:cNvPr id="22" name="TextBox 21">
            <a:extLst>
              <a:ext uri="{FF2B5EF4-FFF2-40B4-BE49-F238E27FC236}">
                <a16:creationId xmlns:a16="http://schemas.microsoft.com/office/drawing/2014/main" id="{B3D5C9B8-5FE8-0E4F-8861-E8FBB899C386}"/>
              </a:ext>
            </a:extLst>
          </p:cNvPr>
          <p:cNvSpPr txBox="1"/>
          <p:nvPr/>
        </p:nvSpPr>
        <p:spPr>
          <a:xfrm>
            <a:off x="8582025" y="5510213"/>
            <a:ext cx="3373438" cy="646112"/>
          </a:xfrm>
          <a:prstGeom prst="rect">
            <a:avLst/>
          </a:prstGeom>
          <a:solidFill>
            <a:schemeClr val="bg2"/>
          </a:solidFill>
        </p:spPr>
        <p:txBody>
          <a:bodyPr>
            <a:spAutoFit/>
          </a:bodyPr>
          <a:lstStyle/>
          <a:p>
            <a:pPr>
              <a:defRPr/>
            </a:pPr>
            <a:r>
              <a:rPr lang="en-US" sz="1800" dirty="0"/>
              <a:t>Terra orbit drift will slightly decrease monthly SW fluxes</a:t>
            </a:r>
          </a:p>
        </p:txBody>
      </p:sp>
      <p:sp>
        <p:nvSpPr>
          <p:cNvPr id="23" name="TextBox 22">
            <a:extLst>
              <a:ext uri="{FF2B5EF4-FFF2-40B4-BE49-F238E27FC236}">
                <a16:creationId xmlns:a16="http://schemas.microsoft.com/office/drawing/2014/main" id="{77B63225-C2CB-AF4B-82B4-40429DA527A3}"/>
              </a:ext>
            </a:extLst>
          </p:cNvPr>
          <p:cNvSpPr txBox="1"/>
          <p:nvPr/>
        </p:nvSpPr>
        <p:spPr>
          <a:xfrm>
            <a:off x="1880381" y="106379"/>
            <a:ext cx="8782276" cy="461665"/>
          </a:xfrm>
          <a:prstGeom prst="rect">
            <a:avLst/>
          </a:prstGeom>
          <a:noFill/>
        </p:spPr>
        <p:txBody>
          <a:bodyPr wrap="none" rtlCol="0">
            <a:spAutoFit/>
          </a:bodyPr>
          <a:lstStyle/>
          <a:p>
            <a:r>
              <a:rPr lang="en-US" sz="2400" dirty="0"/>
              <a:t>Monthly Mean SW differences relative to Terra (10:30), January 2010</a:t>
            </a:r>
          </a:p>
        </p:txBody>
      </p:sp>
      <p:sp>
        <p:nvSpPr>
          <p:cNvPr id="24" name="TextBox 23">
            <a:extLst>
              <a:ext uri="{FF2B5EF4-FFF2-40B4-BE49-F238E27FC236}">
                <a16:creationId xmlns:a16="http://schemas.microsoft.com/office/drawing/2014/main" id="{B161F592-C9C3-1F47-882A-87C7DF9977CC}"/>
              </a:ext>
            </a:extLst>
          </p:cNvPr>
          <p:cNvSpPr txBox="1"/>
          <p:nvPr/>
        </p:nvSpPr>
        <p:spPr>
          <a:xfrm>
            <a:off x="2939447" y="4239616"/>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25" name="TextBox 24">
            <a:extLst>
              <a:ext uri="{FF2B5EF4-FFF2-40B4-BE49-F238E27FC236}">
                <a16:creationId xmlns:a16="http://schemas.microsoft.com/office/drawing/2014/main" id="{05B8A2EA-E321-FF49-9BBB-BCC64B583379}"/>
              </a:ext>
            </a:extLst>
          </p:cNvPr>
          <p:cNvSpPr txBox="1"/>
          <p:nvPr/>
        </p:nvSpPr>
        <p:spPr>
          <a:xfrm>
            <a:off x="6831997" y="4254084"/>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26" name="TextBox 25">
            <a:extLst>
              <a:ext uri="{FF2B5EF4-FFF2-40B4-BE49-F238E27FC236}">
                <a16:creationId xmlns:a16="http://schemas.microsoft.com/office/drawing/2014/main" id="{F6CF7CF0-9B82-904A-B994-3F32B5E4D948}"/>
              </a:ext>
            </a:extLst>
          </p:cNvPr>
          <p:cNvSpPr txBox="1"/>
          <p:nvPr/>
        </p:nvSpPr>
        <p:spPr>
          <a:xfrm>
            <a:off x="10583844" y="4239616"/>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8" name="TextBox 7">
            <a:extLst>
              <a:ext uri="{FF2B5EF4-FFF2-40B4-BE49-F238E27FC236}">
                <a16:creationId xmlns:a16="http://schemas.microsoft.com/office/drawing/2014/main" id="{786F7650-2ADB-BB4C-B900-309BB28DA5D0}"/>
              </a:ext>
            </a:extLst>
          </p:cNvPr>
          <p:cNvSpPr txBox="1"/>
          <p:nvPr/>
        </p:nvSpPr>
        <p:spPr>
          <a:xfrm>
            <a:off x="1734026" y="2655946"/>
            <a:ext cx="1076961" cy="276999"/>
          </a:xfrm>
          <a:prstGeom prst="rect">
            <a:avLst/>
          </a:prstGeom>
          <a:noFill/>
          <a:ln>
            <a:solidFill>
              <a:srgbClr val="0070C0"/>
            </a:solidFill>
          </a:ln>
        </p:spPr>
        <p:txBody>
          <a:bodyPr wrap="none" rtlCol="0">
            <a:spAutoFit/>
          </a:bodyPr>
          <a:lstStyle/>
          <a:p>
            <a:r>
              <a:rPr lang="en-US" sz="1200" dirty="0"/>
              <a:t>terra overpass</a:t>
            </a:r>
          </a:p>
        </p:txBody>
      </p:sp>
      <p:cxnSp>
        <p:nvCxnSpPr>
          <p:cNvPr id="10" name="Straight Arrow Connector 9">
            <a:extLst>
              <a:ext uri="{FF2B5EF4-FFF2-40B4-BE49-F238E27FC236}">
                <a16:creationId xmlns:a16="http://schemas.microsoft.com/office/drawing/2014/main" id="{EFDF8177-BD39-0A47-80D4-F95AC939E9AA}"/>
              </a:ext>
            </a:extLst>
          </p:cNvPr>
          <p:cNvCxnSpPr/>
          <p:nvPr/>
        </p:nvCxnSpPr>
        <p:spPr>
          <a:xfrm flipV="1">
            <a:off x="2124075" y="2172468"/>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1A07D54-3E34-6446-929D-4E7FD711A1D7}"/>
              </a:ext>
            </a:extLst>
          </p:cNvPr>
          <p:cNvSpPr txBox="1"/>
          <p:nvPr/>
        </p:nvSpPr>
        <p:spPr>
          <a:xfrm>
            <a:off x="9191783" y="2939276"/>
            <a:ext cx="1076961" cy="276999"/>
          </a:xfrm>
          <a:prstGeom prst="rect">
            <a:avLst/>
          </a:prstGeom>
          <a:noFill/>
          <a:ln>
            <a:solidFill>
              <a:srgbClr val="0070C0"/>
            </a:solidFill>
          </a:ln>
        </p:spPr>
        <p:txBody>
          <a:bodyPr wrap="none" rtlCol="0">
            <a:spAutoFit/>
          </a:bodyPr>
          <a:lstStyle/>
          <a:p>
            <a:r>
              <a:rPr lang="en-US" sz="1200" dirty="0"/>
              <a:t>terra overpass</a:t>
            </a:r>
          </a:p>
        </p:txBody>
      </p:sp>
      <p:cxnSp>
        <p:nvCxnSpPr>
          <p:cNvPr id="28" name="Straight Arrow Connector 27">
            <a:extLst>
              <a:ext uri="{FF2B5EF4-FFF2-40B4-BE49-F238E27FC236}">
                <a16:creationId xmlns:a16="http://schemas.microsoft.com/office/drawing/2014/main" id="{9A5218E6-8A28-3F48-8AC7-DC800816C8DF}"/>
              </a:ext>
            </a:extLst>
          </p:cNvPr>
          <p:cNvCxnSpPr/>
          <p:nvPr/>
        </p:nvCxnSpPr>
        <p:spPr>
          <a:xfrm flipV="1">
            <a:off x="9499153" y="2464955"/>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3814055-D79C-DFF6-4309-650C51C64995}"/>
              </a:ext>
            </a:extLst>
          </p:cNvPr>
          <p:cNvSpPr txBox="1"/>
          <p:nvPr/>
        </p:nvSpPr>
        <p:spPr>
          <a:xfrm>
            <a:off x="2483870" y="4408893"/>
            <a:ext cx="437187" cy="1005840"/>
          </a:xfrm>
          <a:prstGeom prst="rect">
            <a:avLst/>
          </a:prstGeom>
          <a:solidFill>
            <a:schemeClr val="bg1"/>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7B7DD5B6-3BE6-A9A7-011E-CE6141500A36}"/>
              </a:ext>
            </a:extLst>
          </p:cNvPr>
          <p:cNvSpPr txBox="1"/>
          <p:nvPr/>
        </p:nvSpPr>
        <p:spPr>
          <a:xfrm>
            <a:off x="6339524" y="4423361"/>
            <a:ext cx="437187" cy="1005840"/>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id="{45BDDE21-297F-08B6-769C-1E2011210FA3}"/>
              </a:ext>
            </a:extLst>
          </p:cNvPr>
          <p:cNvSpPr txBox="1"/>
          <p:nvPr/>
        </p:nvSpPr>
        <p:spPr>
          <a:xfrm>
            <a:off x="10220962" y="4454094"/>
            <a:ext cx="437187" cy="10058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8415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44FCE-C4EE-824D-BC7C-4093F4A4A354}"/>
              </a:ext>
            </a:extLst>
          </p:cNvPr>
          <p:cNvPicPr>
            <a:picLocks noChangeAspect="1"/>
          </p:cNvPicPr>
          <p:nvPr/>
        </p:nvPicPr>
        <p:blipFill>
          <a:blip r:embed="rId2"/>
          <a:stretch>
            <a:fillRect/>
          </a:stretch>
        </p:blipFill>
        <p:spPr>
          <a:xfrm>
            <a:off x="4148736" y="1041363"/>
            <a:ext cx="3910584" cy="4814137"/>
          </a:xfrm>
          <a:prstGeom prst="rect">
            <a:avLst/>
          </a:prstGeom>
        </p:spPr>
      </p:pic>
      <p:pic>
        <p:nvPicPr>
          <p:cNvPr id="8" name="Picture 7">
            <a:extLst>
              <a:ext uri="{FF2B5EF4-FFF2-40B4-BE49-F238E27FC236}">
                <a16:creationId xmlns:a16="http://schemas.microsoft.com/office/drawing/2014/main" id="{9CCB8EC9-E66E-A740-A42B-685ED3340C49}"/>
              </a:ext>
            </a:extLst>
          </p:cNvPr>
          <p:cNvPicPr>
            <a:picLocks noChangeAspect="1"/>
          </p:cNvPicPr>
          <p:nvPr/>
        </p:nvPicPr>
        <p:blipFill>
          <a:blip r:embed="rId3"/>
          <a:stretch>
            <a:fillRect/>
          </a:stretch>
        </p:blipFill>
        <p:spPr>
          <a:xfrm>
            <a:off x="8037514" y="1210417"/>
            <a:ext cx="3836004" cy="4676675"/>
          </a:xfrm>
          <a:prstGeom prst="rect">
            <a:avLst/>
          </a:prstGeom>
        </p:spPr>
      </p:pic>
      <p:pic>
        <p:nvPicPr>
          <p:cNvPr id="15" name="Picture 14">
            <a:extLst>
              <a:ext uri="{FF2B5EF4-FFF2-40B4-BE49-F238E27FC236}">
                <a16:creationId xmlns:a16="http://schemas.microsoft.com/office/drawing/2014/main" id="{AA8B3D49-B77A-BE40-9795-B70D9590DEBC}"/>
              </a:ext>
            </a:extLst>
          </p:cNvPr>
          <p:cNvPicPr>
            <a:picLocks noChangeAspect="1"/>
          </p:cNvPicPr>
          <p:nvPr/>
        </p:nvPicPr>
        <p:blipFill>
          <a:blip r:embed="rId4"/>
          <a:stretch>
            <a:fillRect/>
          </a:stretch>
        </p:blipFill>
        <p:spPr>
          <a:xfrm>
            <a:off x="-4602" y="1084034"/>
            <a:ext cx="3988060" cy="4742557"/>
          </a:xfrm>
          <a:prstGeom prst="rect">
            <a:avLst/>
          </a:prstGeom>
        </p:spPr>
      </p:pic>
      <p:sp>
        <p:nvSpPr>
          <p:cNvPr id="5" name="TextBox 39">
            <a:extLst>
              <a:ext uri="{FF2B5EF4-FFF2-40B4-BE49-F238E27FC236}">
                <a16:creationId xmlns:a16="http://schemas.microsoft.com/office/drawing/2014/main" id="{28A1D56C-D688-8741-8F81-9FACA1E86538}"/>
              </a:ext>
            </a:extLst>
          </p:cNvPr>
          <p:cNvSpPr txBox="1">
            <a:spLocks noChangeArrowheads="1"/>
          </p:cNvSpPr>
          <p:nvPr/>
        </p:nvSpPr>
        <p:spPr bwMode="auto">
          <a:xfrm>
            <a:off x="5300663" y="1366838"/>
            <a:ext cx="217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Sahara Desert</a:t>
            </a:r>
          </a:p>
        </p:txBody>
      </p:sp>
      <p:sp>
        <p:nvSpPr>
          <p:cNvPr id="6" name="TextBox 40">
            <a:extLst>
              <a:ext uri="{FF2B5EF4-FFF2-40B4-BE49-F238E27FC236}">
                <a16:creationId xmlns:a16="http://schemas.microsoft.com/office/drawing/2014/main" id="{8D042426-8532-3746-8F2B-622D4CF899BA}"/>
              </a:ext>
            </a:extLst>
          </p:cNvPr>
          <p:cNvSpPr txBox="1">
            <a:spLocks noChangeArrowheads="1"/>
          </p:cNvSpPr>
          <p:nvPr/>
        </p:nvSpPr>
        <p:spPr bwMode="auto">
          <a:xfrm>
            <a:off x="9396413" y="1316038"/>
            <a:ext cx="188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Madagascar</a:t>
            </a:r>
          </a:p>
        </p:txBody>
      </p:sp>
      <p:sp>
        <p:nvSpPr>
          <p:cNvPr id="7" name="TextBox 41">
            <a:extLst>
              <a:ext uri="{FF2B5EF4-FFF2-40B4-BE49-F238E27FC236}">
                <a16:creationId xmlns:a16="http://schemas.microsoft.com/office/drawing/2014/main" id="{E3EDF1FA-1169-984F-B0DF-6DDCFD818DDF}"/>
              </a:ext>
            </a:extLst>
          </p:cNvPr>
          <p:cNvSpPr txBox="1">
            <a:spLocks noChangeArrowheads="1"/>
          </p:cNvSpPr>
          <p:nvPr/>
        </p:nvSpPr>
        <p:spPr bwMode="auto">
          <a:xfrm>
            <a:off x="1184275" y="13033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Namibian Stratus</a:t>
            </a:r>
          </a:p>
        </p:txBody>
      </p:sp>
      <p:sp>
        <p:nvSpPr>
          <p:cNvPr id="12" name="Rectangle 47">
            <a:extLst>
              <a:ext uri="{FF2B5EF4-FFF2-40B4-BE49-F238E27FC236}">
                <a16:creationId xmlns:a16="http://schemas.microsoft.com/office/drawing/2014/main" id="{17D2508E-722A-CB46-9390-D9BF4C77F47C}"/>
              </a:ext>
            </a:extLst>
          </p:cNvPr>
          <p:cNvSpPr>
            <a:spLocks noChangeArrowheads="1"/>
          </p:cNvSpPr>
          <p:nvPr/>
        </p:nvSpPr>
        <p:spPr bwMode="auto">
          <a:xfrm>
            <a:off x="2933309" y="4605338"/>
            <a:ext cx="533400" cy="7286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3" name="Rectangle 48">
            <a:extLst>
              <a:ext uri="{FF2B5EF4-FFF2-40B4-BE49-F238E27FC236}">
                <a16:creationId xmlns:a16="http://schemas.microsoft.com/office/drawing/2014/main" id="{DACEDEAA-DE15-A44C-8E99-B8B511E4D8E6}"/>
              </a:ext>
            </a:extLst>
          </p:cNvPr>
          <p:cNvSpPr>
            <a:spLocks noChangeArrowheads="1"/>
          </p:cNvSpPr>
          <p:nvPr/>
        </p:nvSpPr>
        <p:spPr bwMode="auto">
          <a:xfrm>
            <a:off x="7032804" y="4632895"/>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4" name="Rectangle 49">
            <a:extLst>
              <a:ext uri="{FF2B5EF4-FFF2-40B4-BE49-F238E27FC236}">
                <a16:creationId xmlns:a16="http://schemas.microsoft.com/office/drawing/2014/main" id="{7533B645-BB2B-204F-96A2-A3202091059D}"/>
              </a:ext>
            </a:extLst>
          </p:cNvPr>
          <p:cNvSpPr>
            <a:spLocks noChangeArrowheads="1"/>
          </p:cNvSpPr>
          <p:nvPr/>
        </p:nvSpPr>
        <p:spPr bwMode="auto">
          <a:xfrm>
            <a:off x="10915830" y="4689429"/>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7" name="TextBox 16">
            <a:extLst>
              <a:ext uri="{FF2B5EF4-FFF2-40B4-BE49-F238E27FC236}">
                <a16:creationId xmlns:a16="http://schemas.microsoft.com/office/drawing/2014/main" id="{C40ED968-2451-F34E-8FA4-49B2B533DCE4}"/>
              </a:ext>
            </a:extLst>
          </p:cNvPr>
          <p:cNvSpPr txBox="1"/>
          <p:nvPr/>
        </p:nvSpPr>
        <p:spPr>
          <a:xfrm>
            <a:off x="218282" y="703923"/>
            <a:ext cx="4108450" cy="369887"/>
          </a:xfrm>
          <a:prstGeom prst="rect">
            <a:avLst/>
          </a:prstGeom>
          <a:solidFill>
            <a:schemeClr val="bg2"/>
          </a:solidFill>
        </p:spPr>
        <p:txBody>
          <a:bodyPr wrap="none">
            <a:spAutoFit/>
          </a:bodyPr>
          <a:lstStyle/>
          <a:p>
            <a:pPr>
              <a:defRPr/>
            </a:pPr>
            <a:r>
              <a:rPr lang="en-US" sz="1800" dirty="0"/>
              <a:t>Maritime stratus peaks during morning</a:t>
            </a:r>
          </a:p>
        </p:txBody>
      </p:sp>
      <p:sp>
        <p:nvSpPr>
          <p:cNvPr id="18" name="TextBox 17">
            <a:extLst>
              <a:ext uri="{FF2B5EF4-FFF2-40B4-BE49-F238E27FC236}">
                <a16:creationId xmlns:a16="http://schemas.microsoft.com/office/drawing/2014/main" id="{F1492BB3-6CB4-FB4C-9D34-030E03806F0A}"/>
              </a:ext>
            </a:extLst>
          </p:cNvPr>
          <p:cNvSpPr txBox="1"/>
          <p:nvPr/>
        </p:nvSpPr>
        <p:spPr>
          <a:xfrm>
            <a:off x="8816975" y="736984"/>
            <a:ext cx="2903537" cy="368300"/>
          </a:xfrm>
          <a:prstGeom prst="rect">
            <a:avLst/>
          </a:prstGeom>
          <a:solidFill>
            <a:schemeClr val="bg2"/>
          </a:solidFill>
        </p:spPr>
        <p:txBody>
          <a:bodyPr wrap="none">
            <a:spAutoFit/>
          </a:bodyPr>
          <a:lstStyle/>
          <a:p>
            <a:pPr>
              <a:defRPr/>
            </a:pPr>
            <a:r>
              <a:rPr lang="en-US" sz="1800"/>
              <a:t>Land afternoon convection</a:t>
            </a:r>
          </a:p>
        </p:txBody>
      </p:sp>
      <p:sp>
        <p:nvSpPr>
          <p:cNvPr id="19" name="TextBox 18">
            <a:extLst>
              <a:ext uri="{FF2B5EF4-FFF2-40B4-BE49-F238E27FC236}">
                <a16:creationId xmlns:a16="http://schemas.microsoft.com/office/drawing/2014/main" id="{162588F5-B0D5-F141-8ACA-32CDC7C73543}"/>
              </a:ext>
            </a:extLst>
          </p:cNvPr>
          <p:cNvSpPr txBox="1"/>
          <p:nvPr/>
        </p:nvSpPr>
        <p:spPr>
          <a:xfrm>
            <a:off x="4982606" y="671694"/>
            <a:ext cx="2984535" cy="369332"/>
          </a:xfrm>
          <a:prstGeom prst="rect">
            <a:avLst/>
          </a:prstGeom>
          <a:solidFill>
            <a:schemeClr val="bg2"/>
          </a:solidFill>
        </p:spPr>
        <p:txBody>
          <a:bodyPr wrap="none">
            <a:spAutoFit/>
          </a:bodyPr>
          <a:lstStyle/>
          <a:p>
            <a:pPr>
              <a:defRPr/>
            </a:pPr>
            <a:r>
              <a:rPr lang="en-US" sz="1800" dirty="0"/>
              <a:t>Desert symmetric about noon</a:t>
            </a:r>
          </a:p>
        </p:txBody>
      </p:sp>
      <p:sp>
        <p:nvSpPr>
          <p:cNvPr id="20" name="TextBox 19">
            <a:extLst>
              <a:ext uri="{FF2B5EF4-FFF2-40B4-BE49-F238E27FC236}">
                <a16:creationId xmlns:a16="http://schemas.microsoft.com/office/drawing/2014/main" id="{E952EF1F-0704-724C-B818-98EAF1F7C10D}"/>
              </a:ext>
            </a:extLst>
          </p:cNvPr>
          <p:cNvSpPr txBox="1"/>
          <p:nvPr/>
        </p:nvSpPr>
        <p:spPr>
          <a:xfrm>
            <a:off x="71919" y="5487988"/>
            <a:ext cx="4082569" cy="646331"/>
          </a:xfrm>
          <a:prstGeom prst="rect">
            <a:avLst/>
          </a:prstGeom>
          <a:solidFill>
            <a:schemeClr val="bg2"/>
          </a:solidFill>
        </p:spPr>
        <p:txBody>
          <a:bodyPr wrap="square">
            <a:spAutoFit/>
          </a:bodyPr>
          <a:lstStyle/>
          <a:p>
            <a:pPr>
              <a:defRPr/>
            </a:pPr>
            <a:r>
              <a:rPr lang="en-US" sz="1800" dirty="0"/>
              <a:t>Aqua orbit drift will decrease the monthly SW flux</a:t>
            </a:r>
          </a:p>
        </p:txBody>
      </p:sp>
      <p:sp>
        <p:nvSpPr>
          <p:cNvPr id="21" name="TextBox 20">
            <a:extLst>
              <a:ext uri="{FF2B5EF4-FFF2-40B4-BE49-F238E27FC236}">
                <a16:creationId xmlns:a16="http://schemas.microsoft.com/office/drawing/2014/main" id="{D79C9C11-408E-ED49-889A-BAB953A5B463}"/>
              </a:ext>
            </a:extLst>
          </p:cNvPr>
          <p:cNvSpPr txBox="1"/>
          <p:nvPr/>
        </p:nvSpPr>
        <p:spPr>
          <a:xfrm>
            <a:off x="4594225" y="5485161"/>
            <a:ext cx="3373438" cy="646112"/>
          </a:xfrm>
          <a:prstGeom prst="rect">
            <a:avLst/>
          </a:prstGeom>
          <a:solidFill>
            <a:schemeClr val="bg2"/>
          </a:solidFill>
        </p:spPr>
        <p:txBody>
          <a:bodyPr>
            <a:spAutoFit/>
          </a:bodyPr>
          <a:lstStyle/>
          <a:p>
            <a:pPr>
              <a:defRPr/>
            </a:pPr>
            <a:r>
              <a:rPr lang="en-US" dirty="0"/>
              <a:t>Aqua </a:t>
            </a:r>
            <a:r>
              <a:rPr lang="en-US" sz="1800" dirty="0"/>
              <a:t>orbit drift will not impact desert SW fluxes</a:t>
            </a:r>
          </a:p>
        </p:txBody>
      </p:sp>
      <p:sp>
        <p:nvSpPr>
          <p:cNvPr id="22" name="TextBox 21">
            <a:extLst>
              <a:ext uri="{FF2B5EF4-FFF2-40B4-BE49-F238E27FC236}">
                <a16:creationId xmlns:a16="http://schemas.microsoft.com/office/drawing/2014/main" id="{B3D5C9B8-5FE8-0E4F-8861-E8FBB899C386}"/>
              </a:ext>
            </a:extLst>
          </p:cNvPr>
          <p:cNvSpPr txBox="1"/>
          <p:nvPr/>
        </p:nvSpPr>
        <p:spPr>
          <a:xfrm>
            <a:off x="8582025" y="5510213"/>
            <a:ext cx="3373438" cy="646331"/>
          </a:xfrm>
          <a:prstGeom prst="rect">
            <a:avLst/>
          </a:prstGeom>
          <a:solidFill>
            <a:schemeClr val="bg2"/>
          </a:solidFill>
        </p:spPr>
        <p:txBody>
          <a:bodyPr>
            <a:spAutoFit/>
          </a:bodyPr>
          <a:lstStyle/>
          <a:p>
            <a:pPr>
              <a:defRPr/>
            </a:pPr>
            <a:r>
              <a:rPr lang="en-US" sz="1800" dirty="0"/>
              <a:t>Aqua orbit drift will increase SW fluxes</a:t>
            </a:r>
          </a:p>
        </p:txBody>
      </p:sp>
      <p:sp>
        <p:nvSpPr>
          <p:cNvPr id="23" name="TextBox 22">
            <a:extLst>
              <a:ext uri="{FF2B5EF4-FFF2-40B4-BE49-F238E27FC236}">
                <a16:creationId xmlns:a16="http://schemas.microsoft.com/office/drawing/2014/main" id="{77B63225-C2CB-AF4B-82B4-40429DA527A3}"/>
              </a:ext>
            </a:extLst>
          </p:cNvPr>
          <p:cNvSpPr txBox="1"/>
          <p:nvPr/>
        </p:nvSpPr>
        <p:spPr>
          <a:xfrm>
            <a:off x="1778600" y="79073"/>
            <a:ext cx="8634800" cy="461665"/>
          </a:xfrm>
          <a:prstGeom prst="rect">
            <a:avLst/>
          </a:prstGeom>
          <a:noFill/>
        </p:spPr>
        <p:txBody>
          <a:bodyPr wrap="none" rtlCol="0">
            <a:spAutoFit/>
          </a:bodyPr>
          <a:lstStyle/>
          <a:p>
            <a:r>
              <a:rPr lang="en-US" sz="2400" dirty="0"/>
              <a:t>Monthly Mean SW differences relative to Aqua (1:30), January 2010</a:t>
            </a:r>
          </a:p>
        </p:txBody>
      </p:sp>
      <p:sp>
        <p:nvSpPr>
          <p:cNvPr id="24" name="TextBox 23">
            <a:extLst>
              <a:ext uri="{FF2B5EF4-FFF2-40B4-BE49-F238E27FC236}">
                <a16:creationId xmlns:a16="http://schemas.microsoft.com/office/drawing/2014/main" id="{08281305-9ED1-8946-A2D9-2ABE52921978}"/>
              </a:ext>
            </a:extLst>
          </p:cNvPr>
          <p:cNvSpPr txBox="1"/>
          <p:nvPr/>
        </p:nvSpPr>
        <p:spPr>
          <a:xfrm>
            <a:off x="2939447" y="4239616"/>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5" name="TextBox 24">
            <a:extLst>
              <a:ext uri="{FF2B5EF4-FFF2-40B4-BE49-F238E27FC236}">
                <a16:creationId xmlns:a16="http://schemas.microsoft.com/office/drawing/2014/main" id="{2701FC0E-6854-F44F-A409-6C52790F7FEC}"/>
              </a:ext>
            </a:extLst>
          </p:cNvPr>
          <p:cNvSpPr txBox="1"/>
          <p:nvPr/>
        </p:nvSpPr>
        <p:spPr>
          <a:xfrm>
            <a:off x="6831997" y="4254084"/>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6" name="TextBox 25">
            <a:extLst>
              <a:ext uri="{FF2B5EF4-FFF2-40B4-BE49-F238E27FC236}">
                <a16:creationId xmlns:a16="http://schemas.microsoft.com/office/drawing/2014/main" id="{0D5F3881-96B4-5D49-A7BC-C78F67328911}"/>
              </a:ext>
            </a:extLst>
          </p:cNvPr>
          <p:cNvSpPr txBox="1"/>
          <p:nvPr/>
        </p:nvSpPr>
        <p:spPr>
          <a:xfrm>
            <a:off x="10658052" y="4350875"/>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7" name="TextBox 26">
            <a:extLst>
              <a:ext uri="{FF2B5EF4-FFF2-40B4-BE49-F238E27FC236}">
                <a16:creationId xmlns:a16="http://schemas.microsoft.com/office/drawing/2014/main" id="{616ED75B-CC55-A041-8A57-4D2BAFA9E58A}"/>
              </a:ext>
            </a:extLst>
          </p:cNvPr>
          <p:cNvSpPr txBox="1"/>
          <p:nvPr/>
        </p:nvSpPr>
        <p:spPr>
          <a:xfrm>
            <a:off x="2016542" y="3290500"/>
            <a:ext cx="1081771" cy="276999"/>
          </a:xfrm>
          <a:prstGeom prst="rect">
            <a:avLst/>
          </a:prstGeom>
          <a:noFill/>
          <a:ln>
            <a:solidFill>
              <a:srgbClr val="0070C0"/>
            </a:solidFill>
          </a:ln>
        </p:spPr>
        <p:txBody>
          <a:bodyPr wrap="none" rtlCol="0">
            <a:spAutoFit/>
          </a:bodyPr>
          <a:lstStyle/>
          <a:p>
            <a:r>
              <a:rPr lang="en-US" sz="1200" dirty="0"/>
              <a:t>aqua overpass</a:t>
            </a:r>
          </a:p>
        </p:txBody>
      </p:sp>
      <p:cxnSp>
        <p:nvCxnSpPr>
          <p:cNvPr id="28" name="Straight Arrow Connector 27">
            <a:extLst>
              <a:ext uri="{FF2B5EF4-FFF2-40B4-BE49-F238E27FC236}">
                <a16:creationId xmlns:a16="http://schemas.microsoft.com/office/drawing/2014/main" id="{79A9C927-2F8B-4A45-A9AD-D4A32DA66361}"/>
              </a:ext>
            </a:extLst>
          </p:cNvPr>
          <p:cNvCxnSpPr/>
          <p:nvPr/>
        </p:nvCxnSpPr>
        <p:spPr>
          <a:xfrm flipV="1">
            <a:off x="2406591" y="2807022"/>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E6A5A07-2AAB-A943-99B3-5062FFBE3F8F}"/>
              </a:ext>
            </a:extLst>
          </p:cNvPr>
          <p:cNvSpPr txBox="1"/>
          <p:nvPr/>
        </p:nvSpPr>
        <p:spPr>
          <a:xfrm>
            <a:off x="9699899" y="2786644"/>
            <a:ext cx="1081771" cy="276999"/>
          </a:xfrm>
          <a:prstGeom prst="rect">
            <a:avLst/>
          </a:prstGeom>
          <a:noFill/>
          <a:ln>
            <a:solidFill>
              <a:srgbClr val="0070C0"/>
            </a:solidFill>
          </a:ln>
        </p:spPr>
        <p:txBody>
          <a:bodyPr wrap="none" rtlCol="0">
            <a:spAutoFit/>
          </a:bodyPr>
          <a:lstStyle/>
          <a:p>
            <a:r>
              <a:rPr lang="en-US" sz="1200" dirty="0"/>
              <a:t>aqua overpass</a:t>
            </a:r>
          </a:p>
        </p:txBody>
      </p:sp>
      <p:cxnSp>
        <p:nvCxnSpPr>
          <p:cNvPr id="30" name="Straight Arrow Connector 29">
            <a:extLst>
              <a:ext uri="{FF2B5EF4-FFF2-40B4-BE49-F238E27FC236}">
                <a16:creationId xmlns:a16="http://schemas.microsoft.com/office/drawing/2014/main" id="{7BA276D3-3DC4-1F40-A50A-FE7564FEE829}"/>
              </a:ext>
            </a:extLst>
          </p:cNvPr>
          <p:cNvCxnSpPr/>
          <p:nvPr/>
        </p:nvCxnSpPr>
        <p:spPr>
          <a:xfrm flipV="1">
            <a:off x="10089948" y="2303166"/>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87767B-72BE-4BFE-5AC5-72F86B8428FA}"/>
              </a:ext>
            </a:extLst>
          </p:cNvPr>
          <p:cNvSpPr txBox="1"/>
          <p:nvPr/>
        </p:nvSpPr>
        <p:spPr>
          <a:xfrm>
            <a:off x="2330844" y="4423361"/>
            <a:ext cx="437187" cy="1005840"/>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id="{230F98C9-9E98-D761-318F-DD9F24135AEC}"/>
              </a:ext>
            </a:extLst>
          </p:cNvPr>
          <p:cNvSpPr txBox="1"/>
          <p:nvPr/>
        </p:nvSpPr>
        <p:spPr>
          <a:xfrm>
            <a:off x="6466728" y="4439602"/>
            <a:ext cx="437187" cy="1005840"/>
          </a:xfrm>
          <a:prstGeom prst="rect">
            <a:avLst/>
          </a:prstGeom>
          <a:solidFill>
            <a:schemeClr val="bg1"/>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1BE65687-CCB7-02EB-BC86-2743A6A4E501}"/>
              </a:ext>
            </a:extLst>
          </p:cNvPr>
          <p:cNvSpPr txBox="1"/>
          <p:nvPr/>
        </p:nvSpPr>
        <p:spPr>
          <a:xfrm>
            <a:off x="10287360" y="4495100"/>
            <a:ext cx="437187" cy="10058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5524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DC7325-EC18-9541-8FE9-FFC79E6875C9}"/>
              </a:ext>
            </a:extLst>
          </p:cNvPr>
          <p:cNvPicPr>
            <a:picLocks noChangeAspect="1"/>
          </p:cNvPicPr>
          <p:nvPr/>
        </p:nvPicPr>
        <p:blipFill rotWithShape="1">
          <a:blip r:embed="rId2"/>
          <a:srcRect t="9288"/>
          <a:stretch/>
        </p:blipFill>
        <p:spPr>
          <a:xfrm>
            <a:off x="8120063" y="1822450"/>
            <a:ext cx="3452392" cy="4179888"/>
          </a:xfrm>
          <a:prstGeom prst="rect">
            <a:avLst/>
          </a:prstGeom>
        </p:spPr>
      </p:pic>
      <p:sp>
        <p:nvSpPr>
          <p:cNvPr id="2" name="Title 1">
            <a:extLst>
              <a:ext uri="{FF2B5EF4-FFF2-40B4-BE49-F238E27FC236}">
                <a16:creationId xmlns:a16="http://schemas.microsoft.com/office/drawing/2014/main" id="{6E1FE66E-BA67-C246-A2CF-3827823343B7}"/>
              </a:ext>
            </a:extLst>
          </p:cNvPr>
          <p:cNvSpPr txBox="1">
            <a:spLocks noChangeArrowheads="1"/>
          </p:cNvSpPr>
          <p:nvPr/>
        </p:nvSpPr>
        <p:spPr>
          <a:xfrm>
            <a:off x="544530" y="304800"/>
            <a:ext cx="10969608"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ea typeface="ＭＳ Ｐゴシック" panose="020B0600070205080204" pitchFamily="34" charset="-128"/>
              </a:rPr>
              <a:t>Monthly SW flux difference relative to Terra (10:30), January 2010</a:t>
            </a:r>
          </a:p>
        </p:txBody>
      </p:sp>
      <p:pic>
        <p:nvPicPr>
          <p:cNvPr id="4" name="Picture 5">
            <a:extLst>
              <a:ext uri="{FF2B5EF4-FFF2-40B4-BE49-F238E27FC236}">
                <a16:creationId xmlns:a16="http://schemas.microsoft.com/office/drawing/2014/main" id="{5D423416-C389-604C-8045-4A1259A75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38" y="1774825"/>
            <a:ext cx="3248025"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D31BEA7-B5F4-2B40-8108-5CABC3695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3" y="1798638"/>
            <a:ext cx="339248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55A4599-81D3-FF4F-9D78-5318EDCF8867}"/>
              </a:ext>
            </a:extLst>
          </p:cNvPr>
          <p:cNvSpPr txBox="1">
            <a:spLocks noChangeArrowheads="1"/>
          </p:cNvSpPr>
          <p:nvPr/>
        </p:nvSpPr>
        <p:spPr bwMode="auto">
          <a:xfrm>
            <a:off x="822325" y="1312863"/>
            <a:ext cx="3394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10:15-10:30</a:t>
            </a:r>
          </a:p>
        </p:txBody>
      </p:sp>
      <p:sp>
        <p:nvSpPr>
          <p:cNvPr id="7" name="TextBox 6">
            <a:extLst>
              <a:ext uri="{FF2B5EF4-FFF2-40B4-BE49-F238E27FC236}">
                <a16:creationId xmlns:a16="http://schemas.microsoft.com/office/drawing/2014/main" id="{C0643481-4613-6E4B-BCDA-ECFB4E167A70}"/>
              </a:ext>
            </a:extLst>
          </p:cNvPr>
          <p:cNvSpPr txBox="1">
            <a:spLocks noChangeArrowheads="1"/>
          </p:cNvSpPr>
          <p:nvPr/>
        </p:nvSpPr>
        <p:spPr bwMode="auto">
          <a:xfrm>
            <a:off x="4630738" y="1312863"/>
            <a:ext cx="32480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tx1"/>
                </a:solidFill>
              </a:rPr>
              <a:t>10:00-10:30</a:t>
            </a:r>
          </a:p>
        </p:txBody>
      </p:sp>
      <p:sp>
        <p:nvSpPr>
          <p:cNvPr id="8" name="TextBox 7">
            <a:extLst>
              <a:ext uri="{FF2B5EF4-FFF2-40B4-BE49-F238E27FC236}">
                <a16:creationId xmlns:a16="http://schemas.microsoft.com/office/drawing/2014/main" id="{34E7B8C7-CB6B-D345-9835-4AE751A5AB8C}"/>
              </a:ext>
            </a:extLst>
          </p:cNvPr>
          <p:cNvSpPr txBox="1">
            <a:spLocks noChangeArrowheads="1"/>
          </p:cNvSpPr>
          <p:nvPr/>
        </p:nvSpPr>
        <p:spPr bwMode="auto">
          <a:xfrm>
            <a:off x="8121650" y="1312863"/>
            <a:ext cx="33924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a:solidFill>
                  <a:schemeClr val="tx1"/>
                </a:solidFill>
              </a:rPr>
              <a:t>9:00-10:30</a:t>
            </a:r>
          </a:p>
        </p:txBody>
      </p:sp>
    </p:spTree>
    <p:extLst>
      <p:ext uri="{BB962C8B-B14F-4D97-AF65-F5344CB8AC3E}">
        <p14:creationId xmlns:p14="http://schemas.microsoft.com/office/powerpoint/2010/main" val="142489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765471-A8FD-104A-83C5-DD359801FE52}"/>
              </a:ext>
            </a:extLst>
          </p:cNvPr>
          <p:cNvPicPr>
            <a:picLocks noChangeAspect="1"/>
          </p:cNvPicPr>
          <p:nvPr/>
        </p:nvPicPr>
        <p:blipFill rotWithShape="1">
          <a:blip r:embed="rId2"/>
          <a:srcRect t="9888"/>
          <a:stretch/>
        </p:blipFill>
        <p:spPr>
          <a:xfrm>
            <a:off x="993199" y="1825892"/>
            <a:ext cx="3231506" cy="4152634"/>
          </a:xfrm>
          <a:prstGeom prst="rect">
            <a:avLst/>
          </a:prstGeom>
        </p:spPr>
      </p:pic>
      <p:pic>
        <p:nvPicPr>
          <p:cNvPr id="16" name="Picture 15">
            <a:extLst>
              <a:ext uri="{FF2B5EF4-FFF2-40B4-BE49-F238E27FC236}">
                <a16:creationId xmlns:a16="http://schemas.microsoft.com/office/drawing/2014/main" id="{F68661DD-6C28-1C4F-A2A5-1B8E83D7E379}"/>
              </a:ext>
            </a:extLst>
          </p:cNvPr>
          <p:cNvPicPr>
            <a:picLocks noChangeAspect="1"/>
          </p:cNvPicPr>
          <p:nvPr/>
        </p:nvPicPr>
        <p:blipFill rotWithShape="1">
          <a:blip r:embed="rId3"/>
          <a:srcRect t="9738"/>
          <a:stretch/>
        </p:blipFill>
        <p:spPr>
          <a:xfrm>
            <a:off x="4681105" y="1825891"/>
            <a:ext cx="3198933" cy="4152633"/>
          </a:xfrm>
          <a:prstGeom prst="rect">
            <a:avLst/>
          </a:prstGeom>
        </p:spPr>
      </p:pic>
      <p:pic>
        <p:nvPicPr>
          <p:cNvPr id="20" name="Picture 19">
            <a:extLst>
              <a:ext uri="{FF2B5EF4-FFF2-40B4-BE49-F238E27FC236}">
                <a16:creationId xmlns:a16="http://schemas.microsoft.com/office/drawing/2014/main" id="{6E9C8408-F1E2-8143-A384-320AB3F8E99A}"/>
              </a:ext>
            </a:extLst>
          </p:cNvPr>
          <p:cNvPicPr>
            <a:picLocks noChangeAspect="1"/>
          </p:cNvPicPr>
          <p:nvPr/>
        </p:nvPicPr>
        <p:blipFill rotWithShape="1">
          <a:blip r:embed="rId4"/>
          <a:srcRect t="9588"/>
          <a:stretch/>
        </p:blipFill>
        <p:spPr>
          <a:xfrm>
            <a:off x="8216277" y="1825891"/>
            <a:ext cx="3331484" cy="4128821"/>
          </a:xfrm>
          <a:prstGeom prst="rect">
            <a:avLst/>
          </a:prstGeom>
        </p:spPr>
      </p:pic>
      <p:sp>
        <p:nvSpPr>
          <p:cNvPr id="2" name="Title 1">
            <a:extLst>
              <a:ext uri="{FF2B5EF4-FFF2-40B4-BE49-F238E27FC236}">
                <a16:creationId xmlns:a16="http://schemas.microsoft.com/office/drawing/2014/main" id="{6E1FE66E-BA67-C246-A2CF-3827823343B7}"/>
              </a:ext>
            </a:extLst>
          </p:cNvPr>
          <p:cNvSpPr txBox="1">
            <a:spLocks noChangeArrowheads="1"/>
          </p:cNvSpPr>
          <p:nvPr/>
        </p:nvSpPr>
        <p:spPr>
          <a:xfrm>
            <a:off x="493160" y="304800"/>
            <a:ext cx="10784440"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ea typeface="ＭＳ Ｐゴシック" panose="020B0600070205080204" pitchFamily="34" charset="-128"/>
              </a:rPr>
              <a:t>Monthly SW flux difference relative to Aqua (1:30), January 2010</a:t>
            </a:r>
          </a:p>
        </p:txBody>
      </p:sp>
      <p:sp>
        <p:nvSpPr>
          <p:cNvPr id="6" name="TextBox 5">
            <a:extLst>
              <a:ext uri="{FF2B5EF4-FFF2-40B4-BE49-F238E27FC236}">
                <a16:creationId xmlns:a16="http://schemas.microsoft.com/office/drawing/2014/main" id="{355A4599-81D3-FF4F-9D78-5318EDCF8867}"/>
              </a:ext>
            </a:extLst>
          </p:cNvPr>
          <p:cNvSpPr txBox="1">
            <a:spLocks noChangeArrowheads="1"/>
          </p:cNvSpPr>
          <p:nvPr/>
        </p:nvSpPr>
        <p:spPr bwMode="auto">
          <a:xfrm>
            <a:off x="822325" y="1312863"/>
            <a:ext cx="33940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1:45-1:30</a:t>
            </a:r>
          </a:p>
        </p:txBody>
      </p:sp>
      <p:sp>
        <p:nvSpPr>
          <p:cNvPr id="7" name="TextBox 6">
            <a:extLst>
              <a:ext uri="{FF2B5EF4-FFF2-40B4-BE49-F238E27FC236}">
                <a16:creationId xmlns:a16="http://schemas.microsoft.com/office/drawing/2014/main" id="{C0643481-4613-6E4B-BCDA-ECFB4E167A70}"/>
              </a:ext>
            </a:extLst>
          </p:cNvPr>
          <p:cNvSpPr txBox="1">
            <a:spLocks noChangeArrowheads="1"/>
          </p:cNvSpPr>
          <p:nvPr/>
        </p:nvSpPr>
        <p:spPr bwMode="auto">
          <a:xfrm>
            <a:off x="4630738" y="1312863"/>
            <a:ext cx="32480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2:00-1:30</a:t>
            </a:r>
          </a:p>
        </p:txBody>
      </p:sp>
      <p:sp>
        <p:nvSpPr>
          <p:cNvPr id="8" name="TextBox 7">
            <a:extLst>
              <a:ext uri="{FF2B5EF4-FFF2-40B4-BE49-F238E27FC236}">
                <a16:creationId xmlns:a16="http://schemas.microsoft.com/office/drawing/2014/main" id="{34E7B8C7-CB6B-D345-9835-4AE751A5AB8C}"/>
              </a:ext>
            </a:extLst>
          </p:cNvPr>
          <p:cNvSpPr txBox="1">
            <a:spLocks noChangeArrowheads="1"/>
          </p:cNvSpPr>
          <p:nvPr/>
        </p:nvSpPr>
        <p:spPr bwMode="auto">
          <a:xfrm>
            <a:off x="8121650" y="1312863"/>
            <a:ext cx="33924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solidFill>
                  <a:schemeClr val="tx1"/>
                </a:solidFill>
              </a:rPr>
              <a:t>3:00-1:30</a:t>
            </a:r>
          </a:p>
        </p:txBody>
      </p:sp>
    </p:spTree>
    <p:extLst>
      <p:ext uri="{BB962C8B-B14F-4D97-AF65-F5344CB8AC3E}">
        <p14:creationId xmlns:p14="http://schemas.microsoft.com/office/powerpoint/2010/main" val="135582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538BCF10-0136-AF43-B6C8-C4AF50AC6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2" y="1065213"/>
            <a:ext cx="389255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a:extLst>
              <a:ext uri="{FF2B5EF4-FFF2-40B4-BE49-F238E27FC236}">
                <a16:creationId xmlns:a16="http://schemas.microsoft.com/office/drawing/2014/main" id="{74B8CE1F-6BD9-B443-904E-B403DA4E4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067594"/>
            <a:ext cx="3848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a:extLst>
              <a:ext uri="{FF2B5EF4-FFF2-40B4-BE49-F238E27FC236}">
                <a16:creationId xmlns:a16="http://schemas.microsoft.com/office/drawing/2014/main" id="{7375010D-230E-7B49-A435-473959C01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188" y="1044575"/>
            <a:ext cx="38750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6">
            <a:extLst>
              <a:ext uri="{FF2B5EF4-FFF2-40B4-BE49-F238E27FC236}">
                <a16:creationId xmlns:a16="http://schemas.microsoft.com/office/drawing/2014/main" id="{3CEA895D-1E17-AC44-8C47-957A8BBB7300}"/>
              </a:ext>
            </a:extLst>
          </p:cNvPr>
          <p:cNvSpPr txBox="1">
            <a:spLocks noChangeArrowheads="1"/>
          </p:cNvSpPr>
          <p:nvPr/>
        </p:nvSpPr>
        <p:spPr bwMode="auto">
          <a:xfrm>
            <a:off x="5327650" y="1293813"/>
            <a:ext cx="217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Sahara Desert</a:t>
            </a:r>
          </a:p>
        </p:txBody>
      </p:sp>
      <p:sp>
        <p:nvSpPr>
          <p:cNvPr id="6" name="TextBox 27">
            <a:extLst>
              <a:ext uri="{FF2B5EF4-FFF2-40B4-BE49-F238E27FC236}">
                <a16:creationId xmlns:a16="http://schemas.microsoft.com/office/drawing/2014/main" id="{6EC02A43-472E-A44F-9830-EFDF01752FEF}"/>
              </a:ext>
            </a:extLst>
          </p:cNvPr>
          <p:cNvSpPr txBox="1">
            <a:spLocks noChangeArrowheads="1"/>
          </p:cNvSpPr>
          <p:nvPr/>
        </p:nvSpPr>
        <p:spPr bwMode="auto">
          <a:xfrm>
            <a:off x="9396413" y="1293813"/>
            <a:ext cx="1881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Madagascar</a:t>
            </a:r>
          </a:p>
        </p:txBody>
      </p:sp>
      <p:sp>
        <p:nvSpPr>
          <p:cNvPr id="7" name="TextBox 28">
            <a:extLst>
              <a:ext uri="{FF2B5EF4-FFF2-40B4-BE49-F238E27FC236}">
                <a16:creationId xmlns:a16="http://schemas.microsoft.com/office/drawing/2014/main" id="{0922A051-A598-C042-8F5D-A57CCFB7CDF2}"/>
              </a:ext>
            </a:extLst>
          </p:cNvPr>
          <p:cNvSpPr txBox="1">
            <a:spLocks noChangeArrowheads="1"/>
          </p:cNvSpPr>
          <p:nvPr/>
        </p:nvSpPr>
        <p:spPr bwMode="auto">
          <a:xfrm>
            <a:off x="1184275" y="13033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Namibian Stratus</a:t>
            </a:r>
          </a:p>
        </p:txBody>
      </p:sp>
      <p:sp>
        <p:nvSpPr>
          <p:cNvPr id="8" name="TextBox 7">
            <a:extLst>
              <a:ext uri="{FF2B5EF4-FFF2-40B4-BE49-F238E27FC236}">
                <a16:creationId xmlns:a16="http://schemas.microsoft.com/office/drawing/2014/main" id="{14E5968A-E4B1-4241-9D9B-C4B9E1C6484C}"/>
              </a:ext>
            </a:extLst>
          </p:cNvPr>
          <p:cNvSpPr txBox="1"/>
          <p:nvPr/>
        </p:nvSpPr>
        <p:spPr>
          <a:xfrm>
            <a:off x="44450" y="696913"/>
            <a:ext cx="4108450" cy="369887"/>
          </a:xfrm>
          <a:prstGeom prst="rect">
            <a:avLst/>
          </a:prstGeom>
          <a:solidFill>
            <a:schemeClr val="bg2"/>
          </a:solidFill>
        </p:spPr>
        <p:txBody>
          <a:bodyPr wrap="none">
            <a:spAutoFit/>
          </a:bodyPr>
          <a:lstStyle/>
          <a:p>
            <a:pPr>
              <a:defRPr/>
            </a:pPr>
            <a:r>
              <a:rPr lang="en-US" sz="1800" dirty="0"/>
              <a:t>Maritime stratus peaks during morning</a:t>
            </a:r>
          </a:p>
        </p:txBody>
      </p:sp>
      <p:sp>
        <p:nvSpPr>
          <p:cNvPr id="9" name="TextBox 8">
            <a:extLst>
              <a:ext uri="{FF2B5EF4-FFF2-40B4-BE49-F238E27FC236}">
                <a16:creationId xmlns:a16="http://schemas.microsoft.com/office/drawing/2014/main" id="{90136D86-D448-044E-AA08-DD826526986F}"/>
              </a:ext>
            </a:extLst>
          </p:cNvPr>
          <p:cNvSpPr txBox="1"/>
          <p:nvPr/>
        </p:nvSpPr>
        <p:spPr>
          <a:xfrm>
            <a:off x="8734425" y="688815"/>
            <a:ext cx="2903537" cy="368300"/>
          </a:xfrm>
          <a:prstGeom prst="rect">
            <a:avLst/>
          </a:prstGeom>
          <a:solidFill>
            <a:schemeClr val="bg2"/>
          </a:solidFill>
        </p:spPr>
        <p:txBody>
          <a:bodyPr wrap="none">
            <a:spAutoFit/>
          </a:bodyPr>
          <a:lstStyle/>
          <a:p>
            <a:pPr>
              <a:defRPr/>
            </a:pPr>
            <a:r>
              <a:rPr lang="en-US" sz="1800"/>
              <a:t>Land afternoon convection</a:t>
            </a:r>
          </a:p>
        </p:txBody>
      </p:sp>
      <p:sp>
        <p:nvSpPr>
          <p:cNvPr id="10" name="TextBox 9">
            <a:extLst>
              <a:ext uri="{FF2B5EF4-FFF2-40B4-BE49-F238E27FC236}">
                <a16:creationId xmlns:a16="http://schemas.microsoft.com/office/drawing/2014/main" id="{16434C02-B9D7-B749-9BC1-82682C3BFBDD}"/>
              </a:ext>
            </a:extLst>
          </p:cNvPr>
          <p:cNvSpPr txBox="1"/>
          <p:nvPr/>
        </p:nvSpPr>
        <p:spPr>
          <a:xfrm>
            <a:off x="4667250" y="714084"/>
            <a:ext cx="2900922" cy="369332"/>
          </a:xfrm>
          <a:prstGeom prst="rect">
            <a:avLst/>
          </a:prstGeom>
          <a:solidFill>
            <a:schemeClr val="bg2"/>
          </a:solidFill>
        </p:spPr>
        <p:txBody>
          <a:bodyPr wrap="none">
            <a:spAutoFit/>
          </a:bodyPr>
          <a:lstStyle/>
          <a:p>
            <a:pPr>
              <a:defRPr/>
            </a:pPr>
            <a:r>
              <a:rPr lang="en-US" sz="1800" dirty="0"/>
              <a:t>Clear-sky </a:t>
            </a:r>
            <a:r>
              <a:rPr lang="en-US" dirty="0"/>
              <a:t>desert </a:t>
            </a:r>
            <a:r>
              <a:rPr lang="en-US" sz="1800" dirty="0"/>
              <a:t>land heating</a:t>
            </a:r>
          </a:p>
        </p:txBody>
      </p:sp>
      <p:sp>
        <p:nvSpPr>
          <p:cNvPr id="11" name="TextBox 10">
            <a:extLst>
              <a:ext uri="{FF2B5EF4-FFF2-40B4-BE49-F238E27FC236}">
                <a16:creationId xmlns:a16="http://schemas.microsoft.com/office/drawing/2014/main" id="{61296782-9DA0-7842-8120-22DEC56007CB}"/>
              </a:ext>
            </a:extLst>
          </p:cNvPr>
          <p:cNvSpPr txBox="1"/>
          <p:nvPr/>
        </p:nvSpPr>
        <p:spPr>
          <a:xfrm>
            <a:off x="246063" y="5335588"/>
            <a:ext cx="3756025" cy="646112"/>
          </a:xfrm>
          <a:prstGeom prst="rect">
            <a:avLst/>
          </a:prstGeom>
          <a:solidFill>
            <a:schemeClr val="bg2"/>
          </a:solidFill>
        </p:spPr>
        <p:txBody>
          <a:bodyPr>
            <a:spAutoFit/>
          </a:bodyPr>
          <a:lstStyle/>
          <a:p>
            <a:pPr>
              <a:defRPr/>
            </a:pPr>
            <a:r>
              <a:rPr lang="en-US" sz="1800"/>
              <a:t>Linear interpolate LW flux </a:t>
            </a:r>
            <a:r>
              <a:rPr lang="en-US" sz="1800" err="1"/>
              <a:t>obs</a:t>
            </a:r>
            <a:r>
              <a:rPr lang="en-US" sz="1800"/>
              <a:t> to compute monthly mean</a:t>
            </a:r>
          </a:p>
        </p:txBody>
      </p:sp>
      <p:sp>
        <p:nvSpPr>
          <p:cNvPr id="12" name="Rectangle 34">
            <a:extLst>
              <a:ext uri="{FF2B5EF4-FFF2-40B4-BE49-F238E27FC236}">
                <a16:creationId xmlns:a16="http://schemas.microsoft.com/office/drawing/2014/main" id="{52296CC1-DAD6-CC4D-A045-18D0A03C5D5A}"/>
              </a:ext>
            </a:extLst>
          </p:cNvPr>
          <p:cNvSpPr>
            <a:spLocks noChangeArrowheads="1"/>
          </p:cNvSpPr>
          <p:nvPr/>
        </p:nvSpPr>
        <p:spPr bwMode="auto">
          <a:xfrm>
            <a:off x="3066955" y="4530725"/>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3" name="Rectangle 35">
            <a:extLst>
              <a:ext uri="{FF2B5EF4-FFF2-40B4-BE49-F238E27FC236}">
                <a16:creationId xmlns:a16="http://schemas.microsoft.com/office/drawing/2014/main" id="{8460993F-1C71-9C42-97C7-1E1C91FC3BF1}"/>
              </a:ext>
            </a:extLst>
          </p:cNvPr>
          <p:cNvSpPr>
            <a:spLocks noChangeArrowheads="1"/>
          </p:cNvSpPr>
          <p:nvPr/>
        </p:nvSpPr>
        <p:spPr bwMode="auto">
          <a:xfrm>
            <a:off x="7026560" y="4592638"/>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4" name="Rectangle 36">
            <a:extLst>
              <a:ext uri="{FF2B5EF4-FFF2-40B4-BE49-F238E27FC236}">
                <a16:creationId xmlns:a16="http://schemas.microsoft.com/office/drawing/2014/main" id="{0B8D0395-3B79-D342-A7B5-E936F18FA96B}"/>
              </a:ext>
            </a:extLst>
          </p:cNvPr>
          <p:cNvSpPr>
            <a:spLocks noChangeArrowheads="1"/>
          </p:cNvSpPr>
          <p:nvPr/>
        </p:nvSpPr>
        <p:spPr bwMode="auto">
          <a:xfrm>
            <a:off x="10875944" y="4560888"/>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5" name="TextBox 14">
            <a:extLst>
              <a:ext uri="{FF2B5EF4-FFF2-40B4-BE49-F238E27FC236}">
                <a16:creationId xmlns:a16="http://schemas.microsoft.com/office/drawing/2014/main" id="{B1C1FDB9-9582-7146-BB22-0B1B2736D135}"/>
              </a:ext>
            </a:extLst>
          </p:cNvPr>
          <p:cNvSpPr txBox="1"/>
          <p:nvPr/>
        </p:nvSpPr>
        <p:spPr>
          <a:xfrm>
            <a:off x="8429625" y="5357813"/>
            <a:ext cx="3373438" cy="646112"/>
          </a:xfrm>
          <a:prstGeom prst="rect">
            <a:avLst/>
          </a:prstGeom>
          <a:solidFill>
            <a:schemeClr val="bg2"/>
          </a:solidFill>
        </p:spPr>
        <p:txBody>
          <a:bodyPr>
            <a:spAutoFit/>
          </a:bodyPr>
          <a:lstStyle/>
          <a:p>
            <a:pPr>
              <a:defRPr/>
            </a:pPr>
            <a:r>
              <a:rPr lang="en-US" sz="1800"/>
              <a:t>land convection starts before noon and peaks at sunset</a:t>
            </a:r>
          </a:p>
        </p:txBody>
      </p:sp>
      <p:sp>
        <p:nvSpPr>
          <p:cNvPr id="16" name="TextBox 15">
            <a:extLst>
              <a:ext uri="{FF2B5EF4-FFF2-40B4-BE49-F238E27FC236}">
                <a16:creationId xmlns:a16="http://schemas.microsoft.com/office/drawing/2014/main" id="{5742904B-4744-0442-841F-73839DDF0AA4}"/>
              </a:ext>
            </a:extLst>
          </p:cNvPr>
          <p:cNvSpPr txBox="1"/>
          <p:nvPr/>
        </p:nvSpPr>
        <p:spPr>
          <a:xfrm>
            <a:off x="4441825" y="5357813"/>
            <a:ext cx="3373438" cy="923330"/>
          </a:xfrm>
          <a:prstGeom prst="rect">
            <a:avLst/>
          </a:prstGeom>
          <a:solidFill>
            <a:schemeClr val="bg2"/>
          </a:solidFill>
        </p:spPr>
        <p:txBody>
          <a:bodyPr>
            <a:spAutoFit/>
          </a:bodyPr>
          <a:lstStyle/>
          <a:p>
            <a:pPr>
              <a:defRPr/>
            </a:pPr>
            <a:r>
              <a:rPr lang="en-US" sz="1800" dirty="0"/>
              <a:t>Employ half sine fit to estimate LW flux due to land heating and a constant nighttime flux</a:t>
            </a:r>
          </a:p>
        </p:txBody>
      </p:sp>
      <p:sp>
        <p:nvSpPr>
          <p:cNvPr id="17" name="TextBox 16">
            <a:extLst>
              <a:ext uri="{FF2B5EF4-FFF2-40B4-BE49-F238E27FC236}">
                <a16:creationId xmlns:a16="http://schemas.microsoft.com/office/drawing/2014/main" id="{D7685DAC-E058-7E4D-ADDF-80EE636944CE}"/>
              </a:ext>
            </a:extLst>
          </p:cNvPr>
          <p:cNvSpPr txBox="1"/>
          <p:nvPr/>
        </p:nvSpPr>
        <p:spPr>
          <a:xfrm>
            <a:off x="1722238" y="89693"/>
            <a:ext cx="8747523" cy="461665"/>
          </a:xfrm>
          <a:prstGeom prst="rect">
            <a:avLst/>
          </a:prstGeom>
          <a:noFill/>
        </p:spPr>
        <p:txBody>
          <a:bodyPr wrap="none" rtlCol="0">
            <a:spAutoFit/>
          </a:bodyPr>
          <a:lstStyle/>
          <a:p>
            <a:r>
              <a:rPr lang="en-US" sz="2400" dirty="0"/>
              <a:t>Monthly Mean LW differences relative to Terra (10:30), January 2010</a:t>
            </a:r>
          </a:p>
        </p:txBody>
      </p:sp>
      <p:sp>
        <p:nvSpPr>
          <p:cNvPr id="18" name="TextBox 17">
            <a:extLst>
              <a:ext uri="{FF2B5EF4-FFF2-40B4-BE49-F238E27FC236}">
                <a16:creationId xmlns:a16="http://schemas.microsoft.com/office/drawing/2014/main" id="{4901C99C-7D12-C946-978B-C71EABF0400F}"/>
              </a:ext>
            </a:extLst>
          </p:cNvPr>
          <p:cNvSpPr txBox="1"/>
          <p:nvPr/>
        </p:nvSpPr>
        <p:spPr>
          <a:xfrm>
            <a:off x="2939447" y="4239616"/>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19" name="TextBox 18">
            <a:extLst>
              <a:ext uri="{FF2B5EF4-FFF2-40B4-BE49-F238E27FC236}">
                <a16:creationId xmlns:a16="http://schemas.microsoft.com/office/drawing/2014/main" id="{70355CEC-B7CE-DB46-98A6-C9134063664D}"/>
              </a:ext>
            </a:extLst>
          </p:cNvPr>
          <p:cNvSpPr txBox="1"/>
          <p:nvPr/>
        </p:nvSpPr>
        <p:spPr>
          <a:xfrm>
            <a:off x="6831997" y="4254084"/>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20" name="TextBox 19">
            <a:extLst>
              <a:ext uri="{FF2B5EF4-FFF2-40B4-BE49-F238E27FC236}">
                <a16:creationId xmlns:a16="http://schemas.microsoft.com/office/drawing/2014/main" id="{9EA67BFC-C3F3-F94D-A20A-72596B0ED80F}"/>
              </a:ext>
            </a:extLst>
          </p:cNvPr>
          <p:cNvSpPr txBox="1"/>
          <p:nvPr/>
        </p:nvSpPr>
        <p:spPr>
          <a:xfrm>
            <a:off x="10583844" y="4239616"/>
            <a:ext cx="1582356"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10:30</a:t>
            </a:r>
          </a:p>
        </p:txBody>
      </p:sp>
      <p:sp>
        <p:nvSpPr>
          <p:cNvPr id="21" name="TextBox 20">
            <a:extLst>
              <a:ext uri="{FF2B5EF4-FFF2-40B4-BE49-F238E27FC236}">
                <a16:creationId xmlns:a16="http://schemas.microsoft.com/office/drawing/2014/main" id="{4FAF3F16-1BCC-6E46-AF11-1B8AE779F208}"/>
              </a:ext>
            </a:extLst>
          </p:cNvPr>
          <p:cNvSpPr txBox="1"/>
          <p:nvPr/>
        </p:nvSpPr>
        <p:spPr>
          <a:xfrm>
            <a:off x="3239166" y="3425908"/>
            <a:ext cx="1076961" cy="276999"/>
          </a:xfrm>
          <a:prstGeom prst="rect">
            <a:avLst/>
          </a:prstGeom>
          <a:noFill/>
          <a:ln>
            <a:solidFill>
              <a:srgbClr val="0070C0"/>
            </a:solidFill>
          </a:ln>
        </p:spPr>
        <p:txBody>
          <a:bodyPr wrap="none" rtlCol="0">
            <a:spAutoFit/>
          </a:bodyPr>
          <a:lstStyle/>
          <a:p>
            <a:r>
              <a:rPr lang="en-US" sz="1200" dirty="0"/>
              <a:t>terra overpass</a:t>
            </a:r>
          </a:p>
        </p:txBody>
      </p:sp>
      <p:cxnSp>
        <p:nvCxnSpPr>
          <p:cNvPr id="22" name="Straight Arrow Connector 21">
            <a:extLst>
              <a:ext uri="{FF2B5EF4-FFF2-40B4-BE49-F238E27FC236}">
                <a16:creationId xmlns:a16="http://schemas.microsoft.com/office/drawing/2014/main" id="{FBA6070A-6276-3047-9EB4-6A6FFD984E94}"/>
              </a:ext>
            </a:extLst>
          </p:cNvPr>
          <p:cNvCxnSpPr/>
          <p:nvPr/>
        </p:nvCxnSpPr>
        <p:spPr>
          <a:xfrm flipV="1">
            <a:off x="3629215" y="2942430"/>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F7509AD-EB58-A84F-9BAA-A9F4AF3D5DE2}"/>
              </a:ext>
            </a:extLst>
          </p:cNvPr>
          <p:cNvSpPr txBox="1"/>
          <p:nvPr/>
        </p:nvSpPr>
        <p:spPr>
          <a:xfrm>
            <a:off x="1073720" y="2318604"/>
            <a:ext cx="1076961" cy="276999"/>
          </a:xfrm>
          <a:prstGeom prst="rect">
            <a:avLst/>
          </a:prstGeom>
          <a:noFill/>
          <a:ln>
            <a:solidFill>
              <a:srgbClr val="0070C0"/>
            </a:solidFill>
          </a:ln>
        </p:spPr>
        <p:txBody>
          <a:bodyPr wrap="none" rtlCol="0">
            <a:spAutoFit/>
          </a:bodyPr>
          <a:lstStyle/>
          <a:p>
            <a:r>
              <a:rPr lang="en-US" sz="1200" dirty="0"/>
              <a:t>terra overpass</a:t>
            </a:r>
          </a:p>
        </p:txBody>
      </p:sp>
      <p:cxnSp>
        <p:nvCxnSpPr>
          <p:cNvPr id="24" name="Straight Arrow Connector 23">
            <a:extLst>
              <a:ext uri="{FF2B5EF4-FFF2-40B4-BE49-F238E27FC236}">
                <a16:creationId xmlns:a16="http://schemas.microsoft.com/office/drawing/2014/main" id="{FFC81D9B-6421-D94D-A3AD-A8614B895816}"/>
              </a:ext>
            </a:extLst>
          </p:cNvPr>
          <p:cNvCxnSpPr>
            <a:cxnSpLocks/>
          </p:cNvCxnSpPr>
          <p:nvPr/>
        </p:nvCxnSpPr>
        <p:spPr>
          <a:xfrm>
            <a:off x="1983706" y="2618510"/>
            <a:ext cx="0" cy="543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62197B-C593-2046-B75C-32AE0628C7C0}"/>
              </a:ext>
            </a:extLst>
          </p:cNvPr>
          <p:cNvSpPr txBox="1"/>
          <p:nvPr/>
        </p:nvSpPr>
        <p:spPr>
          <a:xfrm>
            <a:off x="5076825" y="1701397"/>
            <a:ext cx="1076961" cy="276999"/>
          </a:xfrm>
          <a:prstGeom prst="rect">
            <a:avLst/>
          </a:prstGeom>
          <a:noFill/>
          <a:ln>
            <a:solidFill>
              <a:srgbClr val="0070C0"/>
            </a:solidFill>
          </a:ln>
        </p:spPr>
        <p:txBody>
          <a:bodyPr wrap="square" rtlCol="0">
            <a:spAutoFit/>
          </a:bodyPr>
          <a:lstStyle/>
          <a:p>
            <a:r>
              <a:rPr lang="en-US" sz="1200" dirty="0"/>
              <a:t>terra overpass</a:t>
            </a:r>
          </a:p>
        </p:txBody>
      </p:sp>
      <p:cxnSp>
        <p:nvCxnSpPr>
          <p:cNvPr id="29" name="Straight Arrow Connector 28">
            <a:extLst>
              <a:ext uri="{FF2B5EF4-FFF2-40B4-BE49-F238E27FC236}">
                <a16:creationId xmlns:a16="http://schemas.microsoft.com/office/drawing/2014/main" id="{C3E47045-3E8F-FD4C-949E-536384AEB744}"/>
              </a:ext>
            </a:extLst>
          </p:cNvPr>
          <p:cNvCxnSpPr>
            <a:cxnSpLocks/>
          </p:cNvCxnSpPr>
          <p:nvPr/>
        </p:nvCxnSpPr>
        <p:spPr>
          <a:xfrm>
            <a:off x="5986811" y="2001303"/>
            <a:ext cx="0" cy="37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9F91A99-EF07-1F49-B924-B2D1C372D29E}"/>
              </a:ext>
            </a:extLst>
          </p:cNvPr>
          <p:cNvSpPr txBox="1"/>
          <p:nvPr/>
        </p:nvSpPr>
        <p:spPr>
          <a:xfrm>
            <a:off x="9107392" y="2371366"/>
            <a:ext cx="1076961" cy="276999"/>
          </a:xfrm>
          <a:prstGeom prst="rect">
            <a:avLst/>
          </a:prstGeom>
          <a:noFill/>
          <a:ln>
            <a:solidFill>
              <a:srgbClr val="0070C0"/>
            </a:solidFill>
          </a:ln>
        </p:spPr>
        <p:txBody>
          <a:bodyPr wrap="none" rtlCol="0">
            <a:spAutoFit/>
          </a:bodyPr>
          <a:lstStyle/>
          <a:p>
            <a:r>
              <a:rPr lang="en-US" sz="1200" dirty="0"/>
              <a:t>terra overpass</a:t>
            </a:r>
          </a:p>
        </p:txBody>
      </p:sp>
      <p:cxnSp>
        <p:nvCxnSpPr>
          <p:cNvPr id="32" name="Straight Arrow Connector 31">
            <a:extLst>
              <a:ext uri="{FF2B5EF4-FFF2-40B4-BE49-F238E27FC236}">
                <a16:creationId xmlns:a16="http://schemas.microsoft.com/office/drawing/2014/main" id="{0BFB1D97-5E2D-4D4B-8821-1B486396C4E1}"/>
              </a:ext>
            </a:extLst>
          </p:cNvPr>
          <p:cNvCxnSpPr/>
          <p:nvPr/>
        </p:nvCxnSpPr>
        <p:spPr>
          <a:xfrm flipV="1">
            <a:off x="9497441" y="1887888"/>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59452B-F504-AC46-99DE-06932E52572C}"/>
              </a:ext>
            </a:extLst>
          </p:cNvPr>
          <p:cNvSpPr txBox="1"/>
          <p:nvPr/>
        </p:nvSpPr>
        <p:spPr>
          <a:xfrm>
            <a:off x="10297172" y="2269465"/>
            <a:ext cx="1076961" cy="276999"/>
          </a:xfrm>
          <a:prstGeom prst="rect">
            <a:avLst/>
          </a:prstGeom>
          <a:noFill/>
          <a:ln>
            <a:solidFill>
              <a:srgbClr val="0070C0"/>
            </a:solidFill>
          </a:ln>
        </p:spPr>
        <p:txBody>
          <a:bodyPr wrap="square" rtlCol="0">
            <a:spAutoFit/>
          </a:bodyPr>
          <a:lstStyle/>
          <a:p>
            <a:r>
              <a:rPr lang="en-US" sz="1200" dirty="0"/>
              <a:t>terra overpass</a:t>
            </a:r>
          </a:p>
        </p:txBody>
      </p:sp>
      <p:cxnSp>
        <p:nvCxnSpPr>
          <p:cNvPr id="34" name="Straight Arrow Connector 33">
            <a:extLst>
              <a:ext uri="{FF2B5EF4-FFF2-40B4-BE49-F238E27FC236}">
                <a16:creationId xmlns:a16="http://schemas.microsoft.com/office/drawing/2014/main" id="{14C2B29A-E023-3F4B-8086-42A79948F87D}"/>
              </a:ext>
            </a:extLst>
          </p:cNvPr>
          <p:cNvCxnSpPr>
            <a:cxnSpLocks/>
          </p:cNvCxnSpPr>
          <p:nvPr/>
        </p:nvCxnSpPr>
        <p:spPr>
          <a:xfrm>
            <a:off x="11207158" y="2569371"/>
            <a:ext cx="0" cy="37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64DF1B6-2C2D-21C8-751E-413C4EEEDD15}"/>
              </a:ext>
            </a:extLst>
          </p:cNvPr>
          <p:cNvSpPr txBox="1"/>
          <p:nvPr/>
        </p:nvSpPr>
        <p:spPr>
          <a:xfrm>
            <a:off x="2483870" y="4321211"/>
            <a:ext cx="437187" cy="100584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a16="http://schemas.microsoft.com/office/drawing/2014/main" id="{11D90891-445E-5288-BDFE-7B449B03C933}"/>
              </a:ext>
            </a:extLst>
          </p:cNvPr>
          <p:cNvSpPr txBox="1"/>
          <p:nvPr/>
        </p:nvSpPr>
        <p:spPr>
          <a:xfrm>
            <a:off x="6452258" y="4310627"/>
            <a:ext cx="437187" cy="1005840"/>
          </a:xfrm>
          <a:prstGeom prst="rect">
            <a:avLst/>
          </a:prstGeom>
          <a:solidFill>
            <a:schemeClr val="bg1"/>
          </a:solidFill>
        </p:spPr>
        <p:txBody>
          <a:bodyPr wrap="square" rtlCol="0">
            <a:spAutoFit/>
          </a:bodyPr>
          <a:lstStyle/>
          <a:p>
            <a:endParaRPr lang="en-US" dirty="0"/>
          </a:p>
        </p:txBody>
      </p:sp>
      <p:sp>
        <p:nvSpPr>
          <p:cNvPr id="37" name="TextBox 36">
            <a:extLst>
              <a:ext uri="{FF2B5EF4-FFF2-40B4-BE49-F238E27FC236}">
                <a16:creationId xmlns:a16="http://schemas.microsoft.com/office/drawing/2014/main" id="{3F0AFD7E-D2B1-CC91-0F9F-DC62FF8804A3}"/>
              </a:ext>
            </a:extLst>
          </p:cNvPr>
          <p:cNvSpPr txBox="1"/>
          <p:nvPr/>
        </p:nvSpPr>
        <p:spPr>
          <a:xfrm>
            <a:off x="10246014" y="4291256"/>
            <a:ext cx="437187" cy="10058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9988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126C4-2A1F-584F-9276-39C8DDAEF9FB}"/>
              </a:ext>
            </a:extLst>
          </p:cNvPr>
          <p:cNvPicPr>
            <a:picLocks noChangeAspect="1"/>
          </p:cNvPicPr>
          <p:nvPr/>
        </p:nvPicPr>
        <p:blipFill>
          <a:blip r:embed="rId2"/>
          <a:stretch>
            <a:fillRect/>
          </a:stretch>
        </p:blipFill>
        <p:spPr>
          <a:xfrm>
            <a:off x="128888" y="966658"/>
            <a:ext cx="3867152" cy="4789264"/>
          </a:xfrm>
          <a:prstGeom prst="rect">
            <a:avLst/>
          </a:prstGeom>
        </p:spPr>
      </p:pic>
      <p:pic>
        <p:nvPicPr>
          <p:cNvPr id="18" name="Picture 17">
            <a:extLst>
              <a:ext uri="{FF2B5EF4-FFF2-40B4-BE49-F238E27FC236}">
                <a16:creationId xmlns:a16="http://schemas.microsoft.com/office/drawing/2014/main" id="{DBABFAAA-2185-8643-BFF6-ACEA49E4928E}"/>
              </a:ext>
            </a:extLst>
          </p:cNvPr>
          <p:cNvPicPr>
            <a:picLocks noChangeAspect="1"/>
          </p:cNvPicPr>
          <p:nvPr/>
        </p:nvPicPr>
        <p:blipFill>
          <a:blip r:embed="rId3"/>
          <a:stretch>
            <a:fillRect/>
          </a:stretch>
        </p:blipFill>
        <p:spPr>
          <a:xfrm>
            <a:off x="8075612" y="1093250"/>
            <a:ext cx="3819525" cy="4587619"/>
          </a:xfrm>
          <a:prstGeom prst="rect">
            <a:avLst/>
          </a:prstGeom>
        </p:spPr>
      </p:pic>
      <p:pic>
        <p:nvPicPr>
          <p:cNvPr id="22" name="Picture 21">
            <a:extLst>
              <a:ext uri="{FF2B5EF4-FFF2-40B4-BE49-F238E27FC236}">
                <a16:creationId xmlns:a16="http://schemas.microsoft.com/office/drawing/2014/main" id="{56F84510-3F09-C743-AA0E-CFF5A6E335FE}"/>
              </a:ext>
            </a:extLst>
          </p:cNvPr>
          <p:cNvPicPr>
            <a:picLocks noChangeAspect="1"/>
          </p:cNvPicPr>
          <p:nvPr/>
        </p:nvPicPr>
        <p:blipFill>
          <a:blip r:embed="rId4"/>
          <a:stretch>
            <a:fillRect/>
          </a:stretch>
        </p:blipFill>
        <p:spPr>
          <a:xfrm>
            <a:off x="4181476" y="946110"/>
            <a:ext cx="3943798" cy="4832945"/>
          </a:xfrm>
          <a:prstGeom prst="rect">
            <a:avLst/>
          </a:prstGeom>
        </p:spPr>
      </p:pic>
      <p:sp>
        <p:nvSpPr>
          <p:cNvPr id="5" name="TextBox 26">
            <a:extLst>
              <a:ext uri="{FF2B5EF4-FFF2-40B4-BE49-F238E27FC236}">
                <a16:creationId xmlns:a16="http://schemas.microsoft.com/office/drawing/2014/main" id="{3CEA895D-1E17-AC44-8C47-957A8BBB7300}"/>
              </a:ext>
            </a:extLst>
          </p:cNvPr>
          <p:cNvSpPr txBox="1">
            <a:spLocks noChangeArrowheads="1"/>
          </p:cNvSpPr>
          <p:nvPr/>
        </p:nvSpPr>
        <p:spPr bwMode="auto">
          <a:xfrm>
            <a:off x="5327650" y="1293813"/>
            <a:ext cx="217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Sahara Desert</a:t>
            </a:r>
          </a:p>
        </p:txBody>
      </p:sp>
      <p:sp>
        <p:nvSpPr>
          <p:cNvPr id="6" name="TextBox 27">
            <a:extLst>
              <a:ext uri="{FF2B5EF4-FFF2-40B4-BE49-F238E27FC236}">
                <a16:creationId xmlns:a16="http://schemas.microsoft.com/office/drawing/2014/main" id="{6EC02A43-472E-A44F-9830-EFDF01752FEF}"/>
              </a:ext>
            </a:extLst>
          </p:cNvPr>
          <p:cNvSpPr txBox="1">
            <a:spLocks noChangeArrowheads="1"/>
          </p:cNvSpPr>
          <p:nvPr/>
        </p:nvSpPr>
        <p:spPr bwMode="auto">
          <a:xfrm>
            <a:off x="9396413" y="1293813"/>
            <a:ext cx="1881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Madagascar</a:t>
            </a:r>
          </a:p>
        </p:txBody>
      </p:sp>
      <p:sp>
        <p:nvSpPr>
          <p:cNvPr id="7" name="TextBox 28">
            <a:extLst>
              <a:ext uri="{FF2B5EF4-FFF2-40B4-BE49-F238E27FC236}">
                <a16:creationId xmlns:a16="http://schemas.microsoft.com/office/drawing/2014/main" id="{0922A051-A598-C042-8F5D-A57CCFB7CDF2}"/>
              </a:ext>
            </a:extLst>
          </p:cNvPr>
          <p:cNvSpPr txBox="1">
            <a:spLocks noChangeArrowheads="1"/>
          </p:cNvSpPr>
          <p:nvPr/>
        </p:nvSpPr>
        <p:spPr bwMode="auto">
          <a:xfrm>
            <a:off x="1184275" y="13033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solidFill>
                  <a:schemeClr val="tx1"/>
                </a:solidFill>
              </a:rPr>
              <a:t>Namibian Stratus</a:t>
            </a:r>
          </a:p>
        </p:txBody>
      </p:sp>
      <p:sp>
        <p:nvSpPr>
          <p:cNvPr id="8" name="TextBox 7">
            <a:extLst>
              <a:ext uri="{FF2B5EF4-FFF2-40B4-BE49-F238E27FC236}">
                <a16:creationId xmlns:a16="http://schemas.microsoft.com/office/drawing/2014/main" id="{14E5968A-E4B1-4241-9D9B-C4B9E1C6484C}"/>
              </a:ext>
            </a:extLst>
          </p:cNvPr>
          <p:cNvSpPr txBox="1"/>
          <p:nvPr/>
        </p:nvSpPr>
        <p:spPr>
          <a:xfrm>
            <a:off x="69850" y="626705"/>
            <a:ext cx="4108450" cy="369887"/>
          </a:xfrm>
          <a:prstGeom prst="rect">
            <a:avLst/>
          </a:prstGeom>
          <a:solidFill>
            <a:schemeClr val="bg2"/>
          </a:solidFill>
        </p:spPr>
        <p:txBody>
          <a:bodyPr wrap="none">
            <a:spAutoFit/>
          </a:bodyPr>
          <a:lstStyle/>
          <a:p>
            <a:pPr>
              <a:defRPr/>
            </a:pPr>
            <a:r>
              <a:rPr lang="en-US" sz="1800" dirty="0"/>
              <a:t>Maritime stratus peaks during morning</a:t>
            </a:r>
          </a:p>
        </p:txBody>
      </p:sp>
      <p:sp>
        <p:nvSpPr>
          <p:cNvPr id="9" name="TextBox 8">
            <a:extLst>
              <a:ext uri="{FF2B5EF4-FFF2-40B4-BE49-F238E27FC236}">
                <a16:creationId xmlns:a16="http://schemas.microsoft.com/office/drawing/2014/main" id="{90136D86-D448-044E-AA08-DD826526986F}"/>
              </a:ext>
            </a:extLst>
          </p:cNvPr>
          <p:cNvSpPr txBox="1"/>
          <p:nvPr/>
        </p:nvSpPr>
        <p:spPr>
          <a:xfrm>
            <a:off x="8501063" y="709613"/>
            <a:ext cx="2903537" cy="368300"/>
          </a:xfrm>
          <a:prstGeom prst="rect">
            <a:avLst/>
          </a:prstGeom>
          <a:solidFill>
            <a:schemeClr val="bg2"/>
          </a:solidFill>
        </p:spPr>
        <p:txBody>
          <a:bodyPr wrap="none">
            <a:spAutoFit/>
          </a:bodyPr>
          <a:lstStyle/>
          <a:p>
            <a:pPr>
              <a:defRPr/>
            </a:pPr>
            <a:r>
              <a:rPr lang="en-US" sz="1800"/>
              <a:t>Land afternoon convection</a:t>
            </a:r>
          </a:p>
        </p:txBody>
      </p:sp>
      <p:sp>
        <p:nvSpPr>
          <p:cNvPr id="10" name="TextBox 9">
            <a:extLst>
              <a:ext uri="{FF2B5EF4-FFF2-40B4-BE49-F238E27FC236}">
                <a16:creationId xmlns:a16="http://schemas.microsoft.com/office/drawing/2014/main" id="{16434C02-B9D7-B749-9BC1-82682C3BFBDD}"/>
              </a:ext>
            </a:extLst>
          </p:cNvPr>
          <p:cNvSpPr txBox="1"/>
          <p:nvPr/>
        </p:nvSpPr>
        <p:spPr>
          <a:xfrm>
            <a:off x="4497388" y="596770"/>
            <a:ext cx="3262312" cy="369888"/>
          </a:xfrm>
          <a:prstGeom prst="rect">
            <a:avLst/>
          </a:prstGeom>
          <a:solidFill>
            <a:schemeClr val="bg2"/>
          </a:solidFill>
        </p:spPr>
        <p:txBody>
          <a:bodyPr wrap="none">
            <a:spAutoFit/>
          </a:bodyPr>
          <a:lstStyle/>
          <a:p>
            <a:pPr>
              <a:defRPr/>
            </a:pPr>
            <a:r>
              <a:rPr lang="en-US" sz="1800"/>
              <a:t>Desert cloud free land heating</a:t>
            </a:r>
          </a:p>
        </p:txBody>
      </p:sp>
      <p:sp>
        <p:nvSpPr>
          <p:cNvPr id="11" name="TextBox 10">
            <a:extLst>
              <a:ext uri="{FF2B5EF4-FFF2-40B4-BE49-F238E27FC236}">
                <a16:creationId xmlns:a16="http://schemas.microsoft.com/office/drawing/2014/main" id="{61296782-9DA0-7842-8120-22DEC56007CB}"/>
              </a:ext>
            </a:extLst>
          </p:cNvPr>
          <p:cNvSpPr txBox="1"/>
          <p:nvPr/>
        </p:nvSpPr>
        <p:spPr>
          <a:xfrm>
            <a:off x="246063" y="5335588"/>
            <a:ext cx="3756025" cy="646112"/>
          </a:xfrm>
          <a:prstGeom prst="rect">
            <a:avLst/>
          </a:prstGeom>
          <a:solidFill>
            <a:schemeClr val="bg2"/>
          </a:solidFill>
        </p:spPr>
        <p:txBody>
          <a:bodyPr>
            <a:spAutoFit/>
          </a:bodyPr>
          <a:lstStyle/>
          <a:p>
            <a:pPr>
              <a:defRPr/>
            </a:pPr>
            <a:r>
              <a:rPr lang="en-US" sz="1800"/>
              <a:t>Linear interpolate LW flux </a:t>
            </a:r>
            <a:r>
              <a:rPr lang="en-US" sz="1800" err="1"/>
              <a:t>obs</a:t>
            </a:r>
            <a:r>
              <a:rPr lang="en-US" sz="1800"/>
              <a:t> to compute monthly mean</a:t>
            </a:r>
          </a:p>
        </p:txBody>
      </p:sp>
      <p:sp>
        <p:nvSpPr>
          <p:cNvPr id="12" name="Rectangle 34">
            <a:extLst>
              <a:ext uri="{FF2B5EF4-FFF2-40B4-BE49-F238E27FC236}">
                <a16:creationId xmlns:a16="http://schemas.microsoft.com/office/drawing/2014/main" id="{52296CC1-DAD6-CC4D-A045-18D0A03C5D5A}"/>
              </a:ext>
            </a:extLst>
          </p:cNvPr>
          <p:cNvSpPr>
            <a:spLocks noChangeArrowheads="1"/>
          </p:cNvSpPr>
          <p:nvPr/>
        </p:nvSpPr>
        <p:spPr bwMode="auto">
          <a:xfrm>
            <a:off x="3072830" y="4509518"/>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3" name="Rectangle 35">
            <a:extLst>
              <a:ext uri="{FF2B5EF4-FFF2-40B4-BE49-F238E27FC236}">
                <a16:creationId xmlns:a16="http://schemas.microsoft.com/office/drawing/2014/main" id="{8460993F-1C71-9C42-97C7-1E1C91FC3BF1}"/>
              </a:ext>
            </a:extLst>
          </p:cNvPr>
          <p:cNvSpPr>
            <a:spLocks noChangeArrowheads="1"/>
          </p:cNvSpPr>
          <p:nvPr/>
        </p:nvSpPr>
        <p:spPr bwMode="auto">
          <a:xfrm>
            <a:off x="7063626" y="4509607"/>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4" name="Rectangle 36">
            <a:extLst>
              <a:ext uri="{FF2B5EF4-FFF2-40B4-BE49-F238E27FC236}">
                <a16:creationId xmlns:a16="http://schemas.microsoft.com/office/drawing/2014/main" id="{0B8D0395-3B79-D342-A7B5-E936F18FA96B}"/>
              </a:ext>
            </a:extLst>
          </p:cNvPr>
          <p:cNvSpPr>
            <a:spLocks noChangeArrowheads="1"/>
          </p:cNvSpPr>
          <p:nvPr/>
        </p:nvSpPr>
        <p:spPr bwMode="auto">
          <a:xfrm>
            <a:off x="10930211" y="4509518"/>
            <a:ext cx="533400" cy="7302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rgbClr val="E8E83D"/>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E8E83D"/>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E8E83D"/>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rgbClr val="E8E83D"/>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rgbClr val="E8E83D"/>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solidFill>
                <a:schemeClr val="tx1"/>
              </a:solidFill>
            </a:endParaRPr>
          </a:p>
        </p:txBody>
      </p:sp>
      <p:sp>
        <p:nvSpPr>
          <p:cNvPr id="15" name="TextBox 14">
            <a:extLst>
              <a:ext uri="{FF2B5EF4-FFF2-40B4-BE49-F238E27FC236}">
                <a16:creationId xmlns:a16="http://schemas.microsoft.com/office/drawing/2014/main" id="{B1C1FDB9-9582-7146-BB22-0B1B2736D135}"/>
              </a:ext>
            </a:extLst>
          </p:cNvPr>
          <p:cNvSpPr txBox="1"/>
          <p:nvPr/>
        </p:nvSpPr>
        <p:spPr>
          <a:xfrm>
            <a:off x="8429625" y="5357813"/>
            <a:ext cx="3373438" cy="646112"/>
          </a:xfrm>
          <a:prstGeom prst="rect">
            <a:avLst/>
          </a:prstGeom>
          <a:solidFill>
            <a:schemeClr val="bg2"/>
          </a:solidFill>
        </p:spPr>
        <p:txBody>
          <a:bodyPr>
            <a:spAutoFit/>
          </a:bodyPr>
          <a:lstStyle/>
          <a:p>
            <a:pPr>
              <a:defRPr/>
            </a:pPr>
            <a:r>
              <a:rPr lang="en-US" sz="1800"/>
              <a:t>land convection starts before noon and peaks at sunset</a:t>
            </a:r>
          </a:p>
        </p:txBody>
      </p:sp>
      <p:sp>
        <p:nvSpPr>
          <p:cNvPr id="16" name="TextBox 15">
            <a:extLst>
              <a:ext uri="{FF2B5EF4-FFF2-40B4-BE49-F238E27FC236}">
                <a16:creationId xmlns:a16="http://schemas.microsoft.com/office/drawing/2014/main" id="{5742904B-4744-0442-841F-73839DDF0AA4}"/>
              </a:ext>
            </a:extLst>
          </p:cNvPr>
          <p:cNvSpPr txBox="1"/>
          <p:nvPr/>
        </p:nvSpPr>
        <p:spPr>
          <a:xfrm>
            <a:off x="4441825" y="5357813"/>
            <a:ext cx="3373438" cy="923330"/>
          </a:xfrm>
          <a:prstGeom prst="rect">
            <a:avLst/>
          </a:prstGeom>
          <a:solidFill>
            <a:schemeClr val="bg2"/>
          </a:solidFill>
        </p:spPr>
        <p:txBody>
          <a:bodyPr>
            <a:spAutoFit/>
          </a:bodyPr>
          <a:lstStyle/>
          <a:p>
            <a:pPr>
              <a:defRPr/>
            </a:pPr>
            <a:r>
              <a:rPr lang="en-US" sz="1800" dirty="0"/>
              <a:t>Employ half sine fit to estimate LW flux due to land </a:t>
            </a:r>
            <a:r>
              <a:rPr lang="en-US" dirty="0"/>
              <a:t>heating and a constant nighttime flux</a:t>
            </a:r>
            <a:endParaRPr lang="en-US" sz="1800" dirty="0"/>
          </a:p>
        </p:txBody>
      </p:sp>
      <p:sp>
        <p:nvSpPr>
          <p:cNvPr id="17" name="TextBox 16">
            <a:extLst>
              <a:ext uri="{FF2B5EF4-FFF2-40B4-BE49-F238E27FC236}">
                <a16:creationId xmlns:a16="http://schemas.microsoft.com/office/drawing/2014/main" id="{D7685DAC-E058-7E4D-ADDF-80EE636944CE}"/>
              </a:ext>
            </a:extLst>
          </p:cNvPr>
          <p:cNvSpPr txBox="1"/>
          <p:nvPr/>
        </p:nvSpPr>
        <p:spPr>
          <a:xfrm>
            <a:off x="1800292" y="47084"/>
            <a:ext cx="8706166" cy="461665"/>
          </a:xfrm>
          <a:prstGeom prst="rect">
            <a:avLst/>
          </a:prstGeom>
          <a:noFill/>
        </p:spPr>
        <p:txBody>
          <a:bodyPr wrap="none" rtlCol="0">
            <a:spAutoFit/>
          </a:bodyPr>
          <a:lstStyle/>
          <a:p>
            <a:r>
              <a:rPr lang="en-US" sz="2400" dirty="0"/>
              <a:t>Monthly Mean LW differences relative to Aqua (1:30), January 2010</a:t>
            </a:r>
          </a:p>
        </p:txBody>
      </p:sp>
      <p:sp>
        <p:nvSpPr>
          <p:cNvPr id="19" name="TextBox 18">
            <a:extLst>
              <a:ext uri="{FF2B5EF4-FFF2-40B4-BE49-F238E27FC236}">
                <a16:creationId xmlns:a16="http://schemas.microsoft.com/office/drawing/2014/main" id="{AB6BE906-BB72-B641-8E2A-61161663D489}"/>
              </a:ext>
            </a:extLst>
          </p:cNvPr>
          <p:cNvSpPr txBox="1"/>
          <p:nvPr/>
        </p:nvSpPr>
        <p:spPr>
          <a:xfrm>
            <a:off x="2939447" y="4239616"/>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0" name="TextBox 19">
            <a:extLst>
              <a:ext uri="{FF2B5EF4-FFF2-40B4-BE49-F238E27FC236}">
                <a16:creationId xmlns:a16="http://schemas.microsoft.com/office/drawing/2014/main" id="{2DC46E92-89FE-F543-BE53-46F6AC250C70}"/>
              </a:ext>
            </a:extLst>
          </p:cNvPr>
          <p:cNvSpPr txBox="1"/>
          <p:nvPr/>
        </p:nvSpPr>
        <p:spPr>
          <a:xfrm>
            <a:off x="6831997" y="4254084"/>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1" name="TextBox 20">
            <a:extLst>
              <a:ext uri="{FF2B5EF4-FFF2-40B4-BE49-F238E27FC236}">
                <a16:creationId xmlns:a16="http://schemas.microsoft.com/office/drawing/2014/main" id="{5F4604B2-4BC7-3B4C-B747-E140DB32B279}"/>
              </a:ext>
            </a:extLst>
          </p:cNvPr>
          <p:cNvSpPr txBox="1"/>
          <p:nvPr/>
        </p:nvSpPr>
        <p:spPr>
          <a:xfrm>
            <a:off x="10672433" y="4239616"/>
            <a:ext cx="1478162" cy="338554"/>
          </a:xfrm>
          <a:prstGeom prst="rect">
            <a:avLst/>
          </a:prstGeom>
          <a:noFill/>
        </p:spPr>
        <p:txBody>
          <a:bodyPr wrap="none" rtlCol="0">
            <a:spAutoFit/>
          </a:bodyPr>
          <a:lstStyle/>
          <a:p>
            <a:r>
              <a:rPr lang="en-US" sz="1600" dirty="0" err="1">
                <a:latin typeface="Symbol" pitchFamily="2" charset="2"/>
              </a:rPr>
              <a:t>D</a:t>
            </a:r>
            <a:r>
              <a:rPr lang="en-US" sz="1600" dirty="0" err="1"/>
              <a:t>flux</a:t>
            </a:r>
            <a:r>
              <a:rPr lang="en-US" sz="1600" dirty="0"/>
              <a:t> from 1:30</a:t>
            </a:r>
          </a:p>
        </p:txBody>
      </p:sp>
      <p:sp>
        <p:nvSpPr>
          <p:cNvPr id="23" name="TextBox 22">
            <a:extLst>
              <a:ext uri="{FF2B5EF4-FFF2-40B4-BE49-F238E27FC236}">
                <a16:creationId xmlns:a16="http://schemas.microsoft.com/office/drawing/2014/main" id="{CC4DC0DB-CA8C-0E43-812A-58F952025FD5}"/>
              </a:ext>
            </a:extLst>
          </p:cNvPr>
          <p:cNvSpPr txBox="1"/>
          <p:nvPr/>
        </p:nvSpPr>
        <p:spPr>
          <a:xfrm>
            <a:off x="460080" y="3680918"/>
            <a:ext cx="1081771" cy="276999"/>
          </a:xfrm>
          <a:prstGeom prst="rect">
            <a:avLst/>
          </a:prstGeom>
          <a:noFill/>
          <a:ln>
            <a:solidFill>
              <a:srgbClr val="0070C0"/>
            </a:solidFill>
          </a:ln>
        </p:spPr>
        <p:txBody>
          <a:bodyPr wrap="none" rtlCol="0">
            <a:spAutoFit/>
          </a:bodyPr>
          <a:lstStyle/>
          <a:p>
            <a:r>
              <a:rPr lang="en-US" sz="1200" dirty="0"/>
              <a:t>aqua overpass</a:t>
            </a:r>
          </a:p>
        </p:txBody>
      </p:sp>
      <p:cxnSp>
        <p:nvCxnSpPr>
          <p:cNvPr id="24" name="Straight Arrow Connector 23">
            <a:extLst>
              <a:ext uri="{FF2B5EF4-FFF2-40B4-BE49-F238E27FC236}">
                <a16:creationId xmlns:a16="http://schemas.microsoft.com/office/drawing/2014/main" id="{3BD90675-A9B6-1F48-9354-35EC2C69B1A7}"/>
              </a:ext>
            </a:extLst>
          </p:cNvPr>
          <p:cNvCxnSpPr/>
          <p:nvPr/>
        </p:nvCxnSpPr>
        <p:spPr>
          <a:xfrm flipV="1">
            <a:off x="850129" y="3197440"/>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4B276E6-38E1-FC47-88F8-21E628102861}"/>
              </a:ext>
            </a:extLst>
          </p:cNvPr>
          <p:cNvSpPr txBox="1"/>
          <p:nvPr/>
        </p:nvSpPr>
        <p:spPr>
          <a:xfrm>
            <a:off x="2112507" y="2643236"/>
            <a:ext cx="1081771" cy="276999"/>
          </a:xfrm>
          <a:prstGeom prst="rect">
            <a:avLst/>
          </a:prstGeom>
          <a:noFill/>
          <a:ln>
            <a:solidFill>
              <a:srgbClr val="0070C0"/>
            </a:solidFill>
          </a:ln>
        </p:spPr>
        <p:txBody>
          <a:bodyPr wrap="none" rtlCol="0">
            <a:spAutoFit/>
          </a:bodyPr>
          <a:lstStyle/>
          <a:p>
            <a:r>
              <a:rPr lang="en-US" sz="1200" dirty="0"/>
              <a:t>aqua overpass</a:t>
            </a:r>
          </a:p>
        </p:txBody>
      </p:sp>
      <p:cxnSp>
        <p:nvCxnSpPr>
          <p:cNvPr id="26" name="Straight Arrow Connector 25">
            <a:extLst>
              <a:ext uri="{FF2B5EF4-FFF2-40B4-BE49-F238E27FC236}">
                <a16:creationId xmlns:a16="http://schemas.microsoft.com/office/drawing/2014/main" id="{7A5167D7-EC5A-F844-A6BC-4064D54341ED}"/>
              </a:ext>
            </a:extLst>
          </p:cNvPr>
          <p:cNvCxnSpPr/>
          <p:nvPr/>
        </p:nvCxnSpPr>
        <p:spPr>
          <a:xfrm flipV="1">
            <a:off x="2502556" y="2159758"/>
            <a:ext cx="0" cy="46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60DFD8-70BC-F836-28C3-DF7F358DB964}"/>
              </a:ext>
            </a:extLst>
          </p:cNvPr>
          <p:cNvSpPr txBox="1"/>
          <p:nvPr/>
        </p:nvSpPr>
        <p:spPr>
          <a:xfrm>
            <a:off x="2481561" y="4254906"/>
            <a:ext cx="437187" cy="1005840"/>
          </a:xfrm>
          <a:prstGeom prst="rect">
            <a:avLst/>
          </a:prstGeom>
          <a:solidFill>
            <a:schemeClr val="bg1"/>
          </a:solidFill>
        </p:spPr>
        <p:txBody>
          <a:bodyPr wrap="square" rtlCol="0">
            <a:spAutoFit/>
          </a:bodyPr>
          <a:lstStyle/>
          <a:p>
            <a:endParaRPr lang="en-US" dirty="0"/>
          </a:p>
        </p:txBody>
      </p:sp>
      <p:sp>
        <p:nvSpPr>
          <p:cNvPr id="28" name="TextBox 27">
            <a:extLst>
              <a:ext uri="{FF2B5EF4-FFF2-40B4-BE49-F238E27FC236}">
                <a16:creationId xmlns:a16="http://schemas.microsoft.com/office/drawing/2014/main" id="{EB018DB8-3646-127C-08B5-A1E894113097}"/>
              </a:ext>
            </a:extLst>
          </p:cNvPr>
          <p:cNvSpPr txBox="1"/>
          <p:nvPr/>
        </p:nvSpPr>
        <p:spPr>
          <a:xfrm>
            <a:off x="6464430" y="4351973"/>
            <a:ext cx="437187" cy="1005840"/>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id="{52BDF0AA-2BD8-558A-56BA-BD7E7B0D8F0C}"/>
              </a:ext>
            </a:extLst>
          </p:cNvPr>
          <p:cNvSpPr txBox="1"/>
          <p:nvPr/>
        </p:nvSpPr>
        <p:spPr>
          <a:xfrm>
            <a:off x="10298015" y="4371723"/>
            <a:ext cx="437187" cy="10058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25261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15781</TotalTime>
  <Words>978</Words>
  <Application>Microsoft Macintosh PowerPoint</Application>
  <PresentationFormat>Widescreen</PresentationFormat>
  <Paragraphs>120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Symbol</vt:lpstr>
      <vt:lpstr>Times New Roman</vt:lpstr>
      <vt:lpstr>Wingdings</vt:lpstr>
      <vt:lpstr>Office Theme</vt:lpstr>
      <vt:lpstr>The impact of drifting orbits on the monthly regional TOA flux assuming constant 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Drifting Orbits on Monthly Regional TOA Flux Observations from the Clouds and the Earth’s Radiant Energy System (CERES)</dc:title>
  <dc:creator>Doelling, David Robert (LARC-E302)</dc:creator>
  <cp:lastModifiedBy>Doelling, David Robert (LARC-E302)</cp:lastModifiedBy>
  <cp:revision>52</cp:revision>
  <dcterms:created xsi:type="dcterms:W3CDTF">2022-05-06T15:48:15Z</dcterms:created>
  <dcterms:modified xsi:type="dcterms:W3CDTF">2022-06-29T20:58:52Z</dcterms:modified>
</cp:coreProperties>
</file>