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67" d="100"/>
          <a:sy n="67" d="100"/>
        </p:scale>
        <p:origin x="536"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03b756bd51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03b756bd51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cfa902a799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cfa902a79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cfa902a799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cfa902a79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06720911b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06720911b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6303e1eca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6303e1eca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36303e1eca_0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36303e1eca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36303e1eca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36303e1eca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36303e1eca_0_2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36303e1eca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36303e1eca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36303e1eca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36303e1eca_0_4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36303e1eca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36303e1eca_0_5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136303e1eca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136303e1eca_0_5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136303e1eca_0_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36303e1eca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36303e1eca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36303e1eca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36303e1eca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5593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057175" y="158525"/>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8" name="Google Shape;4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344A67"/>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lt1"/>
              </a:buClr>
              <a:buSzPts val="2800"/>
              <a:buNone/>
              <a:defRPr sz="2800">
                <a:solidFill>
                  <a:schemeClr val="lt1"/>
                </a:solidFill>
              </a:defRPr>
            </a:lvl1pPr>
            <a:lvl2pPr lvl="1" algn="ctr">
              <a:spcBef>
                <a:spcPts val="0"/>
              </a:spcBef>
              <a:spcAft>
                <a:spcPts val="0"/>
              </a:spcAft>
              <a:buClr>
                <a:schemeClr val="lt1"/>
              </a:buClr>
              <a:buSzPts val="2800"/>
              <a:buNone/>
              <a:defRPr sz="2800">
                <a:solidFill>
                  <a:schemeClr val="lt1"/>
                </a:solidFill>
              </a:defRPr>
            </a:lvl2pPr>
            <a:lvl3pPr lvl="2" algn="ctr">
              <a:spcBef>
                <a:spcPts val="0"/>
              </a:spcBef>
              <a:spcAft>
                <a:spcPts val="0"/>
              </a:spcAft>
              <a:buClr>
                <a:schemeClr val="lt1"/>
              </a:buClr>
              <a:buSzPts val="2800"/>
              <a:buNone/>
              <a:defRPr sz="2800">
                <a:solidFill>
                  <a:schemeClr val="lt1"/>
                </a:solidFill>
              </a:defRPr>
            </a:lvl3pPr>
            <a:lvl4pPr lvl="3" algn="ctr">
              <a:spcBef>
                <a:spcPts val="0"/>
              </a:spcBef>
              <a:spcAft>
                <a:spcPts val="0"/>
              </a:spcAft>
              <a:buClr>
                <a:schemeClr val="lt1"/>
              </a:buClr>
              <a:buSzPts val="2800"/>
              <a:buNone/>
              <a:defRPr sz="2800">
                <a:solidFill>
                  <a:schemeClr val="lt1"/>
                </a:solidFill>
              </a:defRPr>
            </a:lvl4pPr>
            <a:lvl5pPr lvl="4" algn="ctr">
              <a:spcBef>
                <a:spcPts val="0"/>
              </a:spcBef>
              <a:spcAft>
                <a:spcPts val="0"/>
              </a:spcAft>
              <a:buClr>
                <a:schemeClr val="lt1"/>
              </a:buClr>
              <a:buSzPts val="2800"/>
              <a:buNone/>
              <a:defRPr sz="2800">
                <a:solidFill>
                  <a:schemeClr val="lt1"/>
                </a:solidFill>
              </a:defRPr>
            </a:lvl5pPr>
            <a:lvl6pPr lvl="5" algn="ctr">
              <a:spcBef>
                <a:spcPts val="0"/>
              </a:spcBef>
              <a:spcAft>
                <a:spcPts val="0"/>
              </a:spcAft>
              <a:buClr>
                <a:schemeClr val="lt1"/>
              </a:buClr>
              <a:buSzPts val="2800"/>
              <a:buNone/>
              <a:defRPr sz="2800">
                <a:solidFill>
                  <a:schemeClr val="lt1"/>
                </a:solidFill>
              </a:defRPr>
            </a:lvl6pPr>
            <a:lvl7pPr lvl="6" algn="ctr">
              <a:spcBef>
                <a:spcPts val="0"/>
              </a:spcBef>
              <a:spcAft>
                <a:spcPts val="0"/>
              </a:spcAft>
              <a:buClr>
                <a:schemeClr val="lt1"/>
              </a:buClr>
              <a:buSzPts val="2800"/>
              <a:buNone/>
              <a:defRPr sz="2800">
                <a:solidFill>
                  <a:schemeClr val="lt1"/>
                </a:solidFill>
              </a:defRPr>
            </a:lvl7pPr>
            <a:lvl8pPr lvl="7" algn="ctr">
              <a:spcBef>
                <a:spcPts val="0"/>
              </a:spcBef>
              <a:spcAft>
                <a:spcPts val="0"/>
              </a:spcAft>
              <a:buClr>
                <a:schemeClr val="lt1"/>
              </a:buClr>
              <a:buSzPts val="2800"/>
              <a:buNone/>
              <a:defRPr sz="2800">
                <a:solidFill>
                  <a:schemeClr val="lt1"/>
                </a:solidFill>
              </a:defRPr>
            </a:lvl8pPr>
            <a:lvl9pPr lvl="8" algn="ctr">
              <a:spcBef>
                <a:spcPts val="0"/>
              </a:spcBef>
              <a:spcAft>
                <a:spcPts val="0"/>
              </a:spcAft>
              <a:buClr>
                <a:schemeClr val="lt1"/>
              </a:buClr>
              <a:buSzPts val="2800"/>
              <a:buNone/>
              <a:defRPr sz="2800">
                <a:solidFill>
                  <a:schemeClr val="lt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Char char="●"/>
              <a:defRPr sz="1800">
                <a:solidFill>
                  <a:schemeClr val="lt1"/>
                </a:solidFill>
              </a:defRPr>
            </a:lvl1pPr>
            <a:lvl2pPr marL="914400" lvl="1" indent="-317500">
              <a:lnSpc>
                <a:spcPct val="115000"/>
              </a:lnSpc>
              <a:spcBef>
                <a:spcPts val="0"/>
              </a:spcBef>
              <a:spcAft>
                <a:spcPts val="0"/>
              </a:spcAft>
              <a:buClr>
                <a:schemeClr val="lt1"/>
              </a:buClr>
              <a:buSzPts val="1400"/>
              <a:buChar char="○"/>
              <a:defRPr>
                <a:solidFill>
                  <a:schemeClr val="lt1"/>
                </a:solidFill>
              </a:defRPr>
            </a:lvl2pPr>
            <a:lvl3pPr marL="1371600" lvl="2" indent="-317500">
              <a:lnSpc>
                <a:spcPct val="115000"/>
              </a:lnSpc>
              <a:spcBef>
                <a:spcPts val="0"/>
              </a:spcBef>
              <a:spcAft>
                <a:spcPts val="0"/>
              </a:spcAft>
              <a:buClr>
                <a:schemeClr val="lt1"/>
              </a:buClr>
              <a:buSzPts val="1400"/>
              <a:buChar char="■"/>
              <a:defRPr>
                <a:solidFill>
                  <a:schemeClr val="lt1"/>
                </a:solidFill>
              </a:defRPr>
            </a:lvl3pPr>
            <a:lvl4pPr marL="1828800" lvl="3" indent="-317500">
              <a:lnSpc>
                <a:spcPct val="115000"/>
              </a:lnSpc>
              <a:spcBef>
                <a:spcPts val="0"/>
              </a:spcBef>
              <a:spcAft>
                <a:spcPts val="0"/>
              </a:spcAft>
              <a:buClr>
                <a:schemeClr val="lt1"/>
              </a:buClr>
              <a:buSzPts val="1400"/>
              <a:buChar char="●"/>
              <a:defRPr>
                <a:solidFill>
                  <a:schemeClr val="lt1"/>
                </a:solidFill>
              </a:defRPr>
            </a:lvl4pPr>
            <a:lvl5pPr marL="2286000" lvl="4" indent="-317500">
              <a:lnSpc>
                <a:spcPct val="115000"/>
              </a:lnSpc>
              <a:spcBef>
                <a:spcPts val="0"/>
              </a:spcBef>
              <a:spcAft>
                <a:spcPts val="0"/>
              </a:spcAft>
              <a:buClr>
                <a:schemeClr val="lt1"/>
              </a:buClr>
              <a:buSzPts val="1400"/>
              <a:buChar char="○"/>
              <a:defRPr>
                <a:solidFill>
                  <a:schemeClr val="lt1"/>
                </a:solidFill>
              </a:defRPr>
            </a:lvl5pPr>
            <a:lvl6pPr marL="2743200" lvl="5" indent="-317500">
              <a:lnSpc>
                <a:spcPct val="115000"/>
              </a:lnSpc>
              <a:spcBef>
                <a:spcPts val="0"/>
              </a:spcBef>
              <a:spcAft>
                <a:spcPts val="0"/>
              </a:spcAft>
              <a:buClr>
                <a:schemeClr val="lt1"/>
              </a:buClr>
              <a:buSzPts val="1400"/>
              <a:buChar char="■"/>
              <a:defRPr>
                <a:solidFill>
                  <a:schemeClr val="lt1"/>
                </a:solidFill>
              </a:defRPr>
            </a:lvl6pPr>
            <a:lvl7pPr marL="3200400" lvl="6" indent="-317500">
              <a:lnSpc>
                <a:spcPct val="115000"/>
              </a:lnSpc>
              <a:spcBef>
                <a:spcPts val="0"/>
              </a:spcBef>
              <a:spcAft>
                <a:spcPts val="0"/>
              </a:spcAft>
              <a:buClr>
                <a:schemeClr val="lt1"/>
              </a:buClr>
              <a:buSzPts val="1400"/>
              <a:buChar char="●"/>
              <a:defRPr>
                <a:solidFill>
                  <a:schemeClr val="lt1"/>
                </a:solidFill>
              </a:defRPr>
            </a:lvl7pPr>
            <a:lvl8pPr marL="3657600" lvl="7" indent="-317500">
              <a:lnSpc>
                <a:spcPct val="115000"/>
              </a:lnSpc>
              <a:spcBef>
                <a:spcPts val="0"/>
              </a:spcBef>
              <a:spcAft>
                <a:spcPts val="0"/>
              </a:spcAft>
              <a:buClr>
                <a:schemeClr val="lt1"/>
              </a:buClr>
              <a:buSzPts val="1400"/>
              <a:buChar char="○"/>
              <a:defRPr>
                <a:solidFill>
                  <a:schemeClr val="lt1"/>
                </a:solidFill>
              </a:defRPr>
            </a:lvl8pPr>
            <a:lvl9pPr marL="4114800" lvl="8" indent="-317500">
              <a:lnSpc>
                <a:spcPct val="115000"/>
              </a:lnSpc>
              <a:spcBef>
                <a:spcPts val="0"/>
              </a:spcBef>
              <a:spcAft>
                <a:spcPts val="0"/>
              </a:spcAft>
              <a:buClr>
                <a:schemeClr val="lt1"/>
              </a:buClr>
              <a:buSzPts val="1400"/>
              <a:buChar char="■"/>
              <a:defRPr>
                <a:solidFill>
                  <a:schemeClr val="lt1"/>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3">
            <a:alphaModFix/>
          </a:blip>
          <a:stretch>
            <a:fillRect/>
          </a:stretch>
        </p:blipFill>
        <p:spPr>
          <a:xfrm>
            <a:off x="8401201" y="57147"/>
            <a:ext cx="691184" cy="5727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r1z8b20vl9.execute-api.us-west-1.amazonaws.com/apps?string_type=all&amp;string_topic=Floods&amp;app_site=al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1016/j.rse.2018.04.053"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doi.org/%2010.5067/MODIS/MCD43A4.006"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vincent.inverso@nasa.gov"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orcid.org/0000-0001-9762-591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11" name="Google Shape;55;p13">
            <a:extLst>
              <a:ext uri="{FF2B5EF4-FFF2-40B4-BE49-F238E27FC236}">
                <a16:creationId xmlns:a16="http://schemas.microsoft.com/office/drawing/2014/main" id="{8A2F6F0F-08E4-640C-FFD9-BD9C0BD844CB}"/>
              </a:ext>
            </a:extLst>
          </p:cNvPr>
          <p:cNvSpPr txBox="1">
            <a:spLocks noGrp="1"/>
          </p:cNvSpPr>
          <p:nvPr>
            <p:ph type="ctrTitle"/>
          </p:nvPr>
        </p:nvSpPr>
        <p:spPr>
          <a:xfrm>
            <a:off x="311700" y="202031"/>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Usage-Based Discovery and Graph Federation</a:t>
            </a:r>
            <a:endParaRPr dirty="0"/>
          </a:p>
        </p:txBody>
      </p:sp>
      <p:sp>
        <p:nvSpPr>
          <p:cNvPr id="12" name="Google Shape;56;p13">
            <a:extLst>
              <a:ext uri="{FF2B5EF4-FFF2-40B4-BE49-F238E27FC236}">
                <a16:creationId xmlns:a16="http://schemas.microsoft.com/office/drawing/2014/main" id="{3D370345-6E55-EA00-84C4-1E40877CCABE}"/>
              </a:ext>
            </a:extLst>
          </p:cNvPr>
          <p:cNvSpPr txBox="1">
            <a:spLocks noGrp="1"/>
          </p:cNvSpPr>
          <p:nvPr>
            <p:ph type="subTitle" idx="1"/>
          </p:nvPr>
        </p:nvSpPr>
        <p:spPr>
          <a:xfrm>
            <a:off x="311700" y="2503575"/>
            <a:ext cx="8520600" cy="110504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Vincent </a:t>
            </a:r>
            <a:r>
              <a:rPr lang="en" sz="2400" dirty="0" err="1"/>
              <a:t>Inverso</a:t>
            </a:r>
            <a:r>
              <a:rPr lang="en" sz="2400" dirty="0"/>
              <a:t> </a:t>
            </a:r>
          </a:p>
          <a:p>
            <a:pPr marL="0" lvl="0" indent="0" algn="ctr" rtl="0">
              <a:spcBef>
                <a:spcPts val="0"/>
              </a:spcBef>
              <a:spcAft>
                <a:spcPts val="0"/>
              </a:spcAft>
              <a:buNone/>
            </a:pPr>
            <a:r>
              <a:rPr lang="en" sz="2400" dirty="0"/>
              <a:t>NASA Earth Science Data and Information System Project</a:t>
            </a:r>
          </a:p>
          <a:p>
            <a:pPr marL="0" lvl="0" indent="0" algn="ctr" rtl="0">
              <a:spcBef>
                <a:spcPts val="0"/>
              </a:spcBef>
              <a:spcAft>
                <a:spcPts val="0"/>
              </a:spcAft>
              <a:buNone/>
            </a:pPr>
            <a:endParaRPr lang="en-US" sz="2400" dirty="0"/>
          </a:p>
          <a:p>
            <a:pPr marL="0" lvl="0" indent="0" algn="ctr" rtl="0">
              <a:spcBef>
                <a:spcPts val="0"/>
              </a:spcBef>
              <a:spcAft>
                <a:spcPts val="0"/>
              </a:spcAft>
              <a:buNone/>
            </a:pPr>
            <a:r>
              <a:rPr lang="en-US" sz="2400" dirty="0"/>
              <a:t>ESIP Summer Meeting Pittsburgh </a:t>
            </a:r>
          </a:p>
          <a:p>
            <a:pPr marL="0" lvl="0" indent="0" algn="ctr" rtl="0">
              <a:spcBef>
                <a:spcPts val="0"/>
              </a:spcBef>
              <a:spcAft>
                <a:spcPts val="0"/>
              </a:spcAft>
              <a:buNone/>
            </a:pPr>
            <a:r>
              <a:rPr lang="en-US" sz="2400" dirty="0"/>
              <a:t>ESIP Discovery Cluster</a:t>
            </a:r>
          </a:p>
          <a:p>
            <a:pPr marL="0" lvl="0" indent="0" algn="ctr" rtl="0">
              <a:spcBef>
                <a:spcPts val="0"/>
              </a:spcBef>
              <a:spcAft>
                <a:spcPts val="0"/>
              </a:spcAft>
              <a:buNone/>
            </a:pPr>
            <a:r>
              <a:rPr lang="en-US" sz="2400" dirty="0"/>
              <a:t>July 21, 2022 </a:t>
            </a: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38900" y="3317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Usage-Based Discovery</a:t>
            </a:r>
            <a:endParaRPr/>
          </a:p>
        </p:txBody>
      </p:sp>
      <p:pic>
        <p:nvPicPr>
          <p:cNvPr id="63" name="Google Shape;63;p14"/>
          <p:cNvPicPr preferRelativeResize="0"/>
          <p:nvPr/>
        </p:nvPicPr>
        <p:blipFill>
          <a:blip r:embed="rId3">
            <a:alphaModFix/>
          </a:blip>
          <a:stretch>
            <a:fillRect/>
          </a:stretch>
        </p:blipFill>
        <p:spPr>
          <a:xfrm>
            <a:off x="460825" y="956138"/>
            <a:ext cx="8069922" cy="4034961"/>
          </a:xfrm>
          <a:prstGeom prst="rect">
            <a:avLst/>
          </a:prstGeom>
          <a:noFill/>
          <a:ln>
            <a:noFill/>
          </a:ln>
        </p:spPr>
      </p:pic>
      <p:sp>
        <p:nvSpPr>
          <p:cNvPr id="64" name="Google Shape;64;p14"/>
          <p:cNvSpPr txBox="1"/>
          <p:nvPr/>
        </p:nvSpPr>
        <p:spPr>
          <a:xfrm>
            <a:off x="1115825" y="553375"/>
            <a:ext cx="1487700" cy="27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0FF00"/>
                </a:solidFill>
              </a:rPr>
              <a:t>TOPIC</a:t>
            </a:r>
            <a:endParaRPr sz="1600">
              <a:solidFill>
                <a:srgbClr val="00FF00"/>
              </a:solidFill>
            </a:endParaRPr>
          </a:p>
        </p:txBody>
      </p:sp>
      <p:sp>
        <p:nvSpPr>
          <p:cNvPr id="65" name="Google Shape;65;p14"/>
          <p:cNvSpPr txBox="1"/>
          <p:nvPr/>
        </p:nvSpPr>
        <p:spPr>
          <a:xfrm>
            <a:off x="3751950" y="568783"/>
            <a:ext cx="1487700" cy="45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0FF00"/>
                </a:solidFill>
              </a:rPr>
              <a:t>ARTICLE</a:t>
            </a:r>
            <a:endParaRPr sz="1600">
              <a:solidFill>
                <a:srgbClr val="00FF00"/>
              </a:solidFill>
            </a:endParaRPr>
          </a:p>
        </p:txBody>
      </p:sp>
      <p:sp>
        <p:nvSpPr>
          <p:cNvPr id="66" name="Google Shape;66;p14"/>
          <p:cNvSpPr txBox="1"/>
          <p:nvPr/>
        </p:nvSpPr>
        <p:spPr>
          <a:xfrm>
            <a:off x="6463900" y="568783"/>
            <a:ext cx="1487700" cy="45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00FF00"/>
                </a:solidFill>
              </a:rPr>
              <a:t>DATASETS</a:t>
            </a:r>
            <a:endParaRPr sz="1600">
              <a:solidFill>
                <a:srgbClr val="00FF00"/>
              </a:solidFill>
            </a:endParaRPr>
          </a:p>
        </p:txBody>
      </p:sp>
      <p:sp>
        <p:nvSpPr>
          <p:cNvPr id="8" name="TextBox 7">
            <a:extLst>
              <a:ext uri="{FF2B5EF4-FFF2-40B4-BE49-F238E27FC236}">
                <a16:creationId xmlns:a16="http://schemas.microsoft.com/office/drawing/2014/main" id="{F6F3EF88-2EFE-411D-A085-BEE25048E164}"/>
              </a:ext>
            </a:extLst>
          </p:cNvPr>
          <p:cNvSpPr txBox="1"/>
          <p:nvPr/>
        </p:nvSpPr>
        <p:spPr>
          <a:xfrm>
            <a:off x="338900" y="411335"/>
            <a:ext cx="8845099" cy="276999"/>
          </a:xfrm>
          <a:prstGeom prst="rect">
            <a:avLst/>
          </a:prstGeom>
          <a:noFill/>
        </p:spPr>
        <p:txBody>
          <a:bodyPr wrap="square">
            <a:spAutoFit/>
          </a:bodyPr>
          <a:lstStyle/>
          <a:p>
            <a:pPr marL="0" marR="0">
              <a:spcBef>
                <a:spcPts val="0"/>
              </a:spcBef>
              <a:spcAft>
                <a:spcPts val="0"/>
              </a:spcAft>
            </a:pPr>
            <a:r>
              <a:rPr lang="en-US" sz="1200" u="sng" dirty="0">
                <a:solidFill>
                  <a:srgbClr val="000000"/>
                </a:solidFill>
                <a:effectLst/>
                <a:latin typeface="Calibri" panose="020F0502020204030204" pitchFamily="34" charset="0"/>
                <a:ea typeface="Times New Roman" panose="02020603050405020304" pitchFamily="18" charset="0"/>
                <a:hlinkClick r:id="rId4"/>
              </a:rPr>
              <a:t>https://r1z8b20vl9.execute-api.us-west-1.amazonaws.com/apps?string_type=all&amp;string_topic=Floods&amp;app_site=all</a:t>
            </a:r>
            <a:endParaRPr lang="en-US" sz="1200" dirty="0">
              <a:effectLst/>
              <a:latin typeface="Calibri" panose="020F0502020204030204" pitchFamily="34" charset="0"/>
              <a:ea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Usage-Based Discovery is powered by a graph of dataset-usage and topic-dataset relationships</a:t>
            </a:r>
            <a:endParaRPr/>
          </a:p>
        </p:txBody>
      </p:sp>
      <p:sp>
        <p:nvSpPr>
          <p:cNvPr id="72" name="Google Shape;72;p15"/>
          <p:cNvSpPr/>
          <p:nvPr/>
        </p:nvSpPr>
        <p:spPr>
          <a:xfrm>
            <a:off x="3484287" y="1867625"/>
            <a:ext cx="1933800" cy="1933800"/>
          </a:xfrm>
          <a:prstGeom prst="ellipse">
            <a:avLst/>
          </a:prstGeom>
          <a:solidFill>
            <a:srgbClr val="FFF2CC"/>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600"/>
              <a:t>Article</a:t>
            </a:r>
            <a:endParaRPr sz="1600"/>
          </a:p>
          <a:p>
            <a:pPr marL="0" lvl="0" indent="0" algn="l" rtl="0">
              <a:spcBef>
                <a:spcPts val="0"/>
              </a:spcBef>
              <a:spcAft>
                <a:spcPts val="0"/>
              </a:spcAft>
              <a:buNone/>
            </a:pPr>
            <a:endParaRPr/>
          </a:p>
          <a:p>
            <a:pPr marL="0" lvl="0" indent="0" algn="ctr" rtl="0">
              <a:spcBef>
                <a:spcPts val="0"/>
              </a:spcBef>
              <a:spcAft>
                <a:spcPts val="0"/>
              </a:spcAft>
              <a:buNone/>
            </a:pPr>
            <a:r>
              <a:rPr lang="en" u="sng">
                <a:solidFill>
                  <a:srgbClr val="0000FF"/>
                </a:solidFill>
                <a:hlinkClick r:id="rId3">
                  <a:extLst>
                    <a:ext uri="{A12FA001-AC4F-418D-AE19-62706E023703}">
                      <ahyp:hlinkClr xmlns:ahyp="http://schemas.microsoft.com/office/drawing/2018/hyperlinkcolor" val="tx"/>
                    </a:ext>
                  </a:extLst>
                </a:hlinkClick>
              </a:rPr>
              <a:t>https://doi.org/</a:t>
            </a:r>
            <a:br>
              <a:rPr lang="en" u="sng">
                <a:solidFill>
                  <a:srgbClr val="0000FF"/>
                </a:solidFill>
                <a:hlinkClick r:id="rId3">
                  <a:extLst>
                    <a:ext uri="{A12FA001-AC4F-418D-AE19-62706E023703}">
                      <ahyp:hlinkClr xmlns:ahyp="http://schemas.microsoft.com/office/drawing/2018/hyperlinkcolor" val="tx"/>
                    </a:ext>
                  </a:extLst>
                </a:hlinkClick>
              </a:rPr>
            </a:br>
            <a:r>
              <a:rPr lang="en" u="sng">
                <a:solidFill>
                  <a:srgbClr val="0000FF"/>
                </a:solidFill>
                <a:hlinkClick r:id="rId3">
                  <a:extLst>
                    <a:ext uri="{A12FA001-AC4F-418D-AE19-62706E023703}">
                      <ahyp:hlinkClr xmlns:ahyp="http://schemas.microsoft.com/office/drawing/2018/hyperlinkcolor" val="tx"/>
                    </a:ext>
                  </a:extLst>
                </a:hlinkClick>
              </a:rPr>
              <a:t>10.1016/j.rse.</a:t>
            </a:r>
            <a:br>
              <a:rPr lang="en" u="sng">
                <a:solidFill>
                  <a:srgbClr val="0000FF"/>
                </a:solidFill>
                <a:hlinkClick r:id="rId3">
                  <a:extLst>
                    <a:ext uri="{A12FA001-AC4F-418D-AE19-62706E023703}">
                      <ahyp:hlinkClr xmlns:ahyp="http://schemas.microsoft.com/office/drawing/2018/hyperlinkcolor" val="tx"/>
                    </a:ext>
                  </a:extLst>
                </a:hlinkClick>
              </a:rPr>
            </a:br>
            <a:r>
              <a:rPr lang="en" u="sng">
                <a:solidFill>
                  <a:srgbClr val="0000FF"/>
                </a:solidFill>
                <a:hlinkClick r:id="rId3">
                  <a:extLst>
                    <a:ext uri="{A12FA001-AC4F-418D-AE19-62706E023703}">
                      <ahyp:hlinkClr xmlns:ahyp="http://schemas.microsoft.com/office/drawing/2018/hyperlinkcolor" val="tx"/>
                    </a:ext>
                  </a:extLst>
                </a:hlinkClick>
              </a:rPr>
              <a:t>2018.04.053</a:t>
            </a:r>
            <a:endParaRPr>
              <a:solidFill>
                <a:srgbClr val="0000FF"/>
              </a:solidFill>
            </a:endParaRPr>
          </a:p>
        </p:txBody>
      </p:sp>
      <p:sp>
        <p:nvSpPr>
          <p:cNvPr id="73" name="Google Shape;73;p15"/>
          <p:cNvSpPr/>
          <p:nvPr/>
        </p:nvSpPr>
        <p:spPr>
          <a:xfrm>
            <a:off x="6587225" y="1867625"/>
            <a:ext cx="1933800" cy="1933800"/>
          </a:xfrm>
          <a:prstGeom prst="ellipse">
            <a:avLst/>
          </a:prstGeom>
          <a:solidFill>
            <a:srgbClr val="E6B8A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600"/>
              <a:t>Dataset</a:t>
            </a:r>
            <a:endParaRPr sz="1600"/>
          </a:p>
          <a:p>
            <a:pPr marL="0" lvl="0" indent="0" algn="l" rtl="0">
              <a:spcBef>
                <a:spcPts val="0"/>
              </a:spcBef>
              <a:spcAft>
                <a:spcPts val="0"/>
              </a:spcAft>
              <a:buNone/>
            </a:pPr>
            <a:endParaRPr/>
          </a:p>
          <a:p>
            <a:pPr marL="0" lvl="0" indent="0" algn="ctr" rtl="0">
              <a:spcBef>
                <a:spcPts val="0"/>
              </a:spcBef>
              <a:spcAft>
                <a:spcPts val="0"/>
              </a:spcAft>
              <a:buNone/>
            </a:pPr>
            <a:r>
              <a:rPr lang="en" u="sng">
                <a:solidFill>
                  <a:srgbClr val="0000FF"/>
                </a:solidFill>
                <a:hlinkClick r:id="rId4">
                  <a:extLst>
                    <a:ext uri="{A12FA001-AC4F-418D-AE19-62706E023703}">
                      <ahyp:hlinkClr xmlns:ahyp="http://schemas.microsoft.com/office/drawing/2018/hyperlinkcolor" val="tx"/>
                    </a:ext>
                  </a:extLst>
                </a:hlinkClick>
              </a:rPr>
              <a:t>https://doi.org/</a:t>
            </a:r>
            <a:br>
              <a:rPr lang="en" u="sng">
                <a:solidFill>
                  <a:srgbClr val="0000FF"/>
                </a:solidFill>
                <a:hlinkClick r:id="rId4">
                  <a:extLst>
                    <a:ext uri="{A12FA001-AC4F-418D-AE19-62706E023703}">
                      <ahyp:hlinkClr xmlns:ahyp="http://schemas.microsoft.com/office/drawing/2018/hyperlinkcolor" val="tx"/>
                    </a:ext>
                  </a:extLst>
                </a:hlinkClick>
              </a:rPr>
            </a:br>
            <a:r>
              <a:rPr lang="en" u="sng">
                <a:solidFill>
                  <a:srgbClr val="0000FF"/>
                </a:solidFill>
                <a:hlinkClick r:id="rId4">
                  <a:extLst>
                    <a:ext uri="{A12FA001-AC4F-418D-AE19-62706E023703}">
                      <ahyp:hlinkClr xmlns:ahyp="http://schemas.microsoft.com/office/drawing/2018/hyperlinkcolor" val="tx"/>
                    </a:ext>
                  </a:extLst>
                </a:hlinkClick>
              </a:rPr>
              <a:t>10.5067/MODIS/MCD43A4.006</a:t>
            </a:r>
            <a:endParaRPr>
              <a:solidFill>
                <a:srgbClr val="0000FF"/>
              </a:solidFill>
            </a:endParaRPr>
          </a:p>
        </p:txBody>
      </p:sp>
      <p:cxnSp>
        <p:nvCxnSpPr>
          <p:cNvPr id="74" name="Google Shape;74;p15"/>
          <p:cNvCxnSpPr>
            <a:stCxn id="72" idx="6"/>
            <a:endCxn id="73" idx="2"/>
          </p:cNvCxnSpPr>
          <p:nvPr/>
        </p:nvCxnSpPr>
        <p:spPr>
          <a:xfrm>
            <a:off x="5418087" y="2834525"/>
            <a:ext cx="1169100" cy="0"/>
          </a:xfrm>
          <a:prstGeom prst="straightConnector1">
            <a:avLst/>
          </a:prstGeom>
          <a:noFill/>
          <a:ln w="28575" cap="flat" cmpd="sng">
            <a:solidFill>
              <a:srgbClr val="FFFF00"/>
            </a:solidFill>
            <a:prstDash val="solid"/>
            <a:round/>
            <a:headEnd type="none" w="med" len="med"/>
            <a:tailEnd type="triangle" w="med" len="med"/>
          </a:ln>
        </p:spPr>
      </p:cxnSp>
      <p:sp>
        <p:nvSpPr>
          <p:cNvPr id="75" name="Google Shape;75;p15"/>
          <p:cNvSpPr/>
          <p:nvPr/>
        </p:nvSpPr>
        <p:spPr>
          <a:xfrm>
            <a:off x="485612" y="1867625"/>
            <a:ext cx="1933800" cy="19338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600"/>
              <a:t>Topic</a:t>
            </a:r>
            <a:endParaRPr sz="1600"/>
          </a:p>
          <a:p>
            <a:pPr marL="0" lvl="0" indent="0" algn="l" rtl="0">
              <a:spcBef>
                <a:spcPts val="0"/>
              </a:spcBef>
              <a:spcAft>
                <a:spcPts val="0"/>
              </a:spcAft>
              <a:buNone/>
            </a:pPr>
            <a:endParaRPr/>
          </a:p>
          <a:p>
            <a:pPr marL="0" lvl="0" indent="0" algn="ctr" rtl="0">
              <a:spcBef>
                <a:spcPts val="0"/>
              </a:spcBef>
              <a:spcAft>
                <a:spcPts val="0"/>
              </a:spcAft>
              <a:buNone/>
            </a:pPr>
            <a:r>
              <a:rPr lang="en" sz="1600" i="1">
                <a:solidFill>
                  <a:srgbClr val="0000FF"/>
                </a:solidFill>
              </a:rPr>
              <a:t>Fire</a:t>
            </a:r>
            <a:endParaRPr sz="1600" i="1">
              <a:solidFill>
                <a:srgbClr val="0000FF"/>
              </a:solidFill>
            </a:endParaRPr>
          </a:p>
        </p:txBody>
      </p:sp>
      <p:cxnSp>
        <p:nvCxnSpPr>
          <p:cNvPr id="76" name="Google Shape;76;p15"/>
          <p:cNvCxnSpPr>
            <a:stCxn id="72" idx="2"/>
            <a:endCxn id="75" idx="6"/>
          </p:cNvCxnSpPr>
          <p:nvPr/>
        </p:nvCxnSpPr>
        <p:spPr>
          <a:xfrm rot="10800000">
            <a:off x="2419287" y="2834525"/>
            <a:ext cx="1065000" cy="0"/>
          </a:xfrm>
          <a:prstGeom prst="straightConnector1">
            <a:avLst/>
          </a:prstGeom>
          <a:noFill/>
          <a:ln w="28575" cap="flat" cmpd="sng">
            <a:solidFill>
              <a:srgbClr val="FFFF00"/>
            </a:solidFill>
            <a:prstDash val="solid"/>
            <a:round/>
            <a:headEnd type="none" w="med" len="med"/>
            <a:tailEnd type="triangle" w="med" len="med"/>
          </a:ln>
        </p:spPr>
      </p:cxnSp>
      <p:sp>
        <p:nvSpPr>
          <p:cNvPr id="77" name="Google Shape;77;p15"/>
          <p:cNvSpPr txBox="1"/>
          <p:nvPr/>
        </p:nvSpPr>
        <p:spPr>
          <a:xfrm>
            <a:off x="2628900" y="2495550"/>
            <a:ext cx="895200" cy="1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6"/>
                </a:solidFill>
              </a:rPr>
              <a:t>about</a:t>
            </a:r>
            <a:endParaRPr sz="1600">
              <a:solidFill>
                <a:schemeClr val="accent6"/>
              </a:solidFill>
            </a:endParaRPr>
          </a:p>
        </p:txBody>
      </p:sp>
      <p:sp>
        <p:nvSpPr>
          <p:cNvPr id="78" name="Google Shape;78;p15"/>
          <p:cNvSpPr txBox="1"/>
          <p:nvPr/>
        </p:nvSpPr>
        <p:spPr>
          <a:xfrm>
            <a:off x="5591175" y="2495550"/>
            <a:ext cx="895200" cy="17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6"/>
                </a:solidFill>
              </a:rPr>
              <a:t>uses</a:t>
            </a:r>
            <a:endParaRPr sz="1600">
              <a:solidFill>
                <a:schemeClr val="accent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1067925" y="1832050"/>
            <a:ext cx="975375" cy="570850"/>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None/>
            </a:pPr>
            <a:r>
              <a:rPr lang="en" sz="1300">
                <a:solidFill>
                  <a:schemeClr val="lt1"/>
                </a:solidFill>
              </a:rPr>
              <a:t>ASF DAAC</a:t>
            </a:r>
            <a:endParaRPr sz="1300">
              <a:solidFill>
                <a:schemeClr val="lt1"/>
              </a:solidFill>
            </a:endParaRPr>
          </a:p>
        </p:txBody>
      </p:sp>
      <p:sp>
        <p:nvSpPr>
          <p:cNvPr id="84" name="Google Shape;84;p16"/>
          <p:cNvSpPr/>
          <p:nvPr/>
        </p:nvSpPr>
        <p:spPr>
          <a:xfrm>
            <a:off x="82250" y="1832050"/>
            <a:ext cx="1020300" cy="570850"/>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None/>
            </a:pPr>
            <a:r>
              <a:rPr lang="en" sz="1300">
                <a:solidFill>
                  <a:schemeClr val="lt1"/>
                </a:solidFill>
              </a:rPr>
              <a:t>SEDAC</a:t>
            </a:r>
            <a:endParaRPr sz="1300">
              <a:solidFill>
                <a:schemeClr val="lt1"/>
              </a:solidFill>
            </a:endParaRPr>
          </a:p>
        </p:txBody>
      </p:sp>
      <p:sp>
        <p:nvSpPr>
          <p:cNvPr id="85" name="Google Shape;85;p16"/>
          <p:cNvSpPr/>
          <p:nvPr/>
        </p:nvSpPr>
        <p:spPr>
          <a:xfrm rot="5400000" flipH="1">
            <a:off x="2714849" y="1180196"/>
            <a:ext cx="1814400" cy="3128100"/>
          </a:xfrm>
          <a:prstGeom prst="bentArrow">
            <a:avLst>
              <a:gd name="adj1" fmla="val 36874"/>
              <a:gd name="adj2" fmla="val 25102"/>
              <a:gd name="adj3" fmla="val 27714"/>
              <a:gd name="adj4" fmla="val 1064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p:nvPr/>
        </p:nvSpPr>
        <p:spPr>
          <a:xfrm>
            <a:off x="7163825" y="2749275"/>
            <a:ext cx="1020300" cy="939600"/>
          </a:xfrm>
          <a:prstGeom prst="roundRect">
            <a:avLst>
              <a:gd name="adj" fmla="val 16667"/>
            </a:avLst>
          </a:prstGeom>
          <a:gradFill>
            <a:gsLst>
              <a:gs pos="0">
                <a:srgbClr val="00D2E9"/>
              </a:gs>
              <a:gs pos="100000">
                <a:srgbClr val="045962"/>
              </a:gs>
            </a:gsLst>
            <a:path path="circle">
              <a:fillToRect l="50000" t="50000" r="50000" b="50000"/>
            </a:path>
            <a:tileRect/>
          </a:gradFill>
          <a:ln w="9525" cap="flat" cmpd="sng">
            <a:solidFill>
              <a:schemeClr val="dk2"/>
            </a:solidFill>
            <a:prstDash val="solid"/>
            <a:round/>
            <a:headEnd type="none" w="sm" len="sm"/>
            <a:tailEnd type="none" w="sm" len="sm"/>
          </a:ln>
        </p:spPr>
        <p:txBody>
          <a:bodyPr spcFirstLastPara="1" wrap="square" lIns="91425" tIns="91425" rIns="91425" bIns="0" anchor="b" anchorCtr="0">
            <a:noAutofit/>
          </a:bodyPr>
          <a:lstStyle/>
          <a:p>
            <a:pPr marL="0" lvl="0" indent="0" algn="ctr" rtl="0">
              <a:spcBef>
                <a:spcPts val="0"/>
              </a:spcBef>
              <a:spcAft>
                <a:spcPts val="0"/>
              </a:spcAft>
              <a:buNone/>
            </a:pPr>
            <a:r>
              <a:rPr lang="en">
                <a:solidFill>
                  <a:schemeClr val="lt1"/>
                </a:solidFill>
              </a:rPr>
              <a:t>UBD Team</a:t>
            </a:r>
            <a:endParaRPr>
              <a:solidFill>
                <a:schemeClr val="lt1"/>
              </a:solidFill>
            </a:endParaRPr>
          </a:p>
        </p:txBody>
      </p:sp>
      <p:sp>
        <p:nvSpPr>
          <p:cNvPr id="87" name="Google Shape;87;p16"/>
          <p:cNvSpPr/>
          <p:nvPr/>
        </p:nvSpPr>
        <p:spPr>
          <a:xfrm>
            <a:off x="2126805" y="891481"/>
            <a:ext cx="2065500" cy="998400"/>
          </a:xfrm>
          <a:prstGeom prst="rightArrow">
            <a:avLst>
              <a:gd name="adj1" fmla="val 72079"/>
              <a:gd name="adj2" fmla="val 5346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6"/>
          <p:cNvSpPr/>
          <p:nvPr/>
        </p:nvSpPr>
        <p:spPr>
          <a:xfrm>
            <a:off x="1090375" y="1278200"/>
            <a:ext cx="952925" cy="570850"/>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None/>
            </a:pPr>
            <a:r>
              <a:rPr lang="en" sz="1300">
                <a:solidFill>
                  <a:schemeClr val="lt1"/>
                </a:solidFill>
              </a:rPr>
              <a:t>PO DAAC</a:t>
            </a:r>
            <a:endParaRPr sz="1300">
              <a:solidFill>
                <a:schemeClr val="lt1"/>
              </a:solidFill>
            </a:endParaRPr>
          </a:p>
        </p:txBody>
      </p:sp>
      <p:sp>
        <p:nvSpPr>
          <p:cNvPr id="89" name="Google Shape;89;p16"/>
          <p:cNvSpPr/>
          <p:nvPr/>
        </p:nvSpPr>
        <p:spPr>
          <a:xfrm>
            <a:off x="82250" y="1278200"/>
            <a:ext cx="1020300" cy="570850"/>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None/>
            </a:pPr>
            <a:r>
              <a:rPr lang="en" sz="1300">
                <a:solidFill>
                  <a:schemeClr val="lt1"/>
                </a:solidFill>
              </a:rPr>
              <a:t>GES DISC</a:t>
            </a:r>
            <a:endParaRPr sz="1300">
              <a:solidFill>
                <a:schemeClr val="lt1"/>
              </a:solidFill>
            </a:endParaRPr>
          </a:p>
        </p:txBody>
      </p:sp>
      <p:sp>
        <p:nvSpPr>
          <p:cNvPr id="90" name="Google Shape;90;p16"/>
          <p:cNvSpPr txBox="1">
            <a:spLocks noGrp="1"/>
          </p:cNvSpPr>
          <p:nvPr>
            <p:ph type="title"/>
          </p:nvPr>
        </p:nvSpPr>
        <p:spPr>
          <a:xfrm>
            <a:off x="311700" y="640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Populating the graph is an intensive community effort</a:t>
            </a:r>
            <a:endParaRPr/>
          </a:p>
        </p:txBody>
      </p:sp>
      <p:sp>
        <p:nvSpPr>
          <p:cNvPr id="91" name="Google Shape;91;p16"/>
          <p:cNvSpPr/>
          <p:nvPr/>
        </p:nvSpPr>
        <p:spPr>
          <a:xfrm>
            <a:off x="1067925" y="707350"/>
            <a:ext cx="975375" cy="570850"/>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p>
            <a:pPr marL="0" marR="0" lvl="0" indent="0" algn="ctr" rtl="0">
              <a:lnSpc>
                <a:spcPct val="100000"/>
              </a:lnSpc>
              <a:spcBef>
                <a:spcPts val="0"/>
              </a:spcBef>
              <a:spcAft>
                <a:spcPts val="0"/>
              </a:spcAft>
              <a:buNone/>
            </a:pPr>
            <a:r>
              <a:rPr lang="en" sz="1300">
                <a:solidFill>
                  <a:schemeClr val="lt1"/>
                </a:solidFill>
              </a:rPr>
              <a:t>LP DAAC</a:t>
            </a:r>
            <a:endParaRPr sz="1300">
              <a:solidFill>
                <a:schemeClr val="lt1"/>
              </a:solidFill>
            </a:endParaRPr>
          </a:p>
        </p:txBody>
      </p:sp>
      <p:sp>
        <p:nvSpPr>
          <p:cNvPr id="92" name="Google Shape;92;p16"/>
          <p:cNvSpPr/>
          <p:nvPr/>
        </p:nvSpPr>
        <p:spPr>
          <a:xfrm>
            <a:off x="82250" y="707375"/>
            <a:ext cx="1020300" cy="570825"/>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0" anchor="b" anchorCtr="0">
            <a:noAutofit/>
          </a:bodyPr>
          <a:lstStyle/>
          <a:p>
            <a:pPr marL="0" lvl="0" indent="0" algn="ctr" rtl="0">
              <a:spcBef>
                <a:spcPts val="0"/>
              </a:spcBef>
              <a:spcAft>
                <a:spcPts val="0"/>
              </a:spcAft>
              <a:buNone/>
            </a:pPr>
            <a:r>
              <a:rPr lang="en" sz="1300">
                <a:solidFill>
                  <a:schemeClr val="lt1"/>
                </a:solidFill>
              </a:rPr>
              <a:t>ORNL DAAC</a:t>
            </a:r>
            <a:endParaRPr sz="1300">
              <a:solidFill>
                <a:schemeClr val="lt1"/>
              </a:solidFill>
            </a:endParaRPr>
          </a:p>
        </p:txBody>
      </p:sp>
      <p:sp>
        <p:nvSpPr>
          <p:cNvPr id="93" name="Google Shape;93;p16"/>
          <p:cNvSpPr/>
          <p:nvPr/>
        </p:nvSpPr>
        <p:spPr>
          <a:xfrm>
            <a:off x="710061" y="2956728"/>
            <a:ext cx="1246544" cy="732104"/>
          </a:xfrm>
          <a:prstGeom prst="flowChartInternalStorage">
            <a:avLst/>
          </a:prstGeom>
          <a:solidFill>
            <a:srgbClr val="38761D"/>
          </a:solidFill>
          <a:ln w="9525" cap="flat" cmpd="sng">
            <a:solidFill>
              <a:schemeClr val="lt1"/>
            </a:solidFill>
            <a:prstDash val="solid"/>
            <a:round/>
            <a:headEnd type="none" w="sm" len="sm"/>
            <a:tailEnd type="none" w="sm" len="sm"/>
          </a:ln>
        </p:spPr>
        <p:txBody>
          <a:bodyPr spcFirstLastPara="1" wrap="square" lIns="91425" tIns="91425" rIns="91425" bIns="91425" anchor="b" anchorCtr="0">
            <a:noAutofit/>
          </a:bodyPr>
          <a:lstStyle/>
          <a:p>
            <a:pPr marL="0" lvl="0" indent="0" algn="ctr" rtl="0">
              <a:spcBef>
                <a:spcPts val="0"/>
              </a:spcBef>
              <a:spcAft>
                <a:spcPts val="0"/>
              </a:spcAft>
              <a:buNone/>
            </a:pPr>
            <a:r>
              <a:rPr lang="en" sz="1200">
                <a:solidFill>
                  <a:schemeClr val="lt1"/>
                </a:solidFill>
              </a:rPr>
              <a:t>ESIP Discovery Cluster</a:t>
            </a:r>
            <a:endParaRPr sz="1200">
              <a:solidFill>
                <a:schemeClr val="lt1"/>
              </a:solidFill>
            </a:endParaRPr>
          </a:p>
        </p:txBody>
      </p:sp>
      <p:grpSp>
        <p:nvGrpSpPr>
          <p:cNvPr id="94" name="Google Shape;94;p16"/>
          <p:cNvGrpSpPr/>
          <p:nvPr/>
        </p:nvGrpSpPr>
        <p:grpSpPr>
          <a:xfrm>
            <a:off x="7163817" y="2786225"/>
            <a:ext cx="516884" cy="558356"/>
            <a:chOff x="5119462" y="1044575"/>
            <a:chExt cx="727800" cy="979400"/>
          </a:xfrm>
        </p:grpSpPr>
        <p:sp>
          <p:nvSpPr>
            <p:cNvPr id="95" name="Google Shape;95;p16"/>
            <p:cNvSpPr/>
            <p:nvPr/>
          </p:nvSpPr>
          <p:spPr>
            <a:xfrm rot="5398416">
              <a:off x="5157862" y="1334575"/>
              <a:ext cx="651000" cy="727500"/>
            </a:xfrm>
            <a:prstGeom prst="chord">
              <a:avLst>
                <a:gd name="adj1" fmla="val 5395116"/>
                <a:gd name="adj2" fmla="val 16200000"/>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6"/>
            <p:cNvSpPr/>
            <p:nvPr/>
          </p:nvSpPr>
          <p:spPr>
            <a:xfrm>
              <a:off x="5274700" y="1044575"/>
              <a:ext cx="417300" cy="4173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 name="Google Shape;97;p16"/>
          <p:cNvSpPr/>
          <p:nvPr/>
        </p:nvSpPr>
        <p:spPr>
          <a:xfrm>
            <a:off x="2098507" y="1097870"/>
            <a:ext cx="660000" cy="5295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a:t>Article</a:t>
            </a:r>
            <a:endParaRPr sz="1300"/>
          </a:p>
        </p:txBody>
      </p:sp>
      <p:sp>
        <p:nvSpPr>
          <p:cNvPr id="98" name="Google Shape;98;p16"/>
          <p:cNvSpPr/>
          <p:nvPr/>
        </p:nvSpPr>
        <p:spPr>
          <a:xfrm>
            <a:off x="3069460" y="1097870"/>
            <a:ext cx="660000" cy="5295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000"/>
              <a:t>Dataset</a:t>
            </a:r>
            <a:endParaRPr sz="1000"/>
          </a:p>
        </p:txBody>
      </p:sp>
      <p:cxnSp>
        <p:nvCxnSpPr>
          <p:cNvPr id="99" name="Google Shape;99;p16"/>
          <p:cNvCxnSpPr>
            <a:stCxn id="97" idx="6"/>
            <a:endCxn id="98" idx="2"/>
          </p:cNvCxnSpPr>
          <p:nvPr/>
        </p:nvCxnSpPr>
        <p:spPr>
          <a:xfrm>
            <a:off x="2758507" y="1362620"/>
            <a:ext cx="311100" cy="0"/>
          </a:xfrm>
          <a:prstGeom prst="straightConnector1">
            <a:avLst/>
          </a:prstGeom>
          <a:noFill/>
          <a:ln w="28575" cap="flat" cmpd="sng">
            <a:solidFill>
              <a:srgbClr val="6AA84F"/>
            </a:solidFill>
            <a:prstDash val="solid"/>
            <a:round/>
            <a:headEnd type="none" w="med" len="med"/>
            <a:tailEnd type="triangle" w="med" len="med"/>
          </a:ln>
        </p:spPr>
      </p:cxnSp>
      <p:grpSp>
        <p:nvGrpSpPr>
          <p:cNvPr id="100" name="Google Shape;100;p16"/>
          <p:cNvGrpSpPr/>
          <p:nvPr/>
        </p:nvGrpSpPr>
        <p:grpSpPr>
          <a:xfrm>
            <a:off x="7549377" y="2786225"/>
            <a:ext cx="516884" cy="558356"/>
            <a:chOff x="5119462" y="1044575"/>
            <a:chExt cx="727800" cy="979400"/>
          </a:xfrm>
        </p:grpSpPr>
        <p:sp>
          <p:nvSpPr>
            <p:cNvPr id="101" name="Google Shape;101;p16"/>
            <p:cNvSpPr/>
            <p:nvPr/>
          </p:nvSpPr>
          <p:spPr>
            <a:xfrm rot="5398416">
              <a:off x="5157862" y="1334575"/>
              <a:ext cx="651000" cy="727500"/>
            </a:xfrm>
            <a:prstGeom prst="chord">
              <a:avLst>
                <a:gd name="adj1" fmla="val 5395116"/>
                <a:gd name="adj2" fmla="val 16200000"/>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6"/>
            <p:cNvSpPr/>
            <p:nvPr/>
          </p:nvSpPr>
          <p:spPr>
            <a:xfrm>
              <a:off x="5274700" y="1044575"/>
              <a:ext cx="417300" cy="4173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103;p16"/>
          <p:cNvGrpSpPr/>
          <p:nvPr/>
        </p:nvGrpSpPr>
        <p:grpSpPr>
          <a:xfrm>
            <a:off x="7353423" y="2960008"/>
            <a:ext cx="437553" cy="311351"/>
            <a:chOff x="5119462" y="1044575"/>
            <a:chExt cx="727800" cy="979400"/>
          </a:xfrm>
        </p:grpSpPr>
        <p:sp>
          <p:nvSpPr>
            <p:cNvPr id="104" name="Google Shape;104;p16"/>
            <p:cNvSpPr/>
            <p:nvPr/>
          </p:nvSpPr>
          <p:spPr>
            <a:xfrm rot="5398416">
              <a:off x="5157862" y="1334575"/>
              <a:ext cx="651000" cy="727500"/>
            </a:xfrm>
            <a:prstGeom prst="chord">
              <a:avLst>
                <a:gd name="adj1" fmla="val 5395116"/>
                <a:gd name="adj2" fmla="val 16200000"/>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6"/>
            <p:cNvSpPr/>
            <p:nvPr/>
          </p:nvSpPr>
          <p:spPr>
            <a:xfrm>
              <a:off x="5274700" y="1044575"/>
              <a:ext cx="417300" cy="417300"/>
            </a:xfrm>
            <a:prstGeom prst="ellipse">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Google Shape;106;p16"/>
          <p:cNvSpPr/>
          <p:nvPr/>
        </p:nvSpPr>
        <p:spPr>
          <a:xfrm>
            <a:off x="3122601" y="3058027"/>
            <a:ext cx="660000" cy="5295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a:t>Article</a:t>
            </a:r>
            <a:endParaRPr sz="1300"/>
          </a:p>
        </p:txBody>
      </p:sp>
      <p:sp>
        <p:nvSpPr>
          <p:cNvPr id="107" name="Google Shape;107;p16"/>
          <p:cNvSpPr/>
          <p:nvPr/>
        </p:nvSpPr>
        <p:spPr>
          <a:xfrm>
            <a:off x="4035612" y="3058027"/>
            <a:ext cx="660000" cy="5295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000"/>
              <a:t>Dataset</a:t>
            </a:r>
            <a:endParaRPr sz="1000"/>
          </a:p>
        </p:txBody>
      </p:sp>
      <p:cxnSp>
        <p:nvCxnSpPr>
          <p:cNvPr id="108" name="Google Shape;108;p16"/>
          <p:cNvCxnSpPr>
            <a:stCxn id="106" idx="6"/>
            <a:endCxn id="107" idx="2"/>
          </p:cNvCxnSpPr>
          <p:nvPr/>
        </p:nvCxnSpPr>
        <p:spPr>
          <a:xfrm>
            <a:off x="3782601" y="3322777"/>
            <a:ext cx="252900" cy="0"/>
          </a:xfrm>
          <a:prstGeom prst="straightConnector1">
            <a:avLst/>
          </a:prstGeom>
          <a:noFill/>
          <a:ln w="28575" cap="flat" cmpd="sng">
            <a:solidFill>
              <a:srgbClr val="6AA84F"/>
            </a:solidFill>
            <a:prstDash val="solid"/>
            <a:round/>
            <a:headEnd type="none" w="med" len="med"/>
            <a:tailEnd type="triangle" w="med" len="med"/>
          </a:ln>
        </p:spPr>
      </p:cxnSp>
      <p:sp>
        <p:nvSpPr>
          <p:cNvPr id="109" name="Google Shape;109;p16"/>
          <p:cNvSpPr/>
          <p:nvPr/>
        </p:nvSpPr>
        <p:spPr>
          <a:xfrm>
            <a:off x="2209589" y="3058027"/>
            <a:ext cx="660000" cy="5295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a:t>Topic</a:t>
            </a:r>
            <a:endParaRPr/>
          </a:p>
        </p:txBody>
      </p:sp>
      <p:cxnSp>
        <p:nvCxnSpPr>
          <p:cNvPr id="110" name="Google Shape;110;p16"/>
          <p:cNvCxnSpPr>
            <a:stCxn id="106" idx="2"/>
            <a:endCxn id="109" idx="6"/>
          </p:cNvCxnSpPr>
          <p:nvPr/>
        </p:nvCxnSpPr>
        <p:spPr>
          <a:xfrm rot="10800000">
            <a:off x="2869701" y="3322777"/>
            <a:ext cx="252900" cy="0"/>
          </a:xfrm>
          <a:prstGeom prst="straightConnector1">
            <a:avLst/>
          </a:prstGeom>
          <a:noFill/>
          <a:ln w="28575" cap="flat" cmpd="sng">
            <a:solidFill>
              <a:srgbClr val="6AA84F"/>
            </a:solidFill>
            <a:prstDash val="solid"/>
            <a:round/>
            <a:headEnd type="none" w="med" len="med"/>
            <a:tailEnd type="triangle" w="med" len="med"/>
          </a:ln>
        </p:spPr>
      </p:cxnSp>
      <p:grpSp>
        <p:nvGrpSpPr>
          <p:cNvPr id="111" name="Google Shape;111;p16"/>
          <p:cNvGrpSpPr/>
          <p:nvPr/>
        </p:nvGrpSpPr>
        <p:grpSpPr>
          <a:xfrm>
            <a:off x="4186508" y="1074952"/>
            <a:ext cx="975368" cy="570890"/>
            <a:chOff x="6019800" y="1551313"/>
            <a:chExt cx="785700" cy="572838"/>
          </a:xfrm>
        </p:grpSpPr>
        <p:sp>
          <p:nvSpPr>
            <p:cNvPr id="112" name="Google Shape;112;p16"/>
            <p:cNvSpPr/>
            <p:nvPr/>
          </p:nvSpPr>
          <p:spPr>
            <a:xfrm>
              <a:off x="6019800" y="1924050"/>
              <a:ext cx="785700" cy="200100"/>
            </a:xfrm>
            <a:prstGeom prst="can">
              <a:avLst>
                <a:gd name="adj" fmla="val 25000"/>
              </a:avLst>
            </a:prstGeom>
            <a:gradFill>
              <a:gsLst>
                <a:gs pos="0">
                  <a:srgbClr val="DFE9FB"/>
                </a:gs>
                <a:gs pos="100000">
                  <a:srgbClr val="6E9BE7"/>
                </a:gs>
              </a:gsLst>
              <a:path path="circle">
                <a:fillToRect l="50000" t="50000" r="50000" b="50000"/>
              </a:path>
              <a:tileRect/>
            </a:gra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6"/>
            <p:cNvSpPr/>
            <p:nvPr/>
          </p:nvSpPr>
          <p:spPr>
            <a:xfrm>
              <a:off x="6019800" y="1737681"/>
              <a:ext cx="785700" cy="200100"/>
            </a:xfrm>
            <a:prstGeom prst="can">
              <a:avLst>
                <a:gd name="adj" fmla="val 25000"/>
              </a:avLst>
            </a:prstGeom>
            <a:gradFill>
              <a:gsLst>
                <a:gs pos="0">
                  <a:srgbClr val="DFE9FB"/>
                </a:gs>
                <a:gs pos="100000">
                  <a:srgbClr val="6E9BE7"/>
                </a:gs>
              </a:gsLst>
              <a:path path="circle">
                <a:fillToRect l="50000" t="50000" r="50000" b="50000"/>
              </a:path>
              <a:tileRect/>
            </a:gra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6"/>
            <p:cNvSpPr/>
            <p:nvPr/>
          </p:nvSpPr>
          <p:spPr>
            <a:xfrm>
              <a:off x="6019800" y="1551313"/>
              <a:ext cx="785700" cy="200100"/>
            </a:xfrm>
            <a:prstGeom prst="can">
              <a:avLst>
                <a:gd name="adj" fmla="val 25000"/>
              </a:avLst>
            </a:prstGeom>
            <a:gradFill>
              <a:gsLst>
                <a:gs pos="0">
                  <a:srgbClr val="DFE9FB"/>
                </a:gs>
                <a:gs pos="100000">
                  <a:srgbClr val="6E9BE7"/>
                </a:gs>
              </a:gsLst>
              <a:path path="circle">
                <a:fillToRect l="50000" t="50000" r="50000" b="50000"/>
              </a:path>
              <a:tileRect/>
            </a:gra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16"/>
          <p:cNvSpPr/>
          <p:nvPr/>
        </p:nvSpPr>
        <p:spPr>
          <a:xfrm flipH="1">
            <a:off x="5234118" y="935166"/>
            <a:ext cx="2810400" cy="1655400"/>
          </a:xfrm>
          <a:prstGeom prst="bentArrow">
            <a:avLst>
              <a:gd name="adj1" fmla="val 41797"/>
              <a:gd name="adj2" fmla="val 27822"/>
              <a:gd name="adj3" fmla="val 27714"/>
              <a:gd name="adj4" fmla="val 14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6"/>
          <p:cNvSpPr/>
          <p:nvPr/>
        </p:nvSpPr>
        <p:spPr>
          <a:xfrm>
            <a:off x="5470102" y="1116667"/>
            <a:ext cx="660000" cy="5295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a:t>Topic</a:t>
            </a:r>
            <a:endParaRPr/>
          </a:p>
        </p:txBody>
      </p:sp>
      <p:sp>
        <p:nvSpPr>
          <p:cNvPr id="117" name="Google Shape;117;p16"/>
          <p:cNvSpPr/>
          <p:nvPr/>
        </p:nvSpPr>
        <p:spPr>
          <a:xfrm>
            <a:off x="6400799" y="1116670"/>
            <a:ext cx="660000" cy="529500"/>
          </a:xfrm>
          <a:prstGeom prst="ellipse">
            <a:avLst/>
          </a:prstGeom>
          <a:solidFill>
            <a:srgbClr val="FFF2CC"/>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300"/>
              <a:t>Article</a:t>
            </a:r>
            <a:endParaRPr sz="1300"/>
          </a:p>
        </p:txBody>
      </p:sp>
      <p:sp>
        <p:nvSpPr>
          <p:cNvPr id="118" name="Google Shape;118;p16"/>
          <p:cNvSpPr/>
          <p:nvPr/>
        </p:nvSpPr>
        <p:spPr>
          <a:xfrm>
            <a:off x="7325525" y="1125933"/>
            <a:ext cx="660000" cy="529500"/>
          </a:xfrm>
          <a:prstGeom prst="ellipse">
            <a:avLst/>
          </a:prstGeom>
          <a:solidFill>
            <a:srgbClr val="F4CCCC"/>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000"/>
              <a:t>Dataset</a:t>
            </a:r>
            <a:endParaRPr sz="1000"/>
          </a:p>
        </p:txBody>
      </p:sp>
      <p:cxnSp>
        <p:nvCxnSpPr>
          <p:cNvPr id="119" name="Google Shape;119;p16"/>
          <p:cNvCxnSpPr>
            <a:stCxn id="117" idx="2"/>
            <a:endCxn id="116" idx="6"/>
          </p:cNvCxnSpPr>
          <p:nvPr/>
        </p:nvCxnSpPr>
        <p:spPr>
          <a:xfrm rot="10800000">
            <a:off x="6130199" y="1381420"/>
            <a:ext cx="270600" cy="0"/>
          </a:xfrm>
          <a:prstGeom prst="straightConnector1">
            <a:avLst/>
          </a:prstGeom>
          <a:noFill/>
          <a:ln w="28575" cap="flat" cmpd="sng">
            <a:solidFill>
              <a:srgbClr val="6AA84F"/>
            </a:solidFill>
            <a:prstDash val="solid"/>
            <a:round/>
            <a:headEnd type="none" w="med" len="med"/>
            <a:tailEnd type="triangle" w="med" len="med"/>
          </a:ln>
        </p:spPr>
      </p:cxnSp>
      <p:cxnSp>
        <p:nvCxnSpPr>
          <p:cNvPr id="120" name="Google Shape;120;p16"/>
          <p:cNvCxnSpPr>
            <a:stCxn id="117" idx="6"/>
            <a:endCxn id="118" idx="2"/>
          </p:cNvCxnSpPr>
          <p:nvPr/>
        </p:nvCxnSpPr>
        <p:spPr>
          <a:xfrm>
            <a:off x="7060799" y="1381420"/>
            <a:ext cx="264600" cy="9300"/>
          </a:xfrm>
          <a:prstGeom prst="straightConnector1">
            <a:avLst/>
          </a:prstGeom>
          <a:noFill/>
          <a:ln w="28575" cap="flat" cmpd="sng">
            <a:solidFill>
              <a:srgbClr val="6AA84F"/>
            </a:solidFill>
            <a:prstDash val="solid"/>
            <a:round/>
            <a:headEnd type="none" w="med" len="med"/>
            <a:tailEnd type="triangle" w="med" len="med"/>
          </a:ln>
        </p:spPr>
      </p:cxnSp>
      <p:pic>
        <p:nvPicPr>
          <p:cNvPr id="121" name="Google Shape;121;p16"/>
          <p:cNvPicPr preferRelativeResize="0"/>
          <p:nvPr/>
        </p:nvPicPr>
        <p:blipFill rotWithShape="1">
          <a:blip r:embed="rId3">
            <a:alphaModFix amt="40000"/>
          </a:blip>
          <a:srcRect l="-340" t="-1590" r="13110" b="1590"/>
          <a:stretch/>
        </p:blipFill>
        <p:spPr>
          <a:xfrm>
            <a:off x="4270068" y="1123854"/>
            <a:ext cx="886291" cy="529660"/>
          </a:xfrm>
          <a:prstGeom prst="rect">
            <a:avLst/>
          </a:prstGeom>
          <a:noFill/>
          <a:ln>
            <a:noFill/>
          </a:ln>
        </p:spPr>
      </p:pic>
      <p:sp>
        <p:nvSpPr>
          <p:cNvPr id="122" name="Google Shape;122;p16"/>
          <p:cNvSpPr txBox="1"/>
          <p:nvPr/>
        </p:nvSpPr>
        <p:spPr>
          <a:xfrm>
            <a:off x="583800" y="3834975"/>
            <a:ext cx="79518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rPr>
              <a:t>DAAC (Distributed Active Archive Center), ORNL (Oak Ridge National Laboratory), LP (Land Processes), GESDISC (Goddard Earth Sciences Data and Information Services Center), PO (Physical Oceanography), SEDAC (Socioeconomic Data and Applications Center), ASF (Alaska Satellite Facility)</a:t>
            </a:r>
            <a:endParaRPr sz="13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Other graph efforts within NASA</a:t>
            </a:r>
            <a:endParaRPr/>
          </a:p>
        </p:txBody>
      </p:sp>
      <p:sp>
        <p:nvSpPr>
          <p:cNvPr id="128" name="Google Shape;128;p17"/>
          <p:cNvSpPr txBox="1"/>
          <p:nvPr/>
        </p:nvSpPr>
        <p:spPr>
          <a:xfrm>
            <a:off x="632700" y="712925"/>
            <a:ext cx="7425600" cy="4501202"/>
          </a:xfrm>
          <a:prstGeom prst="rect">
            <a:avLst/>
          </a:prstGeom>
          <a:noFill/>
          <a:ln>
            <a:noFill/>
          </a:ln>
        </p:spPr>
        <p:txBody>
          <a:bodyPr spcFirstLastPara="1" wrap="square" lIns="91425" tIns="91425" rIns="91425" bIns="91425" anchor="t" anchorCtr="0">
            <a:spAutoFit/>
          </a:bodyPr>
          <a:lstStyle/>
          <a:p>
            <a:pPr marL="457200" lvl="0" indent="-336550" algn="l" rtl="0">
              <a:lnSpc>
                <a:spcPct val="150000"/>
              </a:lnSpc>
              <a:spcBef>
                <a:spcPts val="0"/>
              </a:spcBef>
              <a:spcAft>
                <a:spcPts val="0"/>
              </a:spcAft>
              <a:buClr>
                <a:schemeClr val="lt1"/>
              </a:buClr>
              <a:buSzPts val="1700"/>
              <a:buChar char="●"/>
            </a:pPr>
            <a:r>
              <a:rPr lang="en" sz="1700" dirty="0">
                <a:solidFill>
                  <a:schemeClr val="lt1"/>
                </a:solidFill>
              </a:rPr>
              <a:t>Goddard Earth Sciences Data and Information Services Center (GESDISC)</a:t>
            </a:r>
            <a:endParaRPr sz="1700" dirty="0">
              <a:solidFill>
                <a:schemeClr val="lt1"/>
              </a:solidFill>
            </a:endParaRPr>
          </a:p>
          <a:p>
            <a:pPr marL="457200" lvl="0" indent="-336550" algn="l" rtl="0">
              <a:lnSpc>
                <a:spcPct val="150000"/>
              </a:lnSpc>
              <a:spcBef>
                <a:spcPts val="0"/>
              </a:spcBef>
              <a:spcAft>
                <a:spcPts val="0"/>
              </a:spcAft>
              <a:buClr>
                <a:schemeClr val="lt1"/>
              </a:buClr>
              <a:buSzPts val="1700"/>
              <a:buChar char="●"/>
            </a:pPr>
            <a:r>
              <a:rPr lang="en" sz="1700" dirty="0">
                <a:solidFill>
                  <a:schemeClr val="lt1"/>
                </a:solidFill>
              </a:rPr>
              <a:t>Center for </a:t>
            </a:r>
            <a:r>
              <a:rPr lang="en" sz="1700" dirty="0" err="1">
                <a:solidFill>
                  <a:schemeClr val="lt1"/>
                </a:solidFill>
              </a:rPr>
              <a:t>HelioAnalytics</a:t>
            </a:r>
            <a:r>
              <a:rPr lang="en" sz="1700" dirty="0">
                <a:solidFill>
                  <a:schemeClr val="lt1"/>
                </a:solidFill>
              </a:rPr>
              <a:t> (</a:t>
            </a:r>
            <a:r>
              <a:rPr lang="en" sz="1700" dirty="0" err="1">
                <a:solidFill>
                  <a:schemeClr val="lt1"/>
                </a:solidFill>
              </a:rPr>
              <a:t>CfHA</a:t>
            </a:r>
            <a:r>
              <a:rPr lang="en" sz="1700" dirty="0">
                <a:solidFill>
                  <a:schemeClr val="lt1"/>
                </a:solidFill>
              </a:rPr>
              <a:t>) Knowledge Team</a:t>
            </a:r>
            <a:endParaRPr sz="1700" dirty="0">
              <a:solidFill>
                <a:schemeClr val="lt1"/>
              </a:solidFill>
            </a:endParaRPr>
          </a:p>
          <a:p>
            <a:pPr marL="457200" lvl="0" indent="-336550" algn="l" rtl="0">
              <a:lnSpc>
                <a:spcPct val="150000"/>
              </a:lnSpc>
              <a:spcBef>
                <a:spcPts val="0"/>
              </a:spcBef>
              <a:spcAft>
                <a:spcPts val="0"/>
              </a:spcAft>
              <a:buClr>
                <a:schemeClr val="lt1"/>
              </a:buClr>
              <a:buSzPts val="1700"/>
              <a:buChar char="●"/>
            </a:pPr>
            <a:r>
              <a:rPr lang="en" sz="1700" dirty="0">
                <a:solidFill>
                  <a:schemeClr val="lt1"/>
                </a:solidFill>
              </a:rPr>
              <a:t>Common Metadata Repository (CMR)</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Inter-agency Implementation and Advanced Concepts Team (IMPACT)</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Lessons Learned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Astronaut feedback from International Space Station expeditions</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Talent graph (relationships between people, skills, and projects)</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Systems Engineering (documents, requirements, test results, or operations execution)</a:t>
            </a:r>
            <a:endParaRPr sz="1700"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title"/>
          </p:nvPr>
        </p:nvSpPr>
        <p:spPr>
          <a:xfrm>
            <a:off x="333425" y="137177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Could the Usage Based Discovery graph benefit from linking to knowledge of other graphs?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p:nvPr/>
        </p:nvSpPr>
        <p:spPr>
          <a:xfrm>
            <a:off x="1079375" y="1706100"/>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9"/>
          <p:cNvSpPr/>
          <p:nvPr/>
        </p:nvSpPr>
        <p:spPr>
          <a:xfrm>
            <a:off x="1550575" y="1706100"/>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0" name="Google Shape;140;p19"/>
          <p:cNvCxnSpPr>
            <a:stCxn id="141" idx="5"/>
            <a:endCxn id="142" idx="5"/>
          </p:cNvCxnSpPr>
          <p:nvPr/>
        </p:nvCxnSpPr>
        <p:spPr>
          <a:xfrm>
            <a:off x="7252609" y="2551627"/>
            <a:ext cx="305400" cy="106800"/>
          </a:xfrm>
          <a:prstGeom prst="straightConnector1">
            <a:avLst/>
          </a:prstGeom>
          <a:noFill/>
          <a:ln w="9525" cap="flat" cmpd="sng">
            <a:solidFill>
              <a:srgbClr val="F1C232"/>
            </a:solidFill>
            <a:prstDash val="solid"/>
            <a:round/>
            <a:headEnd type="none" w="med" len="med"/>
            <a:tailEnd type="none" w="med" len="med"/>
          </a:ln>
        </p:spPr>
      </p:cxnSp>
      <p:cxnSp>
        <p:nvCxnSpPr>
          <p:cNvPr id="143" name="Google Shape;143;p19"/>
          <p:cNvCxnSpPr/>
          <p:nvPr/>
        </p:nvCxnSpPr>
        <p:spPr>
          <a:xfrm rot="-5400000">
            <a:off x="1734423" y="2537899"/>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144" name="Google Shape;144;p19"/>
          <p:cNvCxnSpPr>
            <a:stCxn id="145" idx="7"/>
            <a:endCxn id="146" idx="7"/>
          </p:cNvCxnSpPr>
          <p:nvPr/>
        </p:nvCxnSpPr>
        <p:spPr>
          <a:xfrm rot="10800000">
            <a:off x="1557230" y="2508100"/>
            <a:ext cx="144300" cy="184800"/>
          </a:xfrm>
          <a:prstGeom prst="straightConnector1">
            <a:avLst/>
          </a:prstGeom>
          <a:noFill/>
          <a:ln w="9525" cap="flat" cmpd="sng">
            <a:solidFill>
              <a:srgbClr val="F1C232"/>
            </a:solidFill>
            <a:prstDash val="solid"/>
            <a:round/>
            <a:headEnd type="none" w="med" len="med"/>
            <a:tailEnd type="none" w="med" len="med"/>
          </a:ln>
        </p:spPr>
      </p:cxnSp>
      <p:cxnSp>
        <p:nvCxnSpPr>
          <p:cNvPr id="147" name="Google Shape;147;p19"/>
          <p:cNvCxnSpPr>
            <a:stCxn id="148" idx="5"/>
            <a:endCxn id="146" idx="5"/>
          </p:cNvCxnSpPr>
          <p:nvPr/>
        </p:nvCxnSpPr>
        <p:spPr>
          <a:xfrm rot="10800000" flipH="1">
            <a:off x="1454673" y="2508350"/>
            <a:ext cx="222000" cy="228000"/>
          </a:xfrm>
          <a:prstGeom prst="straightConnector1">
            <a:avLst/>
          </a:prstGeom>
          <a:noFill/>
          <a:ln w="9525" cap="flat" cmpd="sng">
            <a:solidFill>
              <a:srgbClr val="F1C232"/>
            </a:solidFill>
            <a:prstDash val="solid"/>
            <a:round/>
            <a:headEnd type="none" w="med" len="med"/>
            <a:tailEnd type="none" w="med" len="med"/>
          </a:ln>
        </p:spPr>
      </p:cxnSp>
      <p:sp>
        <p:nvSpPr>
          <p:cNvPr id="149" name="Google Shape;149;p19"/>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Should we link these graphs?</a:t>
            </a:r>
            <a:endParaRPr/>
          </a:p>
        </p:txBody>
      </p:sp>
      <p:sp>
        <p:nvSpPr>
          <p:cNvPr id="150" name="Google Shape;150;p19"/>
          <p:cNvSpPr/>
          <p:nvPr/>
        </p:nvSpPr>
        <p:spPr>
          <a:xfrm>
            <a:off x="4658400" y="1659500"/>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9"/>
          <p:cNvSpPr/>
          <p:nvPr/>
        </p:nvSpPr>
        <p:spPr>
          <a:xfrm>
            <a:off x="6592900" y="1659500"/>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9"/>
          <p:cNvSpPr txBox="1"/>
          <p:nvPr/>
        </p:nvSpPr>
        <p:spPr>
          <a:xfrm>
            <a:off x="1550575" y="1043900"/>
            <a:ext cx="109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Some Duplication</a:t>
            </a:r>
            <a:endParaRPr>
              <a:solidFill>
                <a:schemeClr val="lt1"/>
              </a:solidFill>
            </a:endParaRPr>
          </a:p>
        </p:txBody>
      </p:sp>
      <p:sp>
        <p:nvSpPr>
          <p:cNvPr id="153" name="Google Shape;153;p19"/>
          <p:cNvSpPr txBox="1"/>
          <p:nvPr/>
        </p:nvSpPr>
        <p:spPr>
          <a:xfrm>
            <a:off x="6020800" y="1101925"/>
            <a:ext cx="109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Little or No Overlap</a:t>
            </a:r>
            <a:endParaRPr>
              <a:solidFill>
                <a:schemeClr val="lt1"/>
              </a:solidFill>
            </a:endParaRPr>
          </a:p>
        </p:txBody>
      </p:sp>
      <p:sp>
        <p:nvSpPr>
          <p:cNvPr id="148" name="Google Shape;148;p19"/>
          <p:cNvSpPr/>
          <p:nvPr/>
        </p:nvSpPr>
        <p:spPr>
          <a:xfrm rot="-5400000">
            <a:off x="1314108" y="270907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9"/>
          <p:cNvSpPr/>
          <p:nvPr/>
        </p:nvSpPr>
        <p:spPr>
          <a:xfrm rot="-5400000">
            <a:off x="1536233" y="2480944"/>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9"/>
          <p:cNvSpPr/>
          <p:nvPr/>
        </p:nvSpPr>
        <p:spPr>
          <a:xfrm rot="-5400000">
            <a:off x="1907270" y="2399981"/>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9"/>
          <p:cNvSpPr/>
          <p:nvPr/>
        </p:nvSpPr>
        <p:spPr>
          <a:xfrm rot="-5400000">
            <a:off x="1680395" y="266562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9"/>
          <p:cNvSpPr/>
          <p:nvPr/>
        </p:nvSpPr>
        <p:spPr>
          <a:xfrm rot="-5400000">
            <a:off x="1907270" y="2782081"/>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6" name="Google Shape;156;p19"/>
          <p:cNvCxnSpPr>
            <a:stCxn id="155" idx="0"/>
            <a:endCxn id="148" idx="3"/>
          </p:cNvCxnSpPr>
          <p:nvPr/>
        </p:nvCxnSpPr>
        <p:spPr>
          <a:xfrm rot="10800000">
            <a:off x="1454570" y="2850631"/>
            <a:ext cx="449100" cy="15900"/>
          </a:xfrm>
          <a:prstGeom prst="straightConnector1">
            <a:avLst/>
          </a:prstGeom>
          <a:noFill/>
          <a:ln w="9525" cap="flat" cmpd="sng">
            <a:solidFill>
              <a:srgbClr val="F1C232"/>
            </a:solidFill>
            <a:prstDash val="solid"/>
            <a:round/>
            <a:headEnd type="none" w="med" len="med"/>
            <a:tailEnd type="none" w="med" len="med"/>
          </a:ln>
        </p:spPr>
      </p:cxnSp>
      <p:cxnSp>
        <p:nvCxnSpPr>
          <p:cNvPr id="157" name="Google Shape;157;p19"/>
          <p:cNvCxnSpPr/>
          <p:nvPr/>
        </p:nvCxnSpPr>
        <p:spPr>
          <a:xfrm>
            <a:off x="5474121" y="2597590"/>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158" name="Google Shape;158;p19"/>
          <p:cNvCxnSpPr>
            <a:stCxn id="159" idx="7"/>
            <a:endCxn id="160" idx="7"/>
          </p:cNvCxnSpPr>
          <p:nvPr/>
        </p:nvCxnSpPr>
        <p:spPr>
          <a:xfrm rot="10800000" flipH="1">
            <a:off x="5517570" y="2390846"/>
            <a:ext cx="184800" cy="144300"/>
          </a:xfrm>
          <a:prstGeom prst="straightConnector1">
            <a:avLst/>
          </a:prstGeom>
          <a:noFill/>
          <a:ln w="9525" cap="flat" cmpd="sng">
            <a:solidFill>
              <a:srgbClr val="F1C232"/>
            </a:solidFill>
            <a:prstDash val="solid"/>
            <a:round/>
            <a:headEnd type="none" w="med" len="med"/>
            <a:tailEnd type="none" w="med" len="med"/>
          </a:ln>
        </p:spPr>
      </p:cxnSp>
      <p:cxnSp>
        <p:nvCxnSpPr>
          <p:cNvPr id="161" name="Google Shape;161;p19"/>
          <p:cNvCxnSpPr>
            <a:stCxn id="162" idx="5"/>
            <a:endCxn id="160" idx="5"/>
          </p:cNvCxnSpPr>
          <p:nvPr/>
        </p:nvCxnSpPr>
        <p:spPr>
          <a:xfrm>
            <a:off x="5474120" y="2288290"/>
            <a:ext cx="228000" cy="222000"/>
          </a:xfrm>
          <a:prstGeom prst="straightConnector1">
            <a:avLst/>
          </a:prstGeom>
          <a:noFill/>
          <a:ln w="9525" cap="flat" cmpd="sng">
            <a:solidFill>
              <a:srgbClr val="F1C232"/>
            </a:solidFill>
            <a:prstDash val="solid"/>
            <a:round/>
            <a:headEnd type="none" w="med" len="med"/>
            <a:tailEnd type="none" w="med" len="med"/>
          </a:ln>
        </p:spPr>
      </p:cxnSp>
      <p:sp>
        <p:nvSpPr>
          <p:cNvPr id="162" name="Google Shape;162;p19"/>
          <p:cNvSpPr/>
          <p:nvPr/>
        </p:nvSpPr>
        <p:spPr>
          <a:xfrm>
            <a:off x="5336100" y="2144125"/>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9"/>
          <p:cNvSpPr/>
          <p:nvPr/>
        </p:nvSpPr>
        <p:spPr>
          <a:xfrm>
            <a:off x="5564226" y="236625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9"/>
          <p:cNvSpPr/>
          <p:nvPr/>
        </p:nvSpPr>
        <p:spPr>
          <a:xfrm>
            <a:off x="5645189" y="273728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9"/>
          <p:cNvSpPr/>
          <p:nvPr/>
        </p:nvSpPr>
        <p:spPr>
          <a:xfrm>
            <a:off x="5379550" y="251041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9"/>
          <p:cNvSpPr/>
          <p:nvPr/>
        </p:nvSpPr>
        <p:spPr>
          <a:xfrm>
            <a:off x="5263089" y="273728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5" name="Google Shape;165;p19"/>
          <p:cNvCxnSpPr>
            <a:stCxn id="164" idx="0"/>
            <a:endCxn id="162" idx="3"/>
          </p:cNvCxnSpPr>
          <p:nvPr/>
        </p:nvCxnSpPr>
        <p:spPr>
          <a:xfrm rot="10800000" flipH="1">
            <a:off x="5343939" y="2288187"/>
            <a:ext cx="15900" cy="449100"/>
          </a:xfrm>
          <a:prstGeom prst="straightConnector1">
            <a:avLst/>
          </a:prstGeom>
          <a:noFill/>
          <a:ln w="9525" cap="flat" cmpd="sng">
            <a:solidFill>
              <a:srgbClr val="F1C232"/>
            </a:solidFill>
            <a:prstDash val="solid"/>
            <a:round/>
            <a:headEnd type="none" w="med" len="med"/>
            <a:tailEnd type="none" w="med" len="med"/>
          </a:ln>
        </p:spPr>
      </p:cxnSp>
      <p:cxnSp>
        <p:nvCxnSpPr>
          <p:cNvPr id="166" name="Google Shape;166;p19"/>
          <p:cNvCxnSpPr/>
          <p:nvPr/>
        </p:nvCxnSpPr>
        <p:spPr>
          <a:xfrm rot="5400000">
            <a:off x="2409730" y="2591038"/>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167" name="Google Shape;167;p19"/>
          <p:cNvCxnSpPr>
            <a:stCxn id="168" idx="7"/>
            <a:endCxn id="169" idx="7"/>
          </p:cNvCxnSpPr>
          <p:nvPr/>
        </p:nvCxnSpPr>
        <p:spPr>
          <a:xfrm>
            <a:off x="2670623" y="2604936"/>
            <a:ext cx="144300" cy="184800"/>
          </a:xfrm>
          <a:prstGeom prst="straightConnector1">
            <a:avLst/>
          </a:prstGeom>
          <a:noFill/>
          <a:ln w="9525" cap="flat" cmpd="sng">
            <a:solidFill>
              <a:srgbClr val="F1C232"/>
            </a:solidFill>
            <a:prstDash val="solid"/>
            <a:round/>
            <a:headEnd type="none" w="med" len="med"/>
            <a:tailEnd type="none" w="med" len="med"/>
          </a:ln>
        </p:spPr>
      </p:cxnSp>
      <p:cxnSp>
        <p:nvCxnSpPr>
          <p:cNvPr id="170" name="Google Shape;170;p19"/>
          <p:cNvCxnSpPr>
            <a:stCxn id="171" idx="5"/>
            <a:endCxn id="169" idx="5"/>
          </p:cNvCxnSpPr>
          <p:nvPr/>
        </p:nvCxnSpPr>
        <p:spPr>
          <a:xfrm flipH="1">
            <a:off x="2695480" y="2561486"/>
            <a:ext cx="222000" cy="228000"/>
          </a:xfrm>
          <a:prstGeom prst="straightConnector1">
            <a:avLst/>
          </a:prstGeom>
          <a:noFill/>
          <a:ln w="9525" cap="flat" cmpd="sng">
            <a:solidFill>
              <a:srgbClr val="F1C232"/>
            </a:solidFill>
            <a:prstDash val="solid"/>
            <a:round/>
            <a:headEnd type="none" w="med" len="med"/>
            <a:tailEnd type="none" w="med" len="med"/>
          </a:ln>
        </p:spPr>
      </p:cxnSp>
      <p:sp>
        <p:nvSpPr>
          <p:cNvPr id="171" name="Google Shape;171;p19"/>
          <p:cNvSpPr/>
          <p:nvPr/>
        </p:nvSpPr>
        <p:spPr>
          <a:xfrm rot="5400000">
            <a:off x="2896345" y="241986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9"/>
          <p:cNvSpPr/>
          <p:nvPr/>
        </p:nvSpPr>
        <p:spPr>
          <a:xfrm rot="5400000">
            <a:off x="2674220" y="2647993"/>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9"/>
          <p:cNvSpPr/>
          <p:nvPr/>
        </p:nvSpPr>
        <p:spPr>
          <a:xfrm rot="5400000">
            <a:off x="2303183" y="2728956"/>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9"/>
          <p:cNvSpPr/>
          <p:nvPr/>
        </p:nvSpPr>
        <p:spPr>
          <a:xfrm rot="5400000">
            <a:off x="2530058" y="246331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9"/>
          <p:cNvSpPr/>
          <p:nvPr/>
        </p:nvSpPr>
        <p:spPr>
          <a:xfrm rot="5400000">
            <a:off x="2303183" y="2346856"/>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4" name="Google Shape;174;p19"/>
          <p:cNvCxnSpPr>
            <a:stCxn id="173" idx="0"/>
            <a:endCxn id="171" idx="3"/>
          </p:cNvCxnSpPr>
          <p:nvPr/>
        </p:nvCxnSpPr>
        <p:spPr>
          <a:xfrm>
            <a:off x="2468483" y="2431306"/>
            <a:ext cx="449100" cy="15900"/>
          </a:xfrm>
          <a:prstGeom prst="straightConnector1">
            <a:avLst/>
          </a:prstGeom>
          <a:noFill/>
          <a:ln w="9525" cap="flat" cmpd="sng">
            <a:solidFill>
              <a:srgbClr val="F1C232"/>
            </a:solidFill>
            <a:prstDash val="solid"/>
            <a:round/>
            <a:headEnd type="none" w="med" len="med"/>
            <a:tailEnd type="none" w="med" len="med"/>
          </a:ln>
        </p:spPr>
      </p:cxnSp>
      <p:cxnSp>
        <p:nvCxnSpPr>
          <p:cNvPr id="175" name="Google Shape;175;p19"/>
          <p:cNvCxnSpPr>
            <a:stCxn id="142" idx="7"/>
            <a:endCxn id="176" idx="7"/>
          </p:cNvCxnSpPr>
          <p:nvPr/>
        </p:nvCxnSpPr>
        <p:spPr>
          <a:xfrm rot="10800000" flipH="1">
            <a:off x="7558045" y="2370171"/>
            <a:ext cx="161700" cy="168900"/>
          </a:xfrm>
          <a:prstGeom prst="straightConnector1">
            <a:avLst/>
          </a:prstGeom>
          <a:noFill/>
          <a:ln w="9525" cap="flat" cmpd="sng">
            <a:solidFill>
              <a:srgbClr val="F1C232"/>
            </a:solidFill>
            <a:prstDash val="solid"/>
            <a:round/>
            <a:headEnd type="none" w="med" len="med"/>
            <a:tailEnd type="none" w="med" len="med"/>
          </a:ln>
        </p:spPr>
      </p:cxnSp>
      <p:cxnSp>
        <p:nvCxnSpPr>
          <p:cNvPr id="177" name="Google Shape;177;p19"/>
          <p:cNvCxnSpPr>
            <a:stCxn id="178" idx="5"/>
            <a:endCxn id="176" idx="5"/>
          </p:cNvCxnSpPr>
          <p:nvPr/>
        </p:nvCxnSpPr>
        <p:spPr>
          <a:xfrm>
            <a:off x="7491620" y="2267465"/>
            <a:ext cx="228000" cy="222000"/>
          </a:xfrm>
          <a:prstGeom prst="straightConnector1">
            <a:avLst/>
          </a:prstGeom>
          <a:noFill/>
          <a:ln w="9525" cap="flat" cmpd="sng">
            <a:solidFill>
              <a:srgbClr val="F1C232"/>
            </a:solidFill>
            <a:prstDash val="solid"/>
            <a:round/>
            <a:headEnd type="none" w="med" len="med"/>
            <a:tailEnd type="none" w="med" len="med"/>
          </a:ln>
        </p:spPr>
      </p:cxnSp>
      <p:sp>
        <p:nvSpPr>
          <p:cNvPr id="178" name="Google Shape;178;p19"/>
          <p:cNvSpPr/>
          <p:nvPr/>
        </p:nvSpPr>
        <p:spPr>
          <a:xfrm>
            <a:off x="7353600" y="212330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9"/>
          <p:cNvSpPr/>
          <p:nvPr/>
        </p:nvSpPr>
        <p:spPr>
          <a:xfrm>
            <a:off x="7581726" y="2345425"/>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9"/>
          <p:cNvSpPr/>
          <p:nvPr/>
        </p:nvSpPr>
        <p:spPr>
          <a:xfrm>
            <a:off x="7662689" y="271646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9"/>
          <p:cNvSpPr/>
          <p:nvPr/>
        </p:nvSpPr>
        <p:spPr>
          <a:xfrm>
            <a:off x="7420025" y="251433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9"/>
          <p:cNvSpPr/>
          <p:nvPr/>
        </p:nvSpPr>
        <p:spPr>
          <a:xfrm>
            <a:off x="7114589" y="240746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0" name="Google Shape;180;p19"/>
          <p:cNvCxnSpPr>
            <a:stCxn id="141" idx="0"/>
            <a:endCxn id="178" idx="3"/>
          </p:cNvCxnSpPr>
          <p:nvPr/>
        </p:nvCxnSpPr>
        <p:spPr>
          <a:xfrm rot="10800000" flipH="1">
            <a:off x="7195439" y="2267362"/>
            <a:ext cx="181800" cy="140100"/>
          </a:xfrm>
          <a:prstGeom prst="straightConnector1">
            <a:avLst/>
          </a:prstGeom>
          <a:noFill/>
          <a:ln w="9525" cap="flat" cmpd="sng">
            <a:solidFill>
              <a:srgbClr val="F1C232"/>
            </a:solidFill>
            <a:prstDash val="solid"/>
            <a:round/>
            <a:headEnd type="none" w="med" len="med"/>
            <a:tailEnd type="none" w="med" len="med"/>
          </a:ln>
        </p:spPr>
      </p:cxnSp>
      <p:sp>
        <p:nvSpPr>
          <p:cNvPr id="181" name="Google Shape;181;p19"/>
          <p:cNvSpPr txBox="1"/>
          <p:nvPr/>
        </p:nvSpPr>
        <p:spPr>
          <a:xfrm>
            <a:off x="1227575" y="1151600"/>
            <a:ext cx="44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(A)</a:t>
            </a:r>
            <a:endParaRPr>
              <a:solidFill>
                <a:schemeClr val="lt1"/>
              </a:solidFill>
            </a:endParaRPr>
          </a:p>
        </p:txBody>
      </p:sp>
      <p:sp>
        <p:nvSpPr>
          <p:cNvPr id="182" name="Google Shape;182;p19"/>
          <p:cNvSpPr txBox="1"/>
          <p:nvPr/>
        </p:nvSpPr>
        <p:spPr>
          <a:xfrm>
            <a:off x="5725925" y="1151600"/>
            <a:ext cx="44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(B)</a:t>
            </a:r>
            <a:endParaRPr>
              <a:solidFill>
                <a:schemeClr val="lt1"/>
              </a:solidFill>
            </a:endParaRPr>
          </a:p>
        </p:txBody>
      </p:sp>
      <p:sp>
        <p:nvSpPr>
          <p:cNvPr id="183" name="Google Shape;183;p19"/>
          <p:cNvSpPr txBox="1"/>
          <p:nvPr/>
        </p:nvSpPr>
        <p:spPr>
          <a:xfrm rot="-1175298">
            <a:off x="443753" y="2498537"/>
            <a:ext cx="688125" cy="35402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(UBD)</a:t>
            </a:r>
            <a:endParaRPr sz="1100">
              <a:solidFill>
                <a:schemeClr val="lt1"/>
              </a:solidFill>
            </a:endParaRPr>
          </a:p>
        </p:txBody>
      </p:sp>
      <p:sp>
        <p:nvSpPr>
          <p:cNvPr id="184" name="Google Shape;184;p19"/>
          <p:cNvSpPr txBox="1"/>
          <p:nvPr/>
        </p:nvSpPr>
        <p:spPr>
          <a:xfrm rot="-1311678">
            <a:off x="2470842" y="3284480"/>
            <a:ext cx="1012727" cy="52315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(Some other graph)</a:t>
            </a:r>
            <a:endParaRPr sz="1100">
              <a:solidFill>
                <a:schemeClr val="lt1"/>
              </a:solidFill>
            </a:endParaRPr>
          </a:p>
        </p:txBody>
      </p:sp>
      <p:sp>
        <p:nvSpPr>
          <p:cNvPr id="185" name="Google Shape;185;p19"/>
          <p:cNvSpPr txBox="1"/>
          <p:nvPr/>
        </p:nvSpPr>
        <p:spPr>
          <a:xfrm rot="-1009852">
            <a:off x="4457914" y="1450040"/>
            <a:ext cx="687970" cy="3540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(UBD)</a:t>
            </a:r>
            <a:endParaRPr sz="1100">
              <a:solidFill>
                <a:schemeClr val="lt1"/>
              </a:solidFill>
            </a:endParaRPr>
          </a:p>
        </p:txBody>
      </p:sp>
      <p:sp>
        <p:nvSpPr>
          <p:cNvPr id="186" name="Google Shape;186;p19"/>
          <p:cNvSpPr txBox="1"/>
          <p:nvPr/>
        </p:nvSpPr>
        <p:spPr>
          <a:xfrm rot="-1034924">
            <a:off x="7431873" y="3315792"/>
            <a:ext cx="1012747" cy="52322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(Some other graph)</a:t>
            </a:r>
            <a:endParaRPr sz="11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0"/>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Should we link these graphs?</a:t>
            </a:r>
            <a:endParaRPr/>
          </a:p>
        </p:txBody>
      </p:sp>
      <p:sp>
        <p:nvSpPr>
          <p:cNvPr id="192" name="Google Shape;192;p20"/>
          <p:cNvSpPr txBox="1"/>
          <p:nvPr/>
        </p:nvSpPr>
        <p:spPr>
          <a:xfrm>
            <a:off x="1141375" y="3840650"/>
            <a:ext cx="2162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 Split up the effort, focus on strengths</a:t>
            </a:r>
            <a:endParaRPr>
              <a:solidFill>
                <a:schemeClr val="lt1"/>
              </a:solidFill>
            </a:endParaRPr>
          </a:p>
        </p:txBody>
      </p:sp>
      <p:sp>
        <p:nvSpPr>
          <p:cNvPr id="193" name="Google Shape;193;p20"/>
          <p:cNvSpPr/>
          <p:nvPr/>
        </p:nvSpPr>
        <p:spPr>
          <a:xfrm>
            <a:off x="1022225" y="2298525"/>
            <a:ext cx="1075200" cy="10464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0"/>
          <p:cNvSpPr/>
          <p:nvPr/>
        </p:nvSpPr>
        <p:spPr>
          <a:xfrm>
            <a:off x="2256175" y="2210675"/>
            <a:ext cx="1232100" cy="10788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5" name="Google Shape;195;p20"/>
          <p:cNvCxnSpPr>
            <a:stCxn id="196" idx="5"/>
            <a:endCxn id="197" idx="5"/>
          </p:cNvCxnSpPr>
          <p:nvPr/>
        </p:nvCxnSpPr>
        <p:spPr>
          <a:xfrm>
            <a:off x="7252609" y="2551627"/>
            <a:ext cx="305400" cy="106800"/>
          </a:xfrm>
          <a:prstGeom prst="straightConnector1">
            <a:avLst/>
          </a:prstGeom>
          <a:noFill/>
          <a:ln w="9525" cap="flat" cmpd="sng">
            <a:solidFill>
              <a:srgbClr val="F1C232"/>
            </a:solidFill>
            <a:prstDash val="solid"/>
            <a:round/>
            <a:headEnd type="none" w="med" len="med"/>
            <a:tailEnd type="none" w="med" len="med"/>
          </a:ln>
        </p:spPr>
      </p:cxnSp>
      <p:sp>
        <p:nvSpPr>
          <p:cNvPr id="198" name="Google Shape;198;p20"/>
          <p:cNvSpPr/>
          <p:nvPr/>
        </p:nvSpPr>
        <p:spPr>
          <a:xfrm>
            <a:off x="4658400" y="1659500"/>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0"/>
          <p:cNvSpPr/>
          <p:nvPr/>
        </p:nvSpPr>
        <p:spPr>
          <a:xfrm>
            <a:off x="6592900" y="1659500"/>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0"/>
          <p:cNvSpPr txBox="1"/>
          <p:nvPr/>
        </p:nvSpPr>
        <p:spPr>
          <a:xfrm>
            <a:off x="1550575" y="1043900"/>
            <a:ext cx="109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trike="sngStrike">
                <a:solidFill>
                  <a:schemeClr val="lt1"/>
                </a:solidFill>
              </a:rPr>
              <a:t>Some Duplication</a:t>
            </a:r>
            <a:endParaRPr strike="sngStrike">
              <a:solidFill>
                <a:schemeClr val="lt1"/>
              </a:solidFill>
            </a:endParaRPr>
          </a:p>
        </p:txBody>
      </p:sp>
      <p:sp>
        <p:nvSpPr>
          <p:cNvPr id="201" name="Google Shape;201;p20"/>
          <p:cNvSpPr txBox="1"/>
          <p:nvPr/>
        </p:nvSpPr>
        <p:spPr>
          <a:xfrm>
            <a:off x="6020800" y="1101925"/>
            <a:ext cx="109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Little or No Overlap</a:t>
            </a:r>
            <a:endParaRPr>
              <a:solidFill>
                <a:schemeClr val="lt1"/>
              </a:solidFill>
            </a:endParaRPr>
          </a:p>
        </p:txBody>
      </p:sp>
      <p:sp>
        <p:nvSpPr>
          <p:cNvPr id="202" name="Google Shape;202;p20"/>
          <p:cNvSpPr/>
          <p:nvPr/>
        </p:nvSpPr>
        <p:spPr>
          <a:xfrm rot="-5400000">
            <a:off x="1314108" y="270907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3" name="Google Shape;203;p20"/>
          <p:cNvCxnSpPr/>
          <p:nvPr/>
        </p:nvCxnSpPr>
        <p:spPr>
          <a:xfrm>
            <a:off x="5474121" y="2597590"/>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204" name="Google Shape;204;p20"/>
          <p:cNvCxnSpPr>
            <a:stCxn id="205" idx="7"/>
            <a:endCxn id="206" idx="7"/>
          </p:cNvCxnSpPr>
          <p:nvPr/>
        </p:nvCxnSpPr>
        <p:spPr>
          <a:xfrm rot="10800000" flipH="1">
            <a:off x="5517570" y="2390846"/>
            <a:ext cx="184800" cy="144300"/>
          </a:xfrm>
          <a:prstGeom prst="straightConnector1">
            <a:avLst/>
          </a:prstGeom>
          <a:noFill/>
          <a:ln w="9525" cap="flat" cmpd="sng">
            <a:solidFill>
              <a:srgbClr val="F1C232"/>
            </a:solidFill>
            <a:prstDash val="solid"/>
            <a:round/>
            <a:headEnd type="none" w="med" len="med"/>
            <a:tailEnd type="none" w="med" len="med"/>
          </a:ln>
        </p:spPr>
      </p:cxnSp>
      <p:cxnSp>
        <p:nvCxnSpPr>
          <p:cNvPr id="207" name="Google Shape;207;p20"/>
          <p:cNvCxnSpPr>
            <a:stCxn id="208" idx="5"/>
            <a:endCxn id="206" idx="5"/>
          </p:cNvCxnSpPr>
          <p:nvPr/>
        </p:nvCxnSpPr>
        <p:spPr>
          <a:xfrm>
            <a:off x="5474120" y="2288290"/>
            <a:ext cx="228000" cy="222000"/>
          </a:xfrm>
          <a:prstGeom prst="straightConnector1">
            <a:avLst/>
          </a:prstGeom>
          <a:noFill/>
          <a:ln w="9525" cap="flat" cmpd="sng">
            <a:solidFill>
              <a:srgbClr val="F1C232"/>
            </a:solidFill>
            <a:prstDash val="solid"/>
            <a:round/>
            <a:headEnd type="none" w="med" len="med"/>
            <a:tailEnd type="none" w="med" len="med"/>
          </a:ln>
        </p:spPr>
      </p:cxnSp>
      <p:sp>
        <p:nvSpPr>
          <p:cNvPr id="208" name="Google Shape;208;p20"/>
          <p:cNvSpPr/>
          <p:nvPr/>
        </p:nvSpPr>
        <p:spPr>
          <a:xfrm>
            <a:off x="5336100" y="2144125"/>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0"/>
          <p:cNvSpPr/>
          <p:nvPr/>
        </p:nvSpPr>
        <p:spPr>
          <a:xfrm>
            <a:off x="5564226" y="236625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0"/>
          <p:cNvSpPr/>
          <p:nvPr/>
        </p:nvSpPr>
        <p:spPr>
          <a:xfrm>
            <a:off x="5645189" y="273728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0"/>
          <p:cNvSpPr/>
          <p:nvPr/>
        </p:nvSpPr>
        <p:spPr>
          <a:xfrm>
            <a:off x="5379550" y="251041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0"/>
          <p:cNvSpPr/>
          <p:nvPr/>
        </p:nvSpPr>
        <p:spPr>
          <a:xfrm>
            <a:off x="5263089" y="273728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1" name="Google Shape;211;p20"/>
          <p:cNvCxnSpPr>
            <a:stCxn id="210" idx="0"/>
            <a:endCxn id="208" idx="3"/>
          </p:cNvCxnSpPr>
          <p:nvPr/>
        </p:nvCxnSpPr>
        <p:spPr>
          <a:xfrm rot="10800000" flipH="1">
            <a:off x="5343939" y="2288187"/>
            <a:ext cx="15900" cy="449100"/>
          </a:xfrm>
          <a:prstGeom prst="straightConnector1">
            <a:avLst/>
          </a:prstGeom>
          <a:noFill/>
          <a:ln w="9525" cap="flat" cmpd="sng">
            <a:solidFill>
              <a:srgbClr val="F1C232"/>
            </a:solidFill>
            <a:prstDash val="solid"/>
            <a:round/>
            <a:headEnd type="none" w="med" len="med"/>
            <a:tailEnd type="none" w="med" len="med"/>
          </a:ln>
        </p:spPr>
      </p:cxnSp>
      <p:cxnSp>
        <p:nvCxnSpPr>
          <p:cNvPr id="212" name="Google Shape;212;p20"/>
          <p:cNvCxnSpPr/>
          <p:nvPr/>
        </p:nvCxnSpPr>
        <p:spPr>
          <a:xfrm rot="5400000">
            <a:off x="2671055" y="2736088"/>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213" name="Google Shape;213;p20"/>
          <p:cNvCxnSpPr>
            <a:stCxn id="214" idx="7"/>
            <a:endCxn id="215" idx="7"/>
          </p:cNvCxnSpPr>
          <p:nvPr/>
        </p:nvCxnSpPr>
        <p:spPr>
          <a:xfrm>
            <a:off x="2931948" y="2749986"/>
            <a:ext cx="144300" cy="184800"/>
          </a:xfrm>
          <a:prstGeom prst="straightConnector1">
            <a:avLst/>
          </a:prstGeom>
          <a:noFill/>
          <a:ln w="9525" cap="flat" cmpd="sng">
            <a:solidFill>
              <a:srgbClr val="F1C232"/>
            </a:solidFill>
            <a:prstDash val="solid"/>
            <a:round/>
            <a:headEnd type="none" w="med" len="med"/>
            <a:tailEnd type="none" w="med" len="med"/>
          </a:ln>
        </p:spPr>
      </p:cxnSp>
      <p:cxnSp>
        <p:nvCxnSpPr>
          <p:cNvPr id="216" name="Google Shape;216;p20"/>
          <p:cNvCxnSpPr>
            <a:stCxn id="217" idx="5"/>
            <a:endCxn id="215" idx="5"/>
          </p:cNvCxnSpPr>
          <p:nvPr/>
        </p:nvCxnSpPr>
        <p:spPr>
          <a:xfrm flipH="1">
            <a:off x="2956805" y="2706536"/>
            <a:ext cx="222000" cy="228000"/>
          </a:xfrm>
          <a:prstGeom prst="straightConnector1">
            <a:avLst/>
          </a:prstGeom>
          <a:noFill/>
          <a:ln w="9525" cap="flat" cmpd="sng">
            <a:solidFill>
              <a:srgbClr val="F1C232"/>
            </a:solidFill>
            <a:prstDash val="solid"/>
            <a:round/>
            <a:headEnd type="none" w="med" len="med"/>
            <a:tailEnd type="none" w="med" len="med"/>
          </a:ln>
        </p:spPr>
      </p:cxnSp>
      <p:sp>
        <p:nvSpPr>
          <p:cNvPr id="217" name="Google Shape;217;p20"/>
          <p:cNvSpPr/>
          <p:nvPr/>
        </p:nvSpPr>
        <p:spPr>
          <a:xfrm rot="5400000">
            <a:off x="3157670" y="256491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0"/>
          <p:cNvSpPr/>
          <p:nvPr/>
        </p:nvSpPr>
        <p:spPr>
          <a:xfrm rot="5400000">
            <a:off x="2935545" y="2793043"/>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0"/>
          <p:cNvSpPr/>
          <p:nvPr/>
        </p:nvSpPr>
        <p:spPr>
          <a:xfrm rot="5400000">
            <a:off x="2564508" y="2874006"/>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0"/>
          <p:cNvSpPr/>
          <p:nvPr/>
        </p:nvSpPr>
        <p:spPr>
          <a:xfrm rot="5400000">
            <a:off x="2791383" y="260836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0"/>
          <p:cNvSpPr/>
          <p:nvPr/>
        </p:nvSpPr>
        <p:spPr>
          <a:xfrm rot="5400000">
            <a:off x="2564508" y="2491906"/>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0" name="Google Shape;220;p20"/>
          <p:cNvCxnSpPr>
            <a:stCxn id="219" idx="0"/>
            <a:endCxn id="217" idx="3"/>
          </p:cNvCxnSpPr>
          <p:nvPr/>
        </p:nvCxnSpPr>
        <p:spPr>
          <a:xfrm>
            <a:off x="2729808" y="2576356"/>
            <a:ext cx="449100" cy="15900"/>
          </a:xfrm>
          <a:prstGeom prst="straightConnector1">
            <a:avLst/>
          </a:prstGeom>
          <a:noFill/>
          <a:ln w="9525" cap="flat" cmpd="sng">
            <a:solidFill>
              <a:srgbClr val="F1C232"/>
            </a:solidFill>
            <a:prstDash val="solid"/>
            <a:round/>
            <a:headEnd type="none" w="med" len="med"/>
            <a:tailEnd type="none" w="med" len="med"/>
          </a:ln>
        </p:spPr>
      </p:cxnSp>
      <p:cxnSp>
        <p:nvCxnSpPr>
          <p:cNvPr id="221" name="Google Shape;221;p20"/>
          <p:cNvCxnSpPr>
            <a:stCxn id="197" idx="7"/>
            <a:endCxn id="222" idx="7"/>
          </p:cNvCxnSpPr>
          <p:nvPr/>
        </p:nvCxnSpPr>
        <p:spPr>
          <a:xfrm rot="10800000" flipH="1">
            <a:off x="7558045" y="2370171"/>
            <a:ext cx="161700" cy="168900"/>
          </a:xfrm>
          <a:prstGeom prst="straightConnector1">
            <a:avLst/>
          </a:prstGeom>
          <a:noFill/>
          <a:ln w="9525" cap="flat" cmpd="sng">
            <a:solidFill>
              <a:srgbClr val="F1C232"/>
            </a:solidFill>
            <a:prstDash val="solid"/>
            <a:round/>
            <a:headEnd type="none" w="med" len="med"/>
            <a:tailEnd type="none" w="med" len="med"/>
          </a:ln>
        </p:spPr>
      </p:cxnSp>
      <p:cxnSp>
        <p:nvCxnSpPr>
          <p:cNvPr id="223" name="Google Shape;223;p20"/>
          <p:cNvCxnSpPr>
            <a:stCxn id="224" idx="5"/>
            <a:endCxn id="222" idx="5"/>
          </p:cNvCxnSpPr>
          <p:nvPr/>
        </p:nvCxnSpPr>
        <p:spPr>
          <a:xfrm>
            <a:off x="7491620" y="2267465"/>
            <a:ext cx="228000" cy="222000"/>
          </a:xfrm>
          <a:prstGeom prst="straightConnector1">
            <a:avLst/>
          </a:prstGeom>
          <a:noFill/>
          <a:ln w="9525" cap="flat" cmpd="sng">
            <a:solidFill>
              <a:srgbClr val="F1C232"/>
            </a:solidFill>
            <a:prstDash val="solid"/>
            <a:round/>
            <a:headEnd type="none" w="med" len="med"/>
            <a:tailEnd type="none" w="med" len="med"/>
          </a:ln>
        </p:spPr>
      </p:cxnSp>
      <p:sp>
        <p:nvSpPr>
          <p:cNvPr id="224" name="Google Shape;224;p20"/>
          <p:cNvSpPr/>
          <p:nvPr/>
        </p:nvSpPr>
        <p:spPr>
          <a:xfrm>
            <a:off x="7353600" y="212330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0"/>
          <p:cNvSpPr/>
          <p:nvPr/>
        </p:nvSpPr>
        <p:spPr>
          <a:xfrm>
            <a:off x="7581726" y="2345425"/>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0"/>
          <p:cNvSpPr/>
          <p:nvPr/>
        </p:nvSpPr>
        <p:spPr>
          <a:xfrm>
            <a:off x="7662689" y="271646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0"/>
          <p:cNvSpPr/>
          <p:nvPr/>
        </p:nvSpPr>
        <p:spPr>
          <a:xfrm>
            <a:off x="7420025" y="251433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0"/>
          <p:cNvSpPr/>
          <p:nvPr/>
        </p:nvSpPr>
        <p:spPr>
          <a:xfrm>
            <a:off x="7114589" y="240746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6" name="Google Shape;226;p20"/>
          <p:cNvCxnSpPr>
            <a:stCxn id="196" idx="0"/>
            <a:endCxn id="224" idx="3"/>
          </p:cNvCxnSpPr>
          <p:nvPr/>
        </p:nvCxnSpPr>
        <p:spPr>
          <a:xfrm rot="10800000" flipH="1">
            <a:off x="7195439" y="2267362"/>
            <a:ext cx="181800" cy="140100"/>
          </a:xfrm>
          <a:prstGeom prst="straightConnector1">
            <a:avLst/>
          </a:prstGeom>
          <a:noFill/>
          <a:ln w="9525" cap="flat" cmpd="sng">
            <a:solidFill>
              <a:srgbClr val="F1C232"/>
            </a:solidFill>
            <a:prstDash val="solid"/>
            <a:round/>
            <a:headEnd type="none" w="med" len="med"/>
            <a:tailEnd type="none" w="med" len="med"/>
          </a:ln>
        </p:spPr>
      </p:cxnSp>
      <p:sp>
        <p:nvSpPr>
          <p:cNvPr id="227" name="Google Shape;227;p20"/>
          <p:cNvSpPr txBox="1"/>
          <p:nvPr/>
        </p:nvSpPr>
        <p:spPr>
          <a:xfrm>
            <a:off x="1227575" y="1151600"/>
            <a:ext cx="44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(A)</a:t>
            </a:r>
            <a:endParaRPr>
              <a:solidFill>
                <a:schemeClr val="lt1"/>
              </a:solidFill>
            </a:endParaRPr>
          </a:p>
        </p:txBody>
      </p:sp>
      <p:sp>
        <p:nvSpPr>
          <p:cNvPr id="228" name="Google Shape;228;p20"/>
          <p:cNvSpPr txBox="1"/>
          <p:nvPr/>
        </p:nvSpPr>
        <p:spPr>
          <a:xfrm>
            <a:off x="5725925" y="1151600"/>
            <a:ext cx="44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(B)</a:t>
            </a:r>
            <a:endParaRPr>
              <a:solidFill>
                <a:schemeClr val="lt1"/>
              </a:solidFill>
            </a:endParaRPr>
          </a:p>
        </p:txBody>
      </p:sp>
      <p:sp>
        <p:nvSpPr>
          <p:cNvPr id="229" name="Google Shape;229;p20"/>
          <p:cNvSpPr txBox="1"/>
          <p:nvPr/>
        </p:nvSpPr>
        <p:spPr>
          <a:xfrm rot="-1175298">
            <a:off x="358578" y="2505037"/>
            <a:ext cx="688125" cy="35402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(UBD)</a:t>
            </a:r>
            <a:endParaRPr sz="1100">
              <a:solidFill>
                <a:schemeClr val="lt1"/>
              </a:solidFill>
            </a:endParaRPr>
          </a:p>
        </p:txBody>
      </p:sp>
      <p:sp>
        <p:nvSpPr>
          <p:cNvPr id="230" name="Google Shape;230;p20"/>
          <p:cNvSpPr txBox="1"/>
          <p:nvPr/>
        </p:nvSpPr>
        <p:spPr>
          <a:xfrm rot="-1311678">
            <a:off x="2790592" y="3218680"/>
            <a:ext cx="1012727" cy="52315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(Some other graph)</a:t>
            </a:r>
            <a:endParaRPr sz="1100">
              <a:solidFill>
                <a:schemeClr val="lt1"/>
              </a:solidFill>
            </a:endParaRPr>
          </a:p>
        </p:txBody>
      </p:sp>
      <p:sp>
        <p:nvSpPr>
          <p:cNvPr id="231" name="Google Shape;231;p20"/>
          <p:cNvSpPr txBox="1"/>
          <p:nvPr/>
        </p:nvSpPr>
        <p:spPr>
          <a:xfrm rot="-1009852">
            <a:off x="4457914" y="1450040"/>
            <a:ext cx="687970" cy="3540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(UBD)</a:t>
            </a:r>
            <a:endParaRPr sz="1100">
              <a:solidFill>
                <a:schemeClr val="lt1"/>
              </a:solidFill>
            </a:endParaRPr>
          </a:p>
        </p:txBody>
      </p:sp>
      <p:sp>
        <p:nvSpPr>
          <p:cNvPr id="232" name="Google Shape;232;p20"/>
          <p:cNvSpPr txBox="1"/>
          <p:nvPr/>
        </p:nvSpPr>
        <p:spPr>
          <a:xfrm rot="-1034924">
            <a:off x="7431873" y="3315792"/>
            <a:ext cx="1012747" cy="52322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(Some other graph)</a:t>
            </a:r>
            <a:endParaRPr sz="11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cxnSp>
        <p:nvCxnSpPr>
          <p:cNvPr id="237" name="Google Shape;237;p21"/>
          <p:cNvCxnSpPr>
            <a:stCxn id="238" idx="6"/>
            <a:endCxn id="239" idx="5"/>
          </p:cNvCxnSpPr>
          <p:nvPr/>
        </p:nvCxnSpPr>
        <p:spPr>
          <a:xfrm>
            <a:off x="5521750" y="2211800"/>
            <a:ext cx="2302800" cy="632100"/>
          </a:xfrm>
          <a:prstGeom prst="straightConnector1">
            <a:avLst/>
          </a:prstGeom>
          <a:noFill/>
          <a:ln w="19050" cap="flat" cmpd="sng">
            <a:solidFill>
              <a:schemeClr val="accent6"/>
            </a:solidFill>
            <a:prstDash val="solid"/>
            <a:round/>
            <a:headEnd type="none" w="med" len="med"/>
            <a:tailEnd type="none" w="med" len="med"/>
          </a:ln>
        </p:spPr>
      </p:cxnSp>
      <p:cxnSp>
        <p:nvCxnSpPr>
          <p:cNvPr id="240" name="Google Shape;240;p21"/>
          <p:cNvCxnSpPr/>
          <p:nvPr/>
        </p:nvCxnSpPr>
        <p:spPr>
          <a:xfrm rot="10800000" flipH="1">
            <a:off x="5807414" y="2160949"/>
            <a:ext cx="1684800" cy="673800"/>
          </a:xfrm>
          <a:prstGeom prst="straightConnector1">
            <a:avLst/>
          </a:prstGeom>
          <a:noFill/>
          <a:ln w="19050" cap="flat" cmpd="sng">
            <a:solidFill>
              <a:schemeClr val="accent6"/>
            </a:solidFill>
            <a:prstDash val="solid"/>
            <a:round/>
            <a:headEnd type="none" w="med" len="med"/>
            <a:tailEnd type="none" w="med" len="med"/>
          </a:ln>
        </p:spPr>
      </p:cxnSp>
      <p:cxnSp>
        <p:nvCxnSpPr>
          <p:cNvPr id="241" name="Google Shape;241;p21"/>
          <p:cNvCxnSpPr>
            <a:stCxn id="242" idx="5"/>
            <a:endCxn id="243" idx="5"/>
          </p:cNvCxnSpPr>
          <p:nvPr/>
        </p:nvCxnSpPr>
        <p:spPr>
          <a:xfrm>
            <a:off x="7276559" y="2534852"/>
            <a:ext cx="305400" cy="106800"/>
          </a:xfrm>
          <a:prstGeom prst="straightConnector1">
            <a:avLst/>
          </a:prstGeom>
          <a:noFill/>
          <a:ln w="9525" cap="flat" cmpd="sng">
            <a:solidFill>
              <a:srgbClr val="F1C232"/>
            </a:solidFill>
            <a:prstDash val="solid"/>
            <a:round/>
            <a:headEnd type="none" w="med" len="med"/>
            <a:tailEnd type="none" w="med" len="med"/>
          </a:ln>
        </p:spPr>
      </p:cxnSp>
      <p:sp>
        <p:nvSpPr>
          <p:cNvPr id="244" name="Google Shape;244;p21"/>
          <p:cNvSpPr/>
          <p:nvPr/>
        </p:nvSpPr>
        <p:spPr>
          <a:xfrm>
            <a:off x="4658925" y="1672513"/>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1"/>
          <p:cNvSpPr/>
          <p:nvPr/>
        </p:nvSpPr>
        <p:spPr>
          <a:xfrm>
            <a:off x="6593425" y="1672513"/>
            <a:ext cx="1753200" cy="17313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6" name="Google Shape;246;p21"/>
          <p:cNvCxnSpPr/>
          <p:nvPr/>
        </p:nvCxnSpPr>
        <p:spPr>
          <a:xfrm>
            <a:off x="5498071" y="2580815"/>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247" name="Google Shape;247;p21"/>
          <p:cNvCxnSpPr>
            <a:stCxn id="248" idx="7"/>
            <a:endCxn id="249" idx="7"/>
          </p:cNvCxnSpPr>
          <p:nvPr/>
        </p:nvCxnSpPr>
        <p:spPr>
          <a:xfrm rot="10800000" flipH="1">
            <a:off x="5541520" y="2374071"/>
            <a:ext cx="184800" cy="144300"/>
          </a:xfrm>
          <a:prstGeom prst="straightConnector1">
            <a:avLst/>
          </a:prstGeom>
          <a:noFill/>
          <a:ln w="9525" cap="flat" cmpd="sng">
            <a:solidFill>
              <a:srgbClr val="F1C232"/>
            </a:solidFill>
            <a:prstDash val="solid"/>
            <a:round/>
            <a:headEnd type="none" w="med" len="med"/>
            <a:tailEnd type="none" w="med" len="med"/>
          </a:ln>
        </p:spPr>
      </p:cxnSp>
      <p:cxnSp>
        <p:nvCxnSpPr>
          <p:cNvPr id="250" name="Google Shape;250;p21"/>
          <p:cNvCxnSpPr>
            <a:stCxn id="238" idx="5"/>
            <a:endCxn id="249" idx="5"/>
          </p:cNvCxnSpPr>
          <p:nvPr/>
        </p:nvCxnSpPr>
        <p:spPr>
          <a:xfrm>
            <a:off x="5498070" y="2271515"/>
            <a:ext cx="228000" cy="222000"/>
          </a:xfrm>
          <a:prstGeom prst="straightConnector1">
            <a:avLst/>
          </a:prstGeom>
          <a:noFill/>
          <a:ln w="9525" cap="flat" cmpd="sng">
            <a:solidFill>
              <a:srgbClr val="F1C232"/>
            </a:solidFill>
            <a:prstDash val="solid"/>
            <a:round/>
            <a:headEnd type="none" w="med" len="med"/>
            <a:tailEnd type="none" w="med" len="med"/>
          </a:ln>
        </p:spPr>
      </p:cxnSp>
      <p:sp>
        <p:nvSpPr>
          <p:cNvPr id="238" name="Google Shape;238;p21"/>
          <p:cNvSpPr/>
          <p:nvPr/>
        </p:nvSpPr>
        <p:spPr>
          <a:xfrm>
            <a:off x="5360050" y="212735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1"/>
          <p:cNvSpPr/>
          <p:nvPr/>
        </p:nvSpPr>
        <p:spPr>
          <a:xfrm>
            <a:off x="5588176" y="2349475"/>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1"/>
          <p:cNvSpPr/>
          <p:nvPr/>
        </p:nvSpPr>
        <p:spPr>
          <a:xfrm>
            <a:off x="5669139" y="272051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1"/>
          <p:cNvSpPr/>
          <p:nvPr/>
        </p:nvSpPr>
        <p:spPr>
          <a:xfrm>
            <a:off x="5403500" y="249363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1"/>
          <p:cNvSpPr/>
          <p:nvPr/>
        </p:nvSpPr>
        <p:spPr>
          <a:xfrm>
            <a:off x="5287039" y="272051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3" name="Google Shape;253;p21"/>
          <p:cNvCxnSpPr>
            <a:stCxn id="252" idx="0"/>
            <a:endCxn id="238" idx="3"/>
          </p:cNvCxnSpPr>
          <p:nvPr/>
        </p:nvCxnSpPr>
        <p:spPr>
          <a:xfrm rot="10800000" flipH="1">
            <a:off x="5367889" y="2271412"/>
            <a:ext cx="15900" cy="449100"/>
          </a:xfrm>
          <a:prstGeom prst="straightConnector1">
            <a:avLst/>
          </a:prstGeom>
          <a:noFill/>
          <a:ln w="9525" cap="flat" cmpd="sng">
            <a:solidFill>
              <a:srgbClr val="F1C232"/>
            </a:solidFill>
            <a:prstDash val="solid"/>
            <a:round/>
            <a:headEnd type="none" w="med" len="med"/>
            <a:tailEnd type="none" w="med" len="med"/>
          </a:ln>
        </p:spPr>
      </p:cxnSp>
      <p:cxnSp>
        <p:nvCxnSpPr>
          <p:cNvPr id="254" name="Google Shape;254;p21"/>
          <p:cNvCxnSpPr>
            <a:stCxn id="243" idx="7"/>
            <a:endCxn id="255" idx="7"/>
          </p:cNvCxnSpPr>
          <p:nvPr/>
        </p:nvCxnSpPr>
        <p:spPr>
          <a:xfrm rot="10800000" flipH="1">
            <a:off x="7581995" y="2353396"/>
            <a:ext cx="161700" cy="168900"/>
          </a:xfrm>
          <a:prstGeom prst="straightConnector1">
            <a:avLst/>
          </a:prstGeom>
          <a:noFill/>
          <a:ln w="9525" cap="flat" cmpd="sng">
            <a:solidFill>
              <a:srgbClr val="F1C232"/>
            </a:solidFill>
            <a:prstDash val="solid"/>
            <a:round/>
            <a:headEnd type="none" w="med" len="med"/>
            <a:tailEnd type="none" w="med" len="med"/>
          </a:ln>
        </p:spPr>
      </p:cxnSp>
      <p:cxnSp>
        <p:nvCxnSpPr>
          <p:cNvPr id="256" name="Google Shape;256;p21"/>
          <p:cNvCxnSpPr>
            <a:stCxn id="257" idx="5"/>
            <a:endCxn id="255" idx="5"/>
          </p:cNvCxnSpPr>
          <p:nvPr/>
        </p:nvCxnSpPr>
        <p:spPr>
          <a:xfrm>
            <a:off x="7515570" y="2250690"/>
            <a:ext cx="228000" cy="222000"/>
          </a:xfrm>
          <a:prstGeom prst="straightConnector1">
            <a:avLst/>
          </a:prstGeom>
          <a:noFill/>
          <a:ln w="9525" cap="flat" cmpd="sng">
            <a:solidFill>
              <a:srgbClr val="F1C232"/>
            </a:solidFill>
            <a:prstDash val="solid"/>
            <a:round/>
            <a:headEnd type="none" w="med" len="med"/>
            <a:tailEnd type="none" w="med" len="med"/>
          </a:ln>
        </p:spPr>
      </p:cxnSp>
      <p:sp>
        <p:nvSpPr>
          <p:cNvPr id="257" name="Google Shape;257;p21"/>
          <p:cNvSpPr/>
          <p:nvPr/>
        </p:nvSpPr>
        <p:spPr>
          <a:xfrm>
            <a:off x="7377550" y="2106525"/>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1"/>
          <p:cNvSpPr/>
          <p:nvPr/>
        </p:nvSpPr>
        <p:spPr>
          <a:xfrm>
            <a:off x="7605676" y="232865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1"/>
          <p:cNvSpPr/>
          <p:nvPr/>
        </p:nvSpPr>
        <p:spPr>
          <a:xfrm>
            <a:off x="7686639" y="269968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1"/>
          <p:cNvSpPr/>
          <p:nvPr/>
        </p:nvSpPr>
        <p:spPr>
          <a:xfrm>
            <a:off x="7443975" y="2497562"/>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1"/>
          <p:cNvSpPr/>
          <p:nvPr/>
        </p:nvSpPr>
        <p:spPr>
          <a:xfrm>
            <a:off x="7138539" y="239068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8" name="Google Shape;258;p21"/>
          <p:cNvCxnSpPr>
            <a:stCxn id="242" idx="0"/>
            <a:endCxn id="257" idx="3"/>
          </p:cNvCxnSpPr>
          <p:nvPr/>
        </p:nvCxnSpPr>
        <p:spPr>
          <a:xfrm rot="10800000" flipH="1">
            <a:off x="7219389" y="2250587"/>
            <a:ext cx="181800" cy="140100"/>
          </a:xfrm>
          <a:prstGeom prst="straightConnector1">
            <a:avLst/>
          </a:prstGeom>
          <a:noFill/>
          <a:ln w="9525" cap="flat" cmpd="sng">
            <a:solidFill>
              <a:srgbClr val="F1C232"/>
            </a:solidFill>
            <a:prstDash val="solid"/>
            <a:round/>
            <a:headEnd type="none" w="med" len="med"/>
            <a:tailEnd type="none" w="med" len="med"/>
          </a:ln>
        </p:spPr>
      </p:cxnSp>
      <p:sp>
        <p:nvSpPr>
          <p:cNvPr id="259" name="Google Shape;259;p21"/>
          <p:cNvSpPr txBox="1"/>
          <p:nvPr/>
        </p:nvSpPr>
        <p:spPr>
          <a:xfrm>
            <a:off x="5486500" y="3840650"/>
            <a:ext cx="2162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 Add value to each graph via latent relationships</a:t>
            </a:r>
            <a:endParaRPr>
              <a:solidFill>
                <a:schemeClr val="lt1"/>
              </a:solidFill>
            </a:endParaRPr>
          </a:p>
        </p:txBody>
      </p:sp>
      <p:sp>
        <p:nvSpPr>
          <p:cNvPr id="260" name="Google Shape;260;p21"/>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Should we link these graphs?</a:t>
            </a:r>
            <a:endParaRPr/>
          </a:p>
        </p:txBody>
      </p:sp>
      <p:sp>
        <p:nvSpPr>
          <p:cNvPr id="261" name="Google Shape;261;p21"/>
          <p:cNvSpPr txBox="1"/>
          <p:nvPr/>
        </p:nvSpPr>
        <p:spPr>
          <a:xfrm>
            <a:off x="6020800" y="1101925"/>
            <a:ext cx="109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trike="sngStrike">
                <a:solidFill>
                  <a:schemeClr val="lt1"/>
                </a:solidFill>
              </a:rPr>
              <a:t>Little or No Overlap</a:t>
            </a:r>
            <a:endParaRPr strike="sngStrike">
              <a:solidFill>
                <a:schemeClr val="lt1"/>
              </a:solidFill>
            </a:endParaRPr>
          </a:p>
        </p:txBody>
      </p:sp>
      <p:sp>
        <p:nvSpPr>
          <p:cNvPr id="262" name="Google Shape;262;p21"/>
          <p:cNvSpPr txBox="1"/>
          <p:nvPr/>
        </p:nvSpPr>
        <p:spPr>
          <a:xfrm>
            <a:off x="5725925" y="1151600"/>
            <a:ext cx="44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(B)</a:t>
            </a:r>
            <a:endParaRPr>
              <a:solidFill>
                <a:schemeClr val="lt1"/>
              </a:solidFill>
            </a:endParaRPr>
          </a:p>
        </p:txBody>
      </p:sp>
      <p:sp>
        <p:nvSpPr>
          <p:cNvPr id="263" name="Google Shape;263;p21"/>
          <p:cNvSpPr txBox="1"/>
          <p:nvPr/>
        </p:nvSpPr>
        <p:spPr>
          <a:xfrm rot="-1009852">
            <a:off x="4457914" y="1450040"/>
            <a:ext cx="687970" cy="3540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(UBD)</a:t>
            </a:r>
            <a:endParaRPr sz="1100">
              <a:solidFill>
                <a:schemeClr val="lt1"/>
              </a:solidFill>
            </a:endParaRPr>
          </a:p>
        </p:txBody>
      </p:sp>
      <p:sp>
        <p:nvSpPr>
          <p:cNvPr id="264" name="Google Shape;264;p21"/>
          <p:cNvSpPr txBox="1"/>
          <p:nvPr/>
        </p:nvSpPr>
        <p:spPr>
          <a:xfrm rot="-1034924">
            <a:off x="7431873" y="3315792"/>
            <a:ext cx="1012747" cy="52322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(Some other graph)</a:t>
            </a:r>
            <a:endParaRPr sz="1100">
              <a:solidFill>
                <a:schemeClr val="lt1"/>
              </a:solidFill>
            </a:endParaRPr>
          </a:p>
        </p:txBody>
      </p:sp>
      <p:sp>
        <p:nvSpPr>
          <p:cNvPr id="265" name="Google Shape;265;p21"/>
          <p:cNvSpPr txBox="1"/>
          <p:nvPr/>
        </p:nvSpPr>
        <p:spPr>
          <a:xfrm>
            <a:off x="1141375" y="3840650"/>
            <a:ext cx="2162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 Split up the effort, focus on strengths</a:t>
            </a:r>
            <a:endParaRPr>
              <a:solidFill>
                <a:schemeClr val="lt1"/>
              </a:solidFill>
            </a:endParaRPr>
          </a:p>
        </p:txBody>
      </p:sp>
      <p:sp>
        <p:nvSpPr>
          <p:cNvPr id="266" name="Google Shape;266;p21"/>
          <p:cNvSpPr/>
          <p:nvPr/>
        </p:nvSpPr>
        <p:spPr>
          <a:xfrm>
            <a:off x="1022225" y="2298525"/>
            <a:ext cx="1075200" cy="10464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1"/>
          <p:cNvSpPr/>
          <p:nvPr/>
        </p:nvSpPr>
        <p:spPr>
          <a:xfrm>
            <a:off x="2256175" y="2210675"/>
            <a:ext cx="1232100" cy="1078800"/>
          </a:xfrm>
          <a:prstGeom prst="ellipse">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1"/>
          <p:cNvSpPr txBox="1"/>
          <p:nvPr/>
        </p:nvSpPr>
        <p:spPr>
          <a:xfrm>
            <a:off x="1550575" y="1043900"/>
            <a:ext cx="109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trike="sngStrike">
                <a:solidFill>
                  <a:schemeClr val="lt1"/>
                </a:solidFill>
              </a:rPr>
              <a:t>Some</a:t>
            </a:r>
            <a:r>
              <a:rPr lang="en">
                <a:solidFill>
                  <a:schemeClr val="lt1"/>
                </a:solidFill>
              </a:rPr>
              <a:t> </a:t>
            </a:r>
            <a:r>
              <a:rPr lang="en" strike="sngStrike">
                <a:solidFill>
                  <a:schemeClr val="lt1"/>
                </a:solidFill>
              </a:rPr>
              <a:t>Duplication</a:t>
            </a:r>
            <a:endParaRPr strike="sngStrike">
              <a:solidFill>
                <a:schemeClr val="lt1"/>
              </a:solidFill>
            </a:endParaRPr>
          </a:p>
        </p:txBody>
      </p:sp>
      <p:sp>
        <p:nvSpPr>
          <p:cNvPr id="269" name="Google Shape;269;p21"/>
          <p:cNvSpPr/>
          <p:nvPr/>
        </p:nvSpPr>
        <p:spPr>
          <a:xfrm rot="-5400000">
            <a:off x="1314108" y="2709070"/>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0" name="Google Shape;270;p21"/>
          <p:cNvCxnSpPr/>
          <p:nvPr/>
        </p:nvCxnSpPr>
        <p:spPr>
          <a:xfrm rot="5400000">
            <a:off x="2671055" y="2736088"/>
            <a:ext cx="228000" cy="168900"/>
          </a:xfrm>
          <a:prstGeom prst="straightConnector1">
            <a:avLst/>
          </a:prstGeom>
          <a:noFill/>
          <a:ln w="9525" cap="flat" cmpd="sng">
            <a:solidFill>
              <a:srgbClr val="F1C232"/>
            </a:solidFill>
            <a:prstDash val="solid"/>
            <a:round/>
            <a:headEnd type="none" w="med" len="med"/>
            <a:tailEnd type="none" w="med" len="med"/>
          </a:ln>
        </p:spPr>
      </p:cxnSp>
      <p:cxnSp>
        <p:nvCxnSpPr>
          <p:cNvPr id="271" name="Google Shape;271;p21"/>
          <p:cNvCxnSpPr>
            <a:stCxn id="272" idx="7"/>
            <a:endCxn id="273" idx="7"/>
          </p:cNvCxnSpPr>
          <p:nvPr/>
        </p:nvCxnSpPr>
        <p:spPr>
          <a:xfrm>
            <a:off x="2931948" y="2749986"/>
            <a:ext cx="144300" cy="184800"/>
          </a:xfrm>
          <a:prstGeom prst="straightConnector1">
            <a:avLst/>
          </a:prstGeom>
          <a:noFill/>
          <a:ln w="9525" cap="flat" cmpd="sng">
            <a:solidFill>
              <a:srgbClr val="F1C232"/>
            </a:solidFill>
            <a:prstDash val="solid"/>
            <a:round/>
            <a:headEnd type="none" w="med" len="med"/>
            <a:tailEnd type="none" w="med" len="med"/>
          </a:ln>
        </p:spPr>
      </p:cxnSp>
      <p:cxnSp>
        <p:nvCxnSpPr>
          <p:cNvPr id="274" name="Google Shape;274;p21"/>
          <p:cNvCxnSpPr>
            <a:stCxn id="275" idx="5"/>
            <a:endCxn id="273" idx="5"/>
          </p:cNvCxnSpPr>
          <p:nvPr/>
        </p:nvCxnSpPr>
        <p:spPr>
          <a:xfrm flipH="1">
            <a:off x="2956805" y="2706536"/>
            <a:ext cx="222000" cy="228000"/>
          </a:xfrm>
          <a:prstGeom prst="straightConnector1">
            <a:avLst/>
          </a:prstGeom>
          <a:noFill/>
          <a:ln w="9525" cap="flat" cmpd="sng">
            <a:solidFill>
              <a:srgbClr val="F1C232"/>
            </a:solidFill>
            <a:prstDash val="solid"/>
            <a:round/>
            <a:headEnd type="none" w="med" len="med"/>
            <a:tailEnd type="none" w="med" len="med"/>
          </a:ln>
        </p:spPr>
      </p:cxnSp>
      <p:sp>
        <p:nvSpPr>
          <p:cNvPr id="275" name="Google Shape;275;p21"/>
          <p:cNvSpPr/>
          <p:nvPr/>
        </p:nvSpPr>
        <p:spPr>
          <a:xfrm rot="5400000">
            <a:off x="3157670" y="256491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1"/>
          <p:cNvSpPr/>
          <p:nvPr/>
        </p:nvSpPr>
        <p:spPr>
          <a:xfrm rot="5400000">
            <a:off x="2935545" y="2793043"/>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1"/>
          <p:cNvSpPr/>
          <p:nvPr/>
        </p:nvSpPr>
        <p:spPr>
          <a:xfrm rot="5400000">
            <a:off x="2564508" y="2874006"/>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1"/>
          <p:cNvSpPr/>
          <p:nvPr/>
        </p:nvSpPr>
        <p:spPr>
          <a:xfrm rot="5400000">
            <a:off x="2791383" y="2608367"/>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1"/>
          <p:cNvSpPr/>
          <p:nvPr/>
        </p:nvSpPr>
        <p:spPr>
          <a:xfrm rot="5400000">
            <a:off x="2564508" y="2491906"/>
            <a:ext cx="161700" cy="168900"/>
          </a:xfrm>
          <a:prstGeom prst="ellipse">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8" name="Google Shape;278;p21"/>
          <p:cNvCxnSpPr>
            <a:stCxn id="277" idx="0"/>
            <a:endCxn id="275" idx="3"/>
          </p:cNvCxnSpPr>
          <p:nvPr/>
        </p:nvCxnSpPr>
        <p:spPr>
          <a:xfrm>
            <a:off x="2729808" y="2576356"/>
            <a:ext cx="449100" cy="15900"/>
          </a:xfrm>
          <a:prstGeom prst="straightConnector1">
            <a:avLst/>
          </a:prstGeom>
          <a:noFill/>
          <a:ln w="9525" cap="flat" cmpd="sng">
            <a:solidFill>
              <a:srgbClr val="F1C232"/>
            </a:solidFill>
            <a:prstDash val="solid"/>
            <a:round/>
            <a:headEnd type="none" w="med" len="med"/>
            <a:tailEnd type="none" w="med" len="med"/>
          </a:ln>
        </p:spPr>
      </p:cxnSp>
      <p:sp>
        <p:nvSpPr>
          <p:cNvPr id="279" name="Google Shape;279;p21"/>
          <p:cNvSpPr txBox="1"/>
          <p:nvPr/>
        </p:nvSpPr>
        <p:spPr>
          <a:xfrm>
            <a:off x="1227575" y="1151600"/>
            <a:ext cx="449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rPr>
              <a:t>(A)</a:t>
            </a:r>
            <a:endParaRPr>
              <a:solidFill>
                <a:schemeClr val="lt1"/>
              </a:solidFill>
            </a:endParaRPr>
          </a:p>
        </p:txBody>
      </p:sp>
      <p:sp>
        <p:nvSpPr>
          <p:cNvPr id="280" name="Google Shape;280;p21"/>
          <p:cNvSpPr txBox="1"/>
          <p:nvPr/>
        </p:nvSpPr>
        <p:spPr>
          <a:xfrm rot="-1175298">
            <a:off x="358578" y="2505037"/>
            <a:ext cx="688125" cy="35402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(UBD)</a:t>
            </a:r>
            <a:endParaRPr sz="1100">
              <a:solidFill>
                <a:schemeClr val="lt1"/>
              </a:solidFill>
            </a:endParaRPr>
          </a:p>
        </p:txBody>
      </p:sp>
      <p:sp>
        <p:nvSpPr>
          <p:cNvPr id="281" name="Google Shape;281;p21"/>
          <p:cNvSpPr txBox="1"/>
          <p:nvPr/>
        </p:nvSpPr>
        <p:spPr>
          <a:xfrm rot="-1311678">
            <a:off x="2790592" y="3218680"/>
            <a:ext cx="1012727" cy="52315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1"/>
                </a:solidFill>
              </a:rPr>
              <a:t>(Some other graph)</a:t>
            </a:r>
            <a:endParaRPr sz="11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2"/>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Graph federation use cases for Usage Based Discovery</a:t>
            </a:r>
            <a:endParaRPr/>
          </a:p>
        </p:txBody>
      </p:sp>
      <p:sp>
        <p:nvSpPr>
          <p:cNvPr id="287" name="Google Shape;287;p22"/>
          <p:cNvSpPr txBox="1"/>
          <p:nvPr/>
        </p:nvSpPr>
        <p:spPr>
          <a:xfrm>
            <a:off x="632700" y="1009950"/>
            <a:ext cx="7425600" cy="838800"/>
          </a:xfrm>
          <a:prstGeom prst="rect">
            <a:avLst/>
          </a:prstGeom>
          <a:noFill/>
          <a:ln>
            <a:noFill/>
          </a:ln>
        </p:spPr>
        <p:txBody>
          <a:bodyPr spcFirstLastPara="1" wrap="square" lIns="91425" tIns="91425" rIns="91425" bIns="91425" anchor="t" anchorCtr="0">
            <a:spAutoFit/>
          </a:bodyPr>
          <a:lstStyle/>
          <a:p>
            <a:pPr marL="457200" lvl="0" indent="-336550" algn="l" rtl="0">
              <a:lnSpc>
                <a:spcPct val="150000"/>
              </a:lnSpc>
              <a:spcBef>
                <a:spcPts val="0"/>
              </a:spcBef>
              <a:spcAft>
                <a:spcPts val="0"/>
              </a:spcAft>
              <a:buClr>
                <a:schemeClr val="lt1"/>
              </a:buClr>
              <a:buSzPts val="1700"/>
              <a:buChar char="●"/>
            </a:pPr>
            <a:r>
              <a:rPr lang="en" sz="1700">
                <a:solidFill>
                  <a:schemeClr val="lt1"/>
                </a:solidFill>
              </a:rPr>
              <a:t>Decentralize the collection and maintenance of the graph</a:t>
            </a:r>
            <a:endParaRPr sz="1700">
              <a:solidFill>
                <a:schemeClr val="lt1"/>
              </a:solidFill>
            </a:endParaRPr>
          </a:p>
          <a:p>
            <a:pPr marL="0" marR="0" lvl="0" indent="0" algn="l" rtl="0">
              <a:lnSpc>
                <a:spcPct val="150000"/>
              </a:lnSpc>
              <a:spcBef>
                <a:spcPts val="0"/>
              </a:spcBef>
              <a:spcAft>
                <a:spcPts val="0"/>
              </a:spcAft>
              <a:buNone/>
            </a:pPr>
            <a:endParaRPr sz="1700">
              <a:solidFill>
                <a:schemeClr val="lt1"/>
              </a:solidFill>
            </a:endParaRPr>
          </a:p>
        </p:txBody>
      </p:sp>
      <p:sp>
        <p:nvSpPr>
          <p:cNvPr id="288" name="Google Shape;288;p22"/>
          <p:cNvSpPr/>
          <p:nvPr/>
        </p:nvSpPr>
        <p:spPr>
          <a:xfrm>
            <a:off x="2945718" y="4100300"/>
            <a:ext cx="962100" cy="840300"/>
          </a:xfrm>
          <a:prstGeom prst="ellipse">
            <a:avLst/>
          </a:prstGeom>
          <a:solidFill>
            <a:srgbClr val="FFF2CC"/>
          </a:solidFill>
          <a:ln>
            <a:noFill/>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Article</a:t>
            </a:r>
            <a:endParaRPr sz="16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289" name="Google Shape;289;p22"/>
          <p:cNvSpPr/>
          <p:nvPr/>
        </p:nvSpPr>
        <p:spPr>
          <a:xfrm>
            <a:off x="4489897" y="4100300"/>
            <a:ext cx="962100" cy="840300"/>
          </a:xfrm>
          <a:prstGeom prst="ellipse">
            <a:avLst/>
          </a:prstGeom>
          <a:solidFill>
            <a:srgbClr val="E6B8A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500"/>
              <a:t>Dataset</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290" name="Google Shape;290;p22"/>
          <p:cNvCxnSpPr>
            <a:stCxn id="288" idx="6"/>
            <a:endCxn id="289" idx="2"/>
          </p:cNvCxnSpPr>
          <p:nvPr/>
        </p:nvCxnSpPr>
        <p:spPr>
          <a:xfrm>
            <a:off x="3907818"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291" name="Google Shape;291;p22"/>
          <p:cNvSpPr/>
          <p:nvPr/>
        </p:nvSpPr>
        <p:spPr>
          <a:xfrm>
            <a:off x="1453425" y="4100300"/>
            <a:ext cx="962100" cy="8403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Topic</a:t>
            </a:r>
            <a:endParaRPr sz="1600"/>
          </a:p>
          <a:p>
            <a:pPr marL="0" lvl="0" indent="0" algn="l" rtl="0">
              <a:spcBef>
                <a:spcPts val="0"/>
              </a:spcBef>
              <a:spcAft>
                <a:spcPts val="0"/>
              </a:spcAft>
              <a:buNone/>
            </a:pPr>
            <a:endParaRPr/>
          </a:p>
          <a:p>
            <a:pPr marL="0" lvl="0" indent="0" algn="ctr" rtl="0">
              <a:spcBef>
                <a:spcPts val="0"/>
              </a:spcBef>
              <a:spcAft>
                <a:spcPts val="0"/>
              </a:spcAft>
              <a:buNone/>
            </a:pPr>
            <a:endParaRPr sz="1600" i="1">
              <a:solidFill>
                <a:srgbClr val="0000FF"/>
              </a:solidFill>
            </a:endParaRPr>
          </a:p>
        </p:txBody>
      </p:sp>
      <p:cxnSp>
        <p:nvCxnSpPr>
          <p:cNvPr id="292" name="Google Shape;292;p22"/>
          <p:cNvCxnSpPr>
            <a:stCxn id="288" idx="2"/>
            <a:endCxn id="291" idx="6"/>
          </p:cNvCxnSpPr>
          <p:nvPr/>
        </p:nvCxnSpPr>
        <p:spPr>
          <a:xfrm rot="10800000">
            <a:off x="2415618" y="4520450"/>
            <a:ext cx="530100" cy="0"/>
          </a:xfrm>
          <a:prstGeom prst="straightConnector1">
            <a:avLst/>
          </a:prstGeom>
          <a:noFill/>
          <a:ln w="28575" cap="flat" cmpd="sng">
            <a:solidFill>
              <a:srgbClr val="FFFF00"/>
            </a:solidFill>
            <a:prstDash val="solid"/>
            <a:round/>
            <a:headEnd type="none" w="med" len="med"/>
            <a:tailEnd type="triangle" w="med" len="med"/>
          </a:ln>
        </p:spPr>
      </p:cxnSp>
      <p:sp>
        <p:nvSpPr>
          <p:cNvPr id="293" name="Google Shape;293;p22"/>
          <p:cNvSpPr txBox="1"/>
          <p:nvPr/>
        </p:nvSpPr>
        <p:spPr>
          <a:xfrm>
            <a:off x="2520034"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sp>
        <p:nvSpPr>
          <p:cNvPr id="294" name="Google Shape;294;p22"/>
          <p:cNvSpPr txBox="1"/>
          <p:nvPr/>
        </p:nvSpPr>
        <p:spPr>
          <a:xfrm>
            <a:off x="3994212"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3"/>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Graph federation use cases for Usage Based Discovery</a:t>
            </a:r>
            <a:endParaRPr/>
          </a:p>
        </p:txBody>
      </p:sp>
      <p:sp>
        <p:nvSpPr>
          <p:cNvPr id="300" name="Google Shape;300;p23"/>
          <p:cNvSpPr txBox="1"/>
          <p:nvPr/>
        </p:nvSpPr>
        <p:spPr>
          <a:xfrm>
            <a:off x="632700" y="1009950"/>
            <a:ext cx="7425600" cy="838800"/>
          </a:xfrm>
          <a:prstGeom prst="rect">
            <a:avLst/>
          </a:prstGeom>
          <a:noFill/>
          <a:ln>
            <a:noFill/>
          </a:ln>
        </p:spPr>
        <p:txBody>
          <a:bodyPr spcFirstLastPara="1" wrap="square" lIns="91425" tIns="91425" rIns="91425" bIns="91425" anchor="t" anchorCtr="0">
            <a:spAutoFit/>
          </a:bodyPr>
          <a:lstStyle/>
          <a:p>
            <a:pPr marL="457200" lvl="0" indent="-336550" algn="l" rtl="0">
              <a:lnSpc>
                <a:spcPct val="150000"/>
              </a:lnSpc>
              <a:spcBef>
                <a:spcPts val="0"/>
              </a:spcBef>
              <a:spcAft>
                <a:spcPts val="0"/>
              </a:spcAft>
              <a:buClr>
                <a:schemeClr val="lt1"/>
              </a:buClr>
              <a:buSzPts val="1700"/>
              <a:buChar char="●"/>
            </a:pPr>
            <a:r>
              <a:rPr lang="en" sz="1700">
                <a:solidFill>
                  <a:schemeClr val="lt1"/>
                </a:solidFill>
              </a:rPr>
              <a:t>Decentralize the collection and maintenance of the graph</a:t>
            </a:r>
            <a:endParaRPr sz="170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a:solidFill>
                  <a:schemeClr val="lt1"/>
                </a:solidFill>
              </a:rPr>
              <a:t>Connect UBD publications with a "social/researcher graph"</a:t>
            </a:r>
            <a:endParaRPr sz="1700">
              <a:solidFill>
                <a:schemeClr val="lt1"/>
              </a:solidFill>
            </a:endParaRPr>
          </a:p>
        </p:txBody>
      </p:sp>
      <p:sp>
        <p:nvSpPr>
          <p:cNvPr id="301" name="Google Shape;301;p23"/>
          <p:cNvSpPr/>
          <p:nvPr/>
        </p:nvSpPr>
        <p:spPr>
          <a:xfrm>
            <a:off x="2945718" y="4100300"/>
            <a:ext cx="962100" cy="840300"/>
          </a:xfrm>
          <a:prstGeom prst="ellipse">
            <a:avLst/>
          </a:prstGeom>
          <a:solidFill>
            <a:srgbClr val="FFF2CC"/>
          </a:solidFill>
          <a:ln>
            <a:noFill/>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Article</a:t>
            </a:r>
            <a:endParaRPr sz="16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02" name="Google Shape;302;p23"/>
          <p:cNvSpPr/>
          <p:nvPr/>
        </p:nvSpPr>
        <p:spPr>
          <a:xfrm>
            <a:off x="4489897" y="4100300"/>
            <a:ext cx="962100" cy="840300"/>
          </a:xfrm>
          <a:prstGeom prst="ellipse">
            <a:avLst/>
          </a:prstGeom>
          <a:solidFill>
            <a:srgbClr val="E6B8A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500"/>
              <a:t>Dataset</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03" name="Google Shape;303;p23"/>
          <p:cNvCxnSpPr>
            <a:stCxn id="301" idx="6"/>
            <a:endCxn id="302" idx="2"/>
          </p:cNvCxnSpPr>
          <p:nvPr/>
        </p:nvCxnSpPr>
        <p:spPr>
          <a:xfrm>
            <a:off x="3907818"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04" name="Google Shape;304;p23"/>
          <p:cNvSpPr/>
          <p:nvPr/>
        </p:nvSpPr>
        <p:spPr>
          <a:xfrm>
            <a:off x="1453425" y="4100300"/>
            <a:ext cx="962100" cy="8403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Topic</a:t>
            </a:r>
            <a:endParaRPr sz="1600"/>
          </a:p>
          <a:p>
            <a:pPr marL="0" lvl="0" indent="0" algn="l" rtl="0">
              <a:spcBef>
                <a:spcPts val="0"/>
              </a:spcBef>
              <a:spcAft>
                <a:spcPts val="0"/>
              </a:spcAft>
              <a:buNone/>
            </a:pPr>
            <a:endParaRPr/>
          </a:p>
          <a:p>
            <a:pPr marL="0" lvl="0" indent="0" algn="ctr" rtl="0">
              <a:spcBef>
                <a:spcPts val="0"/>
              </a:spcBef>
              <a:spcAft>
                <a:spcPts val="0"/>
              </a:spcAft>
              <a:buNone/>
            </a:pPr>
            <a:endParaRPr sz="1600" i="1">
              <a:solidFill>
                <a:srgbClr val="0000FF"/>
              </a:solidFill>
            </a:endParaRPr>
          </a:p>
        </p:txBody>
      </p:sp>
      <p:cxnSp>
        <p:nvCxnSpPr>
          <p:cNvPr id="305" name="Google Shape;305;p23"/>
          <p:cNvCxnSpPr>
            <a:stCxn id="301" idx="2"/>
            <a:endCxn id="304" idx="6"/>
          </p:cNvCxnSpPr>
          <p:nvPr/>
        </p:nvCxnSpPr>
        <p:spPr>
          <a:xfrm rot="10800000">
            <a:off x="2415618" y="4520450"/>
            <a:ext cx="530100" cy="0"/>
          </a:xfrm>
          <a:prstGeom prst="straightConnector1">
            <a:avLst/>
          </a:prstGeom>
          <a:noFill/>
          <a:ln w="28575" cap="flat" cmpd="sng">
            <a:solidFill>
              <a:srgbClr val="FFFF00"/>
            </a:solidFill>
            <a:prstDash val="solid"/>
            <a:round/>
            <a:headEnd type="none" w="med" len="med"/>
            <a:tailEnd type="triangle" w="med" len="med"/>
          </a:ln>
        </p:spPr>
      </p:cxnSp>
      <p:sp>
        <p:nvSpPr>
          <p:cNvPr id="306" name="Google Shape;306;p23"/>
          <p:cNvSpPr txBox="1"/>
          <p:nvPr/>
        </p:nvSpPr>
        <p:spPr>
          <a:xfrm>
            <a:off x="2520034"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sp>
        <p:nvSpPr>
          <p:cNvPr id="307" name="Google Shape;307;p23"/>
          <p:cNvSpPr txBox="1"/>
          <p:nvPr/>
        </p:nvSpPr>
        <p:spPr>
          <a:xfrm>
            <a:off x="3994212"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cxnSp>
        <p:nvCxnSpPr>
          <p:cNvPr id="308" name="Google Shape;308;p23"/>
          <p:cNvCxnSpPr/>
          <p:nvPr/>
        </p:nvCxnSpPr>
        <p:spPr>
          <a:xfrm rot="10800000">
            <a:off x="2837175" y="3730925"/>
            <a:ext cx="361500" cy="413400"/>
          </a:xfrm>
          <a:prstGeom prst="straightConnector1">
            <a:avLst/>
          </a:prstGeom>
          <a:noFill/>
          <a:ln w="28575" cap="flat" cmpd="sng">
            <a:solidFill>
              <a:srgbClr val="FFFF00"/>
            </a:solidFill>
            <a:prstDash val="solid"/>
            <a:round/>
            <a:headEnd type="none" w="med" len="med"/>
            <a:tailEnd type="triangle" w="med" len="med"/>
          </a:ln>
        </p:spPr>
      </p:cxnSp>
      <p:sp>
        <p:nvSpPr>
          <p:cNvPr id="309" name="Google Shape;309;p23"/>
          <p:cNvSpPr/>
          <p:nvPr/>
        </p:nvSpPr>
        <p:spPr>
          <a:xfrm>
            <a:off x="2054924" y="3100575"/>
            <a:ext cx="832800" cy="7248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r>
              <a:rPr lang="en" sz="1500"/>
              <a:t>Social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10" name="Google Shape;310;p23"/>
          <p:cNvSpPr/>
          <p:nvPr/>
        </p:nvSpPr>
        <p:spPr>
          <a:xfrm>
            <a:off x="1453425" y="3171125"/>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11" name="Google Shape;311;p23"/>
          <p:cNvSpPr/>
          <p:nvPr/>
        </p:nvSpPr>
        <p:spPr>
          <a:xfrm>
            <a:off x="1845225" y="3100575"/>
            <a:ext cx="245700" cy="2316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12" name="Google Shape;312;p23"/>
          <p:cNvSpPr/>
          <p:nvPr/>
        </p:nvSpPr>
        <p:spPr>
          <a:xfrm>
            <a:off x="1652450" y="3531588"/>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4"/>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Graph federation use cases for Usage Based Discovery</a:t>
            </a:r>
            <a:endParaRPr/>
          </a:p>
        </p:txBody>
      </p:sp>
      <p:sp>
        <p:nvSpPr>
          <p:cNvPr id="318" name="Google Shape;318;p24"/>
          <p:cNvSpPr txBox="1"/>
          <p:nvPr/>
        </p:nvSpPr>
        <p:spPr>
          <a:xfrm>
            <a:off x="632700" y="1009950"/>
            <a:ext cx="7425600" cy="1623900"/>
          </a:xfrm>
          <a:prstGeom prst="rect">
            <a:avLst/>
          </a:prstGeom>
          <a:noFill/>
          <a:ln>
            <a:noFill/>
          </a:ln>
        </p:spPr>
        <p:txBody>
          <a:bodyPr spcFirstLastPara="1" wrap="square" lIns="91425" tIns="91425" rIns="91425" bIns="91425" anchor="t" anchorCtr="0">
            <a:spAutoFit/>
          </a:bodyPr>
          <a:lstStyle/>
          <a:p>
            <a:pPr marL="457200" lvl="0" indent="-336550" algn="l" rtl="0">
              <a:lnSpc>
                <a:spcPct val="150000"/>
              </a:lnSpc>
              <a:spcBef>
                <a:spcPts val="0"/>
              </a:spcBef>
              <a:spcAft>
                <a:spcPts val="0"/>
              </a:spcAft>
              <a:buClr>
                <a:schemeClr val="lt1"/>
              </a:buClr>
              <a:buSzPts val="1700"/>
              <a:buChar char="●"/>
            </a:pPr>
            <a:r>
              <a:rPr lang="en" sz="1700">
                <a:solidFill>
                  <a:schemeClr val="lt1"/>
                </a:solidFill>
              </a:rPr>
              <a:t>Decentralize the collection and maintenance of the graph</a:t>
            </a:r>
            <a:endParaRPr sz="170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a:solidFill>
                  <a:schemeClr val="lt1"/>
                </a:solidFill>
              </a:rPr>
              <a:t>Connect UBD publications with a "social/researcher graph"</a:t>
            </a:r>
            <a:endParaRPr sz="170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a:solidFill>
                  <a:schemeClr val="lt1"/>
                </a:solidFill>
              </a:rPr>
              <a:t>Connect UBD datasets with a "tools graph"</a:t>
            </a:r>
            <a:endParaRPr sz="1700">
              <a:solidFill>
                <a:schemeClr val="lt1"/>
              </a:solidFill>
            </a:endParaRPr>
          </a:p>
          <a:p>
            <a:pPr marL="0" marR="0" lvl="0" indent="0" algn="l" rtl="0">
              <a:lnSpc>
                <a:spcPct val="150000"/>
              </a:lnSpc>
              <a:spcBef>
                <a:spcPts val="0"/>
              </a:spcBef>
              <a:spcAft>
                <a:spcPts val="0"/>
              </a:spcAft>
              <a:buNone/>
            </a:pPr>
            <a:endParaRPr sz="1700">
              <a:solidFill>
                <a:schemeClr val="lt1"/>
              </a:solidFill>
            </a:endParaRPr>
          </a:p>
        </p:txBody>
      </p:sp>
      <p:sp>
        <p:nvSpPr>
          <p:cNvPr id="319" name="Google Shape;319;p24"/>
          <p:cNvSpPr/>
          <p:nvPr/>
        </p:nvSpPr>
        <p:spPr>
          <a:xfrm>
            <a:off x="2945718" y="4100300"/>
            <a:ext cx="962100" cy="840300"/>
          </a:xfrm>
          <a:prstGeom prst="ellipse">
            <a:avLst/>
          </a:prstGeom>
          <a:solidFill>
            <a:srgbClr val="FFF2CC"/>
          </a:solidFill>
          <a:ln>
            <a:noFill/>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Article</a:t>
            </a:r>
            <a:endParaRPr sz="16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20" name="Google Shape;320;p24"/>
          <p:cNvSpPr/>
          <p:nvPr/>
        </p:nvSpPr>
        <p:spPr>
          <a:xfrm>
            <a:off x="4489897" y="4100300"/>
            <a:ext cx="962100" cy="840300"/>
          </a:xfrm>
          <a:prstGeom prst="ellipse">
            <a:avLst/>
          </a:prstGeom>
          <a:solidFill>
            <a:srgbClr val="E6B8A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500"/>
              <a:t>Dataset</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21" name="Google Shape;321;p24"/>
          <p:cNvCxnSpPr>
            <a:stCxn id="319" idx="6"/>
            <a:endCxn id="320" idx="2"/>
          </p:cNvCxnSpPr>
          <p:nvPr/>
        </p:nvCxnSpPr>
        <p:spPr>
          <a:xfrm>
            <a:off x="3907818"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22" name="Google Shape;322;p24"/>
          <p:cNvSpPr/>
          <p:nvPr/>
        </p:nvSpPr>
        <p:spPr>
          <a:xfrm>
            <a:off x="1453425" y="4100300"/>
            <a:ext cx="962100" cy="8403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Topic</a:t>
            </a:r>
            <a:endParaRPr sz="1600"/>
          </a:p>
          <a:p>
            <a:pPr marL="0" lvl="0" indent="0" algn="l" rtl="0">
              <a:spcBef>
                <a:spcPts val="0"/>
              </a:spcBef>
              <a:spcAft>
                <a:spcPts val="0"/>
              </a:spcAft>
              <a:buNone/>
            </a:pPr>
            <a:endParaRPr/>
          </a:p>
          <a:p>
            <a:pPr marL="0" lvl="0" indent="0" algn="ctr" rtl="0">
              <a:spcBef>
                <a:spcPts val="0"/>
              </a:spcBef>
              <a:spcAft>
                <a:spcPts val="0"/>
              </a:spcAft>
              <a:buNone/>
            </a:pPr>
            <a:endParaRPr sz="1600" i="1">
              <a:solidFill>
                <a:srgbClr val="0000FF"/>
              </a:solidFill>
            </a:endParaRPr>
          </a:p>
        </p:txBody>
      </p:sp>
      <p:cxnSp>
        <p:nvCxnSpPr>
          <p:cNvPr id="323" name="Google Shape;323;p24"/>
          <p:cNvCxnSpPr>
            <a:stCxn id="319" idx="2"/>
            <a:endCxn id="322" idx="6"/>
          </p:cNvCxnSpPr>
          <p:nvPr/>
        </p:nvCxnSpPr>
        <p:spPr>
          <a:xfrm rot="10800000">
            <a:off x="2415618" y="4520450"/>
            <a:ext cx="530100" cy="0"/>
          </a:xfrm>
          <a:prstGeom prst="straightConnector1">
            <a:avLst/>
          </a:prstGeom>
          <a:noFill/>
          <a:ln w="28575" cap="flat" cmpd="sng">
            <a:solidFill>
              <a:srgbClr val="FFFF00"/>
            </a:solidFill>
            <a:prstDash val="solid"/>
            <a:round/>
            <a:headEnd type="none" w="med" len="med"/>
            <a:tailEnd type="triangle" w="med" len="med"/>
          </a:ln>
        </p:spPr>
      </p:cxnSp>
      <p:sp>
        <p:nvSpPr>
          <p:cNvPr id="324" name="Google Shape;324;p24"/>
          <p:cNvSpPr txBox="1"/>
          <p:nvPr/>
        </p:nvSpPr>
        <p:spPr>
          <a:xfrm>
            <a:off x="2520034"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sp>
        <p:nvSpPr>
          <p:cNvPr id="325" name="Google Shape;325;p24"/>
          <p:cNvSpPr txBox="1"/>
          <p:nvPr/>
        </p:nvSpPr>
        <p:spPr>
          <a:xfrm>
            <a:off x="3994212"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cxnSp>
        <p:nvCxnSpPr>
          <p:cNvPr id="326" name="Google Shape;326;p24"/>
          <p:cNvCxnSpPr/>
          <p:nvPr/>
        </p:nvCxnSpPr>
        <p:spPr>
          <a:xfrm>
            <a:off x="5452000"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27" name="Google Shape;327;p24"/>
          <p:cNvSpPr/>
          <p:nvPr/>
        </p:nvSpPr>
        <p:spPr>
          <a:xfrm>
            <a:off x="6034072" y="4057100"/>
            <a:ext cx="962100" cy="8403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l" rtl="0">
              <a:spcBef>
                <a:spcPts val="0"/>
              </a:spcBef>
              <a:spcAft>
                <a:spcPts val="0"/>
              </a:spcAft>
              <a:buNone/>
            </a:pPr>
            <a:r>
              <a:rPr lang="en" sz="1500"/>
              <a:t>   Tool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28" name="Google Shape;328;p24"/>
          <p:cNvCxnSpPr/>
          <p:nvPr/>
        </p:nvCxnSpPr>
        <p:spPr>
          <a:xfrm rot="10800000">
            <a:off x="2837175" y="3730925"/>
            <a:ext cx="361500" cy="413400"/>
          </a:xfrm>
          <a:prstGeom prst="straightConnector1">
            <a:avLst/>
          </a:prstGeom>
          <a:noFill/>
          <a:ln w="28575" cap="flat" cmpd="sng">
            <a:solidFill>
              <a:srgbClr val="FFFF00"/>
            </a:solidFill>
            <a:prstDash val="solid"/>
            <a:round/>
            <a:headEnd type="none" w="med" len="med"/>
            <a:tailEnd type="triangle" w="med" len="med"/>
          </a:ln>
        </p:spPr>
      </p:cxnSp>
      <p:sp>
        <p:nvSpPr>
          <p:cNvPr id="329" name="Google Shape;329;p24"/>
          <p:cNvSpPr/>
          <p:nvPr/>
        </p:nvSpPr>
        <p:spPr>
          <a:xfrm>
            <a:off x="2054924" y="3100575"/>
            <a:ext cx="832800" cy="7248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r>
              <a:rPr lang="en" sz="1500"/>
              <a:t>Social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30" name="Google Shape;330;p24"/>
          <p:cNvSpPr/>
          <p:nvPr/>
        </p:nvSpPr>
        <p:spPr>
          <a:xfrm>
            <a:off x="1453425" y="3171125"/>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31" name="Google Shape;331;p24"/>
          <p:cNvSpPr/>
          <p:nvPr/>
        </p:nvSpPr>
        <p:spPr>
          <a:xfrm>
            <a:off x="1845225" y="3100575"/>
            <a:ext cx="245700" cy="2316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32" name="Google Shape;332;p24"/>
          <p:cNvSpPr/>
          <p:nvPr/>
        </p:nvSpPr>
        <p:spPr>
          <a:xfrm>
            <a:off x="1652450" y="3531588"/>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33" name="Google Shape;333;p24"/>
          <p:cNvSpPr/>
          <p:nvPr/>
        </p:nvSpPr>
        <p:spPr>
          <a:xfrm rot="6713461">
            <a:off x="6797290" y="3614897"/>
            <a:ext cx="391855" cy="369237"/>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
        <p:nvSpPr>
          <p:cNvPr id="334" name="Google Shape;334;p24"/>
          <p:cNvSpPr/>
          <p:nvPr/>
        </p:nvSpPr>
        <p:spPr>
          <a:xfrm rot="6715876">
            <a:off x="6880680" y="4031440"/>
            <a:ext cx="245787" cy="231525"/>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
        <p:nvSpPr>
          <p:cNvPr id="335" name="Google Shape;335;p24"/>
          <p:cNvSpPr/>
          <p:nvPr/>
        </p:nvSpPr>
        <p:spPr>
          <a:xfrm rot="6713461">
            <a:off x="6388604" y="3665094"/>
            <a:ext cx="391855" cy="369237"/>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5"/>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Graph federation use cases for Usage Based Discovery</a:t>
            </a:r>
            <a:endParaRPr/>
          </a:p>
        </p:txBody>
      </p:sp>
      <p:sp>
        <p:nvSpPr>
          <p:cNvPr id="341" name="Google Shape;341;p25"/>
          <p:cNvSpPr txBox="1"/>
          <p:nvPr/>
        </p:nvSpPr>
        <p:spPr>
          <a:xfrm>
            <a:off x="632700" y="1009950"/>
            <a:ext cx="7425600" cy="2146711"/>
          </a:xfrm>
          <a:prstGeom prst="rect">
            <a:avLst/>
          </a:prstGeom>
          <a:noFill/>
          <a:ln>
            <a:noFill/>
          </a:ln>
        </p:spPr>
        <p:txBody>
          <a:bodyPr spcFirstLastPara="1" wrap="square" lIns="91425" tIns="91425" rIns="91425" bIns="91425" anchor="t" anchorCtr="0">
            <a:spAutoFit/>
          </a:bodyPr>
          <a:lstStyle/>
          <a:p>
            <a:pPr marL="457200" lvl="0" indent="-336550" algn="l" rtl="0">
              <a:lnSpc>
                <a:spcPct val="150000"/>
              </a:lnSpc>
              <a:spcBef>
                <a:spcPts val="0"/>
              </a:spcBef>
              <a:spcAft>
                <a:spcPts val="0"/>
              </a:spcAft>
              <a:buClr>
                <a:schemeClr val="lt1"/>
              </a:buClr>
              <a:buSzPts val="1700"/>
              <a:buChar char="●"/>
            </a:pPr>
            <a:r>
              <a:rPr lang="en" sz="1700" dirty="0">
                <a:solidFill>
                  <a:schemeClr val="lt1"/>
                </a:solidFill>
              </a:rPr>
              <a:t>Decentralize the collection and maintenance of the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Connect UBD publications with a "social/researcher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Connect UBD datasets with a "tools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Connect UBD publications with a "code repository graph"</a:t>
            </a:r>
            <a:endParaRPr sz="1700" dirty="0">
              <a:solidFill>
                <a:schemeClr val="lt1"/>
              </a:solidFill>
            </a:endParaRPr>
          </a:p>
          <a:p>
            <a:pPr marL="457200" marR="0" lvl="0" indent="0" algn="l" rtl="0">
              <a:lnSpc>
                <a:spcPct val="150000"/>
              </a:lnSpc>
              <a:spcBef>
                <a:spcPts val="0"/>
              </a:spcBef>
              <a:spcAft>
                <a:spcPts val="0"/>
              </a:spcAft>
              <a:buNone/>
            </a:pPr>
            <a:endParaRPr sz="1700" dirty="0">
              <a:solidFill>
                <a:schemeClr val="lt1"/>
              </a:solidFill>
            </a:endParaRPr>
          </a:p>
        </p:txBody>
      </p:sp>
      <p:sp>
        <p:nvSpPr>
          <p:cNvPr id="342" name="Google Shape;342;p25"/>
          <p:cNvSpPr/>
          <p:nvPr/>
        </p:nvSpPr>
        <p:spPr>
          <a:xfrm>
            <a:off x="2945718" y="4100300"/>
            <a:ext cx="962100" cy="840300"/>
          </a:xfrm>
          <a:prstGeom prst="ellipse">
            <a:avLst/>
          </a:prstGeom>
          <a:solidFill>
            <a:srgbClr val="FFF2CC"/>
          </a:solidFill>
          <a:ln>
            <a:noFill/>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Article</a:t>
            </a:r>
            <a:endParaRPr sz="16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43" name="Google Shape;343;p25"/>
          <p:cNvSpPr/>
          <p:nvPr/>
        </p:nvSpPr>
        <p:spPr>
          <a:xfrm>
            <a:off x="4489897" y="4100300"/>
            <a:ext cx="962100" cy="840300"/>
          </a:xfrm>
          <a:prstGeom prst="ellipse">
            <a:avLst/>
          </a:prstGeom>
          <a:solidFill>
            <a:srgbClr val="E6B8A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500"/>
              <a:t>Dataset</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44" name="Google Shape;344;p25"/>
          <p:cNvCxnSpPr>
            <a:stCxn id="342" idx="6"/>
            <a:endCxn id="343" idx="2"/>
          </p:cNvCxnSpPr>
          <p:nvPr/>
        </p:nvCxnSpPr>
        <p:spPr>
          <a:xfrm>
            <a:off x="3907818"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45" name="Google Shape;345;p25"/>
          <p:cNvSpPr/>
          <p:nvPr/>
        </p:nvSpPr>
        <p:spPr>
          <a:xfrm>
            <a:off x="1453425" y="4100300"/>
            <a:ext cx="962100" cy="8403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Topic</a:t>
            </a:r>
            <a:endParaRPr sz="1600"/>
          </a:p>
          <a:p>
            <a:pPr marL="0" lvl="0" indent="0" algn="l" rtl="0">
              <a:spcBef>
                <a:spcPts val="0"/>
              </a:spcBef>
              <a:spcAft>
                <a:spcPts val="0"/>
              </a:spcAft>
              <a:buNone/>
            </a:pPr>
            <a:endParaRPr/>
          </a:p>
          <a:p>
            <a:pPr marL="0" lvl="0" indent="0" algn="ctr" rtl="0">
              <a:spcBef>
                <a:spcPts val="0"/>
              </a:spcBef>
              <a:spcAft>
                <a:spcPts val="0"/>
              </a:spcAft>
              <a:buNone/>
            </a:pPr>
            <a:endParaRPr sz="1600" i="1">
              <a:solidFill>
                <a:srgbClr val="0000FF"/>
              </a:solidFill>
            </a:endParaRPr>
          </a:p>
        </p:txBody>
      </p:sp>
      <p:cxnSp>
        <p:nvCxnSpPr>
          <p:cNvPr id="346" name="Google Shape;346;p25"/>
          <p:cNvCxnSpPr>
            <a:stCxn id="342" idx="2"/>
            <a:endCxn id="345" idx="6"/>
          </p:cNvCxnSpPr>
          <p:nvPr/>
        </p:nvCxnSpPr>
        <p:spPr>
          <a:xfrm rot="10800000">
            <a:off x="2415618" y="4520450"/>
            <a:ext cx="530100" cy="0"/>
          </a:xfrm>
          <a:prstGeom prst="straightConnector1">
            <a:avLst/>
          </a:prstGeom>
          <a:noFill/>
          <a:ln w="28575" cap="flat" cmpd="sng">
            <a:solidFill>
              <a:srgbClr val="FFFF00"/>
            </a:solidFill>
            <a:prstDash val="solid"/>
            <a:round/>
            <a:headEnd type="none" w="med" len="med"/>
            <a:tailEnd type="triangle" w="med" len="med"/>
          </a:ln>
        </p:spPr>
      </p:cxnSp>
      <p:sp>
        <p:nvSpPr>
          <p:cNvPr id="347" name="Google Shape;347;p25"/>
          <p:cNvSpPr txBox="1"/>
          <p:nvPr/>
        </p:nvSpPr>
        <p:spPr>
          <a:xfrm>
            <a:off x="2520034"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sp>
        <p:nvSpPr>
          <p:cNvPr id="348" name="Google Shape;348;p25"/>
          <p:cNvSpPr txBox="1"/>
          <p:nvPr/>
        </p:nvSpPr>
        <p:spPr>
          <a:xfrm>
            <a:off x="3994212"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cxnSp>
        <p:nvCxnSpPr>
          <p:cNvPr id="349" name="Google Shape;349;p25"/>
          <p:cNvCxnSpPr/>
          <p:nvPr/>
        </p:nvCxnSpPr>
        <p:spPr>
          <a:xfrm>
            <a:off x="5452000"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50" name="Google Shape;350;p25"/>
          <p:cNvSpPr/>
          <p:nvPr/>
        </p:nvSpPr>
        <p:spPr>
          <a:xfrm>
            <a:off x="6034072" y="4057100"/>
            <a:ext cx="962100" cy="8403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l" rtl="0">
              <a:spcBef>
                <a:spcPts val="0"/>
              </a:spcBef>
              <a:spcAft>
                <a:spcPts val="0"/>
              </a:spcAft>
              <a:buNone/>
            </a:pPr>
            <a:r>
              <a:rPr lang="en" sz="1500"/>
              <a:t>   Tool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51" name="Google Shape;351;p25"/>
          <p:cNvCxnSpPr/>
          <p:nvPr/>
        </p:nvCxnSpPr>
        <p:spPr>
          <a:xfrm rot="10800000" flipH="1">
            <a:off x="3712750" y="3781650"/>
            <a:ext cx="537000" cy="413100"/>
          </a:xfrm>
          <a:prstGeom prst="straightConnector1">
            <a:avLst/>
          </a:prstGeom>
          <a:noFill/>
          <a:ln w="28575" cap="flat" cmpd="sng">
            <a:solidFill>
              <a:srgbClr val="FFFF00"/>
            </a:solidFill>
            <a:prstDash val="solid"/>
            <a:round/>
            <a:headEnd type="none" w="med" len="med"/>
            <a:tailEnd type="triangle" w="med" len="med"/>
          </a:ln>
        </p:spPr>
      </p:cxnSp>
      <p:cxnSp>
        <p:nvCxnSpPr>
          <p:cNvPr id="352" name="Google Shape;352;p25"/>
          <p:cNvCxnSpPr/>
          <p:nvPr/>
        </p:nvCxnSpPr>
        <p:spPr>
          <a:xfrm rot="10800000">
            <a:off x="2837175" y="3730925"/>
            <a:ext cx="361500" cy="413400"/>
          </a:xfrm>
          <a:prstGeom prst="straightConnector1">
            <a:avLst/>
          </a:prstGeom>
          <a:noFill/>
          <a:ln w="28575" cap="flat" cmpd="sng">
            <a:solidFill>
              <a:srgbClr val="FFFF00"/>
            </a:solidFill>
            <a:prstDash val="solid"/>
            <a:round/>
            <a:headEnd type="none" w="med" len="med"/>
            <a:tailEnd type="triangle" w="med" len="med"/>
          </a:ln>
        </p:spPr>
      </p:cxnSp>
      <p:sp>
        <p:nvSpPr>
          <p:cNvPr id="353" name="Google Shape;353;p25"/>
          <p:cNvSpPr/>
          <p:nvPr/>
        </p:nvSpPr>
        <p:spPr>
          <a:xfrm>
            <a:off x="2054924" y="3100575"/>
            <a:ext cx="832800" cy="7248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r>
              <a:rPr lang="en" sz="1500"/>
              <a:t>Social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54" name="Google Shape;354;p25"/>
          <p:cNvSpPr/>
          <p:nvPr/>
        </p:nvSpPr>
        <p:spPr>
          <a:xfrm>
            <a:off x="4107524" y="3100575"/>
            <a:ext cx="832800" cy="724800"/>
          </a:xfrm>
          <a:prstGeom prst="ellipse">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r>
              <a:rPr lang="en" sz="1500"/>
              <a:t> Code</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55" name="Google Shape;355;p25"/>
          <p:cNvSpPr/>
          <p:nvPr/>
        </p:nvSpPr>
        <p:spPr>
          <a:xfrm>
            <a:off x="1453425" y="3171125"/>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56" name="Google Shape;356;p25"/>
          <p:cNvSpPr/>
          <p:nvPr/>
        </p:nvSpPr>
        <p:spPr>
          <a:xfrm>
            <a:off x="1845225" y="3100575"/>
            <a:ext cx="245700" cy="2316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57" name="Google Shape;357;p25"/>
          <p:cNvSpPr/>
          <p:nvPr/>
        </p:nvSpPr>
        <p:spPr>
          <a:xfrm>
            <a:off x="1652450" y="3531588"/>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58" name="Google Shape;358;p25"/>
          <p:cNvSpPr/>
          <p:nvPr/>
        </p:nvSpPr>
        <p:spPr>
          <a:xfrm rot="10800000">
            <a:off x="5135325" y="3423275"/>
            <a:ext cx="391800" cy="369300"/>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p:txBody>
      </p:sp>
      <p:sp>
        <p:nvSpPr>
          <p:cNvPr id="359" name="Google Shape;359;p25"/>
          <p:cNvSpPr/>
          <p:nvPr/>
        </p:nvSpPr>
        <p:spPr>
          <a:xfrm rot="10800000">
            <a:off x="4889625" y="3631525"/>
            <a:ext cx="245700" cy="231600"/>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p:txBody>
      </p:sp>
      <p:sp>
        <p:nvSpPr>
          <p:cNvPr id="360" name="Google Shape;360;p25"/>
          <p:cNvSpPr/>
          <p:nvPr/>
        </p:nvSpPr>
        <p:spPr>
          <a:xfrm rot="10800000">
            <a:off x="4936300" y="3062813"/>
            <a:ext cx="391800" cy="369300"/>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p:txBody>
      </p:sp>
      <p:sp>
        <p:nvSpPr>
          <p:cNvPr id="361" name="Google Shape;361;p25"/>
          <p:cNvSpPr/>
          <p:nvPr/>
        </p:nvSpPr>
        <p:spPr>
          <a:xfrm rot="6713461">
            <a:off x="6797290" y="3614897"/>
            <a:ext cx="391855" cy="369237"/>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
        <p:nvSpPr>
          <p:cNvPr id="362" name="Google Shape;362;p25"/>
          <p:cNvSpPr/>
          <p:nvPr/>
        </p:nvSpPr>
        <p:spPr>
          <a:xfrm rot="6715876">
            <a:off x="6880680" y="4031440"/>
            <a:ext cx="245787" cy="231525"/>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
        <p:nvSpPr>
          <p:cNvPr id="363" name="Google Shape;363;p25"/>
          <p:cNvSpPr/>
          <p:nvPr/>
        </p:nvSpPr>
        <p:spPr>
          <a:xfrm rot="6713461">
            <a:off x="6388604" y="3665094"/>
            <a:ext cx="391855" cy="369237"/>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6"/>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Graph federation use cases for Usage Based Discovery</a:t>
            </a:r>
            <a:endParaRPr dirty="0"/>
          </a:p>
        </p:txBody>
      </p:sp>
      <p:sp>
        <p:nvSpPr>
          <p:cNvPr id="369" name="Google Shape;369;p26"/>
          <p:cNvSpPr txBox="1"/>
          <p:nvPr/>
        </p:nvSpPr>
        <p:spPr>
          <a:xfrm>
            <a:off x="632700" y="1009950"/>
            <a:ext cx="7425600" cy="2146711"/>
          </a:xfrm>
          <a:prstGeom prst="rect">
            <a:avLst/>
          </a:prstGeom>
          <a:noFill/>
          <a:ln>
            <a:noFill/>
          </a:ln>
        </p:spPr>
        <p:txBody>
          <a:bodyPr spcFirstLastPara="1" wrap="square" lIns="91425" tIns="91425" rIns="91425" bIns="91425" anchor="t" anchorCtr="0">
            <a:spAutoFit/>
          </a:bodyPr>
          <a:lstStyle/>
          <a:p>
            <a:pPr marL="457200" lvl="0" indent="-336550" algn="l" rtl="0">
              <a:lnSpc>
                <a:spcPct val="150000"/>
              </a:lnSpc>
              <a:spcBef>
                <a:spcPts val="0"/>
              </a:spcBef>
              <a:spcAft>
                <a:spcPts val="0"/>
              </a:spcAft>
              <a:buClr>
                <a:schemeClr val="lt1"/>
              </a:buClr>
              <a:buSzPts val="1700"/>
              <a:buChar char="●"/>
            </a:pPr>
            <a:r>
              <a:rPr lang="en" sz="1700" dirty="0">
                <a:solidFill>
                  <a:schemeClr val="lt1"/>
                </a:solidFill>
              </a:rPr>
              <a:t>Decentralize the collection and maintenance of the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Connect UBD publications with a "social/researcher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Connect UBD datasets with a "tools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Connect UBD publications with a "code repository graph"</a:t>
            </a:r>
            <a:endParaRPr sz="1700" dirty="0">
              <a:solidFill>
                <a:schemeClr val="lt1"/>
              </a:solidFill>
            </a:endParaRPr>
          </a:p>
          <a:p>
            <a:pPr marL="457200" marR="0" lvl="0" indent="-336550" algn="l" rtl="0">
              <a:lnSpc>
                <a:spcPct val="150000"/>
              </a:lnSpc>
              <a:spcBef>
                <a:spcPts val="0"/>
              </a:spcBef>
              <a:spcAft>
                <a:spcPts val="0"/>
              </a:spcAft>
              <a:buClr>
                <a:schemeClr val="lt1"/>
              </a:buClr>
              <a:buSzPts val="1700"/>
              <a:buChar char="●"/>
            </a:pPr>
            <a:r>
              <a:rPr lang="en" sz="1700" dirty="0">
                <a:solidFill>
                  <a:schemeClr val="lt1"/>
                </a:solidFill>
              </a:rPr>
              <a:t>Augment UBD usages with an applications graph</a:t>
            </a:r>
            <a:endParaRPr sz="1700" dirty="0">
              <a:solidFill>
                <a:schemeClr val="lt1"/>
              </a:solidFill>
            </a:endParaRPr>
          </a:p>
        </p:txBody>
      </p:sp>
      <p:sp>
        <p:nvSpPr>
          <p:cNvPr id="370" name="Google Shape;370;p26"/>
          <p:cNvSpPr/>
          <p:nvPr/>
        </p:nvSpPr>
        <p:spPr>
          <a:xfrm>
            <a:off x="2945718" y="4100300"/>
            <a:ext cx="962100" cy="840300"/>
          </a:xfrm>
          <a:prstGeom prst="ellipse">
            <a:avLst/>
          </a:prstGeom>
          <a:solidFill>
            <a:srgbClr val="FFF2CC"/>
          </a:solidFill>
          <a:ln>
            <a:noFill/>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Article</a:t>
            </a:r>
            <a:endParaRPr sz="16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71" name="Google Shape;371;p26"/>
          <p:cNvSpPr/>
          <p:nvPr/>
        </p:nvSpPr>
        <p:spPr>
          <a:xfrm>
            <a:off x="4489897" y="4100300"/>
            <a:ext cx="962100" cy="840300"/>
          </a:xfrm>
          <a:prstGeom prst="ellipse">
            <a:avLst/>
          </a:prstGeom>
          <a:solidFill>
            <a:srgbClr val="E6B8A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500"/>
              <a:t>Dataset</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72" name="Google Shape;372;p26"/>
          <p:cNvCxnSpPr>
            <a:stCxn id="370" idx="6"/>
            <a:endCxn id="371" idx="2"/>
          </p:cNvCxnSpPr>
          <p:nvPr/>
        </p:nvCxnSpPr>
        <p:spPr>
          <a:xfrm>
            <a:off x="3907818"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73" name="Google Shape;373;p26"/>
          <p:cNvSpPr/>
          <p:nvPr/>
        </p:nvSpPr>
        <p:spPr>
          <a:xfrm>
            <a:off x="1453425" y="4100300"/>
            <a:ext cx="962100" cy="840300"/>
          </a:xfrm>
          <a:prstGeom prst="ellipse">
            <a:avLst/>
          </a:prstGeom>
          <a:solidFill>
            <a:srgbClr val="00FFFF"/>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ctr" rtl="0">
              <a:spcBef>
                <a:spcPts val="0"/>
              </a:spcBef>
              <a:spcAft>
                <a:spcPts val="0"/>
              </a:spcAft>
              <a:buNone/>
            </a:pPr>
            <a:r>
              <a:rPr lang="en" sz="1600"/>
              <a:t>Topic</a:t>
            </a:r>
            <a:endParaRPr sz="1600"/>
          </a:p>
          <a:p>
            <a:pPr marL="0" lvl="0" indent="0" algn="l" rtl="0">
              <a:spcBef>
                <a:spcPts val="0"/>
              </a:spcBef>
              <a:spcAft>
                <a:spcPts val="0"/>
              </a:spcAft>
              <a:buNone/>
            </a:pPr>
            <a:endParaRPr/>
          </a:p>
          <a:p>
            <a:pPr marL="0" lvl="0" indent="0" algn="ctr" rtl="0">
              <a:spcBef>
                <a:spcPts val="0"/>
              </a:spcBef>
              <a:spcAft>
                <a:spcPts val="0"/>
              </a:spcAft>
              <a:buNone/>
            </a:pPr>
            <a:endParaRPr sz="1600" i="1">
              <a:solidFill>
                <a:srgbClr val="0000FF"/>
              </a:solidFill>
            </a:endParaRPr>
          </a:p>
        </p:txBody>
      </p:sp>
      <p:cxnSp>
        <p:nvCxnSpPr>
          <p:cNvPr id="374" name="Google Shape;374;p26"/>
          <p:cNvCxnSpPr>
            <a:stCxn id="370" idx="2"/>
            <a:endCxn id="373" idx="6"/>
          </p:cNvCxnSpPr>
          <p:nvPr/>
        </p:nvCxnSpPr>
        <p:spPr>
          <a:xfrm rot="10800000">
            <a:off x="2415618" y="4520450"/>
            <a:ext cx="530100" cy="0"/>
          </a:xfrm>
          <a:prstGeom prst="straightConnector1">
            <a:avLst/>
          </a:prstGeom>
          <a:noFill/>
          <a:ln w="28575" cap="flat" cmpd="sng">
            <a:solidFill>
              <a:srgbClr val="FFFF00"/>
            </a:solidFill>
            <a:prstDash val="solid"/>
            <a:round/>
            <a:headEnd type="none" w="med" len="med"/>
            <a:tailEnd type="triangle" w="med" len="med"/>
          </a:ln>
        </p:spPr>
      </p:cxnSp>
      <p:sp>
        <p:nvSpPr>
          <p:cNvPr id="375" name="Google Shape;375;p26"/>
          <p:cNvSpPr txBox="1"/>
          <p:nvPr/>
        </p:nvSpPr>
        <p:spPr>
          <a:xfrm>
            <a:off x="2520034"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sp>
        <p:nvSpPr>
          <p:cNvPr id="376" name="Google Shape;376;p26"/>
          <p:cNvSpPr txBox="1"/>
          <p:nvPr/>
        </p:nvSpPr>
        <p:spPr>
          <a:xfrm>
            <a:off x="3994212" y="4373170"/>
            <a:ext cx="445800" cy="7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accent6"/>
              </a:solidFill>
            </a:endParaRPr>
          </a:p>
        </p:txBody>
      </p:sp>
      <p:cxnSp>
        <p:nvCxnSpPr>
          <p:cNvPr id="377" name="Google Shape;377;p26"/>
          <p:cNvCxnSpPr/>
          <p:nvPr/>
        </p:nvCxnSpPr>
        <p:spPr>
          <a:xfrm>
            <a:off x="5452000" y="4520450"/>
            <a:ext cx="582000" cy="0"/>
          </a:xfrm>
          <a:prstGeom prst="straightConnector1">
            <a:avLst/>
          </a:prstGeom>
          <a:noFill/>
          <a:ln w="28575" cap="flat" cmpd="sng">
            <a:solidFill>
              <a:srgbClr val="FFFF00"/>
            </a:solidFill>
            <a:prstDash val="solid"/>
            <a:round/>
            <a:headEnd type="none" w="med" len="med"/>
            <a:tailEnd type="triangle" w="med" len="med"/>
          </a:ln>
        </p:spPr>
      </p:cxnSp>
      <p:sp>
        <p:nvSpPr>
          <p:cNvPr id="378" name="Google Shape;378;p26"/>
          <p:cNvSpPr/>
          <p:nvPr/>
        </p:nvSpPr>
        <p:spPr>
          <a:xfrm>
            <a:off x="6034072" y="4057100"/>
            <a:ext cx="962100" cy="840300"/>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1600"/>
          </a:p>
          <a:p>
            <a:pPr marL="0" lvl="0" indent="0" algn="l" rtl="0">
              <a:spcBef>
                <a:spcPts val="0"/>
              </a:spcBef>
              <a:spcAft>
                <a:spcPts val="0"/>
              </a:spcAft>
              <a:buNone/>
            </a:pPr>
            <a:r>
              <a:rPr lang="en" sz="1500"/>
              <a:t>   Tool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l" rtl="0">
              <a:spcBef>
                <a:spcPts val="0"/>
              </a:spcBef>
              <a:spcAft>
                <a:spcPts val="0"/>
              </a:spcAft>
              <a:buNone/>
            </a:pPr>
            <a:endParaRPr>
              <a:solidFill>
                <a:srgbClr val="0000FF"/>
              </a:solidFill>
            </a:endParaRPr>
          </a:p>
        </p:txBody>
      </p:sp>
      <p:cxnSp>
        <p:nvCxnSpPr>
          <p:cNvPr id="379" name="Google Shape;379;p26"/>
          <p:cNvCxnSpPr/>
          <p:nvPr/>
        </p:nvCxnSpPr>
        <p:spPr>
          <a:xfrm rot="10800000" flipH="1">
            <a:off x="3712750" y="3781650"/>
            <a:ext cx="537000" cy="413100"/>
          </a:xfrm>
          <a:prstGeom prst="straightConnector1">
            <a:avLst/>
          </a:prstGeom>
          <a:noFill/>
          <a:ln w="28575" cap="flat" cmpd="sng">
            <a:solidFill>
              <a:srgbClr val="FFFF00"/>
            </a:solidFill>
            <a:prstDash val="solid"/>
            <a:round/>
            <a:headEnd type="none" w="med" len="med"/>
            <a:tailEnd type="triangle" w="med" len="med"/>
          </a:ln>
        </p:spPr>
      </p:cxnSp>
      <p:cxnSp>
        <p:nvCxnSpPr>
          <p:cNvPr id="380" name="Google Shape;380;p26"/>
          <p:cNvCxnSpPr/>
          <p:nvPr/>
        </p:nvCxnSpPr>
        <p:spPr>
          <a:xfrm rot="10800000">
            <a:off x="2837175" y="3730925"/>
            <a:ext cx="361500" cy="413400"/>
          </a:xfrm>
          <a:prstGeom prst="straightConnector1">
            <a:avLst/>
          </a:prstGeom>
          <a:noFill/>
          <a:ln w="28575" cap="flat" cmpd="sng">
            <a:solidFill>
              <a:srgbClr val="FFFF00"/>
            </a:solidFill>
            <a:prstDash val="solid"/>
            <a:round/>
            <a:headEnd type="none" w="med" len="med"/>
            <a:tailEnd type="triangle" w="med" len="med"/>
          </a:ln>
        </p:spPr>
      </p:cxnSp>
      <p:sp>
        <p:nvSpPr>
          <p:cNvPr id="381" name="Google Shape;381;p26"/>
          <p:cNvSpPr/>
          <p:nvPr/>
        </p:nvSpPr>
        <p:spPr>
          <a:xfrm>
            <a:off x="2054924" y="3100575"/>
            <a:ext cx="832800" cy="7248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r>
              <a:rPr lang="en" sz="1500"/>
              <a:t>Social</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82" name="Google Shape;382;p26"/>
          <p:cNvSpPr/>
          <p:nvPr/>
        </p:nvSpPr>
        <p:spPr>
          <a:xfrm>
            <a:off x="4107524" y="3100575"/>
            <a:ext cx="832800" cy="724800"/>
          </a:xfrm>
          <a:prstGeom prst="ellipse">
            <a:avLst/>
          </a:prstGeom>
          <a:solidFill>
            <a:schemeClr val="accen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r>
              <a:rPr lang="en" sz="1500"/>
              <a:t> Code</a:t>
            </a:r>
            <a:endParaRPr sz="1500"/>
          </a:p>
          <a:p>
            <a:pPr marL="0" lvl="0" indent="0" algn="l" rtl="0">
              <a:spcBef>
                <a:spcPts val="0"/>
              </a:spcBef>
              <a:spcAft>
                <a:spcPts val="0"/>
              </a:spcAft>
              <a:buNone/>
            </a:pPr>
            <a:r>
              <a:rPr lang="en" sz="1500"/>
              <a:t>Graph</a:t>
            </a: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83" name="Google Shape;383;p26"/>
          <p:cNvSpPr/>
          <p:nvPr/>
        </p:nvSpPr>
        <p:spPr>
          <a:xfrm>
            <a:off x="1453425" y="3171125"/>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84" name="Google Shape;384;p26"/>
          <p:cNvSpPr/>
          <p:nvPr/>
        </p:nvSpPr>
        <p:spPr>
          <a:xfrm>
            <a:off x="1845225" y="3100575"/>
            <a:ext cx="245700" cy="2316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85" name="Google Shape;385;p26"/>
          <p:cNvSpPr/>
          <p:nvPr/>
        </p:nvSpPr>
        <p:spPr>
          <a:xfrm>
            <a:off x="1652450" y="3531588"/>
            <a:ext cx="391800" cy="369300"/>
          </a:xfrm>
          <a:prstGeom prst="ellipse">
            <a:avLst/>
          </a:prstGeom>
          <a:solidFill>
            <a:srgbClr val="93C47D"/>
          </a:solidFill>
          <a:ln>
            <a:noFill/>
          </a:ln>
        </p:spPr>
        <p:txBody>
          <a:bodyPr spcFirstLastPara="1" wrap="square" lIns="0" tIns="0" rIns="0" bIns="0" anchor="ctr" anchorCtr="0">
            <a:noAutofit/>
          </a:bodyPr>
          <a:lstStyle/>
          <a:p>
            <a:pPr marL="0" lvl="0" indent="0" algn="ctr" rtl="0">
              <a:spcBef>
                <a:spcPts val="0"/>
              </a:spcBef>
              <a:spcAft>
                <a:spcPts val="0"/>
              </a:spcAft>
              <a:buNone/>
            </a:pPr>
            <a:endParaRPr sz="1500"/>
          </a:p>
          <a:p>
            <a:pPr marL="0" lvl="0" indent="0" algn="ctr" rtl="0">
              <a:spcBef>
                <a:spcPts val="0"/>
              </a:spcBef>
              <a:spcAft>
                <a:spcPts val="0"/>
              </a:spcAft>
              <a:buNone/>
            </a:pPr>
            <a:endParaRPr sz="1500"/>
          </a:p>
          <a:p>
            <a:pPr marL="0" lvl="0" indent="0" algn="l" rtl="0">
              <a:spcBef>
                <a:spcPts val="0"/>
              </a:spcBef>
              <a:spcAft>
                <a:spcPts val="0"/>
              </a:spcAft>
              <a:buNone/>
            </a:pPr>
            <a:endParaRPr sz="1500"/>
          </a:p>
          <a:p>
            <a:pPr marL="0" lvl="0" indent="0" algn="l" rtl="0">
              <a:spcBef>
                <a:spcPts val="0"/>
              </a:spcBef>
              <a:spcAft>
                <a:spcPts val="0"/>
              </a:spcAft>
              <a:buNone/>
            </a:pPr>
            <a:endParaRPr/>
          </a:p>
          <a:p>
            <a:pPr marL="0" lvl="0" indent="0" algn="ctr" rtl="0">
              <a:spcBef>
                <a:spcPts val="0"/>
              </a:spcBef>
              <a:spcAft>
                <a:spcPts val="0"/>
              </a:spcAft>
              <a:buNone/>
            </a:pPr>
            <a:endParaRPr>
              <a:solidFill>
                <a:srgbClr val="0000FF"/>
              </a:solidFill>
            </a:endParaRPr>
          </a:p>
        </p:txBody>
      </p:sp>
      <p:sp>
        <p:nvSpPr>
          <p:cNvPr id="386" name="Google Shape;386;p26"/>
          <p:cNvSpPr/>
          <p:nvPr/>
        </p:nvSpPr>
        <p:spPr>
          <a:xfrm rot="10800000">
            <a:off x="5135325" y="3423275"/>
            <a:ext cx="391800" cy="369300"/>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p:txBody>
      </p:sp>
      <p:sp>
        <p:nvSpPr>
          <p:cNvPr id="387" name="Google Shape;387;p26"/>
          <p:cNvSpPr/>
          <p:nvPr/>
        </p:nvSpPr>
        <p:spPr>
          <a:xfrm rot="10800000">
            <a:off x="4889625" y="3631525"/>
            <a:ext cx="245700" cy="231600"/>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p:txBody>
      </p:sp>
      <p:sp>
        <p:nvSpPr>
          <p:cNvPr id="388" name="Google Shape;388;p26"/>
          <p:cNvSpPr/>
          <p:nvPr/>
        </p:nvSpPr>
        <p:spPr>
          <a:xfrm rot="10800000">
            <a:off x="4936300" y="3062813"/>
            <a:ext cx="391800" cy="369300"/>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a:p>
        </p:txBody>
      </p:sp>
      <p:sp>
        <p:nvSpPr>
          <p:cNvPr id="389" name="Google Shape;389;p26"/>
          <p:cNvSpPr/>
          <p:nvPr/>
        </p:nvSpPr>
        <p:spPr>
          <a:xfrm rot="6713461">
            <a:off x="6797290" y="3614897"/>
            <a:ext cx="391855" cy="369237"/>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
        <p:nvSpPr>
          <p:cNvPr id="390" name="Google Shape;390;p26"/>
          <p:cNvSpPr/>
          <p:nvPr/>
        </p:nvSpPr>
        <p:spPr>
          <a:xfrm rot="6715876">
            <a:off x="6880680" y="4031440"/>
            <a:ext cx="245787" cy="231525"/>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
        <p:nvSpPr>
          <p:cNvPr id="391" name="Google Shape;391;p26"/>
          <p:cNvSpPr/>
          <p:nvPr/>
        </p:nvSpPr>
        <p:spPr>
          <a:xfrm rot="6713461">
            <a:off x="6388604" y="3665094"/>
            <a:ext cx="391855" cy="369237"/>
          </a:xfrm>
          <a:prstGeom prst="ellipse">
            <a:avLst/>
          </a:prstGeom>
          <a:solidFill>
            <a:schemeClr val="accent6"/>
          </a:solidFill>
          <a:ln w="9525" cap="flat" cmpd="sng">
            <a:solidFill>
              <a:schemeClr val="dk2"/>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a:p>
            <a:pPr marL="0" marR="0" lvl="0" indent="0" algn="ctr" rtl="0">
              <a:lnSpc>
                <a:spcPct val="100000"/>
              </a:lnSpc>
              <a:spcBef>
                <a:spcPts val="0"/>
              </a:spcBef>
              <a:spcAft>
                <a:spcPts val="0"/>
              </a:spcAft>
              <a:buNone/>
            </a:pP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6"/>
          <p:cNvSpPr txBox="1">
            <a:spLocks noGrp="1"/>
          </p:cNvSpPr>
          <p:nvPr>
            <p:ph type="title"/>
          </p:nvPr>
        </p:nvSpPr>
        <p:spPr>
          <a:xfrm>
            <a:off x="311700" y="140225"/>
            <a:ext cx="8067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Thanks!</a:t>
            </a:r>
            <a:endParaRPr dirty="0"/>
          </a:p>
        </p:txBody>
      </p:sp>
      <p:sp>
        <p:nvSpPr>
          <p:cNvPr id="2" name="TextBox 1">
            <a:extLst>
              <a:ext uri="{FF2B5EF4-FFF2-40B4-BE49-F238E27FC236}">
                <a16:creationId xmlns:a16="http://schemas.microsoft.com/office/drawing/2014/main" id="{D415DC85-D247-A5DC-EB60-C88073C6D330}"/>
              </a:ext>
            </a:extLst>
          </p:cNvPr>
          <p:cNvSpPr txBox="1"/>
          <p:nvPr/>
        </p:nvSpPr>
        <p:spPr>
          <a:xfrm>
            <a:off x="976635" y="1041621"/>
            <a:ext cx="7402665" cy="877163"/>
          </a:xfrm>
          <a:prstGeom prst="rect">
            <a:avLst/>
          </a:prstGeom>
          <a:noFill/>
        </p:spPr>
        <p:txBody>
          <a:bodyPr wrap="square" rtlCol="0">
            <a:spAutoFit/>
          </a:bodyPr>
          <a:lstStyle/>
          <a:p>
            <a:r>
              <a:rPr lang="en-US" sz="1700" dirty="0">
                <a:solidFill>
                  <a:schemeClr val="bg1"/>
                </a:solidFill>
              </a:rPr>
              <a:t>Special thanks to Chris </a:t>
            </a:r>
            <a:r>
              <a:rPr lang="en-US" sz="1700" dirty="0" err="1">
                <a:solidFill>
                  <a:schemeClr val="bg1"/>
                </a:solidFill>
              </a:rPr>
              <a:t>Lynnes</a:t>
            </a:r>
            <a:r>
              <a:rPr lang="en-US" sz="1700" dirty="0">
                <a:solidFill>
                  <a:schemeClr val="bg1"/>
                </a:solidFill>
              </a:rPr>
              <a:t>, the ESDIS interns, and the ESIP Cluster, for creating and contributing to this project. We also are deeply grateful for the aforementioned DAACs who have made this project possible.</a:t>
            </a:r>
          </a:p>
        </p:txBody>
      </p:sp>
      <p:sp>
        <p:nvSpPr>
          <p:cNvPr id="3" name="TextBox 2">
            <a:extLst>
              <a:ext uri="{FF2B5EF4-FFF2-40B4-BE49-F238E27FC236}">
                <a16:creationId xmlns:a16="http://schemas.microsoft.com/office/drawing/2014/main" id="{A422C57C-9956-1A4D-0AF3-AC4A0C55614D}"/>
              </a:ext>
            </a:extLst>
          </p:cNvPr>
          <p:cNvSpPr txBox="1"/>
          <p:nvPr/>
        </p:nvSpPr>
        <p:spPr>
          <a:xfrm>
            <a:off x="2411845" y="2839996"/>
            <a:ext cx="4532244" cy="523220"/>
          </a:xfrm>
          <a:prstGeom prst="rect">
            <a:avLst/>
          </a:prstGeom>
          <a:noFill/>
        </p:spPr>
        <p:txBody>
          <a:bodyPr wrap="square" rtlCol="0">
            <a:spAutoFit/>
          </a:bodyPr>
          <a:lstStyle/>
          <a:p>
            <a:pPr algn="ctr"/>
            <a:r>
              <a:rPr lang="en-US" dirty="0">
                <a:solidFill>
                  <a:schemeClr val="bg1"/>
                </a:solidFill>
                <a:hlinkClick r:id="rId3"/>
              </a:rPr>
              <a:t>vincent.inverso@nasa.gov</a:t>
            </a:r>
            <a:endParaRPr lang="en-US" dirty="0">
              <a:solidFill>
                <a:schemeClr val="bg1"/>
              </a:solidFill>
            </a:endParaRPr>
          </a:p>
          <a:p>
            <a:pPr algn="ctr"/>
            <a:r>
              <a:rPr lang="en-US" dirty="0">
                <a:hlinkClick r:id="rId4"/>
              </a:rPr>
              <a:t>0000-0001-9762-591X</a:t>
            </a:r>
            <a:r>
              <a:rPr lang="en-US" dirty="0"/>
              <a:t> </a:t>
            </a:r>
            <a:r>
              <a:rPr lang="en-US" dirty="0">
                <a:solidFill>
                  <a:schemeClr val="bg1"/>
                </a:solidFill>
              </a:rPr>
              <a:t>(ORCID)</a:t>
            </a:r>
          </a:p>
        </p:txBody>
      </p:sp>
    </p:spTree>
    <p:extLst>
      <p:ext uri="{BB962C8B-B14F-4D97-AF65-F5344CB8AC3E}">
        <p14:creationId xmlns:p14="http://schemas.microsoft.com/office/powerpoint/2010/main" val="138513561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675</Words>
  <Application>Microsoft Office PowerPoint</Application>
  <PresentationFormat>On-screen Show (16:9)</PresentationFormat>
  <Paragraphs>250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Simple Light</vt:lpstr>
      <vt:lpstr>Usage-Based Discovery and Graph Federation</vt:lpstr>
      <vt:lpstr>Usage-Based Discovery</vt:lpstr>
      <vt:lpstr>Usage-Based Discovery is powered by a graph of dataset-usage and topic-dataset relationships</vt:lpstr>
      <vt:lpstr>Populating the graph is an intensive community effort</vt:lpstr>
      <vt:lpstr>Other graph efforts within NASA</vt:lpstr>
      <vt:lpstr>Could the Usage Based Discovery graph benefit from linking to knowledge of other graphs?</vt:lpstr>
      <vt:lpstr>Should we link these graphs?</vt:lpstr>
      <vt:lpstr>Should we link these graphs?</vt:lpstr>
      <vt:lpstr>Should we link these graphs?</vt:lpstr>
      <vt:lpstr>Graph federation use cases for Usage Based Discovery</vt:lpstr>
      <vt:lpstr>Graph federation use cases for Usage Based Discovery</vt:lpstr>
      <vt:lpstr>Graph federation use cases for Usage Based Discovery</vt:lpstr>
      <vt:lpstr>Graph federation use cases for Usage Based Discovery</vt:lpstr>
      <vt:lpstr>Graph federation use cases for Usage Based Discovery</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Usage-Based Discovery and Graph Federation</dc:title>
  <dc:creator>Trakas, Diane E. (GSFC-423.0)[ASRC FEDERAL SYSTEM SOLUTIONS]</dc:creator>
  <cp:lastModifiedBy>Trakas, Diane E. (GSFC-423.0)[ASRC FEDERAL SYSTEM SOLUTIONS]</cp:lastModifiedBy>
  <cp:revision>4</cp:revision>
  <dcterms:modified xsi:type="dcterms:W3CDTF">2022-07-01T16:09:03Z</dcterms:modified>
</cp:coreProperties>
</file>