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1"/>
  </p:notesMasterIdLst>
  <p:sldIdLst>
    <p:sldId id="256" r:id="rId2"/>
    <p:sldId id="259" r:id="rId3"/>
    <p:sldId id="260" r:id="rId4"/>
    <p:sldId id="289" r:id="rId5"/>
    <p:sldId id="305" r:id="rId6"/>
    <p:sldId id="290" r:id="rId7"/>
    <p:sldId id="296" r:id="rId8"/>
    <p:sldId id="292" r:id="rId9"/>
    <p:sldId id="291" r:id="rId10"/>
    <p:sldId id="297" r:id="rId11"/>
    <p:sldId id="298" r:id="rId12"/>
    <p:sldId id="300" r:id="rId13"/>
    <p:sldId id="303" r:id="rId14"/>
    <p:sldId id="299" r:id="rId15"/>
    <p:sldId id="293" r:id="rId16"/>
    <p:sldId id="302" r:id="rId17"/>
    <p:sldId id="304" r:id="rId18"/>
    <p:sldId id="301" r:id="rId19"/>
    <p:sldId id="258" r:id="rId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CCCCFF"/>
    <a:srgbClr val="0000FF"/>
    <a:srgbClr val="CC9900"/>
    <a:srgbClr val="99CCFF"/>
    <a:srgbClr val="FF9966"/>
    <a:srgbClr val="FF9933"/>
    <a:srgbClr val="FFCC99"/>
    <a:srgbClr val="99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ea typeface="ＭＳ Ｐゴシック" pitchFamily="-112" charset="-128"/>
                <a:cs typeface="+mn-cs"/>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ea typeface="ＭＳ Ｐゴシック" pitchFamily="-112"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ea typeface="ＭＳ Ｐゴシック" pitchFamily="-112" charset="-128"/>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ea typeface="ＭＳ Ｐゴシック" charset="-128"/>
              </a:defRPr>
            </a:lvl1pPr>
          </a:lstStyle>
          <a:p>
            <a:fld id="{CC0E2B05-D8F6-47E0-88A9-996E6E101CBB}" type="slidenum">
              <a:rPr lang="en-US"/>
              <a:pPr/>
              <a:t>‹#›</a:t>
            </a:fld>
            <a:endParaRPr lang="en-US" dirty="0"/>
          </a:p>
        </p:txBody>
      </p:sp>
    </p:spTree>
    <p:extLst>
      <p:ext uri="{BB962C8B-B14F-4D97-AF65-F5344CB8AC3E}">
        <p14:creationId xmlns:p14="http://schemas.microsoft.com/office/powerpoint/2010/main" val="268225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96"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96"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96"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96"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96"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p:spPr>
        <p:txBody>
          <a:bodyPr/>
          <a:lstStyle/>
          <a:p>
            <a:endParaRPr lang="en-US" dirty="0">
              <a:latin typeface="Arial" charset="0"/>
              <a:ea typeface="ＭＳ Ｐゴシック" charset="-128"/>
            </a:endParaRPr>
          </a:p>
        </p:txBody>
      </p:sp>
      <p:sp>
        <p:nvSpPr>
          <p:cNvPr id="14340" name="Slide Number Placeholder 3"/>
          <p:cNvSpPr>
            <a:spLocks noGrp="1"/>
          </p:cNvSpPr>
          <p:nvPr>
            <p:ph type="sldNum" sz="quarter" idx="5"/>
          </p:nvPr>
        </p:nvSpPr>
        <p:spPr>
          <a:noFill/>
        </p:spPr>
        <p:txBody>
          <a:bodyPr/>
          <a:lstStyle/>
          <a:p>
            <a:fld id="{7FC79BC8-E79B-4B77-A268-7223A03FE23D}"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11</a:t>
            </a:fld>
            <a:endParaRPr lang="en-US" dirty="0"/>
          </a:p>
        </p:txBody>
      </p:sp>
    </p:spTree>
    <p:extLst>
      <p:ext uri="{BB962C8B-B14F-4D97-AF65-F5344CB8AC3E}">
        <p14:creationId xmlns:p14="http://schemas.microsoft.com/office/powerpoint/2010/main" val="297518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12</a:t>
            </a:fld>
            <a:endParaRPr lang="en-US" dirty="0"/>
          </a:p>
        </p:txBody>
      </p:sp>
    </p:spTree>
    <p:extLst>
      <p:ext uri="{BB962C8B-B14F-4D97-AF65-F5344CB8AC3E}">
        <p14:creationId xmlns:p14="http://schemas.microsoft.com/office/powerpoint/2010/main" val="169945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13</a:t>
            </a:fld>
            <a:endParaRPr lang="en-US" dirty="0"/>
          </a:p>
        </p:txBody>
      </p:sp>
    </p:spTree>
    <p:extLst>
      <p:ext uri="{BB962C8B-B14F-4D97-AF65-F5344CB8AC3E}">
        <p14:creationId xmlns:p14="http://schemas.microsoft.com/office/powerpoint/2010/main" val="4174003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14</a:t>
            </a:fld>
            <a:endParaRPr lang="en-US" dirty="0"/>
          </a:p>
        </p:txBody>
      </p:sp>
    </p:spTree>
    <p:extLst>
      <p:ext uri="{BB962C8B-B14F-4D97-AF65-F5344CB8AC3E}">
        <p14:creationId xmlns:p14="http://schemas.microsoft.com/office/powerpoint/2010/main" val="399212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15</a:t>
            </a:fld>
            <a:endParaRPr lang="en-US" dirty="0"/>
          </a:p>
        </p:txBody>
      </p:sp>
    </p:spTree>
    <p:extLst>
      <p:ext uri="{BB962C8B-B14F-4D97-AF65-F5344CB8AC3E}">
        <p14:creationId xmlns:p14="http://schemas.microsoft.com/office/powerpoint/2010/main" val="185997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16</a:t>
            </a:fld>
            <a:endParaRPr lang="en-US" dirty="0"/>
          </a:p>
        </p:txBody>
      </p:sp>
    </p:spTree>
    <p:extLst>
      <p:ext uri="{BB962C8B-B14F-4D97-AF65-F5344CB8AC3E}">
        <p14:creationId xmlns:p14="http://schemas.microsoft.com/office/powerpoint/2010/main" val="21398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17</a:t>
            </a:fld>
            <a:endParaRPr lang="en-US" dirty="0"/>
          </a:p>
        </p:txBody>
      </p:sp>
    </p:spTree>
    <p:extLst>
      <p:ext uri="{BB962C8B-B14F-4D97-AF65-F5344CB8AC3E}">
        <p14:creationId xmlns:p14="http://schemas.microsoft.com/office/powerpoint/2010/main" val="2392832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0E2B05-D8F6-47E0-88A9-996E6E101CBB}"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3</a:t>
            </a:fld>
            <a:endParaRPr lang="en-US" dirty="0"/>
          </a:p>
        </p:txBody>
      </p:sp>
    </p:spTree>
    <p:extLst>
      <p:ext uri="{BB962C8B-B14F-4D97-AF65-F5344CB8AC3E}">
        <p14:creationId xmlns:p14="http://schemas.microsoft.com/office/powerpoint/2010/main" val="208189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4</a:t>
            </a:fld>
            <a:endParaRPr lang="en-US" dirty="0"/>
          </a:p>
        </p:txBody>
      </p:sp>
    </p:spTree>
    <p:extLst>
      <p:ext uri="{BB962C8B-B14F-4D97-AF65-F5344CB8AC3E}">
        <p14:creationId xmlns:p14="http://schemas.microsoft.com/office/powerpoint/2010/main" val="165997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5</a:t>
            </a:fld>
            <a:endParaRPr lang="en-US" dirty="0"/>
          </a:p>
        </p:txBody>
      </p:sp>
    </p:spTree>
    <p:extLst>
      <p:ext uri="{BB962C8B-B14F-4D97-AF65-F5344CB8AC3E}">
        <p14:creationId xmlns:p14="http://schemas.microsoft.com/office/powerpoint/2010/main" val="178955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6</a:t>
            </a:fld>
            <a:endParaRPr lang="en-US" dirty="0"/>
          </a:p>
        </p:txBody>
      </p:sp>
    </p:spTree>
    <p:extLst>
      <p:ext uri="{BB962C8B-B14F-4D97-AF65-F5344CB8AC3E}">
        <p14:creationId xmlns:p14="http://schemas.microsoft.com/office/powerpoint/2010/main" val="250711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7</a:t>
            </a:fld>
            <a:endParaRPr lang="en-US" dirty="0"/>
          </a:p>
        </p:txBody>
      </p:sp>
    </p:spTree>
    <p:extLst>
      <p:ext uri="{BB962C8B-B14F-4D97-AF65-F5344CB8AC3E}">
        <p14:creationId xmlns:p14="http://schemas.microsoft.com/office/powerpoint/2010/main" val="351213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8</a:t>
            </a:fld>
            <a:endParaRPr lang="en-US" dirty="0"/>
          </a:p>
        </p:txBody>
      </p:sp>
    </p:spTree>
    <p:extLst>
      <p:ext uri="{BB962C8B-B14F-4D97-AF65-F5344CB8AC3E}">
        <p14:creationId xmlns:p14="http://schemas.microsoft.com/office/powerpoint/2010/main" val="374373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9</a:t>
            </a:fld>
            <a:endParaRPr lang="en-US" dirty="0"/>
          </a:p>
        </p:txBody>
      </p:sp>
    </p:spTree>
    <p:extLst>
      <p:ext uri="{BB962C8B-B14F-4D97-AF65-F5344CB8AC3E}">
        <p14:creationId xmlns:p14="http://schemas.microsoft.com/office/powerpoint/2010/main" val="190714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E2B05-D8F6-47E0-88A9-996E6E101CBB}" type="slidenum">
              <a:rPr lang="en-US" smtClean="0"/>
              <a:pPr/>
              <a:t>10</a:t>
            </a:fld>
            <a:endParaRPr lang="en-US" dirty="0"/>
          </a:p>
        </p:txBody>
      </p:sp>
    </p:spTree>
    <p:extLst>
      <p:ext uri="{BB962C8B-B14F-4D97-AF65-F5344CB8AC3E}">
        <p14:creationId xmlns:p14="http://schemas.microsoft.com/office/powerpoint/2010/main" val="3256480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Slide1-1.jpg"/>
          <p:cNvPicPr>
            <a:picLocks noChangeAspect="1"/>
          </p:cNvPicPr>
          <p:nvPr userDrawn="1"/>
        </p:nvPicPr>
        <p:blipFill rotWithShape="1">
          <a:blip r:embed="rId2"/>
          <a:srcRect b="80000"/>
          <a:stretch/>
        </p:blipFill>
        <p:spPr bwMode="auto">
          <a:xfrm>
            <a:off x="0" y="0"/>
            <a:ext cx="9144000" cy="1371600"/>
          </a:xfrm>
          <a:prstGeom prst="rect">
            <a:avLst/>
          </a:prstGeom>
          <a:noFill/>
          <a:ln w="9525">
            <a:noFill/>
            <a:miter lim="800000"/>
            <a:headEnd/>
            <a:tailEnd/>
          </a:ln>
        </p:spPr>
      </p:pic>
      <p:sp>
        <p:nvSpPr>
          <p:cNvPr id="3075" name="Rectangle 3"/>
          <p:cNvSpPr>
            <a:spLocks noGrp="1" noChangeArrowheads="1"/>
          </p:cNvSpPr>
          <p:nvPr>
            <p:ph type="subTitle" idx="1"/>
          </p:nvPr>
        </p:nvSpPr>
        <p:spPr>
          <a:xfrm>
            <a:off x="609600" y="4419600"/>
            <a:ext cx="6400800" cy="533400"/>
          </a:xfrm>
        </p:spPr>
        <p:txBody>
          <a:bodyPr/>
          <a:lstStyle>
            <a:lvl1pPr marL="0" indent="0">
              <a:buFont typeface="Times" pitchFamily="-96" charset="0"/>
              <a:buNone/>
              <a:defRPr sz="1700"/>
            </a:lvl1pPr>
          </a:lstStyle>
          <a:p>
            <a:r>
              <a:rPr lang="en-US" dirty="0"/>
              <a:t>Click to edit Master subtitle style</a:t>
            </a:r>
          </a:p>
        </p:txBody>
      </p:sp>
      <p:sp>
        <p:nvSpPr>
          <p:cNvPr id="7" name="TextBox 6">
            <a:extLst>
              <a:ext uri="{FF2B5EF4-FFF2-40B4-BE49-F238E27FC236}">
                <a16:creationId xmlns:a16="http://schemas.microsoft.com/office/drawing/2014/main" id="{F861436D-8697-4333-BAF2-4A1EE0D0F5AD}"/>
              </a:ext>
            </a:extLst>
          </p:cNvPr>
          <p:cNvSpPr txBox="1"/>
          <p:nvPr userDrawn="1"/>
        </p:nvSpPr>
        <p:spPr>
          <a:xfrm>
            <a:off x="6858000" y="260465"/>
            <a:ext cx="2209800" cy="914400"/>
          </a:xfrm>
          <a:prstGeom prst="rect">
            <a:avLst/>
          </a:prstGeom>
          <a:solidFill>
            <a:schemeClr val="bg1"/>
          </a:solidFill>
        </p:spPr>
        <p:txBody>
          <a:bodyPr wrap="square" rtlCol="0">
            <a:spAutoFit/>
          </a:bodyPr>
          <a:lstStyle/>
          <a:p>
            <a:endParaRPr lang="en-US" dirty="0"/>
          </a:p>
        </p:txBody>
      </p:sp>
      <p:pic>
        <p:nvPicPr>
          <p:cNvPr id="6" name="Picture 7" descr="Slide1-1.jpg">
            <a:extLst>
              <a:ext uri="{FF2B5EF4-FFF2-40B4-BE49-F238E27FC236}">
                <a16:creationId xmlns:a16="http://schemas.microsoft.com/office/drawing/2014/main" id="{E6F42A1C-A7A7-4EA9-A44E-A331F4B3BE61}"/>
              </a:ext>
            </a:extLst>
          </p:cNvPr>
          <p:cNvPicPr>
            <a:picLocks noChangeAspect="1"/>
          </p:cNvPicPr>
          <p:nvPr userDrawn="1"/>
        </p:nvPicPr>
        <p:blipFill rotWithShape="1">
          <a:blip r:embed="rId2"/>
          <a:srcRect t="39999" b="36667"/>
          <a:stretch/>
        </p:blipFill>
        <p:spPr bwMode="auto">
          <a:xfrm>
            <a:off x="0" y="1295400"/>
            <a:ext cx="9144000" cy="1600200"/>
          </a:xfrm>
          <a:prstGeom prst="rect">
            <a:avLst/>
          </a:prstGeom>
          <a:noFill/>
          <a:ln w="9525">
            <a:noFill/>
            <a:miter lim="800000"/>
            <a:headEnd/>
            <a:tailEnd/>
          </a:ln>
        </p:spPr>
      </p:pic>
      <p:sp>
        <p:nvSpPr>
          <p:cNvPr id="3074" name="Rectangle 2"/>
          <p:cNvSpPr>
            <a:spLocks noGrp="1" noChangeArrowheads="1"/>
          </p:cNvSpPr>
          <p:nvPr>
            <p:ph type="ctrTitle"/>
          </p:nvPr>
        </p:nvSpPr>
        <p:spPr>
          <a:xfrm>
            <a:off x="685800" y="1371600"/>
            <a:ext cx="7772400" cy="1295400"/>
          </a:xfrm>
        </p:spPr>
        <p:txBody>
          <a:bodyPr/>
          <a:lstStyle>
            <a:lvl1pPr>
              <a:defRPr sz="3200"/>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08" y="990600"/>
            <a:ext cx="8963891" cy="4495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610600" y="6553200"/>
            <a:ext cx="457200" cy="228600"/>
          </a:xfrm>
          <a:ln/>
        </p:spPr>
        <p:txBody>
          <a:bodyPr/>
          <a:lstStyle>
            <a:lvl1pPr>
              <a:defRPr/>
            </a:lvl1pPr>
          </a:lstStyle>
          <a:p>
            <a:fld id="{7FD4D3F0-8DF4-40CC-8AD0-48E7DA02841F}" type="slidenum">
              <a:rPr lang="en-US"/>
              <a:pPr/>
              <a:t>‹#›</a:t>
            </a:fld>
            <a:endParaRPr lang="en-US" dirty="0"/>
          </a:p>
        </p:txBody>
      </p:sp>
      <p:sp>
        <p:nvSpPr>
          <p:cNvPr id="9" name="Title 1">
            <a:extLst>
              <a:ext uri="{FF2B5EF4-FFF2-40B4-BE49-F238E27FC236}">
                <a16:creationId xmlns:a16="http://schemas.microsoft.com/office/drawing/2014/main" id="{CC9217D7-C1EA-4D6A-8F55-72CF84264C51}"/>
              </a:ext>
            </a:extLst>
          </p:cNvPr>
          <p:cNvSpPr>
            <a:spLocks noGrp="1"/>
          </p:cNvSpPr>
          <p:nvPr>
            <p:ph type="title"/>
          </p:nvPr>
        </p:nvSpPr>
        <p:spPr>
          <a:xfrm>
            <a:off x="914399" y="98146"/>
            <a:ext cx="8153401" cy="685800"/>
          </a:xfrm>
          <a:solidFill>
            <a:srgbClr val="FFC000"/>
          </a:solidFill>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84735"/>
            <a:ext cx="8153400" cy="685800"/>
          </a:xfrm>
          <a:solidFill>
            <a:srgbClr val="FFC000"/>
          </a:solidFill>
        </p:spPr>
        <p:txBody>
          <a:bodyPr/>
          <a:lstStyle/>
          <a:p>
            <a:endParaRPr lang="en-US" dirty="0"/>
          </a:p>
        </p:txBody>
      </p:sp>
      <p:sp>
        <p:nvSpPr>
          <p:cNvPr id="3" name="Content Placeholder 2"/>
          <p:cNvSpPr>
            <a:spLocks noGrp="1"/>
          </p:cNvSpPr>
          <p:nvPr>
            <p:ph sz="half" idx="1"/>
          </p:nvPr>
        </p:nvSpPr>
        <p:spPr>
          <a:xfrm>
            <a:off x="685800" y="922935"/>
            <a:ext cx="3810000" cy="51730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22935"/>
            <a:ext cx="3810000" cy="51730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13B8AB46-61E5-4A17-BA0A-4223BA06031A}"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8545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47457"/>
            <a:ext cx="4040188" cy="44787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08576" y="88545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76401"/>
            <a:ext cx="4041775" cy="4449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B236CE16-79B7-4F96-842B-5A81E7A40388}" type="slidenum">
              <a:rPr lang="en-US"/>
              <a:pPr/>
              <a:t>‹#›</a:t>
            </a:fld>
            <a:endParaRPr lang="en-US" dirty="0"/>
          </a:p>
        </p:txBody>
      </p:sp>
      <p:sp>
        <p:nvSpPr>
          <p:cNvPr id="10" name="Title 1">
            <a:extLst>
              <a:ext uri="{FF2B5EF4-FFF2-40B4-BE49-F238E27FC236}">
                <a16:creationId xmlns:a16="http://schemas.microsoft.com/office/drawing/2014/main" id="{B3A38A4B-620C-4FB0-A33E-6C9C2FFBCA70}"/>
              </a:ext>
            </a:extLst>
          </p:cNvPr>
          <p:cNvSpPr>
            <a:spLocks noGrp="1"/>
          </p:cNvSpPr>
          <p:nvPr>
            <p:ph type="title"/>
          </p:nvPr>
        </p:nvSpPr>
        <p:spPr>
          <a:xfrm>
            <a:off x="914401" y="84735"/>
            <a:ext cx="8153400" cy="685800"/>
          </a:xfrm>
          <a:solidFill>
            <a:srgbClr val="FFC000"/>
          </a:solidFill>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A0E5D178-1EAE-4E95-91D2-74230D498D2D}" type="slidenum">
              <a:rPr lang="en-US"/>
              <a:pPr/>
              <a:t>‹#›</a:t>
            </a:fld>
            <a:endParaRPr lang="en-US" dirty="0"/>
          </a:p>
        </p:txBody>
      </p:sp>
      <p:sp>
        <p:nvSpPr>
          <p:cNvPr id="5" name="Title 1">
            <a:extLst>
              <a:ext uri="{FF2B5EF4-FFF2-40B4-BE49-F238E27FC236}">
                <a16:creationId xmlns:a16="http://schemas.microsoft.com/office/drawing/2014/main" id="{6DD51F72-7E79-4855-92A9-CCAB8014EFC8}"/>
              </a:ext>
            </a:extLst>
          </p:cNvPr>
          <p:cNvSpPr>
            <a:spLocks noGrp="1"/>
          </p:cNvSpPr>
          <p:nvPr>
            <p:ph type="title"/>
          </p:nvPr>
        </p:nvSpPr>
        <p:spPr>
          <a:xfrm>
            <a:off x="914401" y="84735"/>
            <a:ext cx="8153400" cy="685800"/>
          </a:xfrm>
          <a:solidFill>
            <a:srgbClr val="FFC000"/>
          </a:solidFill>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95ED-627D-447F-8E24-94AC2B908BA9}"/>
              </a:ext>
            </a:extLst>
          </p:cNvPr>
          <p:cNvSpPr>
            <a:spLocks noGrp="1"/>
          </p:cNvSpPr>
          <p:nvPr>
            <p:ph type="title"/>
          </p:nvPr>
        </p:nvSpPr>
        <p:spPr>
          <a:xfrm>
            <a:off x="914401" y="84735"/>
            <a:ext cx="8153400" cy="685800"/>
          </a:xfrm>
          <a:solidFill>
            <a:srgbClr val="FFC000"/>
          </a:solidFill>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Slide2-1.jpg"/>
          <p:cNvPicPr>
            <a:picLocks noChangeAspect="1"/>
          </p:cNvPicPr>
          <p:nvPr userDrawn="1"/>
        </p:nvPicPr>
        <p:blipFill rotWithShape="1">
          <a:blip r:embed="rId8"/>
          <a:srcRect l="5833" r="85000" b="87778"/>
          <a:stretch/>
        </p:blipFill>
        <p:spPr bwMode="auto">
          <a:xfrm>
            <a:off x="24938" y="2771"/>
            <a:ext cx="838200" cy="8382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8382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ＭＳ Ｐゴシック" pitchFamily="-112" charset="-128"/>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ea typeface="ＭＳ Ｐゴシック" pitchFamily="-112" charset="-128"/>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fld id="{30F52E76-22E8-48E6-B69E-A2EC984193B3}"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99" r:id="rId1"/>
    <p:sldLayoutId id="2147483695" r:id="rId2"/>
    <p:sldLayoutId id="2147483696" r:id="rId3"/>
    <p:sldLayoutId id="2147483697" r:id="rId4"/>
    <p:sldLayoutId id="2147483698" r:id="rId5"/>
    <p:sldLayoutId id="2147483700" r:id="rId6"/>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2pPr>
      <a:lvl3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3pPr>
      <a:lvl4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4pPr>
      <a:lvl5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5pPr>
      <a:lvl6pPr marL="4572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6pPr>
      <a:lvl7pPr marL="9144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7pPr>
      <a:lvl8pPr marL="13716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8pPr>
      <a:lvl9pPr marL="18288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E98B01"/>
        </a:buClr>
        <a:buFont typeface="Arial" charset="0"/>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E98B01"/>
        </a:buClr>
        <a:buFont typeface="Lucida Grande" charset="0"/>
        <a:buChar char="-"/>
        <a:defRPr sz="2800">
          <a:solidFill>
            <a:srgbClr val="4F4F4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j-lt"/>
          <a:ea typeface="+mn-ea"/>
          <a:cs typeface="+mn-cs"/>
        </a:defRPr>
      </a:lvl3pPr>
      <a:lvl4pPr marL="1600200" indent="-228600" algn="l" rtl="0" eaLnBrk="0" fontAlgn="base" hangingPunct="0">
        <a:spcBef>
          <a:spcPct val="20000"/>
        </a:spcBef>
        <a:spcAft>
          <a:spcPct val="0"/>
        </a:spcAft>
        <a:buFont typeface="Lucida Grande" charset="0"/>
        <a:buChar char="-"/>
        <a:defRPr sz="2000">
          <a:solidFill>
            <a:srgbClr val="4F4F4F"/>
          </a:solidFill>
          <a:latin typeface="+mj-lt"/>
          <a:ea typeface="+mn-ea"/>
          <a:cs typeface="+mn-cs"/>
        </a:defRPr>
      </a:lvl4pPr>
      <a:lvl5pPr marL="2057400" indent="-228600" algn="l" rtl="0" eaLnBrk="0" fontAlgn="base" hangingPunct="0">
        <a:spcBef>
          <a:spcPct val="20000"/>
        </a:spcBef>
        <a:spcAft>
          <a:spcPct val="0"/>
        </a:spcAft>
        <a:buFont typeface="Lucida Grande" charset="0"/>
        <a:buChar char="&gt;"/>
        <a:defRPr sz="2000">
          <a:solidFill>
            <a:schemeClr val="tx1"/>
          </a:solidFill>
          <a:latin typeface="+mj-lt"/>
          <a:ea typeface="+mn-ea"/>
          <a:cs typeface="+mn-cs"/>
        </a:defRPr>
      </a:lvl5pPr>
      <a:lvl6pPr marL="2514600" indent="-228600" algn="l" rtl="0" fontAlgn="base">
        <a:spcBef>
          <a:spcPct val="20000"/>
        </a:spcBef>
        <a:spcAft>
          <a:spcPct val="0"/>
        </a:spcAft>
        <a:buFont typeface="Times" pitchFamily="-9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9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9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9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04800" y="1676400"/>
            <a:ext cx="8534400" cy="1295400"/>
          </a:xfrm>
        </p:spPr>
        <p:txBody>
          <a:bodyPr/>
          <a:lstStyle/>
          <a:p>
            <a:pPr algn="ctr" eaLnBrk="1" hangingPunct="1"/>
            <a:r>
              <a:rPr lang="en-US" sz="2800" b="1" dirty="0">
                <a:ea typeface="ＭＳ Ｐゴシック" charset="-128"/>
              </a:rPr>
              <a:t>Coolant Leak from ISS External Active Thermal Control System (EATCS) – An Examination of Most Probable </a:t>
            </a:r>
            <a:br>
              <a:rPr lang="en-US" sz="2800" dirty="0">
                <a:ea typeface="ＭＳ Ｐゴシック" charset="-128"/>
              </a:rPr>
            </a:br>
            <a:endParaRPr lang="en-US" sz="2800" dirty="0"/>
          </a:p>
        </p:txBody>
      </p:sp>
      <p:sp>
        <p:nvSpPr>
          <p:cNvPr id="4099" name="Subtitle 3"/>
          <p:cNvSpPr>
            <a:spLocks noGrp="1"/>
          </p:cNvSpPr>
          <p:nvPr>
            <p:ph type="subTitle" idx="1"/>
          </p:nvPr>
        </p:nvSpPr>
        <p:spPr>
          <a:xfrm>
            <a:off x="152400" y="2978458"/>
            <a:ext cx="8839200" cy="2514600"/>
          </a:xfrm>
        </p:spPr>
        <p:txBody>
          <a:bodyPr/>
          <a:lstStyle/>
          <a:p>
            <a:pPr algn="ctr" eaLnBrk="1" hangingPunct="1"/>
            <a:r>
              <a:rPr lang="en-US" b="1" dirty="0"/>
              <a:t>Authors:</a:t>
            </a:r>
          </a:p>
          <a:p>
            <a:pPr algn="ctr" eaLnBrk="1" hangingPunct="1"/>
            <a:r>
              <a:rPr lang="en-US" dirty="0">
                <a:latin typeface="+mj-lt"/>
              </a:rPr>
              <a:t>Darnell Cowan, Timothy Bond - NASA Johnson Space Center (JSC)</a:t>
            </a:r>
          </a:p>
          <a:p>
            <a:pPr algn="ctr" eaLnBrk="1" hangingPunct="1">
              <a:buFont typeface="Times" charset="0"/>
              <a:buNone/>
            </a:pPr>
            <a:endParaRPr lang="en-US" sz="1000" b="1" dirty="0">
              <a:latin typeface="+mj-lt"/>
            </a:endParaRPr>
          </a:p>
          <a:p>
            <a:pPr algn="ctr" eaLnBrk="1" hangingPunct="1">
              <a:buFont typeface="Times" charset="0"/>
              <a:buNone/>
            </a:pPr>
            <a:r>
              <a:rPr lang="en-US" b="1" dirty="0">
                <a:latin typeface="+mj-lt"/>
              </a:rPr>
              <a:t>Presented By:</a:t>
            </a:r>
          </a:p>
          <a:p>
            <a:pPr algn="ctr" eaLnBrk="1" hangingPunct="1">
              <a:buFont typeface="Times" charset="0"/>
              <a:buNone/>
            </a:pPr>
            <a:r>
              <a:rPr lang="en-US" dirty="0">
                <a:latin typeface="+mj-lt"/>
              </a:rPr>
              <a:t>Darnell Cowan</a:t>
            </a:r>
          </a:p>
          <a:p>
            <a:pPr algn="ctr" eaLnBrk="1" hangingPunct="1">
              <a:buFont typeface="Times" charset="0"/>
              <a:buNone/>
            </a:pPr>
            <a:endParaRPr lang="en-US" sz="1000" dirty="0">
              <a:latin typeface="+mj-lt"/>
            </a:endParaRPr>
          </a:p>
          <a:p>
            <a:pPr algn="ctr" eaLnBrk="1" hangingPunct="1">
              <a:buFont typeface="Times" charset="0"/>
              <a:buNone/>
            </a:pPr>
            <a:r>
              <a:rPr lang="en-US" b="1" dirty="0">
                <a:latin typeface="+mj-lt"/>
              </a:rPr>
              <a:t>51st International Conference on Environmental Systems (ICES)</a:t>
            </a:r>
          </a:p>
          <a:p>
            <a:pPr algn="ctr" eaLnBrk="1" hangingPunct="1">
              <a:buFont typeface="Times" charset="0"/>
              <a:buNone/>
            </a:pPr>
            <a:r>
              <a:rPr lang="en-US" dirty="0">
                <a:latin typeface="+mj-lt"/>
              </a:rPr>
              <a:t>10–14 July 2022, Saint Paul, MN, USA</a:t>
            </a:r>
          </a:p>
          <a:p>
            <a:pPr algn="ctr" eaLnBrk="1" hangingPunct="1">
              <a:buFont typeface="Times" charset="0"/>
              <a:buNone/>
            </a:pPr>
            <a:r>
              <a:rPr lang="en-US" dirty="0">
                <a:latin typeface="+mj-lt"/>
              </a:rPr>
              <a:t>ICES-2022-145</a:t>
            </a:r>
          </a:p>
          <a:p>
            <a:pPr eaLnBrk="1" hangingPunct="1">
              <a:buFont typeface="Times" charset="0"/>
              <a:buNone/>
            </a:pPr>
            <a:endParaRPr lang="en-US"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0" y="783946"/>
            <a:ext cx="9144000" cy="1066800"/>
          </a:xfrm>
        </p:spPr>
        <p:txBody>
          <a:bodyPr/>
          <a:lstStyle/>
          <a:p>
            <a:pPr marL="285750" indent="-285750" eaLnBrk="1" hangingPunct="1">
              <a:buFont typeface="Arial" panose="020B0604020202020204" pitchFamily="34" charset="0"/>
              <a:buChar char="•"/>
            </a:pPr>
            <a:r>
              <a:rPr lang="en-US" sz="1500" dirty="0">
                <a:latin typeface="Arial" charset="0"/>
                <a:cs typeface="Arial" charset="0"/>
              </a:rPr>
              <a:t>No smoking gun from the destructive testing or chemical analysis, but the stereo microscopic images during the imagery inspections found what appeared to be a kink on both seals</a:t>
            </a:r>
          </a:p>
          <a:p>
            <a:pPr marL="285750" indent="-285750" eaLnBrk="1" hangingPunct="1">
              <a:buFont typeface="Arial" panose="020B0604020202020204" pitchFamily="34" charset="0"/>
              <a:buChar char="•"/>
            </a:pPr>
            <a:endParaRPr lang="en-US" sz="800" dirty="0">
              <a:latin typeface="Arial" charset="0"/>
              <a:cs typeface="Arial" charset="0"/>
            </a:endParaRPr>
          </a:p>
          <a:p>
            <a:pPr marL="285750" indent="-285750" eaLnBrk="1" hangingPunct="1">
              <a:buFont typeface="Arial" panose="020B0604020202020204" pitchFamily="34" charset="0"/>
              <a:buChar char="•"/>
            </a:pPr>
            <a:r>
              <a:rPr lang="en-US" sz="1500" dirty="0">
                <a:latin typeface="Arial"/>
                <a:cs typeface="Arial"/>
              </a:rPr>
              <a:t>Such defects are commonly found </a:t>
            </a:r>
            <a:r>
              <a:rPr lang="en-US" sz="1500" spc="-5" dirty="0">
                <a:latin typeface="Arial"/>
                <a:cs typeface="Arial"/>
              </a:rPr>
              <a:t>during ground assembly </a:t>
            </a:r>
            <a:r>
              <a:rPr lang="en-US" sz="1500" dirty="0">
                <a:latin typeface="Arial"/>
                <a:cs typeface="Arial"/>
              </a:rPr>
              <a:t>or post acceptance testing</a:t>
            </a:r>
            <a:r>
              <a:rPr lang="en-US" sz="1500" spc="-5" dirty="0">
                <a:latin typeface="Arial"/>
                <a:cs typeface="Arial"/>
              </a:rPr>
              <a:t> </a:t>
            </a:r>
            <a:r>
              <a:rPr lang="en-US" sz="1500" dirty="0">
                <a:latin typeface="Arial"/>
                <a:cs typeface="Arial"/>
              </a:rPr>
              <a:t>and the seals are generally </a:t>
            </a:r>
            <a:r>
              <a:rPr lang="en-US" sz="1500" spc="-5" dirty="0">
                <a:latin typeface="Arial"/>
                <a:cs typeface="Arial"/>
              </a:rPr>
              <a:t>replaced</a:t>
            </a:r>
          </a:p>
          <a:p>
            <a:pPr marL="285750" indent="-285750" eaLnBrk="1" hangingPunct="1">
              <a:buFont typeface="Arial" panose="020B0604020202020204" pitchFamily="34" charset="0"/>
              <a:buChar char="•"/>
            </a:pPr>
            <a:endParaRPr lang="en-US" sz="800" dirty="0">
              <a:latin typeface="Arial"/>
              <a:cs typeface="Arial"/>
            </a:endParaRPr>
          </a:p>
          <a:p>
            <a:pPr marL="285750" indent="-285750" eaLnBrk="1" hangingPunct="1">
              <a:buFont typeface="Arial" panose="020B0604020202020204" pitchFamily="34" charset="0"/>
              <a:buChar char="•"/>
            </a:pPr>
            <a:r>
              <a:rPr lang="en-US" sz="1500" dirty="0">
                <a:latin typeface="Arial"/>
                <a:cs typeface="Arial"/>
              </a:rPr>
              <a:t>No issues were recorded on these seals and the entire QD passed leakage requirements during acceptance testing, but the aft seals are not individually verifiable during the testing</a:t>
            </a:r>
          </a:p>
          <a:p>
            <a:pPr marL="285750" indent="-285750" eaLnBrk="1" hangingPunct="1">
              <a:buFont typeface="Arial" panose="020B0604020202020204" pitchFamily="34" charset="0"/>
              <a:buChar char="•"/>
            </a:pPr>
            <a:endParaRPr lang="en-US" sz="1600" dirty="0">
              <a:latin typeface="Arial"/>
              <a:cs typeface="Arial"/>
            </a:endParaRPr>
          </a:p>
          <a:p>
            <a:pPr marL="285750" indent="-285750" eaLnBrk="1" hangingPunct="1">
              <a:buFont typeface="Arial" panose="020B0604020202020204" pitchFamily="34" charset="0"/>
              <a:buChar char="•"/>
            </a:pPr>
            <a:endParaRPr lang="en-US" sz="1400" dirty="0">
              <a:latin typeface="Arial" charset="0"/>
              <a:cs typeface="Arial" charset="0"/>
            </a:endParaRP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10</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Imagery and Chemical Testing Results</a:t>
            </a:r>
          </a:p>
        </p:txBody>
      </p:sp>
      <p:sp>
        <p:nvSpPr>
          <p:cNvPr id="6" name="object 10">
            <a:extLst>
              <a:ext uri="{FF2B5EF4-FFF2-40B4-BE49-F238E27FC236}">
                <a16:creationId xmlns:a16="http://schemas.microsoft.com/office/drawing/2014/main" id="{F9B2CFF7-1F26-4E68-864B-E8B983F39BBB}"/>
              </a:ext>
            </a:extLst>
          </p:cNvPr>
          <p:cNvSpPr/>
          <p:nvPr/>
        </p:nvSpPr>
        <p:spPr>
          <a:xfrm>
            <a:off x="4411483" y="2880538"/>
            <a:ext cx="2362200" cy="1769364"/>
          </a:xfrm>
          <a:prstGeom prst="rect">
            <a:avLst/>
          </a:prstGeom>
          <a:blipFill>
            <a:blip r:embed="rId3" cstate="print"/>
            <a:stretch>
              <a:fillRect/>
            </a:stretch>
          </a:blipFill>
        </p:spPr>
        <p:txBody>
          <a:bodyPr wrap="square" lIns="0" tIns="0" rIns="0" bIns="0" rtlCol="0"/>
          <a:lstStyle/>
          <a:p>
            <a:endParaRPr dirty="0"/>
          </a:p>
        </p:txBody>
      </p:sp>
      <p:sp>
        <p:nvSpPr>
          <p:cNvPr id="7" name="object 11">
            <a:extLst>
              <a:ext uri="{FF2B5EF4-FFF2-40B4-BE49-F238E27FC236}">
                <a16:creationId xmlns:a16="http://schemas.microsoft.com/office/drawing/2014/main" id="{52AECF70-B95C-4E0A-960A-072263B751CF}"/>
              </a:ext>
            </a:extLst>
          </p:cNvPr>
          <p:cNvSpPr/>
          <p:nvPr/>
        </p:nvSpPr>
        <p:spPr>
          <a:xfrm>
            <a:off x="4374907" y="4752515"/>
            <a:ext cx="2435352" cy="1828798"/>
          </a:xfrm>
          <a:prstGeom prst="rect">
            <a:avLst/>
          </a:prstGeom>
          <a:blipFill>
            <a:blip r:embed="rId4" cstate="print"/>
            <a:stretch>
              <a:fillRect/>
            </a:stretch>
          </a:blipFill>
        </p:spPr>
        <p:txBody>
          <a:bodyPr wrap="square" lIns="0" tIns="0" rIns="0" bIns="0" rtlCol="0"/>
          <a:lstStyle/>
          <a:p>
            <a:endParaRPr dirty="0"/>
          </a:p>
        </p:txBody>
      </p:sp>
      <p:sp>
        <p:nvSpPr>
          <p:cNvPr id="8" name="object 15">
            <a:extLst>
              <a:ext uri="{FF2B5EF4-FFF2-40B4-BE49-F238E27FC236}">
                <a16:creationId xmlns:a16="http://schemas.microsoft.com/office/drawing/2014/main" id="{64A357EC-A1E5-403D-8D75-89F98DD7FD98}"/>
              </a:ext>
            </a:extLst>
          </p:cNvPr>
          <p:cNvSpPr/>
          <p:nvPr/>
        </p:nvSpPr>
        <p:spPr>
          <a:xfrm>
            <a:off x="7080513" y="3425626"/>
            <a:ext cx="1921627" cy="2261744"/>
          </a:xfrm>
          <a:prstGeom prst="rect">
            <a:avLst/>
          </a:prstGeom>
          <a:blipFill>
            <a:blip r:embed="rId5" cstate="print"/>
            <a:stretch>
              <a:fillRect/>
            </a:stretch>
          </a:blipFill>
        </p:spPr>
        <p:txBody>
          <a:bodyPr wrap="square" lIns="0" tIns="0" rIns="0" bIns="0" rtlCol="0"/>
          <a:lstStyle/>
          <a:p>
            <a:endParaRPr dirty="0"/>
          </a:p>
        </p:txBody>
      </p:sp>
      <p:pic>
        <p:nvPicPr>
          <p:cNvPr id="9" name="Picture 8" descr="A close up of a tire&#10;&#10;Description automatically generated with low confidence">
            <a:extLst>
              <a:ext uri="{FF2B5EF4-FFF2-40B4-BE49-F238E27FC236}">
                <a16:creationId xmlns:a16="http://schemas.microsoft.com/office/drawing/2014/main" id="{40F6B2F6-86BE-47D1-9CB6-31573272C2A8}"/>
              </a:ext>
            </a:extLst>
          </p:cNvPr>
          <p:cNvPicPr>
            <a:picLocks noChangeAspect="1"/>
          </p:cNvPicPr>
          <p:nvPr/>
        </p:nvPicPr>
        <p:blipFill rotWithShape="1">
          <a:blip r:embed="rId6"/>
          <a:srcRect r="19737"/>
          <a:stretch/>
        </p:blipFill>
        <p:spPr>
          <a:xfrm rot="10800000">
            <a:off x="916618" y="3380914"/>
            <a:ext cx="3098800" cy="2895600"/>
          </a:xfrm>
          <a:prstGeom prst="rect">
            <a:avLst/>
          </a:prstGeom>
        </p:spPr>
      </p:pic>
      <p:sp>
        <p:nvSpPr>
          <p:cNvPr id="10" name="object 12">
            <a:extLst>
              <a:ext uri="{FF2B5EF4-FFF2-40B4-BE49-F238E27FC236}">
                <a16:creationId xmlns:a16="http://schemas.microsoft.com/office/drawing/2014/main" id="{5F52DD29-C7E9-442B-8CA7-C60B2CA06546}"/>
              </a:ext>
            </a:extLst>
          </p:cNvPr>
          <p:cNvSpPr/>
          <p:nvPr/>
        </p:nvSpPr>
        <p:spPr>
          <a:xfrm>
            <a:off x="2052621" y="4431561"/>
            <a:ext cx="431802" cy="279400"/>
          </a:xfrm>
          <a:custGeom>
            <a:avLst/>
            <a:gdLst/>
            <a:ahLst/>
            <a:cxnLst/>
            <a:rect l="l" t="t" r="r" b="b"/>
            <a:pathLst>
              <a:path w="381000" h="203200">
                <a:moveTo>
                  <a:pt x="0" y="101345"/>
                </a:moveTo>
                <a:lnTo>
                  <a:pt x="36771" y="41477"/>
                </a:lnTo>
                <a:lnTo>
                  <a:pt x="78016" y="19543"/>
                </a:lnTo>
                <a:lnTo>
                  <a:pt x="130308" y="5163"/>
                </a:lnTo>
                <a:lnTo>
                  <a:pt x="190500" y="0"/>
                </a:lnTo>
                <a:lnTo>
                  <a:pt x="250691" y="5163"/>
                </a:lnTo>
                <a:lnTo>
                  <a:pt x="302983" y="19543"/>
                </a:lnTo>
                <a:lnTo>
                  <a:pt x="344228" y="41477"/>
                </a:lnTo>
                <a:lnTo>
                  <a:pt x="371282" y="69299"/>
                </a:lnTo>
                <a:lnTo>
                  <a:pt x="381000" y="101345"/>
                </a:lnTo>
                <a:lnTo>
                  <a:pt x="371282" y="133392"/>
                </a:lnTo>
                <a:lnTo>
                  <a:pt x="344228" y="161214"/>
                </a:lnTo>
                <a:lnTo>
                  <a:pt x="302983" y="183148"/>
                </a:lnTo>
                <a:lnTo>
                  <a:pt x="250691" y="197528"/>
                </a:lnTo>
                <a:lnTo>
                  <a:pt x="190500" y="202692"/>
                </a:lnTo>
                <a:lnTo>
                  <a:pt x="130308" y="197528"/>
                </a:lnTo>
                <a:lnTo>
                  <a:pt x="78016" y="183148"/>
                </a:lnTo>
                <a:lnTo>
                  <a:pt x="36771" y="161214"/>
                </a:lnTo>
                <a:lnTo>
                  <a:pt x="9717" y="133392"/>
                </a:lnTo>
                <a:lnTo>
                  <a:pt x="0" y="101345"/>
                </a:lnTo>
                <a:close/>
              </a:path>
            </a:pathLst>
          </a:custGeom>
          <a:ln w="15240">
            <a:solidFill>
              <a:srgbClr val="00FF00"/>
            </a:solidFill>
          </a:ln>
        </p:spPr>
        <p:txBody>
          <a:bodyPr wrap="square" lIns="0" tIns="0" rIns="0" bIns="0" rtlCol="0"/>
          <a:lstStyle/>
          <a:p>
            <a:endParaRPr dirty="0"/>
          </a:p>
        </p:txBody>
      </p:sp>
      <p:cxnSp>
        <p:nvCxnSpPr>
          <p:cNvPr id="14" name="Straight Connector 13">
            <a:extLst>
              <a:ext uri="{FF2B5EF4-FFF2-40B4-BE49-F238E27FC236}">
                <a16:creationId xmlns:a16="http://schemas.microsoft.com/office/drawing/2014/main" id="{1E42FE6E-2C4B-4A9C-86C7-ED1A357D41A1}"/>
              </a:ext>
            </a:extLst>
          </p:cNvPr>
          <p:cNvCxnSpPr>
            <a:cxnSpLocks/>
          </p:cNvCxnSpPr>
          <p:nvPr/>
        </p:nvCxnSpPr>
        <p:spPr bwMode="auto">
          <a:xfrm flipV="1">
            <a:off x="2268522" y="3425626"/>
            <a:ext cx="2349875" cy="969706"/>
          </a:xfrm>
          <a:prstGeom prst="line">
            <a:avLst/>
          </a:prstGeom>
          <a:solidFill>
            <a:schemeClr val="accent1"/>
          </a:solidFill>
          <a:ln w="15875" cap="flat" cmpd="sng" algn="ctr">
            <a:solidFill>
              <a:srgbClr val="66FF66"/>
            </a:solidFill>
            <a:prstDash val="solid"/>
            <a:round/>
            <a:headEnd type="none" w="med" len="med"/>
            <a:tailEnd type="none" w="med" len="med"/>
          </a:ln>
          <a:effectLst/>
        </p:spPr>
      </p:cxnSp>
      <p:sp>
        <p:nvSpPr>
          <p:cNvPr id="15" name="object 12">
            <a:extLst>
              <a:ext uri="{FF2B5EF4-FFF2-40B4-BE49-F238E27FC236}">
                <a16:creationId xmlns:a16="http://schemas.microsoft.com/office/drawing/2014/main" id="{E420EF5A-ED36-4D2B-90C3-93B4D6778E16}"/>
              </a:ext>
            </a:extLst>
          </p:cNvPr>
          <p:cNvSpPr/>
          <p:nvPr/>
        </p:nvSpPr>
        <p:spPr>
          <a:xfrm>
            <a:off x="2436931" y="4431560"/>
            <a:ext cx="431802" cy="279400"/>
          </a:xfrm>
          <a:custGeom>
            <a:avLst/>
            <a:gdLst/>
            <a:ahLst/>
            <a:cxnLst/>
            <a:rect l="l" t="t" r="r" b="b"/>
            <a:pathLst>
              <a:path w="381000" h="203200">
                <a:moveTo>
                  <a:pt x="0" y="101345"/>
                </a:moveTo>
                <a:lnTo>
                  <a:pt x="36771" y="41477"/>
                </a:lnTo>
                <a:lnTo>
                  <a:pt x="78016" y="19543"/>
                </a:lnTo>
                <a:lnTo>
                  <a:pt x="130308" y="5163"/>
                </a:lnTo>
                <a:lnTo>
                  <a:pt x="190500" y="0"/>
                </a:lnTo>
                <a:lnTo>
                  <a:pt x="250691" y="5163"/>
                </a:lnTo>
                <a:lnTo>
                  <a:pt x="302983" y="19543"/>
                </a:lnTo>
                <a:lnTo>
                  <a:pt x="344228" y="41477"/>
                </a:lnTo>
                <a:lnTo>
                  <a:pt x="371282" y="69299"/>
                </a:lnTo>
                <a:lnTo>
                  <a:pt x="381000" y="101345"/>
                </a:lnTo>
                <a:lnTo>
                  <a:pt x="371282" y="133392"/>
                </a:lnTo>
                <a:lnTo>
                  <a:pt x="344228" y="161214"/>
                </a:lnTo>
                <a:lnTo>
                  <a:pt x="302983" y="183148"/>
                </a:lnTo>
                <a:lnTo>
                  <a:pt x="250691" y="197528"/>
                </a:lnTo>
                <a:lnTo>
                  <a:pt x="190500" y="202692"/>
                </a:lnTo>
                <a:lnTo>
                  <a:pt x="130308" y="197528"/>
                </a:lnTo>
                <a:lnTo>
                  <a:pt x="78016" y="183148"/>
                </a:lnTo>
                <a:lnTo>
                  <a:pt x="36771" y="161214"/>
                </a:lnTo>
                <a:lnTo>
                  <a:pt x="9717" y="133392"/>
                </a:lnTo>
                <a:lnTo>
                  <a:pt x="0" y="101345"/>
                </a:lnTo>
                <a:close/>
              </a:path>
            </a:pathLst>
          </a:custGeom>
          <a:ln w="15240">
            <a:solidFill>
              <a:srgbClr val="00FF00"/>
            </a:solidFill>
          </a:ln>
        </p:spPr>
        <p:txBody>
          <a:bodyPr wrap="square" lIns="0" tIns="0" rIns="0" bIns="0" rtlCol="0"/>
          <a:lstStyle/>
          <a:p>
            <a:endParaRPr dirty="0"/>
          </a:p>
        </p:txBody>
      </p:sp>
      <p:cxnSp>
        <p:nvCxnSpPr>
          <p:cNvPr id="17" name="Straight Connector 16">
            <a:extLst>
              <a:ext uri="{FF2B5EF4-FFF2-40B4-BE49-F238E27FC236}">
                <a16:creationId xmlns:a16="http://schemas.microsoft.com/office/drawing/2014/main" id="{82C8E16B-17A6-42BB-B528-4E7C96BD0433}"/>
              </a:ext>
            </a:extLst>
          </p:cNvPr>
          <p:cNvCxnSpPr>
            <a:cxnSpLocks/>
          </p:cNvCxnSpPr>
          <p:nvPr/>
        </p:nvCxnSpPr>
        <p:spPr bwMode="auto">
          <a:xfrm>
            <a:off x="2868733" y="4596090"/>
            <a:ext cx="2032637" cy="674490"/>
          </a:xfrm>
          <a:prstGeom prst="line">
            <a:avLst/>
          </a:prstGeom>
          <a:solidFill>
            <a:schemeClr val="accent1"/>
          </a:solidFill>
          <a:ln w="15875" cap="flat" cmpd="sng" algn="ctr">
            <a:solidFill>
              <a:srgbClr val="66FF66"/>
            </a:solidFill>
            <a:prstDash val="solid"/>
            <a:round/>
            <a:headEnd type="none" w="med" len="med"/>
            <a:tailEnd type="none" w="med" len="med"/>
          </a:ln>
          <a:effectLst/>
        </p:spPr>
      </p:cxnSp>
      <p:sp>
        <p:nvSpPr>
          <p:cNvPr id="16" name="TextBox 15">
            <a:extLst>
              <a:ext uri="{FF2B5EF4-FFF2-40B4-BE49-F238E27FC236}">
                <a16:creationId xmlns:a16="http://schemas.microsoft.com/office/drawing/2014/main" id="{83218F70-7FDF-4535-AF93-AE6ED0E3FA58}"/>
              </a:ext>
            </a:extLst>
          </p:cNvPr>
          <p:cNvSpPr txBox="1"/>
          <p:nvPr/>
        </p:nvSpPr>
        <p:spPr>
          <a:xfrm>
            <a:off x="1030916" y="6256399"/>
            <a:ext cx="2984502" cy="461665"/>
          </a:xfrm>
          <a:prstGeom prst="rect">
            <a:avLst/>
          </a:prstGeom>
          <a:noFill/>
        </p:spPr>
        <p:txBody>
          <a:bodyPr wrap="square" rtlCol="0">
            <a:spAutoFit/>
          </a:bodyPr>
          <a:lstStyle/>
          <a:p>
            <a:r>
              <a:rPr lang="en-US" dirty="0"/>
              <a:t>QD F128 Aft Seals</a:t>
            </a:r>
          </a:p>
        </p:txBody>
      </p:sp>
    </p:spTree>
    <p:extLst>
      <p:ext uri="{BB962C8B-B14F-4D97-AF65-F5344CB8AC3E}">
        <p14:creationId xmlns:p14="http://schemas.microsoft.com/office/powerpoint/2010/main" val="3067687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38164" y="822636"/>
            <a:ext cx="9029763" cy="1124207"/>
          </a:xfrm>
        </p:spPr>
        <p:txBody>
          <a:bodyPr/>
          <a:lstStyle/>
          <a:p>
            <a:pPr marL="285750" indent="-285750" eaLnBrk="1" hangingPunct="1">
              <a:buFont typeface="Arial" panose="020B0604020202020204" pitchFamily="34" charset="0"/>
              <a:buChar char="•"/>
            </a:pPr>
            <a:r>
              <a:rPr lang="en-US" sz="1500" dirty="0">
                <a:latin typeface="Arial" charset="0"/>
                <a:cs typeface="Arial" charset="0"/>
              </a:rPr>
              <a:t>The disassembled parts underwent submersion testing following the reveal of the kinks, and the purpose was to determine if the brown NVR would readily dissolve in ammonia</a:t>
            </a:r>
          </a:p>
          <a:p>
            <a:pPr marL="756285" lvl="1" indent="-287655">
              <a:spcBef>
                <a:spcPts val="290"/>
              </a:spcBef>
              <a:buFont typeface="Lucida Grande" charset="0"/>
              <a:buChar char="–"/>
              <a:tabLst>
                <a:tab pos="756285" algn="l"/>
                <a:tab pos="756920" algn="l"/>
              </a:tabLst>
            </a:pPr>
            <a:r>
              <a:rPr lang="en-US" sz="1400" spc="-5" dirty="0">
                <a:solidFill>
                  <a:schemeClr val="tx1"/>
                </a:solidFill>
                <a:latin typeface="Arial"/>
                <a:cs typeface="Arial"/>
              </a:rPr>
              <a:t>NVR could jeopardize the seal integrity and cause problems during valve cycling; thus, dissolving the NVR could reduce this risk</a:t>
            </a:r>
          </a:p>
          <a:p>
            <a:pPr marL="756285" lvl="1" indent="-287655">
              <a:spcBef>
                <a:spcPts val="290"/>
              </a:spcBef>
              <a:buFont typeface="Lucida Grande" charset="0"/>
              <a:buChar char="–"/>
              <a:tabLst>
                <a:tab pos="756285" algn="l"/>
                <a:tab pos="756920" algn="l"/>
              </a:tabLst>
            </a:pPr>
            <a:endParaRPr lang="en-US" sz="800" spc="-5" dirty="0">
              <a:solidFill>
                <a:schemeClr val="tx1"/>
              </a:solidFill>
              <a:latin typeface="Arial"/>
              <a:cs typeface="Arial"/>
            </a:endParaRPr>
          </a:p>
          <a:p>
            <a:pPr marL="285750" indent="-285750" eaLnBrk="1" hangingPunct="1">
              <a:buFont typeface="Arial" panose="020B0604020202020204" pitchFamily="34" charset="0"/>
              <a:buChar char="•"/>
            </a:pPr>
            <a:r>
              <a:rPr lang="en-US" sz="1500" dirty="0">
                <a:latin typeface="Arial" charset="0"/>
                <a:cs typeface="Arial" charset="0"/>
              </a:rPr>
              <a:t>The parts and seals were submerged in ammonia for increasing durations and ultimately agitation, at NASA’s White Sands Test Facility (WSTF) but the NVR did NOT readily dissolve; would take days</a:t>
            </a:r>
          </a:p>
          <a:p>
            <a:pPr marL="285750" indent="-285750" eaLnBrk="1" hangingPunct="1">
              <a:buFont typeface="Arial" panose="020B0604020202020204" pitchFamily="34" charset="0"/>
              <a:buChar char="•"/>
            </a:pPr>
            <a:endParaRPr lang="en-US" sz="800" dirty="0">
              <a:latin typeface="Arial"/>
              <a:cs typeface="Arial"/>
            </a:endParaRPr>
          </a:p>
          <a:p>
            <a:pPr marL="285750" indent="-285750" eaLnBrk="1" hangingPunct="1">
              <a:buFont typeface="Arial" panose="020B0604020202020204" pitchFamily="34" charset="0"/>
              <a:buChar char="•"/>
            </a:pPr>
            <a:r>
              <a:rPr lang="en-US" sz="1500" dirty="0">
                <a:latin typeface="Arial"/>
                <a:cs typeface="Arial"/>
              </a:rPr>
              <a:t>However, some of the NVR deposits that did dissolve revealed possible delamination of the housing plating underneath them</a:t>
            </a:r>
          </a:p>
          <a:p>
            <a:pPr marL="285750" indent="-285750" eaLnBrk="1" hangingPunct="1">
              <a:buFont typeface="Arial" panose="020B0604020202020204" pitchFamily="34" charset="0"/>
              <a:buChar char="•"/>
            </a:pPr>
            <a:endParaRPr lang="en-US" sz="1400" dirty="0">
              <a:latin typeface="Arial" charset="0"/>
              <a:cs typeface="Arial" charset="0"/>
            </a:endParaRP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11</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Submersion Test Results</a:t>
            </a:r>
          </a:p>
        </p:txBody>
      </p:sp>
      <p:pic>
        <p:nvPicPr>
          <p:cNvPr id="9" name="Picture 8" descr="A close up of a tire&#10;&#10;Description automatically generated with low confidence">
            <a:extLst>
              <a:ext uri="{FF2B5EF4-FFF2-40B4-BE49-F238E27FC236}">
                <a16:creationId xmlns:a16="http://schemas.microsoft.com/office/drawing/2014/main" id="{40F6B2F6-86BE-47D1-9CB6-31573272C2A8}"/>
              </a:ext>
            </a:extLst>
          </p:cNvPr>
          <p:cNvPicPr>
            <a:picLocks noChangeAspect="1"/>
          </p:cNvPicPr>
          <p:nvPr/>
        </p:nvPicPr>
        <p:blipFill rotWithShape="1">
          <a:blip r:embed="rId3"/>
          <a:srcRect r="19737"/>
          <a:stretch/>
        </p:blipFill>
        <p:spPr>
          <a:xfrm rot="10800000">
            <a:off x="273049" y="3484434"/>
            <a:ext cx="3098800" cy="2895600"/>
          </a:xfrm>
          <a:prstGeom prst="rect">
            <a:avLst/>
          </a:prstGeom>
        </p:spPr>
      </p:pic>
      <p:sp>
        <p:nvSpPr>
          <p:cNvPr id="16" name="object 6">
            <a:extLst>
              <a:ext uri="{FF2B5EF4-FFF2-40B4-BE49-F238E27FC236}">
                <a16:creationId xmlns:a16="http://schemas.microsoft.com/office/drawing/2014/main" id="{3DEB4A6F-24B0-4D17-93FF-520A525C86E6}"/>
              </a:ext>
            </a:extLst>
          </p:cNvPr>
          <p:cNvSpPr/>
          <p:nvPr/>
        </p:nvSpPr>
        <p:spPr>
          <a:xfrm>
            <a:off x="3733800" y="3678522"/>
            <a:ext cx="5257800" cy="1143000"/>
          </a:xfrm>
          <a:prstGeom prst="rect">
            <a:avLst/>
          </a:prstGeom>
          <a:blipFill>
            <a:blip r:embed="rId4" cstate="print"/>
            <a:stretch>
              <a:fillRect l="-63486" t="-225128" r="-48396" b="-76007"/>
            </a:stretch>
          </a:blipFill>
        </p:spPr>
        <p:txBody>
          <a:bodyPr wrap="square" lIns="0" tIns="0" rIns="0" bIns="0" rtlCol="0"/>
          <a:lstStyle/>
          <a:p>
            <a:endParaRPr dirty="0"/>
          </a:p>
        </p:txBody>
      </p:sp>
      <p:cxnSp>
        <p:nvCxnSpPr>
          <p:cNvPr id="11" name="Straight Connector 10">
            <a:extLst>
              <a:ext uri="{FF2B5EF4-FFF2-40B4-BE49-F238E27FC236}">
                <a16:creationId xmlns:a16="http://schemas.microsoft.com/office/drawing/2014/main" id="{0433F904-3DD5-4CFD-83A4-A642239CABB3}"/>
              </a:ext>
            </a:extLst>
          </p:cNvPr>
          <p:cNvCxnSpPr/>
          <p:nvPr/>
        </p:nvCxnSpPr>
        <p:spPr bwMode="auto">
          <a:xfrm>
            <a:off x="5257800" y="4495800"/>
            <a:ext cx="609600" cy="1143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EDFD99E5-C739-49CF-B8B1-71EF5790E88F}"/>
              </a:ext>
            </a:extLst>
          </p:cNvPr>
          <p:cNvCxnSpPr>
            <a:cxnSpLocks/>
          </p:cNvCxnSpPr>
          <p:nvPr/>
        </p:nvCxnSpPr>
        <p:spPr bwMode="auto">
          <a:xfrm flipH="1">
            <a:off x="5867400" y="4516736"/>
            <a:ext cx="838200" cy="112206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TextBox 19">
            <a:extLst>
              <a:ext uri="{FF2B5EF4-FFF2-40B4-BE49-F238E27FC236}">
                <a16:creationId xmlns:a16="http://schemas.microsoft.com/office/drawing/2014/main" id="{466C2B87-B7F9-41A7-B554-17A6FE943AB3}"/>
              </a:ext>
            </a:extLst>
          </p:cNvPr>
          <p:cNvSpPr txBox="1"/>
          <p:nvPr/>
        </p:nvSpPr>
        <p:spPr>
          <a:xfrm>
            <a:off x="411022" y="6347456"/>
            <a:ext cx="2984502" cy="461665"/>
          </a:xfrm>
          <a:prstGeom prst="rect">
            <a:avLst/>
          </a:prstGeom>
          <a:noFill/>
        </p:spPr>
        <p:txBody>
          <a:bodyPr wrap="square" rtlCol="0">
            <a:spAutoFit/>
          </a:bodyPr>
          <a:lstStyle/>
          <a:p>
            <a:r>
              <a:rPr lang="en-US" dirty="0"/>
              <a:t>QD F128 Aft seals</a:t>
            </a:r>
          </a:p>
        </p:txBody>
      </p:sp>
      <p:sp>
        <p:nvSpPr>
          <p:cNvPr id="21" name="TextBox 20">
            <a:extLst>
              <a:ext uri="{FF2B5EF4-FFF2-40B4-BE49-F238E27FC236}">
                <a16:creationId xmlns:a16="http://schemas.microsoft.com/office/drawing/2014/main" id="{04DD25DD-1D83-4914-8888-81D98F889D26}"/>
              </a:ext>
            </a:extLst>
          </p:cNvPr>
          <p:cNvSpPr txBox="1"/>
          <p:nvPr/>
        </p:nvSpPr>
        <p:spPr>
          <a:xfrm>
            <a:off x="4191000" y="5549037"/>
            <a:ext cx="4191000" cy="830997"/>
          </a:xfrm>
          <a:prstGeom prst="rect">
            <a:avLst/>
          </a:prstGeom>
          <a:noFill/>
        </p:spPr>
        <p:txBody>
          <a:bodyPr wrap="square" rtlCol="0">
            <a:spAutoFit/>
          </a:bodyPr>
          <a:lstStyle/>
          <a:p>
            <a:r>
              <a:rPr lang="en-US" dirty="0"/>
              <a:t>AFT seals slide across the surface of the housing</a:t>
            </a:r>
          </a:p>
        </p:txBody>
      </p:sp>
    </p:spTree>
    <p:extLst>
      <p:ext uri="{BB962C8B-B14F-4D97-AF65-F5344CB8AC3E}">
        <p14:creationId xmlns:p14="http://schemas.microsoft.com/office/powerpoint/2010/main" val="3760295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190498" y="1019720"/>
            <a:ext cx="5372101" cy="2104479"/>
          </a:xfrm>
        </p:spPr>
        <p:txBody>
          <a:bodyPr/>
          <a:lstStyle/>
          <a:p>
            <a:pPr marL="285750" indent="-285750" eaLnBrk="1" hangingPunct="1">
              <a:buFont typeface="Arial" panose="020B0604020202020204" pitchFamily="34" charset="0"/>
              <a:buChar char="•"/>
            </a:pPr>
            <a:r>
              <a:rPr lang="en-US" sz="1600" dirty="0">
                <a:latin typeface="Arial" charset="0"/>
                <a:cs typeface="Arial" charset="0"/>
              </a:rPr>
              <a:t>QD housings are plated with Nedox, an electroless nickel, and stereo microscope imagery and chemical evaluation post the submersion test revealed  delamination on the QD F128 housing</a:t>
            </a:r>
          </a:p>
          <a:p>
            <a:pPr marL="285750" indent="-285750" eaLnBrk="1" hangingPunct="1">
              <a:buFont typeface="Arial" panose="020B0604020202020204" pitchFamily="34" charset="0"/>
              <a:buChar char="•"/>
            </a:pPr>
            <a:endParaRPr lang="en-US" sz="1000" dirty="0">
              <a:latin typeface="Arial" charset="0"/>
              <a:cs typeface="Arial" charset="0"/>
            </a:endParaRPr>
          </a:p>
          <a:p>
            <a:pPr marL="285750" indent="-285750" eaLnBrk="1" hangingPunct="1">
              <a:buFont typeface="Arial" panose="020B0604020202020204" pitchFamily="34" charset="0"/>
              <a:buChar char="•"/>
            </a:pPr>
            <a:r>
              <a:rPr lang="en-US" sz="1600" dirty="0">
                <a:latin typeface="Arial" charset="0"/>
                <a:cs typeface="Arial" charset="0"/>
              </a:rPr>
              <a:t>One delaminated area coincidently aligned on the outside edge of secondary seal, and roughly the location of aft spool seal “kinks”</a:t>
            </a:r>
            <a:endParaRPr lang="en-US" sz="1400" dirty="0">
              <a:latin typeface="Arial" charset="0"/>
              <a:cs typeface="Arial" charset="0"/>
            </a:endParaRP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12</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Delaminated Plating</a:t>
            </a:r>
          </a:p>
        </p:txBody>
      </p:sp>
      <p:sp>
        <p:nvSpPr>
          <p:cNvPr id="12" name="object 8">
            <a:extLst>
              <a:ext uri="{FF2B5EF4-FFF2-40B4-BE49-F238E27FC236}">
                <a16:creationId xmlns:a16="http://schemas.microsoft.com/office/drawing/2014/main" id="{5B522FC2-32EF-4BFC-B25A-8FBFC5B69BA4}"/>
              </a:ext>
            </a:extLst>
          </p:cNvPr>
          <p:cNvSpPr/>
          <p:nvPr/>
        </p:nvSpPr>
        <p:spPr>
          <a:xfrm>
            <a:off x="478539" y="3588160"/>
            <a:ext cx="2947416" cy="2209800"/>
          </a:xfrm>
          <a:prstGeom prst="rect">
            <a:avLst/>
          </a:prstGeom>
          <a:blipFill>
            <a:blip r:embed="rId3" cstate="print"/>
            <a:stretch>
              <a:fillRect/>
            </a:stretch>
          </a:blipFill>
        </p:spPr>
        <p:txBody>
          <a:bodyPr wrap="square" lIns="0" tIns="0" rIns="0" bIns="0" rtlCol="0"/>
          <a:lstStyle/>
          <a:p>
            <a:endParaRPr dirty="0"/>
          </a:p>
        </p:txBody>
      </p:sp>
      <p:sp>
        <p:nvSpPr>
          <p:cNvPr id="13" name="object 9">
            <a:extLst>
              <a:ext uri="{FF2B5EF4-FFF2-40B4-BE49-F238E27FC236}">
                <a16:creationId xmlns:a16="http://schemas.microsoft.com/office/drawing/2014/main" id="{E098E076-4230-49F3-9874-ACFFFE112C6F}"/>
              </a:ext>
            </a:extLst>
          </p:cNvPr>
          <p:cNvSpPr txBox="1"/>
          <p:nvPr/>
        </p:nvSpPr>
        <p:spPr>
          <a:xfrm>
            <a:off x="589174" y="5307557"/>
            <a:ext cx="2726145" cy="455894"/>
          </a:xfrm>
          <a:prstGeom prst="rect">
            <a:avLst/>
          </a:prstGeom>
          <a:solidFill>
            <a:schemeClr val="bg1">
              <a:lumMod val="85000"/>
            </a:schemeClr>
          </a:solidFill>
        </p:spPr>
        <p:txBody>
          <a:bodyPr vert="horz" wrap="square" lIns="0" tIns="12065" rIns="0" bIns="0" rtlCol="0">
            <a:spAutoFit/>
          </a:bodyPr>
          <a:lstStyle/>
          <a:p>
            <a:pPr marL="622935" marR="30480" indent="-585470">
              <a:lnSpc>
                <a:spcPct val="100000"/>
              </a:lnSpc>
              <a:spcBef>
                <a:spcPts val="95"/>
              </a:spcBef>
            </a:pPr>
            <a:r>
              <a:rPr sz="1400" b="1" spc="-10" dirty="0">
                <a:latin typeface="Times New Roman"/>
                <a:cs typeface="Times New Roman"/>
              </a:rPr>
              <a:t>QD </a:t>
            </a:r>
            <a:r>
              <a:rPr sz="1400" b="1" spc="-5" dirty="0">
                <a:latin typeface="Times New Roman"/>
                <a:cs typeface="Times New Roman"/>
              </a:rPr>
              <a:t>128 </a:t>
            </a:r>
            <a:r>
              <a:rPr lang="en-US" sz="1400" b="1" spc="-5" dirty="0">
                <a:latin typeface="Times New Roman"/>
                <a:cs typeface="Times New Roman"/>
              </a:rPr>
              <a:t>aft sealing surface </a:t>
            </a:r>
            <a:r>
              <a:rPr sz="1400" b="1" spc="-10" dirty="0">
                <a:latin typeface="Times New Roman"/>
                <a:cs typeface="Times New Roman"/>
              </a:rPr>
              <a:t>prior </a:t>
            </a:r>
            <a:r>
              <a:rPr sz="1400" b="1" spc="-5" dirty="0">
                <a:latin typeface="Times New Roman"/>
                <a:cs typeface="Times New Roman"/>
              </a:rPr>
              <a:t>to</a:t>
            </a:r>
            <a:endParaRPr lang="en-US" sz="1400" b="1" spc="-5" dirty="0">
              <a:latin typeface="Times New Roman"/>
              <a:cs typeface="Times New Roman"/>
            </a:endParaRPr>
          </a:p>
          <a:p>
            <a:pPr marL="622935" marR="30480" indent="-585470">
              <a:lnSpc>
                <a:spcPct val="100000"/>
              </a:lnSpc>
              <a:spcBef>
                <a:spcPts val="95"/>
              </a:spcBef>
            </a:pPr>
            <a:r>
              <a:rPr lang="en-US" sz="1400" b="1" spc="-5" dirty="0">
                <a:latin typeface="Times New Roman"/>
                <a:cs typeface="Times New Roman"/>
              </a:rPr>
              <a:t>the</a:t>
            </a:r>
            <a:r>
              <a:rPr sz="1400" b="1" spc="-5" dirty="0">
                <a:latin typeface="Times New Roman"/>
                <a:cs typeface="Times New Roman"/>
              </a:rPr>
              <a:t> </a:t>
            </a:r>
            <a:r>
              <a:rPr lang="en-US" sz="1400" b="1" spc="-5" dirty="0">
                <a:latin typeface="Times New Roman"/>
                <a:cs typeface="Times New Roman"/>
              </a:rPr>
              <a:t>ammonia immersion</a:t>
            </a:r>
            <a:r>
              <a:rPr sz="1400" b="1" spc="30" dirty="0">
                <a:latin typeface="Times New Roman"/>
                <a:cs typeface="Times New Roman"/>
              </a:rPr>
              <a:t> </a:t>
            </a:r>
            <a:r>
              <a:rPr sz="1400" b="1" spc="-5" dirty="0">
                <a:latin typeface="Times New Roman"/>
                <a:cs typeface="Times New Roman"/>
              </a:rPr>
              <a:t>test</a:t>
            </a:r>
            <a:endParaRPr sz="1400" dirty="0">
              <a:latin typeface="Times New Roman"/>
              <a:cs typeface="Times New Roman"/>
            </a:endParaRPr>
          </a:p>
        </p:txBody>
      </p:sp>
      <p:sp>
        <p:nvSpPr>
          <p:cNvPr id="14" name="object 10">
            <a:extLst>
              <a:ext uri="{FF2B5EF4-FFF2-40B4-BE49-F238E27FC236}">
                <a16:creationId xmlns:a16="http://schemas.microsoft.com/office/drawing/2014/main" id="{4D58F937-D5A6-425D-9694-4D8400291D0E}"/>
              </a:ext>
            </a:extLst>
          </p:cNvPr>
          <p:cNvSpPr/>
          <p:nvPr/>
        </p:nvSpPr>
        <p:spPr>
          <a:xfrm>
            <a:off x="1440944" y="3671218"/>
            <a:ext cx="795655" cy="815340"/>
          </a:xfrm>
          <a:custGeom>
            <a:avLst/>
            <a:gdLst/>
            <a:ahLst/>
            <a:cxnLst/>
            <a:rect l="l" t="t" r="r" b="b"/>
            <a:pathLst>
              <a:path w="795655" h="815339">
                <a:moveTo>
                  <a:pt x="0" y="407670"/>
                </a:moveTo>
                <a:lnTo>
                  <a:pt x="2675" y="360123"/>
                </a:lnTo>
                <a:lnTo>
                  <a:pt x="10504" y="314188"/>
                </a:lnTo>
                <a:lnTo>
                  <a:pt x="23188" y="270171"/>
                </a:lnTo>
                <a:lnTo>
                  <a:pt x="40428" y="228377"/>
                </a:lnTo>
                <a:lnTo>
                  <a:pt x="61925" y="189113"/>
                </a:lnTo>
                <a:lnTo>
                  <a:pt x="87382" y="152684"/>
                </a:lnTo>
                <a:lnTo>
                  <a:pt x="116500" y="119395"/>
                </a:lnTo>
                <a:lnTo>
                  <a:pt x="148980" y="89553"/>
                </a:lnTo>
                <a:lnTo>
                  <a:pt x="184524" y="63464"/>
                </a:lnTo>
                <a:lnTo>
                  <a:pt x="222835" y="41432"/>
                </a:lnTo>
                <a:lnTo>
                  <a:pt x="263612" y="23764"/>
                </a:lnTo>
                <a:lnTo>
                  <a:pt x="306558" y="10765"/>
                </a:lnTo>
                <a:lnTo>
                  <a:pt x="351375" y="2742"/>
                </a:lnTo>
                <a:lnTo>
                  <a:pt x="397763" y="0"/>
                </a:lnTo>
                <a:lnTo>
                  <a:pt x="444157" y="2742"/>
                </a:lnTo>
                <a:lnTo>
                  <a:pt x="488977" y="10765"/>
                </a:lnTo>
                <a:lnTo>
                  <a:pt x="531925" y="23764"/>
                </a:lnTo>
                <a:lnTo>
                  <a:pt x="572704" y="41432"/>
                </a:lnTo>
                <a:lnTo>
                  <a:pt x="611014" y="63464"/>
                </a:lnTo>
                <a:lnTo>
                  <a:pt x="646558" y="89553"/>
                </a:lnTo>
                <a:lnTo>
                  <a:pt x="679037" y="119395"/>
                </a:lnTo>
                <a:lnTo>
                  <a:pt x="708153" y="152684"/>
                </a:lnTo>
                <a:lnTo>
                  <a:pt x="733608" y="189113"/>
                </a:lnTo>
                <a:lnTo>
                  <a:pt x="755104" y="228377"/>
                </a:lnTo>
                <a:lnTo>
                  <a:pt x="772342" y="270171"/>
                </a:lnTo>
                <a:lnTo>
                  <a:pt x="785024" y="314188"/>
                </a:lnTo>
                <a:lnTo>
                  <a:pt x="792852" y="360123"/>
                </a:lnTo>
                <a:lnTo>
                  <a:pt x="795527" y="407670"/>
                </a:lnTo>
                <a:lnTo>
                  <a:pt x="792852" y="455216"/>
                </a:lnTo>
                <a:lnTo>
                  <a:pt x="785024" y="501151"/>
                </a:lnTo>
                <a:lnTo>
                  <a:pt x="772342" y="545168"/>
                </a:lnTo>
                <a:lnTo>
                  <a:pt x="755104" y="586962"/>
                </a:lnTo>
                <a:lnTo>
                  <a:pt x="733608" y="626226"/>
                </a:lnTo>
                <a:lnTo>
                  <a:pt x="708153" y="662655"/>
                </a:lnTo>
                <a:lnTo>
                  <a:pt x="679037" y="695944"/>
                </a:lnTo>
                <a:lnTo>
                  <a:pt x="646558" y="725786"/>
                </a:lnTo>
                <a:lnTo>
                  <a:pt x="611014" y="751875"/>
                </a:lnTo>
                <a:lnTo>
                  <a:pt x="572704" y="773907"/>
                </a:lnTo>
                <a:lnTo>
                  <a:pt x="531925" y="791575"/>
                </a:lnTo>
                <a:lnTo>
                  <a:pt x="488977" y="804574"/>
                </a:lnTo>
                <a:lnTo>
                  <a:pt x="444157" y="812597"/>
                </a:lnTo>
                <a:lnTo>
                  <a:pt x="397763" y="815340"/>
                </a:lnTo>
                <a:lnTo>
                  <a:pt x="351375" y="812597"/>
                </a:lnTo>
                <a:lnTo>
                  <a:pt x="306558" y="804574"/>
                </a:lnTo>
                <a:lnTo>
                  <a:pt x="263612" y="791575"/>
                </a:lnTo>
                <a:lnTo>
                  <a:pt x="222835" y="773907"/>
                </a:lnTo>
                <a:lnTo>
                  <a:pt x="184524" y="751875"/>
                </a:lnTo>
                <a:lnTo>
                  <a:pt x="148980" y="725786"/>
                </a:lnTo>
                <a:lnTo>
                  <a:pt x="116500" y="695944"/>
                </a:lnTo>
                <a:lnTo>
                  <a:pt x="87382" y="662655"/>
                </a:lnTo>
                <a:lnTo>
                  <a:pt x="61925" y="626226"/>
                </a:lnTo>
                <a:lnTo>
                  <a:pt x="40428" y="586962"/>
                </a:lnTo>
                <a:lnTo>
                  <a:pt x="23188" y="545168"/>
                </a:lnTo>
                <a:lnTo>
                  <a:pt x="10504" y="501151"/>
                </a:lnTo>
                <a:lnTo>
                  <a:pt x="2675" y="455216"/>
                </a:lnTo>
                <a:lnTo>
                  <a:pt x="0" y="407670"/>
                </a:lnTo>
                <a:close/>
              </a:path>
            </a:pathLst>
          </a:custGeom>
          <a:ln w="28956">
            <a:solidFill>
              <a:srgbClr val="FF0000"/>
            </a:solidFill>
          </a:ln>
        </p:spPr>
        <p:txBody>
          <a:bodyPr wrap="square" lIns="0" tIns="0" rIns="0" bIns="0" rtlCol="0"/>
          <a:lstStyle/>
          <a:p>
            <a:endParaRPr dirty="0"/>
          </a:p>
        </p:txBody>
      </p:sp>
      <p:sp>
        <p:nvSpPr>
          <p:cNvPr id="15" name="object 11">
            <a:extLst>
              <a:ext uri="{FF2B5EF4-FFF2-40B4-BE49-F238E27FC236}">
                <a16:creationId xmlns:a16="http://schemas.microsoft.com/office/drawing/2014/main" id="{02F51D95-B14A-44F5-80D5-B90B7215BA45}"/>
              </a:ext>
            </a:extLst>
          </p:cNvPr>
          <p:cNvSpPr/>
          <p:nvPr/>
        </p:nvSpPr>
        <p:spPr>
          <a:xfrm>
            <a:off x="5679948" y="1023050"/>
            <a:ext cx="2930652" cy="2196084"/>
          </a:xfrm>
          <a:prstGeom prst="rect">
            <a:avLst/>
          </a:prstGeom>
          <a:blipFill>
            <a:blip r:embed="rId4" cstate="print"/>
            <a:stretch>
              <a:fillRect/>
            </a:stretch>
          </a:blipFill>
        </p:spPr>
        <p:txBody>
          <a:bodyPr wrap="square" lIns="0" tIns="0" rIns="0" bIns="0" rtlCol="0"/>
          <a:lstStyle/>
          <a:p>
            <a:endParaRPr dirty="0"/>
          </a:p>
        </p:txBody>
      </p:sp>
      <p:sp>
        <p:nvSpPr>
          <p:cNvPr id="17" name="object 12">
            <a:extLst>
              <a:ext uri="{FF2B5EF4-FFF2-40B4-BE49-F238E27FC236}">
                <a16:creationId xmlns:a16="http://schemas.microsoft.com/office/drawing/2014/main" id="{FBBA20AC-32A9-4CDD-8775-B2B62022E0B7}"/>
              </a:ext>
            </a:extLst>
          </p:cNvPr>
          <p:cNvSpPr txBox="1"/>
          <p:nvPr/>
        </p:nvSpPr>
        <p:spPr>
          <a:xfrm>
            <a:off x="5855463" y="2417307"/>
            <a:ext cx="2682604" cy="455894"/>
          </a:xfrm>
          <a:prstGeom prst="rect">
            <a:avLst/>
          </a:prstGeom>
        </p:spPr>
        <p:txBody>
          <a:bodyPr vert="horz" wrap="square" lIns="0" tIns="12065" rIns="0" bIns="0" rtlCol="0">
            <a:spAutoFit/>
          </a:bodyPr>
          <a:lstStyle/>
          <a:p>
            <a:pPr marL="38100" marR="30480">
              <a:lnSpc>
                <a:spcPct val="100000"/>
              </a:lnSpc>
              <a:spcBef>
                <a:spcPts val="95"/>
              </a:spcBef>
            </a:pPr>
            <a:r>
              <a:rPr sz="1400" b="1" spc="-10" dirty="0">
                <a:latin typeface="Times New Roman"/>
                <a:cs typeface="Times New Roman"/>
              </a:rPr>
              <a:t>QD </a:t>
            </a:r>
            <a:r>
              <a:rPr sz="1400" b="1" spc="-5" dirty="0">
                <a:latin typeface="Times New Roman"/>
                <a:cs typeface="Times New Roman"/>
              </a:rPr>
              <a:t>F128 </a:t>
            </a:r>
            <a:r>
              <a:rPr lang="en-US" sz="1400" b="1" spc="-5" dirty="0">
                <a:latin typeface="Times New Roman"/>
                <a:cs typeface="Times New Roman"/>
              </a:rPr>
              <a:t>s</a:t>
            </a:r>
            <a:r>
              <a:rPr sz="1400" b="1" spc="-5" dirty="0">
                <a:latin typeface="Times New Roman"/>
                <a:cs typeface="Times New Roman"/>
              </a:rPr>
              <a:t>econdary </a:t>
            </a:r>
            <a:r>
              <a:rPr lang="en-US" sz="1400" b="1" spc="-5" dirty="0">
                <a:latin typeface="Times New Roman"/>
                <a:cs typeface="Times New Roman"/>
              </a:rPr>
              <a:t>aft</a:t>
            </a:r>
            <a:r>
              <a:rPr sz="1400" b="1" spc="-5" dirty="0">
                <a:latin typeface="Times New Roman"/>
                <a:cs typeface="Times New Roman"/>
              </a:rPr>
              <a:t> </a:t>
            </a:r>
            <a:r>
              <a:rPr lang="en-US" sz="1400" b="1" spc="-5" dirty="0">
                <a:latin typeface="Times New Roman"/>
                <a:cs typeface="Times New Roman"/>
              </a:rPr>
              <a:t>s</a:t>
            </a:r>
            <a:r>
              <a:rPr sz="1400" b="1" spc="-5" dirty="0">
                <a:latin typeface="Times New Roman"/>
                <a:cs typeface="Times New Roman"/>
              </a:rPr>
              <a:t>eal </a:t>
            </a:r>
            <a:endParaRPr lang="en-US" sz="1400" b="1" spc="-5" dirty="0">
              <a:latin typeface="Times New Roman"/>
              <a:cs typeface="Times New Roman"/>
            </a:endParaRPr>
          </a:p>
          <a:p>
            <a:pPr marL="38100" marR="30480">
              <a:lnSpc>
                <a:spcPct val="100000"/>
              </a:lnSpc>
              <a:spcBef>
                <a:spcPts val="95"/>
              </a:spcBef>
            </a:pPr>
            <a:r>
              <a:rPr sz="1400" b="1" spc="-5" dirty="0">
                <a:latin typeface="Times New Roman"/>
                <a:cs typeface="Times New Roman"/>
              </a:rPr>
              <a:t>prior to </a:t>
            </a:r>
            <a:r>
              <a:rPr lang="en-US" sz="1400" b="1" spc="-5" dirty="0">
                <a:latin typeface="Times New Roman"/>
                <a:cs typeface="Times New Roman"/>
              </a:rPr>
              <a:t>Ammonia</a:t>
            </a:r>
            <a:r>
              <a:rPr sz="1400" b="1" spc="-7" baseline="-21164" dirty="0">
                <a:latin typeface="Times New Roman"/>
                <a:cs typeface="Times New Roman"/>
              </a:rPr>
              <a:t> </a:t>
            </a:r>
            <a:r>
              <a:rPr lang="en-US" sz="1400" b="1" spc="-5" dirty="0">
                <a:latin typeface="Times New Roman"/>
                <a:cs typeface="Times New Roman"/>
              </a:rPr>
              <a:t>immersion</a:t>
            </a:r>
            <a:r>
              <a:rPr sz="1400" b="1" spc="-5" dirty="0">
                <a:latin typeface="Times New Roman"/>
                <a:cs typeface="Times New Roman"/>
              </a:rPr>
              <a:t>  test</a:t>
            </a:r>
            <a:endParaRPr sz="1400" dirty="0">
              <a:latin typeface="Times New Roman"/>
              <a:cs typeface="Times New Roman"/>
            </a:endParaRPr>
          </a:p>
        </p:txBody>
      </p:sp>
      <p:sp>
        <p:nvSpPr>
          <p:cNvPr id="19" name="object 13">
            <a:extLst>
              <a:ext uri="{FF2B5EF4-FFF2-40B4-BE49-F238E27FC236}">
                <a16:creationId xmlns:a16="http://schemas.microsoft.com/office/drawing/2014/main" id="{3DDE8766-DFEB-4A05-91F8-49180BA76CA3}"/>
              </a:ext>
            </a:extLst>
          </p:cNvPr>
          <p:cNvSpPr/>
          <p:nvPr/>
        </p:nvSpPr>
        <p:spPr>
          <a:xfrm>
            <a:off x="6435091" y="1317944"/>
            <a:ext cx="1076325" cy="513715"/>
          </a:xfrm>
          <a:custGeom>
            <a:avLst/>
            <a:gdLst/>
            <a:ahLst/>
            <a:cxnLst/>
            <a:rect l="l" t="t" r="r" b="b"/>
            <a:pathLst>
              <a:path w="1076325" h="513714">
                <a:moveTo>
                  <a:pt x="0" y="256794"/>
                </a:moveTo>
                <a:lnTo>
                  <a:pt x="14211" y="197902"/>
                </a:lnTo>
                <a:lnTo>
                  <a:pt x="54690" y="143846"/>
                </a:lnTo>
                <a:lnTo>
                  <a:pt x="83770" y="119114"/>
                </a:lnTo>
                <a:lnTo>
                  <a:pt x="118205" y="96167"/>
                </a:lnTo>
                <a:lnTo>
                  <a:pt x="157591" y="75199"/>
                </a:lnTo>
                <a:lnTo>
                  <a:pt x="201523" y="56403"/>
                </a:lnTo>
                <a:lnTo>
                  <a:pt x="249598" y="39970"/>
                </a:lnTo>
                <a:lnTo>
                  <a:pt x="301412" y="26094"/>
                </a:lnTo>
                <a:lnTo>
                  <a:pt x="356560" y="14966"/>
                </a:lnTo>
                <a:lnTo>
                  <a:pt x="414639" y="6780"/>
                </a:lnTo>
                <a:lnTo>
                  <a:pt x="475244" y="1727"/>
                </a:lnTo>
                <a:lnTo>
                  <a:pt x="537971" y="0"/>
                </a:lnTo>
                <a:lnTo>
                  <a:pt x="600699" y="1727"/>
                </a:lnTo>
                <a:lnTo>
                  <a:pt x="661304" y="6780"/>
                </a:lnTo>
                <a:lnTo>
                  <a:pt x="719383" y="14966"/>
                </a:lnTo>
                <a:lnTo>
                  <a:pt x="774531" y="26094"/>
                </a:lnTo>
                <a:lnTo>
                  <a:pt x="826345" y="39970"/>
                </a:lnTo>
                <a:lnTo>
                  <a:pt x="874420" y="56403"/>
                </a:lnTo>
                <a:lnTo>
                  <a:pt x="918352" y="75199"/>
                </a:lnTo>
                <a:lnTo>
                  <a:pt x="957738" y="96167"/>
                </a:lnTo>
                <a:lnTo>
                  <a:pt x="992173" y="119114"/>
                </a:lnTo>
                <a:lnTo>
                  <a:pt x="1021253" y="143846"/>
                </a:lnTo>
                <a:lnTo>
                  <a:pt x="1061732" y="197902"/>
                </a:lnTo>
                <a:lnTo>
                  <a:pt x="1075943" y="256794"/>
                </a:lnTo>
                <a:lnTo>
                  <a:pt x="1072323" y="286748"/>
                </a:lnTo>
                <a:lnTo>
                  <a:pt x="1044574" y="343414"/>
                </a:lnTo>
                <a:lnTo>
                  <a:pt x="992173" y="394473"/>
                </a:lnTo>
                <a:lnTo>
                  <a:pt x="957738" y="417420"/>
                </a:lnTo>
                <a:lnTo>
                  <a:pt x="918352" y="438388"/>
                </a:lnTo>
                <a:lnTo>
                  <a:pt x="874420" y="457184"/>
                </a:lnTo>
                <a:lnTo>
                  <a:pt x="826345" y="473617"/>
                </a:lnTo>
                <a:lnTo>
                  <a:pt x="774531" y="487493"/>
                </a:lnTo>
                <a:lnTo>
                  <a:pt x="719383" y="498621"/>
                </a:lnTo>
                <a:lnTo>
                  <a:pt x="661304" y="506807"/>
                </a:lnTo>
                <a:lnTo>
                  <a:pt x="600699" y="511860"/>
                </a:lnTo>
                <a:lnTo>
                  <a:pt x="537971" y="513588"/>
                </a:lnTo>
                <a:lnTo>
                  <a:pt x="475244" y="511860"/>
                </a:lnTo>
                <a:lnTo>
                  <a:pt x="414639" y="506807"/>
                </a:lnTo>
                <a:lnTo>
                  <a:pt x="356560" y="498621"/>
                </a:lnTo>
                <a:lnTo>
                  <a:pt x="301412" y="487493"/>
                </a:lnTo>
                <a:lnTo>
                  <a:pt x="249598" y="473617"/>
                </a:lnTo>
                <a:lnTo>
                  <a:pt x="201523" y="457184"/>
                </a:lnTo>
                <a:lnTo>
                  <a:pt x="157591" y="438388"/>
                </a:lnTo>
                <a:lnTo>
                  <a:pt x="118205" y="417420"/>
                </a:lnTo>
                <a:lnTo>
                  <a:pt x="83770" y="394473"/>
                </a:lnTo>
                <a:lnTo>
                  <a:pt x="54690" y="369741"/>
                </a:lnTo>
                <a:lnTo>
                  <a:pt x="14211" y="315685"/>
                </a:lnTo>
                <a:lnTo>
                  <a:pt x="0" y="256794"/>
                </a:lnTo>
                <a:close/>
              </a:path>
            </a:pathLst>
          </a:custGeom>
          <a:ln w="28956">
            <a:solidFill>
              <a:srgbClr val="FF0000"/>
            </a:solidFill>
          </a:ln>
        </p:spPr>
        <p:txBody>
          <a:bodyPr wrap="square" lIns="0" tIns="0" rIns="0" bIns="0" rtlCol="0"/>
          <a:lstStyle/>
          <a:p>
            <a:endParaRPr dirty="0"/>
          </a:p>
        </p:txBody>
      </p:sp>
      <p:sp>
        <p:nvSpPr>
          <p:cNvPr id="22" name="object 14">
            <a:extLst>
              <a:ext uri="{FF2B5EF4-FFF2-40B4-BE49-F238E27FC236}">
                <a16:creationId xmlns:a16="http://schemas.microsoft.com/office/drawing/2014/main" id="{15270DAE-6BC3-4B26-9874-D314C381134C}"/>
              </a:ext>
            </a:extLst>
          </p:cNvPr>
          <p:cNvSpPr/>
          <p:nvPr/>
        </p:nvSpPr>
        <p:spPr>
          <a:xfrm>
            <a:off x="3508250" y="3588160"/>
            <a:ext cx="2948940" cy="2209800"/>
          </a:xfrm>
          <a:prstGeom prst="rect">
            <a:avLst/>
          </a:prstGeom>
          <a:blipFill>
            <a:blip r:embed="rId5" cstate="print"/>
            <a:stretch>
              <a:fillRect/>
            </a:stretch>
          </a:blipFill>
        </p:spPr>
        <p:txBody>
          <a:bodyPr wrap="square" lIns="0" tIns="0" rIns="0" bIns="0" rtlCol="0"/>
          <a:lstStyle/>
          <a:p>
            <a:endParaRPr dirty="0"/>
          </a:p>
        </p:txBody>
      </p:sp>
      <p:sp>
        <p:nvSpPr>
          <p:cNvPr id="23" name="object 15">
            <a:extLst>
              <a:ext uri="{FF2B5EF4-FFF2-40B4-BE49-F238E27FC236}">
                <a16:creationId xmlns:a16="http://schemas.microsoft.com/office/drawing/2014/main" id="{746B2220-EC6C-414D-AA04-7C4073AC6521}"/>
              </a:ext>
            </a:extLst>
          </p:cNvPr>
          <p:cNvSpPr/>
          <p:nvPr/>
        </p:nvSpPr>
        <p:spPr>
          <a:xfrm>
            <a:off x="4618485" y="4189377"/>
            <a:ext cx="1068705" cy="914400"/>
          </a:xfrm>
          <a:custGeom>
            <a:avLst/>
            <a:gdLst/>
            <a:ahLst/>
            <a:cxnLst/>
            <a:rect l="l" t="t" r="r" b="b"/>
            <a:pathLst>
              <a:path w="1068704" h="914400">
                <a:moveTo>
                  <a:pt x="0" y="457199"/>
                </a:moveTo>
                <a:lnTo>
                  <a:pt x="2445" y="413173"/>
                </a:lnTo>
                <a:lnTo>
                  <a:pt x="9631" y="370329"/>
                </a:lnTo>
                <a:lnTo>
                  <a:pt x="21334" y="328860"/>
                </a:lnTo>
                <a:lnTo>
                  <a:pt x="37331" y="288957"/>
                </a:lnTo>
                <a:lnTo>
                  <a:pt x="57398" y="250813"/>
                </a:lnTo>
                <a:lnTo>
                  <a:pt x="81310" y="214618"/>
                </a:lnTo>
                <a:lnTo>
                  <a:pt x="108844" y="180565"/>
                </a:lnTo>
                <a:lnTo>
                  <a:pt x="139777" y="148846"/>
                </a:lnTo>
                <a:lnTo>
                  <a:pt x="173884" y="119651"/>
                </a:lnTo>
                <a:lnTo>
                  <a:pt x="210942" y="93174"/>
                </a:lnTo>
                <a:lnTo>
                  <a:pt x="250726" y="69604"/>
                </a:lnTo>
                <a:lnTo>
                  <a:pt x="293013" y="49135"/>
                </a:lnTo>
                <a:lnTo>
                  <a:pt x="337580" y="31957"/>
                </a:lnTo>
                <a:lnTo>
                  <a:pt x="384202" y="18263"/>
                </a:lnTo>
                <a:lnTo>
                  <a:pt x="432655" y="8245"/>
                </a:lnTo>
                <a:lnTo>
                  <a:pt x="482716" y="2093"/>
                </a:lnTo>
                <a:lnTo>
                  <a:pt x="534162" y="0"/>
                </a:lnTo>
                <a:lnTo>
                  <a:pt x="585607" y="2093"/>
                </a:lnTo>
                <a:lnTo>
                  <a:pt x="635668" y="8245"/>
                </a:lnTo>
                <a:lnTo>
                  <a:pt x="684121" y="18263"/>
                </a:lnTo>
                <a:lnTo>
                  <a:pt x="730743" y="31957"/>
                </a:lnTo>
                <a:lnTo>
                  <a:pt x="775310" y="49135"/>
                </a:lnTo>
                <a:lnTo>
                  <a:pt x="817597" y="69604"/>
                </a:lnTo>
                <a:lnTo>
                  <a:pt x="857381" y="93174"/>
                </a:lnTo>
                <a:lnTo>
                  <a:pt x="894439" y="119651"/>
                </a:lnTo>
                <a:lnTo>
                  <a:pt x="928546" y="148846"/>
                </a:lnTo>
                <a:lnTo>
                  <a:pt x="959479" y="180565"/>
                </a:lnTo>
                <a:lnTo>
                  <a:pt x="987013" y="214618"/>
                </a:lnTo>
                <a:lnTo>
                  <a:pt x="1010925" y="250813"/>
                </a:lnTo>
                <a:lnTo>
                  <a:pt x="1030992" y="288957"/>
                </a:lnTo>
                <a:lnTo>
                  <a:pt x="1046989" y="328860"/>
                </a:lnTo>
                <a:lnTo>
                  <a:pt x="1058692" y="370329"/>
                </a:lnTo>
                <a:lnTo>
                  <a:pt x="1065878" y="413173"/>
                </a:lnTo>
                <a:lnTo>
                  <a:pt x="1068324" y="457199"/>
                </a:lnTo>
                <a:lnTo>
                  <a:pt x="1065878" y="501226"/>
                </a:lnTo>
                <a:lnTo>
                  <a:pt x="1058692" y="544070"/>
                </a:lnTo>
                <a:lnTo>
                  <a:pt x="1046989" y="585539"/>
                </a:lnTo>
                <a:lnTo>
                  <a:pt x="1030992" y="625442"/>
                </a:lnTo>
                <a:lnTo>
                  <a:pt x="1010925" y="663586"/>
                </a:lnTo>
                <a:lnTo>
                  <a:pt x="987013" y="699781"/>
                </a:lnTo>
                <a:lnTo>
                  <a:pt x="959479" y="733834"/>
                </a:lnTo>
                <a:lnTo>
                  <a:pt x="928546" y="765553"/>
                </a:lnTo>
                <a:lnTo>
                  <a:pt x="894439" y="794748"/>
                </a:lnTo>
                <a:lnTo>
                  <a:pt x="857381" y="821225"/>
                </a:lnTo>
                <a:lnTo>
                  <a:pt x="817597" y="844795"/>
                </a:lnTo>
                <a:lnTo>
                  <a:pt x="775310" y="865264"/>
                </a:lnTo>
                <a:lnTo>
                  <a:pt x="730743" y="882442"/>
                </a:lnTo>
                <a:lnTo>
                  <a:pt x="684121" y="896136"/>
                </a:lnTo>
                <a:lnTo>
                  <a:pt x="635668" y="906154"/>
                </a:lnTo>
                <a:lnTo>
                  <a:pt x="585607" y="912306"/>
                </a:lnTo>
                <a:lnTo>
                  <a:pt x="534162" y="914399"/>
                </a:lnTo>
                <a:lnTo>
                  <a:pt x="482716" y="912306"/>
                </a:lnTo>
                <a:lnTo>
                  <a:pt x="432655" y="906154"/>
                </a:lnTo>
                <a:lnTo>
                  <a:pt x="384202" y="896136"/>
                </a:lnTo>
                <a:lnTo>
                  <a:pt x="337580" y="882442"/>
                </a:lnTo>
                <a:lnTo>
                  <a:pt x="293013" y="865264"/>
                </a:lnTo>
                <a:lnTo>
                  <a:pt x="250726" y="844795"/>
                </a:lnTo>
                <a:lnTo>
                  <a:pt x="210942" y="821225"/>
                </a:lnTo>
                <a:lnTo>
                  <a:pt x="173884" y="794748"/>
                </a:lnTo>
                <a:lnTo>
                  <a:pt x="139777" y="765553"/>
                </a:lnTo>
                <a:lnTo>
                  <a:pt x="108844" y="733834"/>
                </a:lnTo>
                <a:lnTo>
                  <a:pt x="81310" y="699781"/>
                </a:lnTo>
                <a:lnTo>
                  <a:pt x="57398" y="663586"/>
                </a:lnTo>
                <a:lnTo>
                  <a:pt x="37331" y="625442"/>
                </a:lnTo>
                <a:lnTo>
                  <a:pt x="21334" y="585539"/>
                </a:lnTo>
                <a:lnTo>
                  <a:pt x="9631" y="544070"/>
                </a:lnTo>
                <a:lnTo>
                  <a:pt x="2445" y="501226"/>
                </a:lnTo>
                <a:lnTo>
                  <a:pt x="0" y="457199"/>
                </a:lnTo>
                <a:close/>
              </a:path>
            </a:pathLst>
          </a:custGeom>
          <a:ln w="28956">
            <a:solidFill>
              <a:srgbClr val="FF0000"/>
            </a:solidFill>
          </a:ln>
        </p:spPr>
        <p:txBody>
          <a:bodyPr wrap="square" lIns="0" tIns="0" rIns="0" bIns="0" rtlCol="0"/>
          <a:lstStyle/>
          <a:p>
            <a:endParaRPr dirty="0"/>
          </a:p>
        </p:txBody>
      </p:sp>
      <p:sp>
        <p:nvSpPr>
          <p:cNvPr id="24" name="object 17">
            <a:extLst>
              <a:ext uri="{FF2B5EF4-FFF2-40B4-BE49-F238E27FC236}">
                <a16:creationId xmlns:a16="http://schemas.microsoft.com/office/drawing/2014/main" id="{ED5C5ECC-9697-41A2-AAF1-94BD1B40CFED}"/>
              </a:ext>
            </a:extLst>
          </p:cNvPr>
          <p:cNvSpPr txBox="1"/>
          <p:nvPr/>
        </p:nvSpPr>
        <p:spPr>
          <a:xfrm>
            <a:off x="3519766" y="5307557"/>
            <a:ext cx="2292774" cy="455894"/>
          </a:xfrm>
          <a:prstGeom prst="rect">
            <a:avLst/>
          </a:prstGeom>
          <a:solidFill>
            <a:schemeClr val="bg1">
              <a:lumMod val="85000"/>
            </a:schemeClr>
          </a:solidFill>
        </p:spPr>
        <p:txBody>
          <a:bodyPr vert="horz" wrap="square" lIns="0" tIns="12065" rIns="0" bIns="0" rtlCol="0">
            <a:spAutoFit/>
          </a:bodyPr>
          <a:lstStyle/>
          <a:p>
            <a:pPr marL="622935" marR="30480" indent="-585470">
              <a:spcBef>
                <a:spcPts val="95"/>
              </a:spcBef>
            </a:pPr>
            <a:r>
              <a:rPr sz="1400" b="1" spc="-10" dirty="0">
                <a:latin typeface="Times New Roman"/>
                <a:cs typeface="Times New Roman"/>
              </a:rPr>
              <a:t>QD F128 </a:t>
            </a:r>
            <a:r>
              <a:rPr lang="en-US" sz="1400" b="1" spc="-10" dirty="0">
                <a:latin typeface="Times New Roman"/>
                <a:cs typeface="Times New Roman"/>
              </a:rPr>
              <a:t>aft sealing surface </a:t>
            </a:r>
          </a:p>
          <a:p>
            <a:pPr marL="622935" marR="30480" indent="-585470">
              <a:spcBef>
                <a:spcPts val="95"/>
              </a:spcBef>
            </a:pPr>
            <a:r>
              <a:rPr lang="en-US" sz="1400" b="1" spc="-10" dirty="0">
                <a:latin typeface="Times New Roman"/>
                <a:cs typeface="Times New Roman"/>
              </a:rPr>
              <a:t>p</a:t>
            </a:r>
            <a:r>
              <a:rPr sz="1400" b="1" spc="-10" dirty="0">
                <a:latin typeface="Times New Roman"/>
                <a:cs typeface="Times New Roman"/>
              </a:rPr>
              <a:t>ost</a:t>
            </a:r>
            <a:r>
              <a:rPr lang="en-US" sz="1400" b="1" spc="-10" dirty="0">
                <a:latin typeface="Times New Roman"/>
                <a:cs typeface="Times New Roman"/>
              </a:rPr>
              <a:t> ammonia immersion</a:t>
            </a:r>
            <a:r>
              <a:rPr sz="1400" b="1" spc="-10" dirty="0">
                <a:latin typeface="Times New Roman"/>
                <a:cs typeface="Times New Roman"/>
              </a:rPr>
              <a:t> test</a:t>
            </a:r>
          </a:p>
        </p:txBody>
      </p:sp>
    </p:spTree>
    <p:extLst>
      <p:ext uri="{BB962C8B-B14F-4D97-AF65-F5344CB8AC3E}">
        <p14:creationId xmlns:p14="http://schemas.microsoft.com/office/powerpoint/2010/main" val="4026006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114299" y="768495"/>
            <a:ext cx="8801101" cy="745192"/>
          </a:xfrm>
        </p:spPr>
        <p:txBody>
          <a:bodyPr/>
          <a:lstStyle/>
          <a:p>
            <a:pPr marL="285750" indent="-285750" eaLnBrk="1" hangingPunct="1">
              <a:buFont typeface="Arial" panose="020B0604020202020204" pitchFamily="34" charset="0"/>
              <a:buChar char="•"/>
            </a:pPr>
            <a:r>
              <a:rPr lang="en-US" sz="1600" dirty="0">
                <a:latin typeface="Arial" charset="0"/>
                <a:cs typeface="Arial" charset="0"/>
              </a:rPr>
              <a:t>Nedox adhesion issues have been observed on two QDs during ground inspections prior to the P1 EATCS launch, and an investigation concluded the likely cause was due to contamination of surfaces on a few parts after cleaning</a:t>
            </a:r>
          </a:p>
          <a:p>
            <a:pPr marL="285750" indent="-285750" eaLnBrk="1" hangingPunct="1">
              <a:buFont typeface="Arial" panose="020B0604020202020204" pitchFamily="34" charset="0"/>
              <a:buChar char="•"/>
            </a:pPr>
            <a:endParaRPr lang="en-US" sz="800" dirty="0">
              <a:latin typeface="Arial" charset="0"/>
              <a:cs typeface="Arial" charset="0"/>
            </a:endParaRPr>
          </a:p>
          <a:p>
            <a:pPr marL="285750" marR="5080" indent="-285750" eaLnBrk="1" hangingPunct="1">
              <a:lnSpc>
                <a:spcPct val="100000"/>
              </a:lnSpc>
              <a:buFont typeface="Arial" panose="020B0604020202020204" pitchFamily="34" charset="0"/>
              <a:buChar char="•"/>
              <a:tabLst>
                <a:tab pos="354965" algn="l"/>
                <a:tab pos="355600" algn="l"/>
              </a:tabLst>
            </a:pPr>
            <a:r>
              <a:rPr lang="en-US" sz="1600" dirty="0">
                <a:latin typeface="Arial" charset="0"/>
                <a:cs typeface="Arial" charset="0"/>
              </a:rPr>
              <a:t>These QDs were scrapped, and the other QDs from the lot (including F128, ground spares and flight units) were already installed and ready for launch when this issue was discovered</a:t>
            </a:r>
          </a:p>
          <a:p>
            <a:pPr marL="285750" marR="5080" indent="-285750" eaLnBrk="1" hangingPunct="1">
              <a:lnSpc>
                <a:spcPct val="100000"/>
              </a:lnSpc>
              <a:buFont typeface="Arial" panose="020B0604020202020204" pitchFamily="34" charset="0"/>
              <a:buChar char="•"/>
              <a:tabLst>
                <a:tab pos="354965" algn="l"/>
                <a:tab pos="355600" algn="l"/>
              </a:tabLst>
            </a:pPr>
            <a:endParaRPr lang="en-US" sz="800" dirty="0">
              <a:latin typeface="Arial" charset="0"/>
              <a:cs typeface="Arial" charset="0"/>
            </a:endParaRPr>
          </a:p>
          <a:p>
            <a:pPr marL="285750" marR="5080" indent="-285750" eaLnBrk="1" hangingPunct="1">
              <a:lnSpc>
                <a:spcPct val="100000"/>
              </a:lnSpc>
              <a:buFont typeface="Arial" panose="020B0604020202020204" pitchFamily="34" charset="0"/>
              <a:buChar char="•"/>
              <a:tabLst>
                <a:tab pos="354965" algn="l"/>
                <a:tab pos="355600" algn="l"/>
              </a:tabLst>
            </a:pPr>
            <a:r>
              <a:rPr lang="en-US" sz="1600" dirty="0">
                <a:latin typeface="Arial" charset="0"/>
                <a:cs typeface="Arial" charset="0"/>
              </a:rPr>
              <a:t>It was recommended at the time that re-inspecting the remainder of the lot was not required as it was believed </a:t>
            </a:r>
            <a:r>
              <a:rPr lang="en-US" sz="1600" spc="-10" dirty="0">
                <a:latin typeface="Arial"/>
                <a:cs typeface="Arial"/>
              </a:rPr>
              <a:t>the issue was</a:t>
            </a:r>
            <a:r>
              <a:rPr lang="en-US" sz="1600" dirty="0">
                <a:latin typeface="Arial"/>
                <a:cs typeface="Arial"/>
              </a:rPr>
              <a:t> </a:t>
            </a:r>
            <a:r>
              <a:rPr lang="en-US" sz="1600" spc="-5" dirty="0">
                <a:latin typeface="Arial"/>
                <a:cs typeface="Arial"/>
              </a:rPr>
              <a:t>localized </a:t>
            </a:r>
            <a:r>
              <a:rPr lang="en-US" sz="1600" dirty="0">
                <a:latin typeface="Arial"/>
                <a:cs typeface="Arial"/>
              </a:rPr>
              <a:t>to </a:t>
            </a:r>
            <a:r>
              <a:rPr lang="en-US" sz="1600" spc="-5" dirty="0">
                <a:latin typeface="Arial"/>
                <a:cs typeface="Arial"/>
              </a:rPr>
              <a:t>only those </a:t>
            </a:r>
            <a:r>
              <a:rPr lang="en-US" sz="1600" spc="-10" dirty="0">
                <a:latin typeface="Arial"/>
                <a:cs typeface="Arial"/>
              </a:rPr>
              <a:t>two </a:t>
            </a:r>
            <a:r>
              <a:rPr lang="en-US" sz="1600" dirty="0">
                <a:latin typeface="Arial"/>
                <a:cs typeface="Arial"/>
              </a:rPr>
              <a:t>QDs, and </a:t>
            </a:r>
            <a:r>
              <a:rPr lang="en-US" sz="1600" dirty="0">
                <a:latin typeface="Arial" charset="0"/>
                <a:cs typeface="Arial" charset="0"/>
              </a:rPr>
              <a:t>delamination would be detected during acceptance testing</a:t>
            </a:r>
          </a:p>
          <a:p>
            <a:pPr marL="285750" marR="5080" indent="-285750" eaLnBrk="1" hangingPunct="1">
              <a:lnSpc>
                <a:spcPct val="100000"/>
              </a:lnSpc>
              <a:buFont typeface="Arial" panose="020B0604020202020204" pitchFamily="34" charset="0"/>
              <a:buChar char="•"/>
              <a:tabLst>
                <a:tab pos="354965" algn="l"/>
                <a:tab pos="355600" algn="l"/>
              </a:tabLst>
            </a:pPr>
            <a:endParaRPr lang="en-US" sz="800" dirty="0">
              <a:latin typeface="Arial" charset="0"/>
              <a:cs typeface="Arial" charset="0"/>
            </a:endParaRPr>
          </a:p>
          <a:p>
            <a:pPr marL="285750" marR="5080" indent="-285750" eaLnBrk="1" hangingPunct="1">
              <a:lnSpc>
                <a:spcPct val="100000"/>
              </a:lnSpc>
              <a:buFont typeface="Arial" panose="020B0604020202020204" pitchFamily="34" charset="0"/>
              <a:buChar char="•"/>
              <a:tabLst>
                <a:tab pos="354965" algn="l"/>
                <a:tab pos="355600" algn="l"/>
              </a:tabLst>
            </a:pPr>
            <a:r>
              <a:rPr lang="en-US" sz="1600" dirty="0">
                <a:latin typeface="Arial" charset="0"/>
                <a:cs typeface="Arial" charset="0"/>
              </a:rPr>
              <a:t>In addition, the plating process was adjusted to prevent the issue from occurring on any future QD builds</a:t>
            </a:r>
          </a:p>
          <a:p>
            <a:pPr marL="285750" indent="-285750" eaLnBrk="1" hangingPunct="1">
              <a:buFont typeface="Arial" panose="020B0604020202020204" pitchFamily="34" charset="0"/>
              <a:buChar char="•"/>
            </a:pPr>
            <a:endParaRPr lang="en-US" sz="1600" dirty="0">
              <a:latin typeface="Arial" charset="0"/>
              <a:cs typeface="Arial" charset="0"/>
            </a:endParaRPr>
          </a:p>
          <a:p>
            <a:pPr marL="285750" indent="-285750" eaLnBrk="1" hangingPunct="1">
              <a:buFont typeface="Arial" panose="020B0604020202020204" pitchFamily="34" charset="0"/>
              <a:buChar char="•"/>
            </a:pPr>
            <a:endParaRPr lang="en-US" sz="1600" dirty="0">
              <a:latin typeface="Arial" charset="0"/>
              <a:cs typeface="Arial" charset="0"/>
            </a:endParaRPr>
          </a:p>
          <a:p>
            <a:pPr marL="285750" indent="-285750" eaLnBrk="1" hangingPunct="1">
              <a:buFont typeface="Arial" panose="020B0604020202020204" pitchFamily="34" charset="0"/>
              <a:buChar char="•"/>
            </a:pPr>
            <a:endParaRPr lang="en-US" sz="1600" dirty="0">
              <a:latin typeface="Arial" charset="0"/>
              <a:cs typeface="Arial" charset="0"/>
            </a:endParaRPr>
          </a:p>
          <a:p>
            <a:pPr marL="285750" indent="-285750" eaLnBrk="1" hangingPunct="1">
              <a:buFont typeface="Arial" panose="020B0604020202020204" pitchFamily="34" charset="0"/>
              <a:buChar char="•"/>
            </a:pPr>
            <a:endParaRPr lang="en-US" sz="1600" dirty="0">
              <a:latin typeface="Arial" charset="0"/>
              <a:cs typeface="Arial" charset="0"/>
            </a:endParaRPr>
          </a:p>
          <a:p>
            <a:pPr marL="285750" indent="-285750" eaLnBrk="1" hangingPunct="1">
              <a:buFont typeface="Arial" panose="020B0604020202020204" pitchFamily="34" charset="0"/>
              <a:buChar char="•"/>
            </a:pPr>
            <a:endParaRPr lang="en-US" sz="15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a:xfrm>
            <a:off x="8578788" y="6302469"/>
            <a:ext cx="457200" cy="228600"/>
          </a:xfrm>
        </p:spPr>
        <p:txBody>
          <a:bodyPr/>
          <a:lstStyle/>
          <a:p>
            <a:fld id="{7FD4D3F0-8DF4-40CC-8AD0-48E7DA02841F}" type="slidenum">
              <a:rPr lang="en-US" smtClean="0"/>
              <a:pPr/>
              <a:t>13</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Delaminated Plating</a:t>
            </a:r>
          </a:p>
        </p:txBody>
      </p:sp>
      <p:sp>
        <p:nvSpPr>
          <p:cNvPr id="12" name="object 8">
            <a:extLst>
              <a:ext uri="{FF2B5EF4-FFF2-40B4-BE49-F238E27FC236}">
                <a16:creationId xmlns:a16="http://schemas.microsoft.com/office/drawing/2014/main" id="{5B522FC2-32EF-4BFC-B25A-8FBFC5B69BA4}"/>
              </a:ext>
            </a:extLst>
          </p:cNvPr>
          <p:cNvSpPr/>
          <p:nvPr/>
        </p:nvSpPr>
        <p:spPr>
          <a:xfrm>
            <a:off x="18992" y="4126700"/>
            <a:ext cx="2947416" cy="2209800"/>
          </a:xfrm>
          <a:prstGeom prst="rect">
            <a:avLst/>
          </a:prstGeom>
          <a:blipFill>
            <a:blip r:embed="rId3" cstate="print"/>
            <a:stretch>
              <a:fillRect/>
            </a:stretch>
          </a:blipFill>
        </p:spPr>
        <p:txBody>
          <a:bodyPr wrap="square" lIns="0" tIns="0" rIns="0" bIns="0" rtlCol="0"/>
          <a:lstStyle/>
          <a:p>
            <a:endParaRPr dirty="0"/>
          </a:p>
        </p:txBody>
      </p:sp>
      <p:sp>
        <p:nvSpPr>
          <p:cNvPr id="13" name="object 9">
            <a:extLst>
              <a:ext uri="{FF2B5EF4-FFF2-40B4-BE49-F238E27FC236}">
                <a16:creationId xmlns:a16="http://schemas.microsoft.com/office/drawing/2014/main" id="{E098E076-4230-49F3-9874-ACFFFE112C6F}"/>
              </a:ext>
            </a:extLst>
          </p:cNvPr>
          <p:cNvSpPr txBox="1"/>
          <p:nvPr/>
        </p:nvSpPr>
        <p:spPr>
          <a:xfrm>
            <a:off x="129627" y="5846097"/>
            <a:ext cx="2726145" cy="455894"/>
          </a:xfrm>
          <a:prstGeom prst="rect">
            <a:avLst/>
          </a:prstGeom>
          <a:solidFill>
            <a:schemeClr val="bg1">
              <a:lumMod val="85000"/>
            </a:schemeClr>
          </a:solidFill>
        </p:spPr>
        <p:txBody>
          <a:bodyPr vert="horz" wrap="square" lIns="0" tIns="12065" rIns="0" bIns="0" rtlCol="0">
            <a:spAutoFit/>
          </a:bodyPr>
          <a:lstStyle/>
          <a:p>
            <a:pPr marL="622935" marR="30480" indent="-585470">
              <a:lnSpc>
                <a:spcPct val="100000"/>
              </a:lnSpc>
              <a:spcBef>
                <a:spcPts val="95"/>
              </a:spcBef>
            </a:pPr>
            <a:r>
              <a:rPr sz="1400" b="1" spc="-10" dirty="0">
                <a:latin typeface="Times New Roman"/>
                <a:cs typeface="Times New Roman"/>
              </a:rPr>
              <a:t>QD </a:t>
            </a:r>
            <a:r>
              <a:rPr sz="1400" b="1" spc="-5" dirty="0">
                <a:latin typeface="Times New Roman"/>
                <a:cs typeface="Times New Roman"/>
              </a:rPr>
              <a:t>128 </a:t>
            </a:r>
            <a:r>
              <a:rPr lang="en-US" sz="1400" b="1" spc="-5" dirty="0">
                <a:latin typeface="Times New Roman"/>
                <a:cs typeface="Times New Roman"/>
              </a:rPr>
              <a:t>aft sealing surface </a:t>
            </a:r>
            <a:r>
              <a:rPr sz="1400" b="1" spc="-10" dirty="0">
                <a:latin typeface="Times New Roman"/>
                <a:cs typeface="Times New Roman"/>
              </a:rPr>
              <a:t>prior </a:t>
            </a:r>
            <a:r>
              <a:rPr sz="1400" b="1" spc="-5" dirty="0">
                <a:latin typeface="Times New Roman"/>
                <a:cs typeface="Times New Roman"/>
              </a:rPr>
              <a:t>to</a:t>
            </a:r>
            <a:endParaRPr lang="en-US" sz="1400" b="1" spc="-5" dirty="0">
              <a:latin typeface="Times New Roman"/>
              <a:cs typeface="Times New Roman"/>
            </a:endParaRPr>
          </a:p>
          <a:p>
            <a:pPr marL="622935" marR="30480" indent="-585470">
              <a:lnSpc>
                <a:spcPct val="100000"/>
              </a:lnSpc>
              <a:spcBef>
                <a:spcPts val="95"/>
              </a:spcBef>
            </a:pPr>
            <a:r>
              <a:rPr lang="en-US" sz="1400" b="1" spc="-5" dirty="0">
                <a:latin typeface="Times New Roman"/>
                <a:cs typeface="Times New Roman"/>
              </a:rPr>
              <a:t>the</a:t>
            </a:r>
            <a:r>
              <a:rPr sz="1400" b="1" spc="-5" dirty="0">
                <a:latin typeface="Times New Roman"/>
                <a:cs typeface="Times New Roman"/>
              </a:rPr>
              <a:t> </a:t>
            </a:r>
            <a:r>
              <a:rPr lang="en-US" sz="1400" b="1" spc="-5" dirty="0">
                <a:latin typeface="Times New Roman"/>
                <a:cs typeface="Times New Roman"/>
              </a:rPr>
              <a:t>ammonia immersion</a:t>
            </a:r>
            <a:r>
              <a:rPr sz="1400" b="1" spc="30" dirty="0">
                <a:latin typeface="Times New Roman"/>
                <a:cs typeface="Times New Roman"/>
              </a:rPr>
              <a:t> </a:t>
            </a:r>
            <a:r>
              <a:rPr sz="1400" b="1" spc="-5" dirty="0">
                <a:latin typeface="Times New Roman"/>
                <a:cs typeface="Times New Roman"/>
              </a:rPr>
              <a:t>test</a:t>
            </a:r>
            <a:endParaRPr sz="1400" dirty="0">
              <a:latin typeface="Times New Roman"/>
              <a:cs typeface="Times New Roman"/>
            </a:endParaRPr>
          </a:p>
        </p:txBody>
      </p:sp>
      <p:sp>
        <p:nvSpPr>
          <p:cNvPr id="14" name="object 10">
            <a:extLst>
              <a:ext uri="{FF2B5EF4-FFF2-40B4-BE49-F238E27FC236}">
                <a16:creationId xmlns:a16="http://schemas.microsoft.com/office/drawing/2014/main" id="{4D58F937-D5A6-425D-9694-4D8400291D0E}"/>
              </a:ext>
            </a:extLst>
          </p:cNvPr>
          <p:cNvSpPr/>
          <p:nvPr/>
        </p:nvSpPr>
        <p:spPr>
          <a:xfrm>
            <a:off x="981397" y="4209758"/>
            <a:ext cx="795655" cy="815340"/>
          </a:xfrm>
          <a:custGeom>
            <a:avLst/>
            <a:gdLst/>
            <a:ahLst/>
            <a:cxnLst/>
            <a:rect l="l" t="t" r="r" b="b"/>
            <a:pathLst>
              <a:path w="795655" h="815339">
                <a:moveTo>
                  <a:pt x="0" y="407670"/>
                </a:moveTo>
                <a:lnTo>
                  <a:pt x="2675" y="360123"/>
                </a:lnTo>
                <a:lnTo>
                  <a:pt x="10504" y="314188"/>
                </a:lnTo>
                <a:lnTo>
                  <a:pt x="23188" y="270171"/>
                </a:lnTo>
                <a:lnTo>
                  <a:pt x="40428" y="228377"/>
                </a:lnTo>
                <a:lnTo>
                  <a:pt x="61925" y="189113"/>
                </a:lnTo>
                <a:lnTo>
                  <a:pt x="87382" y="152684"/>
                </a:lnTo>
                <a:lnTo>
                  <a:pt x="116500" y="119395"/>
                </a:lnTo>
                <a:lnTo>
                  <a:pt x="148980" y="89553"/>
                </a:lnTo>
                <a:lnTo>
                  <a:pt x="184524" y="63464"/>
                </a:lnTo>
                <a:lnTo>
                  <a:pt x="222835" y="41432"/>
                </a:lnTo>
                <a:lnTo>
                  <a:pt x="263612" y="23764"/>
                </a:lnTo>
                <a:lnTo>
                  <a:pt x="306558" y="10765"/>
                </a:lnTo>
                <a:lnTo>
                  <a:pt x="351375" y="2742"/>
                </a:lnTo>
                <a:lnTo>
                  <a:pt x="397763" y="0"/>
                </a:lnTo>
                <a:lnTo>
                  <a:pt x="444157" y="2742"/>
                </a:lnTo>
                <a:lnTo>
                  <a:pt x="488977" y="10765"/>
                </a:lnTo>
                <a:lnTo>
                  <a:pt x="531925" y="23764"/>
                </a:lnTo>
                <a:lnTo>
                  <a:pt x="572704" y="41432"/>
                </a:lnTo>
                <a:lnTo>
                  <a:pt x="611014" y="63464"/>
                </a:lnTo>
                <a:lnTo>
                  <a:pt x="646558" y="89553"/>
                </a:lnTo>
                <a:lnTo>
                  <a:pt x="679037" y="119395"/>
                </a:lnTo>
                <a:lnTo>
                  <a:pt x="708153" y="152684"/>
                </a:lnTo>
                <a:lnTo>
                  <a:pt x="733608" y="189113"/>
                </a:lnTo>
                <a:lnTo>
                  <a:pt x="755104" y="228377"/>
                </a:lnTo>
                <a:lnTo>
                  <a:pt x="772342" y="270171"/>
                </a:lnTo>
                <a:lnTo>
                  <a:pt x="785024" y="314188"/>
                </a:lnTo>
                <a:lnTo>
                  <a:pt x="792852" y="360123"/>
                </a:lnTo>
                <a:lnTo>
                  <a:pt x="795527" y="407670"/>
                </a:lnTo>
                <a:lnTo>
                  <a:pt x="792852" y="455216"/>
                </a:lnTo>
                <a:lnTo>
                  <a:pt x="785024" y="501151"/>
                </a:lnTo>
                <a:lnTo>
                  <a:pt x="772342" y="545168"/>
                </a:lnTo>
                <a:lnTo>
                  <a:pt x="755104" y="586962"/>
                </a:lnTo>
                <a:lnTo>
                  <a:pt x="733608" y="626226"/>
                </a:lnTo>
                <a:lnTo>
                  <a:pt x="708153" y="662655"/>
                </a:lnTo>
                <a:lnTo>
                  <a:pt x="679037" y="695944"/>
                </a:lnTo>
                <a:lnTo>
                  <a:pt x="646558" y="725786"/>
                </a:lnTo>
                <a:lnTo>
                  <a:pt x="611014" y="751875"/>
                </a:lnTo>
                <a:lnTo>
                  <a:pt x="572704" y="773907"/>
                </a:lnTo>
                <a:lnTo>
                  <a:pt x="531925" y="791575"/>
                </a:lnTo>
                <a:lnTo>
                  <a:pt x="488977" y="804574"/>
                </a:lnTo>
                <a:lnTo>
                  <a:pt x="444157" y="812597"/>
                </a:lnTo>
                <a:lnTo>
                  <a:pt x="397763" y="815340"/>
                </a:lnTo>
                <a:lnTo>
                  <a:pt x="351375" y="812597"/>
                </a:lnTo>
                <a:lnTo>
                  <a:pt x="306558" y="804574"/>
                </a:lnTo>
                <a:lnTo>
                  <a:pt x="263612" y="791575"/>
                </a:lnTo>
                <a:lnTo>
                  <a:pt x="222835" y="773907"/>
                </a:lnTo>
                <a:lnTo>
                  <a:pt x="184524" y="751875"/>
                </a:lnTo>
                <a:lnTo>
                  <a:pt x="148980" y="725786"/>
                </a:lnTo>
                <a:lnTo>
                  <a:pt x="116500" y="695944"/>
                </a:lnTo>
                <a:lnTo>
                  <a:pt x="87382" y="662655"/>
                </a:lnTo>
                <a:lnTo>
                  <a:pt x="61925" y="626226"/>
                </a:lnTo>
                <a:lnTo>
                  <a:pt x="40428" y="586962"/>
                </a:lnTo>
                <a:lnTo>
                  <a:pt x="23188" y="545168"/>
                </a:lnTo>
                <a:lnTo>
                  <a:pt x="10504" y="501151"/>
                </a:lnTo>
                <a:lnTo>
                  <a:pt x="2675" y="455216"/>
                </a:lnTo>
                <a:lnTo>
                  <a:pt x="0" y="407670"/>
                </a:lnTo>
                <a:close/>
              </a:path>
            </a:pathLst>
          </a:custGeom>
          <a:ln w="28956">
            <a:solidFill>
              <a:srgbClr val="FF0000"/>
            </a:solidFill>
          </a:ln>
        </p:spPr>
        <p:txBody>
          <a:bodyPr wrap="square" lIns="0" tIns="0" rIns="0" bIns="0" rtlCol="0"/>
          <a:lstStyle/>
          <a:p>
            <a:endParaRPr dirty="0"/>
          </a:p>
        </p:txBody>
      </p:sp>
      <p:sp>
        <p:nvSpPr>
          <p:cNvPr id="15" name="object 11">
            <a:extLst>
              <a:ext uri="{FF2B5EF4-FFF2-40B4-BE49-F238E27FC236}">
                <a16:creationId xmlns:a16="http://schemas.microsoft.com/office/drawing/2014/main" id="{02F51D95-B14A-44F5-80D5-B90B7215BA45}"/>
              </a:ext>
            </a:extLst>
          </p:cNvPr>
          <p:cNvSpPr/>
          <p:nvPr/>
        </p:nvSpPr>
        <p:spPr>
          <a:xfrm>
            <a:off x="6137148" y="4114800"/>
            <a:ext cx="2930652" cy="2196084"/>
          </a:xfrm>
          <a:prstGeom prst="rect">
            <a:avLst/>
          </a:prstGeom>
          <a:blipFill>
            <a:blip r:embed="rId4" cstate="print"/>
            <a:stretch>
              <a:fillRect/>
            </a:stretch>
          </a:blipFill>
        </p:spPr>
        <p:txBody>
          <a:bodyPr wrap="square" lIns="0" tIns="0" rIns="0" bIns="0" rtlCol="0"/>
          <a:lstStyle/>
          <a:p>
            <a:endParaRPr dirty="0"/>
          </a:p>
        </p:txBody>
      </p:sp>
      <p:sp>
        <p:nvSpPr>
          <p:cNvPr id="17" name="object 12">
            <a:extLst>
              <a:ext uri="{FF2B5EF4-FFF2-40B4-BE49-F238E27FC236}">
                <a16:creationId xmlns:a16="http://schemas.microsoft.com/office/drawing/2014/main" id="{FBBA20AC-32A9-4CDD-8775-B2B62022E0B7}"/>
              </a:ext>
            </a:extLst>
          </p:cNvPr>
          <p:cNvSpPr txBox="1"/>
          <p:nvPr/>
        </p:nvSpPr>
        <p:spPr>
          <a:xfrm>
            <a:off x="6312663" y="5509057"/>
            <a:ext cx="2682604" cy="455894"/>
          </a:xfrm>
          <a:prstGeom prst="rect">
            <a:avLst/>
          </a:prstGeom>
        </p:spPr>
        <p:txBody>
          <a:bodyPr vert="horz" wrap="square" lIns="0" tIns="12065" rIns="0" bIns="0" rtlCol="0">
            <a:spAutoFit/>
          </a:bodyPr>
          <a:lstStyle/>
          <a:p>
            <a:pPr marL="38100" marR="30480">
              <a:lnSpc>
                <a:spcPct val="100000"/>
              </a:lnSpc>
              <a:spcBef>
                <a:spcPts val="95"/>
              </a:spcBef>
            </a:pPr>
            <a:r>
              <a:rPr sz="1400" b="1" spc="-10" dirty="0">
                <a:latin typeface="Times New Roman"/>
                <a:cs typeface="Times New Roman"/>
              </a:rPr>
              <a:t>QD </a:t>
            </a:r>
            <a:r>
              <a:rPr sz="1400" b="1" spc="-5" dirty="0">
                <a:latin typeface="Times New Roman"/>
                <a:cs typeface="Times New Roman"/>
              </a:rPr>
              <a:t>F128 </a:t>
            </a:r>
            <a:r>
              <a:rPr lang="en-US" sz="1400" b="1" spc="-5" dirty="0">
                <a:latin typeface="Times New Roman"/>
                <a:cs typeface="Times New Roman"/>
              </a:rPr>
              <a:t>s</a:t>
            </a:r>
            <a:r>
              <a:rPr sz="1400" b="1" spc="-5" dirty="0">
                <a:latin typeface="Times New Roman"/>
                <a:cs typeface="Times New Roman"/>
              </a:rPr>
              <a:t>econdary </a:t>
            </a:r>
            <a:r>
              <a:rPr lang="en-US" sz="1400" b="1" spc="-5" dirty="0">
                <a:latin typeface="Times New Roman"/>
                <a:cs typeface="Times New Roman"/>
              </a:rPr>
              <a:t>aft</a:t>
            </a:r>
            <a:r>
              <a:rPr sz="1400" b="1" spc="-5" dirty="0">
                <a:latin typeface="Times New Roman"/>
                <a:cs typeface="Times New Roman"/>
              </a:rPr>
              <a:t> </a:t>
            </a:r>
            <a:r>
              <a:rPr lang="en-US" sz="1400" b="1" spc="-5" dirty="0">
                <a:latin typeface="Times New Roman"/>
                <a:cs typeface="Times New Roman"/>
              </a:rPr>
              <a:t>s</a:t>
            </a:r>
            <a:r>
              <a:rPr sz="1400" b="1" spc="-5" dirty="0">
                <a:latin typeface="Times New Roman"/>
                <a:cs typeface="Times New Roman"/>
              </a:rPr>
              <a:t>eal </a:t>
            </a:r>
            <a:endParaRPr lang="en-US" sz="1400" b="1" spc="-5" dirty="0">
              <a:latin typeface="Times New Roman"/>
              <a:cs typeface="Times New Roman"/>
            </a:endParaRPr>
          </a:p>
          <a:p>
            <a:pPr marL="38100" marR="30480">
              <a:lnSpc>
                <a:spcPct val="100000"/>
              </a:lnSpc>
              <a:spcBef>
                <a:spcPts val="95"/>
              </a:spcBef>
            </a:pPr>
            <a:r>
              <a:rPr sz="1400" b="1" spc="-5" dirty="0">
                <a:latin typeface="Times New Roman"/>
                <a:cs typeface="Times New Roman"/>
              </a:rPr>
              <a:t>prior to </a:t>
            </a:r>
            <a:r>
              <a:rPr lang="en-US" sz="1400" b="1" spc="-5" dirty="0">
                <a:latin typeface="Times New Roman"/>
                <a:cs typeface="Times New Roman"/>
              </a:rPr>
              <a:t>Ammonia</a:t>
            </a:r>
            <a:r>
              <a:rPr sz="1400" b="1" spc="-7" baseline="-21164" dirty="0">
                <a:latin typeface="Times New Roman"/>
                <a:cs typeface="Times New Roman"/>
              </a:rPr>
              <a:t> </a:t>
            </a:r>
            <a:r>
              <a:rPr lang="en-US" sz="1400" b="1" spc="-5" dirty="0">
                <a:latin typeface="Times New Roman"/>
                <a:cs typeface="Times New Roman"/>
              </a:rPr>
              <a:t>immersion</a:t>
            </a:r>
            <a:r>
              <a:rPr sz="1400" b="1" spc="-5" dirty="0">
                <a:latin typeface="Times New Roman"/>
                <a:cs typeface="Times New Roman"/>
              </a:rPr>
              <a:t>  test</a:t>
            </a:r>
            <a:endParaRPr sz="1400" dirty="0">
              <a:latin typeface="Times New Roman"/>
              <a:cs typeface="Times New Roman"/>
            </a:endParaRPr>
          </a:p>
        </p:txBody>
      </p:sp>
      <p:sp>
        <p:nvSpPr>
          <p:cNvPr id="19" name="object 13">
            <a:extLst>
              <a:ext uri="{FF2B5EF4-FFF2-40B4-BE49-F238E27FC236}">
                <a16:creationId xmlns:a16="http://schemas.microsoft.com/office/drawing/2014/main" id="{3DDE8766-DFEB-4A05-91F8-49180BA76CA3}"/>
              </a:ext>
            </a:extLst>
          </p:cNvPr>
          <p:cNvSpPr/>
          <p:nvPr/>
        </p:nvSpPr>
        <p:spPr>
          <a:xfrm>
            <a:off x="6892291" y="4409694"/>
            <a:ext cx="1076325" cy="513715"/>
          </a:xfrm>
          <a:custGeom>
            <a:avLst/>
            <a:gdLst/>
            <a:ahLst/>
            <a:cxnLst/>
            <a:rect l="l" t="t" r="r" b="b"/>
            <a:pathLst>
              <a:path w="1076325" h="513714">
                <a:moveTo>
                  <a:pt x="0" y="256794"/>
                </a:moveTo>
                <a:lnTo>
                  <a:pt x="14211" y="197902"/>
                </a:lnTo>
                <a:lnTo>
                  <a:pt x="54690" y="143846"/>
                </a:lnTo>
                <a:lnTo>
                  <a:pt x="83770" y="119114"/>
                </a:lnTo>
                <a:lnTo>
                  <a:pt x="118205" y="96167"/>
                </a:lnTo>
                <a:lnTo>
                  <a:pt x="157591" y="75199"/>
                </a:lnTo>
                <a:lnTo>
                  <a:pt x="201523" y="56403"/>
                </a:lnTo>
                <a:lnTo>
                  <a:pt x="249598" y="39970"/>
                </a:lnTo>
                <a:lnTo>
                  <a:pt x="301412" y="26094"/>
                </a:lnTo>
                <a:lnTo>
                  <a:pt x="356560" y="14966"/>
                </a:lnTo>
                <a:lnTo>
                  <a:pt x="414639" y="6780"/>
                </a:lnTo>
                <a:lnTo>
                  <a:pt x="475244" y="1727"/>
                </a:lnTo>
                <a:lnTo>
                  <a:pt x="537971" y="0"/>
                </a:lnTo>
                <a:lnTo>
                  <a:pt x="600699" y="1727"/>
                </a:lnTo>
                <a:lnTo>
                  <a:pt x="661304" y="6780"/>
                </a:lnTo>
                <a:lnTo>
                  <a:pt x="719383" y="14966"/>
                </a:lnTo>
                <a:lnTo>
                  <a:pt x="774531" y="26094"/>
                </a:lnTo>
                <a:lnTo>
                  <a:pt x="826345" y="39970"/>
                </a:lnTo>
                <a:lnTo>
                  <a:pt x="874420" y="56403"/>
                </a:lnTo>
                <a:lnTo>
                  <a:pt x="918352" y="75199"/>
                </a:lnTo>
                <a:lnTo>
                  <a:pt x="957738" y="96167"/>
                </a:lnTo>
                <a:lnTo>
                  <a:pt x="992173" y="119114"/>
                </a:lnTo>
                <a:lnTo>
                  <a:pt x="1021253" y="143846"/>
                </a:lnTo>
                <a:lnTo>
                  <a:pt x="1061732" y="197902"/>
                </a:lnTo>
                <a:lnTo>
                  <a:pt x="1075943" y="256794"/>
                </a:lnTo>
                <a:lnTo>
                  <a:pt x="1072323" y="286748"/>
                </a:lnTo>
                <a:lnTo>
                  <a:pt x="1044574" y="343414"/>
                </a:lnTo>
                <a:lnTo>
                  <a:pt x="992173" y="394473"/>
                </a:lnTo>
                <a:lnTo>
                  <a:pt x="957738" y="417420"/>
                </a:lnTo>
                <a:lnTo>
                  <a:pt x="918352" y="438388"/>
                </a:lnTo>
                <a:lnTo>
                  <a:pt x="874420" y="457184"/>
                </a:lnTo>
                <a:lnTo>
                  <a:pt x="826345" y="473617"/>
                </a:lnTo>
                <a:lnTo>
                  <a:pt x="774531" y="487493"/>
                </a:lnTo>
                <a:lnTo>
                  <a:pt x="719383" y="498621"/>
                </a:lnTo>
                <a:lnTo>
                  <a:pt x="661304" y="506807"/>
                </a:lnTo>
                <a:lnTo>
                  <a:pt x="600699" y="511860"/>
                </a:lnTo>
                <a:lnTo>
                  <a:pt x="537971" y="513588"/>
                </a:lnTo>
                <a:lnTo>
                  <a:pt x="475244" y="511860"/>
                </a:lnTo>
                <a:lnTo>
                  <a:pt x="414639" y="506807"/>
                </a:lnTo>
                <a:lnTo>
                  <a:pt x="356560" y="498621"/>
                </a:lnTo>
                <a:lnTo>
                  <a:pt x="301412" y="487493"/>
                </a:lnTo>
                <a:lnTo>
                  <a:pt x="249598" y="473617"/>
                </a:lnTo>
                <a:lnTo>
                  <a:pt x="201523" y="457184"/>
                </a:lnTo>
                <a:lnTo>
                  <a:pt x="157591" y="438388"/>
                </a:lnTo>
                <a:lnTo>
                  <a:pt x="118205" y="417420"/>
                </a:lnTo>
                <a:lnTo>
                  <a:pt x="83770" y="394473"/>
                </a:lnTo>
                <a:lnTo>
                  <a:pt x="54690" y="369741"/>
                </a:lnTo>
                <a:lnTo>
                  <a:pt x="14211" y="315685"/>
                </a:lnTo>
                <a:lnTo>
                  <a:pt x="0" y="256794"/>
                </a:lnTo>
                <a:close/>
              </a:path>
            </a:pathLst>
          </a:custGeom>
          <a:ln w="28956">
            <a:solidFill>
              <a:srgbClr val="FF0000"/>
            </a:solidFill>
          </a:ln>
        </p:spPr>
        <p:txBody>
          <a:bodyPr wrap="square" lIns="0" tIns="0" rIns="0" bIns="0" rtlCol="0"/>
          <a:lstStyle/>
          <a:p>
            <a:endParaRPr dirty="0"/>
          </a:p>
        </p:txBody>
      </p:sp>
      <p:sp>
        <p:nvSpPr>
          <p:cNvPr id="22" name="object 14">
            <a:extLst>
              <a:ext uri="{FF2B5EF4-FFF2-40B4-BE49-F238E27FC236}">
                <a16:creationId xmlns:a16="http://schemas.microsoft.com/office/drawing/2014/main" id="{15270DAE-6BC3-4B26-9874-D314C381134C}"/>
              </a:ext>
            </a:extLst>
          </p:cNvPr>
          <p:cNvSpPr/>
          <p:nvPr/>
        </p:nvSpPr>
        <p:spPr>
          <a:xfrm>
            <a:off x="3048703" y="4126700"/>
            <a:ext cx="2948940" cy="2209800"/>
          </a:xfrm>
          <a:prstGeom prst="rect">
            <a:avLst/>
          </a:prstGeom>
          <a:blipFill>
            <a:blip r:embed="rId5" cstate="print"/>
            <a:stretch>
              <a:fillRect/>
            </a:stretch>
          </a:blipFill>
        </p:spPr>
        <p:txBody>
          <a:bodyPr wrap="square" lIns="0" tIns="0" rIns="0" bIns="0" rtlCol="0"/>
          <a:lstStyle/>
          <a:p>
            <a:endParaRPr dirty="0"/>
          </a:p>
        </p:txBody>
      </p:sp>
      <p:sp>
        <p:nvSpPr>
          <p:cNvPr id="23" name="object 15">
            <a:extLst>
              <a:ext uri="{FF2B5EF4-FFF2-40B4-BE49-F238E27FC236}">
                <a16:creationId xmlns:a16="http://schemas.microsoft.com/office/drawing/2014/main" id="{746B2220-EC6C-414D-AA04-7C4073AC6521}"/>
              </a:ext>
            </a:extLst>
          </p:cNvPr>
          <p:cNvSpPr/>
          <p:nvPr/>
        </p:nvSpPr>
        <p:spPr>
          <a:xfrm>
            <a:off x="4158938" y="4727917"/>
            <a:ext cx="1068705" cy="914400"/>
          </a:xfrm>
          <a:custGeom>
            <a:avLst/>
            <a:gdLst/>
            <a:ahLst/>
            <a:cxnLst/>
            <a:rect l="l" t="t" r="r" b="b"/>
            <a:pathLst>
              <a:path w="1068704" h="914400">
                <a:moveTo>
                  <a:pt x="0" y="457199"/>
                </a:moveTo>
                <a:lnTo>
                  <a:pt x="2445" y="413173"/>
                </a:lnTo>
                <a:lnTo>
                  <a:pt x="9631" y="370329"/>
                </a:lnTo>
                <a:lnTo>
                  <a:pt x="21334" y="328860"/>
                </a:lnTo>
                <a:lnTo>
                  <a:pt x="37331" y="288957"/>
                </a:lnTo>
                <a:lnTo>
                  <a:pt x="57398" y="250813"/>
                </a:lnTo>
                <a:lnTo>
                  <a:pt x="81310" y="214618"/>
                </a:lnTo>
                <a:lnTo>
                  <a:pt x="108844" y="180565"/>
                </a:lnTo>
                <a:lnTo>
                  <a:pt x="139777" y="148846"/>
                </a:lnTo>
                <a:lnTo>
                  <a:pt x="173884" y="119651"/>
                </a:lnTo>
                <a:lnTo>
                  <a:pt x="210942" y="93174"/>
                </a:lnTo>
                <a:lnTo>
                  <a:pt x="250726" y="69604"/>
                </a:lnTo>
                <a:lnTo>
                  <a:pt x="293013" y="49135"/>
                </a:lnTo>
                <a:lnTo>
                  <a:pt x="337580" y="31957"/>
                </a:lnTo>
                <a:lnTo>
                  <a:pt x="384202" y="18263"/>
                </a:lnTo>
                <a:lnTo>
                  <a:pt x="432655" y="8245"/>
                </a:lnTo>
                <a:lnTo>
                  <a:pt x="482716" y="2093"/>
                </a:lnTo>
                <a:lnTo>
                  <a:pt x="534162" y="0"/>
                </a:lnTo>
                <a:lnTo>
                  <a:pt x="585607" y="2093"/>
                </a:lnTo>
                <a:lnTo>
                  <a:pt x="635668" y="8245"/>
                </a:lnTo>
                <a:lnTo>
                  <a:pt x="684121" y="18263"/>
                </a:lnTo>
                <a:lnTo>
                  <a:pt x="730743" y="31957"/>
                </a:lnTo>
                <a:lnTo>
                  <a:pt x="775310" y="49135"/>
                </a:lnTo>
                <a:lnTo>
                  <a:pt x="817597" y="69604"/>
                </a:lnTo>
                <a:lnTo>
                  <a:pt x="857381" y="93174"/>
                </a:lnTo>
                <a:lnTo>
                  <a:pt x="894439" y="119651"/>
                </a:lnTo>
                <a:lnTo>
                  <a:pt x="928546" y="148846"/>
                </a:lnTo>
                <a:lnTo>
                  <a:pt x="959479" y="180565"/>
                </a:lnTo>
                <a:lnTo>
                  <a:pt x="987013" y="214618"/>
                </a:lnTo>
                <a:lnTo>
                  <a:pt x="1010925" y="250813"/>
                </a:lnTo>
                <a:lnTo>
                  <a:pt x="1030992" y="288957"/>
                </a:lnTo>
                <a:lnTo>
                  <a:pt x="1046989" y="328860"/>
                </a:lnTo>
                <a:lnTo>
                  <a:pt x="1058692" y="370329"/>
                </a:lnTo>
                <a:lnTo>
                  <a:pt x="1065878" y="413173"/>
                </a:lnTo>
                <a:lnTo>
                  <a:pt x="1068324" y="457199"/>
                </a:lnTo>
                <a:lnTo>
                  <a:pt x="1065878" y="501226"/>
                </a:lnTo>
                <a:lnTo>
                  <a:pt x="1058692" y="544070"/>
                </a:lnTo>
                <a:lnTo>
                  <a:pt x="1046989" y="585539"/>
                </a:lnTo>
                <a:lnTo>
                  <a:pt x="1030992" y="625442"/>
                </a:lnTo>
                <a:lnTo>
                  <a:pt x="1010925" y="663586"/>
                </a:lnTo>
                <a:lnTo>
                  <a:pt x="987013" y="699781"/>
                </a:lnTo>
                <a:lnTo>
                  <a:pt x="959479" y="733834"/>
                </a:lnTo>
                <a:lnTo>
                  <a:pt x="928546" y="765553"/>
                </a:lnTo>
                <a:lnTo>
                  <a:pt x="894439" y="794748"/>
                </a:lnTo>
                <a:lnTo>
                  <a:pt x="857381" y="821225"/>
                </a:lnTo>
                <a:lnTo>
                  <a:pt x="817597" y="844795"/>
                </a:lnTo>
                <a:lnTo>
                  <a:pt x="775310" y="865264"/>
                </a:lnTo>
                <a:lnTo>
                  <a:pt x="730743" y="882442"/>
                </a:lnTo>
                <a:lnTo>
                  <a:pt x="684121" y="896136"/>
                </a:lnTo>
                <a:lnTo>
                  <a:pt x="635668" y="906154"/>
                </a:lnTo>
                <a:lnTo>
                  <a:pt x="585607" y="912306"/>
                </a:lnTo>
                <a:lnTo>
                  <a:pt x="534162" y="914399"/>
                </a:lnTo>
                <a:lnTo>
                  <a:pt x="482716" y="912306"/>
                </a:lnTo>
                <a:lnTo>
                  <a:pt x="432655" y="906154"/>
                </a:lnTo>
                <a:lnTo>
                  <a:pt x="384202" y="896136"/>
                </a:lnTo>
                <a:lnTo>
                  <a:pt x="337580" y="882442"/>
                </a:lnTo>
                <a:lnTo>
                  <a:pt x="293013" y="865264"/>
                </a:lnTo>
                <a:lnTo>
                  <a:pt x="250726" y="844795"/>
                </a:lnTo>
                <a:lnTo>
                  <a:pt x="210942" y="821225"/>
                </a:lnTo>
                <a:lnTo>
                  <a:pt x="173884" y="794748"/>
                </a:lnTo>
                <a:lnTo>
                  <a:pt x="139777" y="765553"/>
                </a:lnTo>
                <a:lnTo>
                  <a:pt x="108844" y="733834"/>
                </a:lnTo>
                <a:lnTo>
                  <a:pt x="81310" y="699781"/>
                </a:lnTo>
                <a:lnTo>
                  <a:pt x="57398" y="663586"/>
                </a:lnTo>
                <a:lnTo>
                  <a:pt x="37331" y="625442"/>
                </a:lnTo>
                <a:lnTo>
                  <a:pt x="21334" y="585539"/>
                </a:lnTo>
                <a:lnTo>
                  <a:pt x="9631" y="544070"/>
                </a:lnTo>
                <a:lnTo>
                  <a:pt x="2445" y="501226"/>
                </a:lnTo>
                <a:lnTo>
                  <a:pt x="0" y="457199"/>
                </a:lnTo>
                <a:close/>
              </a:path>
            </a:pathLst>
          </a:custGeom>
          <a:ln w="28956">
            <a:solidFill>
              <a:srgbClr val="FF0000"/>
            </a:solidFill>
          </a:ln>
        </p:spPr>
        <p:txBody>
          <a:bodyPr wrap="square" lIns="0" tIns="0" rIns="0" bIns="0" rtlCol="0"/>
          <a:lstStyle/>
          <a:p>
            <a:endParaRPr dirty="0"/>
          </a:p>
        </p:txBody>
      </p:sp>
      <p:sp>
        <p:nvSpPr>
          <p:cNvPr id="24" name="object 17">
            <a:extLst>
              <a:ext uri="{FF2B5EF4-FFF2-40B4-BE49-F238E27FC236}">
                <a16:creationId xmlns:a16="http://schemas.microsoft.com/office/drawing/2014/main" id="{ED5C5ECC-9697-41A2-AAF1-94BD1B40CFED}"/>
              </a:ext>
            </a:extLst>
          </p:cNvPr>
          <p:cNvSpPr txBox="1"/>
          <p:nvPr/>
        </p:nvSpPr>
        <p:spPr>
          <a:xfrm>
            <a:off x="3060219" y="5846097"/>
            <a:ext cx="2292774" cy="455894"/>
          </a:xfrm>
          <a:prstGeom prst="rect">
            <a:avLst/>
          </a:prstGeom>
          <a:solidFill>
            <a:schemeClr val="bg1">
              <a:lumMod val="85000"/>
            </a:schemeClr>
          </a:solidFill>
        </p:spPr>
        <p:txBody>
          <a:bodyPr vert="horz" wrap="square" lIns="0" tIns="12065" rIns="0" bIns="0" rtlCol="0">
            <a:spAutoFit/>
          </a:bodyPr>
          <a:lstStyle/>
          <a:p>
            <a:pPr marL="622935" marR="30480" indent="-585470">
              <a:spcBef>
                <a:spcPts val="95"/>
              </a:spcBef>
            </a:pPr>
            <a:r>
              <a:rPr sz="1400" b="1" spc="-10" dirty="0">
                <a:latin typeface="Times New Roman"/>
                <a:cs typeface="Times New Roman"/>
              </a:rPr>
              <a:t>QD F128 </a:t>
            </a:r>
            <a:r>
              <a:rPr lang="en-US" sz="1400" b="1" spc="-10" dirty="0">
                <a:latin typeface="Times New Roman"/>
                <a:cs typeface="Times New Roman"/>
              </a:rPr>
              <a:t>aft sealing surface </a:t>
            </a:r>
          </a:p>
          <a:p>
            <a:pPr marL="622935" marR="30480" indent="-585470">
              <a:spcBef>
                <a:spcPts val="95"/>
              </a:spcBef>
            </a:pPr>
            <a:r>
              <a:rPr lang="en-US" sz="1400" b="1" spc="-10" dirty="0">
                <a:latin typeface="Times New Roman"/>
                <a:cs typeface="Times New Roman"/>
              </a:rPr>
              <a:t>p</a:t>
            </a:r>
            <a:r>
              <a:rPr sz="1400" b="1" spc="-10" dirty="0">
                <a:latin typeface="Times New Roman"/>
                <a:cs typeface="Times New Roman"/>
              </a:rPr>
              <a:t>ost</a:t>
            </a:r>
            <a:r>
              <a:rPr lang="en-US" sz="1400" b="1" spc="-10" dirty="0">
                <a:latin typeface="Times New Roman"/>
                <a:cs typeface="Times New Roman"/>
              </a:rPr>
              <a:t> ammonia immersion</a:t>
            </a:r>
            <a:r>
              <a:rPr sz="1400" b="1" spc="-10" dirty="0">
                <a:latin typeface="Times New Roman"/>
                <a:cs typeface="Times New Roman"/>
              </a:rPr>
              <a:t> test</a:t>
            </a:r>
          </a:p>
        </p:txBody>
      </p:sp>
    </p:spTree>
    <p:extLst>
      <p:ext uri="{BB962C8B-B14F-4D97-AF65-F5344CB8AC3E}">
        <p14:creationId xmlns:p14="http://schemas.microsoft.com/office/powerpoint/2010/main" val="4117399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76200" y="765052"/>
            <a:ext cx="8915400" cy="745192"/>
          </a:xfrm>
        </p:spPr>
        <p:txBody>
          <a:bodyPr/>
          <a:lstStyle/>
          <a:p>
            <a:pPr marL="285750" indent="-285750" eaLnBrk="1" hangingPunct="1">
              <a:buFont typeface="Arial" panose="020B0604020202020204" pitchFamily="34" charset="0"/>
              <a:buChar char="•"/>
            </a:pPr>
            <a:r>
              <a:rPr lang="en-US" sz="1500" dirty="0">
                <a:latin typeface="Arial" charset="0"/>
                <a:cs typeface="Arial" charset="0"/>
              </a:rPr>
              <a:t>Thermal cycling could aggravate delamination on parts with marginal plating, and the nominal on-orbit thermal cycles of QD F128 are ~ -40 to 0 Deg F (-40 to -18 Deg C) while in service</a:t>
            </a:r>
          </a:p>
          <a:p>
            <a:pPr marL="285750" indent="-285750" eaLnBrk="1" hangingPunct="1">
              <a:buFont typeface="Arial" panose="020B0604020202020204" pitchFamily="34" charset="0"/>
              <a:buChar char="•"/>
            </a:pPr>
            <a:endParaRPr lang="en-US" sz="800" dirty="0">
              <a:latin typeface="Arial" charset="0"/>
              <a:cs typeface="Arial" charset="0"/>
            </a:endParaRPr>
          </a:p>
          <a:p>
            <a:pPr marL="285750" indent="-285750" eaLnBrk="1" hangingPunct="1">
              <a:buFont typeface="Arial" panose="020B0604020202020204" pitchFamily="34" charset="0"/>
              <a:buChar char="•"/>
            </a:pPr>
            <a:r>
              <a:rPr lang="en-US" sz="1500" dirty="0">
                <a:latin typeface="Arial" charset="0"/>
                <a:cs typeface="Arial" charset="0"/>
              </a:rPr>
              <a:t>Though this is within specification, cycling of this magnitude could cause the delaminate area to exacerbate and result in an accelerating leak </a:t>
            </a:r>
          </a:p>
          <a:p>
            <a:pPr marL="285750" indent="-285750" eaLnBrk="1" hangingPunct="1">
              <a:buFont typeface="Arial" panose="020B0604020202020204" pitchFamily="34" charset="0"/>
              <a:buChar char="•"/>
            </a:pPr>
            <a:endParaRPr lang="en-US" sz="800" dirty="0">
              <a:latin typeface="Arial" charset="0"/>
              <a:cs typeface="Arial" charset="0"/>
            </a:endParaRPr>
          </a:p>
          <a:p>
            <a:pPr marL="285750" indent="-285750" eaLnBrk="1" hangingPunct="1">
              <a:buFont typeface="Arial" panose="020B0604020202020204" pitchFamily="34" charset="0"/>
              <a:buChar char="•"/>
            </a:pPr>
            <a:r>
              <a:rPr lang="en-US" sz="1500" dirty="0">
                <a:latin typeface="Arial" charset="0"/>
                <a:cs typeface="Arial" charset="0"/>
              </a:rPr>
              <a:t>The other radiator return jumper QDs on the ISS experience the same cycling but at the time of this investigation have not exhibited similar leakage</a:t>
            </a:r>
            <a:endParaRPr lang="en-US" sz="1400" dirty="0">
              <a:latin typeface="Arial" charset="0"/>
              <a:cs typeface="Arial" charset="0"/>
            </a:endParaRP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14</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Delamination Exacerbation</a:t>
            </a:r>
          </a:p>
        </p:txBody>
      </p:sp>
      <p:sp>
        <p:nvSpPr>
          <p:cNvPr id="26" name="object 81">
            <a:extLst>
              <a:ext uri="{FF2B5EF4-FFF2-40B4-BE49-F238E27FC236}">
                <a16:creationId xmlns:a16="http://schemas.microsoft.com/office/drawing/2014/main" id="{4E4B1719-11CC-4AFF-AF6F-84B39A6D8B97}"/>
              </a:ext>
            </a:extLst>
          </p:cNvPr>
          <p:cNvSpPr txBox="1"/>
          <p:nvPr/>
        </p:nvSpPr>
        <p:spPr>
          <a:xfrm>
            <a:off x="3099046" y="6580489"/>
            <a:ext cx="4281804" cy="197490"/>
          </a:xfrm>
          <a:prstGeom prst="rect">
            <a:avLst/>
          </a:prstGeom>
        </p:spPr>
        <p:txBody>
          <a:bodyPr vert="horz" wrap="square" lIns="0" tIns="12700" rIns="0" bIns="0" rtlCol="0">
            <a:spAutoFit/>
          </a:bodyPr>
          <a:lstStyle/>
          <a:p>
            <a:pPr marL="38100">
              <a:lnSpc>
                <a:spcPct val="100000"/>
              </a:lnSpc>
              <a:spcBef>
                <a:spcPts val="100"/>
              </a:spcBef>
            </a:pPr>
            <a:r>
              <a:rPr lang="en-US" sz="1200" dirty="0">
                <a:latin typeface="Arial"/>
                <a:cs typeface="Arial"/>
              </a:rPr>
              <a:t>Figure: P1 EATCS mass and leak rates</a:t>
            </a:r>
            <a:endParaRPr sz="1200" dirty="0">
              <a:latin typeface="Arial"/>
              <a:cs typeface="Arial"/>
            </a:endParaRPr>
          </a:p>
        </p:txBody>
      </p:sp>
      <p:pic>
        <p:nvPicPr>
          <p:cNvPr id="28" name="Picture 27">
            <a:extLst>
              <a:ext uri="{FF2B5EF4-FFF2-40B4-BE49-F238E27FC236}">
                <a16:creationId xmlns:a16="http://schemas.microsoft.com/office/drawing/2014/main" id="{43B15632-C681-4F6B-8D5C-B1CC643A73E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27343" y="2743200"/>
            <a:ext cx="5643890" cy="3716699"/>
          </a:xfrm>
          <a:prstGeom prst="rect">
            <a:avLst/>
          </a:prstGeom>
          <a:noFill/>
          <a:ln>
            <a:noFill/>
          </a:ln>
        </p:spPr>
      </p:pic>
    </p:spTree>
    <p:extLst>
      <p:ext uri="{BB962C8B-B14F-4D97-AF65-F5344CB8AC3E}">
        <p14:creationId xmlns:p14="http://schemas.microsoft.com/office/powerpoint/2010/main" val="38900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0" y="925529"/>
            <a:ext cx="8915400" cy="1212820"/>
          </a:xfrm>
        </p:spPr>
        <p:txBody>
          <a:bodyPr/>
          <a:lstStyle/>
          <a:p>
            <a:pPr marL="285750" indent="-285750" eaLnBrk="1" hangingPunct="1">
              <a:buFont typeface="Arial" panose="020B0604020202020204" pitchFamily="34" charset="0"/>
              <a:buChar char="•"/>
            </a:pPr>
            <a:r>
              <a:rPr lang="en-US" sz="1400" dirty="0">
                <a:latin typeface="Arial" charset="0"/>
                <a:cs typeface="Arial" charset="0"/>
              </a:rPr>
              <a:t>The most probable root cause of the former accelerating P1 EATCS ammonia leak was due to multiple contributors</a:t>
            </a:r>
          </a:p>
          <a:p>
            <a:pPr lvl="1" indent="-342900" eaLnBrk="1" hangingPunct="1">
              <a:buFont typeface="+mj-lt"/>
              <a:buAutoNum type="arabicPeriod"/>
            </a:pPr>
            <a:r>
              <a:rPr lang="en-US" sz="1400" dirty="0">
                <a:solidFill>
                  <a:schemeClr val="tx1"/>
                </a:solidFill>
                <a:latin typeface="Arial" charset="0"/>
                <a:cs typeface="Arial" charset="0"/>
              </a:rPr>
              <a:t>Damage to the spool seals on radiator return flexible jumper QD F128 during original installation </a:t>
            </a:r>
          </a:p>
          <a:p>
            <a:pPr lvl="1" indent="-342900" eaLnBrk="1" hangingPunct="1">
              <a:buFont typeface="+mj-lt"/>
              <a:buAutoNum type="arabicPeriod"/>
            </a:pPr>
            <a:r>
              <a:rPr lang="en-US" sz="1400" dirty="0">
                <a:solidFill>
                  <a:schemeClr val="tx1"/>
                </a:solidFill>
                <a:latin typeface="Arial" charset="0"/>
                <a:cs typeface="Arial" charset="0"/>
              </a:rPr>
              <a:t>Combined with localized Nedox plating adhesion issues on QD F128 housing, which were coincidentally located under the damage seals, aggravated by thermal cycling</a:t>
            </a:r>
          </a:p>
          <a:p>
            <a:pPr marL="285750" indent="-285750" eaLnBrk="1" hangingPunct="1">
              <a:buFont typeface="Arial" panose="020B0604020202020204" pitchFamily="34" charset="0"/>
              <a:buChar char="•"/>
            </a:pPr>
            <a:endParaRPr lang="en-US" sz="800" dirty="0">
              <a:latin typeface="Arial" charset="0"/>
              <a:cs typeface="Arial" charset="0"/>
            </a:endParaRPr>
          </a:p>
          <a:p>
            <a:pPr marL="285750" indent="-285750" eaLnBrk="1" hangingPunct="1">
              <a:buFont typeface="Arial" panose="020B0604020202020204" pitchFamily="34" charset="0"/>
              <a:buChar char="•"/>
            </a:pPr>
            <a:r>
              <a:rPr lang="en-US" sz="1400" dirty="0">
                <a:latin typeface="Arial" charset="0"/>
                <a:cs typeface="Arial" charset="0"/>
              </a:rPr>
              <a:t>Failure investigation results and on-orbit ammonia inventory trends at the completion of the investigation indicated this type of leak signature may be unique to QD F128</a:t>
            </a:r>
          </a:p>
          <a:p>
            <a:pPr marL="756285" lvl="1" indent="-287655">
              <a:lnSpc>
                <a:spcPct val="100000"/>
              </a:lnSpc>
              <a:spcBef>
                <a:spcPts val="290"/>
              </a:spcBef>
              <a:buChar char="–"/>
              <a:tabLst>
                <a:tab pos="756285" algn="l"/>
                <a:tab pos="756920" algn="l"/>
              </a:tabLst>
            </a:pPr>
            <a:endParaRPr lang="en-US" sz="1400" dirty="0">
              <a:solidFill>
                <a:schemeClr val="tx1"/>
              </a:solidFill>
              <a:latin typeface="Arial"/>
              <a:cs typeface="Arial"/>
            </a:endParaRPr>
          </a:p>
          <a:p>
            <a:pPr marL="685800" lvl="1" eaLnBrk="1" hangingPunct="1">
              <a:buFont typeface="Arial" panose="020B0604020202020204" pitchFamily="34" charset="0"/>
              <a:buChar char="•"/>
            </a:pPr>
            <a:endParaRPr lang="en-US" sz="11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15</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Conclusions</a:t>
            </a:r>
          </a:p>
        </p:txBody>
      </p:sp>
      <p:pic>
        <p:nvPicPr>
          <p:cNvPr id="5" name="Content Placeholder 9">
            <a:extLst>
              <a:ext uri="{FF2B5EF4-FFF2-40B4-BE49-F238E27FC236}">
                <a16:creationId xmlns:a16="http://schemas.microsoft.com/office/drawing/2014/main" id="{3214F4DF-5A80-4E16-AEAF-6A0AB1710D87}"/>
              </a:ext>
            </a:extLst>
          </p:cNvPr>
          <p:cNvPicPr>
            <a:picLocks noChangeAspect="1"/>
          </p:cNvPicPr>
          <p:nvPr/>
        </p:nvPicPr>
        <p:blipFill rotWithShape="1">
          <a:blip r:embed="rId3"/>
          <a:srcRect t="26312" b="8939"/>
          <a:stretch/>
        </p:blipFill>
        <p:spPr bwMode="auto">
          <a:xfrm>
            <a:off x="1964990" y="3352800"/>
            <a:ext cx="6845358" cy="3041010"/>
          </a:xfrm>
          <a:prstGeom prst="rect">
            <a:avLst/>
          </a:prstGeom>
          <a:noFill/>
          <a:ln w="9525">
            <a:noFill/>
            <a:miter lim="800000"/>
            <a:headEnd/>
            <a:tailEnd/>
          </a:ln>
        </p:spPr>
      </p:pic>
      <p:sp>
        <p:nvSpPr>
          <p:cNvPr id="6" name="object 81">
            <a:extLst>
              <a:ext uri="{FF2B5EF4-FFF2-40B4-BE49-F238E27FC236}">
                <a16:creationId xmlns:a16="http://schemas.microsoft.com/office/drawing/2014/main" id="{4BBC62CE-7EC9-45E1-B399-1E3E4853CC16}"/>
              </a:ext>
            </a:extLst>
          </p:cNvPr>
          <p:cNvSpPr txBox="1"/>
          <p:nvPr/>
        </p:nvSpPr>
        <p:spPr>
          <a:xfrm>
            <a:off x="2057400" y="6470010"/>
            <a:ext cx="4281804" cy="197490"/>
          </a:xfrm>
          <a:prstGeom prst="rect">
            <a:avLst/>
          </a:prstGeom>
        </p:spPr>
        <p:txBody>
          <a:bodyPr vert="horz" wrap="square" lIns="0" tIns="12700" rIns="0" bIns="0" rtlCol="0">
            <a:spAutoFit/>
          </a:bodyPr>
          <a:lstStyle/>
          <a:p>
            <a:pPr marL="38100">
              <a:lnSpc>
                <a:spcPct val="100000"/>
              </a:lnSpc>
              <a:spcBef>
                <a:spcPts val="100"/>
              </a:spcBef>
            </a:pPr>
            <a:r>
              <a:rPr lang="en-US" sz="1200" dirty="0">
                <a:latin typeface="Arial"/>
                <a:cs typeface="Arial"/>
              </a:rPr>
              <a:t>Figure: </a:t>
            </a:r>
            <a:r>
              <a:rPr sz="1200" dirty="0">
                <a:latin typeface="Arial"/>
                <a:cs typeface="Arial"/>
              </a:rPr>
              <a:t>Unofficial fault tree </a:t>
            </a:r>
            <a:r>
              <a:rPr sz="1200" spc="-5" dirty="0">
                <a:latin typeface="Arial"/>
                <a:cs typeface="Arial"/>
              </a:rPr>
              <a:t>built as a tool by</a:t>
            </a:r>
            <a:r>
              <a:rPr sz="1200" spc="-114" dirty="0">
                <a:latin typeface="Arial"/>
                <a:cs typeface="Arial"/>
              </a:rPr>
              <a:t> </a:t>
            </a:r>
            <a:r>
              <a:rPr sz="1200" spc="-5" dirty="0">
                <a:latin typeface="Arial"/>
                <a:cs typeface="Arial"/>
              </a:rPr>
              <a:t>engineering</a:t>
            </a:r>
            <a:endParaRPr sz="1200" dirty="0">
              <a:latin typeface="Arial"/>
              <a:cs typeface="Arial"/>
            </a:endParaRPr>
          </a:p>
        </p:txBody>
      </p:sp>
      <p:pic>
        <p:nvPicPr>
          <p:cNvPr id="7" name="Content Placeholder 9">
            <a:extLst>
              <a:ext uri="{FF2B5EF4-FFF2-40B4-BE49-F238E27FC236}">
                <a16:creationId xmlns:a16="http://schemas.microsoft.com/office/drawing/2014/main" id="{3A0588F7-683E-47F4-9FB9-E534503384A6}"/>
              </a:ext>
            </a:extLst>
          </p:cNvPr>
          <p:cNvPicPr>
            <a:picLocks noChangeAspect="1"/>
          </p:cNvPicPr>
          <p:nvPr/>
        </p:nvPicPr>
        <p:blipFill rotWithShape="1">
          <a:blip r:embed="rId3"/>
          <a:srcRect l="31138" t="-1615" r="34132" b="77178"/>
          <a:stretch/>
        </p:blipFill>
        <p:spPr bwMode="auto">
          <a:xfrm>
            <a:off x="152400" y="3711245"/>
            <a:ext cx="2209800" cy="1066800"/>
          </a:xfrm>
          <a:prstGeom prst="rect">
            <a:avLst/>
          </a:prstGeom>
          <a:noFill/>
          <a:ln w="9525">
            <a:noFill/>
            <a:miter lim="800000"/>
            <a:headEnd/>
            <a:tailEnd/>
          </a:ln>
        </p:spPr>
      </p:pic>
    </p:spTree>
    <p:extLst>
      <p:ext uri="{BB962C8B-B14F-4D97-AF65-F5344CB8AC3E}">
        <p14:creationId xmlns:p14="http://schemas.microsoft.com/office/powerpoint/2010/main" val="1230395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0" y="914400"/>
            <a:ext cx="9182100" cy="1212820"/>
          </a:xfrm>
        </p:spPr>
        <p:txBody>
          <a:bodyPr/>
          <a:lstStyle/>
          <a:p>
            <a:pPr marL="285750" indent="-285750" eaLnBrk="1" hangingPunct="1">
              <a:buFont typeface="Arial" panose="020B0604020202020204" pitchFamily="34" charset="0"/>
              <a:buChar char="•"/>
            </a:pPr>
            <a:r>
              <a:rPr lang="en-US" sz="1600" u="sng" dirty="0">
                <a:latin typeface="Arial" charset="0"/>
                <a:cs typeface="Arial" charset="0"/>
              </a:rPr>
              <a:t>The following recommendations were made at the completion of the investigation</a:t>
            </a:r>
          </a:p>
          <a:p>
            <a:pPr marL="685800" lvl="1" eaLnBrk="1" hangingPunct="1">
              <a:buFont typeface="Arial" panose="020B0604020202020204" pitchFamily="34" charset="0"/>
              <a:buChar char="•"/>
            </a:pPr>
            <a:r>
              <a:rPr lang="en-US" sz="1600" dirty="0">
                <a:solidFill>
                  <a:schemeClr val="tx1"/>
                </a:solidFill>
                <a:latin typeface="Arial" charset="0"/>
                <a:cs typeface="Arial" charset="0"/>
              </a:rPr>
              <a:t>Continue with the current sparing posture of the ISS radiators jumpers, which is to assemble and launch new jumpers as needed</a:t>
            </a:r>
          </a:p>
          <a:p>
            <a:pPr marL="685800" lvl="1" eaLnBrk="1" hangingPunct="1">
              <a:buFont typeface="Arial" panose="020B0604020202020204" pitchFamily="34" charset="0"/>
              <a:buChar char="•"/>
            </a:pPr>
            <a:endParaRPr lang="en-US" sz="1600" dirty="0">
              <a:solidFill>
                <a:schemeClr val="tx1"/>
              </a:solidFill>
              <a:latin typeface="Arial" charset="0"/>
              <a:cs typeface="Arial" charset="0"/>
            </a:endParaRPr>
          </a:p>
          <a:p>
            <a:pPr marL="685800" lvl="1" eaLnBrk="1" hangingPunct="1">
              <a:buFont typeface="Arial" panose="020B0604020202020204" pitchFamily="34" charset="0"/>
              <a:buChar char="•"/>
            </a:pPr>
            <a:r>
              <a:rPr lang="en-US" sz="1600" dirty="0">
                <a:solidFill>
                  <a:schemeClr val="tx1"/>
                </a:solidFill>
                <a:latin typeface="Arial" charset="0"/>
                <a:cs typeface="Arial" charset="0"/>
              </a:rPr>
              <a:t>Reinstall the refurbished radiator jumpers to restore cooling capability (installed in March 2022 but awaiting to be reserviced)</a:t>
            </a:r>
          </a:p>
          <a:p>
            <a:pPr marL="685800" lvl="1" eaLnBrk="1" hangingPunct="1">
              <a:buFont typeface="Arial" panose="020B0604020202020204" pitchFamily="34" charset="0"/>
              <a:buChar char="•"/>
            </a:pPr>
            <a:endParaRPr lang="en-US" sz="1600" dirty="0">
              <a:solidFill>
                <a:schemeClr val="tx1"/>
              </a:solidFill>
              <a:latin typeface="Arial" charset="0"/>
              <a:cs typeface="Arial" charset="0"/>
            </a:endParaRPr>
          </a:p>
          <a:p>
            <a:pPr marL="685800" lvl="1" eaLnBrk="1" hangingPunct="1">
              <a:buFont typeface="Arial" panose="020B0604020202020204" pitchFamily="34" charset="0"/>
              <a:buChar char="•"/>
            </a:pPr>
            <a:r>
              <a:rPr lang="en-US" sz="1600" dirty="0">
                <a:solidFill>
                  <a:schemeClr val="tx1"/>
                </a:solidFill>
                <a:latin typeface="Arial" charset="0"/>
                <a:cs typeface="Arial" charset="0"/>
              </a:rPr>
              <a:t>No change to inspection and acceptance testing procedures, and continue using the current QD design with the adjusted Nedox plating process for future </a:t>
            </a:r>
          </a:p>
          <a:p>
            <a:pPr marL="685800" lvl="1" eaLnBrk="1" hangingPunct="1">
              <a:buFont typeface="Arial" panose="020B0604020202020204" pitchFamily="34" charset="0"/>
              <a:buChar char="•"/>
            </a:pPr>
            <a:endParaRPr lang="en-US" sz="800" dirty="0">
              <a:solidFill>
                <a:schemeClr val="tx1"/>
              </a:solidFill>
              <a:effectLst/>
              <a:latin typeface="Arial" charset="0"/>
              <a:ea typeface="Times New Roman" panose="02020603050405020304" pitchFamily="18"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7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a:p>
            <a:pPr marL="285750" indent="-285750" eaLnBrk="1" hangingPunct="1">
              <a:buFont typeface="Arial" panose="020B0604020202020204" pitchFamily="34" charset="0"/>
              <a:buChar char="•"/>
            </a:pPr>
            <a:endParaRPr lang="en-US" sz="1400" dirty="0">
              <a:latin typeface="Arial" charset="0"/>
              <a:cs typeface="Arial" charset="0"/>
            </a:endParaRP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16</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Recommendations</a:t>
            </a:r>
          </a:p>
        </p:txBody>
      </p:sp>
    </p:spTree>
    <p:extLst>
      <p:ext uri="{BB962C8B-B14F-4D97-AF65-F5344CB8AC3E}">
        <p14:creationId xmlns:p14="http://schemas.microsoft.com/office/powerpoint/2010/main" val="2581891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0" y="914400"/>
            <a:ext cx="9182100" cy="1212820"/>
          </a:xfrm>
        </p:spPr>
        <p:txBody>
          <a:bodyPr/>
          <a:lstStyle/>
          <a:p>
            <a:pPr marL="285750" indent="-285750" eaLnBrk="1" hangingPunct="1">
              <a:buFont typeface="Arial" panose="020B0604020202020204" pitchFamily="34" charset="0"/>
              <a:buChar char="•"/>
            </a:pPr>
            <a:r>
              <a:rPr lang="en-US" sz="1600" dirty="0">
                <a:latin typeface="Arial" charset="0"/>
                <a:cs typeface="Arial" charset="0"/>
              </a:rPr>
              <a:t>Following the conclusion of this investigation, telemetry from the S1 EATCS (as opposed to the P1 EATCS) began showing signs of a second possible accelerating ammonia leak</a:t>
            </a:r>
          </a:p>
          <a:p>
            <a:pPr marL="285750" indent="-285750" eaLnBrk="1" hangingPunct="1">
              <a:buFont typeface="Arial" panose="020B0604020202020204" pitchFamily="34" charset="0"/>
              <a:buChar char="•"/>
            </a:pPr>
            <a:endParaRPr lang="en-US" sz="1600" dirty="0">
              <a:latin typeface="Arial" charset="0"/>
              <a:cs typeface="Arial" charset="0"/>
            </a:endParaRPr>
          </a:p>
          <a:p>
            <a:pPr marL="285750" lvl="1" eaLnBrk="1" hangingPunct="1">
              <a:buFont typeface="Arial" panose="020B0604020202020204" pitchFamily="34" charset="0"/>
              <a:buChar char="•"/>
            </a:pPr>
            <a:r>
              <a:rPr lang="en-US" sz="1600" dirty="0">
                <a:solidFill>
                  <a:schemeClr val="tx1"/>
                </a:solidFill>
                <a:latin typeface="Arial" charset="0"/>
                <a:cs typeface="Arial" charset="0"/>
              </a:rPr>
              <a:t>Similar robotic leak locating leak locating activities were performed, and the results indicated that ammonia was originating from a similar radiator QD as the leaky QD F128</a:t>
            </a:r>
          </a:p>
          <a:p>
            <a:pPr marL="285750" lvl="1" eaLnBrk="1" hangingPunct="1">
              <a:buFont typeface="Arial" panose="020B0604020202020204" pitchFamily="34" charset="0"/>
              <a:buChar char="•"/>
            </a:pPr>
            <a:endParaRPr lang="en-US" sz="1600" dirty="0">
              <a:solidFill>
                <a:schemeClr val="tx1"/>
              </a:solidFill>
              <a:latin typeface="Arial" charset="0"/>
              <a:cs typeface="Arial" charset="0"/>
            </a:endParaRPr>
          </a:p>
          <a:p>
            <a:pPr marL="285750" lvl="1" eaLnBrk="1" hangingPunct="1">
              <a:buFont typeface="Arial" panose="020B0604020202020204" pitchFamily="34" charset="0"/>
              <a:buChar char="•"/>
            </a:pPr>
            <a:r>
              <a:rPr lang="en-US" sz="1600" dirty="0">
                <a:solidFill>
                  <a:schemeClr val="tx1"/>
                </a:solidFill>
                <a:latin typeface="Arial" charset="0"/>
                <a:cs typeface="Arial" charset="0"/>
              </a:rPr>
              <a:t>Currently, the leak rate and degree of acceleration is significantly less than that experienced on the P1 EATCS, and the system continues to operate normally</a:t>
            </a:r>
          </a:p>
          <a:p>
            <a:pPr marL="285750" lvl="1" eaLnBrk="1" hangingPunct="1">
              <a:buFont typeface="Arial" panose="020B0604020202020204" pitchFamily="34" charset="0"/>
              <a:buChar char="•"/>
            </a:pPr>
            <a:endParaRPr lang="en-US" sz="1600" dirty="0">
              <a:solidFill>
                <a:schemeClr val="tx1"/>
              </a:solidFill>
              <a:latin typeface="Arial" charset="0"/>
              <a:cs typeface="Arial" charset="0"/>
            </a:endParaRPr>
          </a:p>
          <a:p>
            <a:pPr marL="285750" indent="-285750" eaLnBrk="1" hangingPunct="1">
              <a:buFont typeface="Arial" panose="020B0604020202020204" pitchFamily="34" charset="0"/>
              <a:buChar char="•"/>
            </a:pPr>
            <a:r>
              <a:rPr lang="en-US" sz="1600" dirty="0">
                <a:latin typeface="Arial" charset="0"/>
                <a:cs typeface="Arial" charset="0"/>
              </a:rPr>
              <a:t>Further investigation is necessary to determine if the root cause is the same as QD F128 or not, and the conclusions from this investigation may have to be revisited</a:t>
            </a: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17</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solidFill>
                  <a:schemeClr val="tx1"/>
                </a:solidFill>
              </a:rPr>
              <a:t>Observations</a:t>
            </a:r>
          </a:p>
        </p:txBody>
      </p:sp>
    </p:spTree>
    <p:extLst>
      <p:ext uri="{BB962C8B-B14F-4D97-AF65-F5344CB8AC3E}">
        <p14:creationId xmlns:p14="http://schemas.microsoft.com/office/powerpoint/2010/main" val="1107084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E22616-33B9-443F-8E8C-A9B84D464F7C}"/>
              </a:ext>
            </a:extLst>
          </p:cNvPr>
          <p:cNvSpPr>
            <a:spLocks noGrp="1"/>
          </p:cNvSpPr>
          <p:nvPr>
            <p:ph idx="1"/>
          </p:nvPr>
        </p:nvSpPr>
        <p:spPr/>
        <p:txBody>
          <a:bodyPr/>
          <a:lstStyle/>
          <a:p>
            <a:r>
              <a:rPr lang="en-US" sz="1600" dirty="0"/>
              <a:t>This work was supported by:</a:t>
            </a:r>
          </a:p>
          <a:p>
            <a:pPr lvl="1"/>
            <a:r>
              <a:rPr lang="en-US" sz="1600" dirty="0">
                <a:solidFill>
                  <a:schemeClr val="tx1"/>
                </a:solidFill>
              </a:rPr>
              <a:t>The NASA Lyndon B. Johnson Space Center (JSC) Active Thermal Control System (ATCS) Team</a:t>
            </a:r>
          </a:p>
          <a:p>
            <a:pPr lvl="1"/>
            <a:r>
              <a:rPr lang="en-US" sz="1600" dirty="0">
                <a:solidFill>
                  <a:schemeClr val="tx1"/>
                </a:solidFill>
              </a:rPr>
              <a:t>NASA JSC’s Materials and Processes (M&amp;P) Team</a:t>
            </a:r>
          </a:p>
          <a:p>
            <a:pPr lvl="1"/>
            <a:r>
              <a:rPr lang="en-US" sz="1600" dirty="0">
                <a:solidFill>
                  <a:schemeClr val="tx1"/>
                </a:solidFill>
              </a:rPr>
              <a:t>NASA White Sands Test Facility (WSTF)</a:t>
            </a:r>
          </a:p>
          <a:p>
            <a:pPr lvl="1"/>
            <a:r>
              <a:rPr lang="en-US" sz="1600" dirty="0">
                <a:solidFill>
                  <a:schemeClr val="tx1"/>
                </a:solidFill>
              </a:rPr>
              <a:t>Boeing Huntsville Hardware Processing and  Houston ATCS</a:t>
            </a:r>
          </a:p>
          <a:p>
            <a:pPr lvl="1"/>
            <a:r>
              <a:rPr lang="en-US" sz="1600" dirty="0">
                <a:solidFill>
                  <a:schemeClr val="tx1"/>
                </a:solidFill>
              </a:rPr>
              <a:t>Parker Stratoflex Quick Disconnect (QD)</a:t>
            </a:r>
          </a:p>
          <a:p>
            <a:pPr lvl="1"/>
            <a:r>
              <a:rPr lang="en-US" sz="1600" dirty="0">
                <a:solidFill>
                  <a:schemeClr val="tx1"/>
                </a:solidFill>
              </a:rPr>
              <a:t>In addition, Russell Morrison (Boeing QD Expert) and Johnny Golden (retired Boeing Materials and Processes Expert) were significant contributors to this investigation</a:t>
            </a:r>
          </a:p>
        </p:txBody>
      </p:sp>
      <p:sp>
        <p:nvSpPr>
          <p:cNvPr id="3" name="Slide Number Placeholder 2">
            <a:extLst>
              <a:ext uri="{FF2B5EF4-FFF2-40B4-BE49-F238E27FC236}">
                <a16:creationId xmlns:a16="http://schemas.microsoft.com/office/drawing/2014/main" id="{3DD674B2-1AF5-4BA4-A08A-EC4A9FC5C72B}"/>
              </a:ext>
            </a:extLst>
          </p:cNvPr>
          <p:cNvSpPr>
            <a:spLocks noGrp="1"/>
          </p:cNvSpPr>
          <p:nvPr>
            <p:ph type="sldNum" sz="quarter" idx="12"/>
          </p:nvPr>
        </p:nvSpPr>
        <p:spPr/>
        <p:txBody>
          <a:bodyPr/>
          <a:lstStyle/>
          <a:p>
            <a:fld id="{7FD4D3F0-8DF4-40CC-8AD0-48E7DA02841F}" type="slidenum">
              <a:rPr lang="en-US" smtClean="0"/>
              <a:pPr/>
              <a:t>18</a:t>
            </a:fld>
            <a:endParaRPr lang="en-US" dirty="0"/>
          </a:p>
        </p:txBody>
      </p:sp>
      <p:sp>
        <p:nvSpPr>
          <p:cNvPr id="4" name="Title 3">
            <a:extLst>
              <a:ext uri="{FF2B5EF4-FFF2-40B4-BE49-F238E27FC236}">
                <a16:creationId xmlns:a16="http://schemas.microsoft.com/office/drawing/2014/main" id="{26A20B7B-600A-4E89-8AF8-E3CF7404CF22}"/>
              </a:ext>
            </a:extLst>
          </p:cNvPr>
          <p:cNvSpPr>
            <a:spLocks noGrp="1"/>
          </p:cNvSpPr>
          <p:nvPr>
            <p:ph type="title"/>
          </p:nvPr>
        </p:nvSpPr>
        <p:spPr/>
        <p:txBody>
          <a:bodyPr/>
          <a:lstStyle/>
          <a:p>
            <a:r>
              <a:rPr lang="en-US" b="1" dirty="0"/>
              <a:t>Acknowledgments</a:t>
            </a:r>
          </a:p>
        </p:txBody>
      </p:sp>
    </p:spTree>
    <p:extLst>
      <p:ext uri="{BB962C8B-B14F-4D97-AF65-F5344CB8AC3E}">
        <p14:creationId xmlns:p14="http://schemas.microsoft.com/office/powerpoint/2010/main" val="109904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60C452-ADB6-426E-854A-30537F591F69}"/>
              </a:ext>
            </a:extLst>
          </p:cNvPr>
          <p:cNvSpPr txBox="1">
            <a:spLocks/>
          </p:cNvSpPr>
          <p:nvPr/>
        </p:nvSpPr>
        <p:spPr>
          <a:xfrm>
            <a:off x="990600" y="3161414"/>
            <a:ext cx="7431634" cy="535172"/>
          </a:xfrm>
          <a:prstGeom prst="rect">
            <a:avLst/>
          </a:prstGeom>
          <a:solidFill>
            <a:srgbClr val="FFC000"/>
          </a:solidFill>
        </p:spPr>
        <p:txBody>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2pPr>
            <a:lvl3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3pPr>
            <a:lvl4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4pPr>
            <a:lvl5pPr algn="l" rtl="0" eaLnBrk="0" fontAlgn="base" hangingPunct="0">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5pPr>
            <a:lvl6pPr marL="4572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6pPr>
            <a:lvl7pPr marL="9144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7pPr>
            <a:lvl8pPr marL="13716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8pPr>
            <a:lvl9pPr marL="1828800" algn="l" rtl="0" fontAlgn="base">
              <a:spcBef>
                <a:spcPct val="0"/>
              </a:spcBef>
              <a:spcAft>
                <a:spcPct val="0"/>
              </a:spcAft>
              <a:defRPr sz="2400">
                <a:solidFill>
                  <a:schemeClr val="tx2"/>
                </a:solidFill>
                <a:latin typeface="Arial" pitchFamily="-96" charset="0"/>
                <a:ea typeface="ＭＳ Ｐゴシック" pitchFamily="-112" charset="-128"/>
                <a:cs typeface="ＭＳ Ｐゴシック" pitchFamily="-112" charset="-128"/>
              </a:defRPr>
            </a:lvl9pPr>
          </a:lstStyle>
          <a:p>
            <a:pPr algn="ctr"/>
            <a:r>
              <a:rPr lang="en-US" kern="0" dirty="0"/>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E92708-76C5-43EE-9403-07611F1268CE}"/>
              </a:ext>
            </a:extLst>
          </p:cNvPr>
          <p:cNvSpPr>
            <a:spLocks noGrp="1"/>
          </p:cNvSpPr>
          <p:nvPr>
            <p:ph idx="1"/>
          </p:nvPr>
        </p:nvSpPr>
        <p:spPr>
          <a:xfrm>
            <a:off x="304800" y="990600"/>
            <a:ext cx="7772400" cy="4495800"/>
          </a:xfrm>
        </p:spPr>
        <p:txBody>
          <a:bodyPr/>
          <a:lstStyle/>
          <a:p>
            <a:r>
              <a:rPr lang="en-US" sz="2400" dirty="0">
                <a:latin typeface="Arial" panose="020B0604020202020204" pitchFamily="34" charset="0"/>
                <a:cs typeface="Arial" panose="020B0604020202020204" pitchFamily="34" charset="0"/>
              </a:rPr>
              <a:t>Background</a:t>
            </a:r>
          </a:p>
          <a:p>
            <a:r>
              <a:rPr lang="en-US" sz="2400" dirty="0">
                <a:latin typeface="Arial" panose="020B0604020202020204" pitchFamily="34" charset="0"/>
                <a:cs typeface="Arial" panose="020B0604020202020204" pitchFamily="34" charset="0"/>
              </a:rPr>
              <a:t>Problem Statement</a:t>
            </a:r>
          </a:p>
          <a:p>
            <a:r>
              <a:rPr lang="en-US" sz="2400" dirty="0"/>
              <a:t>Leak Testing</a:t>
            </a:r>
          </a:p>
          <a:p>
            <a:r>
              <a:rPr lang="en-US" sz="2400" dirty="0"/>
              <a:t>Disassembly &amp; Dissection</a:t>
            </a:r>
          </a:p>
          <a:p>
            <a:r>
              <a:rPr lang="en-US" sz="2400" dirty="0"/>
              <a:t>Potential Contributors</a:t>
            </a:r>
          </a:p>
          <a:p>
            <a:r>
              <a:rPr lang="en-US" sz="2400" dirty="0"/>
              <a:t>Materials and Processes (M&amp;P) Testing Plan</a:t>
            </a:r>
          </a:p>
          <a:p>
            <a:r>
              <a:rPr lang="en-US" sz="2400" dirty="0"/>
              <a:t>Findings</a:t>
            </a:r>
          </a:p>
          <a:p>
            <a:r>
              <a:rPr lang="en-US" sz="2400" dirty="0">
                <a:latin typeface="Arial" panose="020B0604020202020204" pitchFamily="34" charset="0"/>
                <a:cs typeface="Arial" panose="020B0604020202020204" pitchFamily="34" charset="0"/>
              </a:rPr>
              <a:t>Conclusions </a:t>
            </a:r>
          </a:p>
          <a:p>
            <a:r>
              <a:rPr lang="en-US" sz="2400" dirty="0">
                <a:latin typeface="Arial" panose="020B0604020202020204" pitchFamily="34" charset="0"/>
                <a:cs typeface="Arial" panose="020B0604020202020204" pitchFamily="34" charset="0"/>
              </a:rPr>
              <a:t>Recommendations</a:t>
            </a:r>
          </a:p>
          <a:p>
            <a:r>
              <a:rPr lang="en-US" sz="2400" dirty="0"/>
              <a:t>Observations</a:t>
            </a:r>
            <a:endParaRPr lang="en-US" sz="2400" dirty="0">
              <a:latin typeface="Arial" panose="020B0604020202020204" pitchFamily="34" charset="0"/>
              <a:cs typeface="Arial" panose="020B0604020202020204" pitchFamily="34" charset="0"/>
            </a:endParaRPr>
          </a:p>
          <a:p>
            <a:endParaRPr lang="en-US" dirty="0"/>
          </a:p>
        </p:txBody>
      </p:sp>
      <p:sp>
        <p:nvSpPr>
          <p:cNvPr id="3" name="Slide Number Placeholder 2">
            <a:extLst>
              <a:ext uri="{FF2B5EF4-FFF2-40B4-BE49-F238E27FC236}">
                <a16:creationId xmlns:a16="http://schemas.microsoft.com/office/drawing/2014/main" id="{6394999C-DE26-4CF4-8E4E-1FF8A7011A65}"/>
              </a:ext>
            </a:extLst>
          </p:cNvPr>
          <p:cNvSpPr>
            <a:spLocks noGrp="1"/>
          </p:cNvSpPr>
          <p:nvPr>
            <p:ph type="sldNum" sz="quarter" idx="12"/>
          </p:nvPr>
        </p:nvSpPr>
        <p:spPr/>
        <p:txBody>
          <a:bodyPr/>
          <a:lstStyle/>
          <a:p>
            <a:fld id="{7FD4D3F0-8DF4-40CC-8AD0-48E7DA02841F}" type="slidenum">
              <a:rPr lang="en-US" smtClean="0"/>
              <a:pPr/>
              <a:t>2</a:t>
            </a:fld>
            <a:endParaRPr lang="en-US" dirty="0"/>
          </a:p>
        </p:txBody>
      </p:sp>
      <p:sp>
        <p:nvSpPr>
          <p:cNvPr id="4" name="Title 3">
            <a:extLst>
              <a:ext uri="{FF2B5EF4-FFF2-40B4-BE49-F238E27FC236}">
                <a16:creationId xmlns:a16="http://schemas.microsoft.com/office/drawing/2014/main" id="{A51882BB-8B50-4188-B32F-3ED0AD35A4D3}"/>
              </a:ext>
            </a:extLst>
          </p:cNvPr>
          <p:cNvSpPr>
            <a:spLocks noGrp="1"/>
          </p:cNvSpPr>
          <p:nvPr>
            <p:ph type="title"/>
          </p:nvPr>
        </p:nvSpPr>
        <p:spPr/>
        <p:txBody>
          <a:bodyPr/>
          <a:lstStyle/>
          <a:p>
            <a:r>
              <a:rPr lang="en-US" b="1" dirty="0"/>
              <a:t>Agenda</a:t>
            </a:r>
          </a:p>
        </p:txBody>
      </p:sp>
    </p:spTree>
    <p:extLst>
      <p:ext uri="{BB962C8B-B14F-4D97-AF65-F5344CB8AC3E}">
        <p14:creationId xmlns:p14="http://schemas.microsoft.com/office/powerpoint/2010/main" val="2666269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228600" y="990600"/>
            <a:ext cx="8763000" cy="4495800"/>
          </a:xfrm>
        </p:spPr>
        <p:txBody>
          <a:bodyPr/>
          <a:lstStyle/>
          <a:p>
            <a:r>
              <a:rPr lang="en-US" sz="1500" dirty="0">
                <a:latin typeface="Arial" panose="020B0604020202020204" pitchFamily="34" charset="0"/>
                <a:cs typeface="Arial" panose="020B0604020202020204" pitchFamily="34" charset="0"/>
              </a:rPr>
              <a:t>The Port (P1) and Starboard (S1) External Active Thermal Control Systems (EATCS) are single phase, mechanically pumped ammonia loops that operate independently to cool the pressurized modules and external avionics on the International Space Station (ISS)</a:t>
            </a:r>
          </a:p>
          <a:p>
            <a:endParaRPr lang="en-US" sz="1000" dirty="0"/>
          </a:p>
          <a:p>
            <a:r>
              <a:rPr lang="en-US" sz="1500" dirty="0">
                <a:latin typeface="Arial" panose="020B0604020202020204" pitchFamily="34" charset="0"/>
                <a:cs typeface="Arial" panose="020B0604020202020204" pitchFamily="34" charset="0"/>
              </a:rPr>
              <a:t>5 years after activation, the P1 EATCS experienced an accelerating coolant leak, and a series of spacewalks and robotic leak locating surveys helped narrow the source to a pair of flexible jumpers that supply coolant to and from one of three P1 EATCS radiators </a:t>
            </a:r>
          </a:p>
          <a:p>
            <a:endParaRPr lang="en-US" sz="1600" dirty="0"/>
          </a:p>
          <a:p>
            <a:endParaRPr lang="en-US" sz="1600" dirty="0"/>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3</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t>Background</a:t>
            </a:r>
          </a:p>
        </p:txBody>
      </p:sp>
      <p:sp>
        <p:nvSpPr>
          <p:cNvPr id="5" name="TextBox 4">
            <a:extLst>
              <a:ext uri="{FF2B5EF4-FFF2-40B4-BE49-F238E27FC236}">
                <a16:creationId xmlns:a16="http://schemas.microsoft.com/office/drawing/2014/main" id="{B6F99131-F5CA-4D51-851E-BEB0C7298848}"/>
              </a:ext>
            </a:extLst>
          </p:cNvPr>
          <p:cNvSpPr txBox="1"/>
          <p:nvPr/>
        </p:nvSpPr>
        <p:spPr>
          <a:xfrm>
            <a:off x="2438400" y="6524036"/>
            <a:ext cx="4648200" cy="276999"/>
          </a:xfrm>
          <a:prstGeom prst="rect">
            <a:avLst/>
          </a:prstGeom>
          <a:noFill/>
        </p:spPr>
        <p:txBody>
          <a:bodyPr wrap="square" rtlCol="0">
            <a:spAutoFit/>
          </a:bodyPr>
          <a:lstStyle/>
          <a:p>
            <a:r>
              <a:rPr lang="en-US" sz="1200" dirty="0"/>
              <a:t>Figure: P1 EATCS Radiator and leaky flexible jumpers</a:t>
            </a:r>
          </a:p>
        </p:txBody>
      </p:sp>
      <p:pic>
        <p:nvPicPr>
          <p:cNvPr id="12" name="Picture 11">
            <a:extLst>
              <a:ext uri="{FF2B5EF4-FFF2-40B4-BE49-F238E27FC236}">
                <a16:creationId xmlns:a16="http://schemas.microsoft.com/office/drawing/2014/main" id="{770487B9-AB5A-4AA6-9C6D-F09A0CBFFC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64" t="24631" r="26277" b="558"/>
          <a:stretch/>
        </p:blipFill>
        <p:spPr bwMode="auto">
          <a:xfrm flipH="1">
            <a:off x="2635304" y="2862524"/>
            <a:ext cx="4070295" cy="3635431"/>
          </a:xfrm>
          <a:prstGeom prst="rect">
            <a:avLst/>
          </a:prstGeom>
          <a:ln>
            <a:noFill/>
          </a:ln>
          <a:extLst>
            <a:ext uri="{53640926-AAD7-44D8-BBD7-CCE9431645EC}">
              <a14:shadowObscured xmlns:a14="http://schemas.microsoft.com/office/drawing/2010/main"/>
            </a:ext>
          </a:extLst>
        </p:spPr>
      </p:pic>
      <p:cxnSp>
        <p:nvCxnSpPr>
          <p:cNvPr id="13" name="Straight Arrow Connector 12">
            <a:extLst>
              <a:ext uri="{FF2B5EF4-FFF2-40B4-BE49-F238E27FC236}">
                <a16:creationId xmlns:a16="http://schemas.microsoft.com/office/drawing/2014/main" id="{46A68E15-5761-4F0C-8A4C-0425F3B756FA}"/>
              </a:ext>
            </a:extLst>
          </p:cNvPr>
          <p:cNvCxnSpPr>
            <a:cxnSpLocks/>
          </p:cNvCxnSpPr>
          <p:nvPr/>
        </p:nvCxnSpPr>
        <p:spPr>
          <a:xfrm>
            <a:off x="2083435" y="4678998"/>
            <a:ext cx="826770" cy="52895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1FD4F875-EE37-4313-A052-941A7171875A}"/>
              </a:ext>
            </a:extLst>
          </p:cNvPr>
          <p:cNvSpPr txBox="1"/>
          <p:nvPr/>
        </p:nvSpPr>
        <p:spPr>
          <a:xfrm>
            <a:off x="609600" y="3264218"/>
            <a:ext cx="2146300" cy="516255"/>
          </a:xfrm>
          <a:prstGeom prst="rect">
            <a:avLst/>
          </a:prstGeom>
          <a:noFill/>
        </p:spPr>
        <p:txBody>
          <a:bodyPr wrap="square" rtlCol="0">
            <a:noAutofit/>
          </a:bodyPr>
          <a:lstStyle/>
          <a:p>
            <a:pPr marL="0" marR="0">
              <a:lnSpc>
                <a:spcPct val="115000"/>
              </a:lnSpc>
              <a:spcBef>
                <a:spcPts val="0"/>
              </a:spcBef>
              <a:spcAft>
                <a:spcPts val="0"/>
              </a:spcAft>
            </a:pPr>
            <a:r>
              <a:rPr lang="en-US" sz="1600" dirty="0">
                <a:solidFill>
                  <a:srgbClr val="00B050"/>
                </a:solidFill>
                <a:effectLst/>
                <a:latin typeface="Arial" panose="020B0604020202020204" pitchFamily="34" charset="0"/>
                <a:ea typeface="Calibri" panose="020F0502020204030204" pitchFamily="34" charset="0"/>
                <a:cs typeface="Arial" panose="020B0604020202020204" pitchFamily="34" charset="0"/>
              </a:rPr>
              <a:t>Leaky Flexible Jumpers </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A6BA089-0317-4CD4-BDB3-5FB2320AE65D}"/>
              </a:ext>
            </a:extLst>
          </p:cNvPr>
          <p:cNvCxnSpPr>
            <a:cxnSpLocks/>
          </p:cNvCxnSpPr>
          <p:nvPr/>
        </p:nvCxnSpPr>
        <p:spPr>
          <a:xfrm>
            <a:off x="1923491" y="3652869"/>
            <a:ext cx="1213409" cy="472704"/>
          </a:xfrm>
          <a:prstGeom prst="straightConnector1">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1">
            <a:extLst>
              <a:ext uri="{FF2B5EF4-FFF2-40B4-BE49-F238E27FC236}">
                <a16:creationId xmlns:a16="http://schemas.microsoft.com/office/drawing/2014/main" id="{69F2DFFA-EE10-47B5-B6E6-2383381AA754}"/>
              </a:ext>
            </a:extLst>
          </p:cNvPr>
          <p:cNvSpPr txBox="1"/>
          <p:nvPr/>
        </p:nvSpPr>
        <p:spPr>
          <a:xfrm>
            <a:off x="1622425" y="4432618"/>
            <a:ext cx="755015" cy="230505"/>
          </a:xfrm>
          <a:prstGeom prst="rect">
            <a:avLst/>
          </a:prstGeom>
          <a:noFill/>
        </p:spPr>
        <p:txBody>
          <a:bodyPr wrap="square" rtlCol="0">
            <a:noAutofit/>
          </a:bodyPr>
          <a:lstStyle/>
          <a:p>
            <a:pPr marL="0" marR="0">
              <a:lnSpc>
                <a:spcPct val="115000"/>
              </a:lnSpc>
              <a:spcBef>
                <a:spcPts val="0"/>
              </a:spcBef>
              <a:spcAft>
                <a:spcPts val="1000"/>
              </a:spcAft>
            </a:pPr>
            <a:r>
              <a:rPr lang="en-US" sz="1600" dirty="0">
                <a:solidFill>
                  <a:srgbClr val="FF0000"/>
                </a:solidFill>
                <a:effectLst/>
                <a:latin typeface="Arial" panose="020B0604020202020204" pitchFamily="34" charset="0"/>
                <a:ea typeface="Calibri" panose="020F0502020204030204" pitchFamily="34" charset="0"/>
                <a:cs typeface="Arial" panose="020B0604020202020204" pitchFamily="34" charset="0"/>
              </a:rPr>
              <a:t>Radiator</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Oval 10">
            <a:extLst>
              <a:ext uri="{FF2B5EF4-FFF2-40B4-BE49-F238E27FC236}">
                <a16:creationId xmlns:a16="http://schemas.microsoft.com/office/drawing/2014/main" id="{5A344779-5371-41D3-9EE1-EA21943E5FE4}"/>
              </a:ext>
            </a:extLst>
          </p:cNvPr>
          <p:cNvSpPr/>
          <p:nvPr/>
        </p:nvSpPr>
        <p:spPr bwMode="auto">
          <a:xfrm>
            <a:off x="3136900" y="3923828"/>
            <a:ext cx="292100" cy="343372"/>
          </a:xfrm>
          <a:prstGeom prst="ellipse">
            <a:avLst/>
          </a:prstGeom>
          <a:solidFill>
            <a:srgbClr val="92D050">
              <a:alpha val="6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6"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81495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indoor, engine&#10;&#10;Description automatically generated">
            <a:extLst>
              <a:ext uri="{FF2B5EF4-FFF2-40B4-BE49-F238E27FC236}">
                <a16:creationId xmlns:a16="http://schemas.microsoft.com/office/drawing/2014/main" id="{7695E2C7-C800-4CCB-86D4-8B34D8ADB0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87575" y="3205131"/>
            <a:ext cx="5334000" cy="3218224"/>
          </a:xfrm>
          <a:prstGeom prst="rect">
            <a:avLst/>
          </a:prstGeom>
        </p:spPr>
      </p:pic>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48259" y="783946"/>
            <a:ext cx="8915400" cy="4495800"/>
          </a:xfrm>
        </p:spPr>
        <p:txBody>
          <a:bodyPr/>
          <a:lstStyle/>
          <a:p>
            <a:r>
              <a:rPr lang="en-US" sz="1400" dirty="0">
                <a:latin typeface="Arial" panose="020B0604020202020204" pitchFamily="34" charset="0"/>
                <a:cs typeface="Arial" panose="020B0604020202020204" pitchFamily="34" charset="0"/>
              </a:rPr>
              <a:t>The pair of jumpers were too physically close to differentiate which one was leaking, and the leak was accelerating to the point were operations </a:t>
            </a:r>
            <a:r>
              <a:rPr lang="en-US" sz="1400" dirty="0"/>
              <a:t>c</a:t>
            </a:r>
            <a:r>
              <a:rPr lang="en-US" sz="1400" dirty="0">
                <a:latin typeface="Arial" panose="020B0604020202020204" pitchFamily="34" charset="0"/>
                <a:cs typeface="Arial" panose="020B0604020202020204" pitchFamily="34" charset="0"/>
              </a:rPr>
              <a:t>ould have been in jeopardy </a:t>
            </a:r>
          </a:p>
          <a:p>
            <a:endParaRPr lang="en-US" sz="800" dirty="0">
              <a:latin typeface="Arial" panose="020B0604020202020204" pitchFamily="34" charset="0"/>
              <a:cs typeface="Arial" panose="020B0604020202020204" pitchFamily="34" charset="0"/>
            </a:endParaRPr>
          </a:p>
          <a:p>
            <a:r>
              <a:rPr lang="en-US" sz="1400" dirty="0"/>
              <a:t>Thus, the jumpers and radiator were vented and isolated, which stopped the leak, but consequently, </a:t>
            </a:r>
            <a:r>
              <a:rPr lang="en-US" sz="1400" dirty="0">
                <a:latin typeface="Arial" panose="020B0604020202020204" pitchFamily="34" charset="0"/>
                <a:cs typeface="Arial" panose="020B0604020202020204" pitchFamily="34" charset="0"/>
              </a:rPr>
              <a:t>reduced cooling capability</a:t>
            </a:r>
          </a:p>
          <a:p>
            <a:endParaRPr lang="en-US" sz="800" dirty="0">
              <a:latin typeface="Arial" panose="020B0604020202020204" pitchFamily="34" charset="0"/>
              <a:cs typeface="Arial" panose="020B0604020202020204" pitchFamily="34" charset="0"/>
            </a:endParaRPr>
          </a:p>
          <a:p>
            <a:r>
              <a:rPr lang="en-US" sz="1400" dirty="0"/>
              <a:t>I</a:t>
            </a:r>
            <a:r>
              <a:rPr lang="en-US" sz="1400" dirty="0">
                <a:latin typeface="Arial" panose="020B0604020202020204" pitchFamily="34" charset="0"/>
                <a:cs typeface="Arial" panose="020B0604020202020204" pitchFamily="34" charset="0"/>
              </a:rPr>
              <a:t>t was unknown if the cause of the leak was localized or fleet wide (24 total), and spares are not readily available or stored on the ISS due to the varying sizes and unique geometries</a:t>
            </a:r>
          </a:p>
          <a:p>
            <a:endParaRPr lang="en-US" sz="800" dirty="0"/>
          </a:p>
          <a:p>
            <a:r>
              <a:rPr lang="en-US" sz="1400" dirty="0"/>
              <a:t>Therefore, the jumpers were removed and return to ground, disassembled and dissected to determine the most probable root cause, then refurbished, launch and reinstalled on the ISS radiator</a:t>
            </a:r>
            <a:endParaRPr lang="en-US" sz="1600" dirty="0"/>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4</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t>Problem Statement</a:t>
            </a:r>
          </a:p>
        </p:txBody>
      </p:sp>
      <p:sp>
        <p:nvSpPr>
          <p:cNvPr id="5" name="TextBox 4">
            <a:extLst>
              <a:ext uri="{FF2B5EF4-FFF2-40B4-BE49-F238E27FC236}">
                <a16:creationId xmlns:a16="http://schemas.microsoft.com/office/drawing/2014/main" id="{B6F99131-F5CA-4D51-851E-BEB0C7298848}"/>
              </a:ext>
            </a:extLst>
          </p:cNvPr>
          <p:cNvSpPr txBox="1"/>
          <p:nvPr/>
        </p:nvSpPr>
        <p:spPr>
          <a:xfrm>
            <a:off x="2438400" y="6524036"/>
            <a:ext cx="4648200" cy="461665"/>
          </a:xfrm>
          <a:prstGeom prst="rect">
            <a:avLst/>
          </a:prstGeom>
          <a:noFill/>
        </p:spPr>
        <p:txBody>
          <a:bodyPr wrap="square" rtlCol="0">
            <a:spAutoFit/>
          </a:bodyPr>
          <a:lstStyle/>
          <a:p>
            <a:r>
              <a:rPr lang="en-US" sz="1200" dirty="0"/>
              <a:t>Figure: Sample Radiator and Jumpers  EATCS Radiator and leaky flexible jumpers</a:t>
            </a:r>
          </a:p>
        </p:txBody>
      </p:sp>
      <p:cxnSp>
        <p:nvCxnSpPr>
          <p:cNvPr id="13" name="Straight Arrow Connector 12">
            <a:extLst>
              <a:ext uri="{FF2B5EF4-FFF2-40B4-BE49-F238E27FC236}">
                <a16:creationId xmlns:a16="http://schemas.microsoft.com/office/drawing/2014/main" id="{46A68E15-5761-4F0C-8A4C-0425F3B756FA}"/>
              </a:ext>
            </a:extLst>
          </p:cNvPr>
          <p:cNvCxnSpPr>
            <a:cxnSpLocks/>
          </p:cNvCxnSpPr>
          <p:nvPr/>
        </p:nvCxnSpPr>
        <p:spPr>
          <a:xfrm flipH="1">
            <a:off x="6477000" y="3920837"/>
            <a:ext cx="2184007" cy="346363"/>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1FD4F875-EE37-4313-A052-941A7171875A}"/>
              </a:ext>
            </a:extLst>
          </p:cNvPr>
          <p:cNvSpPr txBox="1"/>
          <p:nvPr/>
        </p:nvSpPr>
        <p:spPr>
          <a:xfrm>
            <a:off x="115402" y="3768121"/>
            <a:ext cx="2146300" cy="1314099"/>
          </a:xfrm>
          <a:prstGeom prst="rect">
            <a:avLst/>
          </a:prstGeom>
          <a:noFill/>
        </p:spPr>
        <p:txBody>
          <a:bodyPr wrap="square" rtlCol="0">
            <a:noAutofit/>
          </a:bodyPr>
          <a:lstStyle/>
          <a:p>
            <a:pPr marL="0" marR="0">
              <a:lnSpc>
                <a:spcPct val="115000"/>
              </a:lnSpc>
              <a:spcBef>
                <a:spcPts val="0"/>
              </a:spcBef>
              <a:spcAft>
                <a:spcPts val="0"/>
              </a:spcAft>
            </a:pPr>
            <a:r>
              <a:rPr lang="en-US" sz="1600" dirty="0">
                <a:solidFill>
                  <a:srgbClr val="00B050"/>
                </a:solidFill>
                <a:effectLst/>
                <a:latin typeface="Arial" panose="020B0604020202020204" pitchFamily="34" charset="0"/>
                <a:ea typeface="Calibri" panose="020F0502020204030204" pitchFamily="34" charset="0"/>
                <a:cs typeface="Arial" panose="020B0604020202020204" pitchFamily="34" charset="0"/>
              </a:rPr>
              <a:t>Leaky Flexible Jumpers (type 1)</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A6BA089-0317-4CD4-BDB3-5FB2320AE65D}"/>
              </a:ext>
            </a:extLst>
          </p:cNvPr>
          <p:cNvCxnSpPr>
            <a:cxnSpLocks/>
          </p:cNvCxnSpPr>
          <p:nvPr/>
        </p:nvCxnSpPr>
        <p:spPr>
          <a:xfrm flipV="1">
            <a:off x="1622425" y="4094018"/>
            <a:ext cx="1852686" cy="422203"/>
          </a:xfrm>
          <a:prstGeom prst="straightConnector1">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1">
            <a:extLst>
              <a:ext uri="{FF2B5EF4-FFF2-40B4-BE49-F238E27FC236}">
                <a16:creationId xmlns:a16="http://schemas.microsoft.com/office/drawing/2014/main" id="{69F2DFFA-EE10-47B5-B6E6-2383381AA754}"/>
              </a:ext>
            </a:extLst>
          </p:cNvPr>
          <p:cNvSpPr txBox="1"/>
          <p:nvPr/>
        </p:nvSpPr>
        <p:spPr>
          <a:xfrm>
            <a:off x="8001001" y="3537616"/>
            <a:ext cx="1094740" cy="230505"/>
          </a:xfrm>
          <a:prstGeom prst="rect">
            <a:avLst/>
          </a:prstGeom>
          <a:noFill/>
        </p:spPr>
        <p:txBody>
          <a:bodyPr wrap="square" rtlCol="0">
            <a:noAutofit/>
          </a:bodyPr>
          <a:lstStyle/>
          <a:p>
            <a:pPr marL="0" marR="0">
              <a:lnSpc>
                <a:spcPct val="115000"/>
              </a:lnSpc>
              <a:spcBef>
                <a:spcPts val="0"/>
              </a:spcBef>
              <a:spcAft>
                <a:spcPts val="1000"/>
              </a:spcAft>
            </a:pPr>
            <a:r>
              <a:rPr lang="en-US" sz="1600" dirty="0">
                <a:solidFill>
                  <a:srgbClr val="FF0000"/>
                </a:solidFill>
                <a:effectLst/>
                <a:latin typeface="Arial" panose="020B0604020202020204" pitchFamily="34" charset="0"/>
                <a:ea typeface="Calibri" panose="020F0502020204030204" pitchFamily="34" charset="0"/>
                <a:cs typeface="Arial" panose="020B0604020202020204" pitchFamily="34" charset="0"/>
              </a:rPr>
              <a:t>Radiator</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Oval 10">
            <a:extLst>
              <a:ext uri="{FF2B5EF4-FFF2-40B4-BE49-F238E27FC236}">
                <a16:creationId xmlns:a16="http://schemas.microsoft.com/office/drawing/2014/main" id="{5A344779-5371-41D3-9EE1-EA21943E5FE4}"/>
              </a:ext>
            </a:extLst>
          </p:cNvPr>
          <p:cNvSpPr/>
          <p:nvPr/>
        </p:nvSpPr>
        <p:spPr bwMode="auto">
          <a:xfrm>
            <a:off x="3401134" y="3205131"/>
            <a:ext cx="1323265" cy="1238486"/>
          </a:xfrm>
          <a:prstGeom prst="ellipse">
            <a:avLst/>
          </a:prstGeom>
          <a:solidFill>
            <a:srgbClr val="92D050">
              <a:alpha val="6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6" charset="0"/>
              <a:ea typeface="ＭＳ Ｐゴシック" pitchFamily="-112" charset="-128"/>
              <a:cs typeface="ＭＳ Ｐゴシック" pitchFamily="-112" charset="-128"/>
            </a:endParaRPr>
          </a:p>
        </p:txBody>
      </p:sp>
      <p:sp>
        <p:nvSpPr>
          <p:cNvPr id="18" name="TextBox 11">
            <a:extLst>
              <a:ext uri="{FF2B5EF4-FFF2-40B4-BE49-F238E27FC236}">
                <a16:creationId xmlns:a16="http://schemas.microsoft.com/office/drawing/2014/main" id="{9686906E-EEA9-48AD-84F3-F6FC9C932328}"/>
              </a:ext>
            </a:extLst>
          </p:cNvPr>
          <p:cNvSpPr txBox="1"/>
          <p:nvPr/>
        </p:nvSpPr>
        <p:spPr>
          <a:xfrm>
            <a:off x="7550403" y="4580826"/>
            <a:ext cx="1517397" cy="1314099"/>
          </a:xfrm>
          <a:prstGeom prst="rect">
            <a:avLst/>
          </a:prstGeom>
          <a:noFill/>
        </p:spPr>
        <p:txBody>
          <a:bodyPr wrap="square" rtlCol="0">
            <a:noAutofit/>
          </a:bodyPr>
          <a:lstStyle/>
          <a:p>
            <a:pPr marL="0" marR="0">
              <a:lnSpc>
                <a:spcPct val="115000"/>
              </a:lnSpc>
              <a:spcBef>
                <a:spcPts val="0"/>
              </a:spcBef>
              <a:spcAft>
                <a:spcPts val="0"/>
              </a:spcAft>
            </a:pPr>
            <a:r>
              <a:rPr lang="en-US" sz="1600" dirty="0">
                <a:solidFill>
                  <a:srgbClr val="00B050"/>
                </a:solidFill>
                <a:effectLst/>
                <a:latin typeface="Arial" panose="020B0604020202020204" pitchFamily="34" charset="0"/>
                <a:ea typeface="Calibri" panose="020F0502020204030204" pitchFamily="34" charset="0"/>
                <a:cs typeface="Arial" panose="020B0604020202020204" pitchFamily="34" charset="0"/>
              </a:rPr>
              <a:t>Similar Flexible Jumpers (type 2)</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EB5CA80C-5351-4DD7-96BC-6ED1B3A2A09F}"/>
              </a:ext>
            </a:extLst>
          </p:cNvPr>
          <p:cNvCxnSpPr>
            <a:cxnSpLocks/>
          </p:cNvCxnSpPr>
          <p:nvPr/>
        </p:nvCxnSpPr>
        <p:spPr>
          <a:xfrm flipH="1" flipV="1">
            <a:off x="6019800" y="4648201"/>
            <a:ext cx="1467401" cy="334705"/>
          </a:xfrm>
          <a:prstGeom prst="straightConnector1">
            <a:avLst/>
          </a:prstGeom>
          <a:ln w="127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4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7b76bd9d-a561-479f-9ed5-757de61ef80e@namprd09">
            <a:extLst>
              <a:ext uri="{FF2B5EF4-FFF2-40B4-BE49-F238E27FC236}">
                <a16:creationId xmlns:a16="http://schemas.microsoft.com/office/drawing/2014/main" id="{E191C9C5-0BCA-4951-9B86-3D507D9B41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95274" y="3026885"/>
            <a:ext cx="6229509" cy="200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190500" y="990600"/>
            <a:ext cx="8763000" cy="4495800"/>
          </a:xfrm>
        </p:spPr>
        <p:txBody>
          <a:bodyPr/>
          <a:lstStyle/>
          <a:p>
            <a:r>
              <a:rPr lang="en-US" sz="1600" dirty="0">
                <a:latin typeface="Arial" panose="020B0604020202020204" pitchFamily="34" charset="0"/>
                <a:cs typeface="Arial" panose="020B0604020202020204" pitchFamily="34" charset="0"/>
              </a:rPr>
              <a:t>Upon return to ground, both the supply and return jumpers underwent helium leak testing, and t</a:t>
            </a:r>
            <a:r>
              <a:rPr lang="en-US" sz="1600" dirty="0"/>
              <a:t>he highest leakage was found on the return jumper that receives cold ammonia from the radiator</a:t>
            </a:r>
          </a:p>
          <a:p>
            <a:endParaRPr lang="en-US" sz="800" dirty="0"/>
          </a:p>
          <a:p>
            <a:r>
              <a:rPr lang="en-US" sz="1600" dirty="0"/>
              <a:t>Additional leak testing narrowed to one of two Quick Disconnects (QD) on the return jumper, or QD F128</a:t>
            </a:r>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5</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t>Leak Testing</a:t>
            </a:r>
          </a:p>
        </p:txBody>
      </p:sp>
      <p:sp>
        <p:nvSpPr>
          <p:cNvPr id="12" name="TextBox 11">
            <a:extLst>
              <a:ext uri="{FF2B5EF4-FFF2-40B4-BE49-F238E27FC236}">
                <a16:creationId xmlns:a16="http://schemas.microsoft.com/office/drawing/2014/main" id="{BA1C0C28-13CD-461C-9A1C-1ECC2E71441B}"/>
              </a:ext>
            </a:extLst>
          </p:cNvPr>
          <p:cNvSpPr txBox="1"/>
          <p:nvPr/>
        </p:nvSpPr>
        <p:spPr>
          <a:xfrm>
            <a:off x="7644758" y="4295198"/>
            <a:ext cx="1427481" cy="461665"/>
          </a:xfrm>
          <a:prstGeom prst="rect">
            <a:avLst/>
          </a:prstGeom>
          <a:noFill/>
        </p:spPr>
        <p:txBody>
          <a:bodyPr wrap="square" rtlCol="0">
            <a:spAutoFit/>
          </a:bodyPr>
          <a:lstStyle/>
          <a:p>
            <a:r>
              <a:rPr lang="en-US" dirty="0"/>
              <a:t>QD F140</a:t>
            </a:r>
          </a:p>
        </p:txBody>
      </p:sp>
      <p:sp>
        <p:nvSpPr>
          <p:cNvPr id="13" name="TextBox 12">
            <a:extLst>
              <a:ext uri="{FF2B5EF4-FFF2-40B4-BE49-F238E27FC236}">
                <a16:creationId xmlns:a16="http://schemas.microsoft.com/office/drawing/2014/main" id="{FBBE6DC2-586E-4B96-8F5A-9C6EA18A73B2}"/>
              </a:ext>
            </a:extLst>
          </p:cNvPr>
          <p:cNvSpPr txBox="1"/>
          <p:nvPr/>
        </p:nvSpPr>
        <p:spPr>
          <a:xfrm>
            <a:off x="-48905" y="4151243"/>
            <a:ext cx="1905000" cy="461665"/>
          </a:xfrm>
          <a:prstGeom prst="rect">
            <a:avLst/>
          </a:prstGeom>
          <a:noFill/>
        </p:spPr>
        <p:txBody>
          <a:bodyPr wrap="square" rtlCol="0">
            <a:spAutoFit/>
          </a:bodyPr>
          <a:lstStyle/>
          <a:p>
            <a:r>
              <a:rPr lang="en-US" dirty="0"/>
              <a:t>QD F128</a:t>
            </a:r>
          </a:p>
        </p:txBody>
      </p:sp>
    </p:spTree>
    <p:extLst>
      <p:ext uri="{BB962C8B-B14F-4D97-AF65-F5344CB8AC3E}">
        <p14:creationId xmlns:p14="http://schemas.microsoft.com/office/powerpoint/2010/main" val="1034925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2">
            <a:extLst>
              <a:ext uri="{FF2B5EF4-FFF2-40B4-BE49-F238E27FC236}">
                <a16:creationId xmlns:a16="http://schemas.microsoft.com/office/drawing/2014/main" id="{FDF59151-6499-4B6F-9679-EF3920FA2A3D}"/>
              </a:ext>
            </a:extLst>
          </p:cNvPr>
          <p:cNvPicPr>
            <a:picLocks/>
          </p:cNvPicPr>
          <p:nvPr/>
        </p:nvPicPr>
        <p:blipFill rotWithShape="1">
          <a:blip r:embed="rId3"/>
          <a:srcRect l="35976" t="19781" r="3284" b="3904"/>
          <a:stretch/>
        </p:blipFill>
        <p:spPr bwMode="auto">
          <a:xfrm>
            <a:off x="129339" y="3056233"/>
            <a:ext cx="4343400" cy="2955949"/>
          </a:xfrm>
          <a:prstGeom prst="rect">
            <a:avLst/>
          </a:prstGeom>
          <a:noFill/>
          <a:ln w="9525">
            <a:noFill/>
            <a:miter lim="800000"/>
            <a:headEnd/>
            <a:tailEnd/>
          </a:ln>
          <a:extLst>
            <a:ext uri="{53640926-AAD7-44D8-BBD7-CCE9431645EC}">
              <a14:shadowObscured xmlns:a14="http://schemas.microsoft.com/office/drawing/2010/main"/>
            </a:ext>
          </a:extLst>
        </p:spPr>
      </p:pic>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190500" y="845818"/>
            <a:ext cx="8763000" cy="1744982"/>
          </a:xfrm>
        </p:spPr>
        <p:txBody>
          <a:bodyPr/>
          <a:lstStyle/>
          <a:p>
            <a:r>
              <a:rPr lang="en-US" sz="1500" dirty="0">
                <a:latin typeface="Arial" panose="020B0604020202020204" pitchFamily="34" charset="0"/>
                <a:cs typeface="Arial" panose="020B0604020202020204" pitchFamily="34" charset="0"/>
              </a:rPr>
              <a:t>Quick Disconnects (QD) are used to connect hardware to fluid lines, and female QDs, the active half of the coupling, are on each ends on the flexible radiator jumpers</a:t>
            </a:r>
          </a:p>
          <a:p>
            <a:endParaRPr lang="en-US" sz="8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The final leak test narrowed the leak to a pair of seals inside return flexible jumper QD F128</a:t>
            </a:r>
          </a:p>
          <a:p>
            <a:endParaRPr lang="en-US" sz="8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The amount of leakage measured was equivalent to what was calculated on-orbit while the P1 EATCS was leaking </a:t>
            </a:r>
            <a:endParaRPr lang="en-US" sz="800" dirty="0"/>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6</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t>Leak Testing</a:t>
            </a:r>
          </a:p>
        </p:txBody>
      </p:sp>
      <p:pic>
        <p:nvPicPr>
          <p:cNvPr id="18" name="Content Placeholder 3">
            <a:extLst>
              <a:ext uri="{FF2B5EF4-FFF2-40B4-BE49-F238E27FC236}">
                <a16:creationId xmlns:a16="http://schemas.microsoft.com/office/drawing/2014/main" id="{48385DA5-531A-4CED-A97C-C90AAAB196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4782" t="28955" r="25517" b="26134"/>
          <a:stretch/>
        </p:blipFill>
        <p:spPr>
          <a:xfrm>
            <a:off x="4698465" y="3056234"/>
            <a:ext cx="3856998" cy="2955948"/>
          </a:xfrm>
          <a:prstGeom prst="rect">
            <a:avLst/>
          </a:prstGeom>
        </p:spPr>
      </p:pic>
      <p:sp>
        <p:nvSpPr>
          <p:cNvPr id="25" name="TextBox 24">
            <a:extLst>
              <a:ext uri="{FF2B5EF4-FFF2-40B4-BE49-F238E27FC236}">
                <a16:creationId xmlns:a16="http://schemas.microsoft.com/office/drawing/2014/main" id="{2EA178B0-8218-4F1C-9D8E-BDC3373C54D0}"/>
              </a:ext>
            </a:extLst>
          </p:cNvPr>
          <p:cNvSpPr txBox="1"/>
          <p:nvPr/>
        </p:nvSpPr>
        <p:spPr>
          <a:xfrm>
            <a:off x="7039622" y="2759421"/>
            <a:ext cx="1905000" cy="461665"/>
          </a:xfrm>
          <a:prstGeom prst="rect">
            <a:avLst/>
          </a:prstGeom>
          <a:noFill/>
        </p:spPr>
        <p:txBody>
          <a:bodyPr wrap="square" rtlCol="0">
            <a:spAutoFit/>
          </a:bodyPr>
          <a:lstStyle/>
          <a:p>
            <a:r>
              <a:rPr lang="en-US" dirty="0"/>
              <a:t>Leaky Seals</a:t>
            </a:r>
          </a:p>
        </p:txBody>
      </p:sp>
      <p:cxnSp>
        <p:nvCxnSpPr>
          <p:cNvPr id="27" name="Straight Arrow Connector 26">
            <a:extLst>
              <a:ext uri="{FF2B5EF4-FFF2-40B4-BE49-F238E27FC236}">
                <a16:creationId xmlns:a16="http://schemas.microsoft.com/office/drawing/2014/main" id="{D96EBDF3-7604-4321-849F-B50BA4F14E77}"/>
              </a:ext>
            </a:extLst>
          </p:cNvPr>
          <p:cNvCxnSpPr>
            <a:cxnSpLocks/>
          </p:cNvCxnSpPr>
          <p:nvPr/>
        </p:nvCxnSpPr>
        <p:spPr bwMode="auto">
          <a:xfrm flipH="1">
            <a:off x="6757031" y="3221086"/>
            <a:ext cx="884011" cy="8384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25105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89395" y="863779"/>
            <a:ext cx="8763000" cy="4495800"/>
          </a:xfrm>
        </p:spPr>
        <p:txBody>
          <a:bodyPr/>
          <a:lstStyle/>
          <a:p>
            <a:r>
              <a:rPr lang="en-US" sz="1500" dirty="0">
                <a:latin typeface="Arial" panose="020B0604020202020204" pitchFamily="34" charset="0"/>
                <a:cs typeface="Arial" panose="020B0604020202020204" pitchFamily="34" charset="0"/>
              </a:rPr>
              <a:t>The QDs (F128 &amp; F140) on the return flexible jumper were removed disassembled by the vender, Parker Stratoflex, and brown Non-Volatile Residue (NVR) deposits were found downstream the leaky aft seals on QD F128</a:t>
            </a:r>
          </a:p>
          <a:p>
            <a:endParaRPr lang="en-US" sz="8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Chemical evaluation of the NVR found the constituents and quantity were with allowable specification for ammonia</a:t>
            </a:r>
          </a:p>
          <a:p>
            <a:endParaRPr lang="en-US" sz="800" dirty="0">
              <a:latin typeface="Arial" panose="020B0604020202020204" pitchFamily="34" charset="0"/>
              <a:cs typeface="Arial" panose="020B0604020202020204" pitchFamily="34" charset="0"/>
            </a:endParaRPr>
          </a:p>
          <a:p>
            <a:r>
              <a:rPr lang="en-US" sz="1500" dirty="0"/>
              <a:t>This was evidence that ammonia was leaking pass or through the two seals to space and confirmed the leak area, but the root cause was still unknown at the time</a:t>
            </a:r>
          </a:p>
          <a:p>
            <a:endParaRPr lang="en-US" sz="800" dirty="0"/>
          </a:p>
          <a:p>
            <a:endParaRPr lang="en-US" sz="800" dirty="0"/>
          </a:p>
          <a:p>
            <a:endParaRPr lang="en-US" sz="1600" dirty="0"/>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7</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t>Disassembly &amp; Dissection</a:t>
            </a:r>
          </a:p>
        </p:txBody>
      </p:sp>
      <p:cxnSp>
        <p:nvCxnSpPr>
          <p:cNvPr id="14" name="Straight Arrow Connector 13">
            <a:extLst>
              <a:ext uri="{FF2B5EF4-FFF2-40B4-BE49-F238E27FC236}">
                <a16:creationId xmlns:a16="http://schemas.microsoft.com/office/drawing/2014/main" id="{BADEEB39-B7FF-4451-A6C7-AE08F45C1879}"/>
              </a:ext>
            </a:extLst>
          </p:cNvPr>
          <p:cNvCxnSpPr>
            <a:cxnSpLocks/>
          </p:cNvCxnSpPr>
          <p:nvPr/>
        </p:nvCxnSpPr>
        <p:spPr>
          <a:xfrm flipH="1" flipV="1">
            <a:off x="4038602" y="3796079"/>
            <a:ext cx="2666998" cy="411508"/>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FEEFE42-2230-4CAE-98FB-60C427BF9863}"/>
              </a:ext>
            </a:extLst>
          </p:cNvPr>
          <p:cNvCxnSpPr>
            <a:cxnSpLocks/>
          </p:cNvCxnSpPr>
          <p:nvPr/>
        </p:nvCxnSpPr>
        <p:spPr>
          <a:xfrm flipH="1">
            <a:off x="4280294" y="4207587"/>
            <a:ext cx="2425306" cy="80006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E94B74F-AB92-4418-A0F0-DAB2275AB416}"/>
              </a:ext>
            </a:extLst>
          </p:cNvPr>
          <p:cNvCxnSpPr/>
          <p:nvPr/>
        </p:nvCxnSpPr>
        <p:spPr bwMode="auto">
          <a:xfrm flipV="1">
            <a:off x="1136651" y="4607619"/>
            <a:ext cx="1835149" cy="878781"/>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sp>
        <p:nvSpPr>
          <p:cNvPr id="12" name="object 6">
            <a:extLst>
              <a:ext uri="{FF2B5EF4-FFF2-40B4-BE49-F238E27FC236}">
                <a16:creationId xmlns:a16="http://schemas.microsoft.com/office/drawing/2014/main" id="{90C9F123-820F-4A69-8CFA-9154796BB6B7}"/>
              </a:ext>
            </a:extLst>
          </p:cNvPr>
          <p:cNvSpPr/>
          <p:nvPr/>
        </p:nvSpPr>
        <p:spPr>
          <a:xfrm>
            <a:off x="123649" y="2857499"/>
            <a:ext cx="8313289" cy="3924301"/>
          </a:xfrm>
          <a:prstGeom prst="rect">
            <a:avLst/>
          </a:prstGeom>
          <a:blipFill>
            <a:blip r:embed="rId3" cstate="print"/>
            <a:stretch>
              <a:fillRect t="2639" r="952" b="-2"/>
            </a:stretch>
          </a:blipFill>
        </p:spPr>
        <p:txBody>
          <a:bodyPr wrap="square" lIns="0" tIns="0" rIns="0" bIns="0" rtlCol="0"/>
          <a:lstStyle/>
          <a:p>
            <a:endParaRPr dirty="0"/>
          </a:p>
        </p:txBody>
      </p:sp>
      <p:sp>
        <p:nvSpPr>
          <p:cNvPr id="21" name="TextBox 20">
            <a:extLst>
              <a:ext uri="{FF2B5EF4-FFF2-40B4-BE49-F238E27FC236}">
                <a16:creationId xmlns:a16="http://schemas.microsoft.com/office/drawing/2014/main" id="{759804A8-4DD0-402F-9015-69BBA47FD9FE}"/>
              </a:ext>
            </a:extLst>
          </p:cNvPr>
          <p:cNvSpPr txBox="1"/>
          <p:nvPr/>
        </p:nvSpPr>
        <p:spPr>
          <a:xfrm>
            <a:off x="6898598" y="5359579"/>
            <a:ext cx="2133600" cy="584775"/>
          </a:xfrm>
          <a:prstGeom prst="rect">
            <a:avLst/>
          </a:prstGeom>
          <a:noFill/>
        </p:spPr>
        <p:txBody>
          <a:bodyPr wrap="square" rtlCol="0">
            <a:spAutoFit/>
          </a:bodyPr>
          <a:lstStyle/>
          <a:p>
            <a:r>
              <a:rPr lang="en-US" sz="1600" dirty="0"/>
              <a:t>Brown NVR Deposits near leaky area</a:t>
            </a:r>
          </a:p>
        </p:txBody>
      </p:sp>
      <p:cxnSp>
        <p:nvCxnSpPr>
          <p:cNvPr id="13" name="Straight Arrow Connector 12">
            <a:extLst>
              <a:ext uri="{FF2B5EF4-FFF2-40B4-BE49-F238E27FC236}">
                <a16:creationId xmlns:a16="http://schemas.microsoft.com/office/drawing/2014/main" id="{E8356247-CC38-4835-9F1A-6FAC9DA99B31}"/>
              </a:ext>
            </a:extLst>
          </p:cNvPr>
          <p:cNvCxnSpPr>
            <a:cxnSpLocks/>
          </p:cNvCxnSpPr>
          <p:nvPr/>
        </p:nvCxnSpPr>
        <p:spPr bwMode="auto">
          <a:xfrm flipH="1" flipV="1">
            <a:off x="7860533" y="4695220"/>
            <a:ext cx="445267" cy="664359"/>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A365C7C-458B-4CF2-975D-C5A04DB38B99}"/>
              </a:ext>
            </a:extLst>
          </p:cNvPr>
          <p:cNvCxnSpPr>
            <a:cxnSpLocks/>
          </p:cNvCxnSpPr>
          <p:nvPr/>
        </p:nvCxnSpPr>
        <p:spPr bwMode="auto">
          <a:xfrm flipH="1" flipV="1">
            <a:off x="4572001" y="5610455"/>
            <a:ext cx="2326597" cy="138150"/>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673564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8</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t>Potential Failure Contributors</a:t>
            </a:r>
          </a:p>
        </p:txBody>
      </p:sp>
      <p:sp>
        <p:nvSpPr>
          <p:cNvPr id="68" name="object 81">
            <a:extLst>
              <a:ext uri="{FF2B5EF4-FFF2-40B4-BE49-F238E27FC236}">
                <a16:creationId xmlns:a16="http://schemas.microsoft.com/office/drawing/2014/main" id="{D85BCCCE-BAA8-4E3F-9963-21222CABB177}"/>
              </a:ext>
            </a:extLst>
          </p:cNvPr>
          <p:cNvSpPr txBox="1"/>
          <p:nvPr/>
        </p:nvSpPr>
        <p:spPr>
          <a:xfrm>
            <a:off x="2937383" y="6263227"/>
            <a:ext cx="4281804" cy="197490"/>
          </a:xfrm>
          <a:prstGeom prst="rect">
            <a:avLst/>
          </a:prstGeom>
        </p:spPr>
        <p:txBody>
          <a:bodyPr vert="horz" wrap="square" lIns="0" tIns="12700" rIns="0" bIns="0" rtlCol="0">
            <a:spAutoFit/>
          </a:bodyPr>
          <a:lstStyle/>
          <a:p>
            <a:pPr marL="38100">
              <a:lnSpc>
                <a:spcPct val="100000"/>
              </a:lnSpc>
              <a:spcBef>
                <a:spcPts val="100"/>
              </a:spcBef>
            </a:pPr>
            <a:r>
              <a:rPr lang="en-US" sz="1200" dirty="0">
                <a:latin typeface="Arial"/>
                <a:cs typeface="Arial"/>
              </a:rPr>
              <a:t>Figure: </a:t>
            </a:r>
            <a:r>
              <a:rPr sz="1200" dirty="0">
                <a:latin typeface="Arial"/>
                <a:cs typeface="Arial"/>
              </a:rPr>
              <a:t>Unofficial fault tree </a:t>
            </a:r>
            <a:r>
              <a:rPr sz="1200" spc="-5" dirty="0">
                <a:latin typeface="Arial"/>
                <a:cs typeface="Arial"/>
              </a:rPr>
              <a:t>built as a tool by</a:t>
            </a:r>
            <a:r>
              <a:rPr sz="1200" spc="-114" dirty="0">
                <a:latin typeface="Arial"/>
                <a:cs typeface="Arial"/>
              </a:rPr>
              <a:t> </a:t>
            </a:r>
            <a:r>
              <a:rPr sz="1200" spc="-5" dirty="0">
                <a:latin typeface="Arial"/>
                <a:cs typeface="Arial"/>
              </a:rPr>
              <a:t>engineering</a:t>
            </a:r>
            <a:endParaRPr sz="1200" dirty="0">
              <a:latin typeface="Arial"/>
              <a:cs typeface="Arial"/>
            </a:endParaRPr>
          </a:p>
        </p:txBody>
      </p:sp>
      <p:pic>
        <p:nvPicPr>
          <p:cNvPr id="10" name="Content Placeholder 9">
            <a:extLst>
              <a:ext uri="{FF2B5EF4-FFF2-40B4-BE49-F238E27FC236}">
                <a16:creationId xmlns:a16="http://schemas.microsoft.com/office/drawing/2014/main" id="{93D94AD3-4994-42D5-8206-8BF4AA7E90DB}"/>
              </a:ext>
            </a:extLst>
          </p:cNvPr>
          <p:cNvPicPr>
            <a:picLocks noGrp="1" noChangeAspect="1"/>
          </p:cNvPicPr>
          <p:nvPr>
            <p:ph idx="1"/>
          </p:nvPr>
        </p:nvPicPr>
        <p:blipFill rotWithShape="1">
          <a:blip r:embed="rId3"/>
          <a:srcRect b="8939"/>
          <a:stretch/>
        </p:blipFill>
        <p:spPr>
          <a:xfrm>
            <a:off x="723900" y="1119398"/>
            <a:ext cx="7696200" cy="4808376"/>
          </a:xfrm>
          <a:prstGeom prst="rect">
            <a:avLst/>
          </a:prstGeom>
        </p:spPr>
      </p:pic>
    </p:spTree>
    <p:extLst>
      <p:ext uri="{BB962C8B-B14F-4D97-AF65-F5344CB8AC3E}">
        <p14:creationId xmlns:p14="http://schemas.microsoft.com/office/powerpoint/2010/main" val="3899821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BCFA323E-E4C0-40B6-B5A4-76A5FD5B0EB0}"/>
              </a:ext>
            </a:extLst>
          </p:cNvPr>
          <p:cNvCxnSpPr>
            <a:cxnSpLocks/>
          </p:cNvCxnSpPr>
          <p:nvPr/>
        </p:nvCxnSpPr>
        <p:spPr bwMode="auto">
          <a:xfrm>
            <a:off x="7606479" y="2084794"/>
            <a:ext cx="0" cy="31274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B03C9C0C-37DC-49BF-B699-14FAB38717BD}"/>
              </a:ext>
            </a:extLst>
          </p:cNvPr>
          <p:cNvCxnSpPr>
            <a:cxnSpLocks/>
          </p:cNvCxnSpPr>
          <p:nvPr/>
        </p:nvCxnSpPr>
        <p:spPr bwMode="auto">
          <a:xfrm>
            <a:off x="1447800" y="2020702"/>
            <a:ext cx="0" cy="372073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Content Placeholder 1">
            <a:extLst>
              <a:ext uri="{FF2B5EF4-FFF2-40B4-BE49-F238E27FC236}">
                <a16:creationId xmlns:a16="http://schemas.microsoft.com/office/drawing/2014/main" id="{5CA118AF-2A68-4A62-86A9-EC674F4D2693}"/>
              </a:ext>
            </a:extLst>
          </p:cNvPr>
          <p:cNvSpPr>
            <a:spLocks noGrp="1"/>
          </p:cNvSpPr>
          <p:nvPr>
            <p:ph idx="1"/>
          </p:nvPr>
        </p:nvSpPr>
        <p:spPr>
          <a:xfrm>
            <a:off x="0" y="865594"/>
            <a:ext cx="9143078" cy="2438400"/>
          </a:xfrm>
        </p:spPr>
        <p:txBody>
          <a:bodyPr/>
          <a:lstStyle/>
          <a:p>
            <a:r>
              <a:rPr lang="en-US" sz="1500" dirty="0">
                <a:latin typeface="Arial" panose="020B0604020202020204" pitchFamily="34" charset="0"/>
                <a:cs typeface="Arial" panose="020B0604020202020204" pitchFamily="34" charset="0"/>
              </a:rPr>
              <a:t>Non-Destructive and Destructive Evaluations were performed on the disassembled QD F128 </a:t>
            </a:r>
            <a:r>
              <a:rPr lang="en-US" sz="1500" dirty="0"/>
              <a:t>parts, and results were </a:t>
            </a:r>
            <a:r>
              <a:rPr lang="en-US" sz="1500" dirty="0">
                <a:latin typeface="Arial" panose="020B0604020202020204" pitchFamily="34" charset="0"/>
                <a:cs typeface="Arial" panose="020B0604020202020204" pitchFamily="34" charset="0"/>
              </a:rPr>
              <a:t>compared to those of pristine parts determine the most probable cause of th</a:t>
            </a:r>
            <a:r>
              <a:rPr lang="en-US" sz="1500" dirty="0"/>
              <a:t>e leak</a:t>
            </a:r>
            <a:r>
              <a:rPr lang="en-US" sz="1500" dirty="0">
                <a:latin typeface="Arial" panose="020B0604020202020204" pitchFamily="34" charset="0"/>
                <a:cs typeface="Arial" panose="020B0604020202020204" pitchFamily="34" charset="0"/>
              </a:rPr>
              <a:t> </a:t>
            </a:r>
            <a:endParaRPr lang="en-US" sz="800" dirty="0"/>
          </a:p>
          <a:p>
            <a:endParaRPr lang="en-US" sz="1600" dirty="0"/>
          </a:p>
        </p:txBody>
      </p:sp>
      <p:sp>
        <p:nvSpPr>
          <p:cNvPr id="3" name="Slide Number Placeholder 2">
            <a:extLst>
              <a:ext uri="{FF2B5EF4-FFF2-40B4-BE49-F238E27FC236}">
                <a16:creationId xmlns:a16="http://schemas.microsoft.com/office/drawing/2014/main" id="{71DB45A8-D010-4062-B01D-5DEA57C2D402}"/>
              </a:ext>
            </a:extLst>
          </p:cNvPr>
          <p:cNvSpPr>
            <a:spLocks noGrp="1"/>
          </p:cNvSpPr>
          <p:nvPr>
            <p:ph type="sldNum" sz="quarter" idx="12"/>
          </p:nvPr>
        </p:nvSpPr>
        <p:spPr/>
        <p:txBody>
          <a:bodyPr/>
          <a:lstStyle/>
          <a:p>
            <a:fld id="{7FD4D3F0-8DF4-40CC-8AD0-48E7DA02841F}" type="slidenum">
              <a:rPr lang="en-US" smtClean="0"/>
              <a:pPr/>
              <a:t>9</a:t>
            </a:fld>
            <a:endParaRPr lang="en-US" dirty="0"/>
          </a:p>
        </p:txBody>
      </p:sp>
      <p:sp>
        <p:nvSpPr>
          <p:cNvPr id="4" name="Title 3">
            <a:extLst>
              <a:ext uri="{FF2B5EF4-FFF2-40B4-BE49-F238E27FC236}">
                <a16:creationId xmlns:a16="http://schemas.microsoft.com/office/drawing/2014/main" id="{C8AEA0AE-E3CD-43FB-9FCA-009D5FAF9767}"/>
              </a:ext>
            </a:extLst>
          </p:cNvPr>
          <p:cNvSpPr>
            <a:spLocks noGrp="1"/>
          </p:cNvSpPr>
          <p:nvPr>
            <p:ph type="title"/>
          </p:nvPr>
        </p:nvSpPr>
        <p:spPr/>
        <p:txBody>
          <a:bodyPr/>
          <a:lstStyle/>
          <a:p>
            <a:r>
              <a:rPr lang="en-US" b="1" dirty="0"/>
              <a:t>Materials and Processes (M&amp;P) Test Plan</a:t>
            </a:r>
          </a:p>
        </p:txBody>
      </p:sp>
      <p:sp>
        <p:nvSpPr>
          <p:cNvPr id="6" name="TextBox 5">
            <a:extLst>
              <a:ext uri="{FF2B5EF4-FFF2-40B4-BE49-F238E27FC236}">
                <a16:creationId xmlns:a16="http://schemas.microsoft.com/office/drawing/2014/main" id="{337902E5-6EF7-4FC9-9BB6-D37A05992888}"/>
              </a:ext>
            </a:extLst>
          </p:cNvPr>
          <p:cNvSpPr txBox="1"/>
          <p:nvPr/>
        </p:nvSpPr>
        <p:spPr>
          <a:xfrm>
            <a:off x="152400" y="1692275"/>
            <a:ext cx="3029282" cy="338554"/>
          </a:xfrm>
          <a:prstGeom prst="rect">
            <a:avLst/>
          </a:prstGeom>
          <a:solidFill>
            <a:srgbClr val="92D050"/>
          </a:solidFill>
          <a:ln>
            <a:solidFill>
              <a:schemeClr val="tx1"/>
            </a:solidFill>
          </a:ln>
        </p:spPr>
        <p:txBody>
          <a:bodyPr wrap="square" rtlCol="0">
            <a:spAutoFit/>
          </a:bodyPr>
          <a:lstStyle/>
          <a:p>
            <a:r>
              <a:rPr lang="en-US" sz="1600" dirty="0"/>
              <a:t>Imagery &amp; Chemical Analysis</a:t>
            </a:r>
          </a:p>
        </p:txBody>
      </p:sp>
      <p:sp>
        <p:nvSpPr>
          <p:cNvPr id="18" name="TextBox 17">
            <a:extLst>
              <a:ext uri="{FF2B5EF4-FFF2-40B4-BE49-F238E27FC236}">
                <a16:creationId xmlns:a16="http://schemas.microsoft.com/office/drawing/2014/main" id="{770F7346-04DA-4A27-AA9E-3995689C7F15}"/>
              </a:ext>
            </a:extLst>
          </p:cNvPr>
          <p:cNvSpPr txBox="1"/>
          <p:nvPr/>
        </p:nvSpPr>
        <p:spPr>
          <a:xfrm>
            <a:off x="11441" y="3037796"/>
            <a:ext cx="4271454" cy="830997"/>
          </a:xfrm>
          <a:prstGeom prst="rect">
            <a:avLst/>
          </a:prstGeom>
          <a:solidFill>
            <a:schemeClr val="bg1"/>
          </a:solidFill>
        </p:spPr>
        <p:txBody>
          <a:bodyPr wrap="square">
            <a:spAutoFit/>
          </a:bodyPr>
          <a:lstStyle/>
          <a:p>
            <a:r>
              <a:rPr lang="en-US" sz="1600" b="1" dirty="0"/>
              <a:t>Fourier-Transform </a:t>
            </a:r>
          </a:p>
          <a:p>
            <a:r>
              <a:rPr lang="en-US" sz="1600" b="1" dirty="0"/>
              <a:t>Infrared Spectroscopy (FT-IR) </a:t>
            </a:r>
            <a:endParaRPr lang="en-US" sz="1600" dirty="0"/>
          </a:p>
          <a:p>
            <a:r>
              <a:rPr lang="en-US" sz="1600" dirty="0"/>
              <a:t>NVR Chemical Assessment</a:t>
            </a:r>
          </a:p>
        </p:txBody>
      </p:sp>
      <p:sp>
        <p:nvSpPr>
          <p:cNvPr id="19" name="TextBox 18">
            <a:extLst>
              <a:ext uri="{FF2B5EF4-FFF2-40B4-BE49-F238E27FC236}">
                <a16:creationId xmlns:a16="http://schemas.microsoft.com/office/drawing/2014/main" id="{70F76659-6692-48A8-A72A-61AE47680DC1}"/>
              </a:ext>
            </a:extLst>
          </p:cNvPr>
          <p:cNvSpPr txBox="1"/>
          <p:nvPr/>
        </p:nvSpPr>
        <p:spPr>
          <a:xfrm>
            <a:off x="19235" y="4829919"/>
            <a:ext cx="4037675" cy="584775"/>
          </a:xfrm>
          <a:prstGeom prst="rect">
            <a:avLst/>
          </a:prstGeom>
          <a:solidFill>
            <a:schemeClr val="bg1"/>
          </a:solidFill>
        </p:spPr>
        <p:txBody>
          <a:bodyPr wrap="square">
            <a:spAutoFit/>
          </a:bodyPr>
          <a:lstStyle/>
          <a:p>
            <a:r>
              <a:rPr lang="en-US" sz="1600" b="1" i="0" dirty="0">
                <a:solidFill>
                  <a:srgbClr val="111111"/>
                </a:solidFill>
                <a:effectLst/>
                <a:latin typeface="Roboto" panose="02000000000000000000" pitchFamily="2" charset="0"/>
              </a:rPr>
              <a:t>Energy Dispersive Spectroscopy (EDS) </a:t>
            </a:r>
            <a:r>
              <a:rPr lang="en-US" sz="1600" b="0" i="0" dirty="0">
                <a:solidFill>
                  <a:srgbClr val="111111"/>
                </a:solidFill>
                <a:effectLst/>
                <a:latin typeface="Roboto" panose="02000000000000000000" pitchFamily="2" charset="0"/>
              </a:rPr>
              <a:t>Seal and Housing </a:t>
            </a:r>
            <a:r>
              <a:rPr lang="en-US" sz="1600" dirty="0">
                <a:solidFill>
                  <a:srgbClr val="111111"/>
                </a:solidFill>
                <a:latin typeface="Roboto" panose="02000000000000000000" pitchFamily="2" charset="0"/>
              </a:rPr>
              <a:t>C</a:t>
            </a:r>
            <a:r>
              <a:rPr lang="en-US" sz="1600" b="0" i="0" dirty="0">
                <a:solidFill>
                  <a:srgbClr val="111111"/>
                </a:solidFill>
                <a:effectLst/>
                <a:latin typeface="Roboto" panose="02000000000000000000" pitchFamily="2" charset="0"/>
              </a:rPr>
              <a:t>hemical Assessment</a:t>
            </a:r>
            <a:endParaRPr lang="en-US" sz="1600" dirty="0"/>
          </a:p>
        </p:txBody>
      </p:sp>
      <p:sp>
        <p:nvSpPr>
          <p:cNvPr id="20" name="TextBox 19">
            <a:extLst>
              <a:ext uri="{FF2B5EF4-FFF2-40B4-BE49-F238E27FC236}">
                <a16:creationId xmlns:a16="http://schemas.microsoft.com/office/drawing/2014/main" id="{02574140-F6E2-4D24-AD8B-207AC2244134}"/>
              </a:ext>
            </a:extLst>
          </p:cNvPr>
          <p:cNvSpPr txBox="1"/>
          <p:nvPr/>
        </p:nvSpPr>
        <p:spPr>
          <a:xfrm>
            <a:off x="11441" y="4046933"/>
            <a:ext cx="2075730" cy="584775"/>
          </a:xfrm>
          <a:prstGeom prst="rect">
            <a:avLst/>
          </a:prstGeom>
          <a:solidFill>
            <a:schemeClr val="bg1"/>
          </a:solidFill>
        </p:spPr>
        <p:txBody>
          <a:bodyPr wrap="square">
            <a:spAutoFit/>
          </a:bodyPr>
          <a:lstStyle/>
          <a:p>
            <a:r>
              <a:rPr lang="en-US" sz="1600" b="1" i="0" dirty="0">
                <a:solidFill>
                  <a:srgbClr val="111111"/>
                </a:solidFill>
                <a:effectLst/>
                <a:latin typeface="Roboto" panose="02000000000000000000" pitchFamily="2" charset="0"/>
              </a:rPr>
              <a:t>Stereo Microscopy </a:t>
            </a:r>
            <a:endParaRPr lang="en-US" sz="1600" b="0" i="0" dirty="0">
              <a:solidFill>
                <a:srgbClr val="111111"/>
              </a:solidFill>
              <a:effectLst/>
              <a:latin typeface="Roboto" panose="02000000000000000000" pitchFamily="2" charset="0"/>
            </a:endParaRPr>
          </a:p>
          <a:p>
            <a:r>
              <a:rPr lang="en-US" sz="1600" b="0" i="0" dirty="0">
                <a:solidFill>
                  <a:srgbClr val="111111"/>
                </a:solidFill>
                <a:effectLst/>
                <a:latin typeface="Roboto" panose="02000000000000000000" pitchFamily="2" charset="0"/>
              </a:rPr>
              <a:t>Magnified Imagery</a:t>
            </a:r>
            <a:endParaRPr lang="en-US" sz="1600" dirty="0"/>
          </a:p>
        </p:txBody>
      </p:sp>
      <p:sp>
        <p:nvSpPr>
          <p:cNvPr id="22" name="TextBox 21">
            <a:extLst>
              <a:ext uri="{FF2B5EF4-FFF2-40B4-BE49-F238E27FC236}">
                <a16:creationId xmlns:a16="http://schemas.microsoft.com/office/drawing/2014/main" id="{B11B6AA0-8F89-4A63-9A6C-C3853C8904D2}"/>
              </a:ext>
            </a:extLst>
          </p:cNvPr>
          <p:cNvSpPr txBox="1"/>
          <p:nvPr/>
        </p:nvSpPr>
        <p:spPr>
          <a:xfrm>
            <a:off x="-9839" y="5695895"/>
            <a:ext cx="2133877" cy="584775"/>
          </a:xfrm>
          <a:prstGeom prst="rect">
            <a:avLst/>
          </a:prstGeom>
          <a:solidFill>
            <a:schemeClr val="bg1"/>
          </a:solidFill>
        </p:spPr>
        <p:txBody>
          <a:bodyPr wrap="square">
            <a:spAutoFit/>
          </a:bodyPr>
          <a:lstStyle/>
          <a:p>
            <a:r>
              <a:rPr lang="en-US" sz="1600" b="1" i="0" dirty="0">
                <a:solidFill>
                  <a:srgbClr val="111111"/>
                </a:solidFill>
                <a:effectLst/>
                <a:latin typeface="Roboto" panose="02000000000000000000" pitchFamily="2" charset="0"/>
              </a:rPr>
              <a:t>Borescope Imagery </a:t>
            </a:r>
          </a:p>
          <a:p>
            <a:r>
              <a:rPr lang="en-US" sz="1600" b="0" i="0" dirty="0">
                <a:solidFill>
                  <a:srgbClr val="111111"/>
                </a:solidFill>
                <a:effectLst/>
                <a:latin typeface="Roboto" panose="02000000000000000000" pitchFamily="2" charset="0"/>
              </a:rPr>
              <a:t>Seal inspection</a:t>
            </a:r>
            <a:endParaRPr lang="en-US" sz="1600" dirty="0"/>
          </a:p>
        </p:txBody>
      </p:sp>
      <p:sp>
        <p:nvSpPr>
          <p:cNvPr id="25" name="TextBox 24">
            <a:extLst>
              <a:ext uri="{FF2B5EF4-FFF2-40B4-BE49-F238E27FC236}">
                <a16:creationId xmlns:a16="http://schemas.microsoft.com/office/drawing/2014/main" id="{93D1FD58-A091-4794-ACC5-1472CA1F095B}"/>
              </a:ext>
            </a:extLst>
          </p:cNvPr>
          <p:cNvSpPr txBox="1"/>
          <p:nvPr/>
        </p:nvSpPr>
        <p:spPr>
          <a:xfrm>
            <a:off x="19235" y="2164363"/>
            <a:ext cx="2311476" cy="584775"/>
          </a:xfrm>
          <a:prstGeom prst="rect">
            <a:avLst/>
          </a:prstGeom>
          <a:solidFill>
            <a:schemeClr val="bg1"/>
          </a:solidFill>
        </p:spPr>
        <p:txBody>
          <a:bodyPr wrap="square" rtlCol="0">
            <a:spAutoFit/>
          </a:bodyPr>
          <a:lstStyle/>
          <a:p>
            <a:r>
              <a:rPr lang="en-US" sz="1600" b="1" dirty="0"/>
              <a:t>CT Scanning </a:t>
            </a:r>
            <a:r>
              <a:rPr lang="en-US" sz="1600" dirty="0"/>
              <a:t>Dimensions</a:t>
            </a:r>
          </a:p>
        </p:txBody>
      </p:sp>
      <p:sp>
        <p:nvSpPr>
          <p:cNvPr id="26" name="TextBox 25">
            <a:extLst>
              <a:ext uri="{FF2B5EF4-FFF2-40B4-BE49-F238E27FC236}">
                <a16:creationId xmlns:a16="http://schemas.microsoft.com/office/drawing/2014/main" id="{3CB25AC4-B1FC-4FF3-8E4C-ECE20206054B}"/>
              </a:ext>
            </a:extLst>
          </p:cNvPr>
          <p:cNvSpPr txBox="1"/>
          <p:nvPr/>
        </p:nvSpPr>
        <p:spPr>
          <a:xfrm>
            <a:off x="3707470" y="1701955"/>
            <a:ext cx="2146686" cy="338554"/>
          </a:xfrm>
          <a:prstGeom prst="rect">
            <a:avLst/>
          </a:prstGeom>
          <a:solidFill>
            <a:srgbClr val="CCCCFF"/>
          </a:solidFill>
          <a:ln>
            <a:solidFill>
              <a:schemeClr val="tx1"/>
            </a:solidFill>
          </a:ln>
        </p:spPr>
        <p:txBody>
          <a:bodyPr wrap="square" rtlCol="0">
            <a:spAutoFit/>
          </a:bodyPr>
          <a:lstStyle/>
          <a:p>
            <a:r>
              <a:rPr lang="en-US" sz="1600" dirty="0"/>
              <a:t>Submersion Testing</a:t>
            </a:r>
          </a:p>
        </p:txBody>
      </p:sp>
      <p:sp>
        <p:nvSpPr>
          <p:cNvPr id="27" name="TextBox 26">
            <a:extLst>
              <a:ext uri="{FF2B5EF4-FFF2-40B4-BE49-F238E27FC236}">
                <a16:creationId xmlns:a16="http://schemas.microsoft.com/office/drawing/2014/main" id="{A7964377-6691-4A3C-B99B-1080F0B79315}"/>
              </a:ext>
            </a:extLst>
          </p:cNvPr>
          <p:cNvSpPr txBox="1"/>
          <p:nvPr/>
        </p:nvSpPr>
        <p:spPr>
          <a:xfrm>
            <a:off x="6281781" y="2198752"/>
            <a:ext cx="2786019" cy="584775"/>
          </a:xfrm>
          <a:prstGeom prst="rect">
            <a:avLst/>
          </a:prstGeom>
          <a:solidFill>
            <a:schemeClr val="bg1"/>
          </a:solidFill>
        </p:spPr>
        <p:txBody>
          <a:bodyPr wrap="square" rtlCol="0">
            <a:spAutoFit/>
          </a:bodyPr>
          <a:lstStyle/>
          <a:p>
            <a:pPr algn="r"/>
            <a:r>
              <a:rPr lang="en-US" sz="1600" b="1" dirty="0"/>
              <a:t>Compression Testing</a:t>
            </a:r>
          </a:p>
          <a:p>
            <a:pPr algn="r"/>
            <a:r>
              <a:rPr lang="en-US" sz="1600" dirty="0"/>
              <a:t>Seal Loading &amp; Deformation</a:t>
            </a:r>
          </a:p>
        </p:txBody>
      </p:sp>
      <p:sp>
        <p:nvSpPr>
          <p:cNvPr id="28" name="TextBox 27">
            <a:extLst>
              <a:ext uri="{FF2B5EF4-FFF2-40B4-BE49-F238E27FC236}">
                <a16:creationId xmlns:a16="http://schemas.microsoft.com/office/drawing/2014/main" id="{71A14553-E3DB-4811-A33F-0C50B5447E75}"/>
              </a:ext>
            </a:extLst>
          </p:cNvPr>
          <p:cNvSpPr txBox="1"/>
          <p:nvPr/>
        </p:nvSpPr>
        <p:spPr>
          <a:xfrm>
            <a:off x="6543493" y="1695663"/>
            <a:ext cx="2146686" cy="338554"/>
          </a:xfrm>
          <a:prstGeom prst="rect">
            <a:avLst/>
          </a:prstGeom>
          <a:solidFill>
            <a:srgbClr val="FF0000"/>
          </a:solidFill>
          <a:ln>
            <a:solidFill>
              <a:schemeClr val="tx1"/>
            </a:solidFill>
          </a:ln>
        </p:spPr>
        <p:txBody>
          <a:bodyPr wrap="square" rtlCol="0">
            <a:spAutoFit/>
          </a:bodyPr>
          <a:lstStyle/>
          <a:p>
            <a:r>
              <a:rPr lang="en-US" sz="1600" dirty="0"/>
              <a:t>Destructive Testing</a:t>
            </a:r>
          </a:p>
        </p:txBody>
      </p:sp>
      <p:sp>
        <p:nvSpPr>
          <p:cNvPr id="29" name="TextBox 28">
            <a:extLst>
              <a:ext uri="{FF2B5EF4-FFF2-40B4-BE49-F238E27FC236}">
                <a16:creationId xmlns:a16="http://schemas.microsoft.com/office/drawing/2014/main" id="{059787B7-7E6F-4618-A14A-5B34F19AC5DC}"/>
              </a:ext>
            </a:extLst>
          </p:cNvPr>
          <p:cNvSpPr txBox="1"/>
          <p:nvPr/>
        </p:nvSpPr>
        <p:spPr>
          <a:xfrm>
            <a:off x="6000565" y="3215936"/>
            <a:ext cx="3124200" cy="830997"/>
          </a:xfrm>
          <a:prstGeom prst="rect">
            <a:avLst/>
          </a:prstGeom>
          <a:solidFill>
            <a:schemeClr val="bg1"/>
          </a:solidFill>
        </p:spPr>
        <p:txBody>
          <a:bodyPr wrap="square" rtlCol="0">
            <a:spAutoFit/>
          </a:bodyPr>
          <a:lstStyle/>
          <a:p>
            <a:pPr algn="r"/>
            <a:r>
              <a:rPr lang="en-US" sz="1600" b="1" dirty="0"/>
              <a:t>Gas Chromatography – </a:t>
            </a:r>
          </a:p>
          <a:p>
            <a:pPr algn="r"/>
            <a:r>
              <a:rPr lang="en-US" sz="1600" b="1" dirty="0"/>
              <a:t>Mass Spectrometry</a:t>
            </a:r>
          </a:p>
          <a:p>
            <a:pPr algn="r"/>
            <a:r>
              <a:rPr lang="en-US" sz="1600" dirty="0"/>
              <a:t>Identify organic components</a:t>
            </a:r>
          </a:p>
        </p:txBody>
      </p:sp>
      <p:sp>
        <p:nvSpPr>
          <p:cNvPr id="30" name="TextBox 29">
            <a:extLst>
              <a:ext uri="{FF2B5EF4-FFF2-40B4-BE49-F238E27FC236}">
                <a16:creationId xmlns:a16="http://schemas.microsoft.com/office/drawing/2014/main" id="{F765550A-DA2D-4980-B48A-01413F962F31}"/>
              </a:ext>
            </a:extLst>
          </p:cNvPr>
          <p:cNvSpPr txBox="1"/>
          <p:nvPr/>
        </p:nvSpPr>
        <p:spPr>
          <a:xfrm>
            <a:off x="5999455" y="4399032"/>
            <a:ext cx="3124200" cy="861774"/>
          </a:xfrm>
          <a:prstGeom prst="rect">
            <a:avLst/>
          </a:prstGeom>
          <a:solidFill>
            <a:schemeClr val="bg1"/>
          </a:solidFill>
        </p:spPr>
        <p:txBody>
          <a:bodyPr wrap="square" rtlCol="0">
            <a:spAutoFit/>
          </a:bodyPr>
          <a:lstStyle/>
          <a:p>
            <a:pPr algn="r"/>
            <a:r>
              <a:rPr lang="en-US" sz="1600" b="1" dirty="0"/>
              <a:t>Differential Scanning Calorimetry (DSC)</a:t>
            </a:r>
          </a:p>
          <a:p>
            <a:pPr algn="r"/>
            <a:r>
              <a:rPr lang="en-US" sz="1600" dirty="0"/>
              <a:t>Transition temperatures</a:t>
            </a:r>
          </a:p>
        </p:txBody>
      </p:sp>
      <p:pic>
        <p:nvPicPr>
          <p:cNvPr id="39" name="Picture 38" descr="A close up of a tire&#10;&#10;Description automatically generated with low confidence">
            <a:extLst>
              <a:ext uri="{FF2B5EF4-FFF2-40B4-BE49-F238E27FC236}">
                <a16:creationId xmlns:a16="http://schemas.microsoft.com/office/drawing/2014/main" id="{59699772-4BEA-4B04-98E5-F1002C0295FD}"/>
              </a:ext>
            </a:extLst>
          </p:cNvPr>
          <p:cNvPicPr>
            <a:picLocks noChangeAspect="1"/>
          </p:cNvPicPr>
          <p:nvPr/>
        </p:nvPicPr>
        <p:blipFill>
          <a:blip r:embed="rId3"/>
          <a:stretch>
            <a:fillRect/>
          </a:stretch>
        </p:blipFill>
        <p:spPr>
          <a:xfrm>
            <a:off x="3654193" y="2854540"/>
            <a:ext cx="2258904" cy="1694178"/>
          </a:xfrm>
          <a:prstGeom prst="rect">
            <a:avLst/>
          </a:prstGeom>
        </p:spPr>
      </p:pic>
      <p:cxnSp>
        <p:nvCxnSpPr>
          <p:cNvPr id="44" name="Straight Connector 43">
            <a:extLst>
              <a:ext uri="{FF2B5EF4-FFF2-40B4-BE49-F238E27FC236}">
                <a16:creationId xmlns:a16="http://schemas.microsoft.com/office/drawing/2014/main" id="{DB6BB60A-3EF9-4D2E-BA33-4EEC9930C77D}"/>
              </a:ext>
            </a:extLst>
          </p:cNvPr>
          <p:cNvCxnSpPr>
            <a:cxnSpLocks/>
          </p:cNvCxnSpPr>
          <p:nvPr/>
        </p:nvCxnSpPr>
        <p:spPr bwMode="auto">
          <a:xfrm>
            <a:off x="4775082" y="2040509"/>
            <a:ext cx="0" cy="32751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TextBox 47">
            <a:extLst>
              <a:ext uri="{FF2B5EF4-FFF2-40B4-BE49-F238E27FC236}">
                <a16:creationId xmlns:a16="http://schemas.microsoft.com/office/drawing/2014/main" id="{7C7E4F22-0360-4A24-BFD3-E56660A563AD}"/>
              </a:ext>
            </a:extLst>
          </p:cNvPr>
          <p:cNvSpPr txBox="1"/>
          <p:nvPr/>
        </p:nvSpPr>
        <p:spPr>
          <a:xfrm>
            <a:off x="4006370" y="2198751"/>
            <a:ext cx="1603171" cy="338554"/>
          </a:xfrm>
          <a:prstGeom prst="rect">
            <a:avLst/>
          </a:prstGeom>
          <a:solidFill>
            <a:schemeClr val="bg1"/>
          </a:solidFill>
        </p:spPr>
        <p:txBody>
          <a:bodyPr wrap="square" rtlCol="0">
            <a:spAutoFit/>
          </a:bodyPr>
          <a:lstStyle/>
          <a:p>
            <a:r>
              <a:rPr lang="en-US" sz="1600" dirty="0"/>
              <a:t>NVR Solubility</a:t>
            </a:r>
          </a:p>
        </p:txBody>
      </p:sp>
    </p:spTree>
    <p:extLst>
      <p:ext uri="{BB962C8B-B14F-4D97-AF65-F5344CB8AC3E}">
        <p14:creationId xmlns:p14="http://schemas.microsoft.com/office/powerpoint/2010/main" val="317862973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Narrow"/>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6"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6"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15678</TotalTime>
  <Words>1653</Words>
  <Application>Microsoft Office PowerPoint</Application>
  <PresentationFormat>On-screen Show (4:3)</PresentationFormat>
  <Paragraphs>232</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Lucida Grande</vt:lpstr>
      <vt:lpstr>Roboto</vt:lpstr>
      <vt:lpstr>Times</vt:lpstr>
      <vt:lpstr>Times New Roman</vt:lpstr>
      <vt:lpstr>Blank Presentation</vt:lpstr>
      <vt:lpstr>Coolant Leak from ISS External Active Thermal Control System (EATCS) – An Examination of Most Probable  </vt:lpstr>
      <vt:lpstr>Agenda</vt:lpstr>
      <vt:lpstr>Background</vt:lpstr>
      <vt:lpstr>Problem Statement</vt:lpstr>
      <vt:lpstr>Leak Testing</vt:lpstr>
      <vt:lpstr>Leak Testing</vt:lpstr>
      <vt:lpstr>Disassembly &amp; Dissection</vt:lpstr>
      <vt:lpstr>Potential Failure Contributors</vt:lpstr>
      <vt:lpstr>Materials and Processes (M&amp;P) Test Plan</vt:lpstr>
      <vt:lpstr>Imagery and Chemical Testing Results</vt:lpstr>
      <vt:lpstr>Submersion Test Results</vt:lpstr>
      <vt:lpstr>Delaminated Plating</vt:lpstr>
      <vt:lpstr>Delaminated Plating</vt:lpstr>
      <vt:lpstr>Delamination Exacerbation</vt:lpstr>
      <vt:lpstr>Conclusions</vt:lpstr>
      <vt:lpstr>Recommendations</vt:lpstr>
      <vt:lpstr>Observations</vt:lpstr>
      <vt:lpstr>Acknowledgments</vt:lpstr>
      <vt:lpstr>PowerPoint Presentation</vt:lpstr>
    </vt:vector>
  </TitlesOfParts>
  <Company>AIAA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AIAA Presentation Template</dc:title>
  <dc:creator>Craig Day</dc:creator>
  <cp:lastModifiedBy>Cowan, Darnell T. (JSC-EC611)</cp:lastModifiedBy>
  <cp:revision>418</cp:revision>
  <dcterms:created xsi:type="dcterms:W3CDTF">2011-07-14T01:12:36Z</dcterms:created>
  <dcterms:modified xsi:type="dcterms:W3CDTF">2022-07-01T19:58:45Z</dcterms:modified>
</cp:coreProperties>
</file>