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52"/>
  </p:notesMasterIdLst>
  <p:handoutMasterIdLst>
    <p:handoutMasterId r:id="rId53"/>
  </p:handoutMasterIdLst>
  <p:sldIdLst>
    <p:sldId id="298" r:id="rId2"/>
    <p:sldId id="630" r:id="rId3"/>
    <p:sldId id="617" r:id="rId4"/>
    <p:sldId id="634" r:id="rId5"/>
    <p:sldId id="608" r:id="rId6"/>
    <p:sldId id="645" r:id="rId7"/>
    <p:sldId id="584" r:id="rId8"/>
    <p:sldId id="582" r:id="rId9"/>
    <p:sldId id="592" r:id="rId10"/>
    <p:sldId id="612" r:id="rId11"/>
    <p:sldId id="596" r:id="rId12"/>
    <p:sldId id="593" r:id="rId13"/>
    <p:sldId id="594" r:id="rId14"/>
    <p:sldId id="637" r:id="rId15"/>
    <p:sldId id="638" r:id="rId16"/>
    <p:sldId id="639" r:id="rId17"/>
    <p:sldId id="636" r:id="rId18"/>
    <p:sldId id="644" r:id="rId19"/>
    <p:sldId id="610" r:id="rId20"/>
    <p:sldId id="595" r:id="rId21"/>
    <p:sldId id="613" r:id="rId22"/>
    <p:sldId id="614" r:id="rId23"/>
    <p:sldId id="615" r:id="rId24"/>
    <p:sldId id="616" r:id="rId25"/>
    <p:sldId id="573" r:id="rId26"/>
    <p:sldId id="603" r:id="rId27"/>
    <p:sldId id="579" r:id="rId28"/>
    <p:sldId id="580" r:id="rId29"/>
    <p:sldId id="575" r:id="rId30"/>
    <p:sldId id="649" r:id="rId31"/>
    <p:sldId id="598" r:id="rId32"/>
    <p:sldId id="600" r:id="rId33"/>
    <p:sldId id="601" r:id="rId34"/>
    <p:sldId id="609" r:id="rId35"/>
    <p:sldId id="581" r:id="rId36"/>
    <p:sldId id="604" r:id="rId37"/>
    <p:sldId id="577" r:id="rId38"/>
    <p:sldId id="618" r:id="rId39"/>
    <p:sldId id="574" r:id="rId40"/>
    <p:sldId id="632" r:id="rId41"/>
    <p:sldId id="633" r:id="rId42"/>
    <p:sldId id="640" r:id="rId43"/>
    <p:sldId id="635" r:id="rId44"/>
    <p:sldId id="641" r:id="rId45"/>
    <p:sldId id="643" r:id="rId46"/>
    <p:sldId id="642" r:id="rId47"/>
    <p:sldId id="650" r:id="rId48"/>
    <p:sldId id="646" r:id="rId49"/>
    <p:sldId id="648" r:id="rId50"/>
    <p:sldId id="647" r:id="rId51"/>
  </p:sldIdLst>
  <p:sldSz cx="9144000" cy="6858000" type="screen4x3"/>
  <p:notesSz cx="7010400" cy="9296400"/>
  <p:defaultTextStyle>
    <a:defPPr>
      <a:defRPr lang="en-US"/>
    </a:defPPr>
    <a:lvl1pPr algn="l" rtl="0" eaLnBrk="0" fontAlgn="base" hangingPunct="0">
      <a:spcBef>
        <a:spcPct val="0"/>
      </a:spcBef>
      <a:spcAft>
        <a:spcPct val="0"/>
      </a:spcAft>
      <a:defRPr sz="20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0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0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0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000" kern="1200">
        <a:solidFill>
          <a:schemeClr val="tx1"/>
        </a:solidFill>
        <a:latin typeface="Arial" charset="0"/>
        <a:ea typeface="MS PGothic" pitchFamily="34" charset="-128"/>
        <a:cs typeface="+mn-cs"/>
      </a:defRPr>
    </a:lvl5pPr>
    <a:lvl6pPr marL="2286000" algn="l" defTabSz="914400" rtl="0" eaLnBrk="1" latinLnBrk="0" hangingPunct="1">
      <a:defRPr sz="2000" kern="1200">
        <a:solidFill>
          <a:schemeClr val="tx1"/>
        </a:solidFill>
        <a:latin typeface="Arial" charset="0"/>
        <a:ea typeface="MS PGothic" pitchFamily="34" charset="-128"/>
        <a:cs typeface="+mn-cs"/>
      </a:defRPr>
    </a:lvl6pPr>
    <a:lvl7pPr marL="2743200" algn="l" defTabSz="914400" rtl="0" eaLnBrk="1" latinLnBrk="0" hangingPunct="1">
      <a:defRPr sz="2000" kern="1200">
        <a:solidFill>
          <a:schemeClr val="tx1"/>
        </a:solidFill>
        <a:latin typeface="Arial" charset="0"/>
        <a:ea typeface="MS PGothic" pitchFamily="34" charset="-128"/>
        <a:cs typeface="+mn-cs"/>
      </a:defRPr>
    </a:lvl7pPr>
    <a:lvl8pPr marL="3200400" algn="l" defTabSz="914400" rtl="0" eaLnBrk="1" latinLnBrk="0" hangingPunct="1">
      <a:defRPr sz="2000" kern="1200">
        <a:solidFill>
          <a:schemeClr val="tx1"/>
        </a:solidFill>
        <a:latin typeface="Arial" charset="0"/>
        <a:ea typeface="MS PGothic" pitchFamily="34" charset="-128"/>
        <a:cs typeface="+mn-cs"/>
      </a:defRPr>
    </a:lvl8pPr>
    <a:lvl9pPr marL="3657600" algn="l" defTabSz="914400" rtl="0" eaLnBrk="1" latinLnBrk="0" hangingPunct="1">
      <a:defRPr sz="2000"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377">
          <p15:clr>
            <a:srgbClr val="A4A3A4"/>
          </p15:clr>
        </p15:guide>
        <p15:guide id="2" pos="25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undsen, Ruth M. (LARC-D206)" initials="ARM(" lastIdx="5" clrIdx="0">
    <p:extLst>
      <p:ext uri="{19B8F6BF-5375-455C-9EA6-DF929625EA0E}">
        <p15:presenceInfo xmlns:p15="http://schemas.microsoft.com/office/powerpoint/2012/main" userId="S::ramundse@ndc.nasa.gov::d1a0bde4-ce87-4716-8d98-d50bf33899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6600"/>
    <a:srgbClr val="7030A0"/>
    <a:srgbClr val="934BEC"/>
    <a:srgbClr val="00B050"/>
    <a:srgbClr val="4E039A"/>
    <a:srgbClr val="018041"/>
    <a:srgbClr val="3D079C"/>
    <a:srgbClr val="FFFF00"/>
    <a:srgbClr val="FFC1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69" autoAdjust="0"/>
    <p:restoredTop sz="94660"/>
  </p:normalViewPr>
  <p:slideViewPr>
    <p:cSldViewPr snapToGrid="0">
      <p:cViewPr>
        <p:scale>
          <a:sx n="100" d="100"/>
          <a:sy n="100" d="100"/>
        </p:scale>
        <p:origin x="426" y="-132"/>
      </p:cViewPr>
      <p:guideLst>
        <p:guide orient="horz" pos="377"/>
        <p:guide pos="2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1"/>
            <a:ext cx="3037840" cy="464820"/>
          </a:xfrm>
          <a:prstGeom prst="rect">
            <a:avLst/>
          </a:prstGeom>
          <a:noFill/>
          <a:ln w="9525">
            <a:noFill/>
            <a:miter lim="800000"/>
            <a:headEnd/>
            <a:tailEnd/>
          </a:ln>
        </p:spPr>
        <p:txBody>
          <a:bodyPr vert="horz" wrap="square" lIns="93165" tIns="46582" rIns="93165" bIns="46582"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sz="quarter" idx="1"/>
          </p:nvPr>
        </p:nvSpPr>
        <p:spPr bwMode="auto">
          <a:xfrm>
            <a:off x="3972562" y="1"/>
            <a:ext cx="3037840" cy="464820"/>
          </a:xfrm>
          <a:prstGeom prst="rect">
            <a:avLst/>
          </a:prstGeom>
          <a:noFill/>
          <a:ln w="9525">
            <a:noFill/>
            <a:miter lim="800000"/>
            <a:headEnd/>
            <a:tailEnd/>
          </a:ln>
        </p:spPr>
        <p:txBody>
          <a:bodyPr vert="horz" wrap="square" lIns="93165" tIns="46582" rIns="93165" bIns="46582" numCol="1" anchor="t" anchorCtr="0" compatLnSpc="1">
            <a:prstTxWarp prst="textNoShape">
              <a:avLst/>
            </a:prstTxWarp>
          </a:bodyPr>
          <a:lstStyle>
            <a:lvl1pPr algn="r">
              <a:defRPr sz="1200"/>
            </a:lvl1pPr>
          </a:lstStyle>
          <a:p>
            <a:pPr>
              <a:defRPr/>
            </a:pPr>
            <a:endParaRPr lang="en-US"/>
          </a:p>
        </p:txBody>
      </p:sp>
      <p:sp>
        <p:nvSpPr>
          <p:cNvPr id="20484" name="Rectangle 4"/>
          <p:cNvSpPr>
            <a:spLocks noGrp="1" noChangeArrowheads="1"/>
          </p:cNvSpPr>
          <p:nvPr>
            <p:ph type="ftr" sz="quarter" idx="2"/>
          </p:nvPr>
        </p:nvSpPr>
        <p:spPr bwMode="auto">
          <a:xfrm>
            <a:off x="0" y="8831581"/>
            <a:ext cx="3037840" cy="464820"/>
          </a:xfrm>
          <a:prstGeom prst="rect">
            <a:avLst/>
          </a:prstGeom>
          <a:noFill/>
          <a:ln w="9525">
            <a:noFill/>
            <a:miter lim="800000"/>
            <a:headEnd/>
            <a:tailEnd/>
          </a:ln>
        </p:spPr>
        <p:txBody>
          <a:bodyPr vert="horz" wrap="square" lIns="93165" tIns="46582" rIns="93165" bIns="46582" numCol="1" anchor="b" anchorCtr="0" compatLnSpc="1">
            <a:prstTxWarp prst="textNoShape">
              <a:avLst/>
            </a:prstTxWarp>
          </a:bodyPr>
          <a:lstStyle>
            <a:lvl1pPr>
              <a:defRPr sz="1200"/>
            </a:lvl1pPr>
          </a:lstStyle>
          <a:p>
            <a:pPr>
              <a:defRPr/>
            </a:pPr>
            <a:endParaRPr lang="en-US"/>
          </a:p>
        </p:txBody>
      </p:sp>
      <p:sp>
        <p:nvSpPr>
          <p:cNvPr id="20485" name="Rectangle 5"/>
          <p:cNvSpPr>
            <a:spLocks noGrp="1" noChangeArrowheads="1"/>
          </p:cNvSpPr>
          <p:nvPr>
            <p:ph type="sldNum" sz="quarter" idx="3"/>
          </p:nvPr>
        </p:nvSpPr>
        <p:spPr bwMode="auto">
          <a:xfrm>
            <a:off x="3972562" y="8831581"/>
            <a:ext cx="3037840" cy="464820"/>
          </a:xfrm>
          <a:prstGeom prst="rect">
            <a:avLst/>
          </a:prstGeom>
          <a:noFill/>
          <a:ln w="9525">
            <a:noFill/>
            <a:miter lim="800000"/>
            <a:headEnd/>
            <a:tailEnd/>
          </a:ln>
        </p:spPr>
        <p:txBody>
          <a:bodyPr vert="horz" wrap="square" lIns="93165" tIns="46582" rIns="93165" bIns="46582" numCol="1" anchor="b" anchorCtr="0" compatLnSpc="1">
            <a:prstTxWarp prst="textNoShape">
              <a:avLst/>
            </a:prstTxWarp>
          </a:bodyPr>
          <a:lstStyle>
            <a:lvl1pPr algn="r">
              <a:defRPr sz="1200"/>
            </a:lvl1pPr>
          </a:lstStyle>
          <a:p>
            <a:pPr>
              <a:defRPr/>
            </a:pPr>
            <a:fld id="{805EEB45-2E78-4A7E-9F03-3ABA9E9428D6}" type="slidenum">
              <a:rPr lang="en-US"/>
              <a:pPr>
                <a:defRPr/>
              </a:pPr>
              <a:t>‹#›</a:t>
            </a:fld>
            <a:endParaRPr lang="en-US"/>
          </a:p>
        </p:txBody>
      </p:sp>
    </p:spTree>
    <p:extLst>
      <p:ext uri="{BB962C8B-B14F-4D97-AF65-F5344CB8AC3E}">
        <p14:creationId xmlns:p14="http://schemas.microsoft.com/office/powerpoint/2010/main" val="2639641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3037840" cy="464820"/>
          </a:xfrm>
          <a:prstGeom prst="rect">
            <a:avLst/>
          </a:prstGeom>
          <a:noFill/>
          <a:ln w="9525">
            <a:noFill/>
            <a:miter lim="800000"/>
            <a:headEnd/>
            <a:tailEnd/>
          </a:ln>
        </p:spPr>
        <p:txBody>
          <a:bodyPr vert="horz" wrap="square" lIns="93165" tIns="46582" rIns="93165" bIns="46582"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972562" y="1"/>
            <a:ext cx="3037840" cy="464820"/>
          </a:xfrm>
          <a:prstGeom prst="rect">
            <a:avLst/>
          </a:prstGeom>
          <a:noFill/>
          <a:ln w="9525">
            <a:noFill/>
            <a:miter lim="800000"/>
            <a:headEnd/>
            <a:tailEnd/>
          </a:ln>
        </p:spPr>
        <p:txBody>
          <a:bodyPr vert="horz" wrap="square" lIns="93165" tIns="46582" rIns="93165" bIns="46582" numCol="1" anchor="t" anchorCtr="0" compatLnSpc="1">
            <a:prstTxWarp prst="textNoShape">
              <a:avLst/>
            </a:prstTxWarp>
          </a:bodyPr>
          <a:lstStyle>
            <a:lvl1pPr algn="r">
              <a:defRPr sz="1200"/>
            </a:lvl1pPr>
          </a:lstStyle>
          <a:p>
            <a:pPr>
              <a:defRPr/>
            </a:pPr>
            <a:endParaRPr lang="en-US"/>
          </a:p>
        </p:txBody>
      </p:sp>
      <p:sp>
        <p:nvSpPr>
          <p:cNvPr id="7373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4722" y="4415792"/>
            <a:ext cx="5140960" cy="4183380"/>
          </a:xfrm>
          <a:prstGeom prst="rect">
            <a:avLst/>
          </a:prstGeom>
          <a:noFill/>
          <a:ln w="9525">
            <a:noFill/>
            <a:miter lim="800000"/>
            <a:headEnd/>
            <a:tailEnd/>
          </a:ln>
        </p:spPr>
        <p:txBody>
          <a:bodyPr vert="horz" wrap="square" lIns="93165" tIns="46582" rIns="93165" bIns="465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1581"/>
            <a:ext cx="3037840" cy="464820"/>
          </a:xfrm>
          <a:prstGeom prst="rect">
            <a:avLst/>
          </a:prstGeom>
          <a:noFill/>
          <a:ln w="9525">
            <a:noFill/>
            <a:miter lim="800000"/>
            <a:headEnd/>
            <a:tailEnd/>
          </a:ln>
        </p:spPr>
        <p:txBody>
          <a:bodyPr vert="horz" wrap="square" lIns="93165" tIns="46582" rIns="93165" bIns="46582"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972562" y="8831581"/>
            <a:ext cx="3037840" cy="464820"/>
          </a:xfrm>
          <a:prstGeom prst="rect">
            <a:avLst/>
          </a:prstGeom>
          <a:noFill/>
          <a:ln w="9525">
            <a:noFill/>
            <a:miter lim="800000"/>
            <a:headEnd/>
            <a:tailEnd/>
          </a:ln>
        </p:spPr>
        <p:txBody>
          <a:bodyPr vert="horz" wrap="square" lIns="93165" tIns="46582" rIns="93165" bIns="46582" numCol="1" anchor="b" anchorCtr="0" compatLnSpc="1">
            <a:prstTxWarp prst="textNoShape">
              <a:avLst/>
            </a:prstTxWarp>
          </a:bodyPr>
          <a:lstStyle>
            <a:lvl1pPr algn="r">
              <a:defRPr sz="1200"/>
            </a:lvl1pPr>
          </a:lstStyle>
          <a:p>
            <a:pPr>
              <a:defRPr/>
            </a:pPr>
            <a:fld id="{5AC6AB79-C9B4-4965-BC69-1BB7F9CBFE21}" type="slidenum">
              <a:rPr lang="en-US"/>
              <a:pPr>
                <a:defRPr/>
              </a:pPr>
              <a:t>‹#›</a:t>
            </a:fld>
            <a:endParaRPr lang="en-US"/>
          </a:p>
        </p:txBody>
      </p:sp>
    </p:spTree>
    <p:extLst>
      <p:ext uri="{BB962C8B-B14F-4D97-AF65-F5344CB8AC3E}">
        <p14:creationId xmlns:p14="http://schemas.microsoft.com/office/powerpoint/2010/main" val="5106179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8" charset="0"/>
        <a:ea typeface="MS PGothic" pitchFamily="34"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10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10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10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108"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764721E2-8A0C-4017-91B0-864B49950B8A}" type="slidenum">
              <a:rPr lang="en-US" smtClean="0"/>
              <a:pPr/>
              <a:t>1</a:t>
            </a:fld>
            <a:endParaRPr lang="en-US"/>
          </a:p>
        </p:txBody>
      </p:sp>
      <p:sp>
        <p:nvSpPr>
          <p:cNvPr id="74755" name="Rectangle 2"/>
          <p:cNvSpPr>
            <a:spLocks noGrp="1" noRot="1" noChangeAspect="1" noChangeArrowheads="1" noTextEdit="1"/>
          </p:cNvSpPr>
          <p:nvPr>
            <p:ph type="sldImg"/>
          </p:nvPr>
        </p:nvSpPr>
        <p:spPr>
          <a:xfrm>
            <a:off x="1190625" y="701675"/>
            <a:ext cx="4630738" cy="3473450"/>
          </a:xfrm>
          <a:solidFill>
            <a:srgbClr val="FFFFFF"/>
          </a:solidFill>
          <a:ln/>
        </p:spPr>
      </p:sp>
      <p:sp>
        <p:nvSpPr>
          <p:cNvPr id="74756" name="Rectangle 3"/>
          <p:cNvSpPr>
            <a:spLocks noGrp="1" noChangeArrowheads="1"/>
          </p:cNvSpPr>
          <p:nvPr>
            <p:ph type="body" idx="1"/>
          </p:nvPr>
        </p:nvSpPr>
        <p:spPr>
          <a:xfrm>
            <a:off x="934722" y="4414179"/>
            <a:ext cx="5140960" cy="4186608"/>
          </a:xfrm>
          <a:solidFill>
            <a:srgbClr val="FFFFFF"/>
          </a:solidFill>
          <a:ln>
            <a:solidFill>
              <a:srgbClr val="000000"/>
            </a:solidFill>
          </a:ln>
        </p:spPr>
        <p:txBody>
          <a:bodyPr lIns="91561" tIns="45782" rIns="91561" bIns="45782"/>
          <a:lstStyle/>
          <a:p>
            <a:pPr eaLnBrk="1" hangingPunct="1"/>
            <a:endParaRPr lang="en-US">
              <a:latin typeface="Arial" charset="0"/>
            </a:endParaRPr>
          </a:p>
        </p:txBody>
      </p:sp>
    </p:spTree>
    <p:extLst>
      <p:ext uri="{BB962C8B-B14F-4D97-AF65-F5344CB8AC3E}">
        <p14:creationId xmlns:p14="http://schemas.microsoft.com/office/powerpoint/2010/main" val="1200657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ChangeArrowheads="1"/>
          </p:cNvSpPr>
          <p:nvPr>
            <p:ph type="sldImg"/>
          </p:nvPr>
        </p:nvSpPr>
        <p:spPr bwMode="auto">
          <a:xfrm>
            <a:off x="1125538" y="703263"/>
            <a:ext cx="4632325" cy="3473450"/>
          </a:xfrm>
          <a:prstGeom prst="rect">
            <a:avLst/>
          </a:prstGeom>
          <a:solidFill>
            <a:srgbClr val="FFFFFF"/>
          </a:solidFill>
          <a:ln>
            <a:solidFill>
              <a:srgbClr val="000000"/>
            </a:solidFill>
            <a:miter lim="800000"/>
            <a:headEnd/>
            <a:tailEnd/>
          </a:ln>
        </p:spPr>
      </p:sp>
      <p:sp>
        <p:nvSpPr>
          <p:cNvPr id="305155" name="Rectangle 3"/>
          <p:cNvSpPr>
            <a:spLocks noGrp="1" noChangeArrowheads="1"/>
          </p:cNvSpPr>
          <p:nvPr>
            <p:ph type="body" idx="1"/>
          </p:nvPr>
        </p:nvSpPr>
        <p:spPr bwMode="auto">
          <a:xfrm>
            <a:off x="917575" y="4414838"/>
            <a:ext cx="5046663" cy="418465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424058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ChangeArrowheads="1"/>
          </p:cNvSpPr>
          <p:nvPr>
            <p:ph type="sldImg"/>
          </p:nvPr>
        </p:nvSpPr>
        <p:spPr bwMode="auto">
          <a:xfrm>
            <a:off x="1125538" y="703263"/>
            <a:ext cx="4632325" cy="3473450"/>
          </a:xfrm>
          <a:prstGeom prst="rect">
            <a:avLst/>
          </a:prstGeom>
          <a:solidFill>
            <a:srgbClr val="FFFFFF"/>
          </a:solidFill>
          <a:ln>
            <a:solidFill>
              <a:srgbClr val="000000"/>
            </a:solidFill>
            <a:miter lim="800000"/>
            <a:headEnd/>
            <a:tailEnd/>
          </a:ln>
        </p:spPr>
      </p:sp>
      <p:sp>
        <p:nvSpPr>
          <p:cNvPr id="305155" name="Rectangle 3"/>
          <p:cNvSpPr>
            <a:spLocks noGrp="1" noChangeArrowheads="1"/>
          </p:cNvSpPr>
          <p:nvPr>
            <p:ph type="body" idx="1"/>
          </p:nvPr>
        </p:nvSpPr>
        <p:spPr bwMode="auto">
          <a:xfrm>
            <a:off x="917575" y="4414838"/>
            <a:ext cx="5046663" cy="418465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704969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ChangeArrowheads="1"/>
          </p:cNvSpPr>
          <p:nvPr>
            <p:ph type="sldImg"/>
          </p:nvPr>
        </p:nvSpPr>
        <p:spPr bwMode="auto">
          <a:xfrm>
            <a:off x="1125538" y="703263"/>
            <a:ext cx="4632325" cy="3473450"/>
          </a:xfrm>
          <a:prstGeom prst="rect">
            <a:avLst/>
          </a:prstGeom>
          <a:solidFill>
            <a:srgbClr val="FFFFFF"/>
          </a:solidFill>
          <a:ln>
            <a:solidFill>
              <a:srgbClr val="000000"/>
            </a:solidFill>
            <a:miter lim="800000"/>
            <a:headEnd/>
            <a:tailEnd/>
          </a:ln>
        </p:spPr>
      </p:sp>
      <p:sp>
        <p:nvSpPr>
          <p:cNvPr id="305155" name="Rectangle 3"/>
          <p:cNvSpPr>
            <a:spLocks noGrp="1" noChangeArrowheads="1"/>
          </p:cNvSpPr>
          <p:nvPr>
            <p:ph type="body" idx="1"/>
          </p:nvPr>
        </p:nvSpPr>
        <p:spPr bwMode="auto">
          <a:xfrm>
            <a:off x="917575" y="4414838"/>
            <a:ext cx="5046663" cy="418465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669095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ChangeArrowheads="1"/>
          </p:cNvSpPr>
          <p:nvPr>
            <p:ph type="sldImg"/>
          </p:nvPr>
        </p:nvSpPr>
        <p:spPr bwMode="auto">
          <a:xfrm>
            <a:off x="1125538" y="703263"/>
            <a:ext cx="4632325" cy="3473450"/>
          </a:xfrm>
          <a:prstGeom prst="rect">
            <a:avLst/>
          </a:prstGeom>
          <a:solidFill>
            <a:srgbClr val="FFFFFF"/>
          </a:solidFill>
          <a:ln>
            <a:solidFill>
              <a:srgbClr val="000000"/>
            </a:solidFill>
            <a:miter lim="800000"/>
            <a:headEnd/>
            <a:tailEnd/>
          </a:ln>
        </p:spPr>
      </p:sp>
      <p:sp>
        <p:nvSpPr>
          <p:cNvPr id="305155" name="Rectangle 3"/>
          <p:cNvSpPr>
            <a:spLocks noGrp="1" noChangeArrowheads="1"/>
          </p:cNvSpPr>
          <p:nvPr>
            <p:ph type="body" idx="1"/>
          </p:nvPr>
        </p:nvSpPr>
        <p:spPr bwMode="auto">
          <a:xfrm>
            <a:off x="917575" y="4414838"/>
            <a:ext cx="5046663" cy="418465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699612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ChangeArrowheads="1"/>
          </p:cNvSpPr>
          <p:nvPr>
            <p:ph type="sldImg"/>
          </p:nvPr>
        </p:nvSpPr>
        <p:spPr bwMode="auto">
          <a:xfrm>
            <a:off x="1125538" y="703263"/>
            <a:ext cx="4632325" cy="3473450"/>
          </a:xfrm>
          <a:prstGeom prst="rect">
            <a:avLst/>
          </a:prstGeom>
          <a:solidFill>
            <a:srgbClr val="FFFFFF"/>
          </a:solidFill>
          <a:ln>
            <a:solidFill>
              <a:srgbClr val="000000"/>
            </a:solidFill>
            <a:miter lim="800000"/>
            <a:headEnd/>
            <a:tailEnd/>
          </a:ln>
        </p:spPr>
      </p:sp>
      <p:sp>
        <p:nvSpPr>
          <p:cNvPr id="305155" name="Rectangle 3"/>
          <p:cNvSpPr>
            <a:spLocks noGrp="1" noChangeArrowheads="1"/>
          </p:cNvSpPr>
          <p:nvPr>
            <p:ph type="body" idx="1"/>
          </p:nvPr>
        </p:nvSpPr>
        <p:spPr bwMode="auto">
          <a:xfrm>
            <a:off x="917575" y="4414838"/>
            <a:ext cx="5046663" cy="418465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965893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ChangeArrowheads="1"/>
          </p:cNvSpPr>
          <p:nvPr>
            <p:ph type="sldImg"/>
          </p:nvPr>
        </p:nvSpPr>
        <p:spPr bwMode="auto">
          <a:xfrm>
            <a:off x="1125538" y="703263"/>
            <a:ext cx="4632325" cy="3473450"/>
          </a:xfrm>
          <a:prstGeom prst="rect">
            <a:avLst/>
          </a:prstGeom>
          <a:solidFill>
            <a:srgbClr val="FFFFFF"/>
          </a:solidFill>
          <a:ln>
            <a:solidFill>
              <a:srgbClr val="000000"/>
            </a:solidFill>
            <a:miter lim="800000"/>
            <a:headEnd/>
            <a:tailEnd/>
          </a:ln>
        </p:spPr>
      </p:sp>
      <p:sp>
        <p:nvSpPr>
          <p:cNvPr id="305155" name="Rectangle 3"/>
          <p:cNvSpPr>
            <a:spLocks noGrp="1" noChangeArrowheads="1"/>
          </p:cNvSpPr>
          <p:nvPr>
            <p:ph type="body" idx="1"/>
          </p:nvPr>
        </p:nvSpPr>
        <p:spPr bwMode="auto">
          <a:xfrm>
            <a:off x="917575" y="4414838"/>
            <a:ext cx="5046663" cy="418465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433002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ChangeArrowheads="1"/>
          </p:cNvSpPr>
          <p:nvPr>
            <p:ph type="sldImg"/>
          </p:nvPr>
        </p:nvSpPr>
        <p:spPr bwMode="auto">
          <a:xfrm>
            <a:off x="1125538" y="703263"/>
            <a:ext cx="4632325" cy="3473450"/>
          </a:xfrm>
          <a:prstGeom prst="rect">
            <a:avLst/>
          </a:prstGeom>
          <a:solidFill>
            <a:srgbClr val="FFFFFF"/>
          </a:solidFill>
          <a:ln>
            <a:solidFill>
              <a:srgbClr val="000000"/>
            </a:solidFill>
            <a:miter lim="800000"/>
            <a:headEnd/>
            <a:tailEnd/>
          </a:ln>
        </p:spPr>
      </p:sp>
      <p:sp>
        <p:nvSpPr>
          <p:cNvPr id="305155" name="Rectangle 3"/>
          <p:cNvSpPr>
            <a:spLocks noGrp="1" noChangeArrowheads="1"/>
          </p:cNvSpPr>
          <p:nvPr>
            <p:ph type="body" idx="1"/>
          </p:nvPr>
        </p:nvSpPr>
        <p:spPr bwMode="auto">
          <a:xfrm>
            <a:off x="917575" y="4414838"/>
            <a:ext cx="5046663" cy="418465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958512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ChangeArrowheads="1"/>
          </p:cNvSpPr>
          <p:nvPr>
            <p:ph type="sldImg"/>
          </p:nvPr>
        </p:nvSpPr>
        <p:spPr bwMode="auto">
          <a:xfrm>
            <a:off x="1125538" y="703263"/>
            <a:ext cx="4632325" cy="3473450"/>
          </a:xfrm>
          <a:prstGeom prst="rect">
            <a:avLst/>
          </a:prstGeom>
          <a:solidFill>
            <a:srgbClr val="FFFFFF"/>
          </a:solidFill>
          <a:ln>
            <a:solidFill>
              <a:srgbClr val="000000"/>
            </a:solidFill>
            <a:miter lim="800000"/>
            <a:headEnd/>
            <a:tailEnd/>
          </a:ln>
        </p:spPr>
      </p:sp>
      <p:sp>
        <p:nvSpPr>
          <p:cNvPr id="305155" name="Rectangle 3"/>
          <p:cNvSpPr>
            <a:spLocks noGrp="1" noChangeArrowheads="1"/>
          </p:cNvSpPr>
          <p:nvPr>
            <p:ph type="body" idx="1"/>
          </p:nvPr>
        </p:nvSpPr>
        <p:spPr bwMode="auto">
          <a:xfrm>
            <a:off x="917575" y="4414838"/>
            <a:ext cx="5046663" cy="418465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88640545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acintosh%20HD:Users:kagammage:Documents:CustomerWork:Review:B386%20-%20Campbell:IDC%20PowerPoint%20Template:MDL_logo.gif" TargetMode="Externa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34"/>
          <p:cNvSpPr txBox="1">
            <a:spLocks noChangeArrowheads="1"/>
          </p:cNvSpPr>
          <p:nvPr userDrawn="1"/>
        </p:nvSpPr>
        <p:spPr bwMode="auto">
          <a:xfrm>
            <a:off x="980673" y="637086"/>
            <a:ext cx="3830638" cy="246221"/>
          </a:xfrm>
          <a:prstGeom prst="rect">
            <a:avLst/>
          </a:prstGeom>
          <a:noFill/>
          <a:ln w="9525">
            <a:noFill/>
            <a:miter lim="800000"/>
            <a:headEnd/>
            <a:tailEnd/>
          </a:ln>
        </p:spPr>
        <p:txBody>
          <a:bodyPr>
            <a:spAutoFit/>
          </a:bodyPr>
          <a:lstStyle/>
          <a:p>
            <a:pPr>
              <a:spcBef>
                <a:spcPct val="50000"/>
              </a:spcBef>
              <a:defRPr/>
            </a:pPr>
            <a:r>
              <a:rPr lang="en-US" sz="1000" dirty="0">
                <a:solidFill>
                  <a:schemeClr val="bg1"/>
                </a:solidFill>
              </a:rPr>
              <a:t>National Aeronautics and Space Administration</a:t>
            </a:r>
            <a:endParaRPr lang="en-US" sz="1000" dirty="0"/>
          </a:p>
        </p:txBody>
      </p:sp>
      <p:pic>
        <p:nvPicPr>
          <p:cNvPr id="5" name="Picture 35" descr="Macintosh HD:Users:kagammage:Documents:Customer work:JOBS ON REVIEW:B1999-simms:Diversity_templates:PowerPoint:Meatball_CMYK_1inch.gif"/>
          <p:cNvPicPr>
            <a:picLocks noChangeAspect="1" noChangeArrowheads="1"/>
          </p:cNvPicPr>
          <p:nvPr userDrawn="1"/>
        </p:nvPicPr>
        <p:blipFill>
          <a:blip r:embed="rId3"/>
          <a:srcRect/>
          <a:stretch>
            <a:fillRect/>
          </a:stretch>
        </p:blipFill>
        <p:spPr bwMode="auto">
          <a:xfrm>
            <a:off x="237650" y="205726"/>
            <a:ext cx="874712" cy="712787"/>
          </a:xfrm>
          <a:prstGeom prst="rect">
            <a:avLst/>
          </a:prstGeom>
          <a:noFill/>
          <a:ln w="9525">
            <a:noFill/>
            <a:miter lim="800000"/>
            <a:headEnd/>
            <a:tailEnd/>
          </a:ln>
        </p:spPr>
      </p:pic>
      <p:pic>
        <p:nvPicPr>
          <p:cNvPr id="8" name="Picture 63" descr="Macintosh HD:Users:kagammage:Documents:CustomerWork:Review:B386 - Campbell:All_New_IDC_MDL_IDL_stuff:IDC PowerPoint Template:IDL_logo.gif"/>
          <p:cNvPicPr>
            <a:picLocks noChangeAspect="1" noChangeArrowheads="1"/>
          </p:cNvPicPr>
          <p:nvPr userDrawn="1"/>
        </p:nvPicPr>
        <p:blipFill>
          <a:blip r:embed="rId4"/>
          <a:srcRect/>
          <a:stretch>
            <a:fillRect/>
          </a:stretch>
        </p:blipFill>
        <p:spPr bwMode="auto">
          <a:xfrm>
            <a:off x="7827507" y="1438709"/>
            <a:ext cx="868374" cy="734291"/>
          </a:xfrm>
          <a:prstGeom prst="rect">
            <a:avLst/>
          </a:prstGeom>
          <a:noFill/>
          <a:ln w="9525">
            <a:noFill/>
            <a:miter lim="800000"/>
            <a:headEnd/>
            <a:tailEnd/>
          </a:ln>
        </p:spPr>
      </p:pic>
      <p:pic>
        <p:nvPicPr>
          <p:cNvPr id="9" name="Picture 67" descr="Macintosh HD:Users:kagammage:Documents:CustomerWork:Review:B386 - Campbell:All_New_IDC_MDL_IDL_stuff:IDC PowerPoint Template:Intermediates for Bruce:IDC_logo.gif"/>
          <p:cNvPicPr>
            <a:picLocks noChangeAspect="1" noChangeArrowheads="1"/>
          </p:cNvPicPr>
          <p:nvPr userDrawn="1"/>
        </p:nvPicPr>
        <p:blipFill>
          <a:blip r:embed="rId5"/>
          <a:srcRect/>
          <a:stretch>
            <a:fillRect/>
          </a:stretch>
        </p:blipFill>
        <p:spPr bwMode="auto">
          <a:xfrm>
            <a:off x="8031165" y="3295795"/>
            <a:ext cx="833437" cy="3049587"/>
          </a:xfrm>
          <a:prstGeom prst="rect">
            <a:avLst/>
          </a:prstGeom>
          <a:noFill/>
          <a:ln w="9525">
            <a:noFill/>
            <a:miter lim="800000"/>
            <a:headEnd/>
            <a:tailEnd/>
          </a:ln>
        </p:spPr>
      </p:pic>
      <p:sp>
        <p:nvSpPr>
          <p:cNvPr id="12307" name="Rectangle 19"/>
          <p:cNvSpPr>
            <a:spLocks noGrp="1" noChangeArrowheads="1"/>
          </p:cNvSpPr>
          <p:nvPr>
            <p:ph type="ctrTitle" sz="quarter"/>
          </p:nvPr>
        </p:nvSpPr>
        <p:spPr>
          <a:xfrm>
            <a:off x="313458" y="1030000"/>
            <a:ext cx="6951663" cy="1143000"/>
          </a:xfrm>
        </p:spPr>
        <p:txBody>
          <a:bodyPr/>
          <a:lstStyle>
            <a:lvl1pPr>
              <a:defRPr sz="3200">
                <a:solidFill>
                  <a:srgbClr val="F3BA00"/>
                </a:solidFill>
              </a:defRPr>
            </a:lvl1pPr>
          </a:lstStyle>
          <a:p>
            <a:r>
              <a:rPr lang="en-US" dirty="0"/>
              <a:t>Click to edit Master title style</a:t>
            </a:r>
          </a:p>
        </p:txBody>
      </p:sp>
      <p:sp>
        <p:nvSpPr>
          <p:cNvPr id="12308" name="Rectangle 20"/>
          <p:cNvSpPr>
            <a:spLocks noGrp="1" noChangeArrowheads="1"/>
          </p:cNvSpPr>
          <p:nvPr>
            <p:ph type="subTitle" sz="quarter" idx="1"/>
          </p:nvPr>
        </p:nvSpPr>
        <p:spPr>
          <a:xfrm>
            <a:off x="360218" y="2280372"/>
            <a:ext cx="6913563" cy="2136775"/>
          </a:xfrm>
        </p:spPr>
        <p:txBody>
          <a:bodyPr/>
          <a:lstStyle>
            <a:lvl1pPr marL="0" indent="0">
              <a:buFontTx/>
              <a:buNone/>
              <a:defRPr sz="2400">
                <a:solidFill>
                  <a:schemeClr val="bg1"/>
                </a:solidFill>
              </a:defRPr>
            </a:lvl1pPr>
          </a:lstStyle>
          <a:p>
            <a:r>
              <a:rPr lang="en-US" dirty="0"/>
              <a:t>Click to edit Master subtitle style</a:t>
            </a:r>
          </a:p>
        </p:txBody>
      </p:sp>
      <p:sp>
        <p:nvSpPr>
          <p:cNvPr id="10" name="Rectangle 43"/>
          <p:cNvSpPr>
            <a:spLocks noGrp="1" noChangeArrowheads="1"/>
          </p:cNvSpPr>
          <p:nvPr>
            <p:ph type="dt" sz="half" idx="10"/>
          </p:nvPr>
        </p:nvSpPr>
        <p:spPr bwMode="auto">
          <a:xfrm>
            <a:off x="304800" y="6616700"/>
            <a:ext cx="1905000" cy="152400"/>
          </a:xfrm>
          <a:prstGeom prst="rect">
            <a:avLst/>
          </a:prstGeom>
          <a:ln>
            <a:miter lim="800000"/>
            <a:headEnd/>
            <a:tailEnd/>
          </a:ln>
          <a:effectLst>
            <a:outerShdw dist="25399" dir="2700000" algn="ctr" rotWithShape="0">
              <a:schemeClr val="tx1">
                <a:alpha val="74997"/>
              </a:schemeClr>
            </a:outerShdw>
          </a:effectLst>
        </p:spPr>
        <p:txBody>
          <a:bodyPr vert="horz" wrap="square" lIns="91440" tIns="45720" rIns="91440" bIns="45720" numCol="1" anchor="t" anchorCtr="0" compatLnSpc="1">
            <a:prstTxWarp prst="textNoShape">
              <a:avLst/>
            </a:prstTxWarp>
          </a:bodyPr>
          <a:lstStyle>
            <a:lvl1pPr>
              <a:defRPr sz="600">
                <a:solidFill>
                  <a:schemeClr val="bg1"/>
                </a:solidFill>
              </a:defRPr>
            </a:lvl1pPr>
          </a:lstStyle>
          <a:p>
            <a:pPr>
              <a:defRPr/>
            </a:pPr>
            <a:r>
              <a:rPr lang="en-US"/>
              <a:t>B386.ppt</a:t>
            </a:r>
          </a:p>
        </p:txBody>
      </p:sp>
      <p:pic>
        <p:nvPicPr>
          <p:cNvPr id="11" name="Picture 62" descr="Macintosh HD:Users:kagammage:Documents:CustomerWork:Review:B386 - Campbell:IDC PowerPoint Template:MDL_logo.gif"/>
          <p:cNvPicPr>
            <a:picLocks noChangeAspect="1" noChangeArrowheads="1"/>
          </p:cNvPicPr>
          <p:nvPr userDrawn="1"/>
        </p:nvPicPr>
        <p:blipFill>
          <a:blip r:embed="rId6" r:link="rId7"/>
          <a:srcRect/>
          <a:stretch>
            <a:fillRect/>
          </a:stretch>
        </p:blipFill>
        <p:spPr bwMode="auto">
          <a:xfrm>
            <a:off x="7839208" y="380857"/>
            <a:ext cx="915988" cy="732391"/>
          </a:xfrm>
          <a:prstGeom prst="rect">
            <a:avLst/>
          </a:prstGeom>
          <a:noFill/>
        </p:spPr>
      </p:pic>
      <p:pic>
        <p:nvPicPr>
          <p:cNvPr id="12" name="Picture 11" descr="ADL Logo.pn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7971850" y="2280372"/>
            <a:ext cx="724031" cy="733374"/>
          </a:xfrm>
          <a:prstGeom prst="rect">
            <a:avLst/>
          </a:prstGeom>
        </p:spPr>
      </p:pic>
      <p:sp>
        <p:nvSpPr>
          <p:cNvPr id="3" name="TextBox 2"/>
          <p:cNvSpPr txBox="1"/>
          <p:nvPr userDrawn="1"/>
        </p:nvSpPr>
        <p:spPr>
          <a:xfrm>
            <a:off x="4947017" y="6168936"/>
            <a:ext cx="4196983" cy="600164"/>
          </a:xfrm>
          <a:prstGeom prst="rect">
            <a:avLst/>
          </a:prstGeom>
          <a:noFill/>
        </p:spPr>
        <p:txBody>
          <a:bodyPr wrap="none" rtlCol="0">
            <a:spAutoFit/>
          </a:bodyPr>
          <a:lstStyle/>
          <a:p>
            <a:endParaRPr lang="en-US" sz="1100" b="0" i="0" u="none" strike="noStrike" kern="1200" baseline="0" dirty="0">
              <a:solidFill>
                <a:schemeClr val="tx1"/>
              </a:solidFill>
              <a:latin typeface="Arial" charset="0"/>
              <a:ea typeface="MS PGothic" pitchFamily="34" charset="-128"/>
              <a:cs typeface="+mn-cs"/>
            </a:endParaRPr>
          </a:p>
          <a:p>
            <a:endParaRPr lang="en-US" sz="1100" b="0" i="0" u="none" strike="noStrike" kern="1200" baseline="0" dirty="0">
              <a:solidFill>
                <a:schemeClr val="tx1"/>
              </a:solidFill>
              <a:latin typeface="Arial" charset="0"/>
              <a:ea typeface="MS PGothic" pitchFamily="34" charset="-128"/>
              <a:cs typeface="+mn-cs"/>
            </a:endParaRPr>
          </a:p>
          <a:p>
            <a:r>
              <a:rPr lang="en-US" sz="1100" b="0" i="0" u="none" strike="noStrike" kern="1200" baseline="0" dirty="0">
                <a:solidFill>
                  <a:schemeClr val="bg1"/>
                </a:solidFill>
                <a:latin typeface="Arial" charset="0"/>
                <a:ea typeface="MS PGothic" pitchFamily="34" charset="-128"/>
                <a:cs typeface="+mn-cs"/>
              </a:rPr>
              <a:t> NASA Goddard Space Flight Center - Integrated Design Center</a:t>
            </a:r>
            <a:endParaRPr lang="en-US" sz="1100" b="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184150"/>
            <a:ext cx="2103438" cy="60563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4150"/>
            <a:ext cx="6162675" cy="60563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179388"/>
            <a:ext cx="8293100" cy="798512"/>
          </a:xfrm>
        </p:spPr>
        <p:txBody>
          <a:bodyPr/>
          <a:lstStyle/>
          <a:p>
            <a:r>
              <a:rPr lang="en-US"/>
              <a:t>Click to edit Master title style</a:t>
            </a:r>
          </a:p>
        </p:txBody>
      </p:sp>
      <p:sp>
        <p:nvSpPr>
          <p:cNvPr id="3" name="Text Placeholder 2"/>
          <p:cNvSpPr>
            <a:spLocks noGrp="1"/>
          </p:cNvSpPr>
          <p:nvPr>
            <p:ph type="body" sz="half" idx="1"/>
          </p:nvPr>
        </p:nvSpPr>
        <p:spPr>
          <a:xfrm>
            <a:off x="433388" y="1368425"/>
            <a:ext cx="4064000" cy="508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9788" y="1368425"/>
            <a:ext cx="4065587" cy="2466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9788" y="3987800"/>
            <a:ext cx="4065587" cy="2466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937221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5913" y="1079500"/>
            <a:ext cx="4127500" cy="5160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079500"/>
            <a:ext cx="4127500" cy="5160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04800" y="184150"/>
            <a:ext cx="7335838" cy="6572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315913" y="1079500"/>
            <a:ext cx="8407400" cy="5160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 name="Rectangle 25"/>
          <p:cNvSpPr>
            <a:spLocks noChangeArrowheads="1"/>
          </p:cNvSpPr>
          <p:nvPr userDrawn="1"/>
        </p:nvSpPr>
        <p:spPr bwMode="auto">
          <a:xfrm>
            <a:off x="412750" y="917575"/>
            <a:ext cx="8351838" cy="42863"/>
          </a:xfrm>
          <a:prstGeom prst="rect">
            <a:avLst/>
          </a:prstGeom>
          <a:gradFill rotWithShape="0">
            <a:gsLst>
              <a:gs pos="0">
                <a:srgbClr val="008040"/>
              </a:gs>
              <a:gs pos="100000">
                <a:srgbClr val="4E039A"/>
              </a:gs>
            </a:gsLst>
            <a:lin ang="0" scaled="1"/>
          </a:gradFill>
          <a:ln w="9525">
            <a:noFill/>
            <a:miter lim="800000"/>
            <a:headEnd/>
            <a:tailEnd/>
          </a:ln>
        </p:spPr>
        <p:txBody>
          <a:bodyPr wrap="none" anchor="ctr"/>
          <a:lstStyle/>
          <a:p>
            <a:pPr>
              <a:defRPr/>
            </a:pPr>
            <a:endParaRPr lang="en-US" sz="2400"/>
          </a:p>
        </p:txBody>
      </p:sp>
      <p:sp>
        <p:nvSpPr>
          <p:cNvPr id="1053" name="Rectangle 29"/>
          <p:cNvSpPr>
            <a:spLocks noChangeArrowheads="1"/>
          </p:cNvSpPr>
          <p:nvPr userDrawn="1"/>
        </p:nvSpPr>
        <p:spPr bwMode="auto">
          <a:xfrm>
            <a:off x="6546850" y="6102350"/>
            <a:ext cx="184150" cy="457200"/>
          </a:xfrm>
          <a:prstGeom prst="rect">
            <a:avLst/>
          </a:prstGeom>
          <a:noFill/>
          <a:ln w="9525">
            <a:noFill/>
            <a:miter lim="800000"/>
            <a:headEnd/>
            <a:tailEnd/>
          </a:ln>
        </p:spPr>
        <p:txBody>
          <a:bodyPr wrap="none">
            <a:spAutoFit/>
          </a:bodyPr>
          <a:lstStyle/>
          <a:p>
            <a:pPr>
              <a:defRPr/>
            </a:pPr>
            <a:endParaRPr lang="en-US" sz="2400"/>
          </a:p>
        </p:txBody>
      </p:sp>
      <p:sp>
        <p:nvSpPr>
          <p:cNvPr id="1054" name="Rectangle 30"/>
          <p:cNvSpPr>
            <a:spLocks noChangeArrowheads="1"/>
          </p:cNvSpPr>
          <p:nvPr userDrawn="1"/>
        </p:nvSpPr>
        <p:spPr bwMode="auto">
          <a:xfrm>
            <a:off x="412750" y="6513513"/>
            <a:ext cx="4508500" cy="42862"/>
          </a:xfrm>
          <a:prstGeom prst="rect">
            <a:avLst/>
          </a:prstGeom>
          <a:gradFill rotWithShape="0">
            <a:gsLst>
              <a:gs pos="0">
                <a:srgbClr val="4E039A"/>
              </a:gs>
              <a:gs pos="100000">
                <a:srgbClr val="008040"/>
              </a:gs>
            </a:gsLst>
            <a:lin ang="0" scaled="1"/>
          </a:gradFill>
          <a:ln w="9525">
            <a:noFill/>
            <a:miter lim="800000"/>
            <a:headEnd/>
            <a:tailEnd/>
          </a:ln>
        </p:spPr>
        <p:txBody>
          <a:bodyPr wrap="none" anchor="ctr"/>
          <a:lstStyle/>
          <a:p>
            <a:pPr>
              <a:defRPr/>
            </a:pPr>
            <a:endParaRPr lang="en-US" sz="2400"/>
          </a:p>
        </p:txBody>
      </p:sp>
      <p:sp>
        <p:nvSpPr>
          <p:cNvPr id="1035" name="Text Box 11"/>
          <p:cNvSpPr txBox="1">
            <a:spLocks noChangeArrowheads="1"/>
          </p:cNvSpPr>
          <p:nvPr userDrawn="1"/>
        </p:nvSpPr>
        <p:spPr bwMode="auto">
          <a:xfrm>
            <a:off x="422275" y="6538913"/>
            <a:ext cx="369888" cy="274637"/>
          </a:xfrm>
          <a:prstGeom prst="rect">
            <a:avLst/>
          </a:prstGeom>
          <a:noFill/>
          <a:ln w="9525">
            <a:noFill/>
            <a:miter lim="800000"/>
            <a:headEnd/>
            <a:tailEnd/>
          </a:ln>
          <a:effectLst/>
        </p:spPr>
        <p:txBody>
          <a:bodyPr wrap="none">
            <a:spAutoFit/>
          </a:bodyPr>
          <a:lstStyle/>
          <a:p>
            <a:pPr>
              <a:defRPr/>
            </a:pPr>
            <a:fld id="{3527AE27-8B91-421D-9255-05A39811ACE1}" type="slidenum">
              <a:rPr lang="en-US" sz="1200">
                <a:solidFill>
                  <a:srgbClr val="4E039A"/>
                </a:solidFill>
              </a:rPr>
              <a:pPr>
                <a:defRPr/>
              </a:pPr>
              <a:t>‹#›</a:t>
            </a:fld>
            <a:endParaRPr lang="en-US" sz="1200">
              <a:solidFill>
                <a:srgbClr val="4E039A"/>
              </a:solidFill>
            </a:endParaRPr>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20" r:id="rId12"/>
  </p:sldLayoutIdLst>
  <p:hf hdr="0"/>
  <p:txStyles>
    <p:titleStyle>
      <a:lvl1pPr algn="l" rtl="0" eaLnBrk="0" fontAlgn="base" hangingPunct="0">
        <a:lnSpc>
          <a:spcPct val="80000"/>
        </a:lnSpc>
        <a:spcBef>
          <a:spcPct val="0"/>
        </a:spcBef>
        <a:spcAft>
          <a:spcPct val="0"/>
        </a:spcAft>
        <a:defRPr sz="2800" b="1">
          <a:solidFill>
            <a:srgbClr val="4E039A"/>
          </a:solidFill>
          <a:latin typeface="+mj-lt"/>
          <a:ea typeface="MS PGothic" pitchFamily="34" charset="-128"/>
          <a:cs typeface="+mj-cs"/>
        </a:defRPr>
      </a:lvl1pPr>
      <a:lvl2pPr algn="l" rtl="0" eaLnBrk="0" fontAlgn="base" hangingPunct="0">
        <a:lnSpc>
          <a:spcPct val="80000"/>
        </a:lnSpc>
        <a:spcBef>
          <a:spcPct val="0"/>
        </a:spcBef>
        <a:spcAft>
          <a:spcPct val="0"/>
        </a:spcAft>
        <a:defRPr sz="2800" b="1">
          <a:solidFill>
            <a:srgbClr val="4E039A"/>
          </a:solidFill>
          <a:latin typeface="Arial" pitchFamily="-108" charset="0"/>
          <a:ea typeface="MS PGothic" pitchFamily="34" charset="-128"/>
          <a:cs typeface="ＭＳ Ｐゴシック" pitchFamily="-108" charset="-128"/>
        </a:defRPr>
      </a:lvl2pPr>
      <a:lvl3pPr algn="l" rtl="0" eaLnBrk="0" fontAlgn="base" hangingPunct="0">
        <a:lnSpc>
          <a:spcPct val="80000"/>
        </a:lnSpc>
        <a:spcBef>
          <a:spcPct val="0"/>
        </a:spcBef>
        <a:spcAft>
          <a:spcPct val="0"/>
        </a:spcAft>
        <a:defRPr sz="2800" b="1">
          <a:solidFill>
            <a:srgbClr val="4E039A"/>
          </a:solidFill>
          <a:latin typeface="Arial" pitchFamily="-108" charset="0"/>
          <a:ea typeface="MS PGothic" pitchFamily="34" charset="-128"/>
          <a:cs typeface="ＭＳ Ｐゴシック" pitchFamily="-108" charset="-128"/>
        </a:defRPr>
      </a:lvl3pPr>
      <a:lvl4pPr algn="l" rtl="0" eaLnBrk="0" fontAlgn="base" hangingPunct="0">
        <a:lnSpc>
          <a:spcPct val="80000"/>
        </a:lnSpc>
        <a:spcBef>
          <a:spcPct val="0"/>
        </a:spcBef>
        <a:spcAft>
          <a:spcPct val="0"/>
        </a:spcAft>
        <a:defRPr sz="2800" b="1">
          <a:solidFill>
            <a:srgbClr val="4E039A"/>
          </a:solidFill>
          <a:latin typeface="Arial" pitchFamily="-108" charset="0"/>
          <a:ea typeface="MS PGothic" pitchFamily="34" charset="-128"/>
          <a:cs typeface="ＭＳ Ｐゴシック" pitchFamily="-108" charset="-128"/>
        </a:defRPr>
      </a:lvl4pPr>
      <a:lvl5pPr algn="l" rtl="0" eaLnBrk="0" fontAlgn="base" hangingPunct="0">
        <a:lnSpc>
          <a:spcPct val="80000"/>
        </a:lnSpc>
        <a:spcBef>
          <a:spcPct val="0"/>
        </a:spcBef>
        <a:spcAft>
          <a:spcPct val="0"/>
        </a:spcAft>
        <a:defRPr sz="2800" b="1">
          <a:solidFill>
            <a:srgbClr val="4E039A"/>
          </a:solidFill>
          <a:latin typeface="Arial" pitchFamily="-108" charset="0"/>
          <a:ea typeface="MS PGothic" pitchFamily="34" charset="-128"/>
          <a:cs typeface="ＭＳ Ｐゴシック" pitchFamily="-108" charset="-128"/>
        </a:defRPr>
      </a:lvl5pPr>
      <a:lvl6pPr marL="457200" algn="l" rtl="0" fontAlgn="base">
        <a:lnSpc>
          <a:spcPct val="80000"/>
        </a:lnSpc>
        <a:spcBef>
          <a:spcPct val="0"/>
        </a:spcBef>
        <a:spcAft>
          <a:spcPct val="0"/>
        </a:spcAft>
        <a:defRPr sz="2600" b="1">
          <a:solidFill>
            <a:srgbClr val="4E039A"/>
          </a:solidFill>
          <a:latin typeface="Arial" pitchFamily="-108" charset="0"/>
          <a:ea typeface="ＭＳ Ｐゴシック" pitchFamily="-108" charset="-128"/>
          <a:cs typeface="ＭＳ Ｐゴシック" pitchFamily="-108" charset="-128"/>
        </a:defRPr>
      </a:lvl6pPr>
      <a:lvl7pPr marL="914400" algn="l" rtl="0" fontAlgn="base">
        <a:lnSpc>
          <a:spcPct val="80000"/>
        </a:lnSpc>
        <a:spcBef>
          <a:spcPct val="0"/>
        </a:spcBef>
        <a:spcAft>
          <a:spcPct val="0"/>
        </a:spcAft>
        <a:defRPr sz="2600" b="1">
          <a:solidFill>
            <a:srgbClr val="4E039A"/>
          </a:solidFill>
          <a:latin typeface="Arial" pitchFamily="-108" charset="0"/>
          <a:ea typeface="ＭＳ Ｐゴシック" pitchFamily="-108" charset="-128"/>
          <a:cs typeface="ＭＳ Ｐゴシック" pitchFamily="-108" charset="-128"/>
        </a:defRPr>
      </a:lvl7pPr>
      <a:lvl8pPr marL="1371600" algn="l" rtl="0" fontAlgn="base">
        <a:lnSpc>
          <a:spcPct val="80000"/>
        </a:lnSpc>
        <a:spcBef>
          <a:spcPct val="0"/>
        </a:spcBef>
        <a:spcAft>
          <a:spcPct val="0"/>
        </a:spcAft>
        <a:defRPr sz="2600" b="1">
          <a:solidFill>
            <a:srgbClr val="4E039A"/>
          </a:solidFill>
          <a:latin typeface="Arial" pitchFamily="-108" charset="0"/>
          <a:ea typeface="ＭＳ Ｐゴシック" pitchFamily="-108" charset="-128"/>
          <a:cs typeface="ＭＳ Ｐゴシック" pitchFamily="-108" charset="-128"/>
        </a:defRPr>
      </a:lvl8pPr>
      <a:lvl9pPr marL="1828800" algn="l" rtl="0" fontAlgn="base">
        <a:lnSpc>
          <a:spcPct val="80000"/>
        </a:lnSpc>
        <a:spcBef>
          <a:spcPct val="0"/>
        </a:spcBef>
        <a:spcAft>
          <a:spcPct val="0"/>
        </a:spcAft>
        <a:defRPr sz="2600" b="1">
          <a:solidFill>
            <a:srgbClr val="4E039A"/>
          </a:solidFill>
          <a:latin typeface="Arial" pitchFamily="-108" charset="0"/>
          <a:ea typeface="ＭＳ Ｐゴシック" pitchFamily="-108" charset="-128"/>
          <a:cs typeface="ＭＳ Ｐゴシック" pitchFamily="-108" charset="-128"/>
        </a:defRPr>
      </a:lvl9pPr>
    </p:titleStyle>
    <p:bodyStyle>
      <a:lvl1pPr marL="115888" indent="-115888" algn="l" rtl="0" eaLnBrk="0" fontAlgn="base" hangingPunct="0">
        <a:spcBef>
          <a:spcPct val="20000"/>
        </a:spcBef>
        <a:spcAft>
          <a:spcPct val="0"/>
        </a:spcAft>
        <a:buClr>
          <a:srgbClr val="007F40"/>
        </a:buClr>
        <a:buChar char="•"/>
        <a:defRPr sz="1600">
          <a:solidFill>
            <a:schemeClr val="tx1"/>
          </a:solidFill>
          <a:latin typeface="+mn-lt"/>
          <a:ea typeface="MS PGothic" pitchFamily="34" charset="-128"/>
          <a:cs typeface="+mn-cs"/>
        </a:defRPr>
      </a:lvl1pPr>
      <a:lvl2pPr marL="401638" indent="-171450" algn="l" rtl="0" eaLnBrk="0" fontAlgn="base" hangingPunct="0">
        <a:spcBef>
          <a:spcPct val="20000"/>
        </a:spcBef>
        <a:spcAft>
          <a:spcPct val="0"/>
        </a:spcAft>
        <a:buClr>
          <a:srgbClr val="007F40"/>
        </a:buClr>
        <a:buChar char="–"/>
        <a:defRPr sz="1600">
          <a:solidFill>
            <a:schemeClr val="tx1"/>
          </a:solidFill>
          <a:latin typeface="+mn-lt"/>
          <a:ea typeface="MS PGothic" pitchFamily="34" charset="-128"/>
        </a:defRPr>
      </a:lvl2pPr>
      <a:lvl3pPr marL="625475" indent="-109538" algn="l" rtl="0" eaLnBrk="0" fontAlgn="base" hangingPunct="0">
        <a:spcBef>
          <a:spcPct val="20000"/>
        </a:spcBef>
        <a:spcAft>
          <a:spcPct val="0"/>
        </a:spcAft>
        <a:buClr>
          <a:srgbClr val="007F40"/>
        </a:buClr>
        <a:buChar char="•"/>
        <a:defRPr sz="1600">
          <a:solidFill>
            <a:schemeClr val="tx1"/>
          </a:solidFill>
          <a:latin typeface="+mn-lt"/>
          <a:ea typeface="MS PGothic" pitchFamily="34" charset="-128"/>
        </a:defRPr>
      </a:lvl3pPr>
      <a:lvl4pPr marL="911225" indent="-168275" algn="l" rtl="0" eaLnBrk="0" fontAlgn="base" hangingPunct="0">
        <a:spcBef>
          <a:spcPct val="20000"/>
        </a:spcBef>
        <a:spcAft>
          <a:spcPct val="0"/>
        </a:spcAft>
        <a:buClr>
          <a:srgbClr val="007F40"/>
        </a:buClr>
        <a:buChar char="–"/>
        <a:defRPr sz="1600">
          <a:solidFill>
            <a:schemeClr val="tx1"/>
          </a:solidFill>
          <a:latin typeface="+mn-lt"/>
          <a:ea typeface="MS PGothic" pitchFamily="34" charset="-128"/>
        </a:defRPr>
      </a:lvl4pPr>
      <a:lvl5pPr marL="1201738" indent="-176213" algn="l" rtl="0" eaLnBrk="0" fontAlgn="base" hangingPunct="0">
        <a:spcBef>
          <a:spcPct val="20000"/>
        </a:spcBef>
        <a:spcAft>
          <a:spcPct val="0"/>
        </a:spcAft>
        <a:buClr>
          <a:srgbClr val="007F40"/>
        </a:buClr>
        <a:buChar char="»"/>
        <a:defRPr sz="1600">
          <a:solidFill>
            <a:schemeClr val="tx1"/>
          </a:solidFill>
          <a:latin typeface="+mn-lt"/>
          <a:ea typeface="MS PGothic" pitchFamily="34" charset="-128"/>
        </a:defRPr>
      </a:lvl5pPr>
      <a:lvl6pPr marL="1658938" indent="-176213" algn="l" rtl="0" fontAlgn="base">
        <a:spcBef>
          <a:spcPct val="20000"/>
        </a:spcBef>
        <a:spcAft>
          <a:spcPct val="0"/>
        </a:spcAft>
        <a:buClr>
          <a:srgbClr val="007F40"/>
        </a:buClr>
        <a:buChar char="»"/>
        <a:defRPr sz="1600">
          <a:solidFill>
            <a:schemeClr val="tx1"/>
          </a:solidFill>
          <a:latin typeface="+mn-lt"/>
          <a:ea typeface="+mn-ea"/>
        </a:defRPr>
      </a:lvl6pPr>
      <a:lvl7pPr marL="2116138" indent="-176213" algn="l" rtl="0" fontAlgn="base">
        <a:spcBef>
          <a:spcPct val="20000"/>
        </a:spcBef>
        <a:spcAft>
          <a:spcPct val="0"/>
        </a:spcAft>
        <a:buClr>
          <a:srgbClr val="007F40"/>
        </a:buClr>
        <a:buChar char="»"/>
        <a:defRPr sz="1600">
          <a:solidFill>
            <a:schemeClr val="tx1"/>
          </a:solidFill>
          <a:latin typeface="+mn-lt"/>
          <a:ea typeface="+mn-ea"/>
        </a:defRPr>
      </a:lvl7pPr>
      <a:lvl8pPr marL="2573338" indent="-176213" algn="l" rtl="0" fontAlgn="base">
        <a:spcBef>
          <a:spcPct val="20000"/>
        </a:spcBef>
        <a:spcAft>
          <a:spcPct val="0"/>
        </a:spcAft>
        <a:buClr>
          <a:srgbClr val="007F40"/>
        </a:buClr>
        <a:buChar char="»"/>
        <a:defRPr sz="1600">
          <a:solidFill>
            <a:schemeClr val="tx1"/>
          </a:solidFill>
          <a:latin typeface="+mn-lt"/>
          <a:ea typeface="+mn-ea"/>
        </a:defRPr>
      </a:lvl8pPr>
      <a:lvl9pPr marL="3030538" indent="-176213" algn="l" rtl="0" fontAlgn="base">
        <a:spcBef>
          <a:spcPct val="20000"/>
        </a:spcBef>
        <a:spcAft>
          <a:spcPct val="0"/>
        </a:spcAft>
        <a:buClr>
          <a:srgbClr val="007F40"/>
        </a:buClr>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image" Target="../media/image19.png"/><Relationship Id="rId4" Type="http://schemas.openxmlformats.org/officeDocument/2006/relationships/image" Target="../media/image18.jpg"/><Relationship Id="rId9" Type="http://schemas.openxmlformats.org/officeDocument/2006/relationships/image" Target="../media/image23.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gif"/><Relationship Id="rId7"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acintosh%20HD:Users:kagammage:Documents:CustomerWork:Review:B386%20-%20Campbell:IDC%20PowerPoint%20Template:MDL_logo.gif" TargetMode="External"/><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Grp="1" noChangeArrowheads="1"/>
          </p:cNvSpPr>
          <p:nvPr>
            <p:ph type="ctrTitle"/>
          </p:nvPr>
        </p:nvSpPr>
        <p:spPr>
          <a:xfrm>
            <a:off x="346364" y="2164428"/>
            <a:ext cx="7117917" cy="1028267"/>
          </a:xfrm>
        </p:spPr>
        <p:txBody>
          <a:bodyPr/>
          <a:lstStyle/>
          <a:p>
            <a:pPr eaLnBrk="1" hangingPunct="1"/>
            <a:br>
              <a:rPr lang="en-US" dirty="0">
                <a:solidFill>
                  <a:schemeClr val="accent1"/>
                </a:solidFill>
              </a:rPr>
            </a:br>
            <a:r>
              <a:rPr lang="en-US" sz="3600" dirty="0">
                <a:solidFill>
                  <a:schemeClr val="accent6">
                    <a:lumMod val="40000"/>
                    <a:lumOff val="60000"/>
                  </a:schemeClr>
                </a:solidFill>
              </a:rPr>
              <a:t>Rapid Thermal Design, Modeling, and Analysis of Spaceflight Instruments</a:t>
            </a:r>
            <a:br>
              <a:rPr lang="en-US" sz="3600" dirty="0">
                <a:solidFill>
                  <a:schemeClr val="accent6">
                    <a:lumMod val="40000"/>
                    <a:lumOff val="60000"/>
                  </a:schemeClr>
                </a:solidFill>
              </a:rPr>
            </a:br>
            <a:br>
              <a:rPr lang="en-US" dirty="0">
                <a:solidFill>
                  <a:schemeClr val="accent6">
                    <a:lumMod val="40000"/>
                    <a:lumOff val="60000"/>
                  </a:schemeClr>
                </a:solidFill>
              </a:rPr>
            </a:br>
            <a:r>
              <a:rPr lang="en-US" sz="1800" dirty="0">
                <a:solidFill>
                  <a:schemeClr val="accent6">
                    <a:lumMod val="40000"/>
                    <a:lumOff val="60000"/>
                  </a:schemeClr>
                </a:solidFill>
              </a:rPr>
              <a:t>Guidelines from NASA Goddard’s Integrated Design Center </a:t>
            </a:r>
            <a:br>
              <a:rPr lang="en-US" sz="1800" dirty="0">
                <a:solidFill>
                  <a:schemeClr val="accent6">
                    <a:lumMod val="40000"/>
                    <a:lumOff val="60000"/>
                  </a:schemeClr>
                </a:solidFill>
              </a:rPr>
            </a:br>
            <a:br>
              <a:rPr lang="en-US" sz="1800" dirty="0">
                <a:solidFill>
                  <a:schemeClr val="accent6">
                    <a:lumMod val="40000"/>
                    <a:lumOff val="60000"/>
                  </a:schemeClr>
                </a:solidFill>
              </a:rPr>
            </a:br>
            <a:r>
              <a:rPr lang="en-US" sz="1800" dirty="0">
                <a:solidFill>
                  <a:schemeClr val="accent5">
                    <a:lumMod val="90000"/>
                  </a:schemeClr>
                </a:solidFill>
              </a:rPr>
              <a:t>Kan Yang</a:t>
            </a:r>
            <a:r>
              <a:rPr lang="en-US" sz="1800" baseline="30000" dirty="0">
                <a:solidFill>
                  <a:schemeClr val="accent5">
                    <a:lumMod val="90000"/>
                  </a:schemeClr>
                </a:solidFill>
              </a:rPr>
              <a:t>1</a:t>
            </a:r>
            <a:r>
              <a:rPr lang="en-US" sz="1800" dirty="0">
                <a:solidFill>
                  <a:schemeClr val="accent5">
                    <a:lumMod val="90000"/>
                  </a:schemeClr>
                </a:solidFill>
              </a:rPr>
              <a:t>, Hume Peabody</a:t>
            </a:r>
            <a:r>
              <a:rPr lang="en-US" sz="1800" baseline="30000" dirty="0">
                <a:solidFill>
                  <a:schemeClr val="accent5">
                    <a:lumMod val="90000"/>
                  </a:schemeClr>
                </a:solidFill>
              </a:rPr>
              <a:t>2</a:t>
            </a:r>
            <a:r>
              <a:rPr lang="en-US" sz="1800" dirty="0">
                <a:solidFill>
                  <a:schemeClr val="accent5">
                    <a:lumMod val="90000"/>
                  </a:schemeClr>
                </a:solidFill>
              </a:rPr>
              <a:t>, Rachel Rivera</a:t>
            </a:r>
            <a:r>
              <a:rPr lang="en-US" sz="1800" baseline="30000" dirty="0">
                <a:solidFill>
                  <a:schemeClr val="accent5">
                    <a:lumMod val="90000"/>
                  </a:schemeClr>
                </a:solidFill>
              </a:rPr>
              <a:t>1</a:t>
            </a:r>
            <a:endParaRPr lang="en-US" sz="1800" dirty="0">
              <a:solidFill>
                <a:schemeClr val="accent5">
                  <a:lumMod val="90000"/>
                </a:schemeClr>
              </a:solidFill>
            </a:endParaRPr>
          </a:p>
        </p:txBody>
      </p:sp>
      <p:sp>
        <p:nvSpPr>
          <p:cNvPr id="4" name="Rectangle 6">
            <a:extLst>
              <a:ext uri="{FF2B5EF4-FFF2-40B4-BE49-F238E27FC236}">
                <a16:creationId xmlns:a16="http://schemas.microsoft.com/office/drawing/2014/main" id="{B6E0C8B0-725D-40FE-94C3-FB24B6B0EEA7}"/>
              </a:ext>
            </a:extLst>
          </p:cNvPr>
          <p:cNvSpPr txBox="1">
            <a:spLocks noChangeArrowheads="1"/>
          </p:cNvSpPr>
          <p:nvPr/>
        </p:nvSpPr>
        <p:spPr bwMode="auto">
          <a:xfrm>
            <a:off x="4304872" y="4857385"/>
            <a:ext cx="3482940" cy="13841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3200" b="1">
                <a:solidFill>
                  <a:srgbClr val="F3BA00"/>
                </a:solidFill>
                <a:latin typeface="+mj-lt"/>
                <a:ea typeface="MS PGothic" pitchFamily="34" charset="-128"/>
                <a:cs typeface="+mj-cs"/>
              </a:defRPr>
            </a:lvl1pPr>
            <a:lvl2pPr algn="l" rtl="0" eaLnBrk="0" fontAlgn="base" hangingPunct="0">
              <a:lnSpc>
                <a:spcPct val="80000"/>
              </a:lnSpc>
              <a:spcBef>
                <a:spcPct val="0"/>
              </a:spcBef>
              <a:spcAft>
                <a:spcPct val="0"/>
              </a:spcAft>
              <a:defRPr sz="2800" b="1">
                <a:solidFill>
                  <a:srgbClr val="4E039A"/>
                </a:solidFill>
                <a:latin typeface="Arial" pitchFamily="-108" charset="0"/>
                <a:ea typeface="MS PGothic" pitchFamily="34" charset="-128"/>
                <a:cs typeface="ＭＳ Ｐゴシック" pitchFamily="-108" charset="-128"/>
              </a:defRPr>
            </a:lvl2pPr>
            <a:lvl3pPr algn="l" rtl="0" eaLnBrk="0" fontAlgn="base" hangingPunct="0">
              <a:lnSpc>
                <a:spcPct val="80000"/>
              </a:lnSpc>
              <a:spcBef>
                <a:spcPct val="0"/>
              </a:spcBef>
              <a:spcAft>
                <a:spcPct val="0"/>
              </a:spcAft>
              <a:defRPr sz="2800" b="1">
                <a:solidFill>
                  <a:srgbClr val="4E039A"/>
                </a:solidFill>
                <a:latin typeface="Arial" pitchFamily="-108" charset="0"/>
                <a:ea typeface="MS PGothic" pitchFamily="34" charset="-128"/>
                <a:cs typeface="ＭＳ Ｐゴシック" pitchFamily="-108" charset="-128"/>
              </a:defRPr>
            </a:lvl3pPr>
            <a:lvl4pPr algn="l" rtl="0" eaLnBrk="0" fontAlgn="base" hangingPunct="0">
              <a:lnSpc>
                <a:spcPct val="80000"/>
              </a:lnSpc>
              <a:spcBef>
                <a:spcPct val="0"/>
              </a:spcBef>
              <a:spcAft>
                <a:spcPct val="0"/>
              </a:spcAft>
              <a:defRPr sz="2800" b="1">
                <a:solidFill>
                  <a:srgbClr val="4E039A"/>
                </a:solidFill>
                <a:latin typeface="Arial" pitchFamily="-108" charset="0"/>
                <a:ea typeface="MS PGothic" pitchFamily="34" charset="-128"/>
                <a:cs typeface="ＭＳ Ｐゴシック" pitchFamily="-108" charset="-128"/>
              </a:defRPr>
            </a:lvl4pPr>
            <a:lvl5pPr algn="l" rtl="0" eaLnBrk="0" fontAlgn="base" hangingPunct="0">
              <a:lnSpc>
                <a:spcPct val="80000"/>
              </a:lnSpc>
              <a:spcBef>
                <a:spcPct val="0"/>
              </a:spcBef>
              <a:spcAft>
                <a:spcPct val="0"/>
              </a:spcAft>
              <a:defRPr sz="2800" b="1">
                <a:solidFill>
                  <a:srgbClr val="4E039A"/>
                </a:solidFill>
                <a:latin typeface="Arial" pitchFamily="-108" charset="0"/>
                <a:ea typeface="MS PGothic" pitchFamily="34" charset="-128"/>
                <a:cs typeface="ＭＳ Ｐゴシック" pitchFamily="-108" charset="-128"/>
              </a:defRPr>
            </a:lvl5pPr>
            <a:lvl6pPr marL="457200" algn="l" rtl="0" fontAlgn="base">
              <a:lnSpc>
                <a:spcPct val="80000"/>
              </a:lnSpc>
              <a:spcBef>
                <a:spcPct val="0"/>
              </a:spcBef>
              <a:spcAft>
                <a:spcPct val="0"/>
              </a:spcAft>
              <a:defRPr sz="2600" b="1">
                <a:solidFill>
                  <a:srgbClr val="4E039A"/>
                </a:solidFill>
                <a:latin typeface="Arial" pitchFamily="-108" charset="0"/>
                <a:ea typeface="ＭＳ Ｐゴシック" pitchFamily="-108" charset="-128"/>
                <a:cs typeface="ＭＳ Ｐゴシック" pitchFamily="-108" charset="-128"/>
              </a:defRPr>
            </a:lvl6pPr>
            <a:lvl7pPr marL="914400" algn="l" rtl="0" fontAlgn="base">
              <a:lnSpc>
                <a:spcPct val="80000"/>
              </a:lnSpc>
              <a:spcBef>
                <a:spcPct val="0"/>
              </a:spcBef>
              <a:spcAft>
                <a:spcPct val="0"/>
              </a:spcAft>
              <a:defRPr sz="2600" b="1">
                <a:solidFill>
                  <a:srgbClr val="4E039A"/>
                </a:solidFill>
                <a:latin typeface="Arial" pitchFamily="-108" charset="0"/>
                <a:ea typeface="ＭＳ Ｐゴシック" pitchFamily="-108" charset="-128"/>
                <a:cs typeface="ＭＳ Ｐゴシック" pitchFamily="-108" charset="-128"/>
              </a:defRPr>
            </a:lvl7pPr>
            <a:lvl8pPr marL="1371600" algn="l" rtl="0" fontAlgn="base">
              <a:lnSpc>
                <a:spcPct val="80000"/>
              </a:lnSpc>
              <a:spcBef>
                <a:spcPct val="0"/>
              </a:spcBef>
              <a:spcAft>
                <a:spcPct val="0"/>
              </a:spcAft>
              <a:defRPr sz="2600" b="1">
                <a:solidFill>
                  <a:srgbClr val="4E039A"/>
                </a:solidFill>
                <a:latin typeface="Arial" pitchFamily="-108" charset="0"/>
                <a:ea typeface="ＭＳ Ｐゴシック" pitchFamily="-108" charset="-128"/>
                <a:cs typeface="ＭＳ Ｐゴシック" pitchFamily="-108" charset="-128"/>
              </a:defRPr>
            </a:lvl8pPr>
            <a:lvl9pPr marL="1828800" algn="l" rtl="0" fontAlgn="base">
              <a:lnSpc>
                <a:spcPct val="80000"/>
              </a:lnSpc>
              <a:spcBef>
                <a:spcPct val="0"/>
              </a:spcBef>
              <a:spcAft>
                <a:spcPct val="0"/>
              </a:spcAft>
              <a:defRPr sz="2600" b="1">
                <a:solidFill>
                  <a:srgbClr val="4E039A"/>
                </a:solidFill>
                <a:latin typeface="Arial" pitchFamily="-108" charset="0"/>
                <a:ea typeface="ＭＳ Ｐゴシック" pitchFamily="-108" charset="-128"/>
                <a:cs typeface="ＭＳ Ｐゴシック" pitchFamily="-108" charset="-128"/>
              </a:defRPr>
            </a:lvl9pPr>
          </a:lstStyle>
          <a:p>
            <a:pPr eaLnBrk="1" hangingPunct="1">
              <a:lnSpc>
                <a:spcPct val="100000"/>
              </a:lnSpc>
            </a:pPr>
            <a:endParaRPr lang="en-US" sz="1050" kern="0" dirty="0">
              <a:solidFill>
                <a:schemeClr val="accent1"/>
              </a:solidFill>
            </a:endParaRPr>
          </a:p>
          <a:p>
            <a:pPr eaLnBrk="1" hangingPunct="1">
              <a:lnSpc>
                <a:spcPct val="100000"/>
              </a:lnSpc>
            </a:pPr>
            <a:r>
              <a:rPr lang="en-US" sz="1050" baseline="30000" dirty="0">
                <a:solidFill>
                  <a:schemeClr val="accent5">
                    <a:lumMod val="90000"/>
                  </a:schemeClr>
                </a:solidFill>
              </a:rPr>
              <a:t>1</a:t>
            </a:r>
            <a:r>
              <a:rPr lang="en-US" sz="1050" dirty="0">
                <a:solidFill>
                  <a:schemeClr val="accent5">
                    <a:lumMod val="90000"/>
                  </a:schemeClr>
                </a:solidFill>
              </a:rPr>
              <a:t>Civil Servant, Code 550, NASA GSFC</a:t>
            </a:r>
          </a:p>
          <a:p>
            <a:pPr eaLnBrk="1" hangingPunct="1">
              <a:lnSpc>
                <a:spcPct val="100000"/>
              </a:lnSpc>
            </a:pPr>
            <a:r>
              <a:rPr lang="en-US" sz="1050" baseline="30000" dirty="0">
                <a:solidFill>
                  <a:schemeClr val="accent5">
                    <a:lumMod val="90000"/>
                  </a:schemeClr>
                </a:solidFill>
              </a:rPr>
              <a:t>2</a:t>
            </a:r>
            <a:r>
              <a:rPr lang="en-US" sz="1050" dirty="0">
                <a:solidFill>
                  <a:schemeClr val="accent5">
                    <a:lumMod val="90000"/>
                  </a:schemeClr>
                </a:solidFill>
              </a:rPr>
              <a:t>Civil Servant, Code 545, NASA GSFC</a:t>
            </a:r>
          </a:p>
          <a:p>
            <a:pPr eaLnBrk="1" hangingPunct="1">
              <a:lnSpc>
                <a:spcPct val="100000"/>
              </a:lnSpc>
            </a:pPr>
            <a:endParaRPr lang="en-US" sz="1050" kern="0" dirty="0">
              <a:solidFill>
                <a:schemeClr val="accent5">
                  <a:lumMod val="90000"/>
                </a:schemeClr>
              </a:solidFill>
            </a:endParaRPr>
          </a:p>
          <a:p>
            <a:pPr eaLnBrk="1" hangingPunct="1">
              <a:lnSpc>
                <a:spcPct val="100000"/>
              </a:lnSpc>
            </a:pPr>
            <a:r>
              <a:rPr lang="en-US" sz="1050" i="1" kern="0" dirty="0">
                <a:solidFill>
                  <a:schemeClr val="accent1"/>
                </a:solidFill>
              </a:rPr>
              <a:t>Note: Reference in this course to any specific commercial products, process, service, manufacturer, company, or trademark does not constitute its endorsement or recommendation by the U.S. Government or the NESC Academy. </a:t>
            </a:r>
          </a:p>
          <a:p>
            <a:pPr eaLnBrk="1" hangingPunct="1">
              <a:lnSpc>
                <a:spcPct val="100000"/>
              </a:lnSpc>
            </a:pPr>
            <a:endParaRPr lang="en-US" sz="1050" kern="0" dirty="0">
              <a:solidFill>
                <a:schemeClr val="accent1"/>
              </a:solidFill>
            </a:endParaRPr>
          </a:p>
          <a:p>
            <a:pPr eaLnBrk="1" hangingPunct="1">
              <a:lnSpc>
                <a:spcPct val="100000"/>
              </a:lnSpc>
            </a:pPr>
            <a:endParaRPr lang="en-US" sz="1050" kern="0" dirty="0">
              <a:solidFill>
                <a:schemeClr val="accent1"/>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r>
              <a:rPr lang="en-US" dirty="0"/>
              <a:t>3. Gather Thermal Inputs from Other Disciplines</a:t>
            </a:r>
            <a:endParaRPr lang="en-US" altLang="en-US" sz="2800" dirty="0">
              <a:solidFill>
                <a:srgbClr val="FF0000"/>
              </a:solidFill>
            </a:endParaRPr>
          </a:p>
        </p:txBody>
      </p:sp>
      <p:sp>
        <p:nvSpPr>
          <p:cNvPr id="304131" name="Rectangle 3"/>
          <p:cNvSpPr>
            <a:spLocks noGrp="1" noChangeArrowheads="1"/>
          </p:cNvSpPr>
          <p:nvPr>
            <p:ph type="body" sz="half" idx="1"/>
          </p:nvPr>
        </p:nvSpPr>
        <p:spPr>
          <a:xfrm>
            <a:off x="498475" y="1046911"/>
            <a:ext cx="8472488" cy="5086350"/>
          </a:xfrm>
        </p:spPr>
        <p:txBody>
          <a:bodyPr/>
          <a:lstStyle/>
          <a:p>
            <a:r>
              <a:rPr lang="en-US" altLang="en-US" dirty="0"/>
              <a:t>Common Sources (Disciplines typically involved with early spaceflight instrument design)</a:t>
            </a:r>
          </a:p>
          <a:p>
            <a:pPr lvl="1"/>
            <a:r>
              <a:rPr lang="en-US" altLang="en-US" sz="1400" b="1" dirty="0"/>
              <a:t>Detectors and Electro-optical: </a:t>
            </a:r>
            <a:r>
              <a:rPr lang="en-US" altLang="en-US" sz="1400" dirty="0"/>
              <a:t>temperature requirement, temperature stability requirement, power dissipation, quantity, geometry and dimensions, mass, coatings</a:t>
            </a:r>
          </a:p>
          <a:p>
            <a:pPr lvl="1"/>
            <a:r>
              <a:rPr lang="en-US" altLang="en-US" sz="1400" b="1" dirty="0"/>
              <a:t>Electrical: </a:t>
            </a:r>
            <a:r>
              <a:rPr lang="en-US" altLang="en-US" sz="1400" dirty="0"/>
              <a:t>Number of boxes, power dissipation, dimensions, mass, temperature requirement</a:t>
            </a:r>
          </a:p>
          <a:p>
            <a:pPr lvl="1"/>
            <a:r>
              <a:rPr lang="en-US" altLang="en-US" sz="1400" b="1" dirty="0"/>
              <a:t>Mechanical: </a:t>
            </a:r>
            <a:r>
              <a:rPr lang="en-US" altLang="en-US" sz="1400" dirty="0"/>
              <a:t>Mechanical packaging, geometry, dimensions, mass, material, location of boxes, spacecraft thermal interface information, radiator placement</a:t>
            </a:r>
          </a:p>
          <a:p>
            <a:pPr lvl="1"/>
            <a:r>
              <a:rPr lang="en-US" altLang="en-US" sz="1400" b="1" dirty="0"/>
              <a:t>Optical: </a:t>
            </a:r>
            <a:r>
              <a:rPr lang="en-US" altLang="en-US" sz="1400" dirty="0"/>
              <a:t>Temperature requirement, stability gradient requirement, quantity, geometry and dimensions, mass, coatings</a:t>
            </a:r>
          </a:p>
          <a:p>
            <a:pPr lvl="1"/>
            <a:r>
              <a:rPr lang="en-US" altLang="en-US" sz="1400" b="1" dirty="0"/>
              <a:t>RF/Communications and RF/Microwave: </a:t>
            </a:r>
            <a:r>
              <a:rPr lang="en-US" altLang="en-US" sz="1400" dirty="0"/>
              <a:t>Power dissipation, temperature requirement, stability or gradient requirement</a:t>
            </a:r>
            <a:endParaRPr lang="en-US" altLang="en-US" sz="1400" b="1" dirty="0"/>
          </a:p>
          <a:p>
            <a:pPr lvl="1"/>
            <a:r>
              <a:rPr lang="en-US" altLang="en-US" sz="1400" b="1" dirty="0"/>
              <a:t>Reliability: </a:t>
            </a:r>
            <a:r>
              <a:rPr lang="en-US" altLang="en-US" sz="1400" dirty="0"/>
              <a:t>Redundancy requirement, temperatures desired to maximize reliability</a:t>
            </a:r>
          </a:p>
          <a:p>
            <a:pPr lvl="1"/>
            <a:r>
              <a:rPr lang="en-US" altLang="en-US" sz="1400" b="1" dirty="0"/>
              <a:t>Structural: </a:t>
            </a:r>
            <a:r>
              <a:rPr lang="en-US" altLang="en-US" sz="1400" dirty="0"/>
              <a:t>Material selection, material thickness</a:t>
            </a:r>
          </a:p>
          <a:p>
            <a:pPr lvl="1"/>
            <a:r>
              <a:rPr lang="en-US" altLang="en-US" sz="1400" b="1" dirty="0"/>
              <a:t>Systems: </a:t>
            </a:r>
            <a:r>
              <a:rPr lang="en-US" altLang="en-US" sz="1400" dirty="0"/>
              <a:t>Summary of thermal design requirements, orbital parameters, mass/power allocations for thermal components (if applicable), </a:t>
            </a:r>
            <a:r>
              <a:rPr lang="en-US" sz="1400" dirty="0"/>
              <a:t>Attitude Control: sun avoidance angle, pitch/roll/yaw angles</a:t>
            </a:r>
            <a:endParaRPr lang="en-US" altLang="en-US" sz="1400" dirty="0"/>
          </a:p>
          <a:p>
            <a:r>
              <a:rPr lang="en-US" altLang="en-US" dirty="0"/>
              <a:t>Unique sources</a:t>
            </a:r>
          </a:p>
          <a:p>
            <a:pPr lvl="1"/>
            <a:r>
              <a:rPr lang="en-US" altLang="en-US" sz="1400" b="1" dirty="0"/>
              <a:t>Contamination: </a:t>
            </a:r>
            <a:r>
              <a:rPr lang="en-US" altLang="en-US" sz="1400" dirty="0"/>
              <a:t>Specific thermal coatings and degradation, outgas heater if required</a:t>
            </a:r>
          </a:p>
          <a:p>
            <a:pPr lvl="1"/>
            <a:r>
              <a:rPr lang="en-US" altLang="en-US" sz="1400" b="1" dirty="0"/>
              <a:t>Cryogenics: </a:t>
            </a:r>
            <a:r>
              <a:rPr lang="en-US" altLang="en-US" sz="1400" dirty="0"/>
              <a:t>Cryocooler compressor power dissipation, temperature requirement, Cryocooler cold head temperature, Adiabatic Demagnetization Refrigerator (ADR) and cryocooler thermal interfaces</a:t>
            </a:r>
          </a:p>
          <a:p>
            <a:pPr lvl="1"/>
            <a:r>
              <a:rPr lang="en-US" altLang="en-US" sz="1400" b="1" dirty="0"/>
              <a:t>Integration &amp; Testing: </a:t>
            </a:r>
            <a:r>
              <a:rPr lang="en-US" altLang="en-US" sz="1400" dirty="0"/>
              <a:t>Special Ground Support Equipment (GSE) e.g., Helium sink</a:t>
            </a:r>
          </a:p>
          <a:p>
            <a:pPr lvl="1"/>
            <a:r>
              <a:rPr lang="en-US" altLang="en-US" sz="1400" b="1" dirty="0"/>
              <a:t>Lasers: </a:t>
            </a:r>
            <a:r>
              <a:rPr lang="en-US" altLang="en-US" sz="1400" dirty="0"/>
              <a:t>Power dissipation, temperature requirement, temperature stability requirement</a:t>
            </a:r>
          </a:p>
          <a:p>
            <a:pPr lvl="1"/>
            <a:r>
              <a:rPr lang="en-US" altLang="en-US" sz="1400" b="1" dirty="0"/>
              <a:t>Mechanisms: </a:t>
            </a:r>
            <a:r>
              <a:rPr lang="en-US" altLang="en-US" sz="1400" dirty="0"/>
              <a:t>Temperature requirement, geometry, dimensions, power dissipation</a:t>
            </a:r>
          </a:p>
          <a:p>
            <a:pPr lvl="1"/>
            <a:r>
              <a:rPr lang="en-US" altLang="en-US" sz="1400" b="1" dirty="0"/>
              <a:t>Power: </a:t>
            </a:r>
            <a:r>
              <a:rPr lang="en-US" altLang="en-US" sz="1400" dirty="0"/>
              <a:t>Battery temperature requirement, power profile</a:t>
            </a:r>
          </a:p>
          <a:p>
            <a:pPr lvl="1"/>
            <a:endParaRPr lang="en-US" altLang="en-US" sz="1400" dirty="0"/>
          </a:p>
          <a:p>
            <a:pPr marL="515937" lvl="2" indent="0">
              <a:buNone/>
            </a:pPr>
            <a:endParaRPr lang="en-US" altLang="en-US" dirty="0"/>
          </a:p>
        </p:txBody>
      </p:sp>
    </p:spTree>
    <p:extLst>
      <p:ext uri="{BB962C8B-B14F-4D97-AF65-F5344CB8AC3E}">
        <p14:creationId xmlns:p14="http://schemas.microsoft.com/office/powerpoint/2010/main" val="166635883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ounded Rectangle 67"/>
          <p:cNvSpPr/>
          <p:nvPr/>
        </p:nvSpPr>
        <p:spPr bwMode="auto">
          <a:xfrm>
            <a:off x="6873599" y="4414539"/>
            <a:ext cx="1667973" cy="1352082"/>
          </a:xfrm>
          <a:prstGeom prst="round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67" name="Rounded Rectangle 66"/>
          <p:cNvSpPr/>
          <p:nvPr/>
        </p:nvSpPr>
        <p:spPr bwMode="auto">
          <a:xfrm>
            <a:off x="4426045" y="4436385"/>
            <a:ext cx="1446645" cy="1013875"/>
          </a:xfrm>
          <a:prstGeom prst="roundRect">
            <a:avLst/>
          </a:prstGeom>
          <a:solidFill>
            <a:srgbClr val="934BE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66" name="Rounded Rectangle 65"/>
          <p:cNvSpPr/>
          <p:nvPr/>
        </p:nvSpPr>
        <p:spPr bwMode="auto">
          <a:xfrm>
            <a:off x="3349117" y="4442512"/>
            <a:ext cx="1045959" cy="1227373"/>
          </a:xfrm>
          <a:prstGeom prst="round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64" name="Rounded Rectangle 63"/>
          <p:cNvSpPr/>
          <p:nvPr/>
        </p:nvSpPr>
        <p:spPr bwMode="auto">
          <a:xfrm>
            <a:off x="432484" y="5686626"/>
            <a:ext cx="5441265" cy="472886"/>
          </a:xfrm>
          <a:prstGeom prst="round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63" name="Rounded Rectangle 62"/>
          <p:cNvSpPr/>
          <p:nvPr/>
        </p:nvSpPr>
        <p:spPr bwMode="auto">
          <a:xfrm>
            <a:off x="432484" y="4442512"/>
            <a:ext cx="2355166" cy="1717000"/>
          </a:xfrm>
          <a:prstGeom prst="round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2" name="Title 1"/>
          <p:cNvSpPr>
            <a:spLocks noGrp="1"/>
          </p:cNvSpPr>
          <p:nvPr>
            <p:ph type="title"/>
          </p:nvPr>
        </p:nvSpPr>
        <p:spPr/>
        <p:txBody>
          <a:bodyPr/>
          <a:lstStyle/>
          <a:p>
            <a:r>
              <a:rPr lang="en-US" dirty="0"/>
              <a:t>4. Determine Temperature “Zones”</a:t>
            </a:r>
          </a:p>
        </p:txBody>
      </p:sp>
      <p:sp>
        <p:nvSpPr>
          <p:cNvPr id="3" name="Content Placeholder 2"/>
          <p:cNvSpPr>
            <a:spLocks noGrp="1"/>
          </p:cNvSpPr>
          <p:nvPr>
            <p:ph idx="1"/>
          </p:nvPr>
        </p:nvSpPr>
        <p:spPr>
          <a:xfrm>
            <a:off x="315913" y="960996"/>
            <a:ext cx="8585536" cy="1721049"/>
          </a:xfrm>
        </p:spPr>
        <p:txBody>
          <a:bodyPr/>
          <a:lstStyle/>
          <a:p>
            <a:r>
              <a:rPr lang="en-US" dirty="0"/>
              <a:t>Temperature “Zones” help define your design requirements early on, and aid in grouping components with similar thermal requirements</a:t>
            </a:r>
          </a:p>
          <a:p>
            <a:r>
              <a:rPr lang="en-US" dirty="0"/>
              <a:t>In addition to operational and survival temperature limits, ensure that you are capturing any temperature gradient and temperature stability requirements for specific components</a:t>
            </a:r>
          </a:p>
          <a:p>
            <a:pPr lvl="1"/>
            <a:r>
              <a:rPr lang="en-US" dirty="0"/>
              <a:t>Identify areas where thermal control may be challenging </a:t>
            </a:r>
          </a:p>
          <a:p>
            <a:r>
              <a:rPr lang="en-US" dirty="0"/>
              <a:t>For design studies, it may be more effective for systems engineers to coordinate the gathering of thermal requirements and determination of thermal zones </a:t>
            </a:r>
            <a:endParaRPr lang="en-US" i="1" dirty="0"/>
          </a:p>
        </p:txBody>
      </p:sp>
      <p:sp>
        <p:nvSpPr>
          <p:cNvPr id="4" name="Rectangle 3"/>
          <p:cNvSpPr/>
          <p:nvPr/>
        </p:nvSpPr>
        <p:spPr>
          <a:xfrm>
            <a:off x="577970" y="5770390"/>
            <a:ext cx="5196008" cy="288617"/>
          </a:xfrm>
          <a:prstGeom prst="rect">
            <a:avLst/>
          </a:prstGeom>
          <a:solidFill>
            <a:schemeClr val="accent1">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Optical Bench</a:t>
            </a:r>
          </a:p>
        </p:txBody>
      </p:sp>
      <p:cxnSp>
        <p:nvCxnSpPr>
          <p:cNvPr id="5" name="Straight Connector 4"/>
          <p:cNvCxnSpPr/>
          <p:nvPr/>
        </p:nvCxnSpPr>
        <p:spPr bwMode="auto">
          <a:xfrm>
            <a:off x="3416060" y="4539891"/>
            <a:ext cx="888521"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3416060" y="5562241"/>
            <a:ext cx="888521"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4304581" y="4511675"/>
            <a:ext cx="0" cy="1076325"/>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416060" y="4511675"/>
            <a:ext cx="0" cy="339725"/>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3409470" y="5248275"/>
            <a:ext cx="0" cy="339725"/>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flipV="1">
            <a:off x="3118090" y="5275970"/>
            <a:ext cx="297970" cy="78123"/>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3118090" y="4748040"/>
            <a:ext cx="305160" cy="76795"/>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12" name="Rectangle 11"/>
          <p:cNvSpPr/>
          <p:nvPr/>
        </p:nvSpPr>
        <p:spPr>
          <a:xfrm rot="16200000">
            <a:off x="3548391" y="4961344"/>
            <a:ext cx="800844" cy="176986"/>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t>Detector</a:t>
            </a:r>
          </a:p>
        </p:txBody>
      </p:sp>
      <p:sp>
        <p:nvSpPr>
          <p:cNvPr id="13" name="Rectangle 12"/>
          <p:cNvSpPr/>
          <p:nvPr/>
        </p:nvSpPr>
        <p:spPr bwMode="auto">
          <a:xfrm>
            <a:off x="4037306" y="4748040"/>
            <a:ext cx="242594" cy="7679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4" name="Rectangle 13"/>
          <p:cNvSpPr/>
          <p:nvPr/>
        </p:nvSpPr>
        <p:spPr bwMode="auto">
          <a:xfrm>
            <a:off x="4037306" y="5307888"/>
            <a:ext cx="242594" cy="7679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5" name="Rectangle 14"/>
          <p:cNvSpPr/>
          <p:nvPr/>
        </p:nvSpPr>
        <p:spPr>
          <a:xfrm>
            <a:off x="7034421" y="4639254"/>
            <a:ext cx="1349962" cy="1127367"/>
          </a:xfrm>
          <a:prstGeom prst="rect">
            <a:avLst/>
          </a:prstGeom>
          <a:noFill/>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Electronics Box</a:t>
            </a:r>
          </a:p>
        </p:txBody>
      </p:sp>
      <p:cxnSp>
        <p:nvCxnSpPr>
          <p:cNvPr id="16" name="Straight Connector 15"/>
          <p:cNvCxnSpPr/>
          <p:nvPr/>
        </p:nvCxnSpPr>
        <p:spPr bwMode="auto">
          <a:xfrm flipV="1">
            <a:off x="4035000" y="4956189"/>
            <a:ext cx="453155" cy="2"/>
          </a:xfrm>
          <a:prstGeom prst="line">
            <a:avLst/>
          </a:prstGeom>
          <a:solidFill>
            <a:schemeClr val="accent1"/>
          </a:solidFill>
          <a:ln w="34925" cap="flat" cmpd="dbl" algn="ctr">
            <a:solidFill>
              <a:srgbClr val="996633"/>
            </a:solidFill>
            <a:prstDash val="solid"/>
            <a:round/>
            <a:headEnd type="none" w="med" len="med"/>
            <a:tailEnd type="none" w="med" len="med"/>
          </a:ln>
          <a:effectLst/>
        </p:spPr>
      </p:cxnSp>
      <p:cxnSp>
        <p:nvCxnSpPr>
          <p:cNvPr id="17" name="Straight Connector 16"/>
          <p:cNvCxnSpPr/>
          <p:nvPr/>
        </p:nvCxnSpPr>
        <p:spPr bwMode="auto">
          <a:xfrm flipV="1">
            <a:off x="4038902" y="5032981"/>
            <a:ext cx="453155" cy="2"/>
          </a:xfrm>
          <a:prstGeom prst="line">
            <a:avLst/>
          </a:prstGeom>
          <a:solidFill>
            <a:schemeClr val="accent1"/>
          </a:solidFill>
          <a:ln w="34925" cap="flat" cmpd="dbl" algn="ctr">
            <a:solidFill>
              <a:srgbClr val="996633"/>
            </a:solidFill>
            <a:prstDash val="solid"/>
            <a:round/>
            <a:headEnd type="none" w="med" len="med"/>
            <a:tailEnd type="none" w="med" len="med"/>
          </a:ln>
          <a:effectLst/>
        </p:spPr>
      </p:cxnSp>
      <p:sp>
        <p:nvSpPr>
          <p:cNvPr id="18" name="Rectangle 17"/>
          <p:cNvSpPr/>
          <p:nvPr/>
        </p:nvSpPr>
        <p:spPr>
          <a:xfrm>
            <a:off x="4488155" y="4703744"/>
            <a:ext cx="1285823" cy="658474"/>
          </a:xfrm>
          <a:prstGeom prst="rect">
            <a:avLst/>
          </a:prstGeom>
          <a:noFill/>
          <a:ln/>
        </p:spPr>
        <p:style>
          <a:lnRef idx="2">
            <a:schemeClr val="accent4"/>
          </a:lnRef>
          <a:fillRef idx="1">
            <a:schemeClr val="lt1"/>
          </a:fillRef>
          <a:effectRef idx="0">
            <a:schemeClr val="accent4"/>
          </a:effectRef>
          <a:fontRef idx="minor">
            <a:schemeClr val="dk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solidFill>
                  <a:schemeClr val="bg1"/>
                </a:solidFill>
              </a:rPr>
              <a:t>Front End Electronics</a:t>
            </a:r>
          </a:p>
        </p:txBody>
      </p:sp>
      <p:sp>
        <p:nvSpPr>
          <p:cNvPr id="21" name="Rectangle 20"/>
          <p:cNvSpPr/>
          <p:nvPr/>
        </p:nvSpPr>
        <p:spPr bwMode="auto">
          <a:xfrm rot="5400000">
            <a:off x="3560252" y="5629794"/>
            <a:ext cx="182391" cy="9880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22" name="Rectangle 21"/>
          <p:cNvSpPr/>
          <p:nvPr/>
        </p:nvSpPr>
        <p:spPr bwMode="auto">
          <a:xfrm rot="5400000">
            <a:off x="4000909" y="5629793"/>
            <a:ext cx="182391" cy="9880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23" name="TextBox 12"/>
          <p:cNvSpPr txBox="1"/>
          <p:nvPr/>
        </p:nvSpPr>
        <p:spPr>
          <a:xfrm>
            <a:off x="2898256" y="4834392"/>
            <a:ext cx="866599"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t>Baffling or Window</a:t>
            </a:r>
          </a:p>
        </p:txBody>
      </p:sp>
      <p:sp>
        <p:nvSpPr>
          <p:cNvPr id="24" name="TextBox 12"/>
          <p:cNvSpPr txBox="1"/>
          <p:nvPr/>
        </p:nvSpPr>
        <p:spPr>
          <a:xfrm>
            <a:off x="4024688" y="4208082"/>
            <a:ext cx="145540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t>Detector Enclosure</a:t>
            </a:r>
          </a:p>
        </p:txBody>
      </p:sp>
      <p:cxnSp>
        <p:nvCxnSpPr>
          <p:cNvPr id="26" name="Straight Connector 25"/>
          <p:cNvCxnSpPr/>
          <p:nvPr/>
        </p:nvCxnSpPr>
        <p:spPr bwMode="auto">
          <a:xfrm>
            <a:off x="5773978" y="4952942"/>
            <a:ext cx="1260443" cy="0"/>
          </a:xfrm>
          <a:prstGeom prst="line">
            <a:avLst/>
          </a:prstGeom>
          <a:solidFill>
            <a:schemeClr val="accent1"/>
          </a:solidFill>
          <a:ln w="34925" cap="flat" cmpd="dbl" algn="ctr">
            <a:solidFill>
              <a:srgbClr val="996633"/>
            </a:solidFill>
            <a:prstDash val="solid"/>
            <a:round/>
            <a:headEnd type="none" w="med" len="med"/>
            <a:tailEnd type="none" w="med" len="med"/>
          </a:ln>
          <a:effectLst/>
        </p:spPr>
      </p:cxnSp>
      <p:cxnSp>
        <p:nvCxnSpPr>
          <p:cNvPr id="27" name="Straight Connector 26"/>
          <p:cNvCxnSpPr/>
          <p:nvPr/>
        </p:nvCxnSpPr>
        <p:spPr bwMode="auto">
          <a:xfrm>
            <a:off x="5777880" y="5029734"/>
            <a:ext cx="1256541" cy="0"/>
          </a:xfrm>
          <a:prstGeom prst="line">
            <a:avLst/>
          </a:prstGeom>
          <a:solidFill>
            <a:schemeClr val="accent1"/>
          </a:solidFill>
          <a:ln w="34925" cap="flat" cmpd="dbl" algn="ctr">
            <a:solidFill>
              <a:srgbClr val="996633"/>
            </a:solidFill>
            <a:prstDash val="solid"/>
            <a:round/>
            <a:headEnd type="none" w="med" len="med"/>
            <a:tailEnd type="none" w="med" len="med"/>
          </a:ln>
          <a:effectLst/>
        </p:spPr>
      </p:cxnSp>
      <p:sp>
        <p:nvSpPr>
          <p:cNvPr id="28" name="Rectangle 27"/>
          <p:cNvSpPr/>
          <p:nvPr/>
        </p:nvSpPr>
        <p:spPr>
          <a:xfrm>
            <a:off x="6115830" y="5770390"/>
            <a:ext cx="2785618" cy="288617"/>
          </a:xfrm>
          <a:prstGeom prst="rect">
            <a:avLst/>
          </a:prstGeom>
          <a:solidFill>
            <a:schemeClr val="accent1">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Mounting Plate</a:t>
            </a:r>
          </a:p>
        </p:txBody>
      </p:sp>
      <p:sp>
        <p:nvSpPr>
          <p:cNvPr id="29" name="Oval 28"/>
          <p:cNvSpPr/>
          <p:nvPr/>
        </p:nvSpPr>
        <p:spPr bwMode="auto">
          <a:xfrm>
            <a:off x="2319858" y="4677120"/>
            <a:ext cx="190500" cy="74542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30" name="Oval 29"/>
          <p:cNvSpPr/>
          <p:nvPr/>
        </p:nvSpPr>
        <p:spPr bwMode="auto">
          <a:xfrm>
            <a:off x="1708888" y="4677120"/>
            <a:ext cx="190500" cy="74542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31" name="Oval 30"/>
          <p:cNvSpPr/>
          <p:nvPr/>
        </p:nvSpPr>
        <p:spPr bwMode="auto">
          <a:xfrm>
            <a:off x="1126258" y="4679880"/>
            <a:ext cx="190500" cy="74542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cxnSp>
        <p:nvCxnSpPr>
          <p:cNvPr id="32" name="Straight Connector 31"/>
          <p:cNvCxnSpPr/>
          <p:nvPr/>
        </p:nvCxnSpPr>
        <p:spPr bwMode="auto">
          <a:xfrm>
            <a:off x="2415108" y="5413375"/>
            <a:ext cx="0" cy="357015"/>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1804138" y="5413375"/>
            <a:ext cx="0" cy="357015"/>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1221508" y="5413375"/>
            <a:ext cx="0" cy="357015"/>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35" name="TextBox 12"/>
          <p:cNvSpPr txBox="1"/>
          <p:nvPr/>
        </p:nvSpPr>
        <p:spPr>
          <a:xfrm>
            <a:off x="1099318" y="4442512"/>
            <a:ext cx="145540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t>Optical Components</a:t>
            </a:r>
          </a:p>
        </p:txBody>
      </p:sp>
      <p:sp>
        <p:nvSpPr>
          <p:cNvPr id="51" name="Rectangle 50"/>
          <p:cNvSpPr/>
          <p:nvPr/>
        </p:nvSpPr>
        <p:spPr bwMode="auto">
          <a:xfrm rot="5400000">
            <a:off x="4513089" y="5514127"/>
            <a:ext cx="408170" cy="104354"/>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52" name="Rectangle 51"/>
          <p:cNvSpPr/>
          <p:nvPr/>
        </p:nvSpPr>
        <p:spPr bwMode="auto">
          <a:xfrm rot="5400000">
            <a:off x="5323148" y="5510359"/>
            <a:ext cx="408170" cy="104354"/>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37" name="Rectangle 36"/>
          <p:cNvSpPr/>
          <p:nvPr/>
        </p:nvSpPr>
        <p:spPr>
          <a:xfrm>
            <a:off x="5825354" y="5026775"/>
            <a:ext cx="1157689" cy="261610"/>
          </a:xfrm>
          <a:prstGeom prst="rect">
            <a:avLst/>
          </a:prstGeom>
        </p:spPr>
        <p:txBody>
          <a:bodyPr wrap="none">
            <a:spAutoFit/>
          </a:bodyPr>
          <a:lstStyle/>
          <a:p>
            <a:r>
              <a:rPr lang="en-US" sz="1100" dirty="0"/>
              <a:t>Electrical Wires</a:t>
            </a:r>
          </a:p>
        </p:txBody>
      </p:sp>
      <p:sp>
        <p:nvSpPr>
          <p:cNvPr id="65" name="Rectangle 64"/>
          <p:cNvSpPr/>
          <p:nvPr/>
        </p:nvSpPr>
        <p:spPr>
          <a:xfrm>
            <a:off x="4775454" y="5428912"/>
            <a:ext cx="716863" cy="261610"/>
          </a:xfrm>
          <a:prstGeom prst="rect">
            <a:avLst/>
          </a:prstGeom>
        </p:spPr>
        <p:txBody>
          <a:bodyPr wrap="none">
            <a:spAutoFit/>
          </a:bodyPr>
          <a:lstStyle/>
          <a:p>
            <a:r>
              <a:rPr lang="en-US" sz="1100" dirty="0"/>
              <a:t>Isolators</a:t>
            </a:r>
          </a:p>
        </p:txBody>
      </p:sp>
      <p:graphicFrame>
        <p:nvGraphicFramePr>
          <p:cNvPr id="38" name="Table 37"/>
          <p:cNvGraphicFramePr>
            <a:graphicFrameLocks noGrp="1"/>
          </p:cNvGraphicFramePr>
          <p:nvPr>
            <p:extLst>
              <p:ext uri="{D42A27DB-BD31-4B8C-83A1-F6EECF244321}">
                <p14:modId xmlns:p14="http://schemas.microsoft.com/office/powerpoint/2010/main" val="1575118208"/>
              </p:ext>
            </p:extLst>
          </p:nvPr>
        </p:nvGraphicFramePr>
        <p:xfrm>
          <a:off x="432484" y="3008867"/>
          <a:ext cx="8290828" cy="1219200"/>
        </p:xfrm>
        <a:graphic>
          <a:graphicData uri="http://schemas.openxmlformats.org/drawingml/2006/table">
            <a:tbl>
              <a:tblPr firstRow="1" bandRow="1">
                <a:tableStyleId>{5C22544A-7EE6-4342-B048-85BDC9FD1C3A}</a:tableStyleId>
              </a:tblPr>
              <a:tblGrid>
                <a:gridCol w="2072707">
                  <a:extLst>
                    <a:ext uri="{9D8B030D-6E8A-4147-A177-3AD203B41FA5}">
                      <a16:colId xmlns:a16="http://schemas.microsoft.com/office/drawing/2014/main" val="172669554"/>
                    </a:ext>
                  </a:extLst>
                </a:gridCol>
                <a:gridCol w="2072707">
                  <a:extLst>
                    <a:ext uri="{9D8B030D-6E8A-4147-A177-3AD203B41FA5}">
                      <a16:colId xmlns:a16="http://schemas.microsoft.com/office/drawing/2014/main" val="2373554104"/>
                    </a:ext>
                  </a:extLst>
                </a:gridCol>
                <a:gridCol w="2072707">
                  <a:extLst>
                    <a:ext uri="{9D8B030D-6E8A-4147-A177-3AD203B41FA5}">
                      <a16:colId xmlns:a16="http://schemas.microsoft.com/office/drawing/2014/main" val="3422219855"/>
                    </a:ext>
                  </a:extLst>
                </a:gridCol>
                <a:gridCol w="2072707">
                  <a:extLst>
                    <a:ext uri="{9D8B030D-6E8A-4147-A177-3AD203B41FA5}">
                      <a16:colId xmlns:a16="http://schemas.microsoft.com/office/drawing/2014/main" val="113780053"/>
                    </a:ext>
                  </a:extLst>
                </a:gridCol>
              </a:tblGrid>
              <a:tr h="370840">
                <a:tc>
                  <a:txBody>
                    <a:bodyPr/>
                    <a:lstStyle/>
                    <a:p>
                      <a:r>
                        <a:rPr lang="en-US" sz="1800" b="1" dirty="0">
                          <a:solidFill>
                            <a:srgbClr val="FFC000"/>
                          </a:solidFill>
                        </a:rPr>
                        <a:t>Zone 1 (Z1):</a:t>
                      </a:r>
                    </a:p>
                    <a:p>
                      <a:r>
                        <a:rPr lang="en-US" sz="1400" b="0" dirty="0">
                          <a:solidFill>
                            <a:schemeClr val="tx1"/>
                          </a:solidFill>
                        </a:rPr>
                        <a:t>Op. Limit: </a:t>
                      </a:r>
                      <a:r>
                        <a:rPr lang="en-US" sz="1400" b="0" dirty="0">
                          <a:solidFill>
                            <a:srgbClr val="FFC000"/>
                          </a:solidFill>
                        </a:rPr>
                        <a:t>268-298 K</a:t>
                      </a:r>
                    </a:p>
                    <a:p>
                      <a:r>
                        <a:rPr lang="en-US" sz="1400" b="0" dirty="0" err="1">
                          <a:solidFill>
                            <a:schemeClr val="tx1"/>
                          </a:solidFill>
                        </a:rPr>
                        <a:t>Surv</a:t>
                      </a:r>
                      <a:r>
                        <a:rPr lang="en-US" sz="1400" b="0" dirty="0">
                          <a:solidFill>
                            <a:schemeClr val="tx1"/>
                          </a:solidFill>
                        </a:rPr>
                        <a:t>. Limit:</a:t>
                      </a:r>
                      <a:r>
                        <a:rPr lang="en-US" sz="1400" b="0" dirty="0"/>
                        <a:t> </a:t>
                      </a:r>
                      <a:r>
                        <a:rPr lang="en-US" sz="1400" b="0" dirty="0">
                          <a:solidFill>
                            <a:srgbClr val="FFC000"/>
                          </a:solidFill>
                        </a:rPr>
                        <a:t>258-308 K</a:t>
                      </a:r>
                    </a:p>
                    <a:p>
                      <a:r>
                        <a:rPr lang="en-US" sz="1400" b="0" dirty="0">
                          <a:solidFill>
                            <a:schemeClr val="tx1"/>
                          </a:solidFill>
                        </a:rPr>
                        <a:t>Gradient:</a:t>
                      </a:r>
                      <a:r>
                        <a:rPr lang="en-US" sz="1400" b="0" dirty="0">
                          <a:solidFill>
                            <a:srgbClr val="FFC000"/>
                          </a:solidFill>
                        </a:rPr>
                        <a:t> 4K</a:t>
                      </a:r>
                      <a:endParaRPr lang="en-US" sz="1400" b="0" dirty="0"/>
                    </a:p>
                    <a:p>
                      <a:r>
                        <a:rPr lang="en-US" sz="1400" b="0" dirty="0">
                          <a:solidFill>
                            <a:schemeClr val="tx1"/>
                          </a:solidFill>
                        </a:rPr>
                        <a:t>Stability:</a:t>
                      </a:r>
                      <a:r>
                        <a:rPr lang="en-US" sz="1400" b="0" dirty="0"/>
                        <a:t> </a:t>
                      </a:r>
                      <a:r>
                        <a:rPr lang="en-US" sz="1400" b="0" dirty="0">
                          <a:solidFill>
                            <a:srgbClr val="FFC000"/>
                          </a:solidFill>
                        </a:rPr>
                        <a:t>2K / </a:t>
                      </a:r>
                      <a:r>
                        <a:rPr lang="en-US" sz="1400" b="0" dirty="0" err="1">
                          <a:solidFill>
                            <a:srgbClr val="FFC000"/>
                          </a:solidFill>
                        </a:rPr>
                        <a:t>hr</a:t>
                      </a:r>
                      <a:endParaRPr lang="en-US" sz="1800" b="0" dirty="0">
                        <a:solidFill>
                          <a:srgbClr val="FFC000"/>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mn-lt"/>
                          <a:ea typeface="+mn-ea"/>
                        </a:rPr>
                        <a:t>Zone 2 (Z2):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rPr>
                        <a:t>Op. Limit: </a:t>
                      </a:r>
                      <a:r>
                        <a:rPr kumimoji="0" lang="en-US" sz="1400" b="0" i="0" u="none" strike="noStrike" kern="1200" cap="none" spc="0" normalizeH="0" baseline="0" noProof="0" dirty="0">
                          <a:ln>
                            <a:noFill/>
                          </a:ln>
                          <a:solidFill>
                            <a:srgbClr val="00B0F0"/>
                          </a:solidFill>
                          <a:effectLst/>
                          <a:uLnTx/>
                          <a:uFillTx/>
                          <a:latin typeface="+mn-lt"/>
                          <a:ea typeface="+mn-ea"/>
                        </a:rPr>
                        <a:t>81 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mn-lt"/>
                          <a:ea typeface="+mn-ea"/>
                        </a:rPr>
                        <a:t>Surv</a:t>
                      </a:r>
                      <a:r>
                        <a:rPr kumimoji="0" lang="en-US" sz="1400" b="0" i="0" u="none" strike="noStrike" kern="1200" cap="none" spc="0" normalizeH="0" baseline="0" noProof="0" dirty="0">
                          <a:ln>
                            <a:noFill/>
                          </a:ln>
                          <a:solidFill>
                            <a:srgbClr val="000000"/>
                          </a:solidFill>
                          <a:effectLst/>
                          <a:uLnTx/>
                          <a:uFillTx/>
                          <a:latin typeface="+mn-lt"/>
                          <a:ea typeface="+mn-ea"/>
                        </a:rPr>
                        <a:t>. Limit:</a:t>
                      </a:r>
                      <a:r>
                        <a:rPr kumimoji="0" lang="en-US" sz="1400" b="0" i="0" u="none" strike="noStrike" kern="1200" cap="none" spc="0" normalizeH="0" baseline="0" noProof="0" dirty="0">
                          <a:ln>
                            <a:noFill/>
                          </a:ln>
                          <a:solidFill>
                            <a:srgbClr val="FFFFFF"/>
                          </a:solidFill>
                          <a:effectLst/>
                          <a:uLnTx/>
                          <a:uFillTx/>
                          <a:latin typeface="+mn-lt"/>
                          <a:ea typeface="+mn-ea"/>
                        </a:rPr>
                        <a:t> </a:t>
                      </a:r>
                      <a:r>
                        <a:rPr kumimoji="0" lang="en-US" sz="1400" b="0" i="0" u="none" strike="noStrike" kern="1200" cap="none" spc="0" normalizeH="0" baseline="0" noProof="0" dirty="0">
                          <a:ln>
                            <a:noFill/>
                          </a:ln>
                          <a:solidFill>
                            <a:srgbClr val="00B0F0"/>
                          </a:solidFill>
                          <a:effectLst/>
                          <a:uLnTx/>
                          <a:uFillTx/>
                          <a:latin typeface="+mn-lt"/>
                          <a:ea typeface="+mn-ea"/>
                        </a:rPr>
                        <a:t>65 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rPr>
                        <a:t>Gradient:</a:t>
                      </a:r>
                      <a:r>
                        <a:rPr kumimoji="0" lang="en-US" sz="1400" b="0" i="0" u="none" strike="noStrike" kern="1200" cap="none" spc="0" normalizeH="0" baseline="0" noProof="0" dirty="0">
                          <a:ln>
                            <a:noFill/>
                          </a:ln>
                          <a:solidFill>
                            <a:srgbClr val="FFC000"/>
                          </a:solidFill>
                          <a:effectLst/>
                          <a:uLnTx/>
                          <a:uFillTx/>
                          <a:latin typeface="+mn-lt"/>
                          <a:ea typeface="+mn-ea"/>
                        </a:rPr>
                        <a:t> </a:t>
                      </a:r>
                      <a:r>
                        <a:rPr kumimoji="0" lang="en-US" sz="1400" b="0" i="0" u="none" strike="noStrike" kern="1200" cap="none" spc="0" normalizeH="0" baseline="0" noProof="0" dirty="0">
                          <a:ln>
                            <a:noFill/>
                          </a:ln>
                          <a:solidFill>
                            <a:srgbClr val="00B0F0"/>
                          </a:solidFill>
                          <a:effectLst/>
                          <a:uLnTx/>
                          <a:uFillTx/>
                          <a:latin typeface="+mn-lt"/>
                          <a:ea typeface="+mn-ea"/>
                        </a:rPr>
                        <a:t>N/A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rPr>
                        <a:t>Stability:</a:t>
                      </a:r>
                      <a:r>
                        <a:rPr kumimoji="0" lang="en-US" sz="1400" b="0" i="0" u="none" strike="noStrike" kern="1200" cap="none" spc="0" normalizeH="0" baseline="0" noProof="0" dirty="0">
                          <a:ln>
                            <a:noFill/>
                          </a:ln>
                          <a:solidFill>
                            <a:srgbClr val="FFFFFF"/>
                          </a:solidFill>
                          <a:effectLst/>
                          <a:uLnTx/>
                          <a:uFillTx/>
                          <a:latin typeface="+mn-lt"/>
                          <a:ea typeface="+mn-ea"/>
                        </a:rPr>
                        <a:t> </a:t>
                      </a:r>
                      <a:r>
                        <a:rPr kumimoji="0" lang="en-US" sz="1400" b="0" i="0" u="none" strike="noStrike" kern="1200" cap="none" spc="0" normalizeH="0" baseline="0" noProof="0" dirty="0">
                          <a:ln>
                            <a:noFill/>
                          </a:ln>
                          <a:solidFill>
                            <a:srgbClr val="00B0F0"/>
                          </a:solidFill>
                          <a:effectLst/>
                          <a:uLnTx/>
                          <a:uFillTx/>
                          <a:latin typeface="+mn-lt"/>
                          <a:ea typeface="+mn-ea"/>
                        </a:rPr>
                        <a:t>5 </a:t>
                      </a:r>
                      <a:r>
                        <a:rPr kumimoji="0" lang="en-US" sz="1400" b="0" i="0" u="none" strike="noStrike" kern="1200" cap="none" spc="0" normalizeH="0" baseline="0" noProof="0" dirty="0" err="1">
                          <a:ln>
                            <a:noFill/>
                          </a:ln>
                          <a:solidFill>
                            <a:srgbClr val="00B0F0"/>
                          </a:solidFill>
                          <a:effectLst/>
                          <a:uLnTx/>
                          <a:uFillTx/>
                          <a:latin typeface="+mn-lt"/>
                          <a:ea typeface="+mn-ea"/>
                        </a:rPr>
                        <a:t>mK</a:t>
                      </a:r>
                      <a:r>
                        <a:rPr kumimoji="0" lang="en-US" sz="1400" b="0" i="0" u="none" strike="noStrike" kern="1200" cap="none" spc="0" normalizeH="0" baseline="0" noProof="0" dirty="0">
                          <a:ln>
                            <a:noFill/>
                          </a:ln>
                          <a:solidFill>
                            <a:srgbClr val="00B0F0"/>
                          </a:solidFill>
                          <a:effectLst/>
                          <a:uLnTx/>
                          <a:uFillTx/>
                          <a:latin typeface="+mn-lt"/>
                          <a:ea typeface="+mn-ea"/>
                        </a:rPr>
                        <a:t> / 2 min</a:t>
                      </a:r>
                      <a:endParaRPr lang="en-US" dirty="0">
                        <a:solidFill>
                          <a:srgbClr val="00B0F0"/>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34BEC"/>
                          </a:solidFill>
                          <a:effectLst/>
                          <a:uLnTx/>
                          <a:uFillTx/>
                          <a:latin typeface="+mn-lt"/>
                          <a:ea typeface="+mn-ea"/>
                        </a:rPr>
                        <a:t>Zone 3 (Z3):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rPr>
                        <a:t>Op. Limit: </a:t>
                      </a:r>
                      <a:r>
                        <a:rPr kumimoji="0" lang="en-US" sz="1400" b="0" i="0" u="none" strike="noStrike" kern="1200" cap="none" spc="0" normalizeH="0" baseline="0" noProof="0" dirty="0">
                          <a:ln>
                            <a:noFill/>
                          </a:ln>
                          <a:solidFill>
                            <a:srgbClr val="934BEC"/>
                          </a:solidFill>
                          <a:effectLst/>
                          <a:uLnTx/>
                          <a:uFillTx/>
                          <a:latin typeface="+mn-lt"/>
                          <a:ea typeface="+mn-ea"/>
                        </a:rPr>
                        <a:t>150-160 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mn-lt"/>
                          <a:ea typeface="+mn-ea"/>
                        </a:rPr>
                        <a:t>Surv</a:t>
                      </a:r>
                      <a:r>
                        <a:rPr kumimoji="0" lang="en-US" sz="1400" b="0" i="0" u="none" strike="noStrike" kern="1200" cap="none" spc="0" normalizeH="0" baseline="0" noProof="0" dirty="0">
                          <a:ln>
                            <a:noFill/>
                          </a:ln>
                          <a:solidFill>
                            <a:srgbClr val="000000"/>
                          </a:solidFill>
                          <a:effectLst/>
                          <a:uLnTx/>
                          <a:uFillTx/>
                          <a:latin typeface="+mn-lt"/>
                          <a:ea typeface="+mn-ea"/>
                        </a:rPr>
                        <a:t>. Limit:</a:t>
                      </a:r>
                      <a:r>
                        <a:rPr kumimoji="0" lang="en-US" sz="1400" b="0" i="0" u="none" strike="noStrike" kern="1200" cap="none" spc="0" normalizeH="0" baseline="0" noProof="0" dirty="0">
                          <a:ln>
                            <a:noFill/>
                          </a:ln>
                          <a:solidFill>
                            <a:srgbClr val="FFFFFF"/>
                          </a:solidFill>
                          <a:effectLst/>
                          <a:uLnTx/>
                          <a:uFillTx/>
                          <a:latin typeface="+mn-lt"/>
                          <a:ea typeface="+mn-ea"/>
                        </a:rPr>
                        <a:t> </a:t>
                      </a:r>
                      <a:r>
                        <a:rPr kumimoji="0" lang="en-US" sz="1400" b="0" i="0" u="none" strike="noStrike" kern="1200" cap="none" spc="0" normalizeH="0" baseline="0" noProof="0" dirty="0">
                          <a:ln>
                            <a:noFill/>
                          </a:ln>
                          <a:solidFill>
                            <a:srgbClr val="934BEC"/>
                          </a:solidFill>
                          <a:effectLst/>
                          <a:uLnTx/>
                          <a:uFillTx/>
                          <a:latin typeface="+mn-lt"/>
                          <a:ea typeface="+mn-ea"/>
                        </a:rPr>
                        <a:t>120-313 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rPr>
                        <a:t>Gradient:</a:t>
                      </a:r>
                      <a:r>
                        <a:rPr kumimoji="0" lang="en-US" sz="1400" b="0" i="0" u="none" strike="noStrike" kern="1200" cap="none" spc="0" normalizeH="0" baseline="0" noProof="0" dirty="0">
                          <a:ln>
                            <a:noFill/>
                          </a:ln>
                          <a:solidFill>
                            <a:srgbClr val="FFC000"/>
                          </a:solidFill>
                          <a:effectLst/>
                          <a:uLnTx/>
                          <a:uFillTx/>
                          <a:latin typeface="+mn-lt"/>
                          <a:ea typeface="+mn-ea"/>
                        </a:rPr>
                        <a:t> </a:t>
                      </a:r>
                      <a:r>
                        <a:rPr kumimoji="0" lang="en-US" sz="1400" b="0" i="0" u="none" strike="noStrike" kern="1200" cap="none" spc="0" normalizeH="0" baseline="0" noProof="0" dirty="0">
                          <a:ln>
                            <a:noFill/>
                          </a:ln>
                          <a:solidFill>
                            <a:srgbClr val="934BEC"/>
                          </a:solidFill>
                          <a:effectLst/>
                          <a:uLnTx/>
                          <a:uFillTx/>
                          <a:latin typeface="+mn-lt"/>
                          <a:ea typeface="+mn-ea"/>
                        </a:rPr>
                        <a:t>N/A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rPr>
                        <a:t>Stability:</a:t>
                      </a:r>
                      <a:r>
                        <a:rPr kumimoji="0" lang="en-US" sz="1400" b="0" i="0" u="none" strike="noStrike" kern="1200" cap="none" spc="0" normalizeH="0" baseline="0" noProof="0" dirty="0">
                          <a:ln>
                            <a:noFill/>
                          </a:ln>
                          <a:solidFill>
                            <a:srgbClr val="FFFFFF"/>
                          </a:solidFill>
                          <a:effectLst/>
                          <a:uLnTx/>
                          <a:uFillTx/>
                          <a:latin typeface="+mn-lt"/>
                          <a:ea typeface="+mn-ea"/>
                        </a:rPr>
                        <a:t> </a:t>
                      </a:r>
                      <a:r>
                        <a:rPr kumimoji="0" lang="en-US" sz="1400" b="0" i="0" u="none" strike="noStrike" kern="1200" cap="none" spc="0" normalizeH="0" baseline="0" noProof="0" dirty="0">
                          <a:ln>
                            <a:noFill/>
                          </a:ln>
                          <a:solidFill>
                            <a:srgbClr val="934BEC"/>
                          </a:solidFill>
                          <a:effectLst/>
                          <a:uLnTx/>
                          <a:uFillTx/>
                          <a:latin typeface="+mn-lt"/>
                          <a:ea typeface="+mn-ea"/>
                        </a:rPr>
                        <a:t>N/A</a:t>
                      </a:r>
                      <a:endParaRPr lang="en-US" dirty="0">
                        <a:solidFill>
                          <a:srgbClr val="934BEC"/>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2D050"/>
                          </a:solidFill>
                          <a:effectLst/>
                          <a:uLnTx/>
                          <a:uFillTx/>
                          <a:latin typeface="+mn-lt"/>
                          <a:ea typeface="+mn-ea"/>
                        </a:rPr>
                        <a:t>Zone 4 (Z4):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rPr>
                        <a:t>Op. Limit: </a:t>
                      </a:r>
                      <a:r>
                        <a:rPr kumimoji="0" lang="en-US" sz="1400" b="0" i="0" u="none" strike="noStrike" kern="1200" cap="none" spc="0" normalizeH="0" baseline="0" noProof="0" dirty="0">
                          <a:ln>
                            <a:noFill/>
                          </a:ln>
                          <a:solidFill>
                            <a:srgbClr val="92D050"/>
                          </a:solidFill>
                          <a:effectLst/>
                          <a:uLnTx/>
                          <a:uFillTx/>
                          <a:latin typeface="+mn-lt"/>
                          <a:ea typeface="+mn-ea"/>
                        </a:rPr>
                        <a:t>273-313 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mn-lt"/>
                          <a:ea typeface="+mn-ea"/>
                        </a:rPr>
                        <a:t>Surv</a:t>
                      </a:r>
                      <a:r>
                        <a:rPr kumimoji="0" lang="en-US" sz="1400" b="0" i="0" u="none" strike="noStrike" kern="1200" cap="none" spc="0" normalizeH="0" baseline="0" noProof="0" dirty="0">
                          <a:ln>
                            <a:noFill/>
                          </a:ln>
                          <a:solidFill>
                            <a:srgbClr val="000000"/>
                          </a:solidFill>
                          <a:effectLst/>
                          <a:uLnTx/>
                          <a:uFillTx/>
                          <a:latin typeface="+mn-lt"/>
                          <a:ea typeface="+mn-ea"/>
                        </a:rPr>
                        <a:t>. Limit:</a:t>
                      </a:r>
                      <a:r>
                        <a:rPr kumimoji="0" lang="en-US" sz="1400" b="0" i="0" u="none" strike="noStrike" kern="1200" cap="none" spc="0" normalizeH="0" baseline="0" noProof="0" dirty="0">
                          <a:ln>
                            <a:noFill/>
                          </a:ln>
                          <a:solidFill>
                            <a:srgbClr val="FFFFFF"/>
                          </a:solidFill>
                          <a:effectLst/>
                          <a:uLnTx/>
                          <a:uFillTx/>
                          <a:latin typeface="+mn-lt"/>
                          <a:ea typeface="+mn-ea"/>
                        </a:rPr>
                        <a:t> </a:t>
                      </a:r>
                      <a:r>
                        <a:rPr kumimoji="0" lang="en-US" sz="1400" b="0" i="0" u="none" strike="noStrike" kern="1200" cap="none" spc="0" normalizeH="0" baseline="0" noProof="0" dirty="0">
                          <a:ln>
                            <a:noFill/>
                          </a:ln>
                          <a:solidFill>
                            <a:srgbClr val="92D050"/>
                          </a:solidFill>
                          <a:effectLst/>
                          <a:uLnTx/>
                          <a:uFillTx/>
                          <a:latin typeface="+mn-lt"/>
                          <a:ea typeface="+mn-ea"/>
                        </a:rPr>
                        <a:t>233-333 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rPr>
                        <a:t>Gradient:</a:t>
                      </a:r>
                      <a:r>
                        <a:rPr kumimoji="0" lang="en-US" sz="1400" b="0" i="0" u="none" strike="noStrike" kern="1200" cap="none" spc="0" normalizeH="0" baseline="0" noProof="0" dirty="0">
                          <a:ln>
                            <a:noFill/>
                          </a:ln>
                          <a:solidFill>
                            <a:srgbClr val="FFC000"/>
                          </a:solidFill>
                          <a:effectLst/>
                          <a:uLnTx/>
                          <a:uFillTx/>
                          <a:latin typeface="+mn-lt"/>
                          <a:ea typeface="+mn-ea"/>
                        </a:rPr>
                        <a:t> </a:t>
                      </a:r>
                      <a:r>
                        <a:rPr kumimoji="0" lang="en-US" sz="1400" b="0" i="0" u="none" strike="noStrike" kern="1200" cap="none" spc="0" normalizeH="0" baseline="0" noProof="0" dirty="0">
                          <a:ln>
                            <a:noFill/>
                          </a:ln>
                          <a:solidFill>
                            <a:srgbClr val="92D050"/>
                          </a:solidFill>
                          <a:effectLst/>
                          <a:uLnTx/>
                          <a:uFillTx/>
                          <a:latin typeface="+mn-lt"/>
                          <a:ea typeface="+mn-ea"/>
                        </a:rPr>
                        <a:t>N/A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rPr>
                        <a:t>Stability:</a:t>
                      </a:r>
                      <a:r>
                        <a:rPr kumimoji="0" lang="en-US" sz="1400" b="0" i="0" u="none" strike="noStrike" kern="1200" cap="none" spc="0" normalizeH="0" baseline="0" noProof="0" dirty="0">
                          <a:ln>
                            <a:noFill/>
                          </a:ln>
                          <a:solidFill>
                            <a:srgbClr val="FFFFFF"/>
                          </a:solidFill>
                          <a:effectLst/>
                          <a:uLnTx/>
                          <a:uFillTx/>
                          <a:latin typeface="+mn-lt"/>
                          <a:ea typeface="+mn-ea"/>
                        </a:rPr>
                        <a:t> </a:t>
                      </a:r>
                      <a:r>
                        <a:rPr kumimoji="0" lang="en-US" sz="1400" b="0" i="0" u="none" strike="noStrike" kern="1200" cap="none" spc="0" normalizeH="0" baseline="0" noProof="0" dirty="0">
                          <a:ln>
                            <a:noFill/>
                          </a:ln>
                          <a:solidFill>
                            <a:srgbClr val="92D050"/>
                          </a:solidFill>
                          <a:effectLst/>
                          <a:uLnTx/>
                          <a:uFillTx/>
                          <a:latin typeface="+mn-lt"/>
                          <a:ea typeface="+mn-ea"/>
                        </a:rPr>
                        <a:t>N/A</a:t>
                      </a:r>
                      <a:endParaRPr lang="en-US" dirty="0">
                        <a:solidFill>
                          <a:srgbClr val="92D050"/>
                        </a:solidFill>
                      </a:endParaRPr>
                    </a:p>
                  </a:txBody>
                  <a:tcPr>
                    <a:noFill/>
                  </a:tcPr>
                </a:tc>
                <a:extLst>
                  <a:ext uri="{0D108BD9-81ED-4DB2-BD59-A6C34878D82A}">
                    <a16:rowId xmlns:a16="http://schemas.microsoft.com/office/drawing/2014/main" val="375331843"/>
                  </a:ext>
                </a:extLst>
              </a:tr>
            </a:tbl>
          </a:graphicData>
        </a:graphic>
      </p:graphicFrame>
      <p:sp>
        <p:nvSpPr>
          <p:cNvPr id="69" name="TextBox 12"/>
          <p:cNvSpPr txBox="1"/>
          <p:nvPr/>
        </p:nvSpPr>
        <p:spPr>
          <a:xfrm>
            <a:off x="368359" y="4620391"/>
            <a:ext cx="8404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Zone 1</a:t>
            </a:r>
          </a:p>
        </p:txBody>
      </p:sp>
      <p:sp>
        <p:nvSpPr>
          <p:cNvPr id="70" name="TextBox 12"/>
          <p:cNvSpPr txBox="1"/>
          <p:nvPr/>
        </p:nvSpPr>
        <p:spPr>
          <a:xfrm>
            <a:off x="2693995" y="4244808"/>
            <a:ext cx="8404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Zone 2</a:t>
            </a:r>
          </a:p>
        </p:txBody>
      </p:sp>
      <p:sp>
        <p:nvSpPr>
          <p:cNvPr id="71" name="TextBox 12"/>
          <p:cNvSpPr txBox="1"/>
          <p:nvPr/>
        </p:nvSpPr>
        <p:spPr>
          <a:xfrm>
            <a:off x="4739010" y="4397840"/>
            <a:ext cx="8404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Zone 3</a:t>
            </a:r>
          </a:p>
        </p:txBody>
      </p:sp>
      <p:sp>
        <p:nvSpPr>
          <p:cNvPr id="72" name="TextBox 12"/>
          <p:cNvSpPr txBox="1"/>
          <p:nvPr/>
        </p:nvSpPr>
        <p:spPr>
          <a:xfrm>
            <a:off x="7287385" y="4370614"/>
            <a:ext cx="8404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Zone 4</a:t>
            </a:r>
          </a:p>
        </p:txBody>
      </p:sp>
    </p:spTree>
    <p:extLst>
      <p:ext uri="{BB962C8B-B14F-4D97-AF65-F5344CB8AC3E}">
        <p14:creationId xmlns:p14="http://schemas.microsoft.com/office/powerpoint/2010/main" val="1058832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Build a Preliminary Thermal Model</a:t>
            </a:r>
          </a:p>
        </p:txBody>
      </p:sp>
      <p:sp>
        <p:nvSpPr>
          <p:cNvPr id="3" name="Content Placeholder 2"/>
          <p:cNvSpPr>
            <a:spLocks noGrp="1"/>
          </p:cNvSpPr>
          <p:nvPr>
            <p:ph idx="1"/>
          </p:nvPr>
        </p:nvSpPr>
        <p:spPr/>
        <p:txBody>
          <a:bodyPr/>
          <a:lstStyle/>
          <a:p>
            <a:pPr marL="0" indent="0">
              <a:buNone/>
            </a:pPr>
            <a:r>
              <a:rPr lang="en-US" b="1" u="sng" dirty="0"/>
              <a:t>Before you begin</a:t>
            </a:r>
          </a:p>
          <a:p>
            <a:r>
              <a:rPr lang="en-US" dirty="0"/>
              <a:t>Have a list of common thermo-physical and optical properties already available (in Thermal Desktop</a:t>
            </a:r>
            <a:r>
              <a:rPr lang="en-US" sz="1600" dirty="0"/>
              <a:t>™</a:t>
            </a:r>
            <a:r>
              <a:rPr lang="en-US" dirty="0"/>
              <a:t>, this would be a common .</a:t>
            </a:r>
            <a:r>
              <a:rPr lang="en-US" dirty="0" err="1"/>
              <a:t>tdp</a:t>
            </a:r>
            <a:r>
              <a:rPr lang="en-US" dirty="0"/>
              <a:t> or .</a:t>
            </a:r>
            <a:r>
              <a:rPr lang="en-US" dirty="0" err="1"/>
              <a:t>rco</a:t>
            </a:r>
            <a:r>
              <a:rPr lang="en-US" dirty="0"/>
              <a:t> file)</a:t>
            </a:r>
          </a:p>
          <a:p>
            <a:r>
              <a:rPr lang="en-US" dirty="0"/>
              <a:t>Have a list of common thermal </a:t>
            </a:r>
            <a:r>
              <a:rPr lang="en-US" dirty="0" err="1"/>
              <a:t>conductances</a:t>
            </a:r>
            <a:r>
              <a:rPr lang="en-US" dirty="0"/>
              <a:t>, especially for thermal interface materials</a:t>
            </a:r>
          </a:p>
          <a:p>
            <a:r>
              <a:rPr lang="en-US" dirty="0"/>
              <a:t>Start with a template thermal model file populated with simple shapes (in primitives / shells):</a:t>
            </a:r>
          </a:p>
          <a:p>
            <a:pPr lvl="1"/>
            <a:r>
              <a:rPr lang="en-US" dirty="0"/>
              <a:t>Rectangular prism (for spacecraft buses, electronics boxes etc.)</a:t>
            </a:r>
          </a:p>
          <a:p>
            <a:pPr lvl="1"/>
            <a:r>
              <a:rPr lang="en-US" dirty="0"/>
              <a:t>Cylinder (cylindrical buses, rotating components, struts etc.) </a:t>
            </a:r>
          </a:p>
          <a:p>
            <a:pPr lvl="1"/>
            <a:r>
              <a:rPr lang="en-US" dirty="0"/>
              <a:t>Flat plate (for optical benches, radiators. This can also be a honeycomb panel with honeycomb core properties already built in)</a:t>
            </a:r>
          </a:p>
          <a:p>
            <a:pPr lvl="1"/>
            <a:r>
              <a:rPr lang="en-US" dirty="0"/>
              <a:t>Disk (for mirrors, lenses, filter wheels)</a:t>
            </a:r>
          </a:p>
          <a:p>
            <a:pPr lvl="1"/>
            <a:r>
              <a:rPr lang="en-US" dirty="0"/>
              <a:t>Paraboloid (for antennas)  </a:t>
            </a:r>
          </a:p>
          <a:p>
            <a:pPr lvl="1"/>
            <a:r>
              <a:rPr lang="en-US" dirty="0"/>
              <a:t>Sphere, spheroid (for propulsion tanks, pressure vessels etc.) </a:t>
            </a:r>
          </a:p>
          <a:p>
            <a:pPr lvl="1"/>
            <a:r>
              <a:rPr lang="en-US" dirty="0"/>
              <a:t>Heat Pipe (an already-modeled heat pipe can be extremely useful)</a:t>
            </a:r>
          </a:p>
          <a:p>
            <a:pPr lvl="1"/>
            <a:endParaRPr lang="en-US" dirty="0"/>
          </a:p>
          <a:p>
            <a:r>
              <a:rPr lang="en-US" dirty="0"/>
              <a:t>These shapes can be repositioned, rotated, and re-dimensioned to match a mechanical CAD file </a:t>
            </a:r>
          </a:p>
          <a:p>
            <a:pPr lvl="1"/>
            <a:r>
              <a:rPr lang="en-US" dirty="0"/>
              <a:t>You do not need to start with a “final” mechanical model; start with a basic model and refine later as the mechanical design matures</a:t>
            </a:r>
          </a:p>
          <a:p>
            <a:endParaRPr lang="en-US" dirty="0"/>
          </a:p>
        </p:txBody>
      </p:sp>
    </p:spTree>
    <p:extLst>
      <p:ext uri="{BB962C8B-B14F-4D97-AF65-F5344CB8AC3E}">
        <p14:creationId xmlns:p14="http://schemas.microsoft.com/office/powerpoint/2010/main" val="1095911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Build a Preliminary Thermal Model</a:t>
            </a:r>
          </a:p>
        </p:txBody>
      </p:sp>
      <p:sp>
        <p:nvSpPr>
          <p:cNvPr id="3" name="Content Placeholder 2"/>
          <p:cNvSpPr>
            <a:spLocks noGrp="1"/>
          </p:cNvSpPr>
          <p:nvPr>
            <p:ph idx="1"/>
          </p:nvPr>
        </p:nvSpPr>
        <p:spPr>
          <a:xfrm>
            <a:off x="315913" y="1043796"/>
            <a:ext cx="8407400" cy="5196667"/>
          </a:xfrm>
        </p:spPr>
        <p:txBody>
          <a:bodyPr/>
          <a:lstStyle/>
          <a:p>
            <a:pPr marL="0" indent="0">
              <a:buNone/>
            </a:pPr>
            <a:r>
              <a:rPr lang="en-US" b="1" u="sng" dirty="0"/>
              <a:t>Model Building Tips</a:t>
            </a:r>
            <a:endParaRPr lang="en-US" dirty="0"/>
          </a:p>
          <a:p>
            <a:r>
              <a:rPr lang="en-US" dirty="0"/>
              <a:t>Start with generic values for interfaces that are not yet well-defined</a:t>
            </a:r>
          </a:p>
          <a:p>
            <a:pPr lvl="1"/>
            <a:r>
              <a:rPr lang="en-US" dirty="0"/>
              <a:t>Contactors preferred over conductors. Based on mounting pressure, a relatively isolated interface can be 0.8 – 1.0 W/m</a:t>
            </a:r>
            <a:r>
              <a:rPr lang="en-US" baseline="30000" dirty="0"/>
              <a:t>2</a:t>
            </a:r>
            <a:r>
              <a:rPr lang="en-US" dirty="0"/>
              <a:t>K, while a more conductive interface can be 250 – 500 W/m</a:t>
            </a:r>
            <a:r>
              <a:rPr lang="en-US" baseline="30000" dirty="0"/>
              <a:t>2</a:t>
            </a:r>
            <a:r>
              <a:rPr lang="en-US" dirty="0"/>
              <a:t>K</a:t>
            </a:r>
          </a:p>
          <a:p>
            <a:pPr lvl="1"/>
            <a:r>
              <a:rPr lang="en-US" dirty="0"/>
              <a:t>For conductors: establish connectivity first, and determine if it is well-coupled (1-5 W/K or greater) vs. isolated (&lt; 0.1 W/K)</a:t>
            </a:r>
          </a:p>
          <a:p>
            <a:r>
              <a:rPr lang="en-US" dirty="0"/>
              <a:t>Use primitive shapes over finite elements: this allows for quick re-discretization of the mesh</a:t>
            </a:r>
          </a:p>
          <a:p>
            <a:pPr lvl="1"/>
            <a:r>
              <a:rPr lang="en-US" dirty="0"/>
              <a:t>Disabling a node within a surface can represent a hole or edge notch</a:t>
            </a:r>
          </a:p>
          <a:p>
            <a:r>
              <a:rPr lang="en-US" dirty="0"/>
              <a:t>Do not start with too detailed of a nodal discretization; you can always refine later</a:t>
            </a:r>
          </a:p>
          <a:p>
            <a:r>
              <a:rPr lang="en-US" dirty="0"/>
              <a:t>Apply heat loads to surfaces rather than nodes, if possible</a:t>
            </a:r>
          </a:p>
          <a:p>
            <a:r>
              <a:rPr lang="en-US" dirty="0"/>
              <a:t>Use symbols for quick modification of parameters later</a:t>
            </a:r>
          </a:p>
          <a:p>
            <a:pPr lvl="1"/>
            <a:r>
              <a:rPr lang="en-US" dirty="0"/>
              <a:t>Symbols are especially helpful with </a:t>
            </a:r>
            <a:r>
              <a:rPr lang="en-US" dirty="0" err="1"/>
              <a:t>conductances</a:t>
            </a:r>
            <a:r>
              <a:rPr lang="en-US" dirty="0"/>
              <a:t>, heat loads, and translations/rotations for any moving assemblies </a:t>
            </a:r>
          </a:p>
          <a:p>
            <a:r>
              <a:rPr lang="en-US" dirty="0"/>
              <a:t>Use steady-state analyses when possible</a:t>
            </a:r>
          </a:p>
        </p:txBody>
      </p:sp>
    </p:spTree>
    <p:extLst>
      <p:ext uri="{BB962C8B-B14F-4D97-AF65-F5344CB8AC3E}">
        <p14:creationId xmlns:p14="http://schemas.microsoft.com/office/powerpoint/2010/main" val="1871367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Worst-Case Thermal Analysis</a:t>
            </a:r>
          </a:p>
        </p:txBody>
      </p:sp>
      <p:sp>
        <p:nvSpPr>
          <p:cNvPr id="3" name="Content Placeholder 2"/>
          <p:cNvSpPr>
            <a:spLocks noGrp="1"/>
          </p:cNvSpPr>
          <p:nvPr>
            <p:ph idx="1"/>
          </p:nvPr>
        </p:nvSpPr>
        <p:spPr/>
        <p:txBody>
          <a:bodyPr/>
          <a:lstStyle/>
          <a:p>
            <a:r>
              <a:rPr lang="en-US" dirty="0"/>
              <a:t>Worst Case Stacked Parameters for Thermal Analysis in Low Earth Orbit (LEO)*</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Use hot case to size radiators</a:t>
            </a:r>
          </a:p>
          <a:p>
            <a:r>
              <a:rPr lang="en-US" dirty="0"/>
              <a:t>Use cold case to size heaters</a:t>
            </a:r>
          </a:p>
          <a:p>
            <a:r>
              <a:rPr lang="en-US" dirty="0"/>
              <a:t>Survival case: use reduced operational configuration, ensure that sufficient heater circuits and power are available to meet survival limits</a:t>
            </a:r>
          </a:p>
          <a:p>
            <a:endParaRPr lang="en-US" dirty="0"/>
          </a:p>
          <a:p>
            <a:pPr marL="0" indent="0">
              <a:buNone/>
            </a:pPr>
            <a:r>
              <a:rPr lang="en-US" i="1" dirty="0"/>
              <a:t>* Note: these values are representative of thermal parameters for a nominally circular Low Earth Orbit, typically &lt; 1000 km altitude above the Earth’s surface. These parameters may vary greatly for another planetary or deep space orbit, and are highly dependent on instrument orientation. </a:t>
            </a:r>
          </a:p>
          <a:p>
            <a:endParaRPr lang="en-US" dirty="0"/>
          </a:p>
        </p:txBody>
      </p:sp>
      <p:graphicFrame>
        <p:nvGraphicFramePr>
          <p:cNvPr id="5" name="Table 4"/>
          <p:cNvGraphicFramePr>
            <a:graphicFrameLocks noGrp="1"/>
          </p:cNvGraphicFramePr>
          <p:nvPr/>
        </p:nvGraphicFramePr>
        <p:xfrm>
          <a:off x="693284" y="1520370"/>
          <a:ext cx="7652657" cy="2333717"/>
        </p:xfrm>
        <a:graphic>
          <a:graphicData uri="http://schemas.openxmlformats.org/drawingml/2006/table">
            <a:tbl>
              <a:tblPr firstRow="1" bandRow="1">
                <a:tableStyleId>{21E4AEA4-8DFA-4A89-87EB-49C32662AFE0}</a:tableStyleId>
              </a:tblPr>
              <a:tblGrid>
                <a:gridCol w="1886630">
                  <a:extLst>
                    <a:ext uri="{9D8B030D-6E8A-4147-A177-3AD203B41FA5}">
                      <a16:colId xmlns:a16="http://schemas.microsoft.com/office/drawing/2014/main" val="20000"/>
                    </a:ext>
                  </a:extLst>
                </a:gridCol>
                <a:gridCol w="2852057">
                  <a:extLst>
                    <a:ext uri="{9D8B030D-6E8A-4147-A177-3AD203B41FA5}">
                      <a16:colId xmlns:a16="http://schemas.microsoft.com/office/drawing/2014/main" val="20001"/>
                    </a:ext>
                  </a:extLst>
                </a:gridCol>
                <a:gridCol w="2913970">
                  <a:extLst>
                    <a:ext uri="{9D8B030D-6E8A-4147-A177-3AD203B41FA5}">
                      <a16:colId xmlns:a16="http://schemas.microsoft.com/office/drawing/2014/main" val="20002"/>
                    </a:ext>
                  </a:extLst>
                </a:gridCol>
              </a:tblGrid>
              <a:tr h="260471">
                <a:tc>
                  <a:txBody>
                    <a:bodyPr/>
                    <a:lstStyle/>
                    <a:p>
                      <a:endParaRPr lang="en-US" sz="1300" dirty="0"/>
                    </a:p>
                  </a:txBody>
                  <a:tcPr marL="64226" marR="64226" marT="32113" marB="32113">
                    <a:solidFill>
                      <a:schemeClr val="bg1"/>
                    </a:solidFill>
                  </a:tcPr>
                </a:tc>
                <a:tc>
                  <a:txBody>
                    <a:bodyPr/>
                    <a:lstStyle/>
                    <a:p>
                      <a:pPr algn="ctr"/>
                      <a:r>
                        <a:rPr lang="en-US" sz="1200" b="1" dirty="0">
                          <a:solidFill>
                            <a:srgbClr val="FF0000"/>
                          </a:solidFill>
                        </a:rPr>
                        <a:t>Hot</a:t>
                      </a:r>
                      <a:r>
                        <a:rPr lang="en-US" sz="1200" b="1" baseline="0" dirty="0">
                          <a:solidFill>
                            <a:srgbClr val="FF0000"/>
                          </a:solidFill>
                        </a:rPr>
                        <a:t> Case</a:t>
                      </a:r>
                      <a:endParaRPr lang="en-US" sz="1200" b="1" dirty="0">
                        <a:solidFill>
                          <a:srgbClr val="FF0000"/>
                        </a:solidFill>
                      </a:endParaRPr>
                    </a:p>
                  </a:txBody>
                  <a:tcPr marL="64226" marR="64226" marT="32113" marB="32113">
                    <a:solidFill>
                      <a:schemeClr val="bg1"/>
                    </a:solidFill>
                  </a:tcPr>
                </a:tc>
                <a:tc>
                  <a:txBody>
                    <a:bodyPr/>
                    <a:lstStyle/>
                    <a:p>
                      <a:pPr algn="ctr"/>
                      <a:r>
                        <a:rPr lang="en-US" sz="1200" dirty="0">
                          <a:solidFill>
                            <a:schemeClr val="accent6"/>
                          </a:solidFill>
                        </a:rPr>
                        <a:t>Cold Case</a:t>
                      </a:r>
                    </a:p>
                  </a:txBody>
                  <a:tcPr marL="64226" marR="64226" marT="32113" marB="32113">
                    <a:solidFill>
                      <a:schemeClr val="bg1"/>
                    </a:solidFill>
                  </a:tcPr>
                </a:tc>
                <a:extLst>
                  <a:ext uri="{0D108BD9-81ED-4DB2-BD59-A6C34878D82A}">
                    <a16:rowId xmlns:a16="http://schemas.microsoft.com/office/drawing/2014/main" val="10000"/>
                  </a:ext>
                </a:extLst>
              </a:tr>
              <a:tr h="260471">
                <a:tc>
                  <a:txBody>
                    <a:bodyPr/>
                    <a:lstStyle/>
                    <a:p>
                      <a:r>
                        <a:rPr lang="en-US" sz="1200" b="1" dirty="0"/>
                        <a:t>Solar</a:t>
                      </a:r>
                      <a:r>
                        <a:rPr lang="en-US" sz="1200" b="1" baseline="0" dirty="0"/>
                        <a:t> Flux</a:t>
                      </a:r>
                      <a:endParaRPr lang="en-US" sz="1200" b="1" dirty="0"/>
                    </a:p>
                  </a:txBody>
                  <a:tcPr marL="64226" marR="64226" marT="32113" marB="32113"/>
                </a:tc>
                <a:tc>
                  <a:txBody>
                    <a:bodyPr/>
                    <a:lstStyle/>
                    <a:p>
                      <a:pPr algn="ctr"/>
                      <a:r>
                        <a:rPr lang="en-US" sz="1200" dirty="0"/>
                        <a:t>1412 W/m</a:t>
                      </a:r>
                      <a:r>
                        <a:rPr lang="en-US" sz="1200" baseline="30000" dirty="0"/>
                        <a:t>2</a:t>
                      </a:r>
                      <a:endParaRPr lang="en-US" sz="1200" dirty="0"/>
                    </a:p>
                  </a:txBody>
                  <a:tcPr marL="64226" marR="64226" marT="32113" marB="32113"/>
                </a:tc>
                <a:tc>
                  <a:txBody>
                    <a:bodyPr/>
                    <a:lstStyle/>
                    <a:p>
                      <a:pPr algn="ctr"/>
                      <a:r>
                        <a:rPr lang="en-US" sz="1200" dirty="0"/>
                        <a:t>1322 W/m</a:t>
                      </a:r>
                      <a:r>
                        <a:rPr lang="en-US" sz="1200" baseline="30000" dirty="0"/>
                        <a:t>2</a:t>
                      </a:r>
                      <a:endParaRPr lang="en-US" sz="1200" dirty="0"/>
                    </a:p>
                  </a:txBody>
                  <a:tcPr marL="64226" marR="64226" marT="32113" marB="32113"/>
                </a:tc>
                <a:extLst>
                  <a:ext uri="{0D108BD9-81ED-4DB2-BD59-A6C34878D82A}">
                    <a16:rowId xmlns:a16="http://schemas.microsoft.com/office/drawing/2014/main" val="10001"/>
                  </a:ext>
                </a:extLst>
              </a:tr>
              <a:tr h="260471">
                <a:tc>
                  <a:txBody>
                    <a:bodyPr/>
                    <a:lstStyle/>
                    <a:p>
                      <a:r>
                        <a:rPr lang="en-US" sz="1200" b="1" dirty="0" err="1"/>
                        <a:t>Albedo</a:t>
                      </a:r>
                      <a:endParaRPr lang="en-US" sz="1200" b="1" dirty="0"/>
                    </a:p>
                  </a:txBody>
                  <a:tcPr marL="64226" marR="64226" marT="32113" marB="32113"/>
                </a:tc>
                <a:tc>
                  <a:txBody>
                    <a:bodyPr/>
                    <a:lstStyle/>
                    <a:p>
                      <a:pPr algn="ctr"/>
                      <a:r>
                        <a:rPr lang="en-US" sz="1200" dirty="0"/>
                        <a:t>0.35</a:t>
                      </a:r>
                    </a:p>
                  </a:txBody>
                  <a:tcPr marL="64226" marR="64226" marT="32113" marB="32113"/>
                </a:tc>
                <a:tc>
                  <a:txBody>
                    <a:bodyPr/>
                    <a:lstStyle/>
                    <a:p>
                      <a:pPr algn="ctr"/>
                      <a:r>
                        <a:rPr lang="en-US" sz="1200" dirty="0"/>
                        <a:t>0.25</a:t>
                      </a:r>
                    </a:p>
                  </a:txBody>
                  <a:tcPr marL="64226" marR="64226" marT="32113" marB="32113"/>
                </a:tc>
                <a:extLst>
                  <a:ext uri="{0D108BD9-81ED-4DB2-BD59-A6C34878D82A}">
                    <a16:rowId xmlns:a16="http://schemas.microsoft.com/office/drawing/2014/main" val="10002"/>
                  </a:ext>
                </a:extLst>
              </a:tr>
              <a:tr h="260471">
                <a:tc>
                  <a:txBody>
                    <a:bodyPr/>
                    <a:lstStyle/>
                    <a:p>
                      <a:r>
                        <a:rPr lang="en-US" sz="1200" b="1" dirty="0"/>
                        <a:t>Earth IR</a:t>
                      </a:r>
                    </a:p>
                  </a:txBody>
                  <a:tcPr marL="64226" marR="64226" marT="32113" marB="3211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267 W/m</a:t>
                      </a:r>
                      <a:r>
                        <a:rPr lang="en-US" sz="1200" baseline="30000" dirty="0"/>
                        <a:t>2</a:t>
                      </a:r>
                      <a:endParaRPr lang="en-US" sz="1200" dirty="0"/>
                    </a:p>
                  </a:txBody>
                  <a:tcPr marL="64226" marR="64226" marT="32113" marB="3211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211 W/m</a:t>
                      </a:r>
                      <a:r>
                        <a:rPr lang="en-US" sz="1200" baseline="30000" dirty="0"/>
                        <a:t>2</a:t>
                      </a:r>
                      <a:endParaRPr lang="en-US" sz="1200" dirty="0"/>
                    </a:p>
                  </a:txBody>
                  <a:tcPr marL="64226" marR="64226" marT="32113" marB="32113"/>
                </a:tc>
                <a:extLst>
                  <a:ext uri="{0D108BD9-81ED-4DB2-BD59-A6C34878D82A}">
                    <a16:rowId xmlns:a16="http://schemas.microsoft.com/office/drawing/2014/main" val="10003"/>
                  </a:ext>
                </a:extLst>
              </a:tr>
              <a:tr h="260471">
                <a:tc>
                  <a:txBody>
                    <a:bodyPr/>
                    <a:lstStyle/>
                    <a:p>
                      <a:r>
                        <a:rPr lang="en-US" sz="1200" b="1" dirty="0"/>
                        <a:t>Component Power</a:t>
                      </a:r>
                      <a:r>
                        <a:rPr lang="en-US" sz="1200" b="1" baseline="0" dirty="0"/>
                        <a:t> Dissipation</a:t>
                      </a:r>
                      <a:endParaRPr lang="en-US" sz="1200" b="1" dirty="0"/>
                    </a:p>
                  </a:txBody>
                  <a:tcPr marL="64226" marR="64226" marT="32113" marB="32113"/>
                </a:tc>
                <a:tc>
                  <a:txBody>
                    <a:bodyPr/>
                    <a:lstStyle/>
                    <a:p>
                      <a:pPr algn="ctr"/>
                      <a:r>
                        <a:rPr lang="en-US" sz="1200" dirty="0"/>
                        <a:t>Max.: Head</a:t>
                      </a:r>
                      <a:r>
                        <a:rPr lang="en-US" sz="1200" baseline="0" dirty="0"/>
                        <a:t> Load with Contingency</a:t>
                      </a:r>
                      <a:endParaRPr lang="en-US" sz="1200" dirty="0"/>
                    </a:p>
                  </a:txBody>
                  <a:tcPr marL="64226" marR="64226" marT="32113" marB="32113"/>
                </a:tc>
                <a:tc>
                  <a:txBody>
                    <a:bodyPr/>
                    <a:lstStyle/>
                    <a:p>
                      <a:pPr algn="ctr"/>
                      <a:r>
                        <a:rPr lang="en-US" sz="1200" dirty="0"/>
                        <a:t>Min./ Off: Heat</a:t>
                      </a:r>
                      <a:r>
                        <a:rPr lang="en-US" sz="1200" baseline="0" dirty="0"/>
                        <a:t> Load Best Estimate (No Contingency)</a:t>
                      </a:r>
                      <a:endParaRPr lang="en-US" sz="1200" dirty="0"/>
                    </a:p>
                  </a:txBody>
                  <a:tcPr marL="64226" marR="64226" marT="32113" marB="32113"/>
                </a:tc>
                <a:extLst>
                  <a:ext uri="{0D108BD9-81ED-4DB2-BD59-A6C34878D82A}">
                    <a16:rowId xmlns:a16="http://schemas.microsoft.com/office/drawing/2014/main" val="10004"/>
                  </a:ext>
                </a:extLst>
              </a:tr>
              <a:tr h="260471">
                <a:tc>
                  <a:txBody>
                    <a:bodyPr/>
                    <a:lstStyle/>
                    <a:p>
                      <a:r>
                        <a:rPr lang="en-US" sz="1200" b="1" dirty="0"/>
                        <a:t>MLI Blanketing</a:t>
                      </a:r>
                    </a:p>
                  </a:txBody>
                  <a:tcPr marL="64226" marR="64226" marT="32113" marB="32113"/>
                </a:tc>
                <a:tc>
                  <a:txBody>
                    <a:bodyPr/>
                    <a:lstStyle/>
                    <a:p>
                      <a:pPr algn="ctr"/>
                      <a:r>
                        <a:rPr lang="en-US" sz="1200" dirty="0"/>
                        <a:t>Less effective</a:t>
                      </a:r>
                      <a:r>
                        <a:rPr lang="en-US" sz="1200" baseline="0" dirty="0"/>
                        <a:t> emissivity on cold side, </a:t>
                      </a:r>
                      <a:br>
                        <a:rPr lang="en-US" sz="1200" baseline="0" dirty="0"/>
                      </a:br>
                      <a:r>
                        <a:rPr lang="el-GR" sz="1200" baseline="0" dirty="0"/>
                        <a:t>ε</a:t>
                      </a:r>
                      <a:r>
                        <a:rPr lang="en-US" sz="1200" baseline="0" dirty="0"/>
                        <a:t>* ≈ 0.01</a:t>
                      </a:r>
                      <a:endParaRPr lang="en-US" sz="1200" dirty="0"/>
                    </a:p>
                  </a:txBody>
                  <a:tcPr marL="64226" marR="64226" marT="32113" marB="32113"/>
                </a:tc>
                <a:tc>
                  <a:txBody>
                    <a:bodyPr/>
                    <a:lstStyle/>
                    <a:p>
                      <a:pPr algn="ctr"/>
                      <a:r>
                        <a:rPr lang="en-US" sz="1200" dirty="0"/>
                        <a:t>More effective</a:t>
                      </a:r>
                      <a:r>
                        <a:rPr lang="en-US" sz="1200" baseline="0" dirty="0"/>
                        <a:t> emissivity on cold side, </a:t>
                      </a:r>
                      <a:br>
                        <a:rPr lang="en-US" sz="1200" baseline="0" dirty="0"/>
                      </a:br>
                      <a:r>
                        <a:rPr lang="el-GR" sz="1200" baseline="0" dirty="0"/>
                        <a:t>ε</a:t>
                      </a:r>
                      <a:r>
                        <a:rPr lang="en-US" sz="1200" baseline="0" dirty="0"/>
                        <a:t>* ≈ 0.05</a:t>
                      </a:r>
                      <a:endParaRPr lang="en-US" sz="1200" dirty="0"/>
                    </a:p>
                  </a:txBody>
                  <a:tcPr marL="64226" marR="64226" marT="32113" marB="32113"/>
                </a:tc>
                <a:extLst>
                  <a:ext uri="{0D108BD9-81ED-4DB2-BD59-A6C34878D82A}">
                    <a16:rowId xmlns:a16="http://schemas.microsoft.com/office/drawing/2014/main" val="1413851079"/>
                  </a:ext>
                </a:extLst>
              </a:tr>
              <a:tr h="260471">
                <a:tc>
                  <a:txBody>
                    <a:bodyPr/>
                    <a:lstStyle/>
                    <a:p>
                      <a:r>
                        <a:rPr lang="en-US" sz="1200" b="1" dirty="0"/>
                        <a:t>Radiator</a:t>
                      </a:r>
                      <a:r>
                        <a:rPr lang="en-US" sz="1200" b="1" baseline="0" dirty="0"/>
                        <a:t> Coating</a:t>
                      </a:r>
                      <a:endParaRPr lang="en-US" sz="1200" b="1" dirty="0"/>
                    </a:p>
                  </a:txBody>
                  <a:tcPr marL="64226" marR="64226" marT="32113" marB="32113"/>
                </a:tc>
                <a:tc>
                  <a:txBody>
                    <a:bodyPr/>
                    <a:lstStyle/>
                    <a:p>
                      <a:pPr algn="ctr"/>
                      <a:r>
                        <a:rPr lang="en-US" sz="1200" baseline="0" dirty="0"/>
                        <a:t>End-of-Life Properties </a:t>
                      </a:r>
                      <a:br>
                        <a:rPr lang="en-US" sz="1200" baseline="0" dirty="0"/>
                      </a:br>
                      <a:r>
                        <a:rPr lang="en-US" sz="1200" baseline="0" dirty="0"/>
                        <a:t>(higher </a:t>
                      </a:r>
                      <a:r>
                        <a:rPr lang="el-GR" sz="1200" baseline="0" dirty="0"/>
                        <a:t>α</a:t>
                      </a:r>
                      <a:r>
                        <a:rPr lang="en-US" sz="1200" baseline="0" dirty="0"/>
                        <a:t>, lower </a:t>
                      </a:r>
                      <a:r>
                        <a:rPr lang="el-GR" sz="1200" baseline="0" dirty="0"/>
                        <a:t>ε</a:t>
                      </a:r>
                      <a:r>
                        <a:rPr lang="en-US" sz="1200" baseline="0" dirty="0"/>
                        <a:t>)</a:t>
                      </a:r>
                      <a:endParaRPr lang="en-US" sz="1200" dirty="0"/>
                    </a:p>
                  </a:txBody>
                  <a:tcPr marL="64226" marR="64226" marT="32113" marB="32113"/>
                </a:tc>
                <a:tc>
                  <a:txBody>
                    <a:bodyPr/>
                    <a:lstStyle/>
                    <a:p>
                      <a:pPr algn="ctr"/>
                      <a:r>
                        <a:rPr lang="en-US" sz="1200" baseline="0" dirty="0"/>
                        <a:t>Beginning-of-Life Properties </a:t>
                      </a:r>
                      <a:br>
                        <a:rPr lang="en-US" sz="1200" baseline="0" dirty="0"/>
                      </a:br>
                      <a:r>
                        <a:rPr lang="en-US" sz="1200" baseline="0" dirty="0"/>
                        <a:t>(lower </a:t>
                      </a:r>
                      <a:r>
                        <a:rPr lang="el-GR" sz="1200" baseline="0" dirty="0"/>
                        <a:t>α</a:t>
                      </a:r>
                      <a:r>
                        <a:rPr lang="en-US" sz="1200" baseline="0" dirty="0"/>
                        <a:t>, higher </a:t>
                      </a:r>
                      <a:r>
                        <a:rPr lang="el-GR" sz="1200" baseline="0" dirty="0"/>
                        <a:t>ε</a:t>
                      </a:r>
                      <a:r>
                        <a:rPr lang="en-US" sz="1200" baseline="0" dirty="0"/>
                        <a:t>)</a:t>
                      </a:r>
                      <a:endParaRPr lang="en-US" sz="1200" dirty="0"/>
                    </a:p>
                  </a:txBody>
                  <a:tcPr marL="64226" marR="64226" marT="32113" marB="32113"/>
                </a:tc>
                <a:extLst>
                  <a:ext uri="{0D108BD9-81ED-4DB2-BD59-A6C34878D82A}">
                    <a16:rowId xmlns:a16="http://schemas.microsoft.com/office/drawing/2014/main" val="624934216"/>
                  </a:ext>
                </a:extLst>
              </a:tr>
            </a:tbl>
          </a:graphicData>
        </a:graphic>
      </p:graphicFrame>
    </p:spTree>
    <p:extLst>
      <p:ext uri="{BB962C8B-B14F-4D97-AF65-F5344CB8AC3E}">
        <p14:creationId xmlns:p14="http://schemas.microsoft.com/office/powerpoint/2010/main" val="275955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Thermal Hardware Mass and Power</a:t>
            </a:r>
          </a:p>
        </p:txBody>
      </p:sp>
      <p:graphicFrame>
        <p:nvGraphicFramePr>
          <p:cNvPr id="3" name="Table 2"/>
          <p:cNvGraphicFramePr>
            <a:graphicFrameLocks noGrp="1"/>
          </p:cNvGraphicFramePr>
          <p:nvPr/>
        </p:nvGraphicFramePr>
        <p:xfrm>
          <a:off x="473075" y="1183228"/>
          <a:ext cx="8271430" cy="4066235"/>
        </p:xfrm>
        <a:graphic>
          <a:graphicData uri="http://schemas.openxmlformats.org/drawingml/2006/table">
            <a:tbl>
              <a:tblPr firstRow="1" bandRow="1">
                <a:tableStyleId>{21E4AEA4-8DFA-4A89-87EB-49C32662AFE0}</a:tableStyleId>
              </a:tblPr>
              <a:tblGrid>
                <a:gridCol w="2394412">
                  <a:extLst>
                    <a:ext uri="{9D8B030D-6E8A-4147-A177-3AD203B41FA5}">
                      <a16:colId xmlns:a16="http://schemas.microsoft.com/office/drawing/2014/main" val="20000"/>
                    </a:ext>
                  </a:extLst>
                </a:gridCol>
                <a:gridCol w="1766297">
                  <a:extLst>
                    <a:ext uri="{9D8B030D-6E8A-4147-A177-3AD203B41FA5}">
                      <a16:colId xmlns:a16="http://schemas.microsoft.com/office/drawing/2014/main" val="20001"/>
                    </a:ext>
                  </a:extLst>
                </a:gridCol>
                <a:gridCol w="1940011">
                  <a:extLst>
                    <a:ext uri="{9D8B030D-6E8A-4147-A177-3AD203B41FA5}">
                      <a16:colId xmlns:a16="http://schemas.microsoft.com/office/drawing/2014/main" val="20002"/>
                    </a:ext>
                  </a:extLst>
                </a:gridCol>
                <a:gridCol w="2170710">
                  <a:extLst>
                    <a:ext uri="{9D8B030D-6E8A-4147-A177-3AD203B41FA5}">
                      <a16:colId xmlns:a16="http://schemas.microsoft.com/office/drawing/2014/main" val="20003"/>
                    </a:ext>
                  </a:extLst>
                </a:gridCol>
              </a:tblGrid>
              <a:tr h="312172">
                <a:tc>
                  <a:txBody>
                    <a:bodyPr/>
                    <a:lstStyle/>
                    <a:p>
                      <a:endParaRPr lang="en-US" sz="1300" dirty="0"/>
                    </a:p>
                  </a:txBody>
                  <a:tcPr marL="64226" marR="64226" marT="32113" marB="32113">
                    <a:solidFill>
                      <a:schemeClr val="bg1"/>
                    </a:solidFill>
                  </a:tcPr>
                </a:tc>
                <a:tc>
                  <a:txBody>
                    <a:bodyPr/>
                    <a:lstStyle/>
                    <a:p>
                      <a:pPr algn="ctr"/>
                      <a:r>
                        <a:rPr lang="en-US" sz="1200" b="1" dirty="0">
                          <a:solidFill>
                            <a:schemeClr val="tx1"/>
                          </a:solidFill>
                        </a:rPr>
                        <a:t>Mass</a:t>
                      </a:r>
                    </a:p>
                  </a:txBody>
                  <a:tcPr marL="64226" marR="64226" marT="32113" marB="32113" anchor="b">
                    <a:solidFill>
                      <a:schemeClr val="bg1"/>
                    </a:solidFill>
                  </a:tcPr>
                </a:tc>
                <a:tc>
                  <a:txBody>
                    <a:bodyPr/>
                    <a:lstStyle/>
                    <a:p>
                      <a:pPr algn="ctr"/>
                      <a:r>
                        <a:rPr lang="en-US" sz="1200" dirty="0">
                          <a:solidFill>
                            <a:schemeClr val="tx1"/>
                          </a:solidFill>
                        </a:rPr>
                        <a:t>Power</a:t>
                      </a:r>
                    </a:p>
                  </a:txBody>
                  <a:tcPr marL="64226" marR="64226" marT="32113" marB="32113" anchor="b">
                    <a:solidFill>
                      <a:schemeClr val="bg1"/>
                    </a:solidFill>
                  </a:tcPr>
                </a:tc>
                <a:tc>
                  <a:txBody>
                    <a:bodyPr/>
                    <a:lstStyle/>
                    <a:p>
                      <a:pPr algn="ctr"/>
                      <a:r>
                        <a:rPr lang="en-US" sz="1200" dirty="0">
                          <a:solidFill>
                            <a:schemeClr val="tx1"/>
                          </a:solidFill>
                        </a:rPr>
                        <a:t>Comments</a:t>
                      </a:r>
                    </a:p>
                  </a:txBody>
                  <a:tcPr marL="64226" marR="64226" marT="32113" marB="32113" anchor="b">
                    <a:solidFill>
                      <a:schemeClr val="bg1"/>
                    </a:solidFill>
                  </a:tcPr>
                </a:tc>
                <a:extLst>
                  <a:ext uri="{0D108BD9-81ED-4DB2-BD59-A6C34878D82A}">
                    <a16:rowId xmlns:a16="http://schemas.microsoft.com/office/drawing/2014/main" val="10000"/>
                  </a:ext>
                </a:extLst>
              </a:tr>
              <a:tr h="309941">
                <a:tc>
                  <a:txBody>
                    <a:bodyPr/>
                    <a:lstStyle/>
                    <a:p>
                      <a:r>
                        <a:rPr lang="en-US" sz="1200" b="1" dirty="0"/>
                        <a:t>Multi-Layer</a:t>
                      </a:r>
                      <a:r>
                        <a:rPr lang="en-US" sz="1200" b="1" baseline="0" dirty="0"/>
                        <a:t> Insulation</a:t>
                      </a:r>
                      <a:endParaRPr lang="en-US" sz="1200" b="1" dirty="0"/>
                    </a:p>
                  </a:txBody>
                  <a:tcPr marL="64226" marR="64226" marT="32113" marB="32113"/>
                </a:tc>
                <a:tc>
                  <a:txBody>
                    <a:bodyPr/>
                    <a:lstStyle/>
                    <a:p>
                      <a:pPr algn="ctr"/>
                      <a:r>
                        <a:rPr lang="en-US" sz="1200" dirty="0"/>
                        <a:t>0.73</a:t>
                      </a:r>
                      <a:r>
                        <a:rPr lang="en-US" sz="1200" baseline="0" dirty="0"/>
                        <a:t> kg/m</a:t>
                      </a:r>
                      <a:r>
                        <a:rPr lang="en-US" sz="1200" baseline="30000" dirty="0"/>
                        <a:t>2</a:t>
                      </a:r>
                      <a:endParaRPr lang="en-US" sz="1200" dirty="0"/>
                    </a:p>
                  </a:txBody>
                  <a:tcPr marL="64226" marR="64226" marT="32113" marB="32113"/>
                </a:tc>
                <a:tc>
                  <a:txBody>
                    <a:bodyPr/>
                    <a:lstStyle/>
                    <a:p>
                      <a:pPr algn="ctr"/>
                      <a:r>
                        <a:rPr lang="en-US" sz="1200" dirty="0"/>
                        <a:t>0 W</a:t>
                      </a:r>
                    </a:p>
                  </a:txBody>
                  <a:tcPr marL="64226" marR="64226" marT="32113" marB="32113"/>
                </a:tc>
                <a:tc>
                  <a:txBody>
                    <a:bodyPr/>
                    <a:lstStyle/>
                    <a:p>
                      <a:pPr algn="l"/>
                      <a:r>
                        <a:rPr lang="en-US" sz="1200" dirty="0"/>
                        <a:t>Based on 15 layers</a:t>
                      </a:r>
                    </a:p>
                  </a:txBody>
                  <a:tcPr marL="64226" marR="64226" marT="32113" marB="32113"/>
                </a:tc>
                <a:extLst>
                  <a:ext uri="{0D108BD9-81ED-4DB2-BD59-A6C34878D82A}">
                    <a16:rowId xmlns:a16="http://schemas.microsoft.com/office/drawing/2014/main" val="10001"/>
                  </a:ext>
                </a:extLst>
              </a:tr>
              <a:tr h="309941">
                <a:tc>
                  <a:txBody>
                    <a:bodyPr/>
                    <a:lstStyle/>
                    <a:p>
                      <a:r>
                        <a:rPr lang="en-US" sz="1200" b="1" dirty="0" err="1"/>
                        <a:t>Kapton</a:t>
                      </a:r>
                      <a:r>
                        <a:rPr lang="en-US" sz="1200" b="1" dirty="0"/>
                        <a:t> Heaters</a:t>
                      </a:r>
                    </a:p>
                  </a:txBody>
                  <a:tcPr marL="64226" marR="64226" marT="32113" marB="32113"/>
                </a:tc>
                <a:tc>
                  <a:txBody>
                    <a:bodyPr/>
                    <a:lstStyle/>
                    <a:p>
                      <a:pPr algn="ctr"/>
                      <a:r>
                        <a:rPr lang="en-US" sz="1200" dirty="0"/>
                        <a:t>0.36</a:t>
                      </a:r>
                      <a:r>
                        <a:rPr lang="en-US" sz="1200" baseline="0" dirty="0"/>
                        <a:t> kg/m</a:t>
                      </a:r>
                      <a:r>
                        <a:rPr lang="en-US" sz="1200" baseline="30000" dirty="0"/>
                        <a:t>2</a:t>
                      </a:r>
                      <a:endParaRPr lang="en-US" sz="1200" dirty="0"/>
                    </a:p>
                  </a:txBody>
                  <a:tcPr marL="64226" marR="64226" marT="32113" marB="32113"/>
                </a:tc>
                <a:tc>
                  <a:txBody>
                    <a:bodyPr/>
                    <a:lstStyle/>
                    <a:p>
                      <a:pPr algn="ctr"/>
                      <a:r>
                        <a:rPr lang="en-US" sz="1200" dirty="0"/>
                        <a:t>Various, based on heater power requirements</a:t>
                      </a:r>
                    </a:p>
                  </a:txBody>
                  <a:tcPr marL="64226" marR="64226" marT="32113" marB="32113"/>
                </a:tc>
                <a:tc>
                  <a:txBody>
                    <a:bodyPr/>
                    <a:lstStyle/>
                    <a:p>
                      <a:pPr algn="l"/>
                      <a:r>
                        <a:rPr lang="en-US" sz="1200" dirty="0"/>
                        <a:t>Based on 10-mil thick </a:t>
                      </a:r>
                      <a:r>
                        <a:rPr lang="en-US" sz="1200" dirty="0" err="1"/>
                        <a:t>Kapton</a:t>
                      </a:r>
                      <a:r>
                        <a:rPr lang="en-US" sz="1200" dirty="0"/>
                        <a:t> heaters</a:t>
                      </a:r>
                    </a:p>
                  </a:txBody>
                  <a:tcPr marL="64226" marR="64226" marT="32113" marB="32113"/>
                </a:tc>
                <a:extLst>
                  <a:ext uri="{0D108BD9-81ED-4DB2-BD59-A6C34878D82A}">
                    <a16:rowId xmlns:a16="http://schemas.microsoft.com/office/drawing/2014/main" val="10002"/>
                  </a:ext>
                </a:extLst>
              </a:tr>
              <a:tr h="309941">
                <a:tc>
                  <a:txBody>
                    <a:bodyPr/>
                    <a:lstStyle/>
                    <a:p>
                      <a:r>
                        <a:rPr lang="en-US" sz="1200" b="1" dirty="0"/>
                        <a:t>Thermostats</a:t>
                      </a:r>
                    </a:p>
                  </a:txBody>
                  <a:tcPr marL="64226" marR="64226" marT="32113" marB="3211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6 grams each</a:t>
                      </a:r>
                    </a:p>
                  </a:txBody>
                  <a:tcPr marL="64226" marR="64226" marT="32113" marB="32113"/>
                </a:tc>
                <a:tc>
                  <a:txBody>
                    <a:bodyPr/>
                    <a:lstStyle/>
                    <a:p>
                      <a:pPr algn="ctr"/>
                      <a:r>
                        <a:rPr lang="en-US" sz="1200" dirty="0"/>
                        <a:t>0 W</a:t>
                      </a:r>
                    </a:p>
                  </a:txBody>
                  <a:tcPr marL="64226" marR="64226" marT="32113" marB="321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marL="64226" marR="64226" marT="32113" marB="32113"/>
                </a:tc>
                <a:extLst>
                  <a:ext uri="{0D108BD9-81ED-4DB2-BD59-A6C34878D82A}">
                    <a16:rowId xmlns:a16="http://schemas.microsoft.com/office/drawing/2014/main" val="10003"/>
                  </a:ext>
                </a:extLst>
              </a:tr>
              <a:tr h="309941">
                <a:tc>
                  <a:txBody>
                    <a:bodyPr/>
                    <a:lstStyle/>
                    <a:p>
                      <a:r>
                        <a:rPr lang="en-US" sz="1200" b="1" dirty="0"/>
                        <a:t>Thermistors /</a:t>
                      </a:r>
                      <a:r>
                        <a:rPr lang="en-US" sz="1200" b="1" baseline="0" dirty="0"/>
                        <a:t> </a:t>
                      </a:r>
                      <a:r>
                        <a:rPr lang="en-US" sz="1200" b="1" dirty="0"/>
                        <a:t>Thermal Sensors</a:t>
                      </a:r>
                    </a:p>
                  </a:txBody>
                  <a:tcPr marL="64226" marR="64226" marT="32113" marB="32113"/>
                </a:tc>
                <a:tc>
                  <a:txBody>
                    <a:bodyPr/>
                    <a:lstStyle/>
                    <a:p>
                      <a:pPr algn="ctr"/>
                      <a:r>
                        <a:rPr lang="en-US" sz="1200" dirty="0"/>
                        <a:t>1-3 grams each</a:t>
                      </a:r>
                    </a:p>
                  </a:txBody>
                  <a:tcPr marL="64226" marR="64226" marT="32113" marB="3211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~0 W</a:t>
                      </a:r>
                    </a:p>
                  </a:txBody>
                  <a:tcPr marL="64226" marR="64226" marT="32113" marB="32113"/>
                </a:tc>
                <a:tc>
                  <a:txBody>
                    <a:bodyPr/>
                    <a:lstStyle/>
                    <a:p>
                      <a:pPr algn="l"/>
                      <a:endParaRPr lang="en-US" sz="1200" dirty="0"/>
                    </a:p>
                  </a:txBody>
                  <a:tcPr marL="64226" marR="64226" marT="32113" marB="32113"/>
                </a:tc>
                <a:extLst>
                  <a:ext uri="{0D108BD9-81ED-4DB2-BD59-A6C34878D82A}">
                    <a16:rowId xmlns:a16="http://schemas.microsoft.com/office/drawing/2014/main" val="10004"/>
                  </a:ext>
                </a:extLst>
              </a:tr>
              <a:tr h="309941">
                <a:tc>
                  <a:txBody>
                    <a:bodyPr/>
                    <a:lstStyle/>
                    <a:p>
                      <a:r>
                        <a:rPr lang="en-US" sz="1200" b="1" dirty="0"/>
                        <a:t>Heat</a:t>
                      </a:r>
                      <a:r>
                        <a:rPr lang="en-US" sz="1200" b="1" baseline="0" dirty="0"/>
                        <a:t> Pipes (Ammonia)</a:t>
                      </a:r>
                      <a:endParaRPr lang="en-US" sz="1200" b="1" dirty="0"/>
                    </a:p>
                  </a:txBody>
                  <a:tcPr marL="64226" marR="64226" marT="32113" marB="32113"/>
                </a:tc>
                <a:tc>
                  <a:txBody>
                    <a:bodyPr/>
                    <a:lstStyle/>
                    <a:p>
                      <a:pPr algn="ctr"/>
                      <a:r>
                        <a:rPr lang="en-US" sz="1200" dirty="0"/>
                        <a:t>0.15 kg/m</a:t>
                      </a:r>
                    </a:p>
                  </a:txBody>
                  <a:tcPr marL="64226" marR="64226" marT="32113" marB="32113"/>
                </a:tc>
                <a:tc>
                  <a:txBody>
                    <a:bodyPr/>
                    <a:lstStyle/>
                    <a:p>
                      <a:pPr algn="ctr"/>
                      <a:r>
                        <a:rPr lang="en-US" sz="1200" dirty="0"/>
                        <a:t>0 W for Constant</a:t>
                      </a:r>
                      <a:r>
                        <a:rPr lang="en-US" sz="1200" baseline="0" dirty="0"/>
                        <a:t> Conductance Heat Pipes</a:t>
                      </a:r>
                      <a:endParaRPr lang="en-US" sz="1200" dirty="0"/>
                    </a:p>
                    <a:p>
                      <a:pPr algn="ctr"/>
                      <a:r>
                        <a:rPr lang="en-US" sz="1200" dirty="0"/>
                        <a:t>~10 W for Variable</a:t>
                      </a:r>
                      <a:r>
                        <a:rPr lang="en-US" sz="1200" baseline="0" dirty="0"/>
                        <a:t> Conductance Heat Pipe (VCHP) Control</a:t>
                      </a:r>
                      <a:endParaRPr lang="en-US" sz="1200" dirty="0"/>
                    </a:p>
                  </a:txBody>
                  <a:tcPr marL="64226" marR="64226" marT="32113" marB="32113"/>
                </a:tc>
                <a:tc>
                  <a:txBody>
                    <a:bodyPr/>
                    <a:lstStyle/>
                    <a:p>
                      <a:pPr algn="l"/>
                      <a:r>
                        <a:rPr lang="en-US" sz="1200" dirty="0"/>
                        <a:t>Mass per unit length</a:t>
                      </a:r>
                    </a:p>
                    <a:p>
                      <a:pPr algn="l"/>
                      <a:r>
                        <a:rPr lang="en-US" sz="1200" dirty="0"/>
                        <a:t>Add 1-3 kg each for VCHP</a:t>
                      </a:r>
                      <a:r>
                        <a:rPr lang="en-US" sz="1200" baseline="0" dirty="0"/>
                        <a:t> reservoirs</a:t>
                      </a:r>
                    </a:p>
                  </a:txBody>
                  <a:tcPr marL="64226" marR="64226" marT="32113" marB="32113"/>
                </a:tc>
                <a:extLst>
                  <a:ext uri="{0D108BD9-81ED-4DB2-BD59-A6C34878D82A}">
                    <a16:rowId xmlns:a16="http://schemas.microsoft.com/office/drawing/2014/main" val="10005"/>
                  </a:ext>
                </a:extLst>
              </a:tr>
              <a:tr h="309941">
                <a:tc>
                  <a:txBody>
                    <a:bodyPr/>
                    <a:lstStyle/>
                    <a:p>
                      <a:r>
                        <a:rPr lang="en-US" sz="1200" b="1" dirty="0"/>
                        <a:t>Loop</a:t>
                      </a:r>
                      <a:r>
                        <a:rPr lang="en-US" sz="1200" b="1" baseline="0" dirty="0"/>
                        <a:t> Heat Pipe </a:t>
                      </a:r>
                      <a:r>
                        <a:rPr lang="en-US" sz="1200" b="1" dirty="0"/>
                        <a:t>Evaporator</a:t>
                      </a:r>
                    </a:p>
                  </a:txBody>
                  <a:tcPr marL="64226" marR="64226" marT="32113" marB="32113"/>
                </a:tc>
                <a:tc>
                  <a:txBody>
                    <a:bodyPr/>
                    <a:lstStyle/>
                    <a:p>
                      <a:pPr algn="ctr"/>
                      <a:r>
                        <a:rPr lang="en-US" sz="1200" dirty="0"/>
                        <a:t>2-5 kg</a:t>
                      </a:r>
                    </a:p>
                  </a:txBody>
                  <a:tcPr marL="64226" marR="64226" marT="32113" marB="32113"/>
                </a:tc>
                <a:tc>
                  <a:txBody>
                    <a:bodyPr/>
                    <a:lstStyle/>
                    <a:p>
                      <a:pPr algn="ctr"/>
                      <a:r>
                        <a:rPr lang="en-US" sz="1200" dirty="0"/>
                        <a:t>10-30</a:t>
                      </a:r>
                      <a:r>
                        <a:rPr lang="en-US" sz="1200" baseline="0" dirty="0"/>
                        <a:t> W Control Power</a:t>
                      </a:r>
                      <a:endParaRPr lang="en-US" sz="1200" dirty="0"/>
                    </a:p>
                  </a:txBody>
                  <a:tcPr marL="64226" marR="64226" marT="32113" marB="32113"/>
                </a:tc>
                <a:tc>
                  <a:txBody>
                    <a:bodyPr/>
                    <a:lstStyle/>
                    <a:p>
                      <a:pPr algn="l"/>
                      <a:endParaRPr lang="en-US" sz="1200" dirty="0"/>
                    </a:p>
                  </a:txBody>
                  <a:tcPr marL="64226" marR="64226" marT="32113" marB="32113"/>
                </a:tc>
                <a:extLst>
                  <a:ext uri="{0D108BD9-81ED-4DB2-BD59-A6C34878D82A}">
                    <a16:rowId xmlns:a16="http://schemas.microsoft.com/office/drawing/2014/main" val="10006"/>
                  </a:ext>
                </a:extLst>
              </a:tr>
              <a:tr h="309941">
                <a:tc>
                  <a:txBody>
                    <a:bodyPr/>
                    <a:lstStyle/>
                    <a:p>
                      <a:r>
                        <a:rPr lang="en-US" sz="1200" b="1" dirty="0"/>
                        <a:t>Radiator Panels</a:t>
                      </a:r>
                    </a:p>
                  </a:txBody>
                  <a:tcPr marL="64226" marR="64226" marT="32113" marB="32113"/>
                </a:tc>
                <a:tc>
                  <a:txBody>
                    <a:bodyPr/>
                    <a:lstStyle/>
                    <a:p>
                      <a:pPr algn="ctr"/>
                      <a:r>
                        <a:rPr lang="en-US" sz="1200" dirty="0"/>
                        <a:t>3.3 kg/</a:t>
                      </a:r>
                      <a:r>
                        <a:rPr lang="en-US" sz="1200" baseline="0" dirty="0"/>
                        <a:t>m</a:t>
                      </a:r>
                      <a:r>
                        <a:rPr lang="en-US" sz="1200" baseline="30000" dirty="0"/>
                        <a:t>2</a:t>
                      </a:r>
                      <a:endParaRPr lang="en-US" sz="1200" dirty="0"/>
                    </a:p>
                  </a:txBody>
                  <a:tcPr marL="64226" marR="64226" marT="32113" marB="32113"/>
                </a:tc>
                <a:tc>
                  <a:txBody>
                    <a:bodyPr/>
                    <a:lstStyle/>
                    <a:p>
                      <a:pPr algn="ctr"/>
                      <a:r>
                        <a:rPr lang="en-US" sz="1200" dirty="0"/>
                        <a:t>0 W</a:t>
                      </a:r>
                    </a:p>
                  </a:txBody>
                  <a:tcPr marL="64226" marR="64226" marT="32113" marB="32113"/>
                </a:tc>
                <a:tc>
                  <a:txBody>
                    <a:bodyPr/>
                    <a:lstStyle/>
                    <a:p>
                      <a:pPr algn="l"/>
                      <a:r>
                        <a:rPr lang="en-US" sz="1200" dirty="0"/>
                        <a:t>Mass</a:t>
                      </a:r>
                      <a:r>
                        <a:rPr lang="en-US" sz="1200" baseline="0" dirty="0"/>
                        <a:t> based on Aluminum </a:t>
                      </a:r>
                      <a:r>
                        <a:rPr lang="en-US" sz="1200" dirty="0"/>
                        <a:t>Honeycomb radiator</a:t>
                      </a:r>
                    </a:p>
                    <a:p>
                      <a:pPr algn="l"/>
                      <a:r>
                        <a:rPr lang="en-US" sz="1200" dirty="0"/>
                        <a:t>Add heat pipe mass if embedded</a:t>
                      </a:r>
                    </a:p>
                  </a:txBody>
                  <a:tcPr marL="64226" marR="64226" marT="32113" marB="32113"/>
                </a:tc>
                <a:extLst>
                  <a:ext uri="{0D108BD9-81ED-4DB2-BD59-A6C34878D82A}">
                    <a16:rowId xmlns:a16="http://schemas.microsoft.com/office/drawing/2014/main" val="10007"/>
                  </a:ext>
                </a:extLst>
              </a:tr>
              <a:tr h="309941">
                <a:tc>
                  <a:txBody>
                    <a:bodyPr/>
                    <a:lstStyle/>
                    <a:p>
                      <a:r>
                        <a:rPr lang="en-US" sz="1200" b="1" dirty="0"/>
                        <a:t>Electronic Controllers</a:t>
                      </a:r>
                    </a:p>
                  </a:txBody>
                  <a:tcPr marL="64226" marR="64226" marT="32113" marB="32113"/>
                </a:tc>
                <a:tc>
                  <a:txBody>
                    <a:bodyPr/>
                    <a:lstStyle/>
                    <a:p>
                      <a:pPr algn="ctr"/>
                      <a:r>
                        <a:rPr lang="en-US" sz="1200" dirty="0"/>
                        <a:t>0.2 kg</a:t>
                      </a:r>
                    </a:p>
                  </a:txBody>
                  <a:tcPr marL="64226" marR="64226" marT="32113" marB="32113"/>
                </a:tc>
                <a:tc>
                  <a:txBody>
                    <a:bodyPr/>
                    <a:lstStyle/>
                    <a:p>
                      <a:pPr algn="ctr"/>
                      <a:r>
                        <a:rPr lang="en-US" sz="1200" dirty="0"/>
                        <a:t>1-3 W each</a:t>
                      </a:r>
                    </a:p>
                  </a:txBody>
                  <a:tcPr marL="64226" marR="64226" marT="32113" marB="32113"/>
                </a:tc>
                <a:tc>
                  <a:txBody>
                    <a:bodyPr/>
                    <a:lstStyle/>
                    <a:p>
                      <a:pPr algn="l"/>
                      <a:endParaRPr lang="en-US" sz="1200" dirty="0"/>
                    </a:p>
                  </a:txBody>
                  <a:tcPr marL="64226" marR="64226" marT="32113" marB="32113"/>
                </a:tc>
                <a:extLst>
                  <a:ext uri="{0D108BD9-81ED-4DB2-BD59-A6C34878D82A}">
                    <a16:rowId xmlns:a16="http://schemas.microsoft.com/office/drawing/2014/main" val="10008"/>
                  </a:ext>
                </a:extLst>
              </a:tr>
            </a:tbl>
          </a:graphicData>
        </a:graphic>
      </p:graphicFrame>
      <p:sp>
        <p:nvSpPr>
          <p:cNvPr id="4" name="Rectangle 3"/>
          <p:cNvSpPr/>
          <p:nvPr/>
        </p:nvSpPr>
        <p:spPr>
          <a:xfrm>
            <a:off x="1960569" y="5275158"/>
            <a:ext cx="6612708" cy="246221"/>
          </a:xfrm>
          <a:prstGeom prst="rect">
            <a:avLst/>
          </a:prstGeom>
        </p:spPr>
        <p:txBody>
          <a:bodyPr wrap="none">
            <a:spAutoFit/>
          </a:bodyPr>
          <a:lstStyle/>
          <a:p>
            <a:pPr>
              <a:buNone/>
            </a:pPr>
            <a:r>
              <a:rPr lang="en-US" sz="1000" i="1" dirty="0"/>
              <a:t>Sources: Space Mission Analysis and Design, 3</a:t>
            </a:r>
            <a:r>
              <a:rPr lang="en-US" sz="1000" i="1" baseline="30000" dirty="0"/>
              <a:t>rd</a:t>
            </a:r>
            <a:r>
              <a:rPr lang="en-US" sz="1000" i="1" dirty="0"/>
              <a:t> Edition [1]; NASA GSFC Thermal Engineering Branch Standards</a:t>
            </a:r>
          </a:p>
        </p:txBody>
      </p:sp>
    </p:spTree>
    <p:extLst>
      <p:ext uri="{BB962C8B-B14F-4D97-AF65-F5344CB8AC3E}">
        <p14:creationId xmlns:p14="http://schemas.microsoft.com/office/powerpoint/2010/main" val="4054597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 about Thermal Mass and Power</a:t>
            </a:r>
          </a:p>
        </p:txBody>
      </p:sp>
      <p:sp>
        <p:nvSpPr>
          <p:cNvPr id="3" name="Rectangle 5"/>
          <p:cNvSpPr txBox="1">
            <a:spLocks noChangeArrowheads="1"/>
          </p:cNvSpPr>
          <p:nvPr/>
        </p:nvSpPr>
        <p:spPr>
          <a:xfrm>
            <a:off x="457199" y="2640099"/>
            <a:ext cx="8296275" cy="747712"/>
          </a:xfrm>
          <a:prstGeom prst="rect">
            <a:avLst/>
          </a:prstGeom>
        </p:spPr>
        <p:txBody>
          <a:bodyPr/>
          <a:lst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16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a:lstStyle>
          <a:p>
            <a:pPr eaLnBrk="1" hangingPunct="1">
              <a:lnSpc>
                <a:spcPct val="90000"/>
              </a:lnSpc>
            </a:pPr>
            <a:r>
              <a:rPr lang="en-US" sz="1600" kern="0" dirty="0"/>
              <a:t>Thermal control power estimates normally only consist of heater power, unless electronic controllers are used</a:t>
            </a:r>
          </a:p>
          <a:p>
            <a:pPr eaLnBrk="1" hangingPunct="1">
              <a:lnSpc>
                <a:spcPct val="90000"/>
              </a:lnSpc>
            </a:pPr>
            <a:r>
              <a:rPr lang="en-US" sz="1600" kern="0" dirty="0"/>
              <a:t>Power estimates are divided in two groups:</a:t>
            </a:r>
          </a:p>
          <a:p>
            <a:pPr lvl="1" eaLnBrk="1" hangingPunct="1"/>
            <a:r>
              <a:rPr lang="en-US" sz="1600" kern="0" dirty="0"/>
              <a:t>Operational: </a:t>
            </a:r>
            <a:r>
              <a:rPr lang="en-US" sz="1600" b="0" kern="0" dirty="0"/>
              <a:t>use coldest operational scenario with mechanical thermostats and electronic controllers with PID control (sometimes handled through flight software)</a:t>
            </a:r>
          </a:p>
          <a:p>
            <a:pPr lvl="1" eaLnBrk="1" hangingPunct="1"/>
            <a:r>
              <a:rPr lang="en-US" sz="1600" kern="0" dirty="0"/>
              <a:t>Survival: </a:t>
            </a:r>
            <a:r>
              <a:rPr lang="en-US" sz="1600" b="0" kern="0" dirty="0"/>
              <a:t>use coldest survival scenario. Circuits should be controlled in most reliable manner, usually with mechanical thermostats and not flight software; only circuits with critical component limits have survival heating applied</a:t>
            </a:r>
          </a:p>
          <a:p>
            <a:pPr marL="0" indent="0" eaLnBrk="1" hangingPunct="1">
              <a:buNone/>
            </a:pPr>
            <a:endParaRPr lang="en-US" sz="1600" kern="0" dirty="0"/>
          </a:p>
        </p:txBody>
      </p:sp>
      <p:sp>
        <p:nvSpPr>
          <p:cNvPr id="4" name="Rectangle 5"/>
          <p:cNvSpPr txBox="1">
            <a:spLocks noChangeArrowheads="1"/>
          </p:cNvSpPr>
          <p:nvPr/>
        </p:nvSpPr>
        <p:spPr>
          <a:xfrm>
            <a:off x="457200" y="988541"/>
            <a:ext cx="8296275" cy="1311876"/>
          </a:xfrm>
          <a:prstGeom prst="rect">
            <a:avLst/>
          </a:prstGeom>
        </p:spPr>
        <p:txBody>
          <a:bodyPr/>
          <a:lst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16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a:lstStyle>
          <a:p>
            <a:pPr eaLnBrk="1" hangingPunct="1">
              <a:lnSpc>
                <a:spcPct val="90000"/>
              </a:lnSpc>
            </a:pPr>
            <a:r>
              <a:rPr lang="en-US" sz="1600" kern="0" dirty="0"/>
              <a:t>Historically, thermal subsystem mass is about 2-10% of spacecraft/instrument dry mass:</a:t>
            </a:r>
          </a:p>
          <a:p>
            <a:pPr lvl="1" eaLnBrk="1" hangingPunct="1"/>
            <a:r>
              <a:rPr lang="en-US" sz="1600" kern="0" dirty="0"/>
              <a:t>Purely passive thermal design closer to 2% range</a:t>
            </a:r>
          </a:p>
          <a:p>
            <a:pPr lvl="1" eaLnBrk="1" hangingPunct="1"/>
            <a:r>
              <a:rPr lang="en-US" sz="1600" kern="0" dirty="0"/>
              <a:t>Active thermal design closer to 10% range</a:t>
            </a:r>
          </a:p>
          <a:p>
            <a:pPr lvl="1" eaLnBrk="1" hangingPunct="1"/>
            <a:r>
              <a:rPr lang="en-US" sz="1600" kern="0" dirty="0"/>
              <a:t>Bulk of mass is MLI and any specialized thermal components</a:t>
            </a:r>
          </a:p>
        </p:txBody>
      </p:sp>
    </p:spTree>
    <p:extLst>
      <p:ext uri="{BB962C8B-B14F-4D97-AF65-F5344CB8AC3E}">
        <p14:creationId xmlns:p14="http://schemas.microsoft.com/office/powerpoint/2010/main" val="2999749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Component Temperature Ranges</a:t>
            </a:r>
          </a:p>
        </p:txBody>
      </p:sp>
      <p:sp>
        <p:nvSpPr>
          <p:cNvPr id="4" name="Content Placeholder 1"/>
          <p:cNvSpPr>
            <a:spLocks noGrp="1"/>
          </p:cNvSpPr>
          <p:nvPr>
            <p:ph idx="1"/>
          </p:nvPr>
        </p:nvSpPr>
        <p:spPr/>
        <p:txBody>
          <a:bodyPr/>
          <a:lstStyle/>
          <a:p>
            <a:r>
              <a:rPr lang="en-US" sz="1600" dirty="0"/>
              <a:t>The table below shows </a:t>
            </a:r>
            <a:r>
              <a:rPr lang="en-US" dirty="0"/>
              <a:t>c</a:t>
            </a:r>
            <a:r>
              <a:rPr lang="en-US" sz="1600" dirty="0"/>
              <a:t>ommon temperature ranges for typical spaceflight instrument components</a:t>
            </a:r>
          </a:p>
          <a:p>
            <a:pPr lvl="1"/>
            <a:r>
              <a:rPr lang="en-US" sz="1400" dirty="0"/>
              <a:t>Note, these are solely examples which may be used for early conceptual design</a:t>
            </a:r>
          </a:p>
          <a:p>
            <a:pPr lvl="1"/>
            <a:r>
              <a:rPr lang="en-US" sz="1400" dirty="0"/>
              <a:t>Each piece of spaceflight hardware is different and has different temperature requirements. As your design progresses, please consult vendors for the appropriate temperature requirements applicable to your instrument</a:t>
            </a:r>
          </a:p>
          <a:p>
            <a:endParaRPr lang="en-US" dirty="0">
              <a:solidFill>
                <a:srgbClr val="FF0000"/>
              </a:solidFill>
              <a:latin typeface="Arial" pitchFamily="34" charset="0"/>
            </a:endParaRPr>
          </a:p>
          <a:p>
            <a:endParaRPr lang="en-US" sz="1600" dirty="0">
              <a:solidFill>
                <a:srgbClr val="FF0000"/>
              </a:solidFill>
              <a:latin typeface="Arial" pitchFamily="34" charset="0"/>
            </a:endParaRPr>
          </a:p>
          <a:p>
            <a:endParaRPr lang="en-US" dirty="0">
              <a:solidFill>
                <a:srgbClr val="FF0000"/>
              </a:solidFill>
              <a:latin typeface="Arial" pitchFamily="34" charset="0"/>
            </a:endParaRPr>
          </a:p>
          <a:p>
            <a:endParaRPr lang="en-US" sz="1600" dirty="0">
              <a:solidFill>
                <a:srgbClr val="FF0000"/>
              </a:solidFill>
              <a:latin typeface="Arial" pitchFamily="34" charset="0"/>
            </a:endParaRPr>
          </a:p>
          <a:p>
            <a:endParaRPr lang="en-US" dirty="0">
              <a:solidFill>
                <a:srgbClr val="FF0000"/>
              </a:solidFill>
              <a:latin typeface="Arial" pitchFamily="34" charset="0"/>
            </a:endParaRPr>
          </a:p>
          <a:p>
            <a:endParaRPr lang="en-US" sz="1600" dirty="0">
              <a:solidFill>
                <a:srgbClr val="FF0000"/>
              </a:solidFill>
              <a:latin typeface="Arial" pitchFamily="34" charset="0"/>
            </a:endParaRPr>
          </a:p>
          <a:p>
            <a:endParaRPr lang="en-US" dirty="0">
              <a:solidFill>
                <a:srgbClr val="FF0000"/>
              </a:solidFill>
              <a:latin typeface="Arial" pitchFamily="34" charset="0"/>
            </a:endParaRPr>
          </a:p>
          <a:p>
            <a:endParaRPr lang="en-US" sz="1600" dirty="0">
              <a:solidFill>
                <a:srgbClr val="FF0000"/>
              </a:solidFill>
              <a:latin typeface="Arial" pitchFamily="34" charset="0"/>
            </a:endParaRPr>
          </a:p>
          <a:p>
            <a:endParaRPr lang="en-US" dirty="0">
              <a:solidFill>
                <a:srgbClr val="FF0000"/>
              </a:solidFill>
              <a:latin typeface="Arial" pitchFamily="34" charset="0"/>
            </a:endParaRPr>
          </a:p>
          <a:p>
            <a:pPr marL="230188" lvl="1" indent="0">
              <a:buNone/>
            </a:pPr>
            <a:endParaRPr lang="en-US" dirty="0">
              <a:solidFill>
                <a:srgbClr val="FF0000"/>
              </a:solidFill>
              <a:latin typeface="Arial" pitchFamily="34" charset="0"/>
            </a:endParaRPr>
          </a:p>
          <a:p>
            <a:pPr lvl="1"/>
            <a:endParaRPr lang="en-US" dirty="0">
              <a:solidFill>
                <a:srgbClr val="FF0000"/>
              </a:solidFill>
              <a:latin typeface="Arial" pitchFamily="34" charset="0"/>
            </a:endParaRPr>
          </a:p>
          <a:p>
            <a:pPr lvl="1"/>
            <a:endParaRPr lang="en-US" dirty="0">
              <a:solidFill>
                <a:srgbClr val="FF0000"/>
              </a:solidFill>
              <a:latin typeface="Arial" pitchFamily="34" charset="0"/>
            </a:endParaRPr>
          </a:p>
          <a:p>
            <a:pPr lvl="1"/>
            <a:endParaRPr lang="en-US" dirty="0">
              <a:solidFill>
                <a:srgbClr val="FF0000"/>
              </a:solidFill>
              <a:latin typeface="Arial" pitchFamily="34" charset="0"/>
            </a:endParaRPr>
          </a:p>
          <a:p>
            <a:pPr lvl="1"/>
            <a:endParaRPr lang="en-US" dirty="0">
              <a:solidFill>
                <a:srgbClr val="FF0000"/>
              </a:solidFill>
              <a:latin typeface="Arial" pitchFamily="34" charset="0"/>
            </a:endParaRPr>
          </a:p>
          <a:p>
            <a:pPr lvl="1"/>
            <a:endParaRPr lang="en-US" dirty="0">
              <a:solidFill>
                <a:srgbClr val="FF0000"/>
              </a:solidFill>
              <a:latin typeface="Arial" pitchFamily="34" charset="0"/>
            </a:endParaRPr>
          </a:p>
          <a:p>
            <a:pPr lvl="1"/>
            <a:endParaRPr lang="en-US" dirty="0">
              <a:solidFill>
                <a:srgbClr val="FF0000"/>
              </a:solidFill>
              <a:latin typeface="Arial" pitchFamily="34" charset="0"/>
            </a:endParaRPr>
          </a:p>
          <a:p>
            <a:pPr lvl="1"/>
            <a:endParaRPr lang="en-US" dirty="0">
              <a:solidFill>
                <a:srgbClr val="FF0000"/>
              </a:solidFill>
              <a:latin typeface="Arial" pitchFamily="34" charset="0"/>
            </a:endParaRPr>
          </a:p>
          <a:p>
            <a:pPr lvl="1"/>
            <a:endParaRPr lang="en-US" dirty="0">
              <a:solidFill>
                <a:srgbClr val="FF0000"/>
              </a:solidFill>
              <a:latin typeface="Arial" pitchFamily="34" charset="0"/>
            </a:endParaRPr>
          </a:p>
        </p:txBody>
      </p:sp>
      <p:graphicFrame>
        <p:nvGraphicFramePr>
          <p:cNvPr id="3" name="Table 2">
            <a:extLst>
              <a:ext uri="{FF2B5EF4-FFF2-40B4-BE49-F238E27FC236}">
                <a16:creationId xmlns:a16="http://schemas.microsoft.com/office/drawing/2014/main" id="{13EB0E3A-0CDD-4B91-A3B7-CD382A788178}"/>
              </a:ext>
            </a:extLst>
          </p:cNvPr>
          <p:cNvGraphicFramePr>
            <a:graphicFrameLocks noGrp="1"/>
          </p:cNvGraphicFramePr>
          <p:nvPr>
            <p:extLst>
              <p:ext uri="{D42A27DB-BD31-4B8C-83A1-F6EECF244321}">
                <p14:modId xmlns:p14="http://schemas.microsoft.com/office/powerpoint/2010/main" val="1314406133"/>
              </p:ext>
            </p:extLst>
          </p:nvPr>
        </p:nvGraphicFramePr>
        <p:xfrm>
          <a:off x="315913" y="2586757"/>
          <a:ext cx="8603796" cy="2929890"/>
        </p:xfrm>
        <a:graphic>
          <a:graphicData uri="http://schemas.openxmlformats.org/drawingml/2006/table">
            <a:tbl>
              <a:tblPr>
                <a:tableStyleId>{616DA210-FB5B-4158-B5E0-FEB733F419BA}</a:tableStyleId>
              </a:tblPr>
              <a:tblGrid>
                <a:gridCol w="4182146">
                  <a:extLst>
                    <a:ext uri="{9D8B030D-6E8A-4147-A177-3AD203B41FA5}">
                      <a16:colId xmlns:a16="http://schemas.microsoft.com/office/drawing/2014/main" val="3775542227"/>
                    </a:ext>
                  </a:extLst>
                </a:gridCol>
                <a:gridCol w="884330">
                  <a:extLst>
                    <a:ext uri="{9D8B030D-6E8A-4147-A177-3AD203B41FA5}">
                      <a16:colId xmlns:a16="http://schemas.microsoft.com/office/drawing/2014/main" val="2694764859"/>
                    </a:ext>
                  </a:extLst>
                </a:gridCol>
                <a:gridCol w="884330">
                  <a:extLst>
                    <a:ext uri="{9D8B030D-6E8A-4147-A177-3AD203B41FA5}">
                      <a16:colId xmlns:a16="http://schemas.microsoft.com/office/drawing/2014/main" val="2567104102"/>
                    </a:ext>
                  </a:extLst>
                </a:gridCol>
                <a:gridCol w="884330">
                  <a:extLst>
                    <a:ext uri="{9D8B030D-6E8A-4147-A177-3AD203B41FA5}">
                      <a16:colId xmlns:a16="http://schemas.microsoft.com/office/drawing/2014/main" val="1639272436"/>
                    </a:ext>
                  </a:extLst>
                </a:gridCol>
                <a:gridCol w="884330">
                  <a:extLst>
                    <a:ext uri="{9D8B030D-6E8A-4147-A177-3AD203B41FA5}">
                      <a16:colId xmlns:a16="http://schemas.microsoft.com/office/drawing/2014/main" val="1839724344"/>
                    </a:ext>
                  </a:extLst>
                </a:gridCol>
                <a:gridCol w="884330">
                  <a:extLst>
                    <a:ext uri="{9D8B030D-6E8A-4147-A177-3AD203B41FA5}">
                      <a16:colId xmlns:a16="http://schemas.microsoft.com/office/drawing/2014/main" val="1401223461"/>
                    </a:ext>
                  </a:extLst>
                </a:gridCol>
              </a:tblGrid>
              <a:tr h="190500">
                <a:tc rowSpan="3">
                  <a:txBody>
                    <a:bodyPr/>
                    <a:lstStyle/>
                    <a:p>
                      <a:pPr algn="ctr" fontAlgn="ctr"/>
                      <a:r>
                        <a:rPr lang="en-US" sz="1100" b="1" u="none" strike="noStrike" dirty="0">
                          <a:effectLst/>
                        </a:rPr>
                        <a:t>Component</a:t>
                      </a:r>
                      <a:endParaRPr lang="en-US" sz="1100" b="1" i="0" u="none" strike="noStrike" dirty="0">
                        <a:solidFill>
                          <a:srgbClr val="000000"/>
                        </a:solidFill>
                        <a:effectLst/>
                        <a:latin typeface="Calibri" panose="020F0502020204030204" pitchFamily="34" charset="0"/>
                      </a:endParaRPr>
                    </a:p>
                  </a:txBody>
                  <a:tcPr marL="9525" marR="9525" marT="9525" marB="0" anchor="ctr"/>
                </a:tc>
                <a:tc gridSpan="4">
                  <a:txBody>
                    <a:bodyPr/>
                    <a:lstStyle/>
                    <a:p>
                      <a:pPr algn="ctr" rtl="0" fontAlgn="b"/>
                      <a:r>
                        <a:rPr lang="en-US" sz="1100" b="1" u="none" strike="noStrike" dirty="0">
                          <a:effectLst/>
                        </a:rPr>
                        <a:t>Typical Temperature Ranges (</a:t>
                      </a:r>
                      <a:r>
                        <a:rPr lang="en-US" sz="1100" b="1" u="none" strike="noStrike" dirty="0">
                          <a:effectLst/>
                          <a:latin typeface="+mn-lt"/>
                          <a:ea typeface="Arial Unicode MS" panose="020B0604020202020204" pitchFamily="34" charset="-128"/>
                          <a:cs typeface="Arial Unicode MS" panose="020B0604020202020204" pitchFamily="34" charset="-128"/>
                        </a:rPr>
                        <a:t>°</a:t>
                      </a:r>
                      <a:r>
                        <a:rPr lang="en-US" sz="1100" b="1" u="none" strike="noStrike" dirty="0">
                          <a:effectLst/>
                        </a:rPr>
                        <a:t>C)</a:t>
                      </a:r>
                      <a:endParaRPr lang="en-US"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algn="ctr" fontAlgn="b"/>
                      <a:r>
                        <a:rPr lang="en-US" sz="1100" b="1" u="none" strike="noStrike" dirty="0">
                          <a:effectLst/>
                        </a:rPr>
                        <a:t>Stability range </a:t>
                      </a:r>
                      <a:br>
                        <a:rPr lang="en-US" sz="1100" b="1" u="none" strike="noStrike" dirty="0">
                          <a:effectLst/>
                        </a:rPr>
                      </a:br>
                      <a:r>
                        <a:rPr lang="en-US" sz="1100" b="1" u="none" strike="noStrike" dirty="0">
                          <a:effectLst/>
                        </a:rPr>
                        <a:t>(</a:t>
                      </a:r>
                      <a:r>
                        <a:rPr lang="en-US" sz="1100" b="1" u="none" strike="noStrike" dirty="0">
                          <a:effectLst/>
                          <a:latin typeface="+mn-lt"/>
                          <a:ea typeface="Arial Unicode MS" panose="020B0604020202020204" pitchFamily="34" charset="-128"/>
                          <a:cs typeface="Arial Unicode MS" panose="020B0604020202020204" pitchFamily="34" charset="-128"/>
                        </a:rPr>
                        <a:t>°</a:t>
                      </a:r>
                      <a:r>
                        <a:rPr lang="en-US" sz="1100" b="1" u="none" strike="noStrike" dirty="0">
                          <a:effectLst/>
                        </a:rPr>
                        <a:t>C, if applicable)</a:t>
                      </a: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00489662"/>
                  </a:ext>
                </a:extLst>
              </a:tr>
              <a:tr h="207483">
                <a:tc vMerge="1">
                  <a:txBody>
                    <a:bodyPr/>
                    <a:lstStyle/>
                    <a:p>
                      <a:endParaRPr lang="en-US"/>
                    </a:p>
                  </a:txBody>
                  <a:tcPr/>
                </a:tc>
                <a:tc gridSpan="2">
                  <a:txBody>
                    <a:bodyPr/>
                    <a:lstStyle/>
                    <a:p>
                      <a:pPr algn="ctr" rtl="0" fontAlgn="b"/>
                      <a:r>
                        <a:rPr lang="en-US" sz="1100" b="1" u="none" strike="noStrike" dirty="0">
                          <a:effectLst/>
                        </a:rPr>
                        <a:t>Operational</a:t>
                      </a:r>
                      <a:endParaRPr lang="en-US"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rtl="0" fontAlgn="b"/>
                      <a:r>
                        <a:rPr lang="en-US" sz="1100" b="1" u="none" strike="noStrike">
                          <a:effectLst/>
                        </a:rPr>
                        <a:t>Survival</a:t>
                      </a:r>
                      <a:endParaRPr lang="en-US" sz="11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62169328"/>
                  </a:ext>
                </a:extLst>
              </a:tr>
              <a:tr h="181154">
                <a:tc vMerge="1">
                  <a:txBody>
                    <a:bodyPr/>
                    <a:lstStyle/>
                    <a:p>
                      <a:endParaRPr lang="en-US"/>
                    </a:p>
                  </a:txBody>
                  <a:tcPr/>
                </a:tc>
                <a:tc>
                  <a:txBody>
                    <a:bodyPr/>
                    <a:lstStyle/>
                    <a:p>
                      <a:pPr algn="ctr" rtl="0" fontAlgn="b"/>
                      <a:r>
                        <a:rPr lang="en-US" sz="1100" b="1" u="none" strike="noStrike">
                          <a:effectLst/>
                        </a:rPr>
                        <a:t>Min</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n-US" sz="1100" b="1" u="none" strike="noStrike" dirty="0">
                          <a:effectLst/>
                        </a:rPr>
                        <a:t>Max</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b"/>
                      <a:r>
                        <a:rPr lang="en-US" sz="1100" b="1" u="none" strike="noStrike" dirty="0">
                          <a:effectLst/>
                        </a:rPr>
                        <a:t>Min</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b"/>
                      <a:r>
                        <a:rPr lang="en-US" sz="1100" b="1" u="none" strike="noStrike" dirty="0">
                          <a:effectLst/>
                        </a:rPr>
                        <a:t>Max</a:t>
                      </a:r>
                      <a:endParaRPr lang="en-US" sz="1100" b="1"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3779167682"/>
                  </a:ext>
                </a:extLst>
              </a:tr>
              <a:tr h="190500">
                <a:tc>
                  <a:txBody>
                    <a:bodyPr/>
                    <a:lstStyle/>
                    <a:p>
                      <a:pPr algn="l" fontAlgn="ctr"/>
                      <a:r>
                        <a:rPr lang="en-US" sz="1100" u="none" strike="noStrike" dirty="0">
                          <a:effectLst/>
                        </a:rPr>
                        <a:t>Electronics Boxes (Including Cryocooler Control Electronics, Digital Signal Processors, and Laser Control Electronics)</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-10</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40</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-40</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60</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7928037"/>
                  </a:ext>
                </a:extLst>
              </a:tr>
              <a:tr h="190500">
                <a:tc>
                  <a:txBody>
                    <a:bodyPr/>
                    <a:lstStyle/>
                    <a:p>
                      <a:pPr algn="l" fontAlgn="ctr"/>
                      <a:r>
                        <a:rPr lang="en-US" sz="1100" u="none" strike="noStrike" dirty="0">
                          <a:effectLst/>
                        </a:rPr>
                        <a:t>Antennas</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-120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120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62693156"/>
                  </a:ext>
                </a:extLst>
              </a:tr>
              <a:tr h="190500">
                <a:tc>
                  <a:txBody>
                    <a:bodyPr/>
                    <a:lstStyle/>
                    <a:p>
                      <a:pPr algn="l" fontAlgn="b"/>
                      <a:r>
                        <a:rPr lang="en-US" sz="1100" u="none" strike="noStrike" dirty="0">
                          <a:effectLst/>
                        </a:rPr>
                        <a:t>Batteries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25</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-10</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35</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88380288"/>
                  </a:ext>
                </a:extLst>
              </a:tr>
              <a:tr h="190500">
                <a:tc>
                  <a:txBody>
                    <a:bodyPr/>
                    <a:lstStyle/>
                    <a:p>
                      <a:pPr algn="l" fontAlgn="ctr"/>
                      <a:r>
                        <a:rPr lang="en-US" sz="1100" u="none" strike="noStrike" dirty="0">
                          <a:effectLst/>
                        </a:rPr>
                        <a:t>Mechanisms</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40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-40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60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40259312"/>
                  </a:ext>
                </a:extLst>
              </a:tr>
              <a:tr h="381000">
                <a:tc>
                  <a:txBody>
                    <a:bodyPr/>
                    <a:lstStyle/>
                    <a:p>
                      <a:pPr algn="l" fontAlgn="ctr"/>
                      <a:r>
                        <a:rPr lang="en-US" sz="1100" u="none" strike="noStrike" dirty="0">
                          <a:effectLst/>
                        </a:rPr>
                        <a:t>Optical or Laser Bench (Near-IR, Visible, UV; often require stringent thermal stability)</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35</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40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 2</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13836814"/>
                  </a:ext>
                </a:extLst>
              </a:tr>
              <a:tr h="381000">
                <a:tc>
                  <a:txBody>
                    <a:bodyPr/>
                    <a:lstStyle/>
                    <a:p>
                      <a:pPr algn="l" fontAlgn="ctr"/>
                      <a:r>
                        <a:rPr lang="en-US" sz="1100" u="none" strike="noStrike" dirty="0">
                          <a:effectLst/>
                        </a:rPr>
                        <a:t>Lasers (often require stringent thermal stability)</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40</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-20</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60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 1</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30349596"/>
                  </a:ext>
                </a:extLst>
              </a:tr>
              <a:tr h="190500">
                <a:tc>
                  <a:txBody>
                    <a:bodyPr/>
                    <a:lstStyle/>
                    <a:p>
                      <a:pPr algn="l" fontAlgn="ctr"/>
                      <a:r>
                        <a:rPr lang="en-US" sz="1100" u="none" strike="noStrike" dirty="0">
                          <a:effectLst/>
                        </a:rPr>
                        <a:t>RF Components (Analog)</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-10</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40</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-25</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60</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 2</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36782837"/>
                  </a:ext>
                </a:extLst>
              </a:tr>
              <a:tr h="190500">
                <a:tc>
                  <a:txBody>
                    <a:bodyPr/>
                    <a:lstStyle/>
                    <a:p>
                      <a:pPr algn="l" fontAlgn="ctr"/>
                      <a:r>
                        <a:rPr lang="en-US" sz="1100" u="none" strike="noStrike" dirty="0">
                          <a:effectLst/>
                        </a:rPr>
                        <a:t>Cryocooler Thermo-Mechanical Units</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45</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-35</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70</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28705594"/>
                  </a:ext>
                </a:extLst>
              </a:tr>
              <a:tr h="190500">
                <a:tc>
                  <a:txBody>
                    <a:bodyPr/>
                    <a:lstStyle/>
                    <a:p>
                      <a:pPr algn="l" fontAlgn="b"/>
                      <a:r>
                        <a:rPr lang="en-US" sz="1100" u="none" strike="noStrike">
                          <a:effectLst/>
                        </a:rPr>
                        <a:t>X-Ray Sources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52341000"/>
                  </a:ext>
                </a:extLst>
              </a:tr>
            </a:tbl>
          </a:graphicData>
        </a:graphic>
      </p:graphicFrame>
    </p:spTree>
    <p:extLst>
      <p:ext uri="{BB962C8B-B14F-4D97-AF65-F5344CB8AC3E}">
        <p14:creationId xmlns:p14="http://schemas.microsoft.com/office/powerpoint/2010/main" val="2482210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CCD2-4A57-4A11-B449-695A2953A91F}"/>
              </a:ext>
            </a:extLst>
          </p:cNvPr>
          <p:cNvSpPr>
            <a:spLocks noGrp="1"/>
          </p:cNvSpPr>
          <p:nvPr>
            <p:ph type="title"/>
          </p:nvPr>
        </p:nvSpPr>
        <p:spPr/>
        <p:txBody>
          <a:bodyPr/>
          <a:lstStyle/>
          <a:p>
            <a:r>
              <a:rPr lang="en-US" dirty="0"/>
              <a:t>Typical Detector Temperature Ranges</a:t>
            </a:r>
          </a:p>
        </p:txBody>
      </p:sp>
      <p:sp>
        <p:nvSpPr>
          <p:cNvPr id="3" name="Content Placeholder 2">
            <a:extLst>
              <a:ext uri="{FF2B5EF4-FFF2-40B4-BE49-F238E27FC236}">
                <a16:creationId xmlns:a16="http://schemas.microsoft.com/office/drawing/2014/main" id="{982AEE5D-805F-4D91-B944-71207C21F18C}"/>
              </a:ext>
            </a:extLst>
          </p:cNvPr>
          <p:cNvSpPr>
            <a:spLocks noGrp="1"/>
          </p:cNvSpPr>
          <p:nvPr>
            <p:ph idx="1"/>
          </p:nvPr>
        </p:nvSpPr>
        <p:spPr>
          <a:xfrm>
            <a:off x="315913" y="994440"/>
            <a:ext cx="8407400" cy="5160963"/>
          </a:xfrm>
        </p:spPr>
        <p:txBody>
          <a:bodyPr/>
          <a:lstStyle/>
          <a:p>
            <a:r>
              <a:rPr lang="en-US" dirty="0"/>
              <a:t>Detector temperature ranges vary greatly based on instrument application</a:t>
            </a:r>
          </a:p>
          <a:p>
            <a:pPr lvl="1"/>
            <a:r>
              <a:rPr lang="en-US" sz="1400" dirty="0"/>
              <a:t>The table below shows typical detector operational temperatures based on instrument type </a:t>
            </a:r>
          </a:p>
          <a:p>
            <a:pPr lvl="1"/>
            <a:r>
              <a:rPr lang="en-US" sz="1400" dirty="0"/>
              <a:t>Of course, each spaceflight instrument is different, and detector temperature </a:t>
            </a:r>
            <a:r>
              <a:rPr lang="en-US" sz="1400"/>
              <a:t>is highly </a:t>
            </a:r>
            <a:r>
              <a:rPr lang="en-US" sz="1400" dirty="0"/>
              <a:t>dependent on the science, the wavelengths you're trying to measure, and temperatures needed to achieve acceptable radiometric performance. </a:t>
            </a:r>
          </a:p>
          <a:p>
            <a:pPr lvl="1"/>
            <a:r>
              <a:rPr lang="en-US" sz="1400" dirty="0"/>
              <a:t>For the particular instrument you are conducting thermal design and analysis, consult the detectors engineer or vendor and the optical/radiometric engineer for your specific detector temperature requirements</a:t>
            </a:r>
          </a:p>
          <a:p>
            <a:endParaRPr lang="en-US" dirty="0"/>
          </a:p>
        </p:txBody>
      </p:sp>
      <p:graphicFrame>
        <p:nvGraphicFramePr>
          <p:cNvPr id="4" name="Table 3">
            <a:extLst>
              <a:ext uri="{FF2B5EF4-FFF2-40B4-BE49-F238E27FC236}">
                <a16:creationId xmlns:a16="http://schemas.microsoft.com/office/drawing/2014/main" id="{9A0383CF-A4F3-4C36-B79F-13F54DD4D981}"/>
              </a:ext>
            </a:extLst>
          </p:cNvPr>
          <p:cNvGraphicFramePr>
            <a:graphicFrameLocks noGrp="1"/>
          </p:cNvGraphicFramePr>
          <p:nvPr>
            <p:extLst>
              <p:ext uri="{D42A27DB-BD31-4B8C-83A1-F6EECF244321}">
                <p14:modId xmlns:p14="http://schemas.microsoft.com/office/powerpoint/2010/main" val="1141081647"/>
              </p:ext>
            </p:extLst>
          </p:nvPr>
        </p:nvGraphicFramePr>
        <p:xfrm>
          <a:off x="368299" y="2902688"/>
          <a:ext cx="8355011" cy="3720889"/>
        </p:xfrm>
        <a:graphic>
          <a:graphicData uri="http://schemas.openxmlformats.org/drawingml/2006/table">
            <a:tbl>
              <a:tblPr>
                <a:tableStyleId>{5C22544A-7EE6-4342-B048-85BDC9FD1C3A}</a:tableStyleId>
              </a:tblPr>
              <a:tblGrid>
                <a:gridCol w="922030">
                  <a:extLst>
                    <a:ext uri="{9D8B030D-6E8A-4147-A177-3AD203B41FA5}">
                      <a16:colId xmlns:a16="http://schemas.microsoft.com/office/drawing/2014/main" val="1207148612"/>
                    </a:ext>
                  </a:extLst>
                </a:gridCol>
                <a:gridCol w="1335913">
                  <a:extLst>
                    <a:ext uri="{9D8B030D-6E8A-4147-A177-3AD203B41FA5}">
                      <a16:colId xmlns:a16="http://schemas.microsoft.com/office/drawing/2014/main" val="489348529"/>
                    </a:ext>
                  </a:extLst>
                </a:gridCol>
                <a:gridCol w="2522429">
                  <a:extLst>
                    <a:ext uri="{9D8B030D-6E8A-4147-A177-3AD203B41FA5}">
                      <a16:colId xmlns:a16="http://schemas.microsoft.com/office/drawing/2014/main" val="1773483537"/>
                    </a:ext>
                  </a:extLst>
                </a:gridCol>
                <a:gridCol w="922030">
                  <a:extLst>
                    <a:ext uri="{9D8B030D-6E8A-4147-A177-3AD203B41FA5}">
                      <a16:colId xmlns:a16="http://schemas.microsoft.com/office/drawing/2014/main" val="1444423319"/>
                    </a:ext>
                  </a:extLst>
                </a:gridCol>
                <a:gridCol w="822735">
                  <a:extLst>
                    <a:ext uri="{9D8B030D-6E8A-4147-A177-3AD203B41FA5}">
                      <a16:colId xmlns:a16="http://schemas.microsoft.com/office/drawing/2014/main" val="773912592"/>
                    </a:ext>
                  </a:extLst>
                </a:gridCol>
                <a:gridCol w="914937">
                  <a:extLst>
                    <a:ext uri="{9D8B030D-6E8A-4147-A177-3AD203B41FA5}">
                      <a16:colId xmlns:a16="http://schemas.microsoft.com/office/drawing/2014/main" val="463094914"/>
                    </a:ext>
                  </a:extLst>
                </a:gridCol>
                <a:gridCol w="914937">
                  <a:extLst>
                    <a:ext uri="{9D8B030D-6E8A-4147-A177-3AD203B41FA5}">
                      <a16:colId xmlns:a16="http://schemas.microsoft.com/office/drawing/2014/main" val="5347709"/>
                    </a:ext>
                  </a:extLst>
                </a:gridCol>
              </a:tblGrid>
              <a:tr h="313540">
                <a:tc rowSpan="2">
                  <a:txBody>
                    <a:bodyPr/>
                    <a:lstStyle/>
                    <a:p>
                      <a:pPr algn="ctr" fontAlgn="ctr"/>
                      <a:r>
                        <a:rPr lang="en-US" sz="1050" b="1" u="none" strike="noStrike" dirty="0">
                          <a:effectLst/>
                        </a:rPr>
                        <a:t>Wavelength Range</a:t>
                      </a:r>
                      <a:endParaRPr lang="en-US" sz="1050" b="1" i="0" u="none" strike="noStrike" dirty="0">
                        <a:solidFill>
                          <a:srgbClr val="000000"/>
                        </a:solidFill>
                        <a:effectLst/>
                        <a:latin typeface="Calibri" panose="020F0502020204030204" pitchFamily="34" charset="0"/>
                      </a:endParaRPr>
                    </a:p>
                  </a:txBody>
                  <a:tcPr marL="6521" marR="6521" marT="6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ctr"/>
                      <a:r>
                        <a:rPr lang="en-US" sz="1050" b="1" u="none" strike="noStrike" dirty="0">
                          <a:effectLst/>
                        </a:rPr>
                        <a:t>Portion of Electromagnetic Spectrum</a:t>
                      </a:r>
                      <a:endParaRPr lang="en-US" sz="1050" b="1" i="0" u="none" strike="noStrike" dirty="0">
                        <a:solidFill>
                          <a:srgbClr val="000000"/>
                        </a:solidFill>
                        <a:effectLst/>
                        <a:latin typeface="Calibri" panose="020F0502020204030204" pitchFamily="34" charset="0"/>
                      </a:endParaRPr>
                    </a:p>
                  </a:txBody>
                  <a:tcPr marL="6521" marR="6521" marT="6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ctr"/>
                      <a:r>
                        <a:rPr lang="en-US" sz="1050" b="1" u="none" strike="noStrike" dirty="0">
                          <a:effectLst/>
                        </a:rPr>
                        <a:t>Example Detector Types</a:t>
                      </a:r>
                      <a:endParaRPr lang="en-US" sz="1050" b="1" i="0" u="none" strike="noStrike" dirty="0">
                        <a:solidFill>
                          <a:srgbClr val="000000"/>
                        </a:solidFill>
                        <a:effectLst/>
                        <a:latin typeface="Calibri" panose="020F0502020204030204" pitchFamily="34" charset="0"/>
                      </a:endParaRPr>
                    </a:p>
                  </a:txBody>
                  <a:tcPr marL="6521" marR="6521" marT="6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n-US" sz="1050" b="1" u="none" strike="noStrike" dirty="0">
                          <a:effectLst/>
                        </a:rPr>
                        <a:t>Typical Operational Temperatures</a:t>
                      </a:r>
                      <a:endParaRPr lang="en-US" sz="1050" b="1" i="0" u="none" strike="noStrike" dirty="0">
                        <a:solidFill>
                          <a:srgbClr val="000000"/>
                        </a:solidFill>
                        <a:effectLst/>
                        <a:latin typeface="Calibri" panose="020F0502020204030204" pitchFamily="34" charset="0"/>
                      </a:endParaRPr>
                    </a:p>
                  </a:txBody>
                  <a:tcPr marL="6521" marR="6521" marT="6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1050" b="1" u="none" strike="noStrike">
                          <a:effectLst/>
                        </a:rPr>
                        <a:t>Thermal Stability Requirements</a:t>
                      </a:r>
                      <a:endParaRPr lang="en-US" sz="1050" b="1" i="0" u="none" strike="noStrike">
                        <a:solidFill>
                          <a:srgbClr val="000000"/>
                        </a:solidFill>
                        <a:effectLst/>
                        <a:latin typeface="Calibri" panose="020F0502020204030204" pitchFamily="34" charset="0"/>
                      </a:endParaRPr>
                    </a:p>
                  </a:txBody>
                  <a:tcPr marL="6521" marR="6521" marT="6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708886051"/>
                  </a:ext>
                </a:extLst>
              </a:tr>
              <a:tr h="313540">
                <a:tc vMerge="1">
                  <a:txBody>
                    <a:bodyPr/>
                    <a:lstStyle/>
                    <a:p>
                      <a:endParaRPr lang="en-US"/>
                    </a:p>
                  </a:txBody>
                  <a:tcPr/>
                </a:tc>
                <a:tc vMerge="1">
                  <a:txBody>
                    <a:bodyPr/>
                    <a:lstStyle/>
                    <a:p>
                      <a:endParaRPr lang="en-US"/>
                    </a:p>
                  </a:txBody>
                  <a:tcPr/>
                </a:tc>
                <a:tc vMerge="1">
                  <a:txBody>
                    <a:bodyPr/>
                    <a:lstStyle/>
                    <a:p>
                      <a:endParaRPr lang="en-US" dirty="0"/>
                    </a:p>
                  </a:txBody>
                  <a:tcPr/>
                </a:tc>
                <a:tc>
                  <a:txBody>
                    <a:bodyPr/>
                    <a:lstStyle/>
                    <a:p>
                      <a:pPr algn="ctr" fontAlgn="ctr"/>
                      <a:r>
                        <a:rPr lang="en-US" sz="1050" b="1" u="none" strike="noStrike">
                          <a:effectLst/>
                        </a:rPr>
                        <a:t>Low</a:t>
                      </a:r>
                      <a:endParaRPr lang="en-US" sz="1050" b="1" i="0" u="none" strike="noStrike">
                        <a:solidFill>
                          <a:srgbClr val="000000"/>
                        </a:solidFill>
                        <a:effectLst/>
                        <a:latin typeface="Calibri" panose="020F0502020204030204" pitchFamily="34" charset="0"/>
                      </a:endParaRPr>
                    </a:p>
                  </a:txBody>
                  <a:tcPr marL="6521" marR="6521" marT="6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u="none" strike="noStrike">
                          <a:effectLst/>
                        </a:rPr>
                        <a:t>High</a:t>
                      </a:r>
                      <a:endParaRPr lang="en-US" sz="1050" b="1" i="0" u="none" strike="noStrike">
                        <a:solidFill>
                          <a:srgbClr val="000000"/>
                        </a:solidFill>
                        <a:effectLst/>
                        <a:latin typeface="Calibri" panose="020F0502020204030204" pitchFamily="34" charset="0"/>
                      </a:endParaRPr>
                    </a:p>
                  </a:txBody>
                  <a:tcPr marL="6521" marR="6521" marT="6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u="none" strike="noStrike" dirty="0">
                          <a:effectLst/>
                        </a:rPr>
                        <a:t>More Stringent</a:t>
                      </a:r>
                      <a:endParaRPr lang="en-US" sz="1050" b="1" i="0" u="none" strike="noStrike" dirty="0">
                        <a:solidFill>
                          <a:srgbClr val="000000"/>
                        </a:solidFill>
                        <a:effectLst/>
                        <a:latin typeface="Calibri" panose="020F0502020204030204" pitchFamily="34" charset="0"/>
                      </a:endParaRPr>
                    </a:p>
                  </a:txBody>
                  <a:tcPr marL="6521" marR="6521" marT="6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u="none" strike="noStrike" dirty="0">
                          <a:effectLst/>
                        </a:rPr>
                        <a:t>Less Stringent</a:t>
                      </a:r>
                      <a:endParaRPr lang="en-US" sz="1050" b="1" i="0" u="none" strike="noStrike" dirty="0">
                        <a:solidFill>
                          <a:srgbClr val="000000"/>
                        </a:solidFill>
                        <a:effectLst/>
                        <a:latin typeface="Calibri" panose="020F0502020204030204" pitchFamily="34" charset="0"/>
                      </a:endParaRPr>
                    </a:p>
                  </a:txBody>
                  <a:tcPr marL="6521" marR="6521" marT="6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3154131"/>
                  </a:ext>
                </a:extLst>
              </a:tr>
              <a:tr h="162785">
                <a:tc>
                  <a:txBody>
                    <a:bodyPr/>
                    <a:lstStyle/>
                    <a:p>
                      <a:pPr algn="ctr" fontAlgn="ctr"/>
                      <a:r>
                        <a:rPr lang="en-US" sz="1050" b="0" i="0" u="none" strike="noStrike" dirty="0">
                          <a:solidFill>
                            <a:srgbClr val="000000"/>
                          </a:solidFill>
                          <a:effectLst/>
                          <a:latin typeface="+mj-lt"/>
                        </a:rPr>
                        <a:t>&gt; 1 mm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Microwave and RF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dirty="0">
                          <a:solidFill>
                            <a:srgbClr val="000000"/>
                          </a:solidFill>
                          <a:effectLst/>
                          <a:latin typeface="+mj-lt"/>
                        </a:rPr>
                        <a:t>Microwave / RF Receivers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260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310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 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4919756"/>
                  </a:ext>
                </a:extLst>
              </a:tr>
              <a:tr h="316424">
                <a:tc>
                  <a:txBody>
                    <a:bodyPr/>
                    <a:lstStyle/>
                    <a:p>
                      <a:pPr algn="ctr" fontAlgn="ctr"/>
                      <a:r>
                        <a:rPr lang="en-US" sz="1050" b="0" i="0" u="none" strike="noStrike">
                          <a:solidFill>
                            <a:srgbClr val="000000"/>
                          </a:solidFill>
                          <a:effectLst/>
                          <a:latin typeface="+mj-lt"/>
                        </a:rPr>
                        <a:t>25 um - 1 mm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Sub-mm wavelengths / Terahertz range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dirty="0">
                          <a:solidFill>
                            <a:srgbClr val="000000"/>
                          </a:solidFill>
                          <a:effectLst/>
                          <a:latin typeface="+mj-lt"/>
                        </a:rPr>
                        <a:t>Heterodyne Receiver (SIS, HEB), TES bolometers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&lt;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 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903109"/>
                  </a:ext>
                </a:extLst>
              </a:tr>
              <a:tr h="316424">
                <a:tc>
                  <a:txBody>
                    <a:bodyPr/>
                    <a:lstStyle/>
                    <a:p>
                      <a:pPr algn="ctr" fontAlgn="ctr"/>
                      <a:r>
                        <a:rPr lang="en-US" sz="1050" b="0" i="0" u="none" strike="noStrike">
                          <a:solidFill>
                            <a:srgbClr val="000000"/>
                          </a:solidFill>
                          <a:effectLst/>
                          <a:latin typeface="+mj-lt"/>
                        </a:rPr>
                        <a:t>2.5 um - 25 um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Mid-Infrared to Far-Infrared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050" b="0" i="0" u="none" strike="noStrike" dirty="0" err="1">
                          <a:solidFill>
                            <a:srgbClr val="000000"/>
                          </a:solidFill>
                          <a:effectLst/>
                          <a:latin typeface="+mj-lt"/>
                        </a:rPr>
                        <a:t>HgCdTe</a:t>
                      </a:r>
                      <a:r>
                        <a:rPr lang="fr-FR" sz="1050" b="0" i="0" u="none" strike="noStrike" dirty="0">
                          <a:solidFill>
                            <a:srgbClr val="000000"/>
                          </a:solidFill>
                          <a:effectLst/>
                          <a:latin typeface="+mj-lt"/>
                        </a:rPr>
                        <a:t>, TES, </a:t>
                      </a:r>
                      <a:r>
                        <a:rPr lang="fr-FR" sz="1050" b="0" i="0" u="none" strike="noStrike" dirty="0" err="1">
                          <a:solidFill>
                            <a:srgbClr val="000000"/>
                          </a:solidFill>
                          <a:effectLst/>
                          <a:latin typeface="+mj-lt"/>
                        </a:rPr>
                        <a:t>Ge:Ga</a:t>
                      </a:r>
                      <a:r>
                        <a:rPr lang="fr-FR" sz="1050" b="0" i="0" u="none" strike="noStrike" dirty="0">
                          <a:solidFill>
                            <a:srgbClr val="000000"/>
                          </a:solidFill>
                          <a:effectLst/>
                          <a:latin typeface="+mj-lt"/>
                        </a:rPr>
                        <a:t> </a:t>
                      </a:r>
                      <a:r>
                        <a:rPr lang="fr-FR" sz="1050" b="0" i="0" u="none" strike="noStrike" dirty="0" err="1">
                          <a:solidFill>
                            <a:srgbClr val="000000"/>
                          </a:solidFill>
                          <a:effectLst/>
                          <a:latin typeface="+mj-lt"/>
                        </a:rPr>
                        <a:t>Photoconductors</a:t>
                      </a:r>
                      <a:r>
                        <a:rPr lang="fr-FR" sz="1050" b="0" i="0" u="none" strike="noStrike" dirty="0">
                          <a:solidFill>
                            <a:srgbClr val="000000"/>
                          </a:solidFill>
                          <a:effectLst/>
                          <a:latin typeface="+mj-lt"/>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&lt;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 0.001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8838447"/>
                  </a:ext>
                </a:extLst>
              </a:tr>
              <a:tr h="316424">
                <a:tc>
                  <a:txBody>
                    <a:bodyPr/>
                    <a:lstStyle/>
                    <a:p>
                      <a:pPr algn="ctr" fontAlgn="ctr"/>
                      <a:r>
                        <a:rPr lang="en-US" sz="1050" b="0" i="0" u="none" strike="noStrike" dirty="0">
                          <a:solidFill>
                            <a:srgbClr val="000000"/>
                          </a:solidFill>
                          <a:effectLst/>
                          <a:latin typeface="+mj-lt"/>
                        </a:rPr>
                        <a:t>750 nm  - 2.5 um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Near-Infrared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HgCdTe, InGaAs, InSb, STJ, TES, Si&lt;1100nm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 0.001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5149977"/>
                  </a:ext>
                </a:extLst>
              </a:tr>
              <a:tr h="316424">
                <a:tc>
                  <a:txBody>
                    <a:bodyPr/>
                    <a:lstStyle/>
                    <a:p>
                      <a:pPr algn="ctr" fontAlgn="ctr"/>
                      <a:r>
                        <a:rPr lang="en-US" sz="1050" b="0" i="0" u="none" strike="noStrike" dirty="0">
                          <a:solidFill>
                            <a:srgbClr val="000000"/>
                          </a:solidFill>
                          <a:effectLst/>
                          <a:latin typeface="+mj-lt"/>
                        </a:rPr>
                        <a:t>400 nm - 750 nm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Visible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050" b="0" i="0" u="none" strike="noStrike" dirty="0">
                          <a:solidFill>
                            <a:srgbClr val="000000"/>
                          </a:solidFill>
                          <a:effectLst/>
                          <a:latin typeface="+mj-lt"/>
                        </a:rPr>
                        <a:t>Si CCD, Si CMOS, photodiodes, STJ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340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 0.005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4404464"/>
                  </a:ext>
                </a:extLst>
              </a:tr>
              <a:tr h="162785">
                <a:tc rowSpan="2">
                  <a:txBody>
                    <a:bodyPr/>
                    <a:lstStyle/>
                    <a:p>
                      <a:pPr algn="ctr" fontAlgn="ctr"/>
                      <a:r>
                        <a:rPr lang="en-US" sz="1050" b="0" i="0" u="none" strike="noStrike" dirty="0">
                          <a:solidFill>
                            <a:srgbClr val="000000"/>
                          </a:solidFill>
                          <a:effectLst/>
                          <a:latin typeface="+mj-lt"/>
                        </a:rPr>
                        <a:t>1 nm - 400 nm</a:t>
                      </a:r>
                    </a:p>
                    <a:p>
                      <a:pPr algn="ctr" fontAlgn="ctr"/>
                      <a:r>
                        <a:rPr lang="en-US" sz="1050" b="0" i="0" u="none" strike="noStrike" dirty="0">
                          <a:solidFill>
                            <a:srgbClr val="000000"/>
                          </a:solidFill>
                          <a:effectLst/>
                          <a:latin typeface="+mj-lt"/>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ctr"/>
                      <a:r>
                        <a:rPr lang="en-US" sz="1050" b="0" i="0" u="none" strike="noStrike" dirty="0">
                          <a:solidFill>
                            <a:srgbClr val="000000"/>
                          </a:solidFill>
                          <a:effectLst/>
                          <a:latin typeface="+mj-lt"/>
                        </a:rPr>
                        <a:t>Ultraviolet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GaN, MAMA,  Microchannel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270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340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 0.005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6383328"/>
                  </a:ext>
                </a:extLst>
              </a:tr>
              <a:tr h="250429">
                <a:tc vMerge="1">
                  <a:txBody>
                    <a:bodyPr/>
                    <a:lstStyle/>
                    <a:p>
                      <a:pPr algn="ctr" fontAlgn="ctr"/>
                      <a:r>
                        <a:rPr lang="en-US" sz="1050" b="0" i="0" u="none" strike="noStrike" dirty="0">
                          <a:solidFill>
                            <a:srgbClr val="000000"/>
                          </a:solidFill>
                          <a:effectLst/>
                          <a:latin typeface="+mj-lt"/>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ctr"/>
                      <a:r>
                        <a:rPr lang="en-US" sz="1050" b="0" i="0" u="none" strike="noStrike" dirty="0">
                          <a:solidFill>
                            <a:srgbClr val="000000"/>
                          </a:solidFill>
                          <a:effectLst/>
                          <a:latin typeface="+mj-lt"/>
                        </a:rPr>
                        <a:t>Ultraviolet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mj-lt"/>
                        </a:rPr>
                        <a:t>EMCCD, CCD, CMOS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 0.001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5467007"/>
                  </a:ext>
                </a:extLst>
              </a:tr>
              <a:tr h="316424">
                <a:tc rowSpan="3">
                  <a:txBody>
                    <a:bodyPr/>
                    <a:lstStyle/>
                    <a:p>
                      <a:pPr algn="ctr" fontAlgn="ctr"/>
                      <a:r>
                        <a:rPr lang="en-US" sz="1050" b="0" i="0" u="none" strike="noStrike" dirty="0">
                          <a:solidFill>
                            <a:srgbClr val="000000"/>
                          </a:solidFill>
                          <a:effectLst/>
                          <a:latin typeface="+mj-lt"/>
                        </a:rPr>
                        <a:t>1 pm - 1 nm</a:t>
                      </a:r>
                    </a:p>
                    <a:p>
                      <a:pPr algn="ctr" fontAlgn="ctr"/>
                      <a:r>
                        <a:rPr lang="en-US" sz="1050" b="0" i="0" u="none" strike="noStrike" dirty="0">
                          <a:solidFill>
                            <a:srgbClr val="000000"/>
                          </a:solidFill>
                          <a:effectLst/>
                          <a:latin typeface="+mj-lt"/>
                        </a:rPr>
                        <a:t> </a:t>
                      </a:r>
                    </a:p>
                    <a:p>
                      <a:pPr algn="ctr" fontAlgn="ctr"/>
                      <a:r>
                        <a:rPr lang="en-US" sz="1050" b="0" i="0" u="none" strike="noStrike" dirty="0">
                          <a:solidFill>
                            <a:srgbClr val="000000"/>
                          </a:solidFill>
                          <a:effectLst/>
                          <a:latin typeface="+mj-lt"/>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ctr"/>
                      <a:r>
                        <a:rPr lang="en-US" sz="1050" b="0" i="0" u="none" strike="noStrike" dirty="0">
                          <a:solidFill>
                            <a:srgbClr val="000000"/>
                          </a:solidFill>
                          <a:effectLst/>
                          <a:latin typeface="+mj-lt"/>
                        </a:rPr>
                        <a:t>X-Ray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dirty="0">
                          <a:solidFill>
                            <a:srgbClr val="000000"/>
                          </a:solidFill>
                          <a:effectLst/>
                          <a:latin typeface="+mj-lt"/>
                        </a:rPr>
                        <a:t>Gas-filled, Scintillation, Microchannel, </a:t>
                      </a:r>
                      <a:r>
                        <a:rPr lang="en-US" sz="1050" b="0" i="0" u="none" strike="noStrike" dirty="0" err="1">
                          <a:solidFill>
                            <a:srgbClr val="000000"/>
                          </a:solidFill>
                          <a:effectLst/>
                          <a:latin typeface="+mj-lt"/>
                        </a:rPr>
                        <a:t>CdZnTe</a:t>
                      </a:r>
                      <a:r>
                        <a:rPr lang="en-US" sz="1050" b="0" i="0" u="none" strike="noStrike" dirty="0">
                          <a:solidFill>
                            <a:srgbClr val="000000"/>
                          </a:solidFill>
                          <a:effectLst/>
                          <a:latin typeface="+mj-lt"/>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270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330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 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 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5084950"/>
                  </a:ext>
                </a:extLst>
              </a:tr>
              <a:tr h="250429">
                <a:tc vMerge="1">
                  <a:txBody>
                    <a:bodyPr/>
                    <a:lstStyle/>
                    <a:p>
                      <a:pPr algn="ctr" fontAlgn="ctr"/>
                      <a:r>
                        <a:rPr lang="en-US" sz="1050" b="0" i="0" u="none" strike="noStrike" dirty="0">
                          <a:solidFill>
                            <a:srgbClr val="000000"/>
                          </a:solidFill>
                          <a:effectLst/>
                          <a:latin typeface="+mj-lt"/>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ctr"/>
                      <a:r>
                        <a:rPr lang="en-US" sz="1050" b="0" i="0" u="none" strike="noStrike">
                          <a:solidFill>
                            <a:srgbClr val="000000"/>
                          </a:solidFill>
                          <a:effectLst/>
                          <a:latin typeface="+mj-lt"/>
                        </a:rPr>
                        <a:t>X-Ray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mj-lt"/>
                        </a:rPr>
                        <a:t>CCD, CMOS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 0.001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0477407"/>
                  </a:ext>
                </a:extLst>
              </a:tr>
              <a:tr h="250429">
                <a:tc vMerge="1">
                  <a:txBody>
                    <a:bodyPr/>
                    <a:lstStyle/>
                    <a:p>
                      <a:pPr algn="ctr" fontAlgn="ctr"/>
                      <a:r>
                        <a:rPr lang="en-US" sz="1050" b="0" i="0" u="none" strike="noStrike" dirty="0">
                          <a:solidFill>
                            <a:srgbClr val="000000"/>
                          </a:solidFill>
                          <a:effectLst/>
                          <a:latin typeface="+mj-lt"/>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ctr"/>
                      <a:r>
                        <a:rPr lang="en-US" sz="1050" b="0" i="0" u="none" strike="noStrike" dirty="0">
                          <a:solidFill>
                            <a:srgbClr val="000000"/>
                          </a:solidFill>
                          <a:effectLst/>
                          <a:latin typeface="+mj-lt"/>
                        </a:rPr>
                        <a:t>X-Ray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mj-lt"/>
                        </a:rPr>
                        <a:t>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&lt; 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 ± 0.0005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&lt; ± 0.001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790184"/>
                  </a:ext>
                </a:extLst>
              </a:tr>
              <a:tr h="316424">
                <a:tc>
                  <a:txBody>
                    <a:bodyPr/>
                    <a:lstStyle/>
                    <a:p>
                      <a:pPr algn="ctr" fontAlgn="ctr"/>
                      <a:r>
                        <a:rPr lang="en-US" sz="1050" b="0" i="0" u="none" strike="noStrike">
                          <a:solidFill>
                            <a:srgbClr val="000000"/>
                          </a:solidFill>
                          <a:effectLst/>
                          <a:latin typeface="+mj-lt"/>
                        </a:rPr>
                        <a:t>&lt; 10</a:t>
                      </a:r>
                      <a:r>
                        <a:rPr lang="en-US" sz="1050" b="0" i="0" u="none" strike="noStrike" baseline="30000">
                          <a:solidFill>
                            <a:srgbClr val="000000"/>
                          </a:solidFill>
                          <a:effectLst/>
                          <a:latin typeface="+mj-lt"/>
                        </a:rPr>
                        <a:t>-12</a:t>
                      </a:r>
                      <a:r>
                        <a:rPr lang="en-US" sz="1050" b="0" i="0" u="none" strike="noStrike">
                          <a:solidFill>
                            <a:srgbClr val="000000"/>
                          </a:solidFill>
                          <a:effectLst/>
                          <a:latin typeface="+mj-lt"/>
                        </a:rPr>
                        <a:t> 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dirty="0">
                          <a:solidFill>
                            <a:srgbClr val="000000"/>
                          </a:solidFill>
                          <a:effectLst/>
                          <a:latin typeface="+mj-lt"/>
                        </a:rPr>
                        <a:t>Gamma Ray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dirty="0">
                          <a:solidFill>
                            <a:srgbClr val="000000"/>
                          </a:solidFill>
                          <a:effectLst/>
                          <a:latin typeface="+mj-lt"/>
                        </a:rPr>
                        <a:t>CMOS, Scintillator, </a:t>
                      </a:r>
                      <a:r>
                        <a:rPr lang="en-US" sz="1050" b="0" i="0" u="none" strike="noStrike" dirty="0" err="1">
                          <a:solidFill>
                            <a:srgbClr val="000000"/>
                          </a:solidFill>
                          <a:effectLst/>
                          <a:latin typeface="+mj-lt"/>
                        </a:rPr>
                        <a:t>CsI</a:t>
                      </a:r>
                      <a:r>
                        <a:rPr lang="en-US" sz="1050" b="0" i="0" u="none" strike="noStrike" dirty="0">
                          <a:solidFill>
                            <a:srgbClr val="000000"/>
                          </a:solidFill>
                          <a:effectLst/>
                          <a:latin typeface="+mj-lt"/>
                        </a:rPr>
                        <a:t>, </a:t>
                      </a:r>
                      <a:r>
                        <a:rPr lang="en-US" sz="1050" b="0" i="0" u="none" strike="noStrike" dirty="0" err="1">
                          <a:solidFill>
                            <a:srgbClr val="000000"/>
                          </a:solidFill>
                          <a:effectLst/>
                          <a:latin typeface="+mj-lt"/>
                        </a:rPr>
                        <a:t>SiPM</a:t>
                      </a:r>
                      <a:r>
                        <a:rPr lang="en-US" sz="1050" b="0" i="0" u="none" strike="noStrike" dirty="0">
                          <a:solidFill>
                            <a:srgbClr val="000000"/>
                          </a:solidFill>
                          <a:effectLst/>
                          <a:latin typeface="+mj-lt"/>
                        </a:rPr>
                        <a:t>, CCD, Strip Detectors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dirty="0">
                          <a:solidFill>
                            <a:srgbClr val="000000"/>
                          </a:solidFill>
                          <a:effectLst/>
                          <a:latin typeface="+mj-lt"/>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a:solidFill>
                            <a:srgbClr val="000000"/>
                          </a:solidFill>
                          <a:effectLst/>
                          <a:latin typeface="+mj-lt"/>
                        </a:rPr>
                        <a:t>± 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dirty="0">
                          <a:solidFill>
                            <a:srgbClr val="000000"/>
                          </a:solidFill>
                          <a:effectLst/>
                          <a:latin typeface="+mj-lt"/>
                        </a:rPr>
                        <a:t>±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0674153"/>
                  </a:ext>
                </a:extLst>
              </a:tr>
            </a:tbl>
          </a:graphicData>
        </a:graphic>
      </p:graphicFrame>
    </p:spTree>
    <p:extLst>
      <p:ext uri="{BB962C8B-B14F-4D97-AF65-F5344CB8AC3E}">
        <p14:creationId xmlns:p14="http://schemas.microsoft.com/office/powerpoint/2010/main" val="2596462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84150"/>
            <a:ext cx="8658045" cy="657225"/>
          </a:xfrm>
        </p:spPr>
        <p:txBody>
          <a:bodyPr/>
          <a:lstStyle/>
          <a:p>
            <a:r>
              <a:rPr lang="en-US" dirty="0"/>
              <a:t>6. Iterate Technical Design with Other Disciplines</a:t>
            </a:r>
          </a:p>
        </p:txBody>
      </p:sp>
      <p:sp>
        <p:nvSpPr>
          <p:cNvPr id="3" name="Content Placeholder 2"/>
          <p:cNvSpPr>
            <a:spLocks noGrp="1"/>
          </p:cNvSpPr>
          <p:nvPr>
            <p:ph idx="1"/>
          </p:nvPr>
        </p:nvSpPr>
        <p:spPr/>
        <p:txBody>
          <a:bodyPr/>
          <a:lstStyle/>
          <a:p>
            <a:r>
              <a:rPr lang="en-US" dirty="0"/>
              <a:t>These technical exchanges and iterations with other engineering disciplines are common to a majority of early design studies:</a:t>
            </a:r>
          </a:p>
          <a:p>
            <a:endParaRPr lang="en-US" dirty="0"/>
          </a:p>
          <a:p>
            <a:pPr marL="0" indent="0">
              <a:buNone/>
            </a:pPr>
            <a:endParaRPr lang="en-US" dirty="0"/>
          </a:p>
          <a:p>
            <a:endParaRPr lang="en-US" dirty="0"/>
          </a:p>
          <a:p>
            <a:endParaRPr lang="en-US" b="1" i="1" dirty="0"/>
          </a:p>
          <a:p>
            <a:endParaRPr lang="en-US" b="1" i="1" dirty="0"/>
          </a:p>
          <a:p>
            <a:endParaRPr lang="en-US" b="1" i="1" dirty="0"/>
          </a:p>
          <a:p>
            <a:endParaRPr lang="en-US" b="1" i="1" dirty="0"/>
          </a:p>
          <a:p>
            <a:endParaRPr lang="en-US" b="1" i="1" dirty="0"/>
          </a:p>
          <a:p>
            <a:endParaRPr lang="en-US" b="1" i="1" dirty="0"/>
          </a:p>
          <a:p>
            <a:endParaRPr lang="en-US" b="1" i="1" dirty="0"/>
          </a:p>
          <a:p>
            <a:endParaRPr lang="en-US" b="1" i="1" dirty="0"/>
          </a:p>
          <a:p>
            <a:endParaRPr lang="en-US" b="1" i="1" dirty="0"/>
          </a:p>
          <a:p>
            <a:endParaRPr lang="en-US" b="1" i="1" dirty="0"/>
          </a:p>
          <a:p>
            <a:endParaRPr lang="en-US" b="1" i="1" dirty="0"/>
          </a:p>
          <a:p>
            <a:r>
              <a:rPr lang="en-US" b="1" i="1" dirty="0"/>
              <a:t>In the IDL and MDL: </a:t>
            </a:r>
            <a:r>
              <a:rPr lang="en-US" i="1" dirty="0"/>
              <a:t>Sometimes, you may run out of time to close your thermal design. Do not worry: this is not uncommon. Please document in your presentation your assumptions and future work required to close the design.</a:t>
            </a:r>
          </a:p>
        </p:txBody>
      </p:sp>
      <p:graphicFrame>
        <p:nvGraphicFramePr>
          <p:cNvPr id="4" name="Table 3"/>
          <p:cNvGraphicFramePr>
            <a:graphicFrameLocks noGrp="1"/>
          </p:cNvGraphicFramePr>
          <p:nvPr>
            <p:extLst>
              <p:ext uri="{D42A27DB-BD31-4B8C-83A1-F6EECF244321}">
                <p14:modId xmlns:p14="http://schemas.microsoft.com/office/powerpoint/2010/main" val="2915926884"/>
              </p:ext>
            </p:extLst>
          </p:nvPr>
        </p:nvGraphicFramePr>
        <p:xfrm>
          <a:off x="330384" y="1690891"/>
          <a:ext cx="8378457" cy="5034280"/>
        </p:xfrm>
        <a:graphic>
          <a:graphicData uri="http://schemas.openxmlformats.org/drawingml/2006/table">
            <a:tbl>
              <a:tblPr firstRow="1" bandRow="1">
                <a:tableStyleId>{5C22544A-7EE6-4342-B048-85BDC9FD1C3A}</a:tableStyleId>
              </a:tblPr>
              <a:tblGrid>
                <a:gridCol w="1987514">
                  <a:extLst>
                    <a:ext uri="{9D8B030D-6E8A-4147-A177-3AD203B41FA5}">
                      <a16:colId xmlns:a16="http://schemas.microsoft.com/office/drawing/2014/main" val="4015328096"/>
                    </a:ext>
                  </a:extLst>
                </a:gridCol>
                <a:gridCol w="2201714">
                  <a:extLst>
                    <a:ext uri="{9D8B030D-6E8A-4147-A177-3AD203B41FA5}">
                      <a16:colId xmlns:a16="http://schemas.microsoft.com/office/drawing/2014/main" val="3836163480"/>
                    </a:ext>
                  </a:extLst>
                </a:gridCol>
                <a:gridCol w="4189229">
                  <a:extLst>
                    <a:ext uri="{9D8B030D-6E8A-4147-A177-3AD203B41FA5}">
                      <a16:colId xmlns:a16="http://schemas.microsoft.com/office/drawing/2014/main" val="2249506097"/>
                    </a:ext>
                  </a:extLst>
                </a:gridCol>
              </a:tblGrid>
              <a:tr h="370840">
                <a:tc>
                  <a:txBody>
                    <a:bodyPr/>
                    <a:lstStyle/>
                    <a:p>
                      <a:r>
                        <a:rPr lang="en-US" sz="1200" dirty="0">
                          <a:solidFill>
                            <a:schemeClr val="tx1"/>
                          </a:solidFill>
                        </a:rPr>
                        <a:t>Topic</a:t>
                      </a:r>
                      <a:r>
                        <a:rPr lang="en-US" sz="1200" baseline="0" dirty="0">
                          <a:solidFill>
                            <a:schemeClr val="tx1"/>
                          </a:solidFill>
                        </a:rPr>
                        <a:t> of </a:t>
                      </a:r>
                      <a:r>
                        <a:rPr lang="en-US" sz="1200" dirty="0">
                          <a:solidFill>
                            <a:schemeClr val="tx1"/>
                          </a:solidFill>
                        </a:rPr>
                        <a:t>Design Iteration</a:t>
                      </a:r>
                    </a:p>
                  </a:txBody>
                  <a:tcPr/>
                </a:tc>
                <a:tc>
                  <a:txBody>
                    <a:bodyPr/>
                    <a:lstStyle/>
                    <a:p>
                      <a:r>
                        <a:rPr lang="en-US" sz="1200" dirty="0">
                          <a:solidFill>
                            <a:schemeClr val="tx1"/>
                          </a:solidFill>
                        </a:rPr>
                        <a:t>Dependencies</a:t>
                      </a:r>
                    </a:p>
                  </a:txBody>
                  <a:tcPr/>
                </a:tc>
                <a:tc>
                  <a:txBody>
                    <a:bodyPr/>
                    <a:lstStyle/>
                    <a:p>
                      <a:r>
                        <a:rPr lang="en-US" sz="1200" dirty="0">
                          <a:solidFill>
                            <a:schemeClr val="tx1"/>
                          </a:solidFill>
                        </a:rPr>
                        <a:t>Areas of</a:t>
                      </a:r>
                      <a:r>
                        <a:rPr lang="en-US" sz="1200" baseline="0" dirty="0">
                          <a:solidFill>
                            <a:schemeClr val="tx1"/>
                          </a:solidFill>
                        </a:rPr>
                        <a:t> Pushback if This Becomes a Concern</a:t>
                      </a:r>
                      <a:endParaRPr lang="en-US" sz="1200" dirty="0">
                        <a:solidFill>
                          <a:schemeClr val="tx1"/>
                        </a:solidFill>
                      </a:endParaRPr>
                    </a:p>
                  </a:txBody>
                  <a:tcPr/>
                </a:tc>
                <a:extLst>
                  <a:ext uri="{0D108BD9-81ED-4DB2-BD59-A6C34878D82A}">
                    <a16:rowId xmlns:a16="http://schemas.microsoft.com/office/drawing/2014/main" val="123385800"/>
                  </a:ext>
                </a:extLst>
              </a:tr>
              <a:tr h="370840">
                <a:tc>
                  <a:txBody>
                    <a:bodyPr/>
                    <a:lstStyle/>
                    <a:p>
                      <a:r>
                        <a:rPr lang="en-US" sz="1200" b="1" dirty="0"/>
                        <a:t>Radiator: </a:t>
                      </a:r>
                      <a:r>
                        <a:rPr lang="en-US" sz="1200" dirty="0"/>
                        <a:t>Size, Location,</a:t>
                      </a:r>
                      <a:r>
                        <a:rPr lang="en-US" sz="1200" baseline="0" dirty="0"/>
                        <a:t> Material, Coating</a:t>
                      </a:r>
                      <a:endParaRPr lang="en-US" sz="1200" dirty="0"/>
                    </a:p>
                  </a:txBody>
                  <a:tcPr/>
                </a:tc>
                <a:tc>
                  <a:txBody>
                    <a:bodyPr/>
                    <a:lstStyle/>
                    <a:p>
                      <a:r>
                        <a:rPr lang="en-US" sz="1200" dirty="0"/>
                        <a:t>Orbit (</a:t>
                      </a:r>
                      <a:r>
                        <a:rPr lang="en-US" sz="1200" baseline="0" dirty="0"/>
                        <a:t>ACS)</a:t>
                      </a:r>
                      <a:r>
                        <a:rPr lang="en-US" sz="1200" dirty="0"/>
                        <a:t>, Available Volume (Mechanical), Available Mass (Mechanical)</a:t>
                      </a:r>
                    </a:p>
                  </a:txBody>
                  <a:tcPr/>
                </a:tc>
                <a:tc>
                  <a:txBody>
                    <a:bodyPr/>
                    <a:lstStyle/>
                    <a:p>
                      <a:r>
                        <a:rPr lang="en-US" sz="1200" dirty="0"/>
                        <a:t>Are there other faces where</a:t>
                      </a:r>
                      <a:r>
                        <a:rPr lang="en-US" sz="1200" baseline="0" dirty="0"/>
                        <a:t> additional radiators can be placed? Can volume allocation increase? Can the radiator be thicker or have heat pipes embedded? Can operational loads be reduced or temperature requirements be made less stringent?</a:t>
                      </a:r>
                      <a:endParaRPr lang="en-US" sz="1200" dirty="0"/>
                    </a:p>
                  </a:txBody>
                  <a:tcPr/>
                </a:tc>
                <a:extLst>
                  <a:ext uri="{0D108BD9-81ED-4DB2-BD59-A6C34878D82A}">
                    <a16:rowId xmlns:a16="http://schemas.microsoft.com/office/drawing/2014/main" val="3531028838"/>
                  </a:ext>
                </a:extLst>
              </a:tr>
              <a:tr h="370840">
                <a:tc>
                  <a:txBody>
                    <a:bodyPr/>
                    <a:lstStyle/>
                    <a:p>
                      <a:r>
                        <a:rPr lang="en-US" sz="1200" b="1" dirty="0"/>
                        <a:t>Heater</a:t>
                      </a:r>
                      <a:r>
                        <a:rPr lang="en-US" sz="1200" b="1" baseline="0" dirty="0"/>
                        <a:t>: </a:t>
                      </a:r>
                      <a:r>
                        <a:rPr lang="en-US" sz="1200" b="0" baseline="0" dirty="0"/>
                        <a:t>Size, Power, Placement</a:t>
                      </a:r>
                      <a:endParaRPr lang="en-US" sz="1200" b="1" dirty="0"/>
                    </a:p>
                  </a:txBody>
                  <a:tcPr/>
                </a:tc>
                <a:tc>
                  <a:txBody>
                    <a:bodyPr/>
                    <a:lstStyle/>
                    <a:p>
                      <a:r>
                        <a:rPr lang="en-US" sz="1200" dirty="0"/>
                        <a:t>Available Power (Electrical/Power), Temperature</a:t>
                      </a:r>
                      <a:r>
                        <a:rPr lang="en-US" sz="1200" baseline="0" dirty="0"/>
                        <a:t> Constraints (All Disciplines)</a:t>
                      </a:r>
                      <a:endParaRPr lang="en-US" sz="1200" dirty="0"/>
                    </a:p>
                  </a:txBody>
                  <a:tcPr/>
                </a:tc>
                <a:tc>
                  <a:txBody>
                    <a:bodyPr/>
                    <a:lstStyle/>
                    <a:p>
                      <a:r>
                        <a:rPr lang="en-US" sz="1200" dirty="0"/>
                        <a:t>Can</a:t>
                      </a:r>
                      <a:r>
                        <a:rPr lang="en-US" sz="1200" baseline="0" dirty="0"/>
                        <a:t> temperature requirements be made less stringent? Can Electrical provide more power? Can the heater be placed closer to the component or directly on the component? Can Electrical accommodate more heater services? </a:t>
                      </a:r>
                      <a:endParaRPr lang="en-US" sz="1200" dirty="0"/>
                    </a:p>
                  </a:txBody>
                  <a:tcPr/>
                </a:tc>
                <a:extLst>
                  <a:ext uri="{0D108BD9-81ED-4DB2-BD59-A6C34878D82A}">
                    <a16:rowId xmlns:a16="http://schemas.microsoft.com/office/drawing/2014/main" val="1593583701"/>
                  </a:ext>
                </a:extLst>
              </a:tr>
              <a:tr h="370840">
                <a:tc>
                  <a:txBody>
                    <a:bodyPr/>
                    <a:lstStyle/>
                    <a:p>
                      <a:r>
                        <a:rPr lang="en-US" sz="1200" b="1" dirty="0"/>
                        <a:t>Thermal Transport </a:t>
                      </a:r>
                      <a:r>
                        <a:rPr lang="en-US" sz="1200" b="0" dirty="0"/>
                        <a:t>or</a:t>
                      </a:r>
                      <a:r>
                        <a:rPr lang="en-US" sz="1200" b="0" baseline="0" dirty="0"/>
                        <a:t> </a:t>
                      </a:r>
                      <a:r>
                        <a:rPr lang="en-US" sz="1200" b="1" baseline="0" dirty="0"/>
                        <a:t>Thermal Isolation: </a:t>
                      </a:r>
                      <a:r>
                        <a:rPr lang="en-US" sz="1200" b="0" baseline="0" dirty="0"/>
                        <a:t>Size, Location, Material</a:t>
                      </a:r>
                      <a:endParaRPr lang="en-US" sz="1200" b="1" dirty="0"/>
                    </a:p>
                  </a:txBody>
                  <a:tcPr/>
                </a:tc>
                <a:tc>
                  <a:txBody>
                    <a:bodyPr/>
                    <a:lstStyle/>
                    <a:p>
                      <a:r>
                        <a:rPr lang="en-US" sz="1200" dirty="0"/>
                        <a:t>Temperature/ Gradient/ Rate Constraints (All Disciplines), Placement and Available Mass (Mechanical)</a:t>
                      </a:r>
                    </a:p>
                  </a:txBody>
                  <a:tcPr/>
                </a:tc>
                <a:tc>
                  <a:txBody>
                    <a:bodyPr/>
                    <a:lstStyle/>
                    <a:p>
                      <a:r>
                        <a:rPr lang="en-US" sz="1200" dirty="0"/>
                        <a:t>Can</a:t>
                      </a:r>
                      <a:r>
                        <a:rPr lang="en-US" sz="1200" baseline="0" dirty="0"/>
                        <a:t> temperature limits, stability, or gradient requirements be made less stringent? Can the placement be changed for a certain thermally challenging component?  </a:t>
                      </a:r>
                      <a:endParaRPr lang="en-US" sz="1200" dirty="0"/>
                    </a:p>
                  </a:txBody>
                  <a:tcPr/>
                </a:tc>
                <a:extLst>
                  <a:ext uri="{0D108BD9-81ED-4DB2-BD59-A6C34878D82A}">
                    <a16:rowId xmlns:a16="http://schemas.microsoft.com/office/drawing/2014/main" val="1069359484"/>
                  </a:ext>
                </a:extLst>
              </a:tr>
              <a:tr h="370840">
                <a:tc>
                  <a:txBody>
                    <a:bodyPr/>
                    <a:lstStyle/>
                    <a:p>
                      <a:r>
                        <a:rPr lang="en-US" sz="1200" b="1" dirty="0"/>
                        <a:t>Cryogenic</a:t>
                      </a:r>
                      <a:r>
                        <a:rPr lang="en-US" sz="1200" b="1" baseline="0" dirty="0"/>
                        <a:t> Components</a:t>
                      </a:r>
                      <a:r>
                        <a:rPr lang="en-US" sz="1200" dirty="0"/>
                        <a:t>: </a:t>
                      </a:r>
                      <a:r>
                        <a:rPr lang="en-US" sz="1200" dirty="0" err="1"/>
                        <a:t>parasitics</a:t>
                      </a:r>
                      <a:r>
                        <a:rPr lang="en-US" sz="1200" dirty="0"/>
                        <a:t> to cryogenic temperature zones, </a:t>
                      </a:r>
                      <a:r>
                        <a:rPr lang="en-US" sz="1200" dirty="0" err="1"/>
                        <a:t>cryocooler</a:t>
                      </a:r>
                      <a:r>
                        <a:rPr lang="en-US" sz="1200" dirty="0"/>
                        <a:t> heat rejection, location</a:t>
                      </a:r>
                      <a:r>
                        <a:rPr lang="en-US" sz="1200" baseline="0" dirty="0"/>
                        <a:t> of </a:t>
                      </a:r>
                      <a:r>
                        <a:rPr lang="en-US" sz="1200" dirty="0"/>
                        <a:t>temperature intercepts</a:t>
                      </a:r>
                    </a:p>
                  </a:txBody>
                  <a:tcPr/>
                </a:tc>
                <a:tc>
                  <a:txBody>
                    <a:bodyPr/>
                    <a:lstStyle/>
                    <a:p>
                      <a:r>
                        <a:rPr lang="en-US" sz="1200" dirty="0"/>
                        <a:t>Temperature/ Gradient/ Rate Constraints (All Disciplines), Wires</a:t>
                      </a:r>
                      <a:r>
                        <a:rPr lang="en-US" sz="1200" baseline="0" dirty="0"/>
                        <a:t> / Harnesses (Electrical), Placement and Available Mass (Mechanical)</a:t>
                      </a:r>
                      <a:endParaRPr lang="en-US" sz="1200" dirty="0"/>
                    </a:p>
                  </a:txBody>
                  <a:tcPr/>
                </a:tc>
                <a:tc>
                  <a:txBody>
                    <a:bodyPr/>
                    <a:lstStyle/>
                    <a:p>
                      <a:r>
                        <a:rPr lang="en-US" sz="1200" dirty="0"/>
                        <a:t>What</a:t>
                      </a:r>
                      <a:r>
                        <a:rPr lang="en-US" sz="1200" baseline="0" dirty="0"/>
                        <a:t> design compromises between cryogenic isolator A/L can be achieved with the structural engineer? Can windows to a cryogenic enclosure be made smaller to minimize radiative </a:t>
                      </a:r>
                      <a:r>
                        <a:rPr lang="en-US" sz="1200" baseline="0" dirty="0" err="1"/>
                        <a:t>parasitics</a:t>
                      </a:r>
                      <a:r>
                        <a:rPr lang="en-US" sz="1200" baseline="0" dirty="0"/>
                        <a:t>? What wire material choices can be made to minimize conductive </a:t>
                      </a:r>
                      <a:r>
                        <a:rPr lang="en-US" sz="1200" baseline="0" dirty="0" err="1"/>
                        <a:t>parasitics</a:t>
                      </a:r>
                      <a:r>
                        <a:rPr lang="en-US" sz="1200" baseline="0" dirty="0"/>
                        <a:t>? Can component heat dissipations be smaller? Can </a:t>
                      </a:r>
                      <a:r>
                        <a:rPr lang="en-US" sz="1200" baseline="0" dirty="0" err="1"/>
                        <a:t>cryocoolers</a:t>
                      </a:r>
                      <a:r>
                        <a:rPr lang="en-US" sz="1200" baseline="0" dirty="0"/>
                        <a:t> / CCEs be positioned optimally for thermal control? </a:t>
                      </a:r>
                      <a:endParaRPr lang="en-US" sz="1200" dirty="0"/>
                    </a:p>
                  </a:txBody>
                  <a:tcPr/>
                </a:tc>
                <a:extLst>
                  <a:ext uri="{0D108BD9-81ED-4DB2-BD59-A6C34878D82A}">
                    <a16:rowId xmlns:a16="http://schemas.microsoft.com/office/drawing/2014/main" val="1583308093"/>
                  </a:ext>
                </a:extLst>
              </a:tr>
              <a:tr h="370840">
                <a:tc>
                  <a:txBody>
                    <a:bodyPr/>
                    <a:lstStyle/>
                    <a:p>
                      <a:r>
                        <a:rPr lang="en-US" sz="1200" b="1" dirty="0"/>
                        <a:t>Thermal</a:t>
                      </a:r>
                      <a:r>
                        <a:rPr lang="en-US" sz="1200" b="1" baseline="0" dirty="0"/>
                        <a:t> Sensors</a:t>
                      </a:r>
                      <a:endParaRPr lang="en-US" sz="1200" b="1" dirty="0"/>
                    </a:p>
                  </a:txBody>
                  <a:tcPr/>
                </a:tc>
                <a:tc>
                  <a:txBody>
                    <a:bodyPr/>
                    <a:lstStyle/>
                    <a:p>
                      <a:r>
                        <a:rPr lang="en-US" sz="1200" dirty="0"/>
                        <a:t>Electrical</a:t>
                      </a:r>
                      <a:r>
                        <a:rPr lang="en-US" sz="1200" baseline="0" dirty="0"/>
                        <a:t> Architecture</a:t>
                      </a:r>
                      <a:endParaRPr lang="en-US" sz="1200" dirty="0"/>
                    </a:p>
                  </a:txBody>
                  <a:tcPr/>
                </a:tc>
                <a:tc>
                  <a:txBody>
                    <a:bodyPr/>
                    <a:lstStyle/>
                    <a:p>
                      <a:r>
                        <a:rPr lang="en-US" sz="1200" dirty="0"/>
                        <a:t>Can</a:t>
                      </a:r>
                      <a:r>
                        <a:rPr lang="en-US" sz="1200" baseline="0" dirty="0"/>
                        <a:t> more thermal sensors be accommodated by Electrical?</a:t>
                      </a:r>
                      <a:endParaRPr lang="en-US" sz="1200" dirty="0"/>
                    </a:p>
                  </a:txBody>
                  <a:tcPr/>
                </a:tc>
                <a:extLst>
                  <a:ext uri="{0D108BD9-81ED-4DB2-BD59-A6C34878D82A}">
                    <a16:rowId xmlns:a16="http://schemas.microsoft.com/office/drawing/2014/main" val="163272766"/>
                  </a:ext>
                </a:extLst>
              </a:tr>
            </a:tbl>
          </a:graphicData>
        </a:graphic>
      </p:graphicFrame>
    </p:spTree>
    <p:extLst>
      <p:ext uri="{BB962C8B-B14F-4D97-AF65-F5344CB8AC3E}">
        <p14:creationId xmlns:p14="http://schemas.microsoft.com/office/powerpoint/2010/main" val="3661024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13055-CCAF-4BA3-B498-F1BC7B09C176}"/>
              </a:ext>
            </a:extLst>
          </p:cNvPr>
          <p:cNvSpPr>
            <a:spLocks noGrp="1"/>
          </p:cNvSpPr>
          <p:nvPr>
            <p:ph type="title"/>
          </p:nvPr>
        </p:nvSpPr>
        <p:spPr/>
        <p:txBody>
          <a:bodyPr/>
          <a:lstStyle/>
          <a:p>
            <a:r>
              <a:rPr lang="en-US" dirty="0"/>
              <a:t>Introduction to Rapid Thermal Design of Spaceflight Instruments</a:t>
            </a:r>
          </a:p>
        </p:txBody>
      </p:sp>
      <p:sp>
        <p:nvSpPr>
          <p:cNvPr id="3" name="Content Placeholder 2">
            <a:extLst>
              <a:ext uri="{FF2B5EF4-FFF2-40B4-BE49-F238E27FC236}">
                <a16:creationId xmlns:a16="http://schemas.microsoft.com/office/drawing/2014/main" id="{B6E2E4E0-9C13-481C-A281-F0273F65BEDD}"/>
              </a:ext>
            </a:extLst>
          </p:cNvPr>
          <p:cNvSpPr>
            <a:spLocks noGrp="1"/>
          </p:cNvSpPr>
          <p:nvPr>
            <p:ph idx="1"/>
          </p:nvPr>
        </p:nvSpPr>
        <p:spPr>
          <a:xfrm>
            <a:off x="315913" y="1011693"/>
            <a:ext cx="8407400" cy="5160963"/>
          </a:xfrm>
        </p:spPr>
        <p:txBody>
          <a:bodyPr/>
          <a:lstStyle/>
          <a:p>
            <a:r>
              <a:rPr lang="en-US" dirty="0"/>
              <a:t>This course provides a general overview of how to conduct rapid instrument thermal design, modeling, and analysis, as informed by the processes in NASA’s design labs</a:t>
            </a:r>
          </a:p>
          <a:p>
            <a:r>
              <a:rPr lang="en-US" dirty="0"/>
              <a:t>For typical flight projects, thermal engineers will develop initial instrument thermal models then iterate them over a project’s lifespan</a:t>
            </a:r>
          </a:p>
          <a:p>
            <a:pPr lvl="1"/>
            <a:r>
              <a:rPr lang="en-US" dirty="0"/>
              <a:t>A model is developed for initial concept studies, perhaps over weeks or months </a:t>
            </a:r>
          </a:p>
          <a:p>
            <a:pPr lvl="1"/>
            <a:r>
              <a:rPr lang="en-US" dirty="0"/>
              <a:t>The model is then refined by the thermal engineer in the subsequent months or years between each of the major project milestones: Mission Concept Review (MCR), Preliminary Design Review (PDR), Critical Design Review (CDR), Systems Integration Review (SIR), etc. In each iteration, the engineer will:</a:t>
            </a:r>
          </a:p>
          <a:p>
            <a:pPr lvl="2"/>
            <a:r>
              <a:rPr lang="en-US" sz="1400" dirty="0"/>
              <a:t>Refine their thermal models and thermal designs in accordance with updates from other subsystems </a:t>
            </a:r>
          </a:p>
          <a:p>
            <a:pPr lvl="2"/>
            <a:r>
              <a:rPr lang="en-US" sz="1400" dirty="0"/>
              <a:t>Perform trade studies</a:t>
            </a:r>
          </a:p>
          <a:p>
            <a:pPr lvl="2"/>
            <a:r>
              <a:rPr lang="en-US" sz="1400" dirty="0"/>
              <a:t>Solve very detailed and complex analysis problems, including worst-cases and contingencies </a:t>
            </a:r>
          </a:p>
          <a:p>
            <a:pPr lvl="2"/>
            <a:r>
              <a:rPr lang="en-US" sz="1400" dirty="0"/>
              <a:t>Pick hardware and plan for testing and integration</a:t>
            </a:r>
          </a:p>
          <a:p>
            <a:r>
              <a:rPr lang="en-US" dirty="0"/>
              <a:t>However, prior to a project being established, and especially for proposal development at an early conceptual stage, the luxury of multiple instrument design iterations may be limited or nonexistent</a:t>
            </a:r>
          </a:p>
          <a:p>
            <a:pPr lvl="1"/>
            <a:r>
              <a:rPr lang="en-US" dirty="0"/>
              <a:t>Within a short timeline, how do you complete a thermal model or explore multiple possible instrument configurations? </a:t>
            </a:r>
          </a:p>
          <a:p>
            <a:pPr lvl="1"/>
            <a:r>
              <a:rPr lang="en-US" dirty="0"/>
              <a:t>What are the critical parameters for your model? Which details do you include or </a:t>
            </a:r>
            <a:br>
              <a:rPr lang="en-US" dirty="0"/>
            </a:br>
            <a:r>
              <a:rPr lang="en-US" dirty="0"/>
              <a:t>leave out?</a:t>
            </a:r>
            <a:endParaRPr lang="en-US" sz="1800" dirty="0"/>
          </a:p>
          <a:p>
            <a:endParaRPr lang="en-US" dirty="0"/>
          </a:p>
        </p:txBody>
      </p:sp>
    </p:spTree>
    <p:extLst>
      <p:ext uri="{BB962C8B-B14F-4D97-AF65-F5344CB8AC3E}">
        <p14:creationId xmlns:p14="http://schemas.microsoft.com/office/powerpoint/2010/main" val="4115709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Perform Model Checks</a:t>
            </a:r>
          </a:p>
        </p:txBody>
      </p:sp>
      <p:sp>
        <p:nvSpPr>
          <p:cNvPr id="3" name="Content Placeholder 2"/>
          <p:cNvSpPr>
            <a:spLocks noGrp="1"/>
          </p:cNvSpPr>
          <p:nvPr>
            <p:ph idx="1"/>
          </p:nvPr>
        </p:nvSpPr>
        <p:spPr/>
        <p:txBody>
          <a:bodyPr/>
          <a:lstStyle/>
          <a:p>
            <a:pPr marL="0" indent="0">
              <a:buNone/>
            </a:pPr>
            <a:r>
              <a:rPr lang="en-US" dirty="0"/>
              <a:t>Once a preliminary thermal design is established, perform these checks on your analytical model before running:</a:t>
            </a:r>
          </a:p>
          <a:p>
            <a:r>
              <a:rPr lang="en-US" sz="1400" dirty="0"/>
              <a:t>Is your instrument (or spacecraft) oriented correctly with respect to the orbit? </a:t>
            </a:r>
          </a:p>
          <a:p>
            <a:pPr lvl="1"/>
            <a:r>
              <a:rPr lang="en-US" sz="1400" dirty="0"/>
              <a:t>Do a sanity check with the cube model. Are the temperatures what you’d expect for the cold side? For the planet-facing or sun-facing sides? </a:t>
            </a:r>
          </a:p>
          <a:p>
            <a:r>
              <a:rPr lang="en-US" sz="1400" dirty="0"/>
              <a:t>Run a connectivity check: add a heat load at one end of the model and a boundary node at the other. Exclude radiation to determine if any unconnected nodes exist</a:t>
            </a:r>
          </a:p>
          <a:p>
            <a:r>
              <a:rPr lang="en-US" sz="1400" dirty="0"/>
              <a:t>Are there any duplicate nodes or surfaces? Overlapping or coplanar surfaces?</a:t>
            </a:r>
          </a:p>
          <a:p>
            <a:r>
              <a:rPr lang="en-US" sz="1400" dirty="0"/>
              <a:t>Check active sides and optical properties: are they what you’d expect? </a:t>
            </a:r>
          </a:p>
          <a:p>
            <a:r>
              <a:rPr lang="en-US" sz="1400" dirty="0"/>
              <a:t>Are your MLI nodes on the correct sides? Are they arithmetic? Do they have correct </a:t>
            </a:r>
            <a:r>
              <a:rPr lang="el-GR" sz="1400" dirty="0"/>
              <a:t>ε</a:t>
            </a:r>
            <a:r>
              <a:rPr lang="en-US" sz="1400" dirty="0"/>
              <a:t>* values? </a:t>
            </a:r>
          </a:p>
          <a:p>
            <a:r>
              <a:rPr lang="en-US" sz="1400" dirty="0"/>
              <a:t>Do contactors make contact as expected? Are they connecting the correct sides or edges?</a:t>
            </a:r>
          </a:p>
          <a:p>
            <a:r>
              <a:rPr lang="en-US" sz="1400" dirty="0"/>
              <a:t>Are the correct power dissipations applied in the correct cases? (symbols really help here)</a:t>
            </a:r>
          </a:p>
          <a:p>
            <a:r>
              <a:rPr lang="en-US" sz="1400" dirty="0"/>
              <a:t>For spinning components or articulators: are the correct surfaces spinning? When the articulator is set to a different value, do the correct surfaces move? </a:t>
            </a:r>
          </a:p>
          <a:p>
            <a:r>
              <a:rPr lang="en-US" sz="1400" dirty="0"/>
              <a:t>Any view factor sums not close to 1, or thermal masses (</a:t>
            </a:r>
            <a:r>
              <a:rPr lang="en-US" sz="1400" dirty="0" err="1"/>
              <a:t>mC</a:t>
            </a:r>
            <a:r>
              <a:rPr lang="en-US" sz="1400" baseline="-25000" dirty="0" err="1"/>
              <a:t>p</a:t>
            </a:r>
            <a:r>
              <a:rPr lang="en-US" sz="1400" dirty="0"/>
              <a:t>) much higher than average? </a:t>
            </a:r>
          </a:p>
          <a:p>
            <a:r>
              <a:rPr lang="en-US" sz="1400" dirty="0"/>
              <a:t>Are heaters controlling to the expected temperatures? Are any heaters saturated? </a:t>
            </a:r>
          </a:p>
          <a:p>
            <a:endParaRPr lang="en-US" dirty="0"/>
          </a:p>
        </p:txBody>
      </p:sp>
    </p:spTree>
    <p:extLst>
      <p:ext uri="{BB962C8B-B14F-4D97-AF65-F5344CB8AC3E}">
        <p14:creationId xmlns:p14="http://schemas.microsoft.com/office/powerpoint/2010/main" val="3407293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4150"/>
            <a:ext cx="8448484" cy="657225"/>
          </a:xfrm>
        </p:spPr>
        <p:txBody>
          <a:bodyPr/>
          <a:lstStyle/>
          <a:p>
            <a:r>
              <a:rPr lang="en-US" sz="2800" dirty="0"/>
              <a:t>Typical Goals from Rapid Thermal Analysis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55563367"/>
              </p:ext>
            </p:extLst>
          </p:nvPr>
        </p:nvGraphicFramePr>
        <p:xfrm>
          <a:off x="428625" y="1109599"/>
          <a:ext cx="8448484" cy="5203576"/>
        </p:xfrm>
        <a:graphic>
          <a:graphicData uri="http://schemas.openxmlformats.org/drawingml/2006/table">
            <a:tbl>
              <a:tblPr firstRow="1" bandRow="1">
                <a:tableStyleId>{5C22544A-7EE6-4342-B048-85BDC9FD1C3A}</a:tableStyleId>
              </a:tblPr>
              <a:tblGrid>
                <a:gridCol w="2112121">
                  <a:extLst>
                    <a:ext uri="{9D8B030D-6E8A-4147-A177-3AD203B41FA5}">
                      <a16:colId xmlns:a16="http://schemas.microsoft.com/office/drawing/2014/main" val="20000"/>
                    </a:ext>
                  </a:extLst>
                </a:gridCol>
                <a:gridCol w="2529294">
                  <a:extLst>
                    <a:ext uri="{9D8B030D-6E8A-4147-A177-3AD203B41FA5}">
                      <a16:colId xmlns:a16="http://schemas.microsoft.com/office/drawing/2014/main" val="20001"/>
                    </a:ext>
                  </a:extLst>
                </a:gridCol>
                <a:gridCol w="1694948">
                  <a:extLst>
                    <a:ext uri="{9D8B030D-6E8A-4147-A177-3AD203B41FA5}">
                      <a16:colId xmlns:a16="http://schemas.microsoft.com/office/drawing/2014/main" val="20002"/>
                    </a:ext>
                  </a:extLst>
                </a:gridCol>
                <a:gridCol w="2112121">
                  <a:extLst>
                    <a:ext uri="{9D8B030D-6E8A-4147-A177-3AD203B41FA5}">
                      <a16:colId xmlns:a16="http://schemas.microsoft.com/office/drawing/2014/main" val="20003"/>
                    </a:ext>
                  </a:extLst>
                </a:gridCol>
              </a:tblGrid>
              <a:tr h="997336">
                <a:tc>
                  <a:txBody>
                    <a:bodyPr/>
                    <a:lstStyle/>
                    <a:p>
                      <a:pPr algn="ctr"/>
                      <a:r>
                        <a:rPr lang="en-US" sz="1400" dirty="0">
                          <a:solidFill>
                            <a:schemeClr val="tx1"/>
                          </a:solidFill>
                        </a:rPr>
                        <a:t>Analysis Goal or Deliverable</a:t>
                      </a:r>
                    </a:p>
                  </a:txBody>
                  <a:tcPr anchor="ctr">
                    <a:solidFill>
                      <a:schemeClr val="accent1">
                        <a:lumMod val="60000"/>
                        <a:lumOff val="40000"/>
                      </a:schemeClr>
                    </a:solidFill>
                  </a:tcPr>
                </a:tc>
                <a:tc>
                  <a:txBody>
                    <a:bodyPr/>
                    <a:lstStyle/>
                    <a:p>
                      <a:pPr algn="ctr"/>
                      <a:r>
                        <a:rPr lang="en-US" sz="1400" dirty="0">
                          <a:solidFill>
                            <a:schemeClr val="tx1"/>
                          </a:solidFill>
                        </a:rPr>
                        <a:t>Required</a:t>
                      </a:r>
                      <a:r>
                        <a:rPr lang="en-US" sz="1400" baseline="0" dirty="0">
                          <a:solidFill>
                            <a:schemeClr val="tx1"/>
                          </a:solidFill>
                        </a:rPr>
                        <a:t> Information from Science Team</a:t>
                      </a:r>
                      <a:endParaRPr lang="en-US" sz="1400" dirty="0">
                        <a:solidFill>
                          <a:schemeClr val="tx1"/>
                        </a:solidFill>
                      </a:endParaRPr>
                    </a:p>
                  </a:txBody>
                  <a:tcPr anchor="c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Required</a:t>
                      </a:r>
                      <a:r>
                        <a:rPr lang="en-US" sz="1400" baseline="0" dirty="0">
                          <a:solidFill>
                            <a:schemeClr val="tx1"/>
                          </a:solidFill>
                        </a:rPr>
                        <a:t> Information from Other Discipline Engineers</a:t>
                      </a:r>
                      <a:endParaRPr lang="en-US" sz="1400" dirty="0">
                        <a:solidFill>
                          <a:schemeClr val="tx1"/>
                        </a:solidFill>
                      </a:endParaRPr>
                    </a:p>
                  </a:txBody>
                  <a:tcPr anchor="ctr">
                    <a:solidFill>
                      <a:schemeClr val="accent1">
                        <a:lumMod val="60000"/>
                        <a:lumOff val="40000"/>
                      </a:schemeClr>
                    </a:solidFill>
                  </a:tcPr>
                </a:tc>
                <a:tc>
                  <a:txBody>
                    <a:bodyPr/>
                    <a:lstStyle/>
                    <a:p>
                      <a:pPr algn="ctr"/>
                      <a:r>
                        <a:rPr lang="en-US" sz="1400" dirty="0">
                          <a:solidFill>
                            <a:schemeClr val="tx1"/>
                          </a:solidFill>
                        </a:rPr>
                        <a:t>Assumptions</a:t>
                      </a:r>
                      <a:r>
                        <a:rPr lang="en-US" sz="1400" baseline="0" dirty="0">
                          <a:solidFill>
                            <a:schemeClr val="tx1"/>
                          </a:solidFill>
                        </a:rPr>
                        <a:t> (and/or Derivations by Thermal Engineer)</a:t>
                      </a:r>
                      <a:endParaRPr lang="en-US" sz="1400" dirty="0">
                        <a:solidFill>
                          <a:schemeClr val="tx1"/>
                        </a:solidFill>
                      </a:endParaRPr>
                    </a:p>
                  </a:txBody>
                  <a:tcPr anchor="ctr">
                    <a:solidFill>
                      <a:schemeClr val="accent1">
                        <a:lumMod val="60000"/>
                        <a:lumOff val="40000"/>
                      </a:schemeClr>
                    </a:solidFill>
                  </a:tcPr>
                </a:tc>
                <a:extLst>
                  <a:ext uri="{0D108BD9-81ED-4DB2-BD59-A6C34878D82A}">
                    <a16:rowId xmlns:a16="http://schemas.microsoft.com/office/drawing/2014/main" val="10000"/>
                  </a:ext>
                </a:extLst>
              </a:tr>
              <a:tr h="543342">
                <a:tc>
                  <a:txBody>
                    <a:bodyPr/>
                    <a:lstStyle/>
                    <a:p>
                      <a:r>
                        <a:rPr lang="en-US" sz="1100" b="1" dirty="0"/>
                        <a:t>Temperature control approach</a:t>
                      </a:r>
                      <a:r>
                        <a:rPr lang="en-US" sz="1100" b="1" baseline="0" dirty="0"/>
                        <a:t> and design, including </a:t>
                      </a:r>
                      <a:r>
                        <a:rPr lang="en-US" sz="1100" b="1" baseline="0" dirty="0">
                          <a:solidFill>
                            <a:srgbClr val="C00000"/>
                          </a:solidFill>
                        </a:rPr>
                        <a:t>block diagram </a:t>
                      </a:r>
                      <a:r>
                        <a:rPr lang="en-US" sz="1100" b="1" baseline="0" dirty="0"/>
                        <a:t>and </a:t>
                      </a:r>
                      <a:r>
                        <a:rPr lang="en-US" sz="1100" b="1" baseline="0" dirty="0">
                          <a:solidFill>
                            <a:srgbClr val="C00000"/>
                          </a:solidFill>
                        </a:rPr>
                        <a:t>Thermal model</a:t>
                      </a:r>
                      <a:endParaRPr lang="en-US" sz="1100" b="1" dirty="0">
                        <a:solidFill>
                          <a:srgbClr val="C00000"/>
                        </a:solidFill>
                      </a:endParaRPr>
                    </a:p>
                  </a:txBody>
                  <a:tcPr anchor="ctr"/>
                </a:tc>
                <a:tc>
                  <a:txBody>
                    <a:bodyPr/>
                    <a:lstStyle/>
                    <a:p>
                      <a:pPr marL="171450" indent="-171450">
                        <a:buFontTx/>
                        <a:buChar char="-"/>
                      </a:pPr>
                      <a:r>
                        <a:rPr lang="en-US" sz="1100" dirty="0"/>
                        <a:t>Required Temperature and Stability of all instrument components</a:t>
                      </a:r>
                    </a:p>
                    <a:p>
                      <a:pPr marL="171450" indent="-171450">
                        <a:buFontTx/>
                        <a:buChar char="-"/>
                      </a:pPr>
                      <a:r>
                        <a:rPr lang="en-US" sz="1100" dirty="0"/>
                        <a:t>Observatory orbit</a:t>
                      </a:r>
                    </a:p>
                    <a:p>
                      <a:pPr marL="171450" indent="-171450">
                        <a:buFontTx/>
                        <a:buChar char="-"/>
                      </a:pPr>
                      <a:r>
                        <a:rPr lang="en-US" sz="1100" dirty="0"/>
                        <a:t>Operation’s Concept</a:t>
                      </a:r>
                    </a:p>
                  </a:txBody>
                  <a:tcPr anchor="ctr"/>
                </a:tc>
                <a:tc>
                  <a:txBody>
                    <a:bodyPr/>
                    <a:lstStyle/>
                    <a:p>
                      <a:pPr marL="171450" indent="-171450">
                        <a:buFontTx/>
                        <a:buChar char="-"/>
                      </a:pPr>
                      <a:r>
                        <a:rPr lang="en-US" sz="1100" dirty="0"/>
                        <a:t>Component mass and power</a:t>
                      </a:r>
                    </a:p>
                    <a:p>
                      <a:pPr marL="171450" indent="-171450">
                        <a:buFontTx/>
                        <a:buChar char="-"/>
                      </a:pPr>
                      <a:r>
                        <a:rPr lang="en-US" sz="1100" dirty="0"/>
                        <a:t>Instrument</a:t>
                      </a:r>
                      <a:r>
                        <a:rPr lang="en-US" sz="1100" baseline="0" dirty="0"/>
                        <a:t> volume</a:t>
                      </a:r>
                      <a:endParaRPr lang="en-US" sz="1100" dirty="0"/>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100" dirty="0"/>
                        <a:t>Orbit Thermal Environment (Environmental Heat Fluxes)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100" dirty="0"/>
                        <a:t>Beta angle and Eclipse duration for LEO missions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100" dirty="0"/>
                        <a:t>Use of Conductive Coatings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100" dirty="0"/>
                        <a:t>Nominal temperature range if instrument is embedded within</a:t>
                      </a:r>
                      <a:r>
                        <a:rPr lang="en-US" sz="1100" baseline="0" dirty="0"/>
                        <a:t> observatory or spacecraft (S/C)</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100" baseline="0" dirty="0"/>
                        <a:t>Bounding hot, cold, and survival cases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100" baseline="0" dirty="0"/>
                        <a:t>Considerations needed for ground testing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100" baseline="0" dirty="0"/>
                        <a:t>Design limitations vs. thermal constraints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100" baseline="0" dirty="0"/>
                        <a:t>Ability of thermal design to meet requirements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100" dirty="0"/>
                        <a:t>Integration and Testing (I&amp;T) considerations, such as heat pipe orientation</a:t>
                      </a:r>
                    </a:p>
                  </a:txBody>
                  <a:tcPr anchor="ctr"/>
                </a:tc>
                <a:extLst>
                  <a:ext uri="{0D108BD9-81ED-4DB2-BD59-A6C34878D82A}">
                    <a16:rowId xmlns:a16="http://schemas.microsoft.com/office/drawing/2014/main" val="10001"/>
                  </a:ext>
                </a:extLst>
              </a:tr>
              <a:tr h="543342">
                <a:tc>
                  <a:txBody>
                    <a:bodyPr/>
                    <a:lstStyle/>
                    <a:p>
                      <a:r>
                        <a:rPr lang="en-US" sz="1100" b="1" dirty="0"/>
                        <a:t>Location</a:t>
                      </a:r>
                      <a:r>
                        <a:rPr lang="en-US" sz="1100" b="1" baseline="0" dirty="0"/>
                        <a:t> and number of Temperature Controllers and Sensors</a:t>
                      </a:r>
                      <a:endParaRPr lang="en-US" sz="1100"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Required Temperature and Stability of all instrument components</a:t>
                      </a:r>
                    </a:p>
                  </a:txBody>
                  <a:tcPr anchor="ctr"/>
                </a:tc>
                <a:tc>
                  <a:txBody>
                    <a:bodyPr/>
                    <a:lstStyle/>
                    <a:p>
                      <a:endParaRPr lang="en-US" sz="1100" dirty="0"/>
                    </a:p>
                  </a:txBody>
                  <a:tcPr anchor="ctr"/>
                </a:tc>
                <a:tc>
                  <a:txBody>
                    <a:bodyPr/>
                    <a:lstStyle/>
                    <a:p>
                      <a:endParaRPr lang="en-US" sz="1100" dirty="0"/>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64475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4150"/>
            <a:ext cx="8266176" cy="657225"/>
          </a:xfrm>
        </p:spPr>
        <p:txBody>
          <a:bodyPr/>
          <a:lstStyle/>
          <a:p>
            <a:r>
              <a:rPr lang="en-US" dirty="0"/>
              <a:t>Typical Goals from Rapid Thermal Analysis</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8856058"/>
              </p:ext>
            </p:extLst>
          </p:nvPr>
        </p:nvGraphicFramePr>
        <p:xfrm>
          <a:off x="421196" y="1112503"/>
          <a:ext cx="8149780" cy="5401696"/>
        </p:xfrm>
        <a:graphic>
          <a:graphicData uri="http://schemas.openxmlformats.org/drawingml/2006/table">
            <a:tbl>
              <a:tblPr firstRow="1" bandRow="1">
                <a:tableStyleId>{5C22544A-7EE6-4342-B048-85BDC9FD1C3A}</a:tableStyleId>
              </a:tblPr>
              <a:tblGrid>
                <a:gridCol w="2037445">
                  <a:extLst>
                    <a:ext uri="{9D8B030D-6E8A-4147-A177-3AD203B41FA5}">
                      <a16:colId xmlns:a16="http://schemas.microsoft.com/office/drawing/2014/main" val="20000"/>
                    </a:ext>
                  </a:extLst>
                </a:gridCol>
                <a:gridCol w="2037445">
                  <a:extLst>
                    <a:ext uri="{9D8B030D-6E8A-4147-A177-3AD203B41FA5}">
                      <a16:colId xmlns:a16="http://schemas.microsoft.com/office/drawing/2014/main" val="20001"/>
                    </a:ext>
                  </a:extLst>
                </a:gridCol>
                <a:gridCol w="2037445">
                  <a:extLst>
                    <a:ext uri="{9D8B030D-6E8A-4147-A177-3AD203B41FA5}">
                      <a16:colId xmlns:a16="http://schemas.microsoft.com/office/drawing/2014/main" val="20002"/>
                    </a:ext>
                  </a:extLst>
                </a:gridCol>
                <a:gridCol w="2037445">
                  <a:extLst>
                    <a:ext uri="{9D8B030D-6E8A-4147-A177-3AD203B41FA5}">
                      <a16:colId xmlns:a16="http://schemas.microsoft.com/office/drawing/2014/main" val="20003"/>
                    </a:ext>
                  </a:extLst>
                </a:gridCol>
              </a:tblGrid>
              <a:tr h="997336">
                <a:tc>
                  <a:txBody>
                    <a:bodyPr/>
                    <a:lstStyle/>
                    <a:p>
                      <a:pPr algn="ctr"/>
                      <a:r>
                        <a:rPr lang="en-US" sz="1400" dirty="0">
                          <a:solidFill>
                            <a:schemeClr val="tx1"/>
                          </a:solidFill>
                        </a:rPr>
                        <a:t>Analysis Goal or Deliverable</a:t>
                      </a:r>
                    </a:p>
                  </a:txBody>
                  <a:tcPr anchor="ctr">
                    <a:solidFill>
                      <a:schemeClr val="accent1">
                        <a:lumMod val="60000"/>
                        <a:lumOff val="40000"/>
                      </a:schemeClr>
                    </a:solidFill>
                  </a:tcPr>
                </a:tc>
                <a:tc>
                  <a:txBody>
                    <a:bodyPr/>
                    <a:lstStyle/>
                    <a:p>
                      <a:pPr algn="ctr"/>
                      <a:r>
                        <a:rPr lang="en-US" sz="1400" dirty="0">
                          <a:solidFill>
                            <a:schemeClr val="tx1"/>
                          </a:solidFill>
                        </a:rPr>
                        <a:t>Required</a:t>
                      </a:r>
                      <a:r>
                        <a:rPr lang="en-US" sz="1400" baseline="0" dirty="0">
                          <a:solidFill>
                            <a:schemeClr val="tx1"/>
                          </a:solidFill>
                        </a:rPr>
                        <a:t> Information from Science Team</a:t>
                      </a:r>
                      <a:endParaRPr lang="en-US" sz="1400" dirty="0">
                        <a:solidFill>
                          <a:schemeClr val="tx1"/>
                        </a:solidFill>
                      </a:endParaRPr>
                    </a:p>
                  </a:txBody>
                  <a:tcPr anchor="c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Required</a:t>
                      </a:r>
                      <a:r>
                        <a:rPr lang="en-US" sz="1400" baseline="0" dirty="0">
                          <a:solidFill>
                            <a:schemeClr val="tx1"/>
                          </a:solidFill>
                        </a:rPr>
                        <a:t> Information from Other Discipline Engineers</a:t>
                      </a:r>
                      <a:endParaRPr lang="en-US" sz="1400" dirty="0">
                        <a:solidFill>
                          <a:schemeClr val="tx1"/>
                        </a:solidFill>
                      </a:endParaRPr>
                    </a:p>
                  </a:txBody>
                  <a:tcPr anchor="ctr">
                    <a:solidFill>
                      <a:schemeClr val="accent1">
                        <a:lumMod val="60000"/>
                        <a:lumOff val="40000"/>
                      </a:schemeClr>
                    </a:solidFill>
                  </a:tcPr>
                </a:tc>
                <a:tc>
                  <a:txBody>
                    <a:bodyPr/>
                    <a:lstStyle/>
                    <a:p>
                      <a:pPr algn="ctr"/>
                      <a:r>
                        <a:rPr lang="en-US" sz="1400" dirty="0">
                          <a:solidFill>
                            <a:schemeClr val="tx1"/>
                          </a:solidFill>
                        </a:rPr>
                        <a:t>Assumptions</a:t>
                      </a:r>
                      <a:r>
                        <a:rPr lang="en-US" sz="1400" baseline="0" dirty="0">
                          <a:solidFill>
                            <a:schemeClr val="tx1"/>
                          </a:solidFill>
                        </a:rPr>
                        <a:t> (and/or Derivations by Thermal Engineer)</a:t>
                      </a:r>
                      <a:endParaRPr lang="en-US" sz="1400" dirty="0">
                        <a:solidFill>
                          <a:schemeClr val="tx1"/>
                        </a:solidFill>
                      </a:endParaRPr>
                    </a:p>
                  </a:txBody>
                  <a:tcPr anchor="ctr">
                    <a:solidFill>
                      <a:schemeClr val="accent1">
                        <a:lumMod val="60000"/>
                        <a:lumOff val="40000"/>
                      </a:schemeClr>
                    </a:solidFill>
                  </a:tcPr>
                </a:tc>
                <a:extLst>
                  <a:ext uri="{0D108BD9-81ED-4DB2-BD59-A6C34878D82A}">
                    <a16:rowId xmlns:a16="http://schemas.microsoft.com/office/drawing/2014/main" val="10000"/>
                  </a:ext>
                </a:extLst>
              </a:tr>
              <a:tr h="543342">
                <a:tc>
                  <a:txBody>
                    <a:bodyPr/>
                    <a:lstStyle/>
                    <a:p>
                      <a:r>
                        <a:rPr lang="en-US" sz="1100" b="1" dirty="0"/>
                        <a:t>Parasitic loads onto cryogenic</a:t>
                      </a:r>
                      <a:r>
                        <a:rPr lang="en-US" sz="1100" b="1" baseline="0" dirty="0"/>
                        <a:t> regions (e.g. detectors)</a:t>
                      </a:r>
                      <a:endParaRPr lang="en-US" sz="1100" b="1" dirty="0"/>
                    </a:p>
                  </a:txBody>
                  <a:tcPr anchor="ctr"/>
                </a:tc>
                <a:tc>
                  <a:txBody>
                    <a:bodyPr/>
                    <a:lstStyle/>
                    <a:p>
                      <a:endParaRPr lang="en-US" sz="1100" dirty="0"/>
                    </a:p>
                  </a:txBody>
                  <a:tcPr anchor="ctr"/>
                </a:tc>
                <a:tc>
                  <a:txBody>
                    <a:bodyPr/>
                    <a:lstStyle/>
                    <a:p>
                      <a:pPr marL="171450" indent="-171450">
                        <a:buFontTx/>
                        <a:buChar char="-"/>
                      </a:pPr>
                      <a:r>
                        <a:rPr lang="en-US" sz="1100" dirty="0"/>
                        <a:t>Harness specifications (if assessing</a:t>
                      </a:r>
                      <a:r>
                        <a:rPr lang="en-US" sz="1100" baseline="0" dirty="0"/>
                        <a:t> conductive </a:t>
                      </a:r>
                      <a:r>
                        <a:rPr lang="en-US" sz="1100" baseline="0" dirty="0" err="1"/>
                        <a:t>parasitics</a:t>
                      </a:r>
                      <a:r>
                        <a:rPr lang="en-US" sz="1100" baseline="0" dirty="0"/>
                        <a:t>)</a:t>
                      </a:r>
                      <a:endParaRPr lang="en-US" sz="1100" dirty="0"/>
                    </a:p>
                    <a:p>
                      <a:pPr marL="171450" indent="-171450">
                        <a:buFontTx/>
                        <a:buChar char="-"/>
                      </a:pPr>
                      <a:r>
                        <a:rPr lang="en-US" sz="1100" dirty="0"/>
                        <a:t>Detector Enclosure design for radiative loads</a:t>
                      </a:r>
                    </a:p>
                  </a:txBody>
                  <a:tcPr anchor="ctr"/>
                </a:tc>
                <a:tc>
                  <a:txBody>
                    <a:bodyPr/>
                    <a:lstStyle/>
                    <a:p>
                      <a:endParaRPr lang="en-US" sz="1100" dirty="0"/>
                    </a:p>
                  </a:txBody>
                  <a:tcPr anchor="ctr"/>
                </a:tc>
                <a:extLst>
                  <a:ext uri="{0D108BD9-81ED-4DB2-BD59-A6C34878D82A}">
                    <a16:rowId xmlns:a16="http://schemas.microsoft.com/office/drawing/2014/main" val="10001"/>
                  </a:ext>
                </a:extLst>
              </a:tr>
              <a:tr h="543342">
                <a:tc>
                  <a:txBody>
                    <a:bodyPr/>
                    <a:lstStyle/>
                    <a:p>
                      <a:r>
                        <a:rPr lang="en-US" sz="1100" b="1" dirty="0"/>
                        <a:t>Coating</a:t>
                      </a:r>
                      <a:r>
                        <a:rPr lang="en-US" sz="1100" b="1" baseline="0" dirty="0"/>
                        <a:t> recommendations for Radiators and/or MLI</a:t>
                      </a:r>
                      <a:endParaRPr lang="en-US" sz="1100" b="1" dirty="0"/>
                    </a:p>
                  </a:txBody>
                  <a:tcPr anchor="ctr"/>
                </a:tc>
                <a:tc>
                  <a:txBody>
                    <a:bodyPr/>
                    <a:lstStyle/>
                    <a:p>
                      <a:endParaRPr lang="en-US" sz="1100" dirty="0"/>
                    </a:p>
                  </a:txBody>
                  <a:tcPr anchor="ctr"/>
                </a:tc>
                <a:tc>
                  <a:txBody>
                    <a:bodyPr/>
                    <a:lstStyle/>
                    <a:p>
                      <a:endParaRPr lang="en-US" sz="1100" dirty="0"/>
                    </a:p>
                  </a:txBody>
                  <a:tcPr anchor="ctr"/>
                </a:tc>
                <a:tc>
                  <a:txBody>
                    <a:bodyPr/>
                    <a:lstStyle/>
                    <a:p>
                      <a:pPr marL="173038" indent="-173038"/>
                      <a:r>
                        <a:rPr lang="en-US" sz="1100" dirty="0"/>
                        <a:t>-   Coatings and MLI </a:t>
                      </a:r>
                      <a:r>
                        <a:rPr lang="el-GR" sz="1100" dirty="0"/>
                        <a:t>ε</a:t>
                      </a:r>
                      <a:r>
                        <a:rPr lang="en-US" sz="1100" dirty="0"/>
                        <a:t>* properties: indicate</a:t>
                      </a:r>
                      <a:r>
                        <a:rPr lang="en-US" sz="1100" baseline="0" dirty="0"/>
                        <a:t> assumptions</a:t>
                      </a:r>
                      <a:endParaRPr lang="en-US" sz="1100" dirty="0"/>
                    </a:p>
                  </a:txBody>
                  <a:tcPr anchor="ctr"/>
                </a:tc>
                <a:extLst>
                  <a:ext uri="{0D108BD9-81ED-4DB2-BD59-A6C34878D82A}">
                    <a16:rowId xmlns:a16="http://schemas.microsoft.com/office/drawing/2014/main" val="10002"/>
                  </a:ext>
                </a:extLst>
              </a:tr>
              <a:tr h="543342">
                <a:tc>
                  <a:txBody>
                    <a:bodyPr/>
                    <a:lstStyle/>
                    <a:p>
                      <a:r>
                        <a:rPr lang="en-US" sz="1100" b="1" dirty="0"/>
                        <a:t>Temperature contour</a:t>
                      </a:r>
                      <a:r>
                        <a:rPr lang="en-US" sz="1100" b="1" baseline="0" dirty="0"/>
                        <a:t> </a:t>
                      </a:r>
                      <a:r>
                        <a:rPr lang="en-US" sz="1100" b="1" dirty="0"/>
                        <a:t>maps</a:t>
                      </a:r>
                    </a:p>
                  </a:txBody>
                  <a:tcPr anchor="ctr"/>
                </a:tc>
                <a:tc>
                  <a:txBody>
                    <a:bodyPr/>
                    <a:lstStyle/>
                    <a:p>
                      <a:pPr marL="173038" indent="-173038"/>
                      <a:r>
                        <a:rPr lang="en-US" sz="1100" dirty="0"/>
                        <a:t>-   Gradient requirement (if applicable)</a:t>
                      </a:r>
                    </a:p>
                  </a:txBody>
                  <a:tcPr anchor="ctr"/>
                </a:tc>
                <a:tc>
                  <a:txBody>
                    <a:bodyPr/>
                    <a:lstStyle/>
                    <a:p>
                      <a:pPr marL="171450" indent="-171450">
                        <a:buFontTx/>
                        <a:buChar char="-"/>
                      </a:pPr>
                      <a:r>
                        <a:rPr lang="en-US" sz="1100" dirty="0"/>
                        <a:t>Component mass and power</a:t>
                      </a:r>
                    </a:p>
                    <a:p>
                      <a:pPr marL="171450" indent="-171450">
                        <a:buFontTx/>
                        <a:buChar char="-"/>
                      </a:pPr>
                      <a:r>
                        <a:rPr lang="en-US" sz="1100" dirty="0"/>
                        <a:t>Instrument</a:t>
                      </a:r>
                      <a:r>
                        <a:rPr lang="en-US" sz="1100" baseline="0" dirty="0"/>
                        <a:t> volume</a:t>
                      </a:r>
                      <a:endParaRPr lang="en-US" sz="1100" dirty="0"/>
                    </a:p>
                  </a:txBody>
                  <a:tcPr anchor="ctr"/>
                </a:tc>
                <a:tc>
                  <a:txBody>
                    <a:bodyPr/>
                    <a:lstStyle/>
                    <a:p>
                      <a:pPr marL="173038" indent="-173038"/>
                      <a:r>
                        <a:rPr lang="en-US" sz="1100" dirty="0"/>
                        <a:t>-   Orbit screenshots</a:t>
                      </a:r>
                      <a:r>
                        <a:rPr lang="en-US" sz="1100" baseline="0" dirty="0"/>
                        <a:t> may allow for visualization of worst-cases</a:t>
                      </a:r>
                      <a:endParaRPr lang="en-US" sz="1100" dirty="0"/>
                    </a:p>
                  </a:txBody>
                  <a:tcPr anchor="ctr"/>
                </a:tc>
                <a:extLst>
                  <a:ext uri="{0D108BD9-81ED-4DB2-BD59-A6C34878D82A}">
                    <a16:rowId xmlns:a16="http://schemas.microsoft.com/office/drawing/2014/main" val="10003"/>
                  </a:ext>
                </a:extLst>
              </a:tr>
              <a:tr h="543342">
                <a:tc>
                  <a:txBody>
                    <a:bodyPr/>
                    <a:lstStyle/>
                    <a:p>
                      <a:r>
                        <a:rPr lang="en-US" sz="1100" b="1" dirty="0"/>
                        <a:t>Required Instrument Operational and Survival Heater power</a:t>
                      </a:r>
                    </a:p>
                  </a:txBody>
                  <a:tcPr anchor="ctr"/>
                </a:tc>
                <a:tc>
                  <a:txBody>
                    <a:bodyPr/>
                    <a:lstStyle/>
                    <a:p>
                      <a:pPr marL="173038" indent="-173038"/>
                      <a:r>
                        <a:rPr lang="en-US" sz="1100" dirty="0"/>
                        <a:t>-   Operational</a:t>
                      </a:r>
                      <a:r>
                        <a:rPr lang="en-US" sz="1100" baseline="0" dirty="0"/>
                        <a:t> </a:t>
                      </a:r>
                      <a:r>
                        <a:rPr lang="en-US" sz="1100" dirty="0"/>
                        <a:t>component temperature range</a:t>
                      </a:r>
                    </a:p>
                  </a:txBody>
                  <a:tcPr anchor="ctr"/>
                </a:tc>
                <a:tc>
                  <a:txBody>
                    <a:bodyPr/>
                    <a:lstStyle/>
                    <a:p>
                      <a:pPr marL="173038" indent="-173038"/>
                      <a:r>
                        <a:rPr lang="en-US" sz="1100" dirty="0"/>
                        <a:t>-  Electrical and mechanical components survival temperature range</a:t>
                      </a:r>
                    </a:p>
                  </a:txBody>
                  <a:tcPr anchor="ctr"/>
                </a:tc>
                <a:tc>
                  <a:txBody>
                    <a:bodyPr/>
                    <a:lstStyle/>
                    <a:p>
                      <a:endParaRPr lang="en-US" sz="1100" dirty="0"/>
                    </a:p>
                  </a:txBody>
                  <a:tcPr anchor="ctr"/>
                </a:tc>
                <a:extLst>
                  <a:ext uri="{0D108BD9-81ED-4DB2-BD59-A6C34878D82A}">
                    <a16:rowId xmlns:a16="http://schemas.microsoft.com/office/drawing/2014/main" val="10004"/>
                  </a:ext>
                </a:extLst>
              </a:tr>
              <a:tr h="543342">
                <a:tc>
                  <a:txBody>
                    <a:bodyPr/>
                    <a:lstStyle/>
                    <a:p>
                      <a:r>
                        <a:rPr lang="en-US" sz="1100" b="1" dirty="0"/>
                        <a:t>Incorporate</a:t>
                      </a:r>
                      <a:r>
                        <a:rPr lang="en-US" sz="1100" b="1" baseline="0" dirty="0"/>
                        <a:t> </a:t>
                      </a:r>
                      <a:r>
                        <a:rPr lang="en-US" sz="1100" b="1" dirty="0"/>
                        <a:t>Power Dissipation</a:t>
                      </a:r>
                      <a:r>
                        <a:rPr lang="en-US" sz="1100" b="1" baseline="0" dirty="0"/>
                        <a:t> from powered instrument components</a:t>
                      </a:r>
                      <a:endParaRPr lang="en-US" sz="1100" b="1" dirty="0"/>
                    </a:p>
                  </a:txBody>
                  <a:tcPr anchor="ctr"/>
                </a:tc>
                <a:tc>
                  <a:txBody>
                    <a:bodyPr/>
                    <a:lstStyle/>
                    <a:p>
                      <a:pPr marL="173038" indent="-173038"/>
                      <a:r>
                        <a:rPr lang="en-US" sz="1100" dirty="0"/>
                        <a:t>-   Powered</a:t>
                      </a:r>
                      <a:r>
                        <a:rPr lang="en-US" sz="1100" baseline="0" dirty="0"/>
                        <a:t> element’s duty cycle. (Based on operations concept)</a:t>
                      </a:r>
                      <a:endParaRPr lang="en-US" sz="1100" dirty="0"/>
                    </a:p>
                  </a:txBody>
                  <a:tcPr anchor="ctr"/>
                </a:tc>
                <a:tc>
                  <a:txBody>
                    <a:bodyPr/>
                    <a:lstStyle/>
                    <a:p>
                      <a:pPr marL="173038" indent="-173038"/>
                      <a:r>
                        <a:rPr lang="en-US" sz="1100" dirty="0"/>
                        <a:t>-  Power used by all powered elements based on duty cycle</a:t>
                      </a:r>
                    </a:p>
                  </a:txBody>
                  <a:tcPr anchor="ctr"/>
                </a:tc>
                <a:tc>
                  <a:txBody>
                    <a:bodyPr/>
                    <a:lstStyle/>
                    <a:p>
                      <a:endParaRPr lang="en-US" sz="1100" dirty="0"/>
                    </a:p>
                  </a:txBody>
                  <a:tcPr anchor="ctr"/>
                </a:tc>
                <a:extLst>
                  <a:ext uri="{0D108BD9-81ED-4DB2-BD59-A6C34878D82A}">
                    <a16:rowId xmlns:a16="http://schemas.microsoft.com/office/drawing/2014/main" val="10005"/>
                  </a:ext>
                </a:extLst>
              </a:tr>
              <a:tr h="543342">
                <a:tc>
                  <a:txBody>
                    <a:bodyPr/>
                    <a:lstStyle/>
                    <a:p>
                      <a:r>
                        <a:rPr lang="en-US" sz="1100" b="1" dirty="0"/>
                        <a:t>Quantification of engineering resources for thermal control, including generation of a Master Equipment List (MEL) or a Bill of Materials (BOM) </a:t>
                      </a:r>
                    </a:p>
                  </a:txBody>
                  <a:tcPr anchor="ctr"/>
                </a:tc>
                <a:tc>
                  <a:txBody>
                    <a:bodyPr/>
                    <a:lstStyle/>
                    <a:p>
                      <a:endParaRPr lang="en-US" sz="1100" dirty="0"/>
                    </a:p>
                  </a:txBody>
                  <a:tcPr anchor="ctr"/>
                </a:tc>
                <a:tc>
                  <a:txBody>
                    <a:bodyPr/>
                    <a:lstStyle/>
                    <a:p>
                      <a:endParaRPr lang="en-US" sz="1100" dirty="0"/>
                    </a:p>
                  </a:txBody>
                  <a:tcPr anchor="ctr"/>
                </a:tc>
                <a:tc>
                  <a:txBody>
                    <a:bodyPr/>
                    <a:lstStyle/>
                    <a:p>
                      <a:pPr marL="171450" indent="-171450">
                        <a:buFontTx/>
                        <a:buChar char="-"/>
                      </a:pPr>
                      <a:r>
                        <a:rPr lang="en-US" sz="1100" dirty="0"/>
                        <a:t>Mass</a:t>
                      </a:r>
                      <a:r>
                        <a:rPr lang="en-US" sz="1100" baseline="0" dirty="0"/>
                        <a:t> of thermal components</a:t>
                      </a:r>
                    </a:p>
                    <a:p>
                      <a:pPr marL="171450" indent="-171450">
                        <a:buFontTx/>
                        <a:buChar char="-"/>
                      </a:pPr>
                      <a:r>
                        <a:rPr lang="en-US" sz="1100" baseline="0" dirty="0"/>
                        <a:t>Composition</a:t>
                      </a:r>
                    </a:p>
                    <a:p>
                      <a:pPr marL="171450" indent="-171450">
                        <a:buFontTx/>
                        <a:buChar char="-"/>
                      </a:pPr>
                      <a:r>
                        <a:rPr lang="en-US" sz="1100" baseline="0" dirty="0"/>
                        <a:t>Vendors / heritage</a:t>
                      </a:r>
                    </a:p>
                    <a:p>
                      <a:pPr marL="171450" indent="-171450">
                        <a:buFontTx/>
                        <a:buChar char="-"/>
                      </a:pPr>
                      <a:r>
                        <a:rPr lang="en-US" sz="1100" baseline="0" dirty="0"/>
                        <a:t>Technology Readiness Level (TRL) assumptions</a:t>
                      </a:r>
                      <a:endParaRPr lang="en-US" sz="1100" dirty="0"/>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50899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4150"/>
            <a:ext cx="8459638" cy="657225"/>
          </a:xfrm>
        </p:spPr>
        <p:txBody>
          <a:bodyPr/>
          <a:lstStyle/>
          <a:p>
            <a:r>
              <a:rPr lang="en-US" dirty="0"/>
              <a:t>Typical Goals from Rapid Thermal Analysis</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9179478"/>
              </p:ext>
            </p:extLst>
          </p:nvPr>
        </p:nvGraphicFramePr>
        <p:xfrm>
          <a:off x="421197" y="1002331"/>
          <a:ext cx="8149780" cy="4624456"/>
        </p:xfrm>
        <a:graphic>
          <a:graphicData uri="http://schemas.openxmlformats.org/drawingml/2006/table">
            <a:tbl>
              <a:tblPr firstRow="1" bandRow="1">
                <a:tableStyleId>{5C22544A-7EE6-4342-B048-85BDC9FD1C3A}</a:tableStyleId>
              </a:tblPr>
              <a:tblGrid>
                <a:gridCol w="2037445">
                  <a:extLst>
                    <a:ext uri="{9D8B030D-6E8A-4147-A177-3AD203B41FA5}">
                      <a16:colId xmlns:a16="http://schemas.microsoft.com/office/drawing/2014/main" val="20000"/>
                    </a:ext>
                  </a:extLst>
                </a:gridCol>
                <a:gridCol w="2037445">
                  <a:extLst>
                    <a:ext uri="{9D8B030D-6E8A-4147-A177-3AD203B41FA5}">
                      <a16:colId xmlns:a16="http://schemas.microsoft.com/office/drawing/2014/main" val="20001"/>
                    </a:ext>
                  </a:extLst>
                </a:gridCol>
                <a:gridCol w="2037445">
                  <a:extLst>
                    <a:ext uri="{9D8B030D-6E8A-4147-A177-3AD203B41FA5}">
                      <a16:colId xmlns:a16="http://schemas.microsoft.com/office/drawing/2014/main" val="20002"/>
                    </a:ext>
                  </a:extLst>
                </a:gridCol>
                <a:gridCol w="2037445">
                  <a:extLst>
                    <a:ext uri="{9D8B030D-6E8A-4147-A177-3AD203B41FA5}">
                      <a16:colId xmlns:a16="http://schemas.microsoft.com/office/drawing/2014/main" val="20003"/>
                    </a:ext>
                  </a:extLst>
                </a:gridCol>
              </a:tblGrid>
              <a:tr h="997336">
                <a:tc>
                  <a:txBody>
                    <a:bodyPr/>
                    <a:lstStyle/>
                    <a:p>
                      <a:pPr algn="ctr"/>
                      <a:r>
                        <a:rPr lang="en-US" sz="1400" dirty="0">
                          <a:solidFill>
                            <a:schemeClr val="tx1"/>
                          </a:solidFill>
                        </a:rPr>
                        <a:t>Analysis Goal or Deliverable</a:t>
                      </a:r>
                    </a:p>
                  </a:txBody>
                  <a:tcPr anchor="ctr">
                    <a:solidFill>
                      <a:schemeClr val="accent1">
                        <a:lumMod val="60000"/>
                        <a:lumOff val="40000"/>
                      </a:schemeClr>
                    </a:solidFill>
                  </a:tcPr>
                </a:tc>
                <a:tc>
                  <a:txBody>
                    <a:bodyPr/>
                    <a:lstStyle/>
                    <a:p>
                      <a:pPr algn="ctr"/>
                      <a:r>
                        <a:rPr lang="en-US" sz="1400" dirty="0">
                          <a:solidFill>
                            <a:schemeClr val="tx1"/>
                          </a:solidFill>
                        </a:rPr>
                        <a:t>Required</a:t>
                      </a:r>
                      <a:r>
                        <a:rPr lang="en-US" sz="1400" baseline="0" dirty="0">
                          <a:solidFill>
                            <a:schemeClr val="tx1"/>
                          </a:solidFill>
                        </a:rPr>
                        <a:t> Information from Science Team</a:t>
                      </a:r>
                      <a:endParaRPr lang="en-US" sz="1400" dirty="0">
                        <a:solidFill>
                          <a:schemeClr val="tx1"/>
                        </a:solidFill>
                      </a:endParaRPr>
                    </a:p>
                  </a:txBody>
                  <a:tcPr anchor="c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Required</a:t>
                      </a:r>
                      <a:r>
                        <a:rPr lang="en-US" sz="1400" baseline="0" dirty="0">
                          <a:solidFill>
                            <a:schemeClr val="tx1"/>
                          </a:solidFill>
                        </a:rPr>
                        <a:t> Information from Other Discipline Engineers</a:t>
                      </a:r>
                      <a:endParaRPr lang="en-US" sz="1400" dirty="0">
                        <a:solidFill>
                          <a:schemeClr val="tx1"/>
                        </a:solidFill>
                      </a:endParaRPr>
                    </a:p>
                  </a:txBody>
                  <a:tcPr anchor="ctr">
                    <a:solidFill>
                      <a:schemeClr val="accent1">
                        <a:lumMod val="60000"/>
                        <a:lumOff val="40000"/>
                      </a:schemeClr>
                    </a:solidFill>
                  </a:tcPr>
                </a:tc>
                <a:tc>
                  <a:txBody>
                    <a:bodyPr/>
                    <a:lstStyle/>
                    <a:p>
                      <a:pPr algn="ctr"/>
                      <a:r>
                        <a:rPr lang="en-US" sz="1400" dirty="0">
                          <a:solidFill>
                            <a:schemeClr val="tx1"/>
                          </a:solidFill>
                        </a:rPr>
                        <a:t>Assumptions</a:t>
                      </a:r>
                      <a:r>
                        <a:rPr lang="en-US" sz="1400" baseline="0" dirty="0">
                          <a:solidFill>
                            <a:schemeClr val="tx1"/>
                          </a:solidFill>
                        </a:rPr>
                        <a:t> (and/or Derivations by Thermal Engineer)</a:t>
                      </a:r>
                      <a:endParaRPr lang="en-US" sz="1400" dirty="0">
                        <a:solidFill>
                          <a:schemeClr val="tx1"/>
                        </a:solidFill>
                      </a:endParaRPr>
                    </a:p>
                  </a:txBody>
                  <a:tcPr anchor="ctr">
                    <a:solidFill>
                      <a:schemeClr val="accent1">
                        <a:lumMod val="60000"/>
                        <a:lumOff val="40000"/>
                      </a:schemeClr>
                    </a:solidFill>
                  </a:tcPr>
                </a:tc>
                <a:extLst>
                  <a:ext uri="{0D108BD9-81ED-4DB2-BD59-A6C34878D82A}">
                    <a16:rowId xmlns:a16="http://schemas.microsoft.com/office/drawing/2014/main" val="10000"/>
                  </a:ext>
                </a:extLst>
              </a:tr>
              <a:tr h="543342">
                <a:tc>
                  <a:txBody>
                    <a:bodyPr/>
                    <a:lstStyle/>
                    <a:p>
                      <a:r>
                        <a:rPr lang="en-US" sz="1100" b="1" dirty="0"/>
                        <a:t>Thermal</a:t>
                      </a:r>
                      <a:r>
                        <a:rPr lang="en-US" sz="1100" b="1" baseline="0" dirty="0"/>
                        <a:t> Transient Temperature within a Thermal Zone</a:t>
                      </a:r>
                      <a:endParaRPr lang="en-US" sz="1100" b="1" dirty="0"/>
                    </a:p>
                  </a:txBody>
                  <a:tcPr anchor="ctr"/>
                </a:tc>
                <a:tc>
                  <a:txBody>
                    <a:bodyPr/>
                    <a:lstStyle/>
                    <a:p>
                      <a:pPr marL="171450" indent="-171450">
                        <a:buFontTx/>
                        <a:buChar char="-"/>
                      </a:pPr>
                      <a:r>
                        <a:rPr lang="en-US" sz="1100" dirty="0"/>
                        <a:t>Required duration of zone temperature stability</a:t>
                      </a:r>
                    </a:p>
                    <a:p>
                      <a:pPr marL="171450" indent="-171450">
                        <a:buFontTx/>
                        <a:buChar char="-"/>
                      </a:pPr>
                      <a:r>
                        <a:rPr lang="en-US" sz="1100" dirty="0"/>
                        <a:t>Range of Temperature external to Instrument (if planetary)</a:t>
                      </a:r>
                    </a:p>
                  </a:txBody>
                  <a:tcPr anchor="ctr"/>
                </a:tc>
                <a:tc>
                  <a:txBody>
                    <a:bodyPr/>
                    <a:lstStyle/>
                    <a:p>
                      <a:pPr marL="112713" indent="-112713"/>
                      <a:r>
                        <a:rPr lang="en-US" sz="1100" dirty="0"/>
                        <a:t>-</a:t>
                      </a:r>
                      <a:r>
                        <a:rPr lang="en-US" sz="1100" baseline="0" dirty="0"/>
                        <a:t> </a:t>
                      </a:r>
                      <a:r>
                        <a:rPr lang="en-US" sz="1100" dirty="0"/>
                        <a:t>Mass of instrument components </a:t>
                      </a:r>
                    </a:p>
                  </a:txBody>
                  <a:tcPr anchor="ctr"/>
                </a:tc>
                <a:tc>
                  <a:txBody>
                    <a:bodyPr/>
                    <a:lstStyle/>
                    <a:p>
                      <a:pPr marL="171450" indent="-171450">
                        <a:buFontTx/>
                        <a:buChar char="-"/>
                      </a:pPr>
                      <a:r>
                        <a:rPr lang="en-US" sz="1100" dirty="0"/>
                        <a:t>Bounding hot/cold/survival cases vs.</a:t>
                      </a:r>
                      <a:r>
                        <a:rPr lang="en-US" sz="1100" baseline="0" dirty="0"/>
                        <a:t> requirements</a:t>
                      </a:r>
                    </a:p>
                    <a:p>
                      <a:pPr marL="171450" indent="-171450">
                        <a:buFontTx/>
                        <a:buChar char="-"/>
                      </a:pPr>
                      <a:r>
                        <a:rPr lang="en-US" sz="1100" baseline="0" dirty="0"/>
                        <a:t>Graphs of temperature vs. time</a:t>
                      </a:r>
                      <a:endParaRPr lang="en-US" sz="1100" dirty="0"/>
                    </a:p>
                  </a:txBody>
                  <a:tcPr anchor="ctr"/>
                </a:tc>
                <a:extLst>
                  <a:ext uri="{0D108BD9-81ED-4DB2-BD59-A6C34878D82A}">
                    <a16:rowId xmlns:a16="http://schemas.microsoft.com/office/drawing/2014/main" val="10002"/>
                  </a:ext>
                </a:extLst>
              </a:tr>
              <a:tr h="543342">
                <a:tc>
                  <a:txBody>
                    <a:bodyPr/>
                    <a:lstStyle/>
                    <a:p>
                      <a:r>
                        <a:rPr lang="en-US" sz="1100" b="1" dirty="0"/>
                        <a:t>Radiator placement and orientation</a:t>
                      </a:r>
                    </a:p>
                  </a:txBody>
                  <a:tcPr anchor="ctr"/>
                </a:tc>
                <a:tc>
                  <a:txBody>
                    <a:bodyPr/>
                    <a:lstStyle/>
                    <a:p>
                      <a:r>
                        <a:rPr lang="en-US" sz="1100" dirty="0"/>
                        <a:t>-Operational S/C or Instrument nominal and worse case orientation (and</a:t>
                      </a:r>
                      <a:r>
                        <a:rPr lang="en-US" sz="1100" baseline="0" dirty="0"/>
                        <a:t> slewing) </a:t>
                      </a:r>
                      <a:r>
                        <a:rPr lang="en-US" sz="1100" dirty="0"/>
                        <a:t>with respect to Sun,</a:t>
                      </a:r>
                      <a:r>
                        <a:rPr lang="en-US" sz="1100" baseline="0" dirty="0"/>
                        <a:t> Earth and moon</a:t>
                      </a:r>
                      <a:endParaRPr lang="en-US" sz="1100" dirty="0"/>
                    </a:p>
                  </a:txBody>
                  <a:tcPr anchor="ctr"/>
                </a:tc>
                <a:tc>
                  <a:txBody>
                    <a:bodyPr/>
                    <a:lstStyle/>
                    <a:p>
                      <a:pPr marL="171450" indent="-171450">
                        <a:buFontTx/>
                        <a:buChar char="-"/>
                      </a:pPr>
                      <a:r>
                        <a:rPr lang="en-US" sz="1100" dirty="0"/>
                        <a:t>Surface area available for radiator mounting</a:t>
                      </a:r>
                    </a:p>
                    <a:p>
                      <a:pPr marL="171450" indent="-171450">
                        <a:buFontTx/>
                        <a:buChar char="-"/>
                      </a:pPr>
                      <a:r>
                        <a:rPr lang="en-US" sz="1100" dirty="0"/>
                        <a:t>Available sides on the instrument or spacecraft for radiator placement</a:t>
                      </a:r>
                    </a:p>
                    <a:p>
                      <a:pPr marL="171450" indent="-171450">
                        <a:buFontTx/>
                        <a:buChar char="-"/>
                      </a:pPr>
                      <a:r>
                        <a:rPr lang="en-US" sz="1100" dirty="0"/>
                        <a:t>Is there a dedicated cold side to the spacecraft?</a:t>
                      </a:r>
                    </a:p>
                  </a:txBody>
                  <a:tcPr anchor="ctr"/>
                </a:tc>
                <a:tc>
                  <a:txBody>
                    <a:bodyPr/>
                    <a:lstStyle/>
                    <a:p>
                      <a:r>
                        <a:rPr lang="en-US" sz="1100" dirty="0"/>
                        <a:t>- If</a:t>
                      </a:r>
                      <a:r>
                        <a:rPr lang="en-US" sz="1100" baseline="0" dirty="0"/>
                        <a:t> a solar shield or Earth shield is required to achieve desired radiator temperatures, and if this is deployable vs. fixed</a:t>
                      </a:r>
                      <a:endParaRPr lang="en-US" sz="1100" dirty="0"/>
                    </a:p>
                  </a:txBody>
                  <a:tcPr anchor="ctr"/>
                </a:tc>
                <a:extLst>
                  <a:ext uri="{0D108BD9-81ED-4DB2-BD59-A6C34878D82A}">
                    <a16:rowId xmlns:a16="http://schemas.microsoft.com/office/drawing/2014/main" val="10004"/>
                  </a:ext>
                </a:extLst>
              </a:tr>
              <a:tr h="543342">
                <a:tc>
                  <a:txBody>
                    <a:bodyPr/>
                    <a:lstStyle/>
                    <a:p>
                      <a:r>
                        <a:rPr lang="en-US" sz="1100" b="1" dirty="0"/>
                        <a:t>Required Radiator</a:t>
                      </a:r>
                      <a:r>
                        <a:rPr lang="en-US" sz="1100" b="1" baseline="0" dirty="0"/>
                        <a:t> size and Temperature per Thermal zone</a:t>
                      </a:r>
                      <a:endParaRPr lang="en-US" sz="1100"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 Operational S/C or Instrument nominal and worse case orientation (and</a:t>
                      </a:r>
                      <a:r>
                        <a:rPr lang="en-US" sz="1100" baseline="0" dirty="0"/>
                        <a:t> slewing) </a:t>
                      </a:r>
                      <a:r>
                        <a:rPr lang="en-US" sz="1100" dirty="0"/>
                        <a:t>with respect to Sun,</a:t>
                      </a:r>
                      <a:r>
                        <a:rPr lang="en-US" sz="1100" baseline="0" dirty="0"/>
                        <a:t> Earth and moon</a:t>
                      </a:r>
                      <a:endParaRPr lang="en-US" sz="1100" dirty="0"/>
                    </a:p>
                    <a:p>
                      <a:r>
                        <a:rPr lang="en-US" sz="1100" dirty="0"/>
                        <a:t>- Notional distance from instrument to radiator location</a:t>
                      </a:r>
                      <a:r>
                        <a:rPr lang="en-US" sz="1100" baseline="0" dirty="0"/>
                        <a:t> on S/C</a:t>
                      </a:r>
                      <a:endParaRPr lang="en-US" sz="1100" dirty="0"/>
                    </a:p>
                  </a:txBody>
                  <a:tcPr anchor="ctr"/>
                </a:tc>
                <a:tc>
                  <a:txBody>
                    <a:bodyPr/>
                    <a:lstStyle/>
                    <a:p>
                      <a:pPr marL="171450" indent="-171450">
                        <a:buFontTx/>
                        <a:buChar char="-"/>
                      </a:pPr>
                      <a:r>
                        <a:rPr lang="en-US" sz="1100" dirty="0"/>
                        <a:t>Component power</a:t>
                      </a:r>
                    </a:p>
                    <a:p>
                      <a:pPr marL="171450" indent="-171450">
                        <a:buFontTx/>
                        <a:buChar char="-"/>
                      </a:pPr>
                      <a:r>
                        <a:rPr lang="en-US" sz="1100" dirty="0"/>
                        <a:t>Instrument</a:t>
                      </a:r>
                      <a:r>
                        <a:rPr lang="en-US" sz="1100" baseline="0" dirty="0"/>
                        <a:t> volume</a:t>
                      </a:r>
                      <a:endParaRPr lang="en-US" sz="1100" dirty="0"/>
                    </a:p>
                  </a:txBody>
                  <a:tcPr anchor="ctr"/>
                </a:tc>
                <a:tc>
                  <a:txBody>
                    <a:bodyPr/>
                    <a:lstStyle/>
                    <a:p>
                      <a:endParaRPr lang="en-US" sz="1100" dirty="0"/>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99604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4150"/>
            <a:ext cx="8347494" cy="657225"/>
          </a:xfrm>
        </p:spPr>
        <p:txBody>
          <a:bodyPr/>
          <a:lstStyle/>
          <a:p>
            <a:r>
              <a:rPr lang="en-US" dirty="0"/>
              <a:t>How this comes together: an example of a rapid design schedule in the IDL</a:t>
            </a:r>
          </a:p>
        </p:txBody>
      </p:sp>
      <p:graphicFrame>
        <p:nvGraphicFramePr>
          <p:cNvPr id="6" name="Table 5"/>
          <p:cNvGraphicFramePr>
            <a:graphicFrameLocks noGrp="1"/>
          </p:cNvGraphicFramePr>
          <p:nvPr>
            <p:extLst>
              <p:ext uri="{D42A27DB-BD31-4B8C-83A1-F6EECF244321}">
                <p14:modId xmlns:p14="http://schemas.microsoft.com/office/powerpoint/2010/main" val="1864678513"/>
              </p:ext>
            </p:extLst>
          </p:nvPr>
        </p:nvGraphicFramePr>
        <p:xfrm>
          <a:off x="77788" y="1224042"/>
          <a:ext cx="2866235" cy="715937"/>
        </p:xfrm>
        <a:graphic>
          <a:graphicData uri="http://schemas.openxmlformats.org/drawingml/2006/table">
            <a:tbl>
              <a:tblPr firstRow="1" bandRow="1"/>
              <a:tblGrid>
                <a:gridCol w="573247">
                  <a:extLst>
                    <a:ext uri="{9D8B030D-6E8A-4147-A177-3AD203B41FA5}">
                      <a16:colId xmlns:a16="http://schemas.microsoft.com/office/drawing/2014/main" val="2622718327"/>
                    </a:ext>
                  </a:extLst>
                </a:gridCol>
                <a:gridCol w="573247">
                  <a:extLst>
                    <a:ext uri="{9D8B030D-6E8A-4147-A177-3AD203B41FA5}">
                      <a16:colId xmlns:a16="http://schemas.microsoft.com/office/drawing/2014/main" val="2664773537"/>
                    </a:ext>
                  </a:extLst>
                </a:gridCol>
                <a:gridCol w="573247">
                  <a:extLst>
                    <a:ext uri="{9D8B030D-6E8A-4147-A177-3AD203B41FA5}">
                      <a16:colId xmlns:a16="http://schemas.microsoft.com/office/drawing/2014/main" val="2792650121"/>
                    </a:ext>
                  </a:extLst>
                </a:gridCol>
                <a:gridCol w="573247">
                  <a:extLst>
                    <a:ext uri="{9D8B030D-6E8A-4147-A177-3AD203B41FA5}">
                      <a16:colId xmlns:a16="http://schemas.microsoft.com/office/drawing/2014/main" val="124572723"/>
                    </a:ext>
                  </a:extLst>
                </a:gridCol>
                <a:gridCol w="573247">
                  <a:extLst>
                    <a:ext uri="{9D8B030D-6E8A-4147-A177-3AD203B41FA5}">
                      <a16:colId xmlns:a16="http://schemas.microsoft.com/office/drawing/2014/main" val="563719293"/>
                    </a:ext>
                  </a:extLst>
                </a:gridCol>
              </a:tblGrid>
              <a:tr h="715937">
                <a:tc>
                  <a:txBody>
                    <a:bodyPr/>
                    <a:lstStyle>
                      <a:lvl1pPr marL="0" algn="l" defTabSz="914400" rtl="0" eaLnBrk="1" latinLnBrk="0" hangingPunct="1">
                        <a:defRPr sz="1800" b="1" kern="1200">
                          <a:solidFill>
                            <a:schemeClr val="lt1"/>
                          </a:solidFill>
                          <a:latin typeface="Arial"/>
                          <a:ea typeface="ＭＳ Ｐゴシック"/>
                          <a:cs typeface="ＭＳ Ｐゴシック"/>
                        </a:defRPr>
                      </a:lvl1pPr>
                      <a:lvl2pPr marL="457200" algn="l" defTabSz="914400" rtl="0" eaLnBrk="1" latinLnBrk="0" hangingPunct="1">
                        <a:defRPr sz="1800" b="1" kern="1200">
                          <a:solidFill>
                            <a:schemeClr val="lt1"/>
                          </a:solidFill>
                          <a:latin typeface="Arial"/>
                          <a:ea typeface="ＭＳ Ｐゴシック"/>
                          <a:cs typeface="ＭＳ Ｐゴシック"/>
                        </a:defRPr>
                      </a:lvl2pPr>
                      <a:lvl3pPr marL="914400" algn="l" defTabSz="914400" rtl="0" eaLnBrk="1" latinLnBrk="0" hangingPunct="1">
                        <a:defRPr sz="1800" b="1" kern="1200">
                          <a:solidFill>
                            <a:schemeClr val="lt1"/>
                          </a:solidFill>
                          <a:latin typeface="Arial"/>
                          <a:ea typeface="ＭＳ Ｐゴシック"/>
                          <a:cs typeface="ＭＳ Ｐゴシック"/>
                        </a:defRPr>
                      </a:lvl3pPr>
                      <a:lvl4pPr marL="1371600" algn="l" defTabSz="914400" rtl="0" eaLnBrk="1" latinLnBrk="0" hangingPunct="1">
                        <a:defRPr sz="1800" b="1" kern="1200">
                          <a:solidFill>
                            <a:schemeClr val="lt1"/>
                          </a:solidFill>
                          <a:latin typeface="Arial"/>
                          <a:ea typeface="ＭＳ Ｐゴシック"/>
                          <a:cs typeface="ＭＳ Ｐゴシック"/>
                        </a:defRPr>
                      </a:lvl4pPr>
                      <a:lvl5pPr marL="1828800" algn="l" defTabSz="914400" rtl="0" eaLnBrk="1" latinLnBrk="0" hangingPunct="1">
                        <a:defRPr sz="1800" b="1" kern="1200">
                          <a:solidFill>
                            <a:schemeClr val="lt1"/>
                          </a:solidFill>
                          <a:latin typeface="Arial"/>
                          <a:ea typeface="ＭＳ Ｐゴシック"/>
                          <a:cs typeface="ＭＳ Ｐゴシック"/>
                        </a:defRPr>
                      </a:lvl5pPr>
                      <a:lvl6pPr marL="2286000" algn="l" defTabSz="914400" rtl="0" eaLnBrk="1" latinLnBrk="0" hangingPunct="1">
                        <a:defRPr sz="1800" b="1" kern="1200">
                          <a:solidFill>
                            <a:schemeClr val="lt1"/>
                          </a:solidFill>
                          <a:latin typeface="Arial"/>
                          <a:ea typeface="ＭＳ Ｐゴシック"/>
                          <a:cs typeface="ＭＳ Ｐゴシック"/>
                        </a:defRPr>
                      </a:lvl6pPr>
                      <a:lvl7pPr marL="2743200" algn="l" defTabSz="914400" rtl="0" eaLnBrk="1" latinLnBrk="0" hangingPunct="1">
                        <a:defRPr sz="1800" b="1" kern="1200">
                          <a:solidFill>
                            <a:schemeClr val="lt1"/>
                          </a:solidFill>
                          <a:latin typeface="Arial"/>
                          <a:ea typeface="ＭＳ Ｐゴシック"/>
                          <a:cs typeface="ＭＳ Ｐゴシック"/>
                        </a:defRPr>
                      </a:lvl7pPr>
                      <a:lvl8pPr marL="3200400" algn="l" defTabSz="914400" rtl="0" eaLnBrk="1" latinLnBrk="0" hangingPunct="1">
                        <a:defRPr sz="1800" b="1" kern="1200">
                          <a:solidFill>
                            <a:schemeClr val="lt1"/>
                          </a:solidFill>
                          <a:latin typeface="Arial"/>
                          <a:ea typeface="ＭＳ Ｐゴシック"/>
                          <a:cs typeface="ＭＳ Ｐゴシック"/>
                        </a:defRPr>
                      </a:lvl8pPr>
                      <a:lvl9pPr marL="3657600" algn="l" defTabSz="914400" rtl="0" eaLnBrk="1" latinLnBrk="0" hangingPunct="1">
                        <a:defRPr sz="1800" b="1" kern="1200">
                          <a:solidFill>
                            <a:schemeClr val="lt1"/>
                          </a:solidFill>
                          <a:latin typeface="Arial"/>
                          <a:ea typeface="ＭＳ Ｐゴシック"/>
                          <a:cs typeface="ＭＳ Ｐゴシック"/>
                        </a:defRPr>
                      </a:lvl9pPr>
                    </a:lstStyle>
                    <a:p>
                      <a:pPr algn="ctr"/>
                      <a:r>
                        <a:rPr lang="en-US" sz="3500" b="0" dirty="0">
                          <a:solidFill>
                            <a:schemeClr val="bg1">
                              <a:lumMod val="85000"/>
                            </a:schemeClr>
                          </a:solidFill>
                        </a:rPr>
                        <a:t>M</a:t>
                      </a:r>
                    </a:p>
                  </a:txBody>
                  <a:tcPr marL="52301" marR="52301" marT="26150" marB="2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ＭＳ Ｐゴシック"/>
                          <a:cs typeface="ＭＳ Ｐゴシック"/>
                        </a:defRPr>
                      </a:lvl1pPr>
                      <a:lvl2pPr marL="457200" algn="l" defTabSz="914400" rtl="0" eaLnBrk="1" latinLnBrk="0" hangingPunct="1">
                        <a:defRPr sz="1800" b="1" kern="1200">
                          <a:solidFill>
                            <a:schemeClr val="lt1"/>
                          </a:solidFill>
                          <a:latin typeface="Arial"/>
                          <a:ea typeface="ＭＳ Ｐゴシック"/>
                          <a:cs typeface="ＭＳ Ｐゴシック"/>
                        </a:defRPr>
                      </a:lvl2pPr>
                      <a:lvl3pPr marL="914400" algn="l" defTabSz="914400" rtl="0" eaLnBrk="1" latinLnBrk="0" hangingPunct="1">
                        <a:defRPr sz="1800" b="1" kern="1200">
                          <a:solidFill>
                            <a:schemeClr val="lt1"/>
                          </a:solidFill>
                          <a:latin typeface="Arial"/>
                          <a:ea typeface="ＭＳ Ｐゴシック"/>
                          <a:cs typeface="ＭＳ Ｐゴシック"/>
                        </a:defRPr>
                      </a:lvl3pPr>
                      <a:lvl4pPr marL="1371600" algn="l" defTabSz="914400" rtl="0" eaLnBrk="1" latinLnBrk="0" hangingPunct="1">
                        <a:defRPr sz="1800" b="1" kern="1200">
                          <a:solidFill>
                            <a:schemeClr val="lt1"/>
                          </a:solidFill>
                          <a:latin typeface="Arial"/>
                          <a:ea typeface="ＭＳ Ｐゴシック"/>
                          <a:cs typeface="ＭＳ Ｐゴシック"/>
                        </a:defRPr>
                      </a:lvl4pPr>
                      <a:lvl5pPr marL="1828800" algn="l" defTabSz="914400" rtl="0" eaLnBrk="1" latinLnBrk="0" hangingPunct="1">
                        <a:defRPr sz="1800" b="1" kern="1200">
                          <a:solidFill>
                            <a:schemeClr val="lt1"/>
                          </a:solidFill>
                          <a:latin typeface="Arial"/>
                          <a:ea typeface="ＭＳ Ｐゴシック"/>
                          <a:cs typeface="ＭＳ Ｐゴシック"/>
                        </a:defRPr>
                      </a:lvl5pPr>
                      <a:lvl6pPr marL="2286000" algn="l" defTabSz="914400" rtl="0" eaLnBrk="1" latinLnBrk="0" hangingPunct="1">
                        <a:defRPr sz="1800" b="1" kern="1200">
                          <a:solidFill>
                            <a:schemeClr val="lt1"/>
                          </a:solidFill>
                          <a:latin typeface="Arial"/>
                          <a:ea typeface="ＭＳ Ｐゴシック"/>
                          <a:cs typeface="ＭＳ Ｐゴシック"/>
                        </a:defRPr>
                      </a:lvl6pPr>
                      <a:lvl7pPr marL="2743200" algn="l" defTabSz="914400" rtl="0" eaLnBrk="1" latinLnBrk="0" hangingPunct="1">
                        <a:defRPr sz="1800" b="1" kern="1200">
                          <a:solidFill>
                            <a:schemeClr val="lt1"/>
                          </a:solidFill>
                          <a:latin typeface="Arial"/>
                          <a:ea typeface="ＭＳ Ｐゴシック"/>
                          <a:cs typeface="ＭＳ Ｐゴシック"/>
                        </a:defRPr>
                      </a:lvl7pPr>
                      <a:lvl8pPr marL="3200400" algn="l" defTabSz="914400" rtl="0" eaLnBrk="1" latinLnBrk="0" hangingPunct="1">
                        <a:defRPr sz="1800" b="1" kern="1200">
                          <a:solidFill>
                            <a:schemeClr val="lt1"/>
                          </a:solidFill>
                          <a:latin typeface="Arial"/>
                          <a:ea typeface="ＭＳ Ｐゴシック"/>
                          <a:cs typeface="ＭＳ Ｐゴシック"/>
                        </a:defRPr>
                      </a:lvl8pPr>
                      <a:lvl9pPr marL="3657600" algn="l" defTabSz="914400" rtl="0" eaLnBrk="1" latinLnBrk="0" hangingPunct="1">
                        <a:defRPr sz="1800" b="1" kern="1200">
                          <a:solidFill>
                            <a:schemeClr val="lt1"/>
                          </a:solidFill>
                          <a:latin typeface="Arial"/>
                          <a:ea typeface="ＭＳ Ｐゴシック"/>
                          <a:cs typeface="ＭＳ Ｐゴシック"/>
                        </a:defRPr>
                      </a:lvl9pPr>
                    </a:lstStyle>
                    <a:p>
                      <a:pPr algn="ctr"/>
                      <a:r>
                        <a:rPr lang="en-US" sz="3500" b="0" dirty="0">
                          <a:solidFill>
                            <a:schemeClr val="bg1">
                              <a:lumMod val="85000"/>
                            </a:schemeClr>
                          </a:solidFill>
                        </a:rPr>
                        <a:t>T</a:t>
                      </a:r>
                    </a:p>
                  </a:txBody>
                  <a:tcPr marL="52301" marR="52301" marT="26150" marB="2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ＭＳ Ｐゴシック"/>
                          <a:cs typeface="ＭＳ Ｐゴシック"/>
                        </a:defRPr>
                      </a:lvl1pPr>
                      <a:lvl2pPr marL="457200" algn="l" defTabSz="914400" rtl="0" eaLnBrk="1" latinLnBrk="0" hangingPunct="1">
                        <a:defRPr sz="1800" b="1" kern="1200">
                          <a:solidFill>
                            <a:schemeClr val="lt1"/>
                          </a:solidFill>
                          <a:latin typeface="Arial"/>
                          <a:ea typeface="ＭＳ Ｐゴシック"/>
                          <a:cs typeface="ＭＳ Ｐゴシック"/>
                        </a:defRPr>
                      </a:lvl2pPr>
                      <a:lvl3pPr marL="914400" algn="l" defTabSz="914400" rtl="0" eaLnBrk="1" latinLnBrk="0" hangingPunct="1">
                        <a:defRPr sz="1800" b="1" kern="1200">
                          <a:solidFill>
                            <a:schemeClr val="lt1"/>
                          </a:solidFill>
                          <a:latin typeface="Arial"/>
                          <a:ea typeface="ＭＳ Ｐゴシック"/>
                          <a:cs typeface="ＭＳ Ｐゴシック"/>
                        </a:defRPr>
                      </a:lvl3pPr>
                      <a:lvl4pPr marL="1371600" algn="l" defTabSz="914400" rtl="0" eaLnBrk="1" latinLnBrk="0" hangingPunct="1">
                        <a:defRPr sz="1800" b="1" kern="1200">
                          <a:solidFill>
                            <a:schemeClr val="lt1"/>
                          </a:solidFill>
                          <a:latin typeface="Arial"/>
                          <a:ea typeface="ＭＳ Ｐゴシック"/>
                          <a:cs typeface="ＭＳ Ｐゴシック"/>
                        </a:defRPr>
                      </a:lvl4pPr>
                      <a:lvl5pPr marL="1828800" algn="l" defTabSz="914400" rtl="0" eaLnBrk="1" latinLnBrk="0" hangingPunct="1">
                        <a:defRPr sz="1800" b="1" kern="1200">
                          <a:solidFill>
                            <a:schemeClr val="lt1"/>
                          </a:solidFill>
                          <a:latin typeface="Arial"/>
                          <a:ea typeface="ＭＳ Ｐゴシック"/>
                          <a:cs typeface="ＭＳ Ｐゴシック"/>
                        </a:defRPr>
                      </a:lvl5pPr>
                      <a:lvl6pPr marL="2286000" algn="l" defTabSz="914400" rtl="0" eaLnBrk="1" latinLnBrk="0" hangingPunct="1">
                        <a:defRPr sz="1800" b="1" kern="1200">
                          <a:solidFill>
                            <a:schemeClr val="lt1"/>
                          </a:solidFill>
                          <a:latin typeface="Arial"/>
                          <a:ea typeface="ＭＳ Ｐゴシック"/>
                          <a:cs typeface="ＭＳ Ｐゴシック"/>
                        </a:defRPr>
                      </a:lvl6pPr>
                      <a:lvl7pPr marL="2743200" algn="l" defTabSz="914400" rtl="0" eaLnBrk="1" latinLnBrk="0" hangingPunct="1">
                        <a:defRPr sz="1800" b="1" kern="1200">
                          <a:solidFill>
                            <a:schemeClr val="lt1"/>
                          </a:solidFill>
                          <a:latin typeface="Arial"/>
                          <a:ea typeface="ＭＳ Ｐゴシック"/>
                          <a:cs typeface="ＭＳ Ｐゴシック"/>
                        </a:defRPr>
                      </a:lvl7pPr>
                      <a:lvl8pPr marL="3200400" algn="l" defTabSz="914400" rtl="0" eaLnBrk="1" latinLnBrk="0" hangingPunct="1">
                        <a:defRPr sz="1800" b="1" kern="1200">
                          <a:solidFill>
                            <a:schemeClr val="lt1"/>
                          </a:solidFill>
                          <a:latin typeface="Arial"/>
                          <a:ea typeface="ＭＳ Ｐゴシック"/>
                          <a:cs typeface="ＭＳ Ｐゴシック"/>
                        </a:defRPr>
                      </a:lvl8pPr>
                      <a:lvl9pPr marL="3657600" algn="l" defTabSz="914400" rtl="0" eaLnBrk="1" latinLnBrk="0" hangingPunct="1">
                        <a:defRPr sz="1800" b="1" kern="1200">
                          <a:solidFill>
                            <a:schemeClr val="lt1"/>
                          </a:solidFill>
                          <a:latin typeface="Arial"/>
                          <a:ea typeface="ＭＳ Ｐゴシック"/>
                          <a:cs typeface="ＭＳ Ｐゴシック"/>
                        </a:defRPr>
                      </a:lvl9pPr>
                    </a:lstStyle>
                    <a:p>
                      <a:pPr algn="ctr"/>
                      <a:r>
                        <a:rPr lang="en-US" sz="3500" b="0" dirty="0">
                          <a:solidFill>
                            <a:schemeClr val="bg1">
                              <a:lumMod val="85000"/>
                            </a:schemeClr>
                          </a:solidFill>
                        </a:rPr>
                        <a:t>W</a:t>
                      </a:r>
                    </a:p>
                  </a:txBody>
                  <a:tcPr marL="52301" marR="52301" marT="26150" marB="2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ＭＳ Ｐゴシック"/>
                          <a:cs typeface="ＭＳ Ｐゴシック"/>
                        </a:defRPr>
                      </a:lvl1pPr>
                      <a:lvl2pPr marL="457200" algn="l" defTabSz="914400" rtl="0" eaLnBrk="1" latinLnBrk="0" hangingPunct="1">
                        <a:defRPr sz="1800" b="1" kern="1200">
                          <a:solidFill>
                            <a:schemeClr val="lt1"/>
                          </a:solidFill>
                          <a:latin typeface="Arial"/>
                          <a:ea typeface="ＭＳ Ｐゴシック"/>
                          <a:cs typeface="ＭＳ Ｐゴシック"/>
                        </a:defRPr>
                      </a:lvl2pPr>
                      <a:lvl3pPr marL="914400" algn="l" defTabSz="914400" rtl="0" eaLnBrk="1" latinLnBrk="0" hangingPunct="1">
                        <a:defRPr sz="1800" b="1" kern="1200">
                          <a:solidFill>
                            <a:schemeClr val="lt1"/>
                          </a:solidFill>
                          <a:latin typeface="Arial"/>
                          <a:ea typeface="ＭＳ Ｐゴシック"/>
                          <a:cs typeface="ＭＳ Ｐゴシック"/>
                        </a:defRPr>
                      </a:lvl3pPr>
                      <a:lvl4pPr marL="1371600" algn="l" defTabSz="914400" rtl="0" eaLnBrk="1" latinLnBrk="0" hangingPunct="1">
                        <a:defRPr sz="1800" b="1" kern="1200">
                          <a:solidFill>
                            <a:schemeClr val="lt1"/>
                          </a:solidFill>
                          <a:latin typeface="Arial"/>
                          <a:ea typeface="ＭＳ Ｐゴシック"/>
                          <a:cs typeface="ＭＳ Ｐゴシック"/>
                        </a:defRPr>
                      </a:lvl4pPr>
                      <a:lvl5pPr marL="1828800" algn="l" defTabSz="914400" rtl="0" eaLnBrk="1" latinLnBrk="0" hangingPunct="1">
                        <a:defRPr sz="1800" b="1" kern="1200">
                          <a:solidFill>
                            <a:schemeClr val="lt1"/>
                          </a:solidFill>
                          <a:latin typeface="Arial"/>
                          <a:ea typeface="ＭＳ Ｐゴシック"/>
                          <a:cs typeface="ＭＳ Ｐゴシック"/>
                        </a:defRPr>
                      </a:lvl5pPr>
                      <a:lvl6pPr marL="2286000" algn="l" defTabSz="914400" rtl="0" eaLnBrk="1" latinLnBrk="0" hangingPunct="1">
                        <a:defRPr sz="1800" b="1" kern="1200">
                          <a:solidFill>
                            <a:schemeClr val="lt1"/>
                          </a:solidFill>
                          <a:latin typeface="Arial"/>
                          <a:ea typeface="ＭＳ Ｐゴシック"/>
                          <a:cs typeface="ＭＳ Ｐゴシック"/>
                        </a:defRPr>
                      </a:lvl6pPr>
                      <a:lvl7pPr marL="2743200" algn="l" defTabSz="914400" rtl="0" eaLnBrk="1" latinLnBrk="0" hangingPunct="1">
                        <a:defRPr sz="1800" b="1" kern="1200">
                          <a:solidFill>
                            <a:schemeClr val="lt1"/>
                          </a:solidFill>
                          <a:latin typeface="Arial"/>
                          <a:ea typeface="ＭＳ Ｐゴシック"/>
                          <a:cs typeface="ＭＳ Ｐゴシック"/>
                        </a:defRPr>
                      </a:lvl7pPr>
                      <a:lvl8pPr marL="3200400" algn="l" defTabSz="914400" rtl="0" eaLnBrk="1" latinLnBrk="0" hangingPunct="1">
                        <a:defRPr sz="1800" b="1" kern="1200">
                          <a:solidFill>
                            <a:schemeClr val="lt1"/>
                          </a:solidFill>
                          <a:latin typeface="Arial"/>
                          <a:ea typeface="ＭＳ Ｐゴシック"/>
                          <a:cs typeface="ＭＳ Ｐゴシック"/>
                        </a:defRPr>
                      </a:lvl8pPr>
                      <a:lvl9pPr marL="3657600" algn="l" defTabSz="914400" rtl="0" eaLnBrk="1" latinLnBrk="0" hangingPunct="1">
                        <a:defRPr sz="1800" b="1" kern="1200">
                          <a:solidFill>
                            <a:schemeClr val="lt1"/>
                          </a:solidFill>
                          <a:latin typeface="Arial"/>
                          <a:ea typeface="ＭＳ Ｐゴシック"/>
                          <a:cs typeface="ＭＳ Ｐゴシック"/>
                        </a:defRPr>
                      </a:lvl9pPr>
                    </a:lstStyle>
                    <a:p>
                      <a:pPr algn="ctr"/>
                      <a:r>
                        <a:rPr lang="en-US" sz="3500" b="0" dirty="0">
                          <a:solidFill>
                            <a:schemeClr val="bg1">
                              <a:lumMod val="85000"/>
                            </a:schemeClr>
                          </a:solidFill>
                        </a:rPr>
                        <a:t>H</a:t>
                      </a:r>
                    </a:p>
                  </a:txBody>
                  <a:tcPr marL="52301" marR="52301" marT="26150" marB="2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ＭＳ Ｐゴシック"/>
                          <a:cs typeface="ＭＳ Ｐゴシック"/>
                        </a:defRPr>
                      </a:lvl1pPr>
                      <a:lvl2pPr marL="457200" algn="l" defTabSz="914400" rtl="0" eaLnBrk="1" latinLnBrk="0" hangingPunct="1">
                        <a:defRPr sz="1800" b="1" kern="1200">
                          <a:solidFill>
                            <a:schemeClr val="lt1"/>
                          </a:solidFill>
                          <a:latin typeface="Arial"/>
                          <a:ea typeface="ＭＳ Ｐゴシック"/>
                          <a:cs typeface="ＭＳ Ｐゴシック"/>
                        </a:defRPr>
                      </a:lvl2pPr>
                      <a:lvl3pPr marL="914400" algn="l" defTabSz="914400" rtl="0" eaLnBrk="1" latinLnBrk="0" hangingPunct="1">
                        <a:defRPr sz="1800" b="1" kern="1200">
                          <a:solidFill>
                            <a:schemeClr val="lt1"/>
                          </a:solidFill>
                          <a:latin typeface="Arial"/>
                          <a:ea typeface="ＭＳ Ｐゴシック"/>
                          <a:cs typeface="ＭＳ Ｐゴシック"/>
                        </a:defRPr>
                      </a:lvl3pPr>
                      <a:lvl4pPr marL="1371600" algn="l" defTabSz="914400" rtl="0" eaLnBrk="1" latinLnBrk="0" hangingPunct="1">
                        <a:defRPr sz="1800" b="1" kern="1200">
                          <a:solidFill>
                            <a:schemeClr val="lt1"/>
                          </a:solidFill>
                          <a:latin typeface="Arial"/>
                          <a:ea typeface="ＭＳ Ｐゴシック"/>
                          <a:cs typeface="ＭＳ Ｐゴシック"/>
                        </a:defRPr>
                      </a:lvl4pPr>
                      <a:lvl5pPr marL="1828800" algn="l" defTabSz="914400" rtl="0" eaLnBrk="1" latinLnBrk="0" hangingPunct="1">
                        <a:defRPr sz="1800" b="1" kern="1200">
                          <a:solidFill>
                            <a:schemeClr val="lt1"/>
                          </a:solidFill>
                          <a:latin typeface="Arial"/>
                          <a:ea typeface="ＭＳ Ｐゴシック"/>
                          <a:cs typeface="ＭＳ Ｐゴシック"/>
                        </a:defRPr>
                      </a:lvl5pPr>
                      <a:lvl6pPr marL="2286000" algn="l" defTabSz="914400" rtl="0" eaLnBrk="1" latinLnBrk="0" hangingPunct="1">
                        <a:defRPr sz="1800" b="1" kern="1200">
                          <a:solidFill>
                            <a:schemeClr val="lt1"/>
                          </a:solidFill>
                          <a:latin typeface="Arial"/>
                          <a:ea typeface="ＭＳ Ｐゴシック"/>
                          <a:cs typeface="ＭＳ Ｐゴシック"/>
                        </a:defRPr>
                      </a:lvl6pPr>
                      <a:lvl7pPr marL="2743200" algn="l" defTabSz="914400" rtl="0" eaLnBrk="1" latinLnBrk="0" hangingPunct="1">
                        <a:defRPr sz="1800" b="1" kern="1200">
                          <a:solidFill>
                            <a:schemeClr val="lt1"/>
                          </a:solidFill>
                          <a:latin typeface="Arial"/>
                          <a:ea typeface="ＭＳ Ｐゴシック"/>
                          <a:cs typeface="ＭＳ Ｐゴシック"/>
                        </a:defRPr>
                      </a:lvl7pPr>
                      <a:lvl8pPr marL="3200400" algn="l" defTabSz="914400" rtl="0" eaLnBrk="1" latinLnBrk="0" hangingPunct="1">
                        <a:defRPr sz="1800" b="1" kern="1200">
                          <a:solidFill>
                            <a:schemeClr val="lt1"/>
                          </a:solidFill>
                          <a:latin typeface="Arial"/>
                          <a:ea typeface="ＭＳ Ｐゴシック"/>
                          <a:cs typeface="ＭＳ Ｐゴシック"/>
                        </a:defRPr>
                      </a:lvl8pPr>
                      <a:lvl9pPr marL="3657600" algn="l" defTabSz="914400" rtl="0" eaLnBrk="1" latinLnBrk="0" hangingPunct="1">
                        <a:defRPr sz="1800" b="1" kern="1200">
                          <a:solidFill>
                            <a:schemeClr val="lt1"/>
                          </a:solidFill>
                          <a:latin typeface="Arial"/>
                          <a:ea typeface="ＭＳ Ｐゴシック"/>
                          <a:cs typeface="ＭＳ Ｐゴシック"/>
                        </a:defRPr>
                      </a:lvl9pPr>
                    </a:lstStyle>
                    <a:p>
                      <a:pPr algn="ctr"/>
                      <a:r>
                        <a:rPr lang="en-US" sz="3500" b="0" dirty="0">
                          <a:solidFill>
                            <a:schemeClr val="bg1">
                              <a:lumMod val="85000"/>
                            </a:schemeClr>
                          </a:solidFill>
                        </a:rPr>
                        <a:t>F</a:t>
                      </a:r>
                    </a:p>
                  </a:txBody>
                  <a:tcPr marL="52301" marR="52301" marT="26150" marB="2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032413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61933819"/>
              </p:ext>
            </p:extLst>
          </p:nvPr>
        </p:nvGraphicFramePr>
        <p:xfrm>
          <a:off x="3133725" y="1224042"/>
          <a:ext cx="2866235" cy="715937"/>
        </p:xfrm>
        <a:graphic>
          <a:graphicData uri="http://schemas.openxmlformats.org/drawingml/2006/table">
            <a:tbl>
              <a:tblPr firstRow="1" bandRow="1"/>
              <a:tblGrid>
                <a:gridCol w="573247">
                  <a:extLst>
                    <a:ext uri="{9D8B030D-6E8A-4147-A177-3AD203B41FA5}">
                      <a16:colId xmlns:a16="http://schemas.microsoft.com/office/drawing/2014/main" val="2622718327"/>
                    </a:ext>
                  </a:extLst>
                </a:gridCol>
                <a:gridCol w="573247">
                  <a:extLst>
                    <a:ext uri="{9D8B030D-6E8A-4147-A177-3AD203B41FA5}">
                      <a16:colId xmlns:a16="http://schemas.microsoft.com/office/drawing/2014/main" val="2664773537"/>
                    </a:ext>
                  </a:extLst>
                </a:gridCol>
                <a:gridCol w="573247">
                  <a:extLst>
                    <a:ext uri="{9D8B030D-6E8A-4147-A177-3AD203B41FA5}">
                      <a16:colId xmlns:a16="http://schemas.microsoft.com/office/drawing/2014/main" val="2792650121"/>
                    </a:ext>
                  </a:extLst>
                </a:gridCol>
                <a:gridCol w="573247">
                  <a:extLst>
                    <a:ext uri="{9D8B030D-6E8A-4147-A177-3AD203B41FA5}">
                      <a16:colId xmlns:a16="http://schemas.microsoft.com/office/drawing/2014/main" val="124572723"/>
                    </a:ext>
                  </a:extLst>
                </a:gridCol>
                <a:gridCol w="573247">
                  <a:extLst>
                    <a:ext uri="{9D8B030D-6E8A-4147-A177-3AD203B41FA5}">
                      <a16:colId xmlns:a16="http://schemas.microsoft.com/office/drawing/2014/main" val="563719293"/>
                    </a:ext>
                  </a:extLst>
                </a:gridCol>
              </a:tblGrid>
              <a:tr h="715937">
                <a:tc>
                  <a:txBody>
                    <a:bodyPr/>
                    <a:lstStyle>
                      <a:lvl1pPr marL="0" algn="l" defTabSz="914400" rtl="0" eaLnBrk="1" latinLnBrk="0" hangingPunct="1">
                        <a:defRPr sz="1800" b="1" kern="1200">
                          <a:solidFill>
                            <a:schemeClr val="lt1"/>
                          </a:solidFill>
                          <a:latin typeface="Arial"/>
                          <a:ea typeface="ＭＳ Ｐゴシック"/>
                          <a:cs typeface="ＭＳ Ｐゴシック"/>
                        </a:defRPr>
                      </a:lvl1pPr>
                      <a:lvl2pPr marL="457200" algn="l" defTabSz="914400" rtl="0" eaLnBrk="1" latinLnBrk="0" hangingPunct="1">
                        <a:defRPr sz="1800" b="1" kern="1200">
                          <a:solidFill>
                            <a:schemeClr val="lt1"/>
                          </a:solidFill>
                          <a:latin typeface="Arial"/>
                          <a:ea typeface="ＭＳ Ｐゴシック"/>
                          <a:cs typeface="ＭＳ Ｐゴシック"/>
                        </a:defRPr>
                      </a:lvl2pPr>
                      <a:lvl3pPr marL="914400" algn="l" defTabSz="914400" rtl="0" eaLnBrk="1" latinLnBrk="0" hangingPunct="1">
                        <a:defRPr sz="1800" b="1" kern="1200">
                          <a:solidFill>
                            <a:schemeClr val="lt1"/>
                          </a:solidFill>
                          <a:latin typeface="Arial"/>
                          <a:ea typeface="ＭＳ Ｐゴシック"/>
                          <a:cs typeface="ＭＳ Ｐゴシック"/>
                        </a:defRPr>
                      </a:lvl3pPr>
                      <a:lvl4pPr marL="1371600" algn="l" defTabSz="914400" rtl="0" eaLnBrk="1" latinLnBrk="0" hangingPunct="1">
                        <a:defRPr sz="1800" b="1" kern="1200">
                          <a:solidFill>
                            <a:schemeClr val="lt1"/>
                          </a:solidFill>
                          <a:latin typeface="Arial"/>
                          <a:ea typeface="ＭＳ Ｐゴシック"/>
                          <a:cs typeface="ＭＳ Ｐゴシック"/>
                        </a:defRPr>
                      </a:lvl4pPr>
                      <a:lvl5pPr marL="1828800" algn="l" defTabSz="914400" rtl="0" eaLnBrk="1" latinLnBrk="0" hangingPunct="1">
                        <a:defRPr sz="1800" b="1" kern="1200">
                          <a:solidFill>
                            <a:schemeClr val="lt1"/>
                          </a:solidFill>
                          <a:latin typeface="Arial"/>
                          <a:ea typeface="ＭＳ Ｐゴシック"/>
                          <a:cs typeface="ＭＳ Ｐゴシック"/>
                        </a:defRPr>
                      </a:lvl5pPr>
                      <a:lvl6pPr marL="2286000" algn="l" defTabSz="914400" rtl="0" eaLnBrk="1" latinLnBrk="0" hangingPunct="1">
                        <a:defRPr sz="1800" b="1" kern="1200">
                          <a:solidFill>
                            <a:schemeClr val="lt1"/>
                          </a:solidFill>
                          <a:latin typeface="Arial"/>
                          <a:ea typeface="ＭＳ Ｐゴシック"/>
                          <a:cs typeface="ＭＳ Ｐゴシック"/>
                        </a:defRPr>
                      </a:lvl6pPr>
                      <a:lvl7pPr marL="2743200" algn="l" defTabSz="914400" rtl="0" eaLnBrk="1" latinLnBrk="0" hangingPunct="1">
                        <a:defRPr sz="1800" b="1" kern="1200">
                          <a:solidFill>
                            <a:schemeClr val="lt1"/>
                          </a:solidFill>
                          <a:latin typeface="Arial"/>
                          <a:ea typeface="ＭＳ Ｐゴシック"/>
                          <a:cs typeface="ＭＳ Ｐゴシック"/>
                        </a:defRPr>
                      </a:lvl7pPr>
                      <a:lvl8pPr marL="3200400" algn="l" defTabSz="914400" rtl="0" eaLnBrk="1" latinLnBrk="0" hangingPunct="1">
                        <a:defRPr sz="1800" b="1" kern="1200">
                          <a:solidFill>
                            <a:schemeClr val="lt1"/>
                          </a:solidFill>
                          <a:latin typeface="Arial"/>
                          <a:ea typeface="ＭＳ Ｐゴシック"/>
                          <a:cs typeface="ＭＳ Ｐゴシック"/>
                        </a:defRPr>
                      </a:lvl8pPr>
                      <a:lvl9pPr marL="3657600" algn="l" defTabSz="914400" rtl="0" eaLnBrk="1" latinLnBrk="0" hangingPunct="1">
                        <a:defRPr sz="1800" b="1" kern="1200">
                          <a:solidFill>
                            <a:schemeClr val="lt1"/>
                          </a:solidFill>
                          <a:latin typeface="Arial"/>
                          <a:ea typeface="ＭＳ Ｐゴシック"/>
                          <a:cs typeface="ＭＳ Ｐゴシック"/>
                        </a:defRPr>
                      </a:lvl9pPr>
                    </a:lstStyle>
                    <a:p>
                      <a:pPr algn="ctr"/>
                      <a:r>
                        <a:rPr lang="en-US" sz="3500" b="0" dirty="0">
                          <a:solidFill>
                            <a:schemeClr val="bg1">
                              <a:lumMod val="85000"/>
                            </a:schemeClr>
                          </a:solidFill>
                        </a:rPr>
                        <a:t>M</a:t>
                      </a:r>
                    </a:p>
                  </a:txBody>
                  <a:tcPr marL="52301" marR="52301" marT="26150" marB="2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ＭＳ Ｐゴシック"/>
                          <a:cs typeface="ＭＳ Ｐゴシック"/>
                        </a:defRPr>
                      </a:lvl1pPr>
                      <a:lvl2pPr marL="457200" algn="l" defTabSz="914400" rtl="0" eaLnBrk="1" latinLnBrk="0" hangingPunct="1">
                        <a:defRPr sz="1800" b="1" kern="1200">
                          <a:solidFill>
                            <a:schemeClr val="lt1"/>
                          </a:solidFill>
                          <a:latin typeface="Arial"/>
                          <a:ea typeface="ＭＳ Ｐゴシック"/>
                          <a:cs typeface="ＭＳ Ｐゴシック"/>
                        </a:defRPr>
                      </a:lvl2pPr>
                      <a:lvl3pPr marL="914400" algn="l" defTabSz="914400" rtl="0" eaLnBrk="1" latinLnBrk="0" hangingPunct="1">
                        <a:defRPr sz="1800" b="1" kern="1200">
                          <a:solidFill>
                            <a:schemeClr val="lt1"/>
                          </a:solidFill>
                          <a:latin typeface="Arial"/>
                          <a:ea typeface="ＭＳ Ｐゴシック"/>
                          <a:cs typeface="ＭＳ Ｐゴシック"/>
                        </a:defRPr>
                      </a:lvl3pPr>
                      <a:lvl4pPr marL="1371600" algn="l" defTabSz="914400" rtl="0" eaLnBrk="1" latinLnBrk="0" hangingPunct="1">
                        <a:defRPr sz="1800" b="1" kern="1200">
                          <a:solidFill>
                            <a:schemeClr val="lt1"/>
                          </a:solidFill>
                          <a:latin typeface="Arial"/>
                          <a:ea typeface="ＭＳ Ｐゴシック"/>
                          <a:cs typeface="ＭＳ Ｐゴシック"/>
                        </a:defRPr>
                      </a:lvl4pPr>
                      <a:lvl5pPr marL="1828800" algn="l" defTabSz="914400" rtl="0" eaLnBrk="1" latinLnBrk="0" hangingPunct="1">
                        <a:defRPr sz="1800" b="1" kern="1200">
                          <a:solidFill>
                            <a:schemeClr val="lt1"/>
                          </a:solidFill>
                          <a:latin typeface="Arial"/>
                          <a:ea typeface="ＭＳ Ｐゴシック"/>
                          <a:cs typeface="ＭＳ Ｐゴシック"/>
                        </a:defRPr>
                      </a:lvl5pPr>
                      <a:lvl6pPr marL="2286000" algn="l" defTabSz="914400" rtl="0" eaLnBrk="1" latinLnBrk="0" hangingPunct="1">
                        <a:defRPr sz="1800" b="1" kern="1200">
                          <a:solidFill>
                            <a:schemeClr val="lt1"/>
                          </a:solidFill>
                          <a:latin typeface="Arial"/>
                          <a:ea typeface="ＭＳ Ｐゴシック"/>
                          <a:cs typeface="ＭＳ Ｐゴシック"/>
                        </a:defRPr>
                      </a:lvl6pPr>
                      <a:lvl7pPr marL="2743200" algn="l" defTabSz="914400" rtl="0" eaLnBrk="1" latinLnBrk="0" hangingPunct="1">
                        <a:defRPr sz="1800" b="1" kern="1200">
                          <a:solidFill>
                            <a:schemeClr val="lt1"/>
                          </a:solidFill>
                          <a:latin typeface="Arial"/>
                          <a:ea typeface="ＭＳ Ｐゴシック"/>
                          <a:cs typeface="ＭＳ Ｐゴシック"/>
                        </a:defRPr>
                      </a:lvl7pPr>
                      <a:lvl8pPr marL="3200400" algn="l" defTabSz="914400" rtl="0" eaLnBrk="1" latinLnBrk="0" hangingPunct="1">
                        <a:defRPr sz="1800" b="1" kern="1200">
                          <a:solidFill>
                            <a:schemeClr val="lt1"/>
                          </a:solidFill>
                          <a:latin typeface="Arial"/>
                          <a:ea typeface="ＭＳ Ｐゴシック"/>
                          <a:cs typeface="ＭＳ Ｐゴシック"/>
                        </a:defRPr>
                      </a:lvl8pPr>
                      <a:lvl9pPr marL="3657600" algn="l" defTabSz="914400" rtl="0" eaLnBrk="1" latinLnBrk="0" hangingPunct="1">
                        <a:defRPr sz="1800" b="1" kern="1200">
                          <a:solidFill>
                            <a:schemeClr val="lt1"/>
                          </a:solidFill>
                          <a:latin typeface="Arial"/>
                          <a:ea typeface="ＭＳ Ｐゴシック"/>
                          <a:cs typeface="ＭＳ Ｐゴシック"/>
                        </a:defRPr>
                      </a:lvl9pPr>
                    </a:lstStyle>
                    <a:p>
                      <a:pPr algn="ctr"/>
                      <a:r>
                        <a:rPr lang="en-US" sz="3500" b="0" dirty="0">
                          <a:solidFill>
                            <a:schemeClr val="bg1">
                              <a:lumMod val="85000"/>
                            </a:schemeClr>
                          </a:solidFill>
                        </a:rPr>
                        <a:t>T</a:t>
                      </a:r>
                    </a:p>
                  </a:txBody>
                  <a:tcPr marL="52301" marR="52301" marT="26150" marB="2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ＭＳ Ｐゴシック"/>
                          <a:cs typeface="ＭＳ Ｐゴシック"/>
                        </a:defRPr>
                      </a:lvl1pPr>
                      <a:lvl2pPr marL="457200" algn="l" defTabSz="914400" rtl="0" eaLnBrk="1" latinLnBrk="0" hangingPunct="1">
                        <a:defRPr sz="1800" b="1" kern="1200">
                          <a:solidFill>
                            <a:schemeClr val="lt1"/>
                          </a:solidFill>
                          <a:latin typeface="Arial"/>
                          <a:ea typeface="ＭＳ Ｐゴシック"/>
                          <a:cs typeface="ＭＳ Ｐゴシック"/>
                        </a:defRPr>
                      </a:lvl2pPr>
                      <a:lvl3pPr marL="914400" algn="l" defTabSz="914400" rtl="0" eaLnBrk="1" latinLnBrk="0" hangingPunct="1">
                        <a:defRPr sz="1800" b="1" kern="1200">
                          <a:solidFill>
                            <a:schemeClr val="lt1"/>
                          </a:solidFill>
                          <a:latin typeface="Arial"/>
                          <a:ea typeface="ＭＳ Ｐゴシック"/>
                          <a:cs typeface="ＭＳ Ｐゴシック"/>
                        </a:defRPr>
                      </a:lvl3pPr>
                      <a:lvl4pPr marL="1371600" algn="l" defTabSz="914400" rtl="0" eaLnBrk="1" latinLnBrk="0" hangingPunct="1">
                        <a:defRPr sz="1800" b="1" kern="1200">
                          <a:solidFill>
                            <a:schemeClr val="lt1"/>
                          </a:solidFill>
                          <a:latin typeface="Arial"/>
                          <a:ea typeface="ＭＳ Ｐゴシック"/>
                          <a:cs typeface="ＭＳ Ｐゴシック"/>
                        </a:defRPr>
                      </a:lvl4pPr>
                      <a:lvl5pPr marL="1828800" algn="l" defTabSz="914400" rtl="0" eaLnBrk="1" latinLnBrk="0" hangingPunct="1">
                        <a:defRPr sz="1800" b="1" kern="1200">
                          <a:solidFill>
                            <a:schemeClr val="lt1"/>
                          </a:solidFill>
                          <a:latin typeface="Arial"/>
                          <a:ea typeface="ＭＳ Ｐゴシック"/>
                          <a:cs typeface="ＭＳ Ｐゴシック"/>
                        </a:defRPr>
                      </a:lvl5pPr>
                      <a:lvl6pPr marL="2286000" algn="l" defTabSz="914400" rtl="0" eaLnBrk="1" latinLnBrk="0" hangingPunct="1">
                        <a:defRPr sz="1800" b="1" kern="1200">
                          <a:solidFill>
                            <a:schemeClr val="lt1"/>
                          </a:solidFill>
                          <a:latin typeface="Arial"/>
                          <a:ea typeface="ＭＳ Ｐゴシック"/>
                          <a:cs typeface="ＭＳ Ｐゴシック"/>
                        </a:defRPr>
                      </a:lvl6pPr>
                      <a:lvl7pPr marL="2743200" algn="l" defTabSz="914400" rtl="0" eaLnBrk="1" latinLnBrk="0" hangingPunct="1">
                        <a:defRPr sz="1800" b="1" kern="1200">
                          <a:solidFill>
                            <a:schemeClr val="lt1"/>
                          </a:solidFill>
                          <a:latin typeface="Arial"/>
                          <a:ea typeface="ＭＳ Ｐゴシック"/>
                          <a:cs typeface="ＭＳ Ｐゴシック"/>
                        </a:defRPr>
                      </a:lvl7pPr>
                      <a:lvl8pPr marL="3200400" algn="l" defTabSz="914400" rtl="0" eaLnBrk="1" latinLnBrk="0" hangingPunct="1">
                        <a:defRPr sz="1800" b="1" kern="1200">
                          <a:solidFill>
                            <a:schemeClr val="lt1"/>
                          </a:solidFill>
                          <a:latin typeface="Arial"/>
                          <a:ea typeface="ＭＳ Ｐゴシック"/>
                          <a:cs typeface="ＭＳ Ｐゴシック"/>
                        </a:defRPr>
                      </a:lvl8pPr>
                      <a:lvl9pPr marL="3657600" algn="l" defTabSz="914400" rtl="0" eaLnBrk="1" latinLnBrk="0" hangingPunct="1">
                        <a:defRPr sz="1800" b="1" kern="1200">
                          <a:solidFill>
                            <a:schemeClr val="lt1"/>
                          </a:solidFill>
                          <a:latin typeface="Arial"/>
                          <a:ea typeface="ＭＳ Ｐゴシック"/>
                          <a:cs typeface="ＭＳ Ｐゴシック"/>
                        </a:defRPr>
                      </a:lvl9pPr>
                    </a:lstStyle>
                    <a:p>
                      <a:pPr algn="ctr"/>
                      <a:r>
                        <a:rPr lang="en-US" sz="3500" b="0" dirty="0">
                          <a:solidFill>
                            <a:schemeClr val="bg1">
                              <a:lumMod val="85000"/>
                            </a:schemeClr>
                          </a:solidFill>
                        </a:rPr>
                        <a:t>W</a:t>
                      </a:r>
                    </a:p>
                  </a:txBody>
                  <a:tcPr marL="52301" marR="52301" marT="26150" marB="2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ＭＳ Ｐゴシック"/>
                          <a:cs typeface="ＭＳ Ｐゴシック"/>
                        </a:defRPr>
                      </a:lvl1pPr>
                      <a:lvl2pPr marL="457200" algn="l" defTabSz="914400" rtl="0" eaLnBrk="1" latinLnBrk="0" hangingPunct="1">
                        <a:defRPr sz="1800" b="1" kern="1200">
                          <a:solidFill>
                            <a:schemeClr val="lt1"/>
                          </a:solidFill>
                          <a:latin typeface="Arial"/>
                          <a:ea typeface="ＭＳ Ｐゴシック"/>
                          <a:cs typeface="ＭＳ Ｐゴシック"/>
                        </a:defRPr>
                      </a:lvl2pPr>
                      <a:lvl3pPr marL="914400" algn="l" defTabSz="914400" rtl="0" eaLnBrk="1" latinLnBrk="0" hangingPunct="1">
                        <a:defRPr sz="1800" b="1" kern="1200">
                          <a:solidFill>
                            <a:schemeClr val="lt1"/>
                          </a:solidFill>
                          <a:latin typeface="Arial"/>
                          <a:ea typeface="ＭＳ Ｐゴシック"/>
                          <a:cs typeface="ＭＳ Ｐゴシック"/>
                        </a:defRPr>
                      </a:lvl3pPr>
                      <a:lvl4pPr marL="1371600" algn="l" defTabSz="914400" rtl="0" eaLnBrk="1" latinLnBrk="0" hangingPunct="1">
                        <a:defRPr sz="1800" b="1" kern="1200">
                          <a:solidFill>
                            <a:schemeClr val="lt1"/>
                          </a:solidFill>
                          <a:latin typeface="Arial"/>
                          <a:ea typeface="ＭＳ Ｐゴシック"/>
                          <a:cs typeface="ＭＳ Ｐゴシック"/>
                        </a:defRPr>
                      </a:lvl4pPr>
                      <a:lvl5pPr marL="1828800" algn="l" defTabSz="914400" rtl="0" eaLnBrk="1" latinLnBrk="0" hangingPunct="1">
                        <a:defRPr sz="1800" b="1" kern="1200">
                          <a:solidFill>
                            <a:schemeClr val="lt1"/>
                          </a:solidFill>
                          <a:latin typeface="Arial"/>
                          <a:ea typeface="ＭＳ Ｐゴシック"/>
                          <a:cs typeface="ＭＳ Ｐゴシック"/>
                        </a:defRPr>
                      </a:lvl5pPr>
                      <a:lvl6pPr marL="2286000" algn="l" defTabSz="914400" rtl="0" eaLnBrk="1" latinLnBrk="0" hangingPunct="1">
                        <a:defRPr sz="1800" b="1" kern="1200">
                          <a:solidFill>
                            <a:schemeClr val="lt1"/>
                          </a:solidFill>
                          <a:latin typeface="Arial"/>
                          <a:ea typeface="ＭＳ Ｐゴシック"/>
                          <a:cs typeface="ＭＳ Ｐゴシック"/>
                        </a:defRPr>
                      </a:lvl6pPr>
                      <a:lvl7pPr marL="2743200" algn="l" defTabSz="914400" rtl="0" eaLnBrk="1" latinLnBrk="0" hangingPunct="1">
                        <a:defRPr sz="1800" b="1" kern="1200">
                          <a:solidFill>
                            <a:schemeClr val="lt1"/>
                          </a:solidFill>
                          <a:latin typeface="Arial"/>
                          <a:ea typeface="ＭＳ Ｐゴシック"/>
                          <a:cs typeface="ＭＳ Ｐゴシック"/>
                        </a:defRPr>
                      </a:lvl7pPr>
                      <a:lvl8pPr marL="3200400" algn="l" defTabSz="914400" rtl="0" eaLnBrk="1" latinLnBrk="0" hangingPunct="1">
                        <a:defRPr sz="1800" b="1" kern="1200">
                          <a:solidFill>
                            <a:schemeClr val="lt1"/>
                          </a:solidFill>
                          <a:latin typeface="Arial"/>
                          <a:ea typeface="ＭＳ Ｐゴシック"/>
                          <a:cs typeface="ＭＳ Ｐゴシック"/>
                        </a:defRPr>
                      </a:lvl8pPr>
                      <a:lvl9pPr marL="3657600" algn="l" defTabSz="914400" rtl="0" eaLnBrk="1" latinLnBrk="0" hangingPunct="1">
                        <a:defRPr sz="1800" b="1" kern="1200">
                          <a:solidFill>
                            <a:schemeClr val="lt1"/>
                          </a:solidFill>
                          <a:latin typeface="Arial"/>
                          <a:ea typeface="ＭＳ Ｐゴシック"/>
                          <a:cs typeface="ＭＳ Ｐゴシック"/>
                        </a:defRPr>
                      </a:lvl9pPr>
                    </a:lstStyle>
                    <a:p>
                      <a:pPr algn="ctr"/>
                      <a:r>
                        <a:rPr lang="en-US" sz="3500" b="0" dirty="0">
                          <a:solidFill>
                            <a:schemeClr val="bg1">
                              <a:lumMod val="85000"/>
                            </a:schemeClr>
                          </a:solidFill>
                        </a:rPr>
                        <a:t>H</a:t>
                      </a:r>
                    </a:p>
                  </a:txBody>
                  <a:tcPr marL="52301" marR="52301" marT="26150" marB="2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ＭＳ Ｐゴシック"/>
                          <a:cs typeface="ＭＳ Ｐゴシック"/>
                        </a:defRPr>
                      </a:lvl1pPr>
                      <a:lvl2pPr marL="457200" algn="l" defTabSz="914400" rtl="0" eaLnBrk="1" latinLnBrk="0" hangingPunct="1">
                        <a:defRPr sz="1800" b="1" kern="1200">
                          <a:solidFill>
                            <a:schemeClr val="lt1"/>
                          </a:solidFill>
                          <a:latin typeface="Arial"/>
                          <a:ea typeface="ＭＳ Ｐゴシック"/>
                          <a:cs typeface="ＭＳ Ｐゴシック"/>
                        </a:defRPr>
                      </a:lvl2pPr>
                      <a:lvl3pPr marL="914400" algn="l" defTabSz="914400" rtl="0" eaLnBrk="1" latinLnBrk="0" hangingPunct="1">
                        <a:defRPr sz="1800" b="1" kern="1200">
                          <a:solidFill>
                            <a:schemeClr val="lt1"/>
                          </a:solidFill>
                          <a:latin typeface="Arial"/>
                          <a:ea typeface="ＭＳ Ｐゴシック"/>
                          <a:cs typeface="ＭＳ Ｐゴシック"/>
                        </a:defRPr>
                      </a:lvl3pPr>
                      <a:lvl4pPr marL="1371600" algn="l" defTabSz="914400" rtl="0" eaLnBrk="1" latinLnBrk="0" hangingPunct="1">
                        <a:defRPr sz="1800" b="1" kern="1200">
                          <a:solidFill>
                            <a:schemeClr val="lt1"/>
                          </a:solidFill>
                          <a:latin typeface="Arial"/>
                          <a:ea typeface="ＭＳ Ｐゴシック"/>
                          <a:cs typeface="ＭＳ Ｐゴシック"/>
                        </a:defRPr>
                      </a:lvl4pPr>
                      <a:lvl5pPr marL="1828800" algn="l" defTabSz="914400" rtl="0" eaLnBrk="1" latinLnBrk="0" hangingPunct="1">
                        <a:defRPr sz="1800" b="1" kern="1200">
                          <a:solidFill>
                            <a:schemeClr val="lt1"/>
                          </a:solidFill>
                          <a:latin typeface="Arial"/>
                          <a:ea typeface="ＭＳ Ｐゴシック"/>
                          <a:cs typeface="ＭＳ Ｐゴシック"/>
                        </a:defRPr>
                      </a:lvl5pPr>
                      <a:lvl6pPr marL="2286000" algn="l" defTabSz="914400" rtl="0" eaLnBrk="1" latinLnBrk="0" hangingPunct="1">
                        <a:defRPr sz="1800" b="1" kern="1200">
                          <a:solidFill>
                            <a:schemeClr val="lt1"/>
                          </a:solidFill>
                          <a:latin typeface="Arial"/>
                          <a:ea typeface="ＭＳ Ｐゴシック"/>
                          <a:cs typeface="ＭＳ Ｐゴシック"/>
                        </a:defRPr>
                      </a:lvl6pPr>
                      <a:lvl7pPr marL="2743200" algn="l" defTabSz="914400" rtl="0" eaLnBrk="1" latinLnBrk="0" hangingPunct="1">
                        <a:defRPr sz="1800" b="1" kern="1200">
                          <a:solidFill>
                            <a:schemeClr val="lt1"/>
                          </a:solidFill>
                          <a:latin typeface="Arial"/>
                          <a:ea typeface="ＭＳ Ｐゴシック"/>
                          <a:cs typeface="ＭＳ Ｐゴシック"/>
                        </a:defRPr>
                      </a:lvl7pPr>
                      <a:lvl8pPr marL="3200400" algn="l" defTabSz="914400" rtl="0" eaLnBrk="1" latinLnBrk="0" hangingPunct="1">
                        <a:defRPr sz="1800" b="1" kern="1200">
                          <a:solidFill>
                            <a:schemeClr val="lt1"/>
                          </a:solidFill>
                          <a:latin typeface="Arial"/>
                          <a:ea typeface="ＭＳ Ｐゴシック"/>
                          <a:cs typeface="ＭＳ Ｐゴシック"/>
                        </a:defRPr>
                      </a:lvl8pPr>
                      <a:lvl9pPr marL="3657600" algn="l" defTabSz="914400" rtl="0" eaLnBrk="1" latinLnBrk="0" hangingPunct="1">
                        <a:defRPr sz="1800" b="1" kern="1200">
                          <a:solidFill>
                            <a:schemeClr val="lt1"/>
                          </a:solidFill>
                          <a:latin typeface="Arial"/>
                          <a:ea typeface="ＭＳ Ｐゴシック"/>
                          <a:cs typeface="ＭＳ Ｐゴシック"/>
                        </a:defRPr>
                      </a:lvl9pPr>
                    </a:lstStyle>
                    <a:p>
                      <a:pPr algn="ctr"/>
                      <a:r>
                        <a:rPr lang="en-US" sz="3500" b="0" dirty="0">
                          <a:solidFill>
                            <a:schemeClr val="bg1">
                              <a:lumMod val="85000"/>
                            </a:schemeClr>
                          </a:solidFill>
                        </a:rPr>
                        <a:t>F</a:t>
                      </a:r>
                    </a:p>
                  </a:txBody>
                  <a:tcPr marL="52301" marR="52301" marT="26150" marB="2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032413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253162733"/>
              </p:ext>
            </p:extLst>
          </p:nvPr>
        </p:nvGraphicFramePr>
        <p:xfrm>
          <a:off x="6192040" y="1224042"/>
          <a:ext cx="2866235" cy="715937"/>
        </p:xfrm>
        <a:graphic>
          <a:graphicData uri="http://schemas.openxmlformats.org/drawingml/2006/table">
            <a:tbl>
              <a:tblPr firstRow="1" bandRow="1"/>
              <a:tblGrid>
                <a:gridCol w="573247">
                  <a:extLst>
                    <a:ext uri="{9D8B030D-6E8A-4147-A177-3AD203B41FA5}">
                      <a16:colId xmlns:a16="http://schemas.microsoft.com/office/drawing/2014/main" val="2622718327"/>
                    </a:ext>
                  </a:extLst>
                </a:gridCol>
                <a:gridCol w="573247">
                  <a:extLst>
                    <a:ext uri="{9D8B030D-6E8A-4147-A177-3AD203B41FA5}">
                      <a16:colId xmlns:a16="http://schemas.microsoft.com/office/drawing/2014/main" val="2664773537"/>
                    </a:ext>
                  </a:extLst>
                </a:gridCol>
                <a:gridCol w="573247">
                  <a:extLst>
                    <a:ext uri="{9D8B030D-6E8A-4147-A177-3AD203B41FA5}">
                      <a16:colId xmlns:a16="http://schemas.microsoft.com/office/drawing/2014/main" val="2792650121"/>
                    </a:ext>
                  </a:extLst>
                </a:gridCol>
                <a:gridCol w="573247">
                  <a:extLst>
                    <a:ext uri="{9D8B030D-6E8A-4147-A177-3AD203B41FA5}">
                      <a16:colId xmlns:a16="http://schemas.microsoft.com/office/drawing/2014/main" val="124572723"/>
                    </a:ext>
                  </a:extLst>
                </a:gridCol>
                <a:gridCol w="573247">
                  <a:extLst>
                    <a:ext uri="{9D8B030D-6E8A-4147-A177-3AD203B41FA5}">
                      <a16:colId xmlns:a16="http://schemas.microsoft.com/office/drawing/2014/main" val="563719293"/>
                    </a:ext>
                  </a:extLst>
                </a:gridCol>
              </a:tblGrid>
              <a:tr h="715937">
                <a:tc>
                  <a:txBody>
                    <a:bodyPr/>
                    <a:lstStyle>
                      <a:lvl1pPr marL="0" algn="l" defTabSz="914400" rtl="0" eaLnBrk="1" latinLnBrk="0" hangingPunct="1">
                        <a:defRPr sz="1800" b="1" kern="1200">
                          <a:solidFill>
                            <a:schemeClr val="lt1"/>
                          </a:solidFill>
                          <a:latin typeface="Arial"/>
                          <a:ea typeface="ＭＳ Ｐゴシック"/>
                          <a:cs typeface="ＭＳ Ｐゴシック"/>
                        </a:defRPr>
                      </a:lvl1pPr>
                      <a:lvl2pPr marL="457200" algn="l" defTabSz="914400" rtl="0" eaLnBrk="1" latinLnBrk="0" hangingPunct="1">
                        <a:defRPr sz="1800" b="1" kern="1200">
                          <a:solidFill>
                            <a:schemeClr val="lt1"/>
                          </a:solidFill>
                          <a:latin typeface="Arial"/>
                          <a:ea typeface="ＭＳ Ｐゴシック"/>
                          <a:cs typeface="ＭＳ Ｐゴシック"/>
                        </a:defRPr>
                      </a:lvl2pPr>
                      <a:lvl3pPr marL="914400" algn="l" defTabSz="914400" rtl="0" eaLnBrk="1" latinLnBrk="0" hangingPunct="1">
                        <a:defRPr sz="1800" b="1" kern="1200">
                          <a:solidFill>
                            <a:schemeClr val="lt1"/>
                          </a:solidFill>
                          <a:latin typeface="Arial"/>
                          <a:ea typeface="ＭＳ Ｐゴシック"/>
                          <a:cs typeface="ＭＳ Ｐゴシック"/>
                        </a:defRPr>
                      </a:lvl3pPr>
                      <a:lvl4pPr marL="1371600" algn="l" defTabSz="914400" rtl="0" eaLnBrk="1" latinLnBrk="0" hangingPunct="1">
                        <a:defRPr sz="1800" b="1" kern="1200">
                          <a:solidFill>
                            <a:schemeClr val="lt1"/>
                          </a:solidFill>
                          <a:latin typeface="Arial"/>
                          <a:ea typeface="ＭＳ Ｐゴシック"/>
                          <a:cs typeface="ＭＳ Ｐゴシック"/>
                        </a:defRPr>
                      </a:lvl4pPr>
                      <a:lvl5pPr marL="1828800" algn="l" defTabSz="914400" rtl="0" eaLnBrk="1" latinLnBrk="0" hangingPunct="1">
                        <a:defRPr sz="1800" b="1" kern="1200">
                          <a:solidFill>
                            <a:schemeClr val="lt1"/>
                          </a:solidFill>
                          <a:latin typeface="Arial"/>
                          <a:ea typeface="ＭＳ Ｐゴシック"/>
                          <a:cs typeface="ＭＳ Ｐゴシック"/>
                        </a:defRPr>
                      </a:lvl5pPr>
                      <a:lvl6pPr marL="2286000" algn="l" defTabSz="914400" rtl="0" eaLnBrk="1" latinLnBrk="0" hangingPunct="1">
                        <a:defRPr sz="1800" b="1" kern="1200">
                          <a:solidFill>
                            <a:schemeClr val="lt1"/>
                          </a:solidFill>
                          <a:latin typeface="Arial"/>
                          <a:ea typeface="ＭＳ Ｐゴシック"/>
                          <a:cs typeface="ＭＳ Ｐゴシック"/>
                        </a:defRPr>
                      </a:lvl6pPr>
                      <a:lvl7pPr marL="2743200" algn="l" defTabSz="914400" rtl="0" eaLnBrk="1" latinLnBrk="0" hangingPunct="1">
                        <a:defRPr sz="1800" b="1" kern="1200">
                          <a:solidFill>
                            <a:schemeClr val="lt1"/>
                          </a:solidFill>
                          <a:latin typeface="Arial"/>
                          <a:ea typeface="ＭＳ Ｐゴシック"/>
                          <a:cs typeface="ＭＳ Ｐゴシック"/>
                        </a:defRPr>
                      </a:lvl7pPr>
                      <a:lvl8pPr marL="3200400" algn="l" defTabSz="914400" rtl="0" eaLnBrk="1" latinLnBrk="0" hangingPunct="1">
                        <a:defRPr sz="1800" b="1" kern="1200">
                          <a:solidFill>
                            <a:schemeClr val="lt1"/>
                          </a:solidFill>
                          <a:latin typeface="Arial"/>
                          <a:ea typeface="ＭＳ Ｐゴシック"/>
                          <a:cs typeface="ＭＳ Ｐゴシック"/>
                        </a:defRPr>
                      </a:lvl8pPr>
                      <a:lvl9pPr marL="3657600" algn="l" defTabSz="914400" rtl="0" eaLnBrk="1" latinLnBrk="0" hangingPunct="1">
                        <a:defRPr sz="1800" b="1" kern="1200">
                          <a:solidFill>
                            <a:schemeClr val="lt1"/>
                          </a:solidFill>
                          <a:latin typeface="Arial"/>
                          <a:ea typeface="ＭＳ Ｐゴシック"/>
                          <a:cs typeface="ＭＳ Ｐゴシック"/>
                        </a:defRPr>
                      </a:lvl9pPr>
                    </a:lstStyle>
                    <a:p>
                      <a:pPr algn="ctr"/>
                      <a:r>
                        <a:rPr lang="en-US" sz="3500" b="0" dirty="0">
                          <a:solidFill>
                            <a:schemeClr val="bg1">
                              <a:lumMod val="85000"/>
                            </a:schemeClr>
                          </a:solidFill>
                        </a:rPr>
                        <a:t>M</a:t>
                      </a:r>
                    </a:p>
                  </a:txBody>
                  <a:tcPr marL="52301" marR="52301" marT="26150" marB="2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ＭＳ Ｐゴシック"/>
                          <a:cs typeface="ＭＳ Ｐゴシック"/>
                        </a:defRPr>
                      </a:lvl1pPr>
                      <a:lvl2pPr marL="457200" algn="l" defTabSz="914400" rtl="0" eaLnBrk="1" latinLnBrk="0" hangingPunct="1">
                        <a:defRPr sz="1800" b="1" kern="1200">
                          <a:solidFill>
                            <a:schemeClr val="lt1"/>
                          </a:solidFill>
                          <a:latin typeface="Arial"/>
                          <a:ea typeface="ＭＳ Ｐゴシック"/>
                          <a:cs typeface="ＭＳ Ｐゴシック"/>
                        </a:defRPr>
                      </a:lvl2pPr>
                      <a:lvl3pPr marL="914400" algn="l" defTabSz="914400" rtl="0" eaLnBrk="1" latinLnBrk="0" hangingPunct="1">
                        <a:defRPr sz="1800" b="1" kern="1200">
                          <a:solidFill>
                            <a:schemeClr val="lt1"/>
                          </a:solidFill>
                          <a:latin typeface="Arial"/>
                          <a:ea typeface="ＭＳ Ｐゴシック"/>
                          <a:cs typeface="ＭＳ Ｐゴシック"/>
                        </a:defRPr>
                      </a:lvl3pPr>
                      <a:lvl4pPr marL="1371600" algn="l" defTabSz="914400" rtl="0" eaLnBrk="1" latinLnBrk="0" hangingPunct="1">
                        <a:defRPr sz="1800" b="1" kern="1200">
                          <a:solidFill>
                            <a:schemeClr val="lt1"/>
                          </a:solidFill>
                          <a:latin typeface="Arial"/>
                          <a:ea typeface="ＭＳ Ｐゴシック"/>
                          <a:cs typeface="ＭＳ Ｐゴシック"/>
                        </a:defRPr>
                      </a:lvl4pPr>
                      <a:lvl5pPr marL="1828800" algn="l" defTabSz="914400" rtl="0" eaLnBrk="1" latinLnBrk="0" hangingPunct="1">
                        <a:defRPr sz="1800" b="1" kern="1200">
                          <a:solidFill>
                            <a:schemeClr val="lt1"/>
                          </a:solidFill>
                          <a:latin typeface="Arial"/>
                          <a:ea typeface="ＭＳ Ｐゴシック"/>
                          <a:cs typeface="ＭＳ Ｐゴシック"/>
                        </a:defRPr>
                      </a:lvl5pPr>
                      <a:lvl6pPr marL="2286000" algn="l" defTabSz="914400" rtl="0" eaLnBrk="1" latinLnBrk="0" hangingPunct="1">
                        <a:defRPr sz="1800" b="1" kern="1200">
                          <a:solidFill>
                            <a:schemeClr val="lt1"/>
                          </a:solidFill>
                          <a:latin typeface="Arial"/>
                          <a:ea typeface="ＭＳ Ｐゴシック"/>
                          <a:cs typeface="ＭＳ Ｐゴシック"/>
                        </a:defRPr>
                      </a:lvl6pPr>
                      <a:lvl7pPr marL="2743200" algn="l" defTabSz="914400" rtl="0" eaLnBrk="1" latinLnBrk="0" hangingPunct="1">
                        <a:defRPr sz="1800" b="1" kern="1200">
                          <a:solidFill>
                            <a:schemeClr val="lt1"/>
                          </a:solidFill>
                          <a:latin typeface="Arial"/>
                          <a:ea typeface="ＭＳ Ｐゴシック"/>
                          <a:cs typeface="ＭＳ Ｐゴシック"/>
                        </a:defRPr>
                      </a:lvl7pPr>
                      <a:lvl8pPr marL="3200400" algn="l" defTabSz="914400" rtl="0" eaLnBrk="1" latinLnBrk="0" hangingPunct="1">
                        <a:defRPr sz="1800" b="1" kern="1200">
                          <a:solidFill>
                            <a:schemeClr val="lt1"/>
                          </a:solidFill>
                          <a:latin typeface="Arial"/>
                          <a:ea typeface="ＭＳ Ｐゴシック"/>
                          <a:cs typeface="ＭＳ Ｐゴシック"/>
                        </a:defRPr>
                      </a:lvl8pPr>
                      <a:lvl9pPr marL="3657600" algn="l" defTabSz="914400" rtl="0" eaLnBrk="1" latinLnBrk="0" hangingPunct="1">
                        <a:defRPr sz="1800" b="1" kern="1200">
                          <a:solidFill>
                            <a:schemeClr val="lt1"/>
                          </a:solidFill>
                          <a:latin typeface="Arial"/>
                          <a:ea typeface="ＭＳ Ｐゴシック"/>
                          <a:cs typeface="ＭＳ Ｐゴシック"/>
                        </a:defRPr>
                      </a:lvl9pPr>
                    </a:lstStyle>
                    <a:p>
                      <a:pPr algn="ctr"/>
                      <a:r>
                        <a:rPr lang="en-US" sz="3500" b="0" dirty="0">
                          <a:solidFill>
                            <a:schemeClr val="bg1">
                              <a:lumMod val="85000"/>
                            </a:schemeClr>
                          </a:solidFill>
                        </a:rPr>
                        <a:t>T</a:t>
                      </a:r>
                    </a:p>
                  </a:txBody>
                  <a:tcPr marL="52301" marR="52301" marT="26150" marB="2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ＭＳ Ｐゴシック"/>
                          <a:cs typeface="ＭＳ Ｐゴシック"/>
                        </a:defRPr>
                      </a:lvl1pPr>
                      <a:lvl2pPr marL="457200" algn="l" defTabSz="914400" rtl="0" eaLnBrk="1" latinLnBrk="0" hangingPunct="1">
                        <a:defRPr sz="1800" b="1" kern="1200">
                          <a:solidFill>
                            <a:schemeClr val="lt1"/>
                          </a:solidFill>
                          <a:latin typeface="Arial"/>
                          <a:ea typeface="ＭＳ Ｐゴシック"/>
                          <a:cs typeface="ＭＳ Ｐゴシック"/>
                        </a:defRPr>
                      </a:lvl2pPr>
                      <a:lvl3pPr marL="914400" algn="l" defTabSz="914400" rtl="0" eaLnBrk="1" latinLnBrk="0" hangingPunct="1">
                        <a:defRPr sz="1800" b="1" kern="1200">
                          <a:solidFill>
                            <a:schemeClr val="lt1"/>
                          </a:solidFill>
                          <a:latin typeface="Arial"/>
                          <a:ea typeface="ＭＳ Ｐゴシック"/>
                          <a:cs typeface="ＭＳ Ｐゴシック"/>
                        </a:defRPr>
                      </a:lvl3pPr>
                      <a:lvl4pPr marL="1371600" algn="l" defTabSz="914400" rtl="0" eaLnBrk="1" latinLnBrk="0" hangingPunct="1">
                        <a:defRPr sz="1800" b="1" kern="1200">
                          <a:solidFill>
                            <a:schemeClr val="lt1"/>
                          </a:solidFill>
                          <a:latin typeface="Arial"/>
                          <a:ea typeface="ＭＳ Ｐゴシック"/>
                          <a:cs typeface="ＭＳ Ｐゴシック"/>
                        </a:defRPr>
                      </a:lvl4pPr>
                      <a:lvl5pPr marL="1828800" algn="l" defTabSz="914400" rtl="0" eaLnBrk="1" latinLnBrk="0" hangingPunct="1">
                        <a:defRPr sz="1800" b="1" kern="1200">
                          <a:solidFill>
                            <a:schemeClr val="lt1"/>
                          </a:solidFill>
                          <a:latin typeface="Arial"/>
                          <a:ea typeface="ＭＳ Ｐゴシック"/>
                          <a:cs typeface="ＭＳ Ｐゴシック"/>
                        </a:defRPr>
                      </a:lvl5pPr>
                      <a:lvl6pPr marL="2286000" algn="l" defTabSz="914400" rtl="0" eaLnBrk="1" latinLnBrk="0" hangingPunct="1">
                        <a:defRPr sz="1800" b="1" kern="1200">
                          <a:solidFill>
                            <a:schemeClr val="lt1"/>
                          </a:solidFill>
                          <a:latin typeface="Arial"/>
                          <a:ea typeface="ＭＳ Ｐゴシック"/>
                          <a:cs typeface="ＭＳ Ｐゴシック"/>
                        </a:defRPr>
                      </a:lvl6pPr>
                      <a:lvl7pPr marL="2743200" algn="l" defTabSz="914400" rtl="0" eaLnBrk="1" latinLnBrk="0" hangingPunct="1">
                        <a:defRPr sz="1800" b="1" kern="1200">
                          <a:solidFill>
                            <a:schemeClr val="lt1"/>
                          </a:solidFill>
                          <a:latin typeface="Arial"/>
                          <a:ea typeface="ＭＳ Ｐゴシック"/>
                          <a:cs typeface="ＭＳ Ｐゴシック"/>
                        </a:defRPr>
                      </a:lvl7pPr>
                      <a:lvl8pPr marL="3200400" algn="l" defTabSz="914400" rtl="0" eaLnBrk="1" latinLnBrk="0" hangingPunct="1">
                        <a:defRPr sz="1800" b="1" kern="1200">
                          <a:solidFill>
                            <a:schemeClr val="lt1"/>
                          </a:solidFill>
                          <a:latin typeface="Arial"/>
                          <a:ea typeface="ＭＳ Ｐゴシック"/>
                          <a:cs typeface="ＭＳ Ｐゴシック"/>
                        </a:defRPr>
                      </a:lvl8pPr>
                      <a:lvl9pPr marL="3657600" algn="l" defTabSz="914400" rtl="0" eaLnBrk="1" latinLnBrk="0" hangingPunct="1">
                        <a:defRPr sz="1800" b="1" kern="1200">
                          <a:solidFill>
                            <a:schemeClr val="lt1"/>
                          </a:solidFill>
                          <a:latin typeface="Arial"/>
                          <a:ea typeface="ＭＳ Ｐゴシック"/>
                          <a:cs typeface="ＭＳ Ｐゴシック"/>
                        </a:defRPr>
                      </a:lvl9pPr>
                    </a:lstStyle>
                    <a:p>
                      <a:pPr algn="ctr"/>
                      <a:r>
                        <a:rPr lang="en-US" sz="3500" b="0" dirty="0">
                          <a:solidFill>
                            <a:schemeClr val="bg1">
                              <a:lumMod val="85000"/>
                            </a:schemeClr>
                          </a:solidFill>
                        </a:rPr>
                        <a:t>W</a:t>
                      </a:r>
                    </a:p>
                  </a:txBody>
                  <a:tcPr marL="52301" marR="52301" marT="26150" marB="2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ＭＳ Ｐゴシック"/>
                          <a:cs typeface="ＭＳ Ｐゴシック"/>
                        </a:defRPr>
                      </a:lvl1pPr>
                      <a:lvl2pPr marL="457200" algn="l" defTabSz="914400" rtl="0" eaLnBrk="1" latinLnBrk="0" hangingPunct="1">
                        <a:defRPr sz="1800" b="1" kern="1200">
                          <a:solidFill>
                            <a:schemeClr val="lt1"/>
                          </a:solidFill>
                          <a:latin typeface="Arial"/>
                          <a:ea typeface="ＭＳ Ｐゴシック"/>
                          <a:cs typeface="ＭＳ Ｐゴシック"/>
                        </a:defRPr>
                      </a:lvl2pPr>
                      <a:lvl3pPr marL="914400" algn="l" defTabSz="914400" rtl="0" eaLnBrk="1" latinLnBrk="0" hangingPunct="1">
                        <a:defRPr sz="1800" b="1" kern="1200">
                          <a:solidFill>
                            <a:schemeClr val="lt1"/>
                          </a:solidFill>
                          <a:latin typeface="Arial"/>
                          <a:ea typeface="ＭＳ Ｐゴシック"/>
                          <a:cs typeface="ＭＳ Ｐゴシック"/>
                        </a:defRPr>
                      </a:lvl3pPr>
                      <a:lvl4pPr marL="1371600" algn="l" defTabSz="914400" rtl="0" eaLnBrk="1" latinLnBrk="0" hangingPunct="1">
                        <a:defRPr sz="1800" b="1" kern="1200">
                          <a:solidFill>
                            <a:schemeClr val="lt1"/>
                          </a:solidFill>
                          <a:latin typeface="Arial"/>
                          <a:ea typeface="ＭＳ Ｐゴシック"/>
                          <a:cs typeface="ＭＳ Ｐゴシック"/>
                        </a:defRPr>
                      </a:lvl4pPr>
                      <a:lvl5pPr marL="1828800" algn="l" defTabSz="914400" rtl="0" eaLnBrk="1" latinLnBrk="0" hangingPunct="1">
                        <a:defRPr sz="1800" b="1" kern="1200">
                          <a:solidFill>
                            <a:schemeClr val="lt1"/>
                          </a:solidFill>
                          <a:latin typeface="Arial"/>
                          <a:ea typeface="ＭＳ Ｐゴシック"/>
                          <a:cs typeface="ＭＳ Ｐゴシック"/>
                        </a:defRPr>
                      </a:lvl5pPr>
                      <a:lvl6pPr marL="2286000" algn="l" defTabSz="914400" rtl="0" eaLnBrk="1" latinLnBrk="0" hangingPunct="1">
                        <a:defRPr sz="1800" b="1" kern="1200">
                          <a:solidFill>
                            <a:schemeClr val="lt1"/>
                          </a:solidFill>
                          <a:latin typeface="Arial"/>
                          <a:ea typeface="ＭＳ Ｐゴシック"/>
                          <a:cs typeface="ＭＳ Ｐゴシック"/>
                        </a:defRPr>
                      </a:lvl6pPr>
                      <a:lvl7pPr marL="2743200" algn="l" defTabSz="914400" rtl="0" eaLnBrk="1" latinLnBrk="0" hangingPunct="1">
                        <a:defRPr sz="1800" b="1" kern="1200">
                          <a:solidFill>
                            <a:schemeClr val="lt1"/>
                          </a:solidFill>
                          <a:latin typeface="Arial"/>
                          <a:ea typeface="ＭＳ Ｐゴシック"/>
                          <a:cs typeface="ＭＳ Ｐゴシック"/>
                        </a:defRPr>
                      </a:lvl7pPr>
                      <a:lvl8pPr marL="3200400" algn="l" defTabSz="914400" rtl="0" eaLnBrk="1" latinLnBrk="0" hangingPunct="1">
                        <a:defRPr sz="1800" b="1" kern="1200">
                          <a:solidFill>
                            <a:schemeClr val="lt1"/>
                          </a:solidFill>
                          <a:latin typeface="Arial"/>
                          <a:ea typeface="ＭＳ Ｐゴシック"/>
                          <a:cs typeface="ＭＳ Ｐゴシック"/>
                        </a:defRPr>
                      </a:lvl8pPr>
                      <a:lvl9pPr marL="3657600" algn="l" defTabSz="914400" rtl="0" eaLnBrk="1" latinLnBrk="0" hangingPunct="1">
                        <a:defRPr sz="1800" b="1" kern="1200">
                          <a:solidFill>
                            <a:schemeClr val="lt1"/>
                          </a:solidFill>
                          <a:latin typeface="Arial"/>
                          <a:ea typeface="ＭＳ Ｐゴシック"/>
                          <a:cs typeface="ＭＳ Ｐゴシック"/>
                        </a:defRPr>
                      </a:lvl9pPr>
                    </a:lstStyle>
                    <a:p>
                      <a:pPr algn="ctr"/>
                      <a:r>
                        <a:rPr lang="en-US" sz="3500" b="0" dirty="0">
                          <a:solidFill>
                            <a:schemeClr val="bg1">
                              <a:lumMod val="85000"/>
                            </a:schemeClr>
                          </a:solidFill>
                        </a:rPr>
                        <a:t>H</a:t>
                      </a:r>
                    </a:p>
                  </a:txBody>
                  <a:tcPr marL="52301" marR="52301" marT="26150" marB="2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ＭＳ Ｐゴシック"/>
                          <a:cs typeface="ＭＳ Ｐゴシック"/>
                        </a:defRPr>
                      </a:lvl1pPr>
                      <a:lvl2pPr marL="457200" algn="l" defTabSz="914400" rtl="0" eaLnBrk="1" latinLnBrk="0" hangingPunct="1">
                        <a:defRPr sz="1800" b="1" kern="1200">
                          <a:solidFill>
                            <a:schemeClr val="lt1"/>
                          </a:solidFill>
                          <a:latin typeface="Arial"/>
                          <a:ea typeface="ＭＳ Ｐゴシック"/>
                          <a:cs typeface="ＭＳ Ｐゴシック"/>
                        </a:defRPr>
                      </a:lvl2pPr>
                      <a:lvl3pPr marL="914400" algn="l" defTabSz="914400" rtl="0" eaLnBrk="1" latinLnBrk="0" hangingPunct="1">
                        <a:defRPr sz="1800" b="1" kern="1200">
                          <a:solidFill>
                            <a:schemeClr val="lt1"/>
                          </a:solidFill>
                          <a:latin typeface="Arial"/>
                          <a:ea typeface="ＭＳ Ｐゴシック"/>
                          <a:cs typeface="ＭＳ Ｐゴシック"/>
                        </a:defRPr>
                      </a:lvl3pPr>
                      <a:lvl4pPr marL="1371600" algn="l" defTabSz="914400" rtl="0" eaLnBrk="1" latinLnBrk="0" hangingPunct="1">
                        <a:defRPr sz="1800" b="1" kern="1200">
                          <a:solidFill>
                            <a:schemeClr val="lt1"/>
                          </a:solidFill>
                          <a:latin typeface="Arial"/>
                          <a:ea typeface="ＭＳ Ｐゴシック"/>
                          <a:cs typeface="ＭＳ Ｐゴシック"/>
                        </a:defRPr>
                      </a:lvl4pPr>
                      <a:lvl5pPr marL="1828800" algn="l" defTabSz="914400" rtl="0" eaLnBrk="1" latinLnBrk="0" hangingPunct="1">
                        <a:defRPr sz="1800" b="1" kern="1200">
                          <a:solidFill>
                            <a:schemeClr val="lt1"/>
                          </a:solidFill>
                          <a:latin typeface="Arial"/>
                          <a:ea typeface="ＭＳ Ｐゴシック"/>
                          <a:cs typeface="ＭＳ Ｐゴシック"/>
                        </a:defRPr>
                      </a:lvl5pPr>
                      <a:lvl6pPr marL="2286000" algn="l" defTabSz="914400" rtl="0" eaLnBrk="1" latinLnBrk="0" hangingPunct="1">
                        <a:defRPr sz="1800" b="1" kern="1200">
                          <a:solidFill>
                            <a:schemeClr val="lt1"/>
                          </a:solidFill>
                          <a:latin typeface="Arial"/>
                          <a:ea typeface="ＭＳ Ｐゴシック"/>
                          <a:cs typeface="ＭＳ Ｐゴシック"/>
                        </a:defRPr>
                      </a:lvl6pPr>
                      <a:lvl7pPr marL="2743200" algn="l" defTabSz="914400" rtl="0" eaLnBrk="1" latinLnBrk="0" hangingPunct="1">
                        <a:defRPr sz="1800" b="1" kern="1200">
                          <a:solidFill>
                            <a:schemeClr val="lt1"/>
                          </a:solidFill>
                          <a:latin typeface="Arial"/>
                          <a:ea typeface="ＭＳ Ｐゴシック"/>
                          <a:cs typeface="ＭＳ Ｐゴシック"/>
                        </a:defRPr>
                      </a:lvl7pPr>
                      <a:lvl8pPr marL="3200400" algn="l" defTabSz="914400" rtl="0" eaLnBrk="1" latinLnBrk="0" hangingPunct="1">
                        <a:defRPr sz="1800" b="1" kern="1200">
                          <a:solidFill>
                            <a:schemeClr val="lt1"/>
                          </a:solidFill>
                          <a:latin typeface="Arial"/>
                          <a:ea typeface="ＭＳ Ｐゴシック"/>
                          <a:cs typeface="ＭＳ Ｐゴシック"/>
                        </a:defRPr>
                      </a:lvl8pPr>
                      <a:lvl9pPr marL="3657600" algn="l" defTabSz="914400" rtl="0" eaLnBrk="1" latinLnBrk="0" hangingPunct="1">
                        <a:defRPr sz="1800" b="1" kern="1200">
                          <a:solidFill>
                            <a:schemeClr val="lt1"/>
                          </a:solidFill>
                          <a:latin typeface="Arial"/>
                          <a:ea typeface="ＭＳ Ｐゴシック"/>
                          <a:cs typeface="ＭＳ Ｐゴシック"/>
                        </a:defRPr>
                      </a:lvl9pPr>
                    </a:lstStyle>
                    <a:p>
                      <a:pPr algn="ctr"/>
                      <a:r>
                        <a:rPr lang="en-US" sz="3500" b="0" dirty="0">
                          <a:solidFill>
                            <a:schemeClr val="bg1">
                              <a:lumMod val="85000"/>
                            </a:schemeClr>
                          </a:solidFill>
                        </a:rPr>
                        <a:t>F</a:t>
                      </a:r>
                    </a:p>
                  </a:txBody>
                  <a:tcPr marL="52301" marR="52301" marT="26150" marB="2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0324132"/>
                  </a:ext>
                </a:extLst>
              </a:tr>
            </a:tbl>
          </a:graphicData>
        </a:graphic>
      </p:graphicFrame>
      <p:sp>
        <p:nvSpPr>
          <p:cNvPr id="9" name="Rectangle 8"/>
          <p:cNvSpPr/>
          <p:nvPr/>
        </p:nvSpPr>
        <p:spPr>
          <a:xfrm>
            <a:off x="3137313" y="1222733"/>
            <a:ext cx="2284545" cy="715937"/>
          </a:xfrm>
          <a:prstGeom prst="rect">
            <a:avLst/>
          </a:prstGeom>
          <a:solidFill>
            <a:srgbClr val="ED7D31">
              <a:alpha val="50000"/>
            </a:srgbClr>
          </a:solidFill>
          <a:ln>
            <a:noFill/>
          </a:ln>
          <a:effectLst/>
        </p:spPr>
        <p:txBody>
          <a:bodyPr rtlCol="0" anchor="b"/>
          <a:lstStyle/>
          <a:p>
            <a:pPr eaLnBrk="1" fontAlgn="auto" hangingPunct="1">
              <a:spcBef>
                <a:spcPts val="0"/>
              </a:spcBef>
              <a:spcAft>
                <a:spcPts val="0"/>
              </a:spcAft>
              <a:defRPr/>
            </a:pPr>
            <a:r>
              <a:rPr lang="en-US" sz="1100" kern="0" dirty="0">
                <a:solidFill>
                  <a:srgbClr val="000000"/>
                </a:solidFill>
                <a:latin typeface="Calibri" panose="020F0502020204030204"/>
                <a:ea typeface="ＭＳ Ｐゴシック"/>
              </a:rPr>
              <a:t>Design Days</a:t>
            </a:r>
          </a:p>
        </p:txBody>
      </p:sp>
      <p:sp>
        <p:nvSpPr>
          <p:cNvPr id="10" name="Rectangle 9"/>
          <p:cNvSpPr/>
          <p:nvPr/>
        </p:nvSpPr>
        <p:spPr>
          <a:xfrm>
            <a:off x="5421858" y="1221427"/>
            <a:ext cx="566450" cy="718551"/>
          </a:xfrm>
          <a:prstGeom prst="rect">
            <a:avLst/>
          </a:prstGeom>
          <a:solidFill>
            <a:srgbClr val="333399">
              <a:alpha val="50000"/>
            </a:srgbClr>
          </a:solidFill>
          <a:ln>
            <a:noFill/>
          </a:ln>
          <a:effectLst/>
        </p:spPr>
        <p:txBody>
          <a:bodyPr rtlCol="0" anchor="b"/>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Calibri" panose="020F0502020204030204"/>
              <a:ea typeface="ＭＳ Ｐゴシック"/>
            </a:endParaRPr>
          </a:p>
        </p:txBody>
      </p:sp>
      <p:sp>
        <p:nvSpPr>
          <p:cNvPr id="11" name="Rectangle 10"/>
          <p:cNvSpPr/>
          <p:nvPr/>
        </p:nvSpPr>
        <p:spPr>
          <a:xfrm>
            <a:off x="6193021" y="1233872"/>
            <a:ext cx="567214" cy="715937"/>
          </a:xfrm>
          <a:prstGeom prst="rect">
            <a:avLst/>
          </a:prstGeom>
          <a:solidFill>
            <a:srgbClr val="ED7D31">
              <a:alpha val="50000"/>
            </a:srgbClr>
          </a:solidFill>
          <a:ln>
            <a:noFill/>
          </a:ln>
          <a:effectLst/>
        </p:spPr>
        <p:txBody>
          <a:bodyPr rtlCol="0" anchor="b"/>
          <a:lstStyle/>
          <a:p>
            <a:pPr eaLnBrk="1" fontAlgn="auto" hangingPunct="1">
              <a:spcBef>
                <a:spcPts val="0"/>
              </a:spcBef>
              <a:spcAft>
                <a:spcPts val="0"/>
              </a:spcAft>
              <a:defRPr/>
            </a:pPr>
            <a:endParaRPr lang="en-US" sz="1100" b="0" kern="0" dirty="0">
              <a:solidFill>
                <a:srgbClr val="000000"/>
              </a:solidFill>
              <a:latin typeface="Calibri" panose="020F0502020204030204"/>
              <a:ea typeface="ＭＳ Ｐゴシック"/>
            </a:endParaRPr>
          </a:p>
        </p:txBody>
      </p:sp>
      <p:sp>
        <p:nvSpPr>
          <p:cNvPr id="15" name="Rectangle 14"/>
          <p:cNvSpPr/>
          <p:nvPr/>
        </p:nvSpPr>
        <p:spPr>
          <a:xfrm>
            <a:off x="657961" y="1229930"/>
            <a:ext cx="240549" cy="715937"/>
          </a:xfrm>
          <a:prstGeom prst="rect">
            <a:avLst/>
          </a:prstGeom>
          <a:solidFill>
            <a:srgbClr val="ED7D31">
              <a:alpha val="50000"/>
            </a:srgbClr>
          </a:solidFill>
          <a:ln>
            <a:noFill/>
          </a:ln>
          <a:effectLst/>
        </p:spPr>
        <p:txBody>
          <a:bodyPr rtlCol="0" anchor="b"/>
          <a:lstStyle/>
          <a:p>
            <a:pPr eaLnBrk="1" fontAlgn="auto" hangingPunct="1">
              <a:spcBef>
                <a:spcPts val="0"/>
              </a:spcBef>
              <a:spcAft>
                <a:spcPts val="0"/>
              </a:spcAft>
              <a:defRPr/>
            </a:pPr>
            <a:endParaRPr lang="en-US" sz="1600" b="0" kern="0" dirty="0">
              <a:solidFill>
                <a:srgbClr val="000000"/>
              </a:solidFill>
              <a:latin typeface="Calibri" panose="020F0502020204030204"/>
              <a:ea typeface="ＭＳ Ｐゴシック"/>
            </a:endParaRPr>
          </a:p>
        </p:txBody>
      </p:sp>
      <p:sp>
        <p:nvSpPr>
          <p:cNvPr id="16" name="Rectangle 15"/>
          <p:cNvSpPr/>
          <p:nvPr/>
        </p:nvSpPr>
        <p:spPr>
          <a:xfrm>
            <a:off x="6170168" y="1505123"/>
            <a:ext cx="625492" cy="430887"/>
          </a:xfrm>
          <a:prstGeom prst="rect">
            <a:avLst/>
          </a:prstGeom>
        </p:spPr>
        <p:txBody>
          <a:bodyPr wrap="none">
            <a:spAutoFit/>
          </a:bodyPr>
          <a:lstStyle/>
          <a:p>
            <a:r>
              <a:rPr lang="en-US" sz="1100" kern="0" dirty="0" err="1">
                <a:solidFill>
                  <a:srgbClr val="000000"/>
                </a:solidFill>
                <a:latin typeface="Calibri" panose="020F0502020204030204"/>
                <a:ea typeface="MS PGothic" pitchFamily="34" charset="-128"/>
              </a:rPr>
              <a:t>Presen</a:t>
            </a:r>
            <a:r>
              <a:rPr lang="en-US" sz="1100" kern="0" dirty="0">
                <a:solidFill>
                  <a:srgbClr val="000000"/>
                </a:solidFill>
                <a:latin typeface="Calibri" panose="020F0502020204030204"/>
                <a:ea typeface="MS PGothic" pitchFamily="34" charset="-128"/>
              </a:rPr>
              <a:t>-</a:t>
            </a:r>
            <a:br>
              <a:rPr lang="en-US" sz="1100" kern="0" dirty="0">
                <a:solidFill>
                  <a:srgbClr val="000000"/>
                </a:solidFill>
                <a:latin typeface="Calibri" panose="020F0502020204030204"/>
                <a:ea typeface="MS PGothic" pitchFamily="34" charset="-128"/>
              </a:rPr>
            </a:br>
            <a:r>
              <a:rPr lang="en-US" sz="1100" kern="0" dirty="0" err="1">
                <a:solidFill>
                  <a:srgbClr val="000000"/>
                </a:solidFill>
                <a:latin typeface="Calibri" panose="020F0502020204030204"/>
                <a:ea typeface="MS PGothic" pitchFamily="34" charset="-128"/>
              </a:rPr>
              <a:t>tations</a:t>
            </a:r>
            <a:endParaRPr lang="en-US" sz="1100" dirty="0">
              <a:solidFill>
                <a:srgbClr val="000000"/>
              </a:solidFill>
              <a:latin typeface="Arial" charset="0"/>
              <a:ea typeface="MS PGothic" pitchFamily="34" charset="-128"/>
            </a:endParaRPr>
          </a:p>
        </p:txBody>
      </p:sp>
      <p:sp>
        <p:nvSpPr>
          <p:cNvPr id="17" name="Rectangle 16"/>
          <p:cNvSpPr/>
          <p:nvPr/>
        </p:nvSpPr>
        <p:spPr>
          <a:xfrm>
            <a:off x="584188" y="1543837"/>
            <a:ext cx="707245" cy="415498"/>
          </a:xfrm>
          <a:prstGeom prst="rect">
            <a:avLst/>
          </a:prstGeom>
        </p:spPr>
        <p:txBody>
          <a:bodyPr wrap="none">
            <a:spAutoFit/>
          </a:bodyPr>
          <a:lstStyle/>
          <a:p>
            <a:r>
              <a:rPr lang="en-US" sz="1050" kern="0" dirty="0">
                <a:solidFill>
                  <a:srgbClr val="000000"/>
                </a:solidFill>
                <a:latin typeface="Calibri" panose="020F0502020204030204"/>
                <a:ea typeface="MS PGothic" pitchFamily="34" charset="-128"/>
              </a:rPr>
              <a:t>Pre-Work</a:t>
            </a:r>
            <a:br>
              <a:rPr lang="en-US" sz="1050" kern="0" dirty="0">
                <a:solidFill>
                  <a:srgbClr val="000000"/>
                </a:solidFill>
                <a:latin typeface="Calibri" panose="020F0502020204030204"/>
                <a:ea typeface="MS PGothic" pitchFamily="34" charset="-128"/>
              </a:rPr>
            </a:br>
            <a:r>
              <a:rPr lang="en-US" sz="1050" kern="0" dirty="0">
                <a:solidFill>
                  <a:srgbClr val="000000"/>
                </a:solidFill>
                <a:latin typeface="Calibri" panose="020F0502020204030204"/>
                <a:ea typeface="MS PGothic" pitchFamily="34" charset="-128"/>
              </a:rPr>
              <a:t>Meeting</a:t>
            </a:r>
            <a:endParaRPr lang="en-US" sz="1050" dirty="0">
              <a:solidFill>
                <a:srgbClr val="000000"/>
              </a:solidFill>
              <a:latin typeface="Arial" charset="0"/>
              <a:ea typeface="MS PGothic" pitchFamily="34" charset="-128"/>
            </a:endParaRPr>
          </a:p>
        </p:txBody>
      </p:sp>
      <p:sp>
        <p:nvSpPr>
          <p:cNvPr id="19" name="Rectangle 18"/>
          <p:cNvSpPr/>
          <p:nvPr/>
        </p:nvSpPr>
        <p:spPr>
          <a:xfrm>
            <a:off x="1383595" y="1543837"/>
            <a:ext cx="1430200" cy="415498"/>
          </a:xfrm>
          <a:prstGeom prst="rect">
            <a:avLst/>
          </a:prstGeom>
        </p:spPr>
        <p:txBody>
          <a:bodyPr wrap="none">
            <a:spAutoFit/>
          </a:bodyPr>
          <a:lstStyle/>
          <a:p>
            <a:r>
              <a:rPr lang="en-US" sz="1050" kern="0" dirty="0">
                <a:solidFill>
                  <a:srgbClr val="000000"/>
                </a:solidFill>
                <a:latin typeface="Calibri" panose="020F0502020204030204"/>
                <a:ea typeface="MS PGothic" pitchFamily="34" charset="-128"/>
              </a:rPr>
              <a:t>Possibility of Targeted</a:t>
            </a:r>
            <a:br>
              <a:rPr lang="en-US" sz="1050" kern="0" dirty="0">
                <a:solidFill>
                  <a:srgbClr val="000000"/>
                </a:solidFill>
                <a:latin typeface="Calibri" panose="020F0502020204030204"/>
                <a:ea typeface="MS PGothic" pitchFamily="34" charset="-128"/>
              </a:rPr>
            </a:br>
            <a:r>
              <a:rPr lang="en-US" sz="1050" kern="0" dirty="0">
                <a:solidFill>
                  <a:srgbClr val="000000"/>
                </a:solidFill>
                <a:latin typeface="Calibri" panose="020F0502020204030204"/>
                <a:ea typeface="MS PGothic" pitchFamily="34" charset="-128"/>
              </a:rPr>
              <a:t>Pre-study Meetings</a:t>
            </a:r>
            <a:endParaRPr lang="en-US" sz="1050" dirty="0">
              <a:solidFill>
                <a:srgbClr val="000000"/>
              </a:solidFill>
              <a:latin typeface="Arial" charset="0"/>
              <a:ea typeface="MS PGothic" pitchFamily="34" charset="-128"/>
            </a:endParaRPr>
          </a:p>
        </p:txBody>
      </p:sp>
      <p:sp>
        <p:nvSpPr>
          <p:cNvPr id="21" name="Rectangle 20"/>
          <p:cNvSpPr/>
          <p:nvPr/>
        </p:nvSpPr>
        <p:spPr>
          <a:xfrm>
            <a:off x="5388394" y="1352397"/>
            <a:ext cx="683200" cy="600164"/>
          </a:xfrm>
          <a:prstGeom prst="rect">
            <a:avLst/>
          </a:prstGeom>
        </p:spPr>
        <p:txBody>
          <a:bodyPr wrap="none">
            <a:spAutoFit/>
          </a:bodyPr>
          <a:lstStyle/>
          <a:p>
            <a:r>
              <a:rPr lang="en-US" sz="1100" kern="0" dirty="0">
                <a:solidFill>
                  <a:srgbClr val="000000"/>
                </a:solidFill>
                <a:latin typeface="Calibri" panose="020F0502020204030204"/>
                <a:ea typeface="MS PGothic" pitchFamily="34" charset="-128"/>
              </a:rPr>
              <a:t>Internal</a:t>
            </a:r>
            <a:br>
              <a:rPr lang="en-US" sz="1100" kern="0" dirty="0">
                <a:solidFill>
                  <a:srgbClr val="000000"/>
                </a:solidFill>
                <a:latin typeface="Calibri" panose="020F0502020204030204"/>
                <a:ea typeface="MS PGothic" pitchFamily="34" charset="-128"/>
              </a:rPr>
            </a:br>
            <a:r>
              <a:rPr lang="en-US" sz="1100" kern="0" dirty="0">
                <a:solidFill>
                  <a:srgbClr val="000000"/>
                </a:solidFill>
                <a:latin typeface="Calibri" panose="020F0502020204030204"/>
                <a:ea typeface="MS PGothic" pitchFamily="34" charset="-128"/>
              </a:rPr>
              <a:t>Working</a:t>
            </a:r>
            <a:br>
              <a:rPr lang="en-US" sz="1100" kern="0" dirty="0">
                <a:solidFill>
                  <a:srgbClr val="000000"/>
                </a:solidFill>
                <a:latin typeface="Calibri" panose="020F0502020204030204"/>
                <a:ea typeface="MS PGothic" pitchFamily="34" charset="-128"/>
              </a:rPr>
            </a:br>
            <a:r>
              <a:rPr lang="en-US" sz="1100" kern="0" dirty="0">
                <a:solidFill>
                  <a:srgbClr val="000000"/>
                </a:solidFill>
                <a:latin typeface="Calibri" panose="020F0502020204030204"/>
                <a:ea typeface="MS PGothic" pitchFamily="34" charset="-128"/>
              </a:rPr>
              <a:t>Day</a:t>
            </a:r>
            <a:endParaRPr lang="en-US" sz="1100" dirty="0">
              <a:solidFill>
                <a:srgbClr val="000000"/>
              </a:solidFill>
              <a:latin typeface="Arial" charset="0"/>
              <a:ea typeface="MS PGothic" pitchFamily="34" charset="-128"/>
            </a:endParaRPr>
          </a:p>
        </p:txBody>
      </p:sp>
      <p:sp>
        <p:nvSpPr>
          <p:cNvPr id="22" name="Rectangle 21"/>
          <p:cNvSpPr/>
          <p:nvPr/>
        </p:nvSpPr>
        <p:spPr>
          <a:xfrm>
            <a:off x="6774059" y="1229032"/>
            <a:ext cx="566450" cy="706978"/>
          </a:xfrm>
          <a:prstGeom prst="rect">
            <a:avLst/>
          </a:prstGeom>
          <a:solidFill>
            <a:srgbClr val="333399">
              <a:alpha val="50000"/>
            </a:srgbClr>
          </a:solidFill>
          <a:ln>
            <a:noFill/>
          </a:ln>
          <a:effectLst/>
        </p:spPr>
        <p:txBody>
          <a:bodyPr rtlCol="0" anchor="b"/>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Calibri" panose="020F0502020204030204"/>
              <a:ea typeface="ＭＳ Ｐゴシック"/>
            </a:endParaRPr>
          </a:p>
        </p:txBody>
      </p:sp>
      <p:sp>
        <p:nvSpPr>
          <p:cNvPr id="23" name="Rectangle 22"/>
          <p:cNvSpPr/>
          <p:nvPr/>
        </p:nvSpPr>
        <p:spPr>
          <a:xfrm>
            <a:off x="6722477" y="1505122"/>
            <a:ext cx="691215" cy="430887"/>
          </a:xfrm>
          <a:prstGeom prst="rect">
            <a:avLst/>
          </a:prstGeom>
        </p:spPr>
        <p:txBody>
          <a:bodyPr wrap="none">
            <a:spAutoFit/>
          </a:bodyPr>
          <a:lstStyle/>
          <a:p>
            <a:r>
              <a:rPr lang="en-US" sz="1100" kern="0" dirty="0">
                <a:solidFill>
                  <a:srgbClr val="000000"/>
                </a:solidFill>
                <a:latin typeface="Calibri" panose="020F0502020204030204"/>
                <a:ea typeface="MS PGothic" pitchFamily="34" charset="-128"/>
              </a:rPr>
              <a:t>Internal</a:t>
            </a:r>
            <a:br>
              <a:rPr lang="en-US" sz="1100" kern="0" dirty="0">
                <a:solidFill>
                  <a:srgbClr val="000000"/>
                </a:solidFill>
                <a:latin typeface="Calibri" panose="020F0502020204030204"/>
                <a:ea typeface="MS PGothic" pitchFamily="34" charset="-128"/>
              </a:rPr>
            </a:br>
            <a:r>
              <a:rPr lang="en-US" sz="1100" kern="0" dirty="0">
                <a:solidFill>
                  <a:srgbClr val="000000"/>
                </a:solidFill>
                <a:latin typeface="Calibri" panose="020F0502020204030204"/>
              </a:rPr>
              <a:t>Wrap-up</a:t>
            </a:r>
            <a:endParaRPr lang="en-US" sz="1100" dirty="0">
              <a:solidFill>
                <a:srgbClr val="000000"/>
              </a:solidFill>
              <a:latin typeface="Arial" charset="0"/>
              <a:ea typeface="MS PGothic" pitchFamily="34" charset="-128"/>
            </a:endParaRPr>
          </a:p>
        </p:txBody>
      </p:sp>
      <p:cxnSp>
        <p:nvCxnSpPr>
          <p:cNvPr id="26" name="Straight Arrow Connector 25"/>
          <p:cNvCxnSpPr>
            <a:cxnSpLocks/>
          </p:cNvCxnSpPr>
          <p:nvPr/>
        </p:nvCxnSpPr>
        <p:spPr bwMode="auto">
          <a:xfrm rot="16200000" flipV="1">
            <a:off x="4503150" y="2883976"/>
            <a:ext cx="2147259" cy="297136"/>
          </a:xfrm>
          <a:prstGeom prst="bentConnector3">
            <a:avLst>
              <a:gd name="adj1" fmla="val 50000"/>
            </a:avLst>
          </a:prstGeom>
          <a:solidFill>
            <a:srgbClr val="BBE0E3"/>
          </a:solidFill>
          <a:ln w="9525" cap="flat" cmpd="sng" algn="ctr">
            <a:solidFill>
              <a:srgbClr val="000000"/>
            </a:solidFill>
            <a:prstDash val="solid"/>
            <a:round/>
            <a:headEnd type="none" w="med" len="med"/>
            <a:tailEnd type="triangle"/>
          </a:ln>
          <a:effectLst/>
        </p:spPr>
      </p:cxnSp>
      <p:sp>
        <p:nvSpPr>
          <p:cNvPr id="27" name="TextBox 26"/>
          <p:cNvSpPr txBox="1"/>
          <p:nvPr/>
        </p:nvSpPr>
        <p:spPr>
          <a:xfrm>
            <a:off x="5482948" y="4142512"/>
            <a:ext cx="3393297" cy="2462213"/>
          </a:xfrm>
          <a:prstGeom prst="rect">
            <a:avLst/>
          </a:prstGeom>
          <a:solidFill>
            <a:srgbClr val="FFFFFF"/>
          </a:solidFill>
          <a:ln w="25400" cap="flat" cmpd="sng" algn="ctr">
            <a:no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00" b="1" kern="0" dirty="0">
                <a:solidFill>
                  <a:srgbClr val="000000"/>
                </a:solidFill>
                <a:latin typeface="Arial"/>
                <a:ea typeface="ＭＳ Ｐゴシック"/>
              </a:rPr>
              <a:t>Design is “Frozen”:</a:t>
            </a:r>
            <a:endParaRPr kumimoji="0" lang="en-US" sz="1100" b="1" i="0" u="none" strike="noStrike" kern="0" cap="none" spc="0" normalizeH="0" baseline="0" noProof="0" dirty="0">
              <a:ln>
                <a:noFill/>
              </a:ln>
              <a:solidFill>
                <a:srgbClr val="FF0000"/>
              </a:solidFill>
              <a:effectLst/>
              <a:uLnTx/>
              <a:uFillTx/>
              <a:latin typeface="Arial"/>
              <a:ea typeface="ＭＳ Ｐゴシック"/>
            </a:endParaRPr>
          </a:p>
          <a:p>
            <a:pPr marR="0" lvl="0" defTabSz="914400" eaLnBrk="1" fontAlgn="auto" latinLnBrk="0" hangingPunct="1">
              <a:lnSpc>
                <a:spcPct val="100000"/>
              </a:lnSpc>
              <a:spcBef>
                <a:spcPts val="0"/>
              </a:spcBef>
              <a:spcAft>
                <a:spcPts val="0"/>
              </a:spcAft>
              <a:buClrTx/>
              <a:buSzTx/>
              <a:tabLst/>
              <a:defRPr/>
            </a:pPr>
            <a:r>
              <a:rPr lang="en-US" sz="1100" kern="0" dirty="0">
                <a:latin typeface="Arial"/>
                <a:ea typeface="ＭＳ Ｐゴシック"/>
              </a:rPr>
              <a:t>Major discussion on the design completes so that the engineering team can focus on quantification of resources and ensuring consistency of design across disciplines</a:t>
            </a:r>
          </a:p>
          <a:p>
            <a:pPr marR="0" lvl="0" defTabSz="914400" eaLnBrk="1" fontAlgn="auto" latinLnBrk="0" hangingPunct="1">
              <a:lnSpc>
                <a:spcPct val="100000"/>
              </a:lnSpc>
              <a:spcBef>
                <a:spcPts val="0"/>
              </a:spcBef>
              <a:spcAft>
                <a:spcPts val="0"/>
              </a:spcAft>
              <a:buClrTx/>
              <a:buSzTx/>
              <a:tabLst/>
              <a:defRPr/>
            </a:pPr>
            <a:endParaRPr lang="en-US" sz="1100" kern="0" dirty="0">
              <a:latin typeface="Arial"/>
              <a:ea typeface="ＭＳ Ｐゴシック"/>
            </a:endParaRPr>
          </a:p>
          <a:p>
            <a:pPr marR="0" lvl="0" defTabSz="914400" eaLnBrk="1" fontAlgn="auto" latinLnBrk="0" hangingPunct="1">
              <a:lnSpc>
                <a:spcPct val="100000"/>
              </a:lnSpc>
              <a:spcBef>
                <a:spcPts val="0"/>
              </a:spcBef>
              <a:spcAft>
                <a:spcPts val="0"/>
              </a:spcAft>
              <a:buClrTx/>
              <a:buSzTx/>
              <a:tabLst/>
              <a:defRPr/>
            </a:pPr>
            <a:r>
              <a:rPr lang="en-US" sz="1100" kern="0" dirty="0">
                <a:latin typeface="Arial"/>
                <a:ea typeface="ＭＳ Ｐゴシック"/>
              </a:rPr>
              <a:t>Thermal engineer is provided with engineering resources of the “frozen” design for all major components (mass, volume, power, etc.), as well as a Mechanical CAD model </a:t>
            </a:r>
          </a:p>
          <a:p>
            <a:pPr marL="228600" indent="-228600" eaLnBrk="1" fontAlgn="auto" hangingPunct="1">
              <a:spcBef>
                <a:spcPts val="0"/>
              </a:spcBef>
              <a:spcAft>
                <a:spcPts val="0"/>
              </a:spcAft>
              <a:buAutoNum type="arabicPeriod" startAt="7"/>
              <a:defRPr/>
            </a:pPr>
            <a:r>
              <a:rPr lang="en-US" sz="1100" kern="0" dirty="0">
                <a:latin typeface="Arial"/>
                <a:ea typeface="ＭＳ Ｐゴシック"/>
              </a:rPr>
              <a:t>Thermal engineer completes modeling with the “final” parameters, performs model checks, and generates analysis results</a:t>
            </a:r>
          </a:p>
          <a:p>
            <a:pPr marL="228600" indent="-228600" eaLnBrk="1" fontAlgn="auto" hangingPunct="1">
              <a:spcBef>
                <a:spcPts val="0"/>
              </a:spcBef>
              <a:spcAft>
                <a:spcPts val="0"/>
              </a:spcAft>
              <a:buAutoNum type="arabicPeriod" startAt="7"/>
              <a:defRPr/>
            </a:pPr>
            <a:endParaRPr lang="en-US" sz="1100" kern="0" dirty="0">
              <a:latin typeface="Arial"/>
              <a:ea typeface="ＭＳ Ｐゴシック"/>
            </a:endParaRPr>
          </a:p>
        </p:txBody>
      </p:sp>
      <p:cxnSp>
        <p:nvCxnSpPr>
          <p:cNvPr id="30" name="Straight Arrow Connector 29"/>
          <p:cNvCxnSpPr>
            <a:cxnSpLocks/>
          </p:cNvCxnSpPr>
          <p:nvPr/>
        </p:nvCxnSpPr>
        <p:spPr bwMode="auto">
          <a:xfrm flipV="1">
            <a:off x="6501207" y="1985949"/>
            <a:ext cx="0" cy="297844"/>
          </a:xfrm>
          <a:prstGeom prst="straightConnector1">
            <a:avLst/>
          </a:prstGeom>
          <a:solidFill>
            <a:srgbClr val="BBE0E3"/>
          </a:solidFill>
          <a:ln w="9525" cap="flat" cmpd="sng" algn="ctr">
            <a:solidFill>
              <a:srgbClr val="000000"/>
            </a:solidFill>
            <a:prstDash val="solid"/>
            <a:round/>
            <a:headEnd type="none" w="med" len="med"/>
            <a:tailEnd type="triangle"/>
          </a:ln>
          <a:effectLst/>
        </p:spPr>
      </p:cxnSp>
      <p:sp>
        <p:nvSpPr>
          <p:cNvPr id="31" name="TextBox 30"/>
          <p:cNvSpPr txBox="1"/>
          <p:nvPr/>
        </p:nvSpPr>
        <p:spPr>
          <a:xfrm>
            <a:off x="5836713" y="2294761"/>
            <a:ext cx="1242623" cy="938719"/>
          </a:xfrm>
          <a:prstGeom prst="rect">
            <a:avLst/>
          </a:prstGeom>
          <a:noFill/>
          <a:ln w="25400" cap="flat" cmpd="sng" algn="ctr">
            <a:no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i="0" u="none" strike="noStrike" kern="0" cap="none" spc="0" normalizeH="0" baseline="0" noProof="0" dirty="0">
                <a:ln>
                  <a:noFill/>
                </a:ln>
                <a:solidFill>
                  <a:srgbClr val="000000"/>
                </a:solidFill>
                <a:effectLst/>
                <a:uLnTx/>
                <a:uFillTx/>
                <a:latin typeface="Arial"/>
                <a:ea typeface="ＭＳ Ｐゴシック"/>
              </a:rPr>
              <a:t>Engineers present their assessments to the PI / Science Team</a:t>
            </a:r>
            <a:endParaRPr kumimoji="0" lang="en-US" sz="1100" i="0" u="none" strike="noStrike" kern="0" cap="none" spc="0" normalizeH="0" baseline="0" noProof="0" dirty="0">
              <a:ln>
                <a:noFill/>
              </a:ln>
              <a:effectLst/>
              <a:uLnTx/>
              <a:uFillTx/>
              <a:latin typeface="Arial"/>
              <a:ea typeface="ＭＳ Ｐゴシック"/>
            </a:endParaRPr>
          </a:p>
        </p:txBody>
      </p:sp>
      <p:sp>
        <p:nvSpPr>
          <p:cNvPr id="4" name="Rectangle 3"/>
          <p:cNvSpPr/>
          <p:nvPr/>
        </p:nvSpPr>
        <p:spPr bwMode="auto">
          <a:xfrm>
            <a:off x="3028922" y="2317180"/>
            <a:ext cx="2454026" cy="2662473"/>
          </a:xfrm>
          <a:prstGeom prst="rect">
            <a:avLst/>
          </a:prstGeom>
          <a:no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b="1" dirty="0">
                <a:solidFill>
                  <a:schemeClr val="tx1"/>
                </a:solidFill>
                <a:latin typeface="Arial" pitchFamily="-108" charset="0"/>
                <a:ea typeface="ＭＳ Ｐゴシック" pitchFamily="-108" charset="-128"/>
                <a:cs typeface="ＭＳ Ｐゴシック" pitchFamily="-108" charset="-128"/>
              </a:rPr>
              <a:t>“Design Days”: </a:t>
            </a:r>
          </a:p>
          <a:p>
            <a:pPr marR="0" algn="l" defTabSz="914400" rtl="0" eaLnBrk="0" fontAlgn="base" latinLnBrk="0" hangingPunct="0">
              <a:lnSpc>
                <a:spcPct val="100000"/>
              </a:lnSpc>
              <a:spcBef>
                <a:spcPct val="0"/>
              </a:spcBef>
              <a:spcAft>
                <a:spcPct val="0"/>
              </a:spcAft>
              <a:buClrTx/>
              <a:buSzTx/>
              <a:tabLst/>
            </a:pPr>
            <a:r>
              <a:rPr lang="en-US" sz="1100" dirty="0">
                <a:solidFill>
                  <a:schemeClr val="tx1"/>
                </a:solidFill>
                <a:latin typeface="Arial" pitchFamily="-108" charset="0"/>
                <a:ea typeface="ＭＳ Ｐゴシック" pitchFamily="-108" charset="-128"/>
                <a:cs typeface="ＭＳ Ｐゴシック" pitchFamily="-108" charset="-128"/>
              </a:rPr>
              <a:t>Engineers design concurrently and collaboratively with PI/Science Team via a series of discussions, each focused on specific topics which impact the conceptual design and are aimed towards reaching a design decision. Thermal engineer should:</a:t>
            </a:r>
          </a:p>
          <a:p>
            <a:pPr marL="228600" marR="0" indent="-228600" algn="l" defTabSz="914400" rtl="0" eaLnBrk="0" fontAlgn="base" latinLnBrk="0" hangingPunct="0">
              <a:lnSpc>
                <a:spcPct val="100000"/>
              </a:lnSpc>
              <a:spcBef>
                <a:spcPct val="0"/>
              </a:spcBef>
              <a:spcAft>
                <a:spcPct val="0"/>
              </a:spcAft>
              <a:buClrTx/>
              <a:buSzTx/>
              <a:buAutoNum type="arabicPeriod" startAt="3"/>
              <a:tabLst/>
            </a:pPr>
            <a:r>
              <a:rPr lang="en-US" sz="1100" dirty="0">
                <a:solidFill>
                  <a:schemeClr val="tx1"/>
                </a:solidFill>
                <a:latin typeface="Arial" pitchFamily="-108" charset="0"/>
                <a:ea typeface="ＭＳ Ｐゴシック" pitchFamily="-108" charset="-128"/>
                <a:cs typeface="ＭＳ Ｐゴシック" pitchFamily="-108" charset="-128"/>
              </a:rPr>
              <a:t>Gather model inputs via exchanges with other discipline engineers</a:t>
            </a:r>
          </a:p>
          <a:p>
            <a:pPr marL="228600" marR="0" indent="-228600" algn="l" defTabSz="914400" rtl="0" eaLnBrk="0" fontAlgn="base" latinLnBrk="0" hangingPunct="0">
              <a:lnSpc>
                <a:spcPct val="100000"/>
              </a:lnSpc>
              <a:spcBef>
                <a:spcPct val="0"/>
              </a:spcBef>
              <a:spcAft>
                <a:spcPct val="0"/>
              </a:spcAft>
              <a:buClrTx/>
              <a:buSzTx/>
              <a:buAutoNum type="arabicPeriod" startAt="3"/>
              <a:tabLst/>
            </a:pPr>
            <a:r>
              <a:rPr lang="en-US" sz="1100" dirty="0">
                <a:solidFill>
                  <a:schemeClr val="tx1"/>
                </a:solidFill>
                <a:latin typeface="Arial" pitchFamily="-108" charset="0"/>
                <a:ea typeface="ＭＳ Ｐゴシック" pitchFamily="-108" charset="-128"/>
                <a:cs typeface="ＭＳ Ｐゴシック" pitchFamily="-108" charset="-128"/>
              </a:rPr>
              <a:t>Determine temperature “zones” with help from Systems Engineers</a:t>
            </a:r>
          </a:p>
          <a:p>
            <a:pPr marL="228600" marR="0" indent="-228600" algn="l" defTabSz="914400" rtl="0" eaLnBrk="0" fontAlgn="base" latinLnBrk="0" hangingPunct="0">
              <a:lnSpc>
                <a:spcPct val="100000"/>
              </a:lnSpc>
              <a:spcBef>
                <a:spcPct val="0"/>
              </a:spcBef>
              <a:spcAft>
                <a:spcPct val="0"/>
              </a:spcAft>
              <a:buClrTx/>
              <a:buSzTx/>
              <a:buAutoNum type="arabicPeriod" startAt="3"/>
              <a:tabLst/>
            </a:pPr>
            <a:r>
              <a:rPr lang="en-US" sz="1100" dirty="0">
                <a:solidFill>
                  <a:schemeClr val="tx1"/>
                </a:solidFill>
                <a:latin typeface="Arial" pitchFamily="-108" charset="0"/>
                <a:ea typeface="ＭＳ Ｐゴシック" pitchFamily="-108" charset="-128"/>
                <a:cs typeface="ＭＳ Ｐゴシック" pitchFamily="-108" charset="-128"/>
              </a:rPr>
              <a:t>Set up thermal model</a:t>
            </a:r>
          </a:p>
          <a:p>
            <a:pPr marL="228600" marR="0" indent="-228600" algn="l" defTabSz="914400" rtl="0" eaLnBrk="0" fontAlgn="base" latinLnBrk="0" hangingPunct="0">
              <a:lnSpc>
                <a:spcPct val="100000"/>
              </a:lnSpc>
              <a:spcBef>
                <a:spcPct val="0"/>
              </a:spcBef>
              <a:spcAft>
                <a:spcPct val="0"/>
              </a:spcAft>
              <a:buClrTx/>
              <a:buSzTx/>
              <a:buAutoNum type="arabicPeriod" startAt="3"/>
              <a:tabLst/>
            </a:pPr>
            <a:r>
              <a:rPr lang="en-US" sz="1100" dirty="0">
                <a:solidFill>
                  <a:schemeClr val="tx1"/>
                </a:solidFill>
                <a:latin typeface="Arial" pitchFamily="-108" charset="0"/>
                <a:ea typeface="ＭＳ Ｐゴシック" pitchFamily="-108" charset="-128"/>
                <a:cs typeface="ＭＳ Ｐゴシック" pitchFamily="-108" charset="-128"/>
              </a:rPr>
              <a:t>Iterate technical design with other disciplines, including identifying thermal challenge areas and pushing back when necessary</a:t>
            </a:r>
          </a:p>
        </p:txBody>
      </p:sp>
      <p:sp>
        <p:nvSpPr>
          <p:cNvPr id="5" name="Left Brace 4"/>
          <p:cNvSpPr/>
          <p:nvPr/>
        </p:nvSpPr>
        <p:spPr bwMode="auto">
          <a:xfrm rot="16200000">
            <a:off x="4082581" y="1072902"/>
            <a:ext cx="330775" cy="2142755"/>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46" name="Rectangle 45"/>
          <p:cNvSpPr/>
          <p:nvPr/>
        </p:nvSpPr>
        <p:spPr bwMode="auto">
          <a:xfrm>
            <a:off x="136845" y="4607239"/>
            <a:ext cx="2676929" cy="1705708"/>
          </a:xfrm>
          <a:prstGeom prst="rect">
            <a:avLst/>
          </a:prstGeom>
          <a:no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b="1" dirty="0">
                <a:solidFill>
                  <a:schemeClr val="tx1"/>
                </a:solidFill>
                <a:latin typeface="Arial" pitchFamily="-108" charset="0"/>
                <a:ea typeface="ＭＳ Ｐゴシック" pitchFamily="-108" charset="-128"/>
                <a:cs typeface="ＭＳ Ｐゴシック" pitchFamily="-108" charset="-128"/>
              </a:rPr>
              <a:t>“Pre-Work Meeting”: </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rPr>
              <a:t>The Principal Investigator (PI) or members of the science team are asked to introduce their instrument concept to the entire engineering team</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100" dirty="0">
                <a:solidFill>
                  <a:schemeClr val="tx1"/>
                </a:solidFill>
                <a:latin typeface="Arial" pitchFamily="-108" charset="0"/>
                <a:ea typeface="ＭＳ Ｐゴシック" pitchFamily="-108" charset="-128"/>
                <a:cs typeface="ＭＳ Ｐゴシック" pitchFamily="-108" charset="-128"/>
              </a:rPr>
              <a:t>The Thermal Engineer is responsible for ensuring they have their design requirements, and requesting information from the PI if they do not have enough for their assessment</a:t>
            </a:r>
            <a:endParaRPr kumimoji="0" lang="en-US" sz="1100" b="0"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endParaRPr>
          </a:p>
        </p:txBody>
      </p:sp>
      <p:cxnSp>
        <p:nvCxnSpPr>
          <p:cNvPr id="52" name="Straight Arrow Connector 51"/>
          <p:cNvCxnSpPr>
            <a:cxnSpLocks/>
          </p:cNvCxnSpPr>
          <p:nvPr/>
        </p:nvCxnSpPr>
        <p:spPr bwMode="auto">
          <a:xfrm flipV="1">
            <a:off x="727260" y="1985948"/>
            <a:ext cx="0" cy="2594678"/>
          </a:xfrm>
          <a:prstGeom prst="straightConnector1">
            <a:avLst/>
          </a:prstGeom>
          <a:solidFill>
            <a:srgbClr val="BBE0E3"/>
          </a:solidFill>
          <a:ln w="9525" cap="flat" cmpd="sng" algn="ctr">
            <a:solidFill>
              <a:srgbClr val="000000"/>
            </a:solidFill>
            <a:prstDash val="solid"/>
            <a:round/>
            <a:headEnd type="none" w="med" len="med"/>
            <a:tailEnd type="triangle"/>
          </a:ln>
          <a:effectLst/>
        </p:spPr>
      </p:cxnSp>
      <p:cxnSp>
        <p:nvCxnSpPr>
          <p:cNvPr id="53" name="Straight Arrow Connector 52"/>
          <p:cNvCxnSpPr/>
          <p:nvPr/>
        </p:nvCxnSpPr>
        <p:spPr bwMode="auto">
          <a:xfrm flipV="1">
            <a:off x="1543894" y="1985948"/>
            <a:ext cx="0" cy="331233"/>
          </a:xfrm>
          <a:prstGeom prst="straightConnector1">
            <a:avLst/>
          </a:prstGeom>
          <a:solidFill>
            <a:srgbClr val="BBE0E3"/>
          </a:solidFill>
          <a:ln w="9525" cap="flat" cmpd="sng" algn="ctr">
            <a:solidFill>
              <a:srgbClr val="000000"/>
            </a:solidFill>
            <a:prstDash val="solid"/>
            <a:round/>
            <a:headEnd type="none" w="med" len="med"/>
            <a:tailEnd type="triangle"/>
          </a:ln>
          <a:effectLst/>
        </p:spPr>
      </p:cxnSp>
      <p:sp>
        <p:nvSpPr>
          <p:cNvPr id="55" name="Rectangle 54"/>
          <p:cNvSpPr/>
          <p:nvPr/>
        </p:nvSpPr>
        <p:spPr bwMode="auto">
          <a:xfrm>
            <a:off x="849017" y="2306551"/>
            <a:ext cx="2225057" cy="2068314"/>
          </a:xfrm>
          <a:prstGeom prst="rect">
            <a:avLst/>
          </a:prstGeom>
          <a:no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rPr>
              <a:t>The thermal engineer, from their pre-work meeting information, determines:</a:t>
            </a:r>
          </a:p>
          <a:p>
            <a:pPr marL="228600" marR="0" indent="-228600" defTabSz="914400" rtl="0" eaLnBrk="0" fontAlgn="base" latinLnBrk="0" hangingPunct="0">
              <a:lnSpc>
                <a:spcPct val="100000"/>
              </a:lnSpc>
              <a:spcBef>
                <a:spcPct val="0"/>
              </a:spcBef>
              <a:spcAft>
                <a:spcPct val="0"/>
              </a:spcAft>
              <a:buClrTx/>
              <a:buSzTx/>
              <a:buFontTx/>
              <a:buAutoNum type="arabicPeriod"/>
              <a:tabLst/>
            </a:pPr>
            <a:r>
              <a:rPr lang="en-US" sz="1100" dirty="0">
                <a:solidFill>
                  <a:schemeClr val="tx1"/>
                </a:solidFill>
                <a:latin typeface="Arial" pitchFamily="-108" charset="0"/>
                <a:ea typeface="ＭＳ Ｐゴシック" pitchFamily="-108" charset="-128"/>
                <a:cs typeface="ＭＳ Ｐゴシック" pitchFamily="-108" charset="-128"/>
              </a:rPr>
              <a:t>Boundary Conditions</a:t>
            </a:r>
          </a:p>
          <a:p>
            <a:pPr marL="228600" marR="0" indent="-228600" defTabSz="914400" rtl="0" eaLnBrk="0" fontAlgn="base" latinLnBrk="0" hangingPunct="0">
              <a:lnSpc>
                <a:spcPct val="100000"/>
              </a:lnSpc>
              <a:spcBef>
                <a:spcPct val="0"/>
              </a:spcBef>
              <a:spcAft>
                <a:spcPct val="0"/>
              </a:spcAft>
              <a:buClrTx/>
              <a:buSzTx/>
              <a:buFontTx/>
              <a:buAutoNum type="arabicPeriod"/>
              <a:tabLst/>
            </a:pPr>
            <a:r>
              <a:rPr kumimoji="0" lang="en-US" sz="1100"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rPr>
              <a:t>Worst-case thermal en</a:t>
            </a:r>
            <a:r>
              <a:rPr lang="en-US" sz="1100" dirty="0">
                <a:solidFill>
                  <a:schemeClr val="tx1"/>
                </a:solidFill>
                <a:latin typeface="Arial" pitchFamily="-108" charset="0"/>
                <a:ea typeface="ＭＳ Ｐゴシック" pitchFamily="-108" charset="-128"/>
                <a:cs typeface="ＭＳ Ｐゴシック" pitchFamily="-108" charset="-128"/>
              </a:rPr>
              <a:t>vironments</a:t>
            </a:r>
            <a:endParaRPr kumimoji="0" lang="en-US" sz="1100"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endParaRPr>
          </a:p>
          <a:p>
            <a:pPr marR="0" defTabSz="914400" rtl="0" eaLnBrk="0" fontAlgn="base" latinLnBrk="0" hangingPunct="0">
              <a:lnSpc>
                <a:spcPct val="100000"/>
              </a:lnSpc>
              <a:spcBef>
                <a:spcPct val="0"/>
              </a:spcBef>
              <a:spcAft>
                <a:spcPct val="0"/>
              </a:spcAft>
              <a:buClrTx/>
              <a:buSzTx/>
              <a:tabLst/>
            </a:pPr>
            <a:r>
              <a:rPr lang="en-US" sz="1100" dirty="0">
                <a:solidFill>
                  <a:schemeClr val="tx1"/>
                </a:solidFill>
                <a:latin typeface="Arial" pitchFamily="-108" charset="0"/>
                <a:ea typeface="ＭＳ Ｐゴシック" pitchFamily="-108" charset="-128"/>
                <a:cs typeface="ＭＳ Ｐゴシック" pitchFamily="-108" charset="-128"/>
              </a:rPr>
              <a:t>Thermal engineer also meets with other discipline engineers for targeted discussions of thermal challenge areas, such as thermal and cryogenic zone interfaces, etc.</a:t>
            </a:r>
            <a:endParaRPr kumimoji="0" lang="en-US" sz="1100"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38" name="TextBox 37">
            <a:extLst>
              <a:ext uri="{FF2B5EF4-FFF2-40B4-BE49-F238E27FC236}">
                <a16:creationId xmlns:a16="http://schemas.microsoft.com/office/drawing/2014/main" id="{B6A0D30A-B41C-4E24-B00B-75FC227E0C16}"/>
              </a:ext>
            </a:extLst>
          </p:cNvPr>
          <p:cNvSpPr txBox="1"/>
          <p:nvPr/>
        </p:nvSpPr>
        <p:spPr>
          <a:xfrm>
            <a:off x="7052359" y="2294761"/>
            <a:ext cx="2005879" cy="1446550"/>
          </a:xfrm>
          <a:prstGeom prst="rect">
            <a:avLst/>
          </a:prstGeom>
          <a:noFill/>
          <a:ln w="25400" cap="flat" cmpd="sng" algn="ctr">
            <a:no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i="0" u="none" strike="noStrike" kern="0" cap="none" spc="0" normalizeH="0" baseline="0" noProof="0" dirty="0">
                <a:ln>
                  <a:noFill/>
                </a:ln>
                <a:solidFill>
                  <a:srgbClr val="000000"/>
                </a:solidFill>
                <a:effectLst/>
                <a:uLnTx/>
                <a:uFillTx/>
                <a:latin typeface="Arial"/>
                <a:ea typeface="ＭＳ Ｐゴシック"/>
              </a:rPr>
              <a:t>Engineers quantify and document the engineering resources necessary for their discipline. For thermal: radiator area, number of heaters, operational / survival heater power, number of sensors etc. </a:t>
            </a:r>
            <a:endParaRPr kumimoji="0" lang="en-US" sz="1100" i="0" u="none" strike="noStrike" kern="0" cap="none" spc="0" normalizeH="0" baseline="0" noProof="0" dirty="0">
              <a:ln>
                <a:noFill/>
              </a:ln>
              <a:effectLst/>
              <a:uLnTx/>
              <a:uFillTx/>
              <a:latin typeface="Arial"/>
              <a:ea typeface="ＭＳ Ｐゴシック"/>
            </a:endParaRPr>
          </a:p>
        </p:txBody>
      </p:sp>
      <p:cxnSp>
        <p:nvCxnSpPr>
          <p:cNvPr id="40" name="Straight Arrow Connector 39">
            <a:extLst>
              <a:ext uri="{FF2B5EF4-FFF2-40B4-BE49-F238E27FC236}">
                <a16:creationId xmlns:a16="http://schemas.microsoft.com/office/drawing/2014/main" id="{3008A871-5DCF-486B-AA48-EE0965EF4D00}"/>
              </a:ext>
            </a:extLst>
          </p:cNvPr>
          <p:cNvCxnSpPr>
            <a:cxnSpLocks/>
          </p:cNvCxnSpPr>
          <p:nvPr/>
        </p:nvCxnSpPr>
        <p:spPr bwMode="auto">
          <a:xfrm flipV="1">
            <a:off x="7165765" y="1985948"/>
            <a:ext cx="0" cy="297845"/>
          </a:xfrm>
          <a:prstGeom prst="straightConnector1">
            <a:avLst/>
          </a:prstGeom>
          <a:solidFill>
            <a:srgbClr val="BBE0E3"/>
          </a:solidFill>
          <a:ln w="9525" cap="flat" cmpd="sng" algn="ctr">
            <a:solidFill>
              <a:srgbClr val="000000"/>
            </a:solidFill>
            <a:prstDash val="solid"/>
            <a:round/>
            <a:headEnd type="none" w="med" len="med"/>
            <a:tailEnd type="triangle"/>
          </a:ln>
          <a:effectLst/>
        </p:spPr>
      </p:cxnSp>
      <p:sp>
        <p:nvSpPr>
          <p:cNvPr id="33" name="Rectangle 32">
            <a:extLst>
              <a:ext uri="{FF2B5EF4-FFF2-40B4-BE49-F238E27FC236}">
                <a16:creationId xmlns:a16="http://schemas.microsoft.com/office/drawing/2014/main" id="{B9924DA0-409A-4233-8D28-F5923B3B4BFE}"/>
              </a:ext>
            </a:extLst>
          </p:cNvPr>
          <p:cNvSpPr/>
          <p:nvPr/>
        </p:nvSpPr>
        <p:spPr>
          <a:xfrm>
            <a:off x="77787" y="910291"/>
            <a:ext cx="2852205" cy="338554"/>
          </a:xfrm>
          <a:prstGeom prst="rect">
            <a:avLst/>
          </a:prstGeom>
        </p:spPr>
        <p:txBody>
          <a:bodyPr wrap="square">
            <a:spAutoFit/>
          </a:bodyPr>
          <a:lstStyle/>
          <a:p>
            <a:pPr algn="ctr"/>
            <a:r>
              <a:rPr lang="en-US" sz="1600" b="1" dirty="0">
                <a:latin typeface="Arial" pitchFamily="-108" charset="0"/>
                <a:ea typeface="ＭＳ Ｐゴシック" pitchFamily="-108" charset="-128"/>
                <a:cs typeface="ＭＳ Ｐゴシック" pitchFamily="-108" charset="-128"/>
              </a:rPr>
              <a:t>Week 1: Pre-Study</a:t>
            </a:r>
            <a:endParaRPr lang="en-US" sz="1600" dirty="0"/>
          </a:p>
        </p:txBody>
      </p:sp>
      <p:sp>
        <p:nvSpPr>
          <p:cNvPr id="44" name="Rectangle 43">
            <a:extLst>
              <a:ext uri="{FF2B5EF4-FFF2-40B4-BE49-F238E27FC236}">
                <a16:creationId xmlns:a16="http://schemas.microsoft.com/office/drawing/2014/main" id="{20D9452C-EF3F-4EA3-B230-ACD131B52BB1}"/>
              </a:ext>
            </a:extLst>
          </p:cNvPr>
          <p:cNvSpPr/>
          <p:nvPr/>
        </p:nvSpPr>
        <p:spPr>
          <a:xfrm>
            <a:off x="3161579" y="911747"/>
            <a:ext cx="2852205" cy="338554"/>
          </a:xfrm>
          <a:prstGeom prst="rect">
            <a:avLst/>
          </a:prstGeom>
        </p:spPr>
        <p:txBody>
          <a:bodyPr wrap="square">
            <a:spAutoFit/>
          </a:bodyPr>
          <a:lstStyle/>
          <a:p>
            <a:pPr algn="ctr"/>
            <a:r>
              <a:rPr lang="en-US" sz="1600" b="1" dirty="0">
                <a:latin typeface="Arial" pitchFamily="-108" charset="0"/>
                <a:ea typeface="ＭＳ Ｐゴシック" pitchFamily="-108" charset="-128"/>
                <a:cs typeface="ＭＳ Ｐゴシック" pitchFamily="-108" charset="-128"/>
              </a:rPr>
              <a:t>Week 2: Study Week</a:t>
            </a:r>
            <a:endParaRPr lang="en-US" sz="1600" dirty="0"/>
          </a:p>
        </p:txBody>
      </p:sp>
      <p:sp>
        <p:nvSpPr>
          <p:cNvPr id="47" name="Rectangle 46">
            <a:extLst>
              <a:ext uri="{FF2B5EF4-FFF2-40B4-BE49-F238E27FC236}">
                <a16:creationId xmlns:a16="http://schemas.microsoft.com/office/drawing/2014/main" id="{43BC2751-7132-4F03-861A-8B260BF9F101}"/>
              </a:ext>
            </a:extLst>
          </p:cNvPr>
          <p:cNvSpPr/>
          <p:nvPr/>
        </p:nvSpPr>
        <p:spPr>
          <a:xfrm>
            <a:off x="6197179" y="904022"/>
            <a:ext cx="2852205" cy="338554"/>
          </a:xfrm>
          <a:prstGeom prst="rect">
            <a:avLst/>
          </a:prstGeom>
        </p:spPr>
        <p:txBody>
          <a:bodyPr wrap="square">
            <a:spAutoFit/>
          </a:bodyPr>
          <a:lstStyle/>
          <a:p>
            <a:pPr algn="ctr"/>
            <a:r>
              <a:rPr lang="en-US" sz="1600" b="1" dirty="0">
                <a:latin typeface="Arial" pitchFamily="-108" charset="0"/>
                <a:ea typeface="ＭＳ Ｐゴシック" pitchFamily="-108" charset="-128"/>
                <a:cs typeface="ＭＳ Ｐゴシック" pitchFamily="-108" charset="-128"/>
              </a:rPr>
              <a:t>Week 3: Study Wrap-Up</a:t>
            </a:r>
            <a:endParaRPr lang="en-US" sz="1600" dirty="0"/>
          </a:p>
        </p:txBody>
      </p:sp>
    </p:spTree>
    <p:extLst>
      <p:ext uri="{BB962C8B-B14F-4D97-AF65-F5344CB8AC3E}">
        <p14:creationId xmlns:p14="http://schemas.microsoft.com/office/powerpoint/2010/main" val="884455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INSTRUMENT Thermal design EXAMPLES</a:t>
            </a:r>
          </a:p>
        </p:txBody>
      </p:sp>
    </p:spTree>
    <p:extLst>
      <p:ext uri="{BB962C8B-B14F-4D97-AF65-F5344CB8AC3E}">
        <p14:creationId xmlns:p14="http://schemas.microsoft.com/office/powerpoint/2010/main" val="1781290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Instruments Across the Electromagnetic Spectrum</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7910" b="26759"/>
          <a:stretch/>
        </p:blipFill>
        <p:spPr>
          <a:xfrm>
            <a:off x="315913" y="1089061"/>
            <a:ext cx="8407400" cy="3256908"/>
          </a:xfrm>
        </p:spPr>
      </p:pic>
      <p:sp>
        <p:nvSpPr>
          <p:cNvPr id="5" name="TextBox 4"/>
          <p:cNvSpPr txBox="1"/>
          <p:nvPr/>
        </p:nvSpPr>
        <p:spPr>
          <a:xfrm>
            <a:off x="7664905" y="5888789"/>
            <a:ext cx="892811" cy="584775"/>
          </a:xfrm>
          <a:prstGeom prst="rect">
            <a:avLst/>
          </a:prstGeom>
          <a:noFill/>
        </p:spPr>
        <p:txBody>
          <a:bodyPr wrap="square" rtlCol="0">
            <a:spAutoFit/>
          </a:bodyPr>
          <a:lstStyle/>
          <a:p>
            <a:pPr algn="ctr"/>
            <a:r>
              <a:rPr lang="en-US" sz="800" i="1" dirty="0"/>
              <a:t>Large Area Telescope (LAT) on Fermi [8]</a:t>
            </a:r>
          </a:p>
        </p:txBody>
      </p:sp>
      <p:sp>
        <p:nvSpPr>
          <p:cNvPr id="7" name="TextBox 6"/>
          <p:cNvSpPr txBox="1"/>
          <p:nvPr/>
        </p:nvSpPr>
        <p:spPr>
          <a:xfrm>
            <a:off x="6507980" y="5879772"/>
            <a:ext cx="1021218" cy="461665"/>
          </a:xfrm>
          <a:prstGeom prst="rect">
            <a:avLst/>
          </a:prstGeom>
          <a:noFill/>
        </p:spPr>
        <p:txBody>
          <a:bodyPr wrap="square" rtlCol="0">
            <a:spAutoFit/>
          </a:bodyPr>
          <a:lstStyle/>
          <a:p>
            <a:pPr algn="ctr"/>
            <a:r>
              <a:rPr lang="en-US" sz="800" i="1" dirty="0"/>
              <a:t>Soft X-Ray Spectrometer on ASTRO-H [7]</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6137" y="5116714"/>
            <a:ext cx="1104653" cy="772699"/>
          </a:xfrm>
          <a:prstGeom prst="rect">
            <a:avLst/>
          </a:prstGeom>
        </p:spPr>
      </p:pic>
      <p:sp>
        <p:nvSpPr>
          <p:cNvPr id="11" name="TextBox 10"/>
          <p:cNvSpPr txBox="1"/>
          <p:nvPr/>
        </p:nvSpPr>
        <p:spPr>
          <a:xfrm>
            <a:off x="5489328" y="5888789"/>
            <a:ext cx="892811" cy="461665"/>
          </a:xfrm>
          <a:prstGeom prst="rect">
            <a:avLst/>
          </a:prstGeom>
          <a:noFill/>
        </p:spPr>
        <p:txBody>
          <a:bodyPr wrap="square" rtlCol="0">
            <a:spAutoFit/>
          </a:bodyPr>
          <a:lstStyle/>
          <a:p>
            <a:pPr algn="ctr"/>
            <a:r>
              <a:rPr lang="en-US" sz="800" i="1" dirty="0"/>
              <a:t>Ocean Color Instrument (OCI) on PACE</a:t>
            </a:r>
          </a:p>
        </p:txBody>
      </p:sp>
      <p:sp>
        <p:nvSpPr>
          <p:cNvPr id="15" name="TextBox 14"/>
          <p:cNvSpPr txBox="1"/>
          <p:nvPr/>
        </p:nvSpPr>
        <p:spPr>
          <a:xfrm>
            <a:off x="507006" y="5295314"/>
            <a:ext cx="1184655" cy="415498"/>
          </a:xfrm>
          <a:prstGeom prst="rect">
            <a:avLst/>
          </a:prstGeom>
          <a:noFill/>
        </p:spPr>
        <p:txBody>
          <a:bodyPr wrap="square" rtlCol="0">
            <a:spAutoFit/>
          </a:bodyPr>
          <a:lstStyle/>
          <a:p>
            <a:pPr algn="r"/>
            <a:r>
              <a:rPr lang="en-US" sz="1050" b="1" dirty="0"/>
              <a:t>Instrument Examples</a:t>
            </a:r>
          </a:p>
        </p:txBody>
      </p:sp>
      <p:sp>
        <p:nvSpPr>
          <p:cNvPr id="16" name="TextBox 15"/>
          <p:cNvSpPr txBox="1"/>
          <p:nvPr/>
        </p:nvSpPr>
        <p:spPr>
          <a:xfrm>
            <a:off x="507007" y="4523592"/>
            <a:ext cx="1184655" cy="415498"/>
          </a:xfrm>
          <a:prstGeom prst="rect">
            <a:avLst/>
          </a:prstGeom>
          <a:noFill/>
        </p:spPr>
        <p:txBody>
          <a:bodyPr wrap="square" rtlCol="0">
            <a:spAutoFit/>
          </a:bodyPr>
          <a:lstStyle/>
          <a:p>
            <a:pPr algn="r"/>
            <a:r>
              <a:rPr lang="en-US" sz="1050" b="1" dirty="0"/>
              <a:t>Instrument Type</a:t>
            </a:r>
          </a:p>
        </p:txBody>
      </p:sp>
      <p:sp>
        <p:nvSpPr>
          <p:cNvPr id="17" name="Right Brace 16"/>
          <p:cNvSpPr/>
          <p:nvPr/>
        </p:nvSpPr>
        <p:spPr bwMode="auto">
          <a:xfrm rot="5400000">
            <a:off x="2740063" y="3320539"/>
            <a:ext cx="282630" cy="2333495"/>
          </a:xfrm>
          <a:prstGeom prst="righ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8" name="Right Brace 17"/>
          <p:cNvSpPr/>
          <p:nvPr/>
        </p:nvSpPr>
        <p:spPr bwMode="auto">
          <a:xfrm rot="5400000">
            <a:off x="5066168" y="3355843"/>
            <a:ext cx="282630" cy="2262889"/>
          </a:xfrm>
          <a:prstGeom prst="righ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9" name="Right Brace 18"/>
          <p:cNvSpPr/>
          <p:nvPr/>
        </p:nvSpPr>
        <p:spPr bwMode="auto">
          <a:xfrm rot="5400000">
            <a:off x="6736687" y="3983643"/>
            <a:ext cx="282630" cy="1011555"/>
          </a:xfrm>
          <a:prstGeom prst="righ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20" name="Right Brace 19"/>
          <p:cNvSpPr/>
          <p:nvPr/>
        </p:nvSpPr>
        <p:spPr bwMode="auto">
          <a:xfrm rot="5400000">
            <a:off x="7778226" y="3979273"/>
            <a:ext cx="282630" cy="1018182"/>
          </a:xfrm>
          <a:prstGeom prst="righ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21" name="TextBox 20"/>
          <p:cNvSpPr txBox="1"/>
          <p:nvPr/>
        </p:nvSpPr>
        <p:spPr>
          <a:xfrm>
            <a:off x="1825772" y="4628602"/>
            <a:ext cx="2106653" cy="415498"/>
          </a:xfrm>
          <a:prstGeom prst="rect">
            <a:avLst/>
          </a:prstGeom>
          <a:noFill/>
        </p:spPr>
        <p:txBody>
          <a:bodyPr wrap="square" rtlCol="0">
            <a:spAutoFit/>
          </a:bodyPr>
          <a:lstStyle/>
          <a:p>
            <a:pPr algn="ctr"/>
            <a:r>
              <a:rPr lang="en-US" sz="1050" dirty="0"/>
              <a:t>Microwave or Radio Frequency (RF) Instruments</a:t>
            </a:r>
          </a:p>
        </p:txBody>
      </p:sp>
      <p:sp>
        <p:nvSpPr>
          <p:cNvPr id="22" name="TextBox 21"/>
          <p:cNvSpPr txBox="1"/>
          <p:nvPr/>
        </p:nvSpPr>
        <p:spPr>
          <a:xfrm>
            <a:off x="4164973" y="4628602"/>
            <a:ext cx="2106653" cy="415498"/>
          </a:xfrm>
          <a:prstGeom prst="rect">
            <a:avLst/>
          </a:prstGeom>
          <a:noFill/>
        </p:spPr>
        <p:txBody>
          <a:bodyPr wrap="square" rtlCol="0">
            <a:spAutoFit/>
          </a:bodyPr>
          <a:lstStyle/>
          <a:p>
            <a:pPr algn="ctr"/>
            <a:r>
              <a:rPr lang="en-US" sz="1050" dirty="0"/>
              <a:t>Optical Instruments, </a:t>
            </a:r>
          </a:p>
          <a:p>
            <a:pPr algn="ctr"/>
            <a:r>
              <a:rPr lang="en-US" sz="1050" dirty="0"/>
              <a:t>Laser Instruments</a:t>
            </a:r>
          </a:p>
        </p:txBody>
      </p:sp>
      <p:sp>
        <p:nvSpPr>
          <p:cNvPr id="23" name="TextBox 22"/>
          <p:cNvSpPr txBox="1"/>
          <p:nvPr/>
        </p:nvSpPr>
        <p:spPr>
          <a:xfrm>
            <a:off x="6281827" y="4631666"/>
            <a:ext cx="1185725" cy="415498"/>
          </a:xfrm>
          <a:prstGeom prst="rect">
            <a:avLst/>
          </a:prstGeom>
          <a:noFill/>
        </p:spPr>
        <p:txBody>
          <a:bodyPr wrap="square" rtlCol="0">
            <a:spAutoFit/>
          </a:bodyPr>
          <a:lstStyle/>
          <a:p>
            <a:pPr algn="ctr"/>
            <a:r>
              <a:rPr lang="en-US" sz="1050" dirty="0"/>
              <a:t>X-Ray </a:t>
            </a:r>
            <a:br>
              <a:rPr lang="en-US" sz="1050" dirty="0"/>
            </a:br>
            <a:r>
              <a:rPr lang="en-US" sz="1050" dirty="0"/>
              <a:t>Instruments</a:t>
            </a:r>
          </a:p>
        </p:txBody>
      </p:sp>
      <p:sp>
        <p:nvSpPr>
          <p:cNvPr id="24" name="TextBox 23"/>
          <p:cNvSpPr txBox="1"/>
          <p:nvPr/>
        </p:nvSpPr>
        <p:spPr>
          <a:xfrm>
            <a:off x="7326678" y="4622649"/>
            <a:ext cx="1185725" cy="415498"/>
          </a:xfrm>
          <a:prstGeom prst="rect">
            <a:avLst/>
          </a:prstGeom>
          <a:noFill/>
        </p:spPr>
        <p:txBody>
          <a:bodyPr wrap="square" rtlCol="0">
            <a:spAutoFit/>
          </a:bodyPr>
          <a:lstStyle/>
          <a:p>
            <a:pPr algn="ctr"/>
            <a:r>
              <a:rPr lang="en-US" sz="1050" dirty="0"/>
              <a:t>Gamma Ray</a:t>
            </a:r>
            <a:br>
              <a:rPr lang="en-US" sz="1050" dirty="0"/>
            </a:br>
            <a:r>
              <a:rPr lang="en-US" sz="1050" dirty="0"/>
              <a:t>Instruments</a:t>
            </a: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4004" y="5056182"/>
            <a:ext cx="1109274" cy="832608"/>
          </a:xfrm>
          <a:prstGeom prst="rect">
            <a:avLst/>
          </a:prstGeom>
        </p:spPr>
      </p:pic>
      <p:sp>
        <p:nvSpPr>
          <p:cNvPr id="26" name="TextBox 25"/>
          <p:cNvSpPr txBox="1"/>
          <p:nvPr/>
        </p:nvSpPr>
        <p:spPr>
          <a:xfrm rot="16200000">
            <a:off x="8201695" y="5427131"/>
            <a:ext cx="790112" cy="169277"/>
          </a:xfrm>
          <a:prstGeom prst="rect">
            <a:avLst/>
          </a:prstGeom>
          <a:noFill/>
        </p:spPr>
        <p:txBody>
          <a:bodyPr wrap="square" rtlCol="0">
            <a:spAutoFit/>
          </a:bodyPr>
          <a:lstStyle/>
          <a:p>
            <a:r>
              <a:rPr lang="en-US" sz="500" i="1" dirty="0"/>
              <a:t>Source: NASA/GSFC</a:t>
            </a:r>
          </a:p>
        </p:txBody>
      </p:sp>
      <p:sp>
        <p:nvSpPr>
          <p:cNvPr id="27" name="TextBox 26"/>
          <p:cNvSpPr txBox="1"/>
          <p:nvPr/>
        </p:nvSpPr>
        <p:spPr>
          <a:xfrm rot="16200000">
            <a:off x="7068466" y="5427130"/>
            <a:ext cx="790112" cy="169277"/>
          </a:xfrm>
          <a:prstGeom prst="rect">
            <a:avLst/>
          </a:prstGeom>
          <a:noFill/>
        </p:spPr>
        <p:txBody>
          <a:bodyPr wrap="square" rtlCol="0">
            <a:spAutoFit/>
          </a:bodyPr>
          <a:lstStyle/>
          <a:p>
            <a:r>
              <a:rPr lang="en-US" sz="500" i="1" dirty="0"/>
              <a:t>Source: [7]</a:t>
            </a:r>
          </a:p>
        </p:txBody>
      </p:sp>
      <p:sp>
        <p:nvSpPr>
          <p:cNvPr id="28" name="TextBox 27"/>
          <p:cNvSpPr txBox="1"/>
          <p:nvPr/>
        </p:nvSpPr>
        <p:spPr>
          <a:xfrm rot="16200000">
            <a:off x="6110169" y="5427130"/>
            <a:ext cx="790112" cy="169277"/>
          </a:xfrm>
          <a:prstGeom prst="rect">
            <a:avLst/>
          </a:prstGeom>
          <a:noFill/>
        </p:spPr>
        <p:txBody>
          <a:bodyPr wrap="square" rtlCol="0">
            <a:spAutoFit/>
          </a:bodyPr>
          <a:lstStyle/>
          <a:p>
            <a:r>
              <a:rPr lang="en-US" sz="500" i="1" dirty="0"/>
              <a:t>Source: NASA/PACE</a:t>
            </a:r>
          </a:p>
        </p:txBody>
      </p:sp>
      <p:pic>
        <p:nvPicPr>
          <p:cNvPr id="29" name="Picture 28"/>
          <p:cNvPicPr>
            <a:picLocks noChangeAspect="1"/>
          </p:cNvPicPr>
          <p:nvPr/>
        </p:nvPicPr>
        <p:blipFill rotWithShape="1">
          <a:blip r:embed="rId5">
            <a:extLst>
              <a:ext uri="{28A0092B-C50C-407E-A947-70E740481C1C}">
                <a14:useLocalDpi xmlns:a14="http://schemas.microsoft.com/office/drawing/2010/main" val="0"/>
              </a:ext>
            </a:extLst>
          </a:blip>
          <a:srcRect r="24690" b="5378"/>
          <a:stretch/>
        </p:blipFill>
        <p:spPr>
          <a:xfrm>
            <a:off x="4418089" y="5149236"/>
            <a:ext cx="777651" cy="725064"/>
          </a:xfrm>
          <a:prstGeom prst="rect">
            <a:avLst/>
          </a:prstGeom>
        </p:spPr>
      </p:pic>
      <p:sp>
        <p:nvSpPr>
          <p:cNvPr id="30" name="TextBox 29"/>
          <p:cNvSpPr txBox="1"/>
          <p:nvPr/>
        </p:nvSpPr>
        <p:spPr>
          <a:xfrm>
            <a:off x="4183940" y="5888789"/>
            <a:ext cx="1323431" cy="461665"/>
          </a:xfrm>
          <a:prstGeom prst="rect">
            <a:avLst/>
          </a:prstGeom>
          <a:noFill/>
        </p:spPr>
        <p:txBody>
          <a:bodyPr wrap="square" rtlCol="0">
            <a:spAutoFit/>
          </a:bodyPr>
          <a:lstStyle/>
          <a:p>
            <a:pPr algn="ctr"/>
            <a:r>
              <a:rPr lang="en-US" sz="800" i="1" dirty="0"/>
              <a:t>Advanced Topographic Laser Altimeter System (ATLAS) on ICESat-2 [5]</a:t>
            </a:r>
          </a:p>
        </p:txBody>
      </p:sp>
      <p:sp>
        <p:nvSpPr>
          <p:cNvPr id="31" name="TextBox 30"/>
          <p:cNvSpPr txBox="1"/>
          <p:nvPr/>
        </p:nvSpPr>
        <p:spPr>
          <a:xfrm rot="16200000">
            <a:off x="4809614" y="5396130"/>
            <a:ext cx="852112" cy="169277"/>
          </a:xfrm>
          <a:prstGeom prst="rect">
            <a:avLst/>
          </a:prstGeom>
          <a:noFill/>
        </p:spPr>
        <p:txBody>
          <a:bodyPr wrap="square" rtlCol="0">
            <a:spAutoFit/>
          </a:bodyPr>
          <a:lstStyle/>
          <a:p>
            <a:r>
              <a:rPr lang="en-US" sz="500" i="1" dirty="0"/>
              <a:t>Source: NTRS/D. Patel</a:t>
            </a:r>
          </a:p>
        </p:txBody>
      </p:sp>
      <p:pic>
        <p:nvPicPr>
          <p:cNvPr id="32" name="Picture 31"/>
          <p:cNvPicPr>
            <a:picLocks noChangeAspect="1"/>
          </p:cNvPicPr>
          <p:nvPr/>
        </p:nvPicPr>
        <p:blipFill rotWithShape="1">
          <a:blip r:embed="rId6">
            <a:extLst>
              <a:ext uri="{28A0092B-C50C-407E-A947-70E740481C1C}">
                <a14:useLocalDpi xmlns:a14="http://schemas.microsoft.com/office/drawing/2010/main" val="0"/>
              </a:ext>
            </a:extLst>
          </a:blip>
          <a:srcRect t="12359" b="961"/>
          <a:stretch/>
        </p:blipFill>
        <p:spPr>
          <a:xfrm>
            <a:off x="3302782" y="5145447"/>
            <a:ext cx="1012843" cy="761378"/>
          </a:xfrm>
          <a:prstGeom prst="rect">
            <a:avLst/>
          </a:prstGeom>
        </p:spPr>
      </p:pic>
      <p:sp>
        <p:nvSpPr>
          <p:cNvPr id="33" name="TextBox 32"/>
          <p:cNvSpPr txBox="1"/>
          <p:nvPr/>
        </p:nvSpPr>
        <p:spPr>
          <a:xfrm>
            <a:off x="3403831" y="5888788"/>
            <a:ext cx="904266" cy="584775"/>
          </a:xfrm>
          <a:prstGeom prst="rect">
            <a:avLst/>
          </a:prstGeom>
          <a:noFill/>
        </p:spPr>
        <p:txBody>
          <a:bodyPr wrap="square" rtlCol="0">
            <a:spAutoFit/>
          </a:bodyPr>
          <a:lstStyle/>
          <a:p>
            <a:pPr algn="ctr"/>
            <a:r>
              <a:rPr lang="en-US" sz="800" i="1" dirty="0"/>
              <a:t>Mid-Infrared Instrument (MIRI) on JWST [4]</a:t>
            </a:r>
          </a:p>
        </p:txBody>
      </p:sp>
      <p:sp>
        <p:nvSpPr>
          <p:cNvPr id="34" name="TextBox 33"/>
          <p:cNvSpPr txBox="1"/>
          <p:nvPr/>
        </p:nvSpPr>
        <p:spPr>
          <a:xfrm rot="16200000">
            <a:off x="3887331" y="5396130"/>
            <a:ext cx="852112" cy="169277"/>
          </a:xfrm>
          <a:prstGeom prst="rect">
            <a:avLst/>
          </a:prstGeom>
          <a:noFill/>
        </p:spPr>
        <p:txBody>
          <a:bodyPr wrap="square" rtlCol="0">
            <a:spAutoFit/>
          </a:bodyPr>
          <a:lstStyle/>
          <a:p>
            <a:r>
              <a:rPr lang="en-US" sz="500" i="1" dirty="0"/>
              <a:t>Source: NASA/JWST</a:t>
            </a:r>
          </a:p>
        </p:txBody>
      </p:sp>
      <p:pic>
        <p:nvPicPr>
          <p:cNvPr id="36" name="Picture 35"/>
          <p:cNvPicPr>
            <a:picLocks noChangeAspect="1"/>
          </p:cNvPicPr>
          <p:nvPr/>
        </p:nvPicPr>
        <p:blipFill rotWithShape="1">
          <a:blip r:embed="rId7"/>
          <a:srcRect t="15306" b="10544"/>
          <a:stretch/>
        </p:blipFill>
        <p:spPr>
          <a:xfrm>
            <a:off x="2582302" y="5145447"/>
            <a:ext cx="609160" cy="676845"/>
          </a:xfrm>
          <a:prstGeom prst="rect">
            <a:avLst/>
          </a:prstGeom>
        </p:spPr>
      </p:pic>
      <p:sp>
        <p:nvSpPr>
          <p:cNvPr id="37" name="TextBox 36"/>
          <p:cNvSpPr txBox="1"/>
          <p:nvPr/>
        </p:nvSpPr>
        <p:spPr>
          <a:xfrm rot="16200000">
            <a:off x="2756914" y="5369758"/>
            <a:ext cx="907544" cy="169277"/>
          </a:xfrm>
          <a:prstGeom prst="rect">
            <a:avLst/>
          </a:prstGeom>
          <a:noFill/>
        </p:spPr>
        <p:txBody>
          <a:bodyPr wrap="square" rtlCol="0">
            <a:spAutoFit/>
          </a:bodyPr>
          <a:lstStyle/>
          <a:p>
            <a:r>
              <a:rPr lang="en-US" sz="500" i="1" dirty="0"/>
              <a:t>Source: NOAA/F. </a:t>
            </a:r>
            <a:r>
              <a:rPr lang="en-US" sz="500" i="1" dirty="0" err="1"/>
              <a:t>Weng</a:t>
            </a:r>
            <a:endParaRPr lang="en-US" sz="500" i="1" dirty="0"/>
          </a:p>
        </p:txBody>
      </p:sp>
      <p:sp>
        <p:nvSpPr>
          <p:cNvPr id="41" name="TextBox 40"/>
          <p:cNvSpPr txBox="1"/>
          <p:nvPr/>
        </p:nvSpPr>
        <p:spPr>
          <a:xfrm rot="16200000">
            <a:off x="2004364" y="5396130"/>
            <a:ext cx="852112" cy="169277"/>
          </a:xfrm>
          <a:prstGeom prst="rect">
            <a:avLst/>
          </a:prstGeom>
          <a:noFill/>
        </p:spPr>
        <p:txBody>
          <a:bodyPr wrap="square" rtlCol="0">
            <a:spAutoFit/>
          </a:bodyPr>
          <a:lstStyle/>
          <a:p>
            <a:r>
              <a:rPr lang="en-US" sz="500" i="1" dirty="0"/>
              <a:t>Source: NASA</a:t>
            </a:r>
          </a:p>
        </p:txBody>
      </p:sp>
      <p:sp>
        <p:nvSpPr>
          <p:cNvPr id="42" name="TextBox 41"/>
          <p:cNvSpPr txBox="1"/>
          <p:nvPr/>
        </p:nvSpPr>
        <p:spPr>
          <a:xfrm>
            <a:off x="2352104" y="5888788"/>
            <a:ext cx="1191607" cy="584775"/>
          </a:xfrm>
          <a:prstGeom prst="rect">
            <a:avLst/>
          </a:prstGeom>
          <a:noFill/>
        </p:spPr>
        <p:txBody>
          <a:bodyPr wrap="square" rtlCol="0">
            <a:spAutoFit/>
          </a:bodyPr>
          <a:lstStyle/>
          <a:p>
            <a:pPr algn="ctr"/>
            <a:r>
              <a:rPr lang="en-US" sz="800" i="1" dirty="0"/>
              <a:t>Advanced Technology Microwave Sounder (ATMS) on JPSS [3]</a:t>
            </a:r>
          </a:p>
        </p:txBody>
      </p:sp>
      <p:sp>
        <p:nvSpPr>
          <p:cNvPr id="43" name="TextBox 42"/>
          <p:cNvSpPr txBox="1"/>
          <p:nvPr/>
        </p:nvSpPr>
        <p:spPr>
          <a:xfrm>
            <a:off x="1438790" y="5888788"/>
            <a:ext cx="1191607" cy="338554"/>
          </a:xfrm>
          <a:prstGeom prst="rect">
            <a:avLst/>
          </a:prstGeom>
          <a:noFill/>
        </p:spPr>
        <p:txBody>
          <a:bodyPr wrap="square" rtlCol="0">
            <a:spAutoFit/>
          </a:bodyPr>
          <a:lstStyle/>
          <a:p>
            <a:pPr algn="ctr"/>
            <a:r>
              <a:rPr lang="en-US" sz="800" i="1" dirty="0"/>
              <a:t>Soil Moisture Active Passive (SMAP) [2]</a:t>
            </a:r>
          </a:p>
        </p:txBody>
      </p:sp>
      <p:pic>
        <p:nvPicPr>
          <p:cNvPr id="44" name="Picture 43"/>
          <p:cNvPicPr>
            <a:picLocks noChangeAspect="1"/>
          </p:cNvPicPr>
          <p:nvPr/>
        </p:nvPicPr>
        <p:blipFill rotWithShape="1">
          <a:blip r:embed="rId8">
            <a:extLst>
              <a:ext uri="{28A0092B-C50C-407E-A947-70E740481C1C}">
                <a14:useLocalDpi xmlns:a14="http://schemas.microsoft.com/office/drawing/2010/main" val="0"/>
              </a:ext>
            </a:extLst>
          </a:blip>
          <a:srcRect l="66263" t="5680" r="3297" b="40400"/>
          <a:stretch/>
        </p:blipFill>
        <p:spPr>
          <a:xfrm>
            <a:off x="1779036" y="5110596"/>
            <a:ext cx="584985" cy="711696"/>
          </a:xfrm>
          <a:prstGeom prst="rect">
            <a:avLst/>
          </a:prstGeom>
        </p:spPr>
      </p:pic>
      <p:sp>
        <p:nvSpPr>
          <p:cNvPr id="45" name="TextBox 44"/>
          <p:cNvSpPr txBox="1"/>
          <p:nvPr/>
        </p:nvSpPr>
        <p:spPr>
          <a:xfrm rot="16200000">
            <a:off x="7753604" y="3169445"/>
            <a:ext cx="2154863" cy="215444"/>
          </a:xfrm>
          <a:prstGeom prst="rect">
            <a:avLst/>
          </a:prstGeom>
          <a:noFill/>
        </p:spPr>
        <p:txBody>
          <a:bodyPr wrap="square" rtlCol="0">
            <a:spAutoFit/>
          </a:bodyPr>
          <a:lstStyle/>
          <a:p>
            <a:r>
              <a:rPr lang="en-US" sz="800" i="1" dirty="0"/>
              <a:t>Image Source: NASA/Creative Commons</a:t>
            </a:r>
          </a:p>
        </p:txBody>
      </p:sp>
      <p:pic>
        <p:nvPicPr>
          <p:cNvPr id="6" name="Picture 5">
            <a:extLst>
              <a:ext uri="{FF2B5EF4-FFF2-40B4-BE49-F238E27FC236}">
                <a16:creationId xmlns:a16="http://schemas.microsoft.com/office/drawing/2014/main" id="{3FDC4FFF-252A-4149-9C90-A75FE9FF144C}"/>
              </a:ext>
            </a:extLst>
          </p:cNvPr>
          <p:cNvPicPr>
            <a:picLocks noChangeAspect="1"/>
          </p:cNvPicPr>
          <p:nvPr/>
        </p:nvPicPr>
        <p:blipFill>
          <a:blip r:embed="rId9"/>
          <a:stretch>
            <a:fillRect/>
          </a:stretch>
        </p:blipFill>
        <p:spPr>
          <a:xfrm>
            <a:off x="6598390" y="5062692"/>
            <a:ext cx="803164" cy="819588"/>
          </a:xfrm>
          <a:prstGeom prst="rect">
            <a:avLst/>
          </a:prstGeom>
        </p:spPr>
      </p:pic>
    </p:spTree>
    <p:extLst>
      <p:ext uri="{BB962C8B-B14F-4D97-AF65-F5344CB8AC3E}">
        <p14:creationId xmlns:p14="http://schemas.microsoft.com/office/powerpoint/2010/main" val="2986250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r>
              <a:rPr lang="en-US" altLang="en-US" sz="2800" dirty="0"/>
              <a:t>Microwa</a:t>
            </a:r>
            <a:r>
              <a:rPr lang="en-US" altLang="en-US" dirty="0"/>
              <a:t>ve and Radio Frequency Instruments: Passive</a:t>
            </a:r>
            <a:endParaRPr lang="en-US" altLang="en-US" sz="2800" dirty="0">
              <a:solidFill>
                <a:srgbClr val="FF0000"/>
              </a:solidFill>
            </a:endParaRPr>
          </a:p>
        </p:txBody>
      </p:sp>
      <p:sp>
        <p:nvSpPr>
          <p:cNvPr id="304131" name="Rectangle 3"/>
          <p:cNvSpPr>
            <a:spLocks noGrp="1" noChangeArrowheads="1"/>
          </p:cNvSpPr>
          <p:nvPr>
            <p:ph type="body" sz="half" idx="1"/>
          </p:nvPr>
        </p:nvSpPr>
        <p:spPr>
          <a:xfrm>
            <a:off x="498475" y="977900"/>
            <a:ext cx="8472488" cy="5155361"/>
          </a:xfrm>
        </p:spPr>
        <p:txBody>
          <a:bodyPr/>
          <a:lstStyle/>
          <a:p>
            <a:r>
              <a:rPr lang="en-US" altLang="en-US" sz="1400" dirty="0"/>
              <a:t>Ensure that Antenna and </a:t>
            </a:r>
            <a:r>
              <a:rPr lang="en-US" altLang="en-US" sz="1400" dirty="0" err="1"/>
              <a:t>feedhorn</a:t>
            </a:r>
            <a:r>
              <a:rPr lang="en-US" altLang="en-US" sz="1400" dirty="0"/>
              <a:t> placement is “frozen” before starting thermal modeling </a:t>
            </a:r>
          </a:p>
          <a:p>
            <a:r>
              <a:rPr lang="en-US" altLang="en-US" sz="1400" dirty="0"/>
              <a:t>Individual RF components do not need to be modeled: they are typically within an RF box or bench</a:t>
            </a:r>
            <a:endParaRPr lang="en-US" altLang="en-US" sz="1200" dirty="0"/>
          </a:p>
          <a:p>
            <a:pPr lvl="1"/>
            <a:r>
              <a:rPr lang="en-US" altLang="en-US" sz="1200" dirty="0"/>
              <a:t>Conglomerating the heat dissipations for all RF components and spreading over a box or bench is sufficient resolution at this stage of thermal design</a:t>
            </a:r>
          </a:p>
          <a:p>
            <a:pPr lvl="1"/>
            <a:r>
              <a:rPr lang="en-US" altLang="en-US" sz="1200" dirty="0"/>
              <a:t>Provide thermal control on the RF bench or box enclosure to meet requirements: for radiometers, this may require strict thermal stability requirements for components upstream of the first low-noise amplification stage</a:t>
            </a:r>
          </a:p>
          <a:p>
            <a:r>
              <a:rPr lang="en-US" altLang="en-US" sz="1400" dirty="0"/>
              <a:t>Waveguides from an antenna/</a:t>
            </a:r>
            <a:r>
              <a:rPr lang="en-US" altLang="en-US" sz="1400" dirty="0" err="1"/>
              <a:t>feedhorn</a:t>
            </a:r>
            <a:r>
              <a:rPr lang="en-US" altLang="en-US" sz="1400" dirty="0"/>
              <a:t> to an RF box may also have strict operational temperature and thermal stability requirements</a:t>
            </a:r>
          </a:p>
          <a:p>
            <a:pPr lvl="1"/>
            <a:r>
              <a:rPr lang="en-US" altLang="en-US" sz="1200" dirty="0"/>
              <a:t>Can be modeled as tubes, similar to propulsion lines, and controlled via blanketing and line heaters</a:t>
            </a:r>
          </a:p>
          <a:p>
            <a:pPr lvl="1"/>
            <a:r>
              <a:rPr lang="en-US" altLang="en-US" sz="1200" dirty="0"/>
              <a:t>However, waveguide components within an RF box or bench do not need to be modeled</a:t>
            </a:r>
          </a:p>
          <a:p>
            <a:r>
              <a:rPr lang="en-US" altLang="en-US" sz="1400" dirty="0"/>
              <a:t>Downstream electronics boxes (to digitize or process the RF signal) may have proximity requirements to the RF box</a:t>
            </a:r>
          </a:p>
          <a:p>
            <a:pPr lvl="1"/>
            <a:r>
              <a:rPr lang="en-US" altLang="en-US" sz="1200" dirty="0"/>
              <a:t>If this is the case, there may be a succession of multiple high-heat-dissipating boxes next to each other. Use a common radiator if possible. </a:t>
            </a:r>
          </a:p>
        </p:txBody>
      </p:sp>
      <p:sp>
        <p:nvSpPr>
          <p:cNvPr id="4" name="Rectangle 3"/>
          <p:cNvSpPr/>
          <p:nvPr/>
        </p:nvSpPr>
        <p:spPr>
          <a:xfrm>
            <a:off x="5532561" y="4709340"/>
            <a:ext cx="1290933" cy="1061051"/>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RF Receiver</a:t>
            </a:r>
          </a:p>
        </p:txBody>
      </p:sp>
      <p:sp>
        <p:nvSpPr>
          <p:cNvPr id="5" name="Trapezoid 4"/>
          <p:cNvSpPr/>
          <p:nvPr/>
        </p:nvSpPr>
        <p:spPr>
          <a:xfrm rot="5400000">
            <a:off x="2422240" y="4861177"/>
            <a:ext cx="584257" cy="697079"/>
          </a:xfrm>
          <a:prstGeom prst="trapezoid">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TextBox 12"/>
          <p:cNvSpPr txBox="1"/>
          <p:nvPr/>
        </p:nvSpPr>
        <p:spPr>
          <a:xfrm>
            <a:off x="2218636" y="4574846"/>
            <a:ext cx="149237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t>Waveguide transition</a:t>
            </a:r>
          </a:p>
        </p:txBody>
      </p:sp>
      <p:cxnSp>
        <p:nvCxnSpPr>
          <p:cNvPr id="7" name="Straight Arrow Connector 6"/>
          <p:cNvCxnSpPr/>
          <p:nvPr/>
        </p:nvCxnSpPr>
        <p:spPr>
          <a:xfrm>
            <a:off x="3269677" y="4828600"/>
            <a:ext cx="8361" cy="2512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Moon 7"/>
          <p:cNvSpPr/>
          <p:nvPr/>
        </p:nvSpPr>
        <p:spPr bwMode="auto">
          <a:xfrm rot="19726110">
            <a:off x="900426" y="4198810"/>
            <a:ext cx="379562" cy="1899429"/>
          </a:xfrm>
          <a:prstGeom prst="moon">
            <a:avLst>
              <a:gd name="adj" fmla="val 25000"/>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9" name="TextBox 12"/>
          <p:cNvSpPr txBox="1"/>
          <p:nvPr/>
        </p:nvSpPr>
        <p:spPr>
          <a:xfrm>
            <a:off x="631406" y="4313236"/>
            <a:ext cx="149237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t>Antenna Reflector</a:t>
            </a:r>
          </a:p>
        </p:txBody>
      </p:sp>
      <p:sp>
        <p:nvSpPr>
          <p:cNvPr id="10" name="Rectangle 9"/>
          <p:cNvSpPr/>
          <p:nvPr/>
        </p:nvSpPr>
        <p:spPr>
          <a:xfrm>
            <a:off x="7095381" y="4709339"/>
            <a:ext cx="1349962" cy="1061051"/>
          </a:xfrm>
          <a:prstGeom prst="rect">
            <a:avLst/>
          </a:prstGeom>
          <a:solidFill>
            <a:srgbClr val="00B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Electronics Box</a:t>
            </a:r>
          </a:p>
        </p:txBody>
      </p:sp>
      <p:sp>
        <p:nvSpPr>
          <p:cNvPr id="11" name="Rectangle 10"/>
          <p:cNvSpPr/>
          <p:nvPr/>
        </p:nvSpPr>
        <p:spPr>
          <a:xfrm>
            <a:off x="3278038" y="5770390"/>
            <a:ext cx="5529532" cy="288617"/>
          </a:xfrm>
          <a:prstGeom prst="rect">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Mounting or Radiator Plate</a:t>
            </a:r>
          </a:p>
        </p:txBody>
      </p:sp>
      <p:sp>
        <p:nvSpPr>
          <p:cNvPr id="12" name="Rectangle 11"/>
          <p:cNvSpPr/>
          <p:nvPr/>
        </p:nvSpPr>
        <p:spPr bwMode="auto">
          <a:xfrm>
            <a:off x="4951562" y="5339582"/>
            <a:ext cx="147488" cy="430808"/>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3" name="Rectangle 12"/>
          <p:cNvSpPr/>
          <p:nvPr/>
        </p:nvSpPr>
        <p:spPr bwMode="auto">
          <a:xfrm>
            <a:off x="3882302" y="5339582"/>
            <a:ext cx="147488" cy="430808"/>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4" name="Rectangle 13"/>
          <p:cNvSpPr/>
          <p:nvPr/>
        </p:nvSpPr>
        <p:spPr bwMode="auto">
          <a:xfrm>
            <a:off x="3417301" y="5339582"/>
            <a:ext cx="147488" cy="430808"/>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5" name="Trapezoid 14"/>
          <p:cNvSpPr/>
          <p:nvPr/>
        </p:nvSpPr>
        <p:spPr>
          <a:xfrm rot="16200000">
            <a:off x="3251956" y="4899167"/>
            <a:ext cx="259728" cy="621102"/>
          </a:xfrm>
          <a:prstGeom prst="trapezoid">
            <a:avLst>
              <a:gd name="adj" fmla="val 12097"/>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p:cNvSpPr/>
          <p:nvPr/>
        </p:nvSpPr>
        <p:spPr>
          <a:xfrm>
            <a:off x="3700732" y="5079853"/>
            <a:ext cx="1815107" cy="259729"/>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t>Waveguide</a:t>
            </a:r>
          </a:p>
        </p:txBody>
      </p:sp>
      <p:sp>
        <p:nvSpPr>
          <p:cNvPr id="17" name="TextBox 12"/>
          <p:cNvSpPr txBox="1"/>
          <p:nvPr/>
        </p:nvSpPr>
        <p:spPr>
          <a:xfrm>
            <a:off x="3200400" y="6114843"/>
            <a:ext cx="216535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t>Thermally isolating mounts</a:t>
            </a:r>
          </a:p>
        </p:txBody>
      </p:sp>
      <p:cxnSp>
        <p:nvCxnSpPr>
          <p:cNvPr id="18" name="Straight Arrow Connector 17"/>
          <p:cNvCxnSpPr>
            <a:stCxn id="17" idx="0"/>
            <a:endCxn id="14" idx="3"/>
          </p:cNvCxnSpPr>
          <p:nvPr/>
        </p:nvCxnSpPr>
        <p:spPr>
          <a:xfrm flipH="1" flipV="1">
            <a:off x="3564789" y="5554986"/>
            <a:ext cx="718286" cy="5598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17" idx="0"/>
          </p:cNvCxnSpPr>
          <p:nvPr/>
        </p:nvCxnSpPr>
        <p:spPr>
          <a:xfrm flipH="1" flipV="1">
            <a:off x="3953849" y="5554987"/>
            <a:ext cx="329226" cy="5598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17" idx="0"/>
          </p:cNvCxnSpPr>
          <p:nvPr/>
        </p:nvCxnSpPr>
        <p:spPr>
          <a:xfrm flipV="1">
            <a:off x="4283075" y="5554987"/>
            <a:ext cx="715479" cy="5598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1" name="Group 20"/>
          <p:cNvGrpSpPr/>
          <p:nvPr/>
        </p:nvGrpSpPr>
        <p:grpSpPr>
          <a:xfrm>
            <a:off x="3747051" y="5004764"/>
            <a:ext cx="896386" cy="65508"/>
            <a:chOff x="3747051" y="3253601"/>
            <a:chExt cx="896386" cy="65508"/>
          </a:xfrm>
        </p:grpSpPr>
        <p:sp>
          <p:nvSpPr>
            <p:cNvPr id="22" name="Freeform 21"/>
            <p:cNvSpPr/>
            <p:nvPr/>
          </p:nvSpPr>
          <p:spPr bwMode="auto">
            <a:xfrm>
              <a:off x="3749674" y="3273390"/>
              <a:ext cx="893763"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23" name="Freeform 22"/>
            <p:cNvSpPr/>
            <p:nvPr/>
          </p:nvSpPr>
          <p:spPr bwMode="auto">
            <a:xfrm>
              <a:off x="3747051" y="3253601"/>
              <a:ext cx="893763"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24" name="Group 23"/>
          <p:cNvGrpSpPr/>
          <p:nvPr/>
        </p:nvGrpSpPr>
        <p:grpSpPr>
          <a:xfrm>
            <a:off x="4596219" y="5001157"/>
            <a:ext cx="881486" cy="65675"/>
            <a:chOff x="4596219" y="3249994"/>
            <a:chExt cx="881486" cy="65675"/>
          </a:xfrm>
        </p:grpSpPr>
        <p:sp>
          <p:nvSpPr>
            <p:cNvPr id="25" name="Freeform 24"/>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26" name="Freeform 25"/>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27" name="Group 26"/>
          <p:cNvGrpSpPr/>
          <p:nvPr/>
        </p:nvGrpSpPr>
        <p:grpSpPr>
          <a:xfrm>
            <a:off x="3755063" y="5361333"/>
            <a:ext cx="896386" cy="65508"/>
            <a:chOff x="3747051" y="3253601"/>
            <a:chExt cx="896386" cy="65508"/>
          </a:xfrm>
        </p:grpSpPr>
        <p:sp>
          <p:nvSpPr>
            <p:cNvPr id="28" name="Freeform 27"/>
            <p:cNvSpPr/>
            <p:nvPr/>
          </p:nvSpPr>
          <p:spPr bwMode="auto">
            <a:xfrm>
              <a:off x="3749674" y="3273390"/>
              <a:ext cx="893763"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29" name="Freeform 28"/>
            <p:cNvSpPr/>
            <p:nvPr/>
          </p:nvSpPr>
          <p:spPr bwMode="auto">
            <a:xfrm>
              <a:off x="3747051" y="3253601"/>
              <a:ext cx="893763"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30" name="Group 29"/>
          <p:cNvGrpSpPr/>
          <p:nvPr/>
        </p:nvGrpSpPr>
        <p:grpSpPr>
          <a:xfrm>
            <a:off x="4604231" y="5357726"/>
            <a:ext cx="881486" cy="65675"/>
            <a:chOff x="4596219" y="3249994"/>
            <a:chExt cx="881486" cy="65675"/>
          </a:xfrm>
        </p:grpSpPr>
        <p:sp>
          <p:nvSpPr>
            <p:cNvPr id="31" name="Freeform 30"/>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32" name="Freeform 31"/>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33" name="Group 32"/>
          <p:cNvGrpSpPr/>
          <p:nvPr/>
        </p:nvGrpSpPr>
        <p:grpSpPr>
          <a:xfrm>
            <a:off x="7483594" y="6341316"/>
            <a:ext cx="638175" cy="81591"/>
            <a:chOff x="4596219" y="3249994"/>
            <a:chExt cx="881486" cy="65675"/>
          </a:xfrm>
        </p:grpSpPr>
        <p:sp>
          <p:nvSpPr>
            <p:cNvPr id="34" name="Freeform 33"/>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35" name="Freeform 34"/>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36" name="Group 35"/>
          <p:cNvGrpSpPr/>
          <p:nvPr/>
        </p:nvGrpSpPr>
        <p:grpSpPr>
          <a:xfrm>
            <a:off x="5532560" y="4636891"/>
            <a:ext cx="1290933" cy="72448"/>
            <a:chOff x="4596219" y="3249994"/>
            <a:chExt cx="881486" cy="65675"/>
          </a:xfrm>
        </p:grpSpPr>
        <p:sp>
          <p:nvSpPr>
            <p:cNvPr id="37" name="Freeform 36"/>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38" name="Freeform 37"/>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39" name="Group 38"/>
          <p:cNvGrpSpPr/>
          <p:nvPr/>
        </p:nvGrpSpPr>
        <p:grpSpPr>
          <a:xfrm rot="5400000">
            <a:off x="6296062" y="5179879"/>
            <a:ext cx="1109415" cy="71606"/>
            <a:chOff x="4596219" y="3249994"/>
            <a:chExt cx="881486" cy="65675"/>
          </a:xfrm>
        </p:grpSpPr>
        <p:sp>
          <p:nvSpPr>
            <p:cNvPr id="40" name="Freeform 39"/>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41" name="Freeform 40"/>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42" name="Group 41"/>
          <p:cNvGrpSpPr/>
          <p:nvPr/>
        </p:nvGrpSpPr>
        <p:grpSpPr>
          <a:xfrm rot="16200000">
            <a:off x="5303618" y="4829158"/>
            <a:ext cx="383952" cy="73936"/>
            <a:chOff x="4596219" y="3249994"/>
            <a:chExt cx="881486" cy="65675"/>
          </a:xfrm>
        </p:grpSpPr>
        <p:sp>
          <p:nvSpPr>
            <p:cNvPr id="43" name="Freeform 42"/>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44" name="Freeform 43"/>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45" name="Group 44"/>
          <p:cNvGrpSpPr/>
          <p:nvPr/>
        </p:nvGrpSpPr>
        <p:grpSpPr>
          <a:xfrm rot="16200000">
            <a:off x="5299264" y="5525883"/>
            <a:ext cx="383952" cy="73936"/>
            <a:chOff x="4596219" y="3249994"/>
            <a:chExt cx="881486" cy="65675"/>
          </a:xfrm>
        </p:grpSpPr>
        <p:sp>
          <p:nvSpPr>
            <p:cNvPr id="46" name="Freeform 45"/>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47" name="Freeform 46"/>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sp>
        <p:nvSpPr>
          <p:cNvPr id="48" name="TextBox 12"/>
          <p:cNvSpPr txBox="1"/>
          <p:nvPr/>
        </p:nvSpPr>
        <p:spPr>
          <a:xfrm>
            <a:off x="8121769" y="6263702"/>
            <a:ext cx="685801"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MLI</a:t>
            </a:r>
          </a:p>
          <a:p>
            <a:r>
              <a:rPr lang="en-US" sz="1100" dirty="0"/>
              <a:t>Heater</a:t>
            </a:r>
          </a:p>
        </p:txBody>
      </p:sp>
      <p:sp>
        <p:nvSpPr>
          <p:cNvPr id="49" name="Rectangle 48"/>
          <p:cNvSpPr/>
          <p:nvPr/>
        </p:nvSpPr>
        <p:spPr bwMode="auto">
          <a:xfrm rot="5400000">
            <a:off x="7757562" y="6281990"/>
            <a:ext cx="90239" cy="576883"/>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50" name="Rectangle 49"/>
          <p:cNvSpPr/>
          <p:nvPr/>
        </p:nvSpPr>
        <p:spPr bwMode="auto">
          <a:xfrm rot="5400000">
            <a:off x="6135072" y="5329127"/>
            <a:ext cx="90239" cy="576883"/>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51" name="Rectangle 50"/>
          <p:cNvSpPr/>
          <p:nvPr/>
        </p:nvSpPr>
        <p:spPr bwMode="auto">
          <a:xfrm rot="5400000">
            <a:off x="7725242" y="5329126"/>
            <a:ext cx="90239" cy="576883"/>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52" name="Rectangle 51"/>
          <p:cNvSpPr/>
          <p:nvPr/>
        </p:nvSpPr>
        <p:spPr bwMode="auto">
          <a:xfrm rot="5400000">
            <a:off x="5237599" y="5045175"/>
            <a:ext cx="89893" cy="343451"/>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53" name="TextBox 12"/>
          <p:cNvSpPr txBox="1"/>
          <p:nvPr/>
        </p:nvSpPr>
        <p:spPr>
          <a:xfrm>
            <a:off x="7645362" y="6093495"/>
            <a:ext cx="79998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LEGEND</a:t>
            </a:r>
          </a:p>
        </p:txBody>
      </p:sp>
      <p:sp>
        <p:nvSpPr>
          <p:cNvPr id="54" name="Rectangle 53"/>
          <p:cNvSpPr/>
          <p:nvPr/>
        </p:nvSpPr>
        <p:spPr bwMode="auto">
          <a:xfrm>
            <a:off x="7391400" y="6114843"/>
            <a:ext cx="1330325" cy="579746"/>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55" name="TextBox 12"/>
          <p:cNvSpPr txBox="1"/>
          <p:nvPr/>
        </p:nvSpPr>
        <p:spPr>
          <a:xfrm>
            <a:off x="2296802" y="5071379"/>
            <a:ext cx="829364"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err="1">
                <a:solidFill>
                  <a:schemeClr val="bg1"/>
                </a:solidFill>
              </a:rPr>
              <a:t>Feedhorn</a:t>
            </a:r>
            <a:endParaRPr lang="en-US" sz="1100" dirty="0">
              <a:solidFill>
                <a:schemeClr val="bg1"/>
              </a:solidFill>
            </a:endParaRPr>
          </a:p>
        </p:txBody>
      </p:sp>
    </p:spTree>
    <p:extLst>
      <p:ext uri="{BB962C8B-B14F-4D97-AF65-F5344CB8AC3E}">
        <p14:creationId xmlns:p14="http://schemas.microsoft.com/office/powerpoint/2010/main" val="414534263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Freeform 106"/>
          <p:cNvSpPr/>
          <p:nvPr/>
        </p:nvSpPr>
        <p:spPr bwMode="auto">
          <a:xfrm>
            <a:off x="260350" y="4989426"/>
            <a:ext cx="800100" cy="368300"/>
          </a:xfrm>
          <a:custGeom>
            <a:avLst/>
            <a:gdLst>
              <a:gd name="connsiteX0" fmla="*/ 0 w 800100"/>
              <a:gd name="connsiteY0" fmla="*/ 0 h 368300"/>
              <a:gd name="connsiteX1" fmla="*/ 577850 w 800100"/>
              <a:gd name="connsiteY1" fmla="*/ 0 h 368300"/>
              <a:gd name="connsiteX2" fmla="*/ 800100 w 800100"/>
              <a:gd name="connsiteY2" fmla="*/ 368300 h 368300"/>
              <a:gd name="connsiteX3" fmla="*/ 6350 w 800100"/>
              <a:gd name="connsiteY3" fmla="*/ 368300 h 368300"/>
              <a:gd name="connsiteX4" fmla="*/ 0 w 800100"/>
              <a:gd name="connsiteY4" fmla="*/ 0 h 36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100" h="368300">
                <a:moveTo>
                  <a:pt x="0" y="0"/>
                </a:moveTo>
                <a:lnTo>
                  <a:pt x="577850" y="0"/>
                </a:lnTo>
                <a:lnTo>
                  <a:pt x="800100" y="368300"/>
                </a:lnTo>
                <a:lnTo>
                  <a:pt x="6350" y="368300"/>
                </a:lnTo>
                <a:lnTo>
                  <a:pt x="0" y="0"/>
                </a:lnTo>
                <a:close/>
              </a:path>
            </a:pathLst>
          </a:cu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304130" name="Rectangle 2"/>
          <p:cNvSpPr>
            <a:spLocks noGrp="1" noChangeArrowheads="1"/>
          </p:cNvSpPr>
          <p:nvPr>
            <p:ph type="title"/>
          </p:nvPr>
        </p:nvSpPr>
        <p:spPr/>
        <p:txBody>
          <a:bodyPr/>
          <a:lstStyle/>
          <a:p>
            <a:r>
              <a:rPr lang="en-US" altLang="en-US" sz="2800" dirty="0"/>
              <a:t>Microwa</a:t>
            </a:r>
            <a:r>
              <a:rPr lang="en-US" altLang="en-US" dirty="0"/>
              <a:t>ve and Radio Frequency Instruments: Active</a:t>
            </a:r>
            <a:endParaRPr lang="en-US" altLang="en-US" sz="2800" dirty="0">
              <a:solidFill>
                <a:srgbClr val="FF0000"/>
              </a:solidFill>
            </a:endParaRPr>
          </a:p>
        </p:txBody>
      </p:sp>
      <p:sp>
        <p:nvSpPr>
          <p:cNvPr id="304131" name="Rectangle 3"/>
          <p:cNvSpPr>
            <a:spLocks noGrp="1" noChangeArrowheads="1"/>
          </p:cNvSpPr>
          <p:nvPr>
            <p:ph type="body" sz="half" idx="1"/>
          </p:nvPr>
        </p:nvSpPr>
        <p:spPr>
          <a:xfrm>
            <a:off x="498475" y="1046911"/>
            <a:ext cx="8472488" cy="5086350"/>
          </a:xfrm>
        </p:spPr>
        <p:txBody>
          <a:bodyPr/>
          <a:lstStyle/>
          <a:p>
            <a:r>
              <a:rPr lang="en-US" altLang="en-US" sz="1400" dirty="0"/>
              <a:t>The same RF thermal design considerations from passive systems carry over to active systems, but there is now the addition of high heat dissipation transmitter components</a:t>
            </a:r>
          </a:p>
          <a:p>
            <a:pPr lvl="1"/>
            <a:r>
              <a:rPr lang="en-US" altLang="en-US" sz="1200" dirty="0"/>
              <a:t>Power Amplifiers tend to be the largest source of heat dissipation</a:t>
            </a:r>
          </a:p>
          <a:p>
            <a:pPr lvl="1"/>
            <a:r>
              <a:rPr lang="en-US" altLang="en-US" sz="1200" dirty="0"/>
              <a:t>Power Distribution Units can also contribute to large amounts of heat dissipation</a:t>
            </a:r>
          </a:p>
          <a:p>
            <a:r>
              <a:rPr lang="en-US" altLang="en-US" sz="1400" dirty="0"/>
              <a:t>Many active and passive systems use a rotating reflector</a:t>
            </a:r>
          </a:p>
          <a:p>
            <a:pPr lvl="1"/>
            <a:r>
              <a:rPr lang="en-US" altLang="en-US" sz="1200" dirty="0"/>
              <a:t>A “fast spin” option in thermal analysis software can sufficiently capture the thermal effects of this component motion</a:t>
            </a:r>
          </a:p>
          <a:p>
            <a:pPr lvl="1"/>
            <a:r>
              <a:rPr lang="en-US" altLang="en-US" sz="1200" dirty="0"/>
              <a:t>Spinning mechanisms can have large heat dissipations from their motors, and require thermal control to ensure that their mechanical lubricants and drive electronics do not exceed temperature requirements</a:t>
            </a:r>
          </a:p>
          <a:p>
            <a:pPr lvl="1"/>
            <a:r>
              <a:rPr lang="en-US" altLang="en-US" sz="1200" dirty="0"/>
              <a:t>Deployable reflectors (using mesh material and ribs/stiffeners) are becoming more common. While these typically don’t require thermal control, their material properties (including transmissivity) need to be correctly captured</a:t>
            </a:r>
          </a:p>
          <a:p>
            <a:r>
              <a:rPr lang="en-US" altLang="en-US" sz="1400" dirty="0" err="1"/>
              <a:t>Feedhorns</a:t>
            </a:r>
            <a:r>
              <a:rPr lang="en-US" altLang="en-US" sz="1400" dirty="0"/>
              <a:t> and waveguide transitions may require thermal control as well, but typically only thermal knowledge is needed (via thermal sensors)</a:t>
            </a:r>
          </a:p>
          <a:p>
            <a:r>
              <a:rPr lang="en-US" altLang="en-US" sz="1400" dirty="0"/>
              <a:t>Many active and passive systems also use external calibrators: “hot” targets need to be maintained with strict operational temperature limits/stability; “cold” targets view deep space</a:t>
            </a:r>
          </a:p>
        </p:txBody>
      </p:sp>
      <p:sp>
        <p:nvSpPr>
          <p:cNvPr id="56" name="Rectangle 55"/>
          <p:cNvSpPr/>
          <p:nvPr/>
        </p:nvSpPr>
        <p:spPr>
          <a:xfrm>
            <a:off x="5532561" y="4709340"/>
            <a:ext cx="1290933" cy="1061051"/>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t>RF Transmitter / Receiver</a:t>
            </a:r>
          </a:p>
        </p:txBody>
      </p:sp>
      <p:sp>
        <p:nvSpPr>
          <p:cNvPr id="57" name="Trapezoid 56"/>
          <p:cNvSpPr/>
          <p:nvPr/>
        </p:nvSpPr>
        <p:spPr>
          <a:xfrm rot="5400000">
            <a:off x="2422240" y="4861177"/>
            <a:ext cx="584257" cy="697079"/>
          </a:xfrm>
          <a:prstGeom prst="trapezoid">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8" name="TextBox 12"/>
          <p:cNvSpPr txBox="1"/>
          <p:nvPr/>
        </p:nvSpPr>
        <p:spPr>
          <a:xfrm>
            <a:off x="2218636" y="4574846"/>
            <a:ext cx="149237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t>Waveguide transition</a:t>
            </a:r>
          </a:p>
        </p:txBody>
      </p:sp>
      <p:cxnSp>
        <p:nvCxnSpPr>
          <p:cNvPr id="59" name="Straight Arrow Connector 58"/>
          <p:cNvCxnSpPr/>
          <p:nvPr/>
        </p:nvCxnSpPr>
        <p:spPr>
          <a:xfrm>
            <a:off x="3269677" y="4828600"/>
            <a:ext cx="8361" cy="2512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0" name="Moon 59"/>
          <p:cNvSpPr/>
          <p:nvPr/>
        </p:nvSpPr>
        <p:spPr bwMode="auto">
          <a:xfrm rot="19726110">
            <a:off x="900426" y="4198810"/>
            <a:ext cx="379562" cy="1899429"/>
          </a:xfrm>
          <a:prstGeom prst="moon">
            <a:avLst>
              <a:gd name="adj" fmla="val 25000"/>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61" name="TextBox 12"/>
          <p:cNvSpPr txBox="1"/>
          <p:nvPr/>
        </p:nvSpPr>
        <p:spPr>
          <a:xfrm>
            <a:off x="631406" y="4313236"/>
            <a:ext cx="149237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t>Antenna Reflector</a:t>
            </a:r>
          </a:p>
        </p:txBody>
      </p:sp>
      <p:sp>
        <p:nvSpPr>
          <p:cNvPr id="62" name="Rectangle 61"/>
          <p:cNvSpPr/>
          <p:nvPr/>
        </p:nvSpPr>
        <p:spPr>
          <a:xfrm>
            <a:off x="7095381" y="4709339"/>
            <a:ext cx="1349962" cy="1061051"/>
          </a:xfrm>
          <a:prstGeom prst="rect">
            <a:avLst/>
          </a:prstGeom>
          <a:solidFill>
            <a:srgbClr val="00B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Electronics Box</a:t>
            </a:r>
          </a:p>
        </p:txBody>
      </p:sp>
      <p:sp>
        <p:nvSpPr>
          <p:cNvPr id="63" name="Rectangle 62"/>
          <p:cNvSpPr/>
          <p:nvPr/>
        </p:nvSpPr>
        <p:spPr>
          <a:xfrm>
            <a:off x="3278038" y="5770390"/>
            <a:ext cx="5529532" cy="288617"/>
          </a:xfrm>
          <a:prstGeom prst="rect">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Mounting or Radiator Plate</a:t>
            </a:r>
          </a:p>
        </p:txBody>
      </p:sp>
      <p:sp>
        <p:nvSpPr>
          <p:cNvPr id="64" name="Rectangle 63"/>
          <p:cNvSpPr/>
          <p:nvPr/>
        </p:nvSpPr>
        <p:spPr bwMode="auto">
          <a:xfrm>
            <a:off x="4951562" y="5339582"/>
            <a:ext cx="147488" cy="430808"/>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65" name="Rectangle 64"/>
          <p:cNvSpPr/>
          <p:nvPr/>
        </p:nvSpPr>
        <p:spPr bwMode="auto">
          <a:xfrm>
            <a:off x="3882302" y="5339582"/>
            <a:ext cx="147488" cy="430808"/>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66" name="Rectangle 65"/>
          <p:cNvSpPr/>
          <p:nvPr/>
        </p:nvSpPr>
        <p:spPr bwMode="auto">
          <a:xfrm>
            <a:off x="3417301" y="5339582"/>
            <a:ext cx="147488" cy="430808"/>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67" name="Trapezoid 66"/>
          <p:cNvSpPr/>
          <p:nvPr/>
        </p:nvSpPr>
        <p:spPr>
          <a:xfrm rot="16200000">
            <a:off x="3251956" y="4899167"/>
            <a:ext cx="259728" cy="621102"/>
          </a:xfrm>
          <a:prstGeom prst="trapezoid">
            <a:avLst>
              <a:gd name="adj" fmla="val 12097"/>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8" name="Rectangle 67"/>
          <p:cNvSpPr/>
          <p:nvPr/>
        </p:nvSpPr>
        <p:spPr>
          <a:xfrm>
            <a:off x="3700732" y="5079853"/>
            <a:ext cx="1815107" cy="259729"/>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t>Waveguide</a:t>
            </a:r>
          </a:p>
        </p:txBody>
      </p:sp>
      <p:sp>
        <p:nvSpPr>
          <p:cNvPr id="69" name="TextBox 12"/>
          <p:cNvSpPr txBox="1"/>
          <p:nvPr/>
        </p:nvSpPr>
        <p:spPr>
          <a:xfrm>
            <a:off x="3200400" y="6114843"/>
            <a:ext cx="216535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t>Thermally isolating mounts</a:t>
            </a:r>
          </a:p>
        </p:txBody>
      </p:sp>
      <p:cxnSp>
        <p:nvCxnSpPr>
          <p:cNvPr id="70" name="Straight Arrow Connector 69"/>
          <p:cNvCxnSpPr>
            <a:stCxn id="69" idx="0"/>
            <a:endCxn id="66" idx="3"/>
          </p:cNvCxnSpPr>
          <p:nvPr/>
        </p:nvCxnSpPr>
        <p:spPr>
          <a:xfrm flipH="1" flipV="1">
            <a:off x="3564789" y="5554986"/>
            <a:ext cx="718286" cy="5598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1" name="Straight Arrow Connector 70"/>
          <p:cNvCxnSpPr>
            <a:stCxn id="69" idx="0"/>
          </p:cNvCxnSpPr>
          <p:nvPr/>
        </p:nvCxnSpPr>
        <p:spPr>
          <a:xfrm flipH="1" flipV="1">
            <a:off x="3953849" y="5554987"/>
            <a:ext cx="329226" cy="5598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p:cNvCxnSpPr>
            <a:stCxn id="69" idx="0"/>
          </p:cNvCxnSpPr>
          <p:nvPr/>
        </p:nvCxnSpPr>
        <p:spPr>
          <a:xfrm flipV="1">
            <a:off x="4283075" y="5554987"/>
            <a:ext cx="715479" cy="5598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73" name="Group 72"/>
          <p:cNvGrpSpPr/>
          <p:nvPr/>
        </p:nvGrpSpPr>
        <p:grpSpPr>
          <a:xfrm>
            <a:off x="3747051" y="5004764"/>
            <a:ext cx="896386" cy="65508"/>
            <a:chOff x="3747051" y="3253601"/>
            <a:chExt cx="896386" cy="65508"/>
          </a:xfrm>
        </p:grpSpPr>
        <p:sp>
          <p:nvSpPr>
            <p:cNvPr id="74" name="Freeform 73"/>
            <p:cNvSpPr/>
            <p:nvPr/>
          </p:nvSpPr>
          <p:spPr bwMode="auto">
            <a:xfrm>
              <a:off x="3749674" y="3273390"/>
              <a:ext cx="893763"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75" name="Freeform 74"/>
            <p:cNvSpPr/>
            <p:nvPr/>
          </p:nvSpPr>
          <p:spPr bwMode="auto">
            <a:xfrm>
              <a:off x="3747051" y="3253601"/>
              <a:ext cx="893763"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76" name="Group 75"/>
          <p:cNvGrpSpPr/>
          <p:nvPr/>
        </p:nvGrpSpPr>
        <p:grpSpPr>
          <a:xfrm>
            <a:off x="4596219" y="5001157"/>
            <a:ext cx="881486" cy="65675"/>
            <a:chOff x="4596219" y="3249994"/>
            <a:chExt cx="881486" cy="65675"/>
          </a:xfrm>
        </p:grpSpPr>
        <p:sp>
          <p:nvSpPr>
            <p:cNvPr id="77" name="Freeform 76"/>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78" name="Freeform 77"/>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79" name="Group 78"/>
          <p:cNvGrpSpPr/>
          <p:nvPr/>
        </p:nvGrpSpPr>
        <p:grpSpPr>
          <a:xfrm>
            <a:off x="3755063" y="5361333"/>
            <a:ext cx="896386" cy="65508"/>
            <a:chOff x="3747051" y="3253601"/>
            <a:chExt cx="896386" cy="65508"/>
          </a:xfrm>
        </p:grpSpPr>
        <p:sp>
          <p:nvSpPr>
            <p:cNvPr id="80" name="Freeform 79"/>
            <p:cNvSpPr/>
            <p:nvPr/>
          </p:nvSpPr>
          <p:spPr bwMode="auto">
            <a:xfrm>
              <a:off x="3749674" y="3273390"/>
              <a:ext cx="893763"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81" name="Freeform 80"/>
            <p:cNvSpPr/>
            <p:nvPr/>
          </p:nvSpPr>
          <p:spPr bwMode="auto">
            <a:xfrm>
              <a:off x="3747051" y="3253601"/>
              <a:ext cx="893763"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82" name="Group 81"/>
          <p:cNvGrpSpPr/>
          <p:nvPr/>
        </p:nvGrpSpPr>
        <p:grpSpPr>
          <a:xfrm>
            <a:off x="4604231" y="5357726"/>
            <a:ext cx="881486" cy="65675"/>
            <a:chOff x="4596219" y="3249994"/>
            <a:chExt cx="881486" cy="65675"/>
          </a:xfrm>
        </p:grpSpPr>
        <p:sp>
          <p:nvSpPr>
            <p:cNvPr id="83" name="Freeform 82"/>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84" name="Freeform 83"/>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85" name="Group 84"/>
          <p:cNvGrpSpPr/>
          <p:nvPr/>
        </p:nvGrpSpPr>
        <p:grpSpPr>
          <a:xfrm>
            <a:off x="7483594" y="6341316"/>
            <a:ext cx="638175" cy="81591"/>
            <a:chOff x="4596219" y="3249994"/>
            <a:chExt cx="881486" cy="65675"/>
          </a:xfrm>
        </p:grpSpPr>
        <p:sp>
          <p:nvSpPr>
            <p:cNvPr id="86" name="Freeform 85"/>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87" name="Freeform 86"/>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88" name="Group 87"/>
          <p:cNvGrpSpPr/>
          <p:nvPr/>
        </p:nvGrpSpPr>
        <p:grpSpPr>
          <a:xfrm>
            <a:off x="5532560" y="4636891"/>
            <a:ext cx="1290933" cy="72448"/>
            <a:chOff x="4596219" y="3249994"/>
            <a:chExt cx="881486" cy="65675"/>
          </a:xfrm>
        </p:grpSpPr>
        <p:sp>
          <p:nvSpPr>
            <p:cNvPr id="89" name="Freeform 88"/>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90" name="Freeform 89"/>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91" name="Group 90"/>
          <p:cNvGrpSpPr/>
          <p:nvPr/>
        </p:nvGrpSpPr>
        <p:grpSpPr>
          <a:xfrm rot="5400000">
            <a:off x="6296062" y="5179879"/>
            <a:ext cx="1109415" cy="71606"/>
            <a:chOff x="4596219" y="3249994"/>
            <a:chExt cx="881486" cy="65675"/>
          </a:xfrm>
        </p:grpSpPr>
        <p:sp>
          <p:nvSpPr>
            <p:cNvPr id="92" name="Freeform 91"/>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93" name="Freeform 92"/>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94" name="Group 93"/>
          <p:cNvGrpSpPr/>
          <p:nvPr/>
        </p:nvGrpSpPr>
        <p:grpSpPr>
          <a:xfrm rot="16200000">
            <a:off x="5303618" y="4829158"/>
            <a:ext cx="383952" cy="73936"/>
            <a:chOff x="4596219" y="3249994"/>
            <a:chExt cx="881486" cy="65675"/>
          </a:xfrm>
        </p:grpSpPr>
        <p:sp>
          <p:nvSpPr>
            <p:cNvPr id="95" name="Freeform 94"/>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96" name="Freeform 95"/>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97" name="Group 96"/>
          <p:cNvGrpSpPr/>
          <p:nvPr/>
        </p:nvGrpSpPr>
        <p:grpSpPr>
          <a:xfrm rot="16200000">
            <a:off x="5299264" y="5525883"/>
            <a:ext cx="383952" cy="73936"/>
            <a:chOff x="4596219" y="3249994"/>
            <a:chExt cx="881486" cy="65675"/>
          </a:xfrm>
        </p:grpSpPr>
        <p:sp>
          <p:nvSpPr>
            <p:cNvPr id="98" name="Freeform 97"/>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99" name="Freeform 98"/>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sp>
        <p:nvSpPr>
          <p:cNvPr id="100" name="TextBox 12"/>
          <p:cNvSpPr txBox="1"/>
          <p:nvPr/>
        </p:nvSpPr>
        <p:spPr>
          <a:xfrm>
            <a:off x="8121769" y="6263702"/>
            <a:ext cx="685801"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MLI</a:t>
            </a:r>
          </a:p>
          <a:p>
            <a:r>
              <a:rPr lang="en-US" sz="1100" dirty="0"/>
              <a:t>Heater</a:t>
            </a:r>
          </a:p>
        </p:txBody>
      </p:sp>
      <p:sp>
        <p:nvSpPr>
          <p:cNvPr id="101" name="Rectangle 100"/>
          <p:cNvSpPr/>
          <p:nvPr/>
        </p:nvSpPr>
        <p:spPr bwMode="auto">
          <a:xfrm rot="5400000">
            <a:off x="7757562" y="6281990"/>
            <a:ext cx="90239" cy="576883"/>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02" name="Rectangle 101"/>
          <p:cNvSpPr/>
          <p:nvPr/>
        </p:nvSpPr>
        <p:spPr bwMode="auto">
          <a:xfrm rot="5400000">
            <a:off x="6135072" y="5329127"/>
            <a:ext cx="90239" cy="576883"/>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03" name="Rectangle 102"/>
          <p:cNvSpPr/>
          <p:nvPr/>
        </p:nvSpPr>
        <p:spPr bwMode="auto">
          <a:xfrm rot="5400000">
            <a:off x="7725242" y="5329126"/>
            <a:ext cx="90239" cy="576883"/>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04" name="Rectangle 103"/>
          <p:cNvSpPr/>
          <p:nvPr/>
        </p:nvSpPr>
        <p:spPr bwMode="auto">
          <a:xfrm rot="5400000">
            <a:off x="5237599" y="5045175"/>
            <a:ext cx="89893" cy="343451"/>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05" name="TextBox 12"/>
          <p:cNvSpPr txBox="1"/>
          <p:nvPr/>
        </p:nvSpPr>
        <p:spPr>
          <a:xfrm>
            <a:off x="7645362" y="6093495"/>
            <a:ext cx="79998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LEGEND</a:t>
            </a:r>
          </a:p>
        </p:txBody>
      </p:sp>
      <p:sp>
        <p:nvSpPr>
          <p:cNvPr id="106" name="Rectangle 105"/>
          <p:cNvSpPr/>
          <p:nvPr/>
        </p:nvSpPr>
        <p:spPr bwMode="auto">
          <a:xfrm>
            <a:off x="7391400" y="6114843"/>
            <a:ext cx="1330325" cy="579746"/>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08" name="TextBox 12"/>
          <p:cNvSpPr txBox="1"/>
          <p:nvPr/>
        </p:nvSpPr>
        <p:spPr>
          <a:xfrm>
            <a:off x="24941" y="4199277"/>
            <a:ext cx="631406"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t>Spin </a:t>
            </a:r>
            <a:r>
              <a:rPr lang="en-US" sz="1100" dirty="0" err="1"/>
              <a:t>Mech-anism</a:t>
            </a:r>
            <a:endParaRPr lang="en-US" sz="1100" dirty="0"/>
          </a:p>
        </p:txBody>
      </p:sp>
      <p:cxnSp>
        <p:nvCxnSpPr>
          <p:cNvPr id="109" name="Straight Arrow Connector 108"/>
          <p:cNvCxnSpPr/>
          <p:nvPr/>
        </p:nvCxnSpPr>
        <p:spPr>
          <a:xfrm>
            <a:off x="394952" y="4776370"/>
            <a:ext cx="8361" cy="2512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0" name="Rectangle 109"/>
          <p:cNvSpPr/>
          <p:nvPr/>
        </p:nvSpPr>
        <p:spPr bwMode="auto">
          <a:xfrm rot="5400000">
            <a:off x="498582" y="5077736"/>
            <a:ext cx="89893" cy="343451"/>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12" name="Rectangle 111"/>
          <p:cNvSpPr/>
          <p:nvPr/>
        </p:nvSpPr>
        <p:spPr>
          <a:xfrm>
            <a:off x="631230" y="5972388"/>
            <a:ext cx="1729576" cy="450520"/>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t>“Hot” calibration target</a:t>
            </a:r>
          </a:p>
        </p:txBody>
      </p:sp>
      <p:sp>
        <p:nvSpPr>
          <p:cNvPr id="113" name="Rectangle 112"/>
          <p:cNvSpPr/>
          <p:nvPr/>
        </p:nvSpPr>
        <p:spPr bwMode="auto">
          <a:xfrm rot="5400000">
            <a:off x="1436102" y="6143415"/>
            <a:ext cx="89893" cy="343451"/>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14" name="TextBox 12"/>
          <p:cNvSpPr txBox="1"/>
          <p:nvPr/>
        </p:nvSpPr>
        <p:spPr>
          <a:xfrm>
            <a:off x="2296802" y="5071379"/>
            <a:ext cx="829364"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err="1">
                <a:solidFill>
                  <a:schemeClr val="bg1"/>
                </a:solidFill>
              </a:rPr>
              <a:t>Feedhorn</a:t>
            </a:r>
            <a:endParaRPr lang="en-US" sz="1100" dirty="0">
              <a:solidFill>
                <a:schemeClr val="bg1"/>
              </a:solidFill>
            </a:endParaRPr>
          </a:p>
        </p:txBody>
      </p:sp>
      <p:cxnSp>
        <p:nvCxnSpPr>
          <p:cNvPr id="3" name="Straight Connector 2"/>
          <p:cNvCxnSpPr>
            <a:stCxn id="56" idx="3"/>
            <a:endCxn id="62" idx="1"/>
          </p:cNvCxnSpPr>
          <p:nvPr/>
        </p:nvCxnSpPr>
        <p:spPr bwMode="auto">
          <a:xfrm flipV="1">
            <a:off x="6823494" y="5239865"/>
            <a:ext cx="271887" cy="1"/>
          </a:xfrm>
          <a:prstGeom prst="line">
            <a:avLst/>
          </a:prstGeom>
          <a:solidFill>
            <a:schemeClr val="accent1"/>
          </a:solidFill>
          <a:ln w="34925" cap="flat" cmpd="dbl" algn="ctr">
            <a:solidFill>
              <a:srgbClr val="996633"/>
            </a:solidFill>
            <a:prstDash val="solid"/>
            <a:round/>
            <a:headEnd type="none" w="med" len="med"/>
            <a:tailEnd type="none" w="med" len="med"/>
          </a:ln>
          <a:effectLst/>
        </p:spPr>
      </p:cxnSp>
      <p:cxnSp>
        <p:nvCxnSpPr>
          <p:cNvPr id="117" name="Straight Connector 116"/>
          <p:cNvCxnSpPr/>
          <p:nvPr/>
        </p:nvCxnSpPr>
        <p:spPr bwMode="auto">
          <a:xfrm flipV="1">
            <a:off x="6821402" y="5295762"/>
            <a:ext cx="271887" cy="1"/>
          </a:xfrm>
          <a:prstGeom prst="line">
            <a:avLst/>
          </a:prstGeom>
          <a:solidFill>
            <a:schemeClr val="accent1"/>
          </a:solidFill>
          <a:ln w="34925" cap="flat" cmpd="dbl" algn="ctr">
            <a:solidFill>
              <a:srgbClr val="996633"/>
            </a:solidFill>
            <a:prstDash val="solid"/>
            <a:round/>
            <a:headEnd type="none" w="med" len="med"/>
            <a:tailEnd type="none" w="med" len="med"/>
          </a:ln>
          <a:effectLst/>
        </p:spPr>
      </p:cxnSp>
      <p:cxnSp>
        <p:nvCxnSpPr>
          <p:cNvPr id="118" name="Straight Connector 117"/>
          <p:cNvCxnSpPr/>
          <p:nvPr/>
        </p:nvCxnSpPr>
        <p:spPr bwMode="auto">
          <a:xfrm flipV="1">
            <a:off x="6814416" y="5183080"/>
            <a:ext cx="271887" cy="1"/>
          </a:xfrm>
          <a:prstGeom prst="line">
            <a:avLst/>
          </a:prstGeom>
          <a:solidFill>
            <a:schemeClr val="accent1"/>
          </a:solidFill>
          <a:ln w="34925" cap="flat" cmpd="dbl" algn="ctr">
            <a:solidFill>
              <a:srgbClr val="996633"/>
            </a:solidFill>
            <a:prstDash val="solid"/>
            <a:round/>
            <a:headEnd type="none" w="med" len="med"/>
            <a:tailEnd type="none" w="med" len="med"/>
          </a:ln>
          <a:effectLst/>
        </p:spPr>
      </p:cxnSp>
      <p:cxnSp>
        <p:nvCxnSpPr>
          <p:cNvPr id="120" name="Straight Arrow Connector 119"/>
          <p:cNvCxnSpPr/>
          <p:nvPr/>
        </p:nvCxnSpPr>
        <p:spPr>
          <a:xfrm>
            <a:off x="6991374" y="4643355"/>
            <a:ext cx="0" cy="5172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2" name="TextBox 12"/>
          <p:cNvSpPr txBox="1"/>
          <p:nvPr/>
        </p:nvSpPr>
        <p:spPr>
          <a:xfrm>
            <a:off x="6720006" y="4414246"/>
            <a:ext cx="216535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Electrical Wires</a:t>
            </a:r>
          </a:p>
        </p:txBody>
      </p:sp>
    </p:spTree>
    <p:extLst>
      <p:ext uri="{BB962C8B-B14F-4D97-AF65-F5344CB8AC3E}">
        <p14:creationId xmlns:p14="http://schemas.microsoft.com/office/powerpoint/2010/main" val="411017636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r>
              <a:rPr lang="en-US" altLang="en-US" sz="2800" dirty="0"/>
              <a:t>Optical Instruments</a:t>
            </a:r>
            <a:endParaRPr lang="en-US" altLang="en-US" sz="2800" dirty="0">
              <a:solidFill>
                <a:srgbClr val="FF0000"/>
              </a:solidFill>
            </a:endParaRPr>
          </a:p>
        </p:txBody>
      </p:sp>
      <p:sp>
        <p:nvSpPr>
          <p:cNvPr id="304131" name="Rectangle 3"/>
          <p:cNvSpPr>
            <a:spLocks noGrp="1" noChangeArrowheads="1"/>
          </p:cNvSpPr>
          <p:nvPr>
            <p:ph type="body" sz="half" idx="1"/>
          </p:nvPr>
        </p:nvSpPr>
        <p:spPr>
          <a:xfrm>
            <a:off x="498475" y="1003780"/>
            <a:ext cx="8472488" cy="5468189"/>
          </a:xfrm>
        </p:spPr>
        <p:txBody>
          <a:bodyPr/>
          <a:lstStyle/>
          <a:p>
            <a:r>
              <a:rPr lang="en-US" altLang="en-US" sz="1800" dirty="0"/>
              <a:t>Optical instruments typically encompass the infrared (IR), visible, and ultraviolet (UV) portions of the electromagnetic spectrum</a:t>
            </a:r>
          </a:p>
          <a:p>
            <a:pPr lvl="1"/>
            <a:r>
              <a:rPr lang="en-US" altLang="en-US" dirty="0"/>
              <a:t>Infrared instruments typically require cryogenic operational temperatures and strict temperature stability and gradient limits</a:t>
            </a:r>
          </a:p>
          <a:p>
            <a:pPr lvl="1"/>
            <a:r>
              <a:rPr lang="en-US" altLang="en-US" dirty="0"/>
              <a:t>Visible and UV instruments typically do not have cryogenic temperature requirements</a:t>
            </a:r>
            <a:endParaRPr lang="en-US" altLang="en-US" sz="1800" dirty="0"/>
          </a:p>
          <a:p>
            <a:r>
              <a:rPr lang="en-US" altLang="en-US" sz="1800" dirty="0"/>
              <a:t>Ensure that optical model and optical element placement is “frozen” before starting thermal modeling</a:t>
            </a:r>
          </a:p>
          <a:p>
            <a:pPr lvl="1"/>
            <a:r>
              <a:rPr lang="en-US" altLang="en-US" dirty="0"/>
              <a:t>Otherwise, a change in optical component placement after you’re started modeling will have huge impacts to your thermal design, especially for cryogenic temperature regions/zones</a:t>
            </a:r>
            <a:endParaRPr lang="en-US" altLang="en-US" sz="1800" dirty="0"/>
          </a:p>
          <a:p>
            <a:r>
              <a:rPr lang="en-US" altLang="en-US" sz="1800" dirty="0"/>
              <a:t>Use your requirements to determine what’s thermally important to model</a:t>
            </a:r>
          </a:p>
          <a:p>
            <a:pPr lvl="1"/>
            <a:r>
              <a:rPr lang="en-US" altLang="en-US" dirty="0"/>
              <a:t>There may be extremely complex optics, but if the optical bench has a thermal requirement and not the individual optical elements, it may be sufficient to just model the bench</a:t>
            </a:r>
          </a:p>
          <a:p>
            <a:pPr lvl="1"/>
            <a:r>
              <a:rPr lang="en-US" altLang="en-US" dirty="0"/>
              <a:t>Heat dissipating components which have low duty cycles (&lt; 1%) or only require one-time actuations may not need to have their heat loads modeled at all</a:t>
            </a:r>
            <a:endParaRPr lang="en-US" altLang="en-US" sz="1800" dirty="0"/>
          </a:p>
          <a:p>
            <a:endParaRPr lang="en-US" altLang="en-US" sz="1800" dirty="0"/>
          </a:p>
        </p:txBody>
      </p:sp>
    </p:spTree>
    <p:extLst>
      <p:ext uri="{BB962C8B-B14F-4D97-AF65-F5344CB8AC3E}">
        <p14:creationId xmlns:p14="http://schemas.microsoft.com/office/powerpoint/2010/main" val="225684054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NASA’s Design Labs</a:t>
            </a:r>
          </a:p>
        </p:txBody>
      </p:sp>
      <p:sp>
        <p:nvSpPr>
          <p:cNvPr id="3" name="Content Placeholder 2"/>
          <p:cNvSpPr>
            <a:spLocks noGrp="1"/>
          </p:cNvSpPr>
          <p:nvPr>
            <p:ph idx="1"/>
          </p:nvPr>
        </p:nvSpPr>
        <p:spPr>
          <a:xfrm>
            <a:off x="315913" y="3563324"/>
            <a:ext cx="8407400" cy="2529075"/>
          </a:xfrm>
        </p:spPr>
        <p:txBody>
          <a:bodyPr/>
          <a:lstStyle/>
          <a:p>
            <a:r>
              <a:rPr lang="en-US" dirty="0"/>
              <a:t>NASA maintains design labs at many of its centers and facilities to develop rapid instrumentation concepts </a:t>
            </a:r>
          </a:p>
          <a:p>
            <a:pPr lvl="1"/>
            <a:r>
              <a:rPr lang="en-US" dirty="0"/>
              <a:t>These labs require each supporting discipline engineer to quickly analyze and develop a design within a few days to a few weeks to create a finished product consistent between all subsystems</a:t>
            </a:r>
          </a:p>
          <a:p>
            <a:pPr lvl="1"/>
            <a:r>
              <a:rPr lang="en-US" b="1" dirty="0"/>
              <a:t>The processes practiced by NASA’s design labs provide ideal guidelines for understanding how to conduct rapid thermal design, modeling and analysis </a:t>
            </a:r>
          </a:p>
          <a:p>
            <a:r>
              <a:rPr lang="en-US" dirty="0"/>
              <a:t>Of course, there are many other design labs in government, industry and academia, and multiple ways to approach the challenges of rapid conceptual design </a:t>
            </a:r>
          </a:p>
          <a:p>
            <a:r>
              <a:rPr lang="en-US" dirty="0"/>
              <a:t>For this lecture, we will be focusing on guidelines from the Instrument Design Laboratory, part of the Integrated Design Center at NASA’s Goddard Space Flight Center (GSFC)</a:t>
            </a:r>
          </a:p>
        </p:txBody>
      </p:sp>
      <p:pic>
        <p:nvPicPr>
          <p:cNvPr id="5" name="Picture 4">
            <a:extLst>
              <a:ext uri="{FF2B5EF4-FFF2-40B4-BE49-F238E27FC236}">
                <a16:creationId xmlns:a16="http://schemas.microsoft.com/office/drawing/2014/main" id="{98FC716E-8AFB-4681-ADE3-58F2A38B1055}"/>
              </a:ext>
            </a:extLst>
          </p:cNvPr>
          <p:cNvPicPr>
            <a:picLocks noChangeAspect="1"/>
          </p:cNvPicPr>
          <p:nvPr/>
        </p:nvPicPr>
        <p:blipFill>
          <a:blip r:embed="rId2"/>
          <a:stretch>
            <a:fillRect/>
          </a:stretch>
        </p:blipFill>
        <p:spPr>
          <a:xfrm>
            <a:off x="3002793" y="1083918"/>
            <a:ext cx="1336381" cy="1174733"/>
          </a:xfrm>
          <a:prstGeom prst="rect">
            <a:avLst/>
          </a:prstGeom>
        </p:spPr>
      </p:pic>
      <p:pic>
        <p:nvPicPr>
          <p:cNvPr id="7" name="Picture 6">
            <a:extLst>
              <a:ext uri="{FF2B5EF4-FFF2-40B4-BE49-F238E27FC236}">
                <a16:creationId xmlns:a16="http://schemas.microsoft.com/office/drawing/2014/main" id="{6D4F625D-2F42-4312-AD10-65B559AF3004}"/>
              </a:ext>
            </a:extLst>
          </p:cNvPr>
          <p:cNvPicPr>
            <a:picLocks noChangeAspect="1"/>
          </p:cNvPicPr>
          <p:nvPr/>
        </p:nvPicPr>
        <p:blipFill rotWithShape="1">
          <a:blip r:embed="rId3"/>
          <a:srcRect l="76147"/>
          <a:stretch/>
        </p:blipFill>
        <p:spPr>
          <a:xfrm>
            <a:off x="960906" y="2589827"/>
            <a:ext cx="1361973" cy="782161"/>
          </a:xfrm>
          <a:prstGeom prst="rect">
            <a:avLst/>
          </a:prstGeom>
        </p:spPr>
      </p:pic>
      <p:pic>
        <p:nvPicPr>
          <p:cNvPr id="8" name="Picture 63" descr="Macintosh HD:Users:kagammage:Documents:CustomerWork:Review:B386 - Campbell:All_New_IDC_MDL_IDL_stuff:IDC PowerPoint Template:IDL_logo.gif">
            <a:extLst>
              <a:ext uri="{FF2B5EF4-FFF2-40B4-BE49-F238E27FC236}">
                <a16:creationId xmlns:a16="http://schemas.microsoft.com/office/drawing/2014/main" id="{2B524C0C-153E-492E-9175-5C7283A87534}"/>
              </a:ext>
            </a:extLst>
          </p:cNvPr>
          <p:cNvPicPr>
            <a:picLocks noChangeAspect="1" noChangeArrowheads="1"/>
          </p:cNvPicPr>
          <p:nvPr/>
        </p:nvPicPr>
        <p:blipFill>
          <a:blip r:embed="rId4"/>
          <a:srcRect/>
          <a:stretch>
            <a:fillRect/>
          </a:stretch>
        </p:blipFill>
        <p:spPr bwMode="auto">
          <a:xfrm>
            <a:off x="6874453" y="1105639"/>
            <a:ext cx="1230390" cy="1040409"/>
          </a:xfrm>
          <a:prstGeom prst="rect">
            <a:avLst/>
          </a:prstGeom>
          <a:noFill/>
          <a:ln w="9525">
            <a:noFill/>
            <a:miter lim="800000"/>
            <a:headEnd/>
            <a:tailEnd/>
          </a:ln>
        </p:spPr>
      </p:pic>
      <p:pic>
        <p:nvPicPr>
          <p:cNvPr id="9" name="Picture 62" descr="Macintosh HD:Users:kagammage:Documents:CustomerWork:Review:B386 - Campbell:IDC PowerPoint Template:MDL_logo.gif">
            <a:extLst>
              <a:ext uri="{FF2B5EF4-FFF2-40B4-BE49-F238E27FC236}">
                <a16:creationId xmlns:a16="http://schemas.microsoft.com/office/drawing/2014/main" id="{312613AF-69F8-49ED-A585-3782A43BBEDD}"/>
              </a:ext>
            </a:extLst>
          </p:cNvPr>
          <p:cNvPicPr>
            <a:picLocks noChangeAspect="1" noChangeArrowheads="1"/>
          </p:cNvPicPr>
          <p:nvPr/>
        </p:nvPicPr>
        <p:blipFill>
          <a:blip r:embed="rId5" r:link="rId6"/>
          <a:srcRect/>
          <a:stretch>
            <a:fillRect/>
          </a:stretch>
        </p:blipFill>
        <p:spPr bwMode="auto">
          <a:xfrm>
            <a:off x="4919796" y="957533"/>
            <a:ext cx="1556684" cy="1244668"/>
          </a:xfrm>
          <a:prstGeom prst="rect">
            <a:avLst/>
          </a:prstGeom>
          <a:noFill/>
        </p:spPr>
      </p:pic>
      <p:pic>
        <p:nvPicPr>
          <p:cNvPr id="10" name="Picture 9" descr="ADL Logo.png">
            <a:extLst>
              <a:ext uri="{FF2B5EF4-FFF2-40B4-BE49-F238E27FC236}">
                <a16:creationId xmlns:a16="http://schemas.microsoft.com/office/drawing/2014/main" id="{75E2635C-513D-4967-9B96-FE883973D6E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970848" y="2280372"/>
            <a:ext cx="1133995" cy="1148628"/>
          </a:xfrm>
          <a:prstGeom prst="rect">
            <a:avLst/>
          </a:prstGeom>
        </p:spPr>
      </p:pic>
      <p:pic>
        <p:nvPicPr>
          <p:cNvPr id="12" name="Picture 11">
            <a:extLst>
              <a:ext uri="{FF2B5EF4-FFF2-40B4-BE49-F238E27FC236}">
                <a16:creationId xmlns:a16="http://schemas.microsoft.com/office/drawing/2014/main" id="{AEC1068A-5B4A-4EEF-83FA-334A2C74D347}"/>
              </a:ext>
            </a:extLst>
          </p:cNvPr>
          <p:cNvPicPr>
            <a:picLocks noChangeAspect="1"/>
          </p:cNvPicPr>
          <p:nvPr/>
        </p:nvPicPr>
        <p:blipFill>
          <a:blip r:embed="rId8"/>
          <a:stretch>
            <a:fillRect/>
          </a:stretch>
        </p:blipFill>
        <p:spPr>
          <a:xfrm>
            <a:off x="5020880" y="2280373"/>
            <a:ext cx="1354515" cy="1148628"/>
          </a:xfrm>
          <a:prstGeom prst="rect">
            <a:avLst/>
          </a:prstGeom>
        </p:spPr>
      </p:pic>
      <p:pic>
        <p:nvPicPr>
          <p:cNvPr id="13" name="Picture 12">
            <a:extLst>
              <a:ext uri="{FF2B5EF4-FFF2-40B4-BE49-F238E27FC236}">
                <a16:creationId xmlns:a16="http://schemas.microsoft.com/office/drawing/2014/main" id="{07B30B06-5140-4A75-BF29-BCE54D28F113}"/>
              </a:ext>
            </a:extLst>
          </p:cNvPr>
          <p:cNvPicPr>
            <a:picLocks noChangeAspect="1"/>
          </p:cNvPicPr>
          <p:nvPr/>
        </p:nvPicPr>
        <p:blipFill rotWithShape="1">
          <a:blip r:embed="rId9"/>
          <a:srcRect l="45283" t="37199" r="46321" b="47300"/>
          <a:stretch/>
        </p:blipFill>
        <p:spPr>
          <a:xfrm>
            <a:off x="1039157" y="1105638"/>
            <a:ext cx="1133995" cy="1133995"/>
          </a:xfrm>
          <a:prstGeom prst="rect">
            <a:avLst/>
          </a:prstGeom>
        </p:spPr>
      </p:pic>
      <p:pic>
        <p:nvPicPr>
          <p:cNvPr id="15" name="Picture 14">
            <a:extLst>
              <a:ext uri="{FF2B5EF4-FFF2-40B4-BE49-F238E27FC236}">
                <a16:creationId xmlns:a16="http://schemas.microsoft.com/office/drawing/2014/main" id="{E5F37835-1191-4CB4-8782-5D42F45B9A0E}"/>
              </a:ext>
            </a:extLst>
          </p:cNvPr>
          <p:cNvPicPr>
            <a:picLocks noChangeAspect="1"/>
          </p:cNvPicPr>
          <p:nvPr/>
        </p:nvPicPr>
        <p:blipFill>
          <a:blip r:embed="rId10"/>
          <a:stretch>
            <a:fillRect/>
          </a:stretch>
        </p:blipFill>
        <p:spPr>
          <a:xfrm>
            <a:off x="2971973" y="2501193"/>
            <a:ext cx="1367201" cy="902029"/>
          </a:xfrm>
          <a:prstGeom prst="rect">
            <a:avLst/>
          </a:prstGeom>
        </p:spPr>
      </p:pic>
    </p:spTree>
    <p:extLst>
      <p:ext uri="{BB962C8B-B14F-4D97-AF65-F5344CB8AC3E}">
        <p14:creationId xmlns:p14="http://schemas.microsoft.com/office/powerpoint/2010/main" val="1273051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r>
              <a:rPr lang="en-US" altLang="en-US" sz="2800" dirty="0"/>
              <a:t>Optical Instruments</a:t>
            </a:r>
            <a:endParaRPr lang="en-US" altLang="en-US" sz="2800" dirty="0">
              <a:solidFill>
                <a:srgbClr val="FF0000"/>
              </a:solidFill>
            </a:endParaRPr>
          </a:p>
        </p:txBody>
      </p:sp>
      <p:sp>
        <p:nvSpPr>
          <p:cNvPr id="304131" name="Rectangle 3"/>
          <p:cNvSpPr>
            <a:spLocks noGrp="1" noChangeArrowheads="1"/>
          </p:cNvSpPr>
          <p:nvPr>
            <p:ph type="body" sz="half" idx="1"/>
          </p:nvPr>
        </p:nvSpPr>
        <p:spPr>
          <a:xfrm>
            <a:off x="498475" y="1003780"/>
            <a:ext cx="8472488" cy="5468189"/>
          </a:xfrm>
        </p:spPr>
        <p:txBody>
          <a:bodyPr/>
          <a:lstStyle/>
          <a:p>
            <a:r>
              <a:rPr lang="en-US" altLang="en-US" sz="1800" dirty="0"/>
              <a:t>The following pages give guidelines for preliminary thermal design of optical instruments, for detectors with successively more difficult thermal requirements</a:t>
            </a:r>
          </a:p>
          <a:p>
            <a:pPr lvl="1"/>
            <a:r>
              <a:rPr lang="en-US" altLang="en-US" dirty="0"/>
              <a:t>For detectors with cryogenic requirements, the thermal and/or cryogenics engineer should focus most of their design effort on the cryogenic enclosure for the detector, since parasitic heat tends to be a large contributor (sometimes even more than detector heat dissipation) to total heat within cryogenic zones</a:t>
            </a:r>
          </a:p>
          <a:p>
            <a:pPr lvl="2"/>
            <a:r>
              <a:rPr lang="en-US" altLang="en-US" dirty="0"/>
              <a:t>Keep a detailed list early on of all of the components which dissipate heat and have high thermal conductivity</a:t>
            </a:r>
          </a:p>
          <a:p>
            <a:pPr lvl="1"/>
            <a:r>
              <a:rPr lang="en-US" altLang="en-US" dirty="0"/>
              <a:t>For detector enclosures, these are common early design compromises that need to be made:</a:t>
            </a:r>
          </a:p>
          <a:p>
            <a:pPr lvl="2"/>
            <a:r>
              <a:rPr lang="en-US" altLang="en-US" dirty="0"/>
              <a:t>With the structural engineer: determine acceptable Area / Length (A/L) and materials for supporting the detector enclosure</a:t>
            </a:r>
          </a:p>
          <a:p>
            <a:pPr lvl="2"/>
            <a:r>
              <a:rPr lang="en-US" altLang="en-US" dirty="0"/>
              <a:t>With the optical engineer: determine acceptable cutout and baffle sizes (if there is no window present); agree on acceptable coatings for windows or enclosure walls to minimize radiative </a:t>
            </a:r>
            <a:r>
              <a:rPr lang="en-US" altLang="en-US" dirty="0" err="1"/>
              <a:t>parasitics</a:t>
            </a:r>
            <a:r>
              <a:rPr lang="en-US" altLang="en-US" dirty="0"/>
              <a:t> while ensuring optical signal.</a:t>
            </a:r>
          </a:p>
          <a:p>
            <a:pPr lvl="2"/>
            <a:r>
              <a:rPr lang="en-US" altLang="en-US" dirty="0"/>
              <a:t>With the electrical engineer: agree on electrical wiring material and cross-section that ensures electrical signal while minimizing conductive </a:t>
            </a:r>
            <a:r>
              <a:rPr lang="en-US" altLang="en-US" dirty="0" err="1"/>
              <a:t>parasitics</a:t>
            </a:r>
            <a:r>
              <a:rPr lang="en-US" altLang="en-US" dirty="0"/>
              <a:t>; note that this may be the largest source of conductive </a:t>
            </a:r>
            <a:r>
              <a:rPr lang="en-US" altLang="en-US" dirty="0" err="1"/>
              <a:t>parasitics</a:t>
            </a:r>
            <a:r>
              <a:rPr lang="en-US" altLang="en-US" dirty="0"/>
              <a:t>  </a:t>
            </a:r>
            <a:endParaRPr lang="en-US" altLang="en-US" sz="1800" dirty="0"/>
          </a:p>
          <a:p>
            <a:pPr lvl="1"/>
            <a:endParaRPr lang="en-US" altLang="en-US" sz="1800" dirty="0"/>
          </a:p>
          <a:p>
            <a:pPr lvl="1"/>
            <a:endParaRPr lang="en-US" altLang="en-US" sz="1800" dirty="0"/>
          </a:p>
          <a:p>
            <a:endParaRPr lang="en-US" altLang="en-US" sz="1800" dirty="0"/>
          </a:p>
        </p:txBody>
      </p:sp>
    </p:spTree>
    <p:extLst>
      <p:ext uri="{BB962C8B-B14F-4D97-AF65-F5344CB8AC3E}">
        <p14:creationId xmlns:p14="http://schemas.microsoft.com/office/powerpoint/2010/main" val="391802306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Optical Instruments: Passively Cooled Detector</a:t>
            </a:r>
          </a:p>
        </p:txBody>
      </p:sp>
      <p:sp>
        <p:nvSpPr>
          <p:cNvPr id="6" name="Rectangle 5"/>
          <p:cNvSpPr/>
          <p:nvPr/>
        </p:nvSpPr>
        <p:spPr>
          <a:xfrm>
            <a:off x="577970" y="5770390"/>
            <a:ext cx="5196008" cy="288617"/>
          </a:xfrm>
          <a:prstGeom prst="rect">
            <a:avLst/>
          </a:prstGeom>
          <a:solidFill>
            <a:schemeClr val="accent1">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Optical Bench</a:t>
            </a:r>
          </a:p>
        </p:txBody>
      </p:sp>
      <p:cxnSp>
        <p:nvCxnSpPr>
          <p:cNvPr id="8" name="Straight Connector 7"/>
          <p:cNvCxnSpPr/>
          <p:nvPr/>
        </p:nvCxnSpPr>
        <p:spPr bwMode="auto">
          <a:xfrm>
            <a:off x="3416060" y="4539891"/>
            <a:ext cx="888521"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3416060" y="5562241"/>
            <a:ext cx="888521"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4304581" y="4511675"/>
            <a:ext cx="0" cy="1076325"/>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3416060" y="4511675"/>
            <a:ext cx="0" cy="339725"/>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3409470" y="5248275"/>
            <a:ext cx="0" cy="339725"/>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flipV="1">
            <a:off x="3118090" y="5275970"/>
            <a:ext cx="297970" cy="78123"/>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3118090" y="4748040"/>
            <a:ext cx="305160" cy="76795"/>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29" name="Rectangle 28"/>
          <p:cNvSpPr/>
          <p:nvPr/>
        </p:nvSpPr>
        <p:spPr>
          <a:xfrm rot="16200000">
            <a:off x="3548391" y="4961344"/>
            <a:ext cx="800844" cy="176986"/>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t>Detector</a:t>
            </a:r>
          </a:p>
        </p:txBody>
      </p:sp>
      <p:sp>
        <p:nvSpPr>
          <p:cNvPr id="30" name="Rectangle 29"/>
          <p:cNvSpPr/>
          <p:nvPr/>
        </p:nvSpPr>
        <p:spPr bwMode="auto">
          <a:xfrm>
            <a:off x="4037306" y="4748040"/>
            <a:ext cx="242594" cy="7679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31" name="Rectangle 30"/>
          <p:cNvSpPr/>
          <p:nvPr/>
        </p:nvSpPr>
        <p:spPr bwMode="auto">
          <a:xfrm>
            <a:off x="4037306" y="5307888"/>
            <a:ext cx="242594" cy="7679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33" name="Rectangle 32"/>
          <p:cNvSpPr/>
          <p:nvPr/>
        </p:nvSpPr>
        <p:spPr>
          <a:xfrm>
            <a:off x="7034421" y="4639254"/>
            <a:ext cx="1349962" cy="1131136"/>
          </a:xfrm>
          <a:prstGeom prst="rect">
            <a:avLst/>
          </a:prstGeom>
          <a:solidFill>
            <a:srgbClr val="00B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Electronics Box</a:t>
            </a:r>
          </a:p>
        </p:txBody>
      </p:sp>
      <p:cxnSp>
        <p:nvCxnSpPr>
          <p:cNvPr id="34" name="Straight Connector 33"/>
          <p:cNvCxnSpPr/>
          <p:nvPr/>
        </p:nvCxnSpPr>
        <p:spPr bwMode="auto">
          <a:xfrm flipV="1">
            <a:off x="4035000" y="4956189"/>
            <a:ext cx="453155" cy="2"/>
          </a:xfrm>
          <a:prstGeom prst="line">
            <a:avLst/>
          </a:prstGeom>
          <a:solidFill>
            <a:schemeClr val="accent1"/>
          </a:solidFill>
          <a:ln w="34925" cap="flat" cmpd="dbl" algn="ctr">
            <a:solidFill>
              <a:srgbClr val="996633"/>
            </a:solidFill>
            <a:prstDash val="solid"/>
            <a:round/>
            <a:headEnd type="none" w="med" len="med"/>
            <a:tailEnd type="none" w="med" len="med"/>
          </a:ln>
          <a:effectLst/>
        </p:spPr>
      </p:cxnSp>
      <p:cxnSp>
        <p:nvCxnSpPr>
          <p:cNvPr id="36" name="Straight Connector 35"/>
          <p:cNvCxnSpPr/>
          <p:nvPr/>
        </p:nvCxnSpPr>
        <p:spPr bwMode="auto">
          <a:xfrm flipV="1">
            <a:off x="4038902" y="5032981"/>
            <a:ext cx="453155" cy="2"/>
          </a:xfrm>
          <a:prstGeom prst="line">
            <a:avLst/>
          </a:prstGeom>
          <a:solidFill>
            <a:schemeClr val="accent1"/>
          </a:solidFill>
          <a:ln w="34925" cap="flat" cmpd="dbl" algn="ctr">
            <a:solidFill>
              <a:srgbClr val="996633"/>
            </a:solidFill>
            <a:prstDash val="solid"/>
            <a:round/>
            <a:headEnd type="none" w="med" len="med"/>
            <a:tailEnd type="none" w="med" len="med"/>
          </a:ln>
          <a:effectLst/>
        </p:spPr>
      </p:cxnSp>
      <p:sp>
        <p:nvSpPr>
          <p:cNvPr id="37" name="Rectangle 36"/>
          <p:cNvSpPr/>
          <p:nvPr/>
        </p:nvSpPr>
        <p:spPr>
          <a:xfrm>
            <a:off x="4488155" y="4703744"/>
            <a:ext cx="1285823" cy="658474"/>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t>Front End Electronics</a:t>
            </a:r>
          </a:p>
        </p:txBody>
      </p:sp>
      <p:sp>
        <p:nvSpPr>
          <p:cNvPr id="38" name="Rectangle 37"/>
          <p:cNvSpPr/>
          <p:nvPr/>
        </p:nvSpPr>
        <p:spPr>
          <a:xfrm>
            <a:off x="3409470" y="3947925"/>
            <a:ext cx="2364508" cy="316833"/>
          </a:xfrm>
          <a:prstGeom prst="rect">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Radiator</a:t>
            </a:r>
          </a:p>
        </p:txBody>
      </p:sp>
      <p:cxnSp>
        <p:nvCxnSpPr>
          <p:cNvPr id="40" name="Curved Connector 39"/>
          <p:cNvCxnSpPr>
            <a:stCxn id="29" idx="3"/>
          </p:cNvCxnSpPr>
          <p:nvPr/>
        </p:nvCxnSpPr>
        <p:spPr bwMode="auto">
          <a:xfrm rot="16200000" flipV="1">
            <a:off x="3709650" y="4410251"/>
            <a:ext cx="389835" cy="88493"/>
          </a:xfrm>
          <a:prstGeom prst="curvedConnector3">
            <a:avLst>
              <a:gd name="adj1" fmla="val 50001"/>
            </a:avLst>
          </a:prstGeom>
          <a:solidFill>
            <a:schemeClr val="accent1"/>
          </a:solidFill>
          <a:ln w="76200" cap="flat" cmpd="sng" algn="ctr">
            <a:solidFill>
              <a:srgbClr val="FFC000"/>
            </a:solidFill>
            <a:prstDash val="solid"/>
            <a:round/>
            <a:headEnd type="none" w="med" len="med"/>
            <a:tailEnd type="none" w="med" len="med"/>
          </a:ln>
          <a:effectLst/>
        </p:spPr>
      </p:cxnSp>
      <p:sp>
        <p:nvSpPr>
          <p:cNvPr id="42" name="Rectangle 41"/>
          <p:cNvSpPr/>
          <p:nvPr/>
        </p:nvSpPr>
        <p:spPr bwMode="auto">
          <a:xfrm rot="5400000">
            <a:off x="3560252" y="5629794"/>
            <a:ext cx="182391" cy="9880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43" name="Rectangle 42"/>
          <p:cNvSpPr/>
          <p:nvPr/>
        </p:nvSpPr>
        <p:spPr bwMode="auto">
          <a:xfrm rot="5400000">
            <a:off x="4000909" y="5629793"/>
            <a:ext cx="182391" cy="9880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44" name="TextBox 12"/>
          <p:cNvSpPr txBox="1"/>
          <p:nvPr/>
        </p:nvSpPr>
        <p:spPr>
          <a:xfrm>
            <a:off x="2898256" y="4834392"/>
            <a:ext cx="866599"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t>Baffling or Window</a:t>
            </a:r>
          </a:p>
        </p:txBody>
      </p:sp>
      <p:sp>
        <p:nvSpPr>
          <p:cNvPr id="45" name="TextBox 12"/>
          <p:cNvSpPr txBox="1"/>
          <p:nvPr/>
        </p:nvSpPr>
        <p:spPr>
          <a:xfrm>
            <a:off x="3974848" y="4295574"/>
            <a:ext cx="145540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t>Detector Enclosure</a:t>
            </a:r>
          </a:p>
        </p:txBody>
      </p:sp>
      <p:sp>
        <p:nvSpPr>
          <p:cNvPr id="46" name="TextBox 12"/>
          <p:cNvSpPr txBox="1"/>
          <p:nvPr/>
        </p:nvSpPr>
        <p:spPr>
          <a:xfrm>
            <a:off x="2437908" y="4257412"/>
            <a:ext cx="145540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t>Heat Strap</a:t>
            </a:r>
          </a:p>
        </p:txBody>
      </p:sp>
      <p:cxnSp>
        <p:nvCxnSpPr>
          <p:cNvPr id="47" name="Straight Connector 46"/>
          <p:cNvCxnSpPr/>
          <p:nvPr/>
        </p:nvCxnSpPr>
        <p:spPr bwMode="auto">
          <a:xfrm>
            <a:off x="5773978" y="4952942"/>
            <a:ext cx="1260443" cy="0"/>
          </a:xfrm>
          <a:prstGeom prst="line">
            <a:avLst/>
          </a:prstGeom>
          <a:solidFill>
            <a:schemeClr val="accent1"/>
          </a:solidFill>
          <a:ln w="34925" cap="flat" cmpd="dbl" algn="ctr">
            <a:solidFill>
              <a:srgbClr val="996633"/>
            </a:solidFill>
            <a:prstDash val="solid"/>
            <a:round/>
            <a:headEnd type="none" w="med" len="med"/>
            <a:tailEnd type="none" w="med" len="med"/>
          </a:ln>
          <a:effectLst/>
        </p:spPr>
      </p:cxnSp>
      <p:cxnSp>
        <p:nvCxnSpPr>
          <p:cNvPr id="48" name="Straight Connector 47"/>
          <p:cNvCxnSpPr/>
          <p:nvPr/>
        </p:nvCxnSpPr>
        <p:spPr bwMode="auto">
          <a:xfrm>
            <a:off x="5777880" y="5029734"/>
            <a:ext cx="1256541" cy="0"/>
          </a:xfrm>
          <a:prstGeom prst="line">
            <a:avLst/>
          </a:prstGeom>
          <a:solidFill>
            <a:schemeClr val="accent1"/>
          </a:solidFill>
          <a:ln w="34925" cap="flat" cmpd="dbl" algn="ctr">
            <a:solidFill>
              <a:srgbClr val="996633"/>
            </a:solidFill>
            <a:prstDash val="solid"/>
            <a:round/>
            <a:headEnd type="none" w="med" len="med"/>
            <a:tailEnd type="none" w="med" len="med"/>
          </a:ln>
          <a:effectLst/>
        </p:spPr>
      </p:cxnSp>
      <p:sp>
        <p:nvSpPr>
          <p:cNvPr id="52" name="Rectangle 51"/>
          <p:cNvSpPr/>
          <p:nvPr/>
        </p:nvSpPr>
        <p:spPr>
          <a:xfrm>
            <a:off x="6115830" y="5770390"/>
            <a:ext cx="2785618" cy="288617"/>
          </a:xfrm>
          <a:prstGeom prst="rect">
            <a:avLst/>
          </a:prstGeom>
          <a:solidFill>
            <a:schemeClr val="accent1">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Mounting Plate</a:t>
            </a:r>
          </a:p>
        </p:txBody>
      </p:sp>
      <p:sp>
        <p:nvSpPr>
          <p:cNvPr id="67" name="Oval 66"/>
          <p:cNvSpPr/>
          <p:nvPr/>
        </p:nvSpPr>
        <p:spPr bwMode="auto">
          <a:xfrm>
            <a:off x="2319858" y="4677120"/>
            <a:ext cx="190500" cy="74542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68" name="Oval 67"/>
          <p:cNvSpPr/>
          <p:nvPr/>
        </p:nvSpPr>
        <p:spPr bwMode="auto">
          <a:xfrm>
            <a:off x="1708888" y="4677120"/>
            <a:ext cx="190500" cy="74542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69" name="Oval 68"/>
          <p:cNvSpPr/>
          <p:nvPr/>
        </p:nvSpPr>
        <p:spPr bwMode="auto">
          <a:xfrm>
            <a:off x="1126258" y="4679880"/>
            <a:ext cx="190500" cy="74542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cxnSp>
        <p:nvCxnSpPr>
          <p:cNvPr id="71" name="Straight Connector 70"/>
          <p:cNvCxnSpPr/>
          <p:nvPr/>
        </p:nvCxnSpPr>
        <p:spPr bwMode="auto">
          <a:xfrm>
            <a:off x="2415108" y="5413375"/>
            <a:ext cx="0" cy="357015"/>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a:off x="1804138" y="5413375"/>
            <a:ext cx="0" cy="357015"/>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a:off x="1221508" y="5413375"/>
            <a:ext cx="0" cy="357015"/>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77" name="TextBox 12"/>
          <p:cNvSpPr txBox="1"/>
          <p:nvPr/>
        </p:nvSpPr>
        <p:spPr>
          <a:xfrm>
            <a:off x="1099318" y="4442512"/>
            <a:ext cx="145540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t>Optical Components</a:t>
            </a:r>
          </a:p>
        </p:txBody>
      </p:sp>
      <p:grpSp>
        <p:nvGrpSpPr>
          <p:cNvPr id="49" name="Group 48"/>
          <p:cNvGrpSpPr/>
          <p:nvPr/>
        </p:nvGrpSpPr>
        <p:grpSpPr>
          <a:xfrm>
            <a:off x="3409470" y="4466453"/>
            <a:ext cx="940280" cy="70977"/>
            <a:chOff x="4596219" y="3249994"/>
            <a:chExt cx="881486" cy="65675"/>
          </a:xfrm>
        </p:grpSpPr>
        <p:sp>
          <p:nvSpPr>
            <p:cNvPr id="50" name="Freeform 49"/>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51" name="Freeform 50"/>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53" name="Group 52"/>
          <p:cNvGrpSpPr/>
          <p:nvPr/>
        </p:nvGrpSpPr>
        <p:grpSpPr>
          <a:xfrm rot="5400000">
            <a:off x="3801632" y="5014031"/>
            <a:ext cx="1109415" cy="71606"/>
            <a:chOff x="4596219" y="3249994"/>
            <a:chExt cx="881486" cy="65675"/>
          </a:xfrm>
        </p:grpSpPr>
        <p:sp>
          <p:nvSpPr>
            <p:cNvPr id="63" name="Freeform 62"/>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64" name="Freeform 63"/>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73" name="Group 72"/>
          <p:cNvGrpSpPr/>
          <p:nvPr/>
        </p:nvGrpSpPr>
        <p:grpSpPr>
          <a:xfrm>
            <a:off x="3400568" y="5579388"/>
            <a:ext cx="940280" cy="70977"/>
            <a:chOff x="4596219" y="3249994"/>
            <a:chExt cx="881486" cy="65675"/>
          </a:xfrm>
        </p:grpSpPr>
        <p:sp>
          <p:nvSpPr>
            <p:cNvPr id="76" name="Freeform 75"/>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78" name="Freeform 77"/>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79" name="Group 78"/>
          <p:cNvGrpSpPr/>
          <p:nvPr/>
        </p:nvGrpSpPr>
        <p:grpSpPr>
          <a:xfrm rot="16200000">
            <a:off x="3204875" y="4606252"/>
            <a:ext cx="327351" cy="60657"/>
            <a:chOff x="4596219" y="3249994"/>
            <a:chExt cx="881486" cy="65675"/>
          </a:xfrm>
        </p:grpSpPr>
        <p:sp>
          <p:nvSpPr>
            <p:cNvPr id="80" name="Freeform 79"/>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81" name="Freeform 80"/>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82" name="Group 81"/>
          <p:cNvGrpSpPr/>
          <p:nvPr/>
        </p:nvGrpSpPr>
        <p:grpSpPr>
          <a:xfrm rot="16200000">
            <a:off x="3185775" y="5415686"/>
            <a:ext cx="327351" cy="60657"/>
            <a:chOff x="4596219" y="3249994"/>
            <a:chExt cx="881486" cy="65675"/>
          </a:xfrm>
        </p:grpSpPr>
        <p:sp>
          <p:nvSpPr>
            <p:cNvPr id="83" name="Freeform 82"/>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84" name="Freeform 83"/>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sp>
        <p:nvSpPr>
          <p:cNvPr id="85" name="Rectangle 84"/>
          <p:cNvSpPr/>
          <p:nvPr/>
        </p:nvSpPr>
        <p:spPr bwMode="auto">
          <a:xfrm rot="5400000">
            <a:off x="4513089" y="5514127"/>
            <a:ext cx="408170" cy="104354"/>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86" name="Rectangle 85"/>
          <p:cNvSpPr/>
          <p:nvPr/>
        </p:nvSpPr>
        <p:spPr bwMode="auto">
          <a:xfrm rot="5400000">
            <a:off x="5323148" y="5510359"/>
            <a:ext cx="408170" cy="104354"/>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nvGrpSpPr>
          <p:cNvPr id="87" name="Group 86"/>
          <p:cNvGrpSpPr/>
          <p:nvPr/>
        </p:nvGrpSpPr>
        <p:grpSpPr>
          <a:xfrm>
            <a:off x="524678" y="3417397"/>
            <a:ext cx="638175" cy="81591"/>
            <a:chOff x="4596219" y="3249994"/>
            <a:chExt cx="881486" cy="65675"/>
          </a:xfrm>
        </p:grpSpPr>
        <p:sp>
          <p:nvSpPr>
            <p:cNvPr id="88" name="Freeform 87"/>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89" name="Freeform 88"/>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sp>
        <p:nvSpPr>
          <p:cNvPr id="90" name="TextBox 12"/>
          <p:cNvSpPr txBox="1"/>
          <p:nvPr/>
        </p:nvSpPr>
        <p:spPr>
          <a:xfrm>
            <a:off x="1162853" y="3339783"/>
            <a:ext cx="1102876" cy="9387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MLI</a:t>
            </a:r>
          </a:p>
          <a:p>
            <a:r>
              <a:rPr lang="en-US" sz="1100" dirty="0"/>
              <a:t>Heater</a:t>
            </a:r>
          </a:p>
          <a:p>
            <a:r>
              <a:rPr lang="en-US" sz="1100" dirty="0"/>
              <a:t>Isolator</a:t>
            </a:r>
          </a:p>
          <a:p>
            <a:r>
              <a:rPr lang="en-US" sz="1100" dirty="0"/>
              <a:t>Heat Strap</a:t>
            </a:r>
          </a:p>
          <a:p>
            <a:r>
              <a:rPr lang="en-US" sz="1100" dirty="0"/>
              <a:t>Elec. Wire</a:t>
            </a:r>
          </a:p>
        </p:txBody>
      </p:sp>
      <p:sp>
        <p:nvSpPr>
          <p:cNvPr id="91" name="Rectangle 90"/>
          <p:cNvSpPr/>
          <p:nvPr/>
        </p:nvSpPr>
        <p:spPr bwMode="auto">
          <a:xfrm rot="5400000">
            <a:off x="798646" y="3358071"/>
            <a:ext cx="90239" cy="576883"/>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92" name="TextBox 12"/>
          <p:cNvSpPr txBox="1"/>
          <p:nvPr/>
        </p:nvSpPr>
        <p:spPr>
          <a:xfrm>
            <a:off x="686446" y="3169576"/>
            <a:ext cx="79998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LEGEND</a:t>
            </a:r>
          </a:p>
        </p:txBody>
      </p:sp>
      <p:sp>
        <p:nvSpPr>
          <p:cNvPr id="93" name="Rectangle 92"/>
          <p:cNvSpPr/>
          <p:nvPr/>
        </p:nvSpPr>
        <p:spPr bwMode="auto">
          <a:xfrm>
            <a:off x="432484" y="3190923"/>
            <a:ext cx="1927860" cy="1157991"/>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94" name="Rectangle 93"/>
          <p:cNvSpPr/>
          <p:nvPr/>
        </p:nvSpPr>
        <p:spPr bwMode="auto">
          <a:xfrm>
            <a:off x="555323" y="3763670"/>
            <a:ext cx="576883" cy="9023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cxnSp>
        <p:nvCxnSpPr>
          <p:cNvPr id="95" name="Curved Connector 94"/>
          <p:cNvCxnSpPr/>
          <p:nvPr/>
        </p:nvCxnSpPr>
        <p:spPr bwMode="auto">
          <a:xfrm flipV="1">
            <a:off x="555322" y="3939947"/>
            <a:ext cx="576883" cy="84169"/>
          </a:xfrm>
          <a:prstGeom prst="curvedConnector3">
            <a:avLst>
              <a:gd name="adj1" fmla="val 50000"/>
            </a:avLst>
          </a:prstGeom>
          <a:solidFill>
            <a:schemeClr val="accent1"/>
          </a:solidFill>
          <a:ln w="76200" cap="flat" cmpd="sng" algn="ctr">
            <a:solidFill>
              <a:srgbClr val="FFC000"/>
            </a:solidFill>
            <a:prstDash val="solid"/>
            <a:round/>
            <a:headEnd type="none" w="med" len="med"/>
            <a:tailEnd type="none" w="med" len="med"/>
          </a:ln>
          <a:effectLst/>
        </p:spPr>
      </p:cxnSp>
      <p:cxnSp>
        <p:nvCxnSpPr>
          <p:cNvPr id="96" name="Straight Connector 95"/>
          <p:cNvCxnSpPr/>
          <p:nvPr/>
        </p:nvCxnSpPr>
        <p:spPr bwMode="auto">
          <a:xfrm>
            <a:off x="555322" y="4156886"/>
            <a:ext cx="576883" cy="0"/>
          </a:xfrm>
          <a:prstGeom prst="line">
            <a:avLst/>
          </a:prstGeom>
          <a:solidFill>
            <a:schemeClr val="accent1"/>
          </a:solidFill>
          <a:ln w="34925" cap="flat" cmpd="dbl" algn="ctr">
            <a:solidFill>
              <a:srgbClr val="996633"/>
            </a:solidFill>
            <a:prstDash val="solid"/>
            <a:round/>
            <a:headEnd type="none" w="med" len="med"/>
            <a:tailEnd type="none" w="med" len="med"/>
          </a:ln>
          <a:effectLst/>
        </p:spPr>
      </p:cxnSp>
      <p:sp>
        <p:nvSpPr>
          <p:cNvPr id="62" name="Rectangle 3"/>
          <p:cNvSpPr>
            <a:spLocks noGrp="1" noChangeArrowheads="1"/>
          </p:cNvSpPr>
          <p:nvPr>
            <p:ph type="body" sz="half" idx="1"/>
          </p:nvPr>
        </p:nvSpPr>
        <p:spPr>
          <a:xfrm>
            <a:off x="498475" y="977900"/>
            <a:ext cx="8472488" cy="5155361"/>
          </a:xfrm>
        </p:spPr>
        <p:txBody>
          <a:bodyPr/>
          <a:lstStyle/>
          <a:p>
            <a:r>
              <a:rPr lang="en-US" altLang="en-US" sz="1400" dirty="0"/>
              <a:t>The detector temperature requirements and stabilities typically dictate how complex of a thermal enclosure you may require (if any at all), if MLI is needed, and if passive thermal control is feasible</a:t>
            </a:r>
          </a:p>
          <a:p>
            <a:pPr lvl="1"/>
            <a:r>
              <a:rPr lang="en-US" altLang="en-US" sz="1200" dirty="0"/>
              <a:t>The possibility for passive thermal control may hinge upon distance from the detector to the radiator, and length of heat strap or heat pipe required: an early design compromise with the optical engineer may be orienting the overall optical design and/or any upstream fold mirrors to position the detector close to the cold side of your spacecraft</a:t>
            </a:r>
            <a:r>
              <a:rPr lang="en-US" altLang="en-US" sz="1400" dirty="0"/>
              <a:t> </a:t>
            </a:r>
          </a:p>
          <a:p>
            <a:r>
              <a:rPr lang="en-US" altLang="en-US" sz="1400" dirty="0"/>
              <a:t>Take note of any optics with more stringent temperature requirements or heat dissipations, such as a scan mirror with an active mechanism</a:t>
            </a:r>
          </a:p>
          <a:p>
            <a:pPr lvl="1"/>
            <a:r>
              <a:rPr lang="en-US" altLang="en-US" sz="1200" dirty="0"/>
              <a:t>If there are optical components which require active heating, determine from the optical engineer whether a heater can be directly mounted, or if it requires indirect radiative heating (from a nearby heated plate, for example)</a:t>
            </a:r>
          </a:p>
          <a:p>
            <a:endParaRPr lang="en-US" altLang="en-US" sz="1400" dirty="0"/>
          </a:p>
          <a:p>
            <a:pPr lvl="1"/>
            <a:endParaRPr lang="en-US" altLang="en-US" sz="1200" dirty="0"/>
          </a:p>
        </p:txBody>
      </p:sp>
      <p:sp>
        <p:nvSpPr>
          <p:cNvPr id="65" name="Rectangle 3"/>
          <p:cNvSpPr txBox="1">
            <a:spLocks noChangeArrowheads="1"/>
          </p:cNvSpPr>
          <p:nvPr/>
        </p:nvSpPr>
        <p:spPr bwMode="auto">
          <a:xfrm>
            <a:off x="2501443" y="2948656"/>
            <a:ext cx="6400005" cy="8218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15888" indent="-115888" algn="l" rtl="0" eaLnBrk="0" fontAlgn="base" hangingPunct="0">
              <a:spcBef>
                <a:spcPct val="20000"/>
              </a:spcBef>
              <a:spcAft>
                <a:spcPct val="0"/>
              </a:spcAft>
              <a:buClr>
                <a:srgbClr val="007F40"/>
              </a:buClr>
              <a:buChar char="•"/>
              <a:defRPr sz="1600">
                <a:solidFill>
                  <a:schemeClr val="tx1"/>
                </a:solidFill>
                <a:latin typeface="+mn-lt"/>
                <a:ea typeface="MS PGothic" pitchFamily="34" charset="-128"/>
                <a:cs typeface="+mn-cs"/>
              </a:defRPr>
            </a:lvl1pPr>
            <a:lvl2pPr marL="401638" indent="-171450" algn="l" rtl="0" eaLnBrk="0" fontAlgn="base" hangingPunct="0">
              <a:spcBef>
                <a:spcPct val="20000"/>
              </a:spcBef>
              <a:spcAft>
                <a:spcPct val="0"/>
              </a:spcAft>
              <a:buClr>
                <a:srgbClr val="007F40"/>
              </a:buClr>
              <a:buChar char="–"/>
              <a:defRPr sz="1600">
                <a:solidFill>
                  <a:schemeClr val="tx1"/>
                </a:solidFill>
                <a:latin typeface="+mn-lt"/>
                <a:ea typeface="MS PGothic" pitchFamily="34" charset="-128"/>
              </a:defRPr>
            </a:lvl2pPr>
            <a:lvl3pPr marL="625475" indent="-109538" algn="l" rtl="0" eaLnBrk="0" fontAlgn="base" hangingPunct="0">
              <a:spcBef>
                <a:spcPct val="20000"/>
              </a:spcBef>
              <a:spcAft>
                <a:spcPct val="0"/>
              </a:spcAft>
              <a:buClr>
                <a:srgbClr val="007F40"/>
              </a:buClr>
              <a:buChar char="•"/>
              <a:defRPr sz="1600">
                <a:solidFill>
                  <a:schemeClr val="tx1"/>
                </a:solidFill>
                <a:latin typeface="+mn-lt"/>
                <a:ea typeface="MS PGothic" pitchFamily="34" charset="-128"/>
              </a:defRPr>
            </a:lvl3pPr>
            <a:lvl4pPr marL="911225" indent="-168275" algn="l" rtl="0" eaLnBrk="0" fontAlgn="base" hangingPunct="0">
              <a:spcBef>
                <a:spcPct val="20000"/>
              </a:spcBef>
              <a:spcAft>
                <a:spcPct val="0"/>
              </a:spcAft>
              <a:buClr>
                <a:srgbClr val="007F40"/>
              </a:buClr>
              <a:buChar char="–"/>
              <a:defRPr sz="1600">
                <a:solidFill>
                  <a:schemeClr val="tx1"/>
                </a:solidFill>
                <a:latin typeface="+mn-lt"/>
                <a:ea typeface="MS PGothic" pitchFamily="34" charset="-128"/>
              </a:defRPr>
            </a:lvl4pPr>
            <a:lvl5pPr marL="1201738" indent="-176213" algn="l" rtl="0" eaLnBrk="0" fontAlgn="base" hangingPunct="0">
              <a:spcBef>
                <a:spcPct val="20000"/>
              </a:spcBef>
              <a:spcAft>
                <a:spcPct val="0"/>
              </a:spcAft>
              <a:buClr>
                <a:srgbClr val="007F40"/>
              </a:buClr>
              <a:buChar char="»"/>
              <a:defRPr sz="1600">
                <a:solidFill>
                  <a:schemeClr val="tx1"/>
                </a:solidFill>
                <a:latin typeface="+mn-lt"/>
                <a:ea typeface="MS PGothic" pitchFamily="34" charset="-128"/>
              </a:defRPr>
            </a:lvl5pPr>
            <a:lvl6pPr marL="1658938" indent="-176213" algn="l" rtl="0" fontAlgn="base">
              <a:spcBef>
                <a:spcPct val="20000"/>
              </a:spcBef>
              <a:spcAft>
                <a:spcPct val="0"/>
              </a:spcAft>
              <a:buClr>
                <a:srgbClr val="007F40"/>
              </a:buClr>
              <a:buChar char="»"/>
              <a:defRPr sz="1600">
                <a:solidFill>
                  <a:schemeClr val="tx1"/>
                </a:solidFill>
                <a:latin typeface="+mn-lt"/>
                <a:ea typeface="+mn-ea"/>
              </a:defRPr>
            </a:lvl6pPr>
            <a:lvl7pPr marL="2116138" indent="-176213" algn="l" rtl="0" fontAlgn="base">
              <a:spcBef>
                <a:spcPct val="20000"/>
              </a:spcBef>
              <a:spcAft>
                <a:spcPct val="0"/>
              </a:spcAft>
              <a:buClr>
                <a:srgbClr val="007F40"/>
              </a:buClr>
              <a:buChar char="»"/>
              <a:defRPr sz="1600">
                <a:solidFill>
                  <a:schemeClr val="tx1"/>
                </a:solidFill>
                <a:latin typeface="+mn-lt"/>
                <a:ea typeface="+mn-ea"/>
              </a:defRPr>
            </a:lvl7pPr>
            <a:lvl8pPr marL="2573338" indent="-176213" algn="l" rtl="0" fontAlgn="base">
              <a:spcBef>
                <a:spcPct val="20000"/>
              </a:spcBef>
              <a:spcAft>
                <a:spcPct val="0"/>
              </a:spcAft>
              <a:buClr>
                <a:srgbClr val="007F40"/>
              </a:buClr>
              <a:buChar char="»"/>
              <a:defRPr sz="1600">
                <a:solidFill>
                  <a:schemeClr val="tx1"/>
                </a:solidFill>
                <a:latin typeface="+mn-lt"/>
                <a:ea typeface="+mn-ea"/>
              </a:defRPr>
            </a:lvl8pPr>
            <a:lvl9pPr marL="3030538" indent="-176213" algn="l" rtl="0" fontAlgn="base">
              <a:spcBef>
                <a:spcPct val="20000"/>
              </a:spcBef>
              <a:spcAft>
                <a:spcPct val="0"/>
              </a:spcAft>
              <a:buClr>
                <a:srgbClr val="007F40"/>
              </a:buClr>
              <a:buChar char="»"/>
              <a:defRPr sz="1600">
                <a:solidFill>
                  <a:schemeClr val="tx1"/>
                </a:solidFill>
                <a:latin typeface="+mn-lt"/>
                <a:ea typeface="+mn-ea"/>
              </a:defRPr>
            </a:lvl9pPr>
          </a:lstStyle>
          <a:p>
            <a:r>
              <a:rPr lang="en-US" altLang="en-US" sz="1400" kern="0" dirty="0"/>
              <a:t>Front End Electronics (FEE) and Electronics Boxes typically have different (warmer, more relaxed) thermal requirements than the detector: placement of these components may be negotiated with the electrical engineer to minimize </a:t>
            </a:r>
            <a:r>
              <a:rPr lang="en-US" altLang="en-US" sz="1400" kern="0" dirty="0" err="1"/>
              <a:t>parasitics</a:t>
            </a:r>
            <a:r>
              <a:rPr lang="en-US" altLang="en-US" sz="1400" kern="0" dirty="0"/>
              <a:t> into the detector </a:t>
            </a:r>
            <a:endParaRPr lang="en-US" altLang="en-US" sz="1200" kern="0" dirty="0"/>
          </a:p>
        </p:txBody>
      </p:sp>
    </p:spTree>
    <p:extLst>
      <p:ext uri="{BB962C8B-B14F-4D97-AF65-F5344CB8AC3E}">
        <p14:creationId xmlns:p14="http://schemas.microsoft.com/office/powerpoint/2010/main" val="207227364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Optical Instruments: Actively Cooled Detector</a:t>
            </a:r>
          </a:p>
        </p:txBody>
      </p:sp>
      <p:sp>
        <p:nvSpPr>
          <p:cNvPr id="6" name="Rectangle 5"/>
          <p:cNvSpPr/>
          <p:nvPr/>
        </p:nvSpPr>
        <p:spPr>
          <a:xfrm>
            <a:off x="577970" y="5770390"/>
            <a:ext cx="5196008" cy="288617"/>
          </a:xfrm>
          <a:prstGeom prst="rect">
            <a:avLst/>
          </a:prstGeom>
          <a:solidFill>
            <a:schemeClr val="accent1">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Optical Bench</a:t>
            </a:r>
          </a:p>
        </p:txBody>
      </p:sp>
      <p:cxnSp>
        <p:nvCxnSpPr>
          <p:cNvPr id="8" name="Straight Connector 7"/>
          <p:cNvCxnSpPr/>
          <p:nvPr/>
        </p:nvCxnSpPr>
        <p:spPr bwMode="auto">
          <a:xfrm>
            <a:off x="3416060" y="4539891"/>
            <a:ext cx="888521"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3416060" y="5562241"/>
            <a:ext cx="888521"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4304581" y="4511675"/>
            <a:ext cx="0" cy="1076325"/>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3416060" y="4511675"/>
            <a:ext cx="0" cy="339725"/>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3409470" y="5248275"/>
            <a:ext cx="0" cy="339725"/>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flipV="1">
            <a:off x="3118090" y="5275970"/>
            <a:ext cx="297970" cy="78123"/>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3118090" y="4748040"/>
            <a:ext cx="305160" cy="76795"/>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29" name="Rectangle 28"/>
          <p:cNvSpPr/>
          <p:nvPr/>
        </p:nvSpPr>
        <p:spPr>
          <a:xfrm rot="16200000">
            <a:off x="3548391" y="4961344"/>
            <a:ext cx="800844" cy="176986"/>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t>Detector</a:t>
            </a:r>
          </a:p>
        </p:txBody>
      </p:sp>
      <p:sp>
        <p:nvSpPr>
          <p:cNvPr id="30" name="Rectangle 29"/>
          <p:cNvSpPr/>
          <p:nvPr/>
        </p:nvSpPr>
        <p:spPr bwMode="auto">
          <a:xfrm>
            <a:off x="4037306" y="4748040"/>
            <a:ext cx="242594" cy="7679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31" name="Rectangle 30"/>
          <p:cNvSpPr/>
          <p:nvPr/>
        </p:nvSpPr>
        <p:spPr bwMode="auto">
          <a:xfrm>
            <a:off x="4037306" y="5307888"/>
            <a:ext cx="242594" cy="7679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33" name="Rectangle 32"/>
          <p:cNvSpPr/>
          <p:nvPr/>
        </p:nvSpPr>
        <p:spPr>
          <a:xfrm>
            <a:off x="6177391" y="4639254"/>
            <a:ext cx="1349962" cy="1131136"/>
          </a:xfrm>
          <a:prstGeom prst="rect">
            <a:avLst/>
          </a:prstGeom>
          <a:solidFill>
            <a:srgbClr val="00B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Electronics Box</a:t>
            </a:r>
          </a:p>
        </p:txBody>
      </p:sp>
      <p:cxnSp>
        <p:nvCxnSpPr>
          <p:cNvPr id="34" name="Straight Connector 33"/>
          <p:cNvCxnSpPr/>
          <p:nvPr/>
        </p:nvCxnSpPr>
        <p:spPr bwMode="auto">
          <a:xfrm flipV="1">
            <a:off x="4035000" y="4956189"/>
            <a:ext cx="453155" cy="2"/>
          </a:xfrm>
          <a:prstGeom prst="line">
            <a:avLst/>
          </a:prstGeom>
          <a:solidFill>
            <a:schemeClr val="accent1"/>
          </a:solidFill>
          <a:ln w="34925" cap="flat" cmpd="dbl" algn="ctr">
            <a:solidFill>
              <a:srgbClr val="996633"/>
            </a:solidFill>
            <a:prstDash val="solid"/>
            <a:round/>
            <a:headEnd type="none" w="med" len="med"/>
            <a:tailEnd type="none" w="med" len="med"/>
          </a:ln>
          <a:effectLst/>
        </p:spPr>
      </p:cxnSp>
      <p:cxnSp>
        <p:nvCxnSpPr>
          <p:cNvPr id="36" name="Straight Connector 35"/>
          <p:cNvCxnSpPr/>
          <p:nvPr/>
        </p:nvCxnSpPr>
        <p:spPr bwMode="auto">
          <a:xfrm flipV="1">
            <a:off x="4038902" y="5032981"/>
            <a:ext cx="453155" cy="2"/>
          </a:xfrm>
          <a:prstGeom prst="line">
            <a:avLst/>
          </a:prstGeom>
          <a:solidFill>
            <a:schemeClr val="accent1"/>
          </a:solidFill>
          <a:ln w="34925" cap="flat" cmpd="dbl" algn="ctr">
            <a:solidFill>
              <a:srgbClr val="996633"/>
            </a:solidFill>
            <a:prstDash val="solid"/>
            <a:round/>
            <a:headEnd type="none" w="med" len="med"/>
            <a:tailEnd type="none" w="med" len="med"/>
          </a:ln>
          <a:effectLst/>
        </p:spPr>
      </p:cxnSp>
      <p:sp>
        <p:nvSpPr>
          <p:cNvPr id="37" name="Rectangle 36"/>
          <p:cNvSpPr/>
          <p:nvPr/>
        </p:nvSpPr>
        <p:spPr>
          <a:xfrm>
            <a:off x="4488155" y="4703744"/>
            <a:ext cx="1285823" cy="658474"/>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t>Front End Electronics</a:t>
            </a:r>
          </a:p>
        </p:txBody>
      </p:sp>
      <p:sp>
        <p:nvSpPr>
          <p:cNvPr id="38" name="Rectangle 37"/>
          <p:cNvSpPr/>
          <p:nvPr/>
        </p:nvSpPr>
        <p:spPr>
          <a:xfrm>
            <a:off x="3416060" y="3517542"/>
            <a:ext cx="1072095" cy="741749"/>
          </a:xfrm>
          <a:prstGeom prst="rect">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err="1">
                <a:solidFill>
                  <a:schemeClr val="bg1"/>
                </a:solidFill>
              </a:rPr>
              <a:t>Cryocooler</a:t>
            </a:r>
            <a:r>
              <a:rPr lang="en-US" sz="1400" dirty="0">
                <a:solidFill>
                  <a:schemeClr val="bg1"/>
                </a:solidFill>
              </a:rPr>
              <a:t> Cold Tip</a:t>
            </a:r>
          </a:p>
        </p:txBody>
      </p:sp>
      <p:cxnSp>
        <p:nvCxnSpPr>
          <p:cNvPr id="40" name="Curved Connector 39"/>
          <p:cNvCxnSpPr>
            <a:stCxn id="29" idx="3"/>
          </p:cNvCxnSpPr>
          <p:nvPr/>
        </p:nvCxnSpPr>
        <p:spPr bwMode="auto">
          <a:xfrm rot="16200000" flipV="1">
            <a:off x="3709650" y="4410251"/>
            <a:ext cx="389835" cy="88493"/>
          </a:xfrm>
          <a:prstGeom prst="curvedConnector3">
            <a:avLst>
              <a:gd name="adj1" fmla="val 50001"/>
            </a:avLst>
          </a:prstGeom>
          <a:solidFill>
            <a:schemeClr val="accent1"/>
          </a:solidFill>
          <a:ln w="76200" cap="flat" cmpd="sng" algn="ctr">
            <a:solidFill>
              <a:srgbClr val="FFC000"/>
            </a:solidFill>
            <a:prstDash val="solid"/>
            <a:round/>
            <a:headEnd type="none" w="med" len="med"/>
            <a:tailEnd type="none" w="med" len="med"/>
          </a:ln>
          <a:effectLst/>
        </p:spPr>
      </p:cxnSp>
      <p:sp>
        <p:nvSpPr>
          <p:cNvPr id="42" name="Rectangle 41"/>
          <p:cNvSpPr/>
          <p:nvPr/>
        </p:nvSpPr>
        <p:spPr bwMode="auto">
          <a:xfrm rot="5400000">
            <a:off x="3560252" y="5629794"/>
            <a:ext cx="182391" cy="9880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43" name="Rectangle 42"/>
          <p:cNvSpPr/>
          <p:nvPr/>
        </p:nvSpPr>
        <p:spPr bwMode="auto">
          <a:xfrm rot="5400000">
            <a:off x="4000909" y="5629793"/>
            <a:ext cx="182391" cy="9880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44" name="TextBox 12"/>
          <p:cNvSpPr txBox="1"/>
          <p:nvPr/>
        </p:nvSpPr>
        <p:spPr>
          <a:xfrm>
            <a:off x="2898256" y="4834392"/>
            <a:ext cx="866599"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t>Baffling or Window</a:t>
            </a:r>
          </a:p>
        </p:txBody>
      </p:sp>
      <p:sp>
        <p:nvSpPr>
          <p:cNvPr id="45" name="TextBox 12"/>
          <p:cNvSpPr txBox="1"/>
          <p:nvPr/>
        </p:nvSpPr>
        <p:spPr>
          <a:xfrm>
            <a:off x="3974848" y="4295574"/>
            <a:ext cx="145540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t>Detector Enclosure</a:t>
            </a:r>
          </a:p>
        </p:txBody>
      </p:sp>
      <p:sp>
        <p:nvSpPr>
          <p:cNvPr id="46" name="TextBox 12"/>
          <p:cNvSpPr txBox="1"/>
          <p:nvPr/>
        </p:nvSpPr>
        <p:spPr>
          <a:xfrm>
            <a:off x="2437908" y="4257412"/>
            <a:ext cx="145540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t>Heat Strap</a:t>
            </a:r>
          </a:p>
        </p:txBody>
      </p:sp>
      <p:cxnSp>
        <p:nvCxnSpPr>
          <p:cNvPr id="47" name="Straight Connector 46"/>
          <p:cNvCxnSpPr/>
          <p:nvPr/>
        </p:nvCxnSpPr>
        <p:spPr bwMode="auto">
          <a:xfrm>
            <a:off x="5773978" y="4952942"/>
            <a:ext cx="403413" cy="0"/>
          </a:xfrm>
          <a:prstGeom prst="line">
            <a:avLst/>
          </a:prstGeom>
          <a:solidFill>
            <a:schemeClr val="accent1"/>
          </a:solidFill>
          <a:ln w="34925" cap="flat" cmpd="dbl" algn="ctr">
            <a:solidFill>
              <a:srgbClr val="996633"/>
            </a:solidFill>
            <a:prstDash val="solid"/>
            <a:round/>
            <a:headEnd type="none" w="med" len="med"/>
            <a:tailEnd type="none" w="med" len="med"/>
          </a:ln>
          <a:effectLst/>
        </p:spPr>
      </p:cxnSp>
      <p:cxnSp>
        <p:nvCxnSpPr>
          <p:cNvPr id="48" name="Straight Connector 47"/>
          <p:cNvCxnSpPr/>
          <p:nvPr/>
        </p:nvCxnSpPr>
        <p:spPr bwMode="auto">
          <a:xfrm>
            <a:off x="5766832" y="5029734"/>
            <a:ext cx="410559" cy="0"/>
          </a:xfrm>
          <a:prstGeom prst="line">
            <a:avLst/>
          </a:prstGeom>
          <a:solidFill>
            <a:schemeClr val="accent1"/>
          </a:solidFill>
          <a:ln w="34925" cap="flat" cmpd="dbl" algn="ctr">
            <a:solidFill>
              <a:srgbClr val="996633"/>
            </a:solidFill>
            <a:prstDash val="solid"/>
            <a:round/>
            <a:headEnd type="none" w="med" len="med"/>
            <a:tailEnd type="none" w="med" len="med"/>
          </a:ln>
          <a:effectLst/>
        </p:spPr>
      </p:cxnSp>
      <p:sp>
        <p:nvSpPr>
          <p:cNvPr id="52" name="Rectangle 51"/>
          <p:cNvSpPr/>
          <p:nvPr/>
        </p:nvSpPr>
        <p:spPr>
          <a:xfrm>
            <a:off x="6115830" y="5770390"/>
            <a:ext cx="2785618" cy="288617"/>
          </a:xfrm>
          <a:prstGeom prst="rect">
            <a:avLst/>
          </a:prstGeom>
          <a:solidFill>
            <a:schemeClr val="accent1">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Mounting Plate</a:t>
            </a:r>
          </a:p>
        </p:txBody>
      </p:sp>
      <p:grpSp>
        <p:nvGrpSpPr>
          <p:cNvPr id="54" name="Group 53"/>
          <p:cNvGrpSpPr/>
          <p:nvPr/>
        </p:nvGrpSpPr>
        <p:grpSpPr>
          <a:xfrm>
            <a:off x="524678" y="3417397"/>
            <a:ext cx="638175" cy="81591"/>
            <a:chOff x="4596219" y="3249994"/>
            <a:chExt cx="881486" cy="65675"/>
          </a:xfrm>
        </p:grpSpPr>
        <p:sp>
          <p:nvSpPr>
            <p:cNvPr id="55" name="Freeform 54"/>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56" name="Freeform 55"/>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sp>
        <p:nvSpPr>
          <p:cNvPr id="57" name="TextBox 12"/>
          <p:cNvSpPr txBox="1"/>
          <p:nvPr/>
        </p:nvSpPr>
        <p:spPr>
          <a:xfrm>
            <a:off x="1162853" y="3339783"/>
            <a:ext cx="1102876" cy="9387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MLI</a:t>
            </a:r>
          </a:p>
          <a:p>
            <a:r>
              <a:rPr lang="en-US" sz="1100" dirty="0"/>
              <a:t>Heater</a:t>
            </a:r>
          </a:p>
          <a:p>
            <a:r>
              <a:rPr lang="en-US" sz="1100" dirty="0"/>
              <a:t>Isolator</a:t>
            </a:r>
          </a:p>
          <a:p>
            <a:r>
              <a:rPr lang="en-US" sz="1100" dirty="0"/>
              <a:t>Heat Strap</a:t>
            </a:r>
          </a:p>
          <a:p>
            <a:r>
              <a:rPr lang="en-US" sz="1100" dirty="0"/>
              <a:t>Elec. Wire</a:t>
            </a:r>
          </a:p>
        </p:txBody>
      </p:sp>
      <p:sp>
        <p:nvSpPr>
          <p:cNvPr id="58" name="Rectangle 57"/>
          <p:cNvSpPr/>
          <p:nvPr/>
        </p:nvSpPr>
        <p:spPr bwMode="auto">
          <a:xfrm rot="5400000">
            <a:off x="798646" y="3358071"/>
            <a:ext cx="90239" cy="576883"/>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59" name="TextBox 12"/>
          <p:cNvSpPr txBox="1"/>
          <p:nvPr/>
        </p:nvSpPr>
        <p:spPr>
          <a:xfrm>
            <a:off x="686446" y="3169576"/>
            <a:ext cx="79998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LEGEND</a:t>
            </a:r>
          </a:p>
        </p:txBody>
      </p:sp>
      <p:sp>
        <p:nvSpPr>
          <p:cNvPr id="60" name="Rectangle 59"/>
          <p:cNvSpPr/>
          <p:nvPr/>
        </p:nvSpPr>
        <p:spPr bwMode="auto">
          <a:xfrm>
            <a:off x="432484" y="3190923"/>
            <a:ext cx="1927860" cy="1157991"/>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61" name="Rectangle 60"/>
          <p:cNvSpPr/>
          <p:nvPr/>
        </p:nvSpPr>
        <p:spPr bwMode="auto">
          <a:xfrm>
            <a:off x="555323" y="3763670"/>
            <a:ext cx="576883" cy="9023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cxnSp>
        <p:nvCxnSpPr>
          <p:cNvPr id="62" name="Curved Connector 61"/>
          <p:cNvCxnSpPr/>
          <p:nvPr/>
        </p:nvCxnSpPr>
        <p:spPr bwMode="auto">
          <a:xfrm flipV="1">
            <a:off x="555322" y="3939947"/>
            <a:ext cx="576883" cy="84169"/>
          </a:xfrm>
          <a:prstGeom prst="curvedConnector3">
            <a:avLst>
              <a:gd name="adj1" fmla="val 50000"/>
            </a:avLst>
          </a:prstGeom>
          <a:solidFill>
            <a:schemeClr val="accent1"/>
          </a:solidFill>
          <a:ln w="76200" cap="flat" cmpd="sng" algn="ctr">
            <a:solidFill>
              <a:srgbClr val="FFC000"/>
            </a:solidFill>
            <a:prstDash val="solid"/>
            <a:round/>
            <a:headEnd type="none" w="med" len="med"/>
            <a:tailEnd type="none" w="med" len="med"/>
          </a:ln>
          <a:effectLst/>
        </p:spPr>
      </p:cxnSp>
      <p:cxnSp>
        <p:nvCxnSpPr>
          <p:cNvPr id="65" name="Straight Connector 64"/>
          <p:cNvCxnSpPr/>
          <p:nvPr/>
        </p:nvCxnSpPr>
        <p:spPr bwMode="auto">
          <a:xfrm>
            <a:off x="555322" y="4156886"/>
            <a:ext cx="576883" cy="0"/>
          </a:xfrm>
          <a:prstGeom prst="line">
            <a:avLst/>
          </a:prstGeom>
          <a:solidFill>
            <a:schemeClr val="accent1"/>
          </a:solidFill>
          <a:ln w="34925" cap="flat" cmpd="dbl" algn="ctr">
            <a:solidFill>
              <a:srgbClr val="996633"/>
            </a:solidFill>
            <a:prstDash val="solid"/>
            <a:round/>
            <a:headEnd type="none" w="med" len="med"/>
            <a:tailEnd type="none" w="med" len="med"/>
          </a:ln>
          <a:effectLst/>
        </p:spPr>
      </p:cxnSp>
      <p:sp>
        <p:nvSpPr>
          <p:cNvPr id="67" name="Oval 66"/>
          <p:cNvSpPr/>
          <p:nvPr/>
        </p:nvSpPr>
        <p:spPr bwMode="auto">
          <a:xfrm>
            <a:off x="2319858" y="4677120"/>
            <a:ext cx="190500" cy="74542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68" name="Oval 67"/>
          <p:cNvSpPr/>
          <p:nvPr/>
        </p:nvSpPr>
        <p:spPr bwMode="auto">
          <a:xfrm>
            <a:off x="1708888" y="4677120"/>
            <a:ext cx="190500" cy="74542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69" name="Oval 68"/>
          <p:cNvSpPr/>
          <p:nvPr/>
        </p:nvSpPr>
        <p:spPr bwMode="auto">
          <a:xfrm>
            <a:off x="1126258" y="4679880"/>
            <a:ext cx="190500" cy="74542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cxnSp>
        <p:nvCxnSpPr>
          <p:cNvPr id="71" name="Straight Connector 70"/>
          <p:cNvCxnSpPr/>
          <p:nvPr/>
        </p:nvCxnSpPr>
        <p:spPr bwMode="auto">
          <a:xfrm>
            <a:off x="2415108" y="5413375"/>
            <a:ext cx="0" cy="357015"/>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a:off x="1804138" y="5413375"/>
            <a:ext cx="0" cy="357015"/>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a:off x="1221508" y="5413375"/>
            <a:ext cx="0" cy="357015"/>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77" name="TextBox 12"/>
          <p:cNvSpPr txBox="1"/>
          <p:nvPr/>
        </p:nvSpPr>
        <p:spPr>
          <a:xfrm>
            <a:off x="1099318" y="4442512"/>
            <a:ext cx="145540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t>Optical Components</a:t>
            </a:r>
          </a:p>
        </p:txBody>
      </p:sp>
      <p:sp>
        <p:nvSpPr>
          <p:cNvPr id="49" name="Rectangle 48"/>
          <p:cNvSpPr/>
          <p:nvPr/>
        </p:nvSpPr>
        <p:spPr>
          <a:xfrm>
            <a:off x="6177391" y="3517542"/>
            <a:ext cx="1796519" cy="739870"/>
          </a:xfrm>
          <a:prstGeom prst="rect">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err="1">
                <a:solidFill>
                  <a:schemeClr val="bg1"/>
                </a:solidFill>
              </a:rPr>
              <a:t>Cryocooler</a:t>
            </a:r>
            <a:r>
              <a:rPr lang="en-US" sz="1400" dirty="0">
                <a:solidFill>
                  <a:schemeClr val="bg1"/>
                </a:solidFill>
              </a:rPr>
              <a:t> Thermo-Mechanical Unit</a:t>
            </a:r>
          </a:p>
        </p:txBody>
      </p:sp>
      <p:sp>
        <p:nvSpPr>
          <p:cNvPr id="50" name="Rectangle 49"/>
          <p:cNvSpPr/>
          <p:nvPr/>
        </p:nvSpPr>
        <p:spPr>
          <a:xfrm>
            <a:off x="7646788" y="4639254"/>
            <a:ext cx="1074938" cy="1131136"/>
          </a:xfrm>
          <a:prstGeom prst="rect">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err="1">
                <a:solidFill>
                  <a:schemeClr val="bg1"/>
                </a:solidFill>
              </a:rPr>
              <a:t>Cryocooler</a:t>
            </a:r>
            <a:r>
              <a:rPr lang="en-US" sz="1400" dirty="0">
                <a:solidFill>
                  <a:schemeClr val="bg1"/>
                </a:solidFill>
              </a:rPr>
              <a:t> Control Electronics (CCE)</a:t>
            </a:r>
          </a:p>
        </p:txBody>
      </p:sp>
      <p:cxnSp>
        <p:nvCxnSpPr>
          <p:cNvPr id="51" name="Straight Connector 50"/>
          <p:cNvCxnSpPr/>
          <p:nvPr/>
        </p:nvCxnSpPr>
        <p:spPr bwMode="auto">
          <a:xfrm>
            <a:off x="7750613" y="4257412"/>
            <a:ext cx="0" cy="403189"/>
          </a:xfrm>
          <a:prstGeom prst="line">
            <a:avLst/>
          </a:prstGeom>
          <a:solidFill>
            <a:schemeClr val="accent1"/>
          </a:solidFill>
          <a:ln w="34925" cap="flat" cmpd="dbl" algn="ctr">
            <a:solidFill>
              <a:srgbClr val="996633"/>
            </a:solidFill>
            <a:prstDash val="solid"/>
            <a:round/>
            <a:headEnd type="none" w="med" len="med"/>
            <a:tailEnd type="none" w="med" len="med"/>
          </a:ln>
          <a:effectLst/>
        </p:spPr>
      </p:cxnSp>
      <p:cxnSp>
        <p:nvCxnSpPr>
          <p:cNvPr id="63" name="Straight Connector 62"/>
          <p:cNvCxnSpPr>
            <a:endCxn id="49" idx="1"/>
          </p:cNvCxnSpPr>
          <p:nvPr/>
        </p:nvCxnSpPr>
        <p:spPr bwMode="auto">
          <a:xfrm>
            <a:off x="4488155" y="3887477"/>
            <a:ext cx="1689236" cy="0"/>
          </a:xfrm>
          <a:prstGeom prst="line">
            <a:avLst/>
          </a:prstGeom>
          <a:solidFill>
            <a:schemeClr val="accent1"/>
          </a:solidFill>
          <a:ln w="76200" cap="flat" cmpd="tri" algn="ctr">
            <a:solidFill>
              <a:schemeClr val="accent6"/>
            </a:solidFill>
            <a:prstDash val="solid"/>
            <a:round/>
            <a:headEnd type="none" w="med" len="med"/>
            <a:tailEnd type="none" w="med" len="med"/>
          </a:ln>
          <a:effectLst/>
        </p:spPr>
      </p:cxnSp>
      <p:sp>
        <p:nvSpPr>
          <p:cNvPr id="64" name="TextBox 12"/>
          <p:cNvSpPr txBox="1"/>
          <p:nvPr/>
        </p:nvSpPr>
        <p:spPr>
          <a:xfrm>
            <a:off x="4608716" y="3870969"/>
            <a:ext cx="145540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err="1"/>
              <a:t>Cryoline</a:t>
            </a:r>
            <a:endParaRPr lang="en-US" sz="1100" dirty="0"/>
          </a:p>
        </p:txBody>
      </p:sp>
      <p:sp>
        <p:nvSpPr>
          <p:cNvPr id="66" name="Rectangle 65"/>
          <p:cNvSpPr/>
          <p:nvPr/>
        </p:nvSpPr>
        <p:spPr bwMode="auto">
          <a:xfrm rot="5400000">
            <a:off x="6843360" y="5412300"/>
            <a:ext cx="90239" cy="576883"/>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70" name="Rectangle 69"/>
          <p:cNvSpPr/>
          <p:nvPr/>
        </p:nvSpPr>
        <p:spPr bwMode="auto">
          <a:xfrm rot="5400000">
            <a:off x="8139137" y="5411536"/>
            <a:ext cx="90239" cy="576883"/>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nvGrpSpPr>
          <p:cNvPr id="53" name="Group 52"/>
          <p:cNvGrpSpPr/>
          <p:nvPr/>
        </p:nvGrpSpPr>
        <p:grpSpPr>
          <a:xfrm>
            <a:off x="3409470" y="4466453"/>
            <a:ext cx="940280" cy="70977"/>
            <a:chOff x="4596219" y="3249994"/>
            <a:chExt cx="881486" cy="65675"/>
          </a:xfrm>
        </p:grpSpPr>
        <p:sp>
          <p:nvSpPr>
            <p:cNvPr id="72" name="Freeform 71"/>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73" name="Freeform 72"/>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76" name="Group 75"/>
          <p:cNvGrpSpPr/>
          <p:nvPr/>
        </p:nvGrpSpPr>
        <p:grpSpPr>
          <a:xfrm rot="5400000">
            <a:off x="3801632" y="5014031"/>
            <a:ext cx="1109415" cy="71606"/>
            <a:chOff x="4596219" y="3249994"/>
            <a:chExt cx="881486" cy="65675"/>
          </a:xfrm>
        </p:grpSpPr>
        <p:sp>
          <p:nvSpPr>
            <p:cNvPr id="78" name="Freeform 77"/>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79" name="Freeform 78"/>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80" name="Group 79"/>
          <p:cNvGrpSpPr/>
          <p:nvPr/>
        </p:nvGrpSpPr>
        <p:grpSpPr>
          <a:xfrm>
            <a:off x="3400568" y="5579388"/>
            <a:ext cx="940280" cy="70977"/>
            <a:chOff x="4596219" y="3249994"/>
            <a:chExt cx="881486" cy="65675"/>
          </a:xfrm>
        </p:grpSpPr>
        <p:sp>
          <p:nvSpPr>
            <p:cNvPr id="81" name="Freeform 80"/>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82" name="Freeform 81"/>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83" name="Group 82"/>
          <p:cNvGrpSpPr/>
          <p:nvPr/>
        </p:nvGrpSpPr>
        <p:grpSpPr>
          <a:xfrm rot="16200000">
            <a:off x="3204875" y="4606252"/>
            <a:ext cx="327351" cy="60657"/>
            <a:chOff x="4596219" y="3249994"/>
            <a:chExt cx="881486" cy="65675"/>
          </a:xfrm>
        </p:grpSpPr>
        <p:sp>
          <p:nvSpPr>
            <p:cNvPr id="84" name="Freeform 83"/>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85" name="Freeform 84"/>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86" name="Group 85"/>
          <p:cNvGrpSpPr/>
          <p:nvPr/>
        </p:nvGrpSpPr>
        <p:grpSpPr>
          <a:xfrm rot="16200000">
            <a:off x="3185775" y="5415686"/>
            <a:ext cx="327351" cy="60657"/>
            <a:chOff x="4596219" y="3249994"/>
            <a:chExt cx="881486" cy="65675"/>
          </a:xfrm>
        </p:grpSpPr>
        <p:sp>
          <p:nvSpPr>
            <p:cNvPr id="87" name="Freeform 86"/>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88" name="Freeform 87"/>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sp>
        <p:nvSpPr>
          <p:cNvPr id="89" name="Rectangle 88"/>
          <p:cNvSpPr/>
          <p:nvPr/>
        </p:nvSpPr>
        <p:spPr bwMode="auto">
          <a:xfrm rot="5400000">
            <a:off x="4513089" y="5514127"/>
            <a:ext cx="408170" cy="104354"/>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90" name="Rectangle 89"/>
          <p:cNvSpPr/>
          <p:nvPr/>
        </p:nvSpPr>
        <p:spPr bwMode="auto">
          <a:xfrm rot="5400000">
            <a:off x="5323148" y="5510359"/>
            <a:ext cx="408170" cy="104354"/>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91" name="Rectangle 3"/>
          <p:cNvSpPr>
            <a:spLocks noGrp="1" noChangeArrowheads="1"/>
          </p:cNvSpPr>
          <p:nvPr>
            <p:ph type="body" sz="half" idx="1"/>
          </p:nvPr>
        </p:nvSpPr>
        <p:spPr>
          <a:xfrm>
            <a:off x="498475" y="972657"/>
            <a:ext cx="8472488" cy="5086350"/>
          </a:xfrm>
        </p:spPr>
        <p:txBody>
          <a:bodyPr/>
          <a:lstStyle/>
          <a:p>
            <a:r>
              <a:rPr lang="en-US" altLang="en-US" sz="1400" dirty="0"/>
              <a:t>A traditional mechanical </a:t>
            </a:r>
            <a:r>
              <a:rPr lang="en-US" altLang="en-US" sz="1400" dirty="0" err="1"/>
              <a:t>cryocooler</a:t>
            </a:r>
            <a:r>
              <a:rPr lang="en-US" altLang="en-US" sz="1400" dirty="0"/>
              <a:t> is represented here to actively cool the detector, but depending on the heat dissipations and reject temperatures, a Thermo-Electric Cooler (TEC) can also be used</a:t>
            </a:r>
          </a:p>
          <a:p>
            <a:pPr lvl="1"/>
            <a:r>
              <a:rPr lang="en-US" altLang="en-US" sz="1200" dirty="0"/>
              <a:t>For mechanical coolers, a multi-stage cooler may be necessary depending on thermal requirements</a:t>
            </a:r>
          </a:p>
          <a:p>
            <a:pPr lvl="1"/>
            <a:r>
              <a:rPr lang="en-US" altLang="en-US" sz="1200" dirty="0"/>
              <a:t>Mechanical coolers tend to have high heat dissipations for both their thermo-mechanical units and </a:t>
            </a:r>
            <a:r>
              <a:rPr lang="en-US" altLang="en-US" sz="1200" dirty="0" err="1"/>
              <a:t>cryocooler</a:t>
            </a:r>
            <a:r>
              <a:rPr lang="en-US" altLang="en-US" sz="1200" dirty="0"/>
              <a:t> electronics, and may require a separate radiator (try to position strategically with respect to cold side of spacecraft)  </a:t>
            </a:r>
          </a:p>
          <a:p>
            <a:pPr lvl="1"/>
            <a:r>
              <a:rPr lang="en-US" altLang="en-US" sz="1200" dirty="0"/>
              <a:t>Modeling of </a:t>
            </a:r>
            <a:r>
              <a:rPr lang="en-US" altLang="en-US" sz="1200" dirty="0" err="1"/>
              <a:t>cryolines</a:t>
            </a:r>
            <a:r>
              <a:rPr lang="en-US" altLang="en-US" sz="1200" dirty="0"/>
              <a:t> is inconsequential in early thermal design</a:t>
            </a:r>
            <a:endParaRPr lang="en-US" altLang="en-US" sz="1400" dirty="0"/>
          </a:p>
          <a:p>
            <a:r>
              <a:rPr lang="en-US" altLang="en-US" sz="1400" dirty="0"/>
              <a:t>A Digital Readout Integrated Circuit (DROIC) with an on-chip Analog-to-Digital Conversion (ADC) may seem attractive to the detector designer since it doesn’t require a separate FEE, but this tends to result in much higher heat dissipations within the cryogenic zones, and consequently a</a:t>
            </a:r>
            <a:br>
              <a:rPr lang="en-US" altLang="en-US" sz="1400" dirty="0"/>
            </a:br>
            <a:r>
              <a:rPr lang="en-US" altLang="en-US" sz="1400" dirty="0"/>
              <a:t>                                         more powerful cryocooler than a traditional detector with analog Readout</a:t>
            </a:r>
            <a:br>
              <a:rPr lang="en-US" altLang="en-US" sz="1400" dirty="0"/>
            </a:br>
            <a:r>
              <a:rPr lang="en-US" altLang="en-US" sz="1400" dirty="0"/>
              <a:t>                                         Integrated Circuit (ROIC) and separate (warmer) FEE    </a:t>
            </a:r>
          </a:p>
        </p:txBody>
      </p:sp>
    </p:spTree>
    <p:extLst>
      <p:ext uri="{BB962C8B-B14F-4D97-AF65-F5344CB8AC3E}">
        <p14:creationId xmlns:p14="http://schemas.microsoft.com/office/powerpoint/2010/main" val="254187767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p:cNvSpPr/>
          <p:nvPr/>
        </p:nvSpPr>
        <p:spPr bwMode="auto">
          <a:xfrm rot="5400000">
            <a:off x="3454525" y="5569408"/>
            <a:ext cx="63110" cy="9880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2" name="Title 1"/>
          <p:cNvSpPr>
            <a:spLocks noGrp="1"/>
          </p:cNvSpPr>
          <p:nvPr>
            <p:ph type="title"/>
          </p:nvPr>
        </p:nvSpPr>
        <p:spPr>
          <a:xfrm>
            <a:off x="428624" y="179388"/>
            <a:ext cx="8472823" cy="798512"/>
          </a:xfrm>
        </p:spPr>
        <p:txBody>
          <a:bodyPr/>
          <a:lstStyle/>
          <a:p>
            <a:r>
              <a:rPr lang="en-US" dirty="0"/>
              <a:t>Optical Instruments: Sub-Kelvin Detector (1 of 2)</a:t>
            </a:r>
          </a:p>
        </p:txBody>
      </p:sp>
      <p:sp>
        <p:nvSpPr>
          <p:cNvPr id="6" name="Rectangle 5"/>
          <p:cNvSpPr/>
          <p:nvPr/>
        </p:nvSpPr>
        <p:spPr>
          <a:xfrm>
            <a:off x="577970" y="5770390"/>
            <a:ext cx="5196008" cy="288617"/>
          </a:xfrm>
          <a:prstGeom prst="rect">
            <a:avLst/>
          </a:prstGeom>
          <a:solidFill>
            <a:schemeClr val="accent1">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Optical Bench</a:t>
            </a:r>
          </a:p>
        </p:txBody>
      </p:sp>
      <p:cxnSp>
        <p:nvCxnSpPr>
          <p:cNvPr id="8" name="Straight Connector 7"/>
          <p:cNvCxnSpPr/>
          <p:nvPr/>
        </p:nvCxnSpPr>
        <p:spPr bwMode="auto">
          <a:xfrm>
            <a:off x="3416060" y="4539891"/>
            <a:ext cx="888521"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3416060" y="5562241"/>
            <a:ext cx="888521"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4304581" y="4511675"/>
            <a:ext cx="0" cy="1076325"/>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3416060" y="4511675"/>
            <a:ext cx="0" cy="339725"/>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3409470" y="5248275"/>
            <a:ext cx="0" cy="339725"/>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flipV="1">
            <a:off x="3118090" y="5275970"/>
            <a:ext cx="297970" cy="78123"/>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3118090" y="4748040"/>
            <a:ext cx="305160" cy="76795"/>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29" name="Rectangle 28"/>
          <p:cNvSpPr/>
          <p:nvPr/>
        </p:nvSpPr>
        <p:spPr>
          <a:xfrm rot="16200000">
            <a:off x="3548391" y="4961344"/>
            <a:ext cx="800844" cy="176986"/>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t>Detector</a:t>
            </a:r>
          </a:p>
        </p:txBody>
      </p:sp>
      <p:sp>
        <p:nvSpPr>
          <p:cNvPr id="30" name="Rectangle 29"/>
          <p:cNvSpPr/>
          <p:nvPr/>
        </p:nvSpPr>
        <p:spPr bwMode="auto">
          <a:xfrm>
            <a:off x="4037306" y="4748040"/>
            <a:ext cx="242594" cy="7679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31" name="Rectangle 30"/>
          <p:cNvSpPr/>
          <p:nvPr/>
        </p:nvSpPr>
        <p:spPr bwMode="auto">
          <a:xfrm>
            <a:off x="4037306" y="5307888"/>
            <a:ext cx="242594" cy="7679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33" name="Rectangle 32"/>
          <p:cNvSpPr/>
          <p:nvPr/>
        </p:nvSpPr>
        <p:spPr>
          <a:xfrm>
            <a:off x="6177391" y="4639254"/>
            <a:ext cx="1349962" cy="1131136"/>
          </a:xfrm>
          <a:prstGeom prst="rect">
            <a:avLst/>
          </a:prstGeom>
          <a:solidFill>
            <a:srgbClr val="00B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Electronics Box</a:t>
            </a:r>
          </a:p>
        </p:txBody>
      </p:sp>
      <p:cxnSp>
        <p:nvCxnSpPr>
          <p:cNvPr id="34" name="Straight Connector 33"/>
          <p:cNvCxnSpPr/>
          <p:nvPr/>
        </p:nvCxnSpPr>
        <p:spPr bwMode="auto">
          <a:xfrm flipV="1">
            <a:off x="4035000" y="4956189"/>
            <a:ext cx="453155" cy="2"/>
          </a:xfrm>
          <a:prstGeom prst="line">
            <a:avLst/>
          </a:prstGeom>
          <a:solidFill>
            <a:schemeClr val="accent1"/>
          </a:solidFill>
          <a:ln w="34925" cap="flat" cmpd="dbl" algn="ctr">
            <a:solidFill>
              <a:srgbClr val="996633"/>
            </a:solidFill>
            <a:prstDash val="solid"/>
            <a:round/>
            <a:headEnd type="none" w="med" len="med"/>
            <a:tailEnd type="none" w="med" len="med"/>
          </a:ln>
          <a:effectLst/>
        </p:spPr>
      </p:cxnSp>
      <p:cxnSp>
        <p:nvCxnSpPr>
          <p:cNvPr id="36" name="Straight Connector 35"/>
          <p:cNvCxnSpPr/>
          <p:nvPr/>
        </p:nvCxnSpPr>
        <p:spPr bwMode="auto">
          <a:xfrm flipV="1">
            <a:off x="4038902" y="5032981"/>
            <a:ext cx="453155" cy="2"/>
          </a:xfrm>
          <a:prstGeom prst="line">
            <a:avLst/>
          </a:prstGeom>
          <a:solidFill>
            <a:schemeClr val="accent1"/>
          </a:solidFill>
          <a:ln w="34925" cap="flat" cmpd="dbl" algn="ctr">
            <a:solidFill>
              <a:srgbClr val="996633"/>
            </a:solidFill>
            <a:prstDash val="solid"/>
            <a:round/>
            <a:headEnd type="none" w="med" len="med"/>
            <a:tailEnd type="none" w="med" len="med"/>
          </a:ln>
          <a:effectLst/>
        </p:spPr>
      </p:cxnSp>
      <p:sp>
        <p:nvSpPr>
          <p:cNvPr id="37" name="Rectangle 36"/>
          <p:cNvSpPr/>
          <p:nvPr/>
        </p:nvSpPr>
        <p:spPr>
          <a:xfrm>
            <a:off x="4488156" y="4703744"/>
            <a:ext cx="1157808" cy="658474"/>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t>Front End Electronics</a:t>
            </a:r>
          </a:p>
        </p:txBody>
      </p:sp>
      <p:sp>
        <p:nvSpPr>
          <p:cNvPr id="38" name="Rectangle 37"/>
          <p:cNvSpPr/>
          <p:nvPr/>
        </p:nvSpPr>
        <p:spPr>
          <a:xfrm>
            <a:off x="3093614" y="3517542"/>
            <a:ext cx="1589899" cy="741749"/>
          </a:xfrm>
          <a:prstGeom prst="rect">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chemeClr val="bg1"/>
                </a:solidFill>
              </a:rPr>
              <a:t>Adiabatic Demagnetization Refrigerator</a:t>
            </a:r>
          </a:p>
        </p:txBody>
      </p:sp>
      <p:cxnSp>
        <p:nvCxnSpPr>
          <p:cNvPr id="40" name="Curved Connector 39"/>
          <p:cNvCxnSpPr>
            <a:stCxn id="29" idx="3"/>
            <a:endCxn id="38" idx="2"/>
          </p:cNvCxnSpPr>
          <p:nvPr/>
        </p:nvCxnSpPr>
        <p:spPr bwMode="auto">
          <a:xfrm rot="16200000" flipV="1">
            <a:off x="3723627" y="4424228"/>
            <a:ext cx="390124" cy="60249"/>
          </a:xfrm>
          <a:prstGeom prst="curvedConnector3">
            <a:avLst>
              <a:gd name="adj1" fmla="val 50000"/>
            </a:avLst>
          </a:prstGeom>
          <a:solidFill>
            <a:schemeClr val="accent1"/>
          </a:solidFill>
          <a:ln w="76200" cap="flat" cmpd="sng" algn="ctr">
            <a:solidFill>
              <a:srgbClr val="FFC000"/>
            </a:solidFill>
            <a:prstDash val="solid"/>
            <a:round/>
            <a:headEnd type="none" w="med" len="med"/>
            <a:tailEnd type="none" w="med" len="med"/>
          </a:ln>
          <a:effectLst/>
        </p:spPr>
      </p:cxnSp>
      <p:sp>
        <p:nvSpPr>
          <p:cNvPr id="43" name="Rectangle 42"/>
          <p:cNvSpPr/>
          <p:nvPr/>
        </p:nvSpPr>
        <p:spPr bwMode="auto">
          <a:xfrm rot="5400000">
            <a:off x="4292698" y="5688761"/>
            <a:ext cx="63092" cy="9880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44" name="TextBox 12"/>
          <p:cNvSpPr txBox="1"/>
          <p:nvPr/>
        </p:nvSpPr>
        <p:spPr>
          <a:xfrm>
            <a:off x="2720750" y="4834392"/>
            <a:ext cx="866599"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t>Baffling or Windows</a:t>
            </a:r>
          </a:p>
        </p:txBody>
      </p:sp>
      <p:sp>
        <p:nvSpPr>
          <p:cNvPr id="45" name="TextBox 12"/>
          <p:cNvSpPr txBox="1"/>
          <p:nvPr/>
        </p:nvSpPr>
        <p:spPr>
          <a:xfrm>
            <a:off x="3966487" y="4296609"/>
            <a:ext cx="1455403"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t>Sub-K Detector Enclosure</a:t>
            </a:r>
          </a:p>
        </p:txBody>
      </p:sp>
      <p:sp>
        <p:nvSpPr>
          <p:cNvPr id="46" name="TextBox 12"/>
          <p:cNvSpPr txBox="1"/>
          <p:nvPr/>
        </p:nvSpPr>
        <p:spPr>
          <a:xfrm>
            <a:off x="2437908" y="4257412"/>
            <a:ext cx="145540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t>Heat Strap</a:t>
            </a:r>
          </a:p>
        </p:txBody>
      </p:sp>
      <p:sp>
        <p:nvSpPr>
          <p:cNvPr id="52" name="Rectangle 51"/>
          <p:cNvSpPr/>
          <p:nvPr/>
        </p:nvSpPr>
        <p:spPr>
          <a:xfrm>
            <a:off x="6115830" y="5770390"/>
            <a:ext cx="2785618" cy="288617"/>
          </a:xfrm>
          <a:prstGeom prst="rect">
            <a:avLst/>
          </a:prstGeom>
          <a:solidFill>
            <a:schemeClr val="accent1">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Mounting Plate</a:t>
            </a:r>
          </a:p>
        </p:txBody>
      </p:sp>
      <p:sp>
        <p:nvSpPr>
          <p:cNvPr id="67" name="Oval 66"/>
          <p:cNvSpPr/>
          <p:nvPr/>
        </p:nvSpPr>
        <p:spPr bwMode="auto">
          <a:xfrm>
            <a:off x="2319858" y="4677120"/>
            <a:ext cx="190500" cy="74542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68" name="Oval 67"/>
          <p:cNvSpPr/>
          <p:nvPr/>
        </p:nvSpPr>
        <p:spPr bwMode="auto">
          <a:xfrm>
            <a:off x="1708888" y="4677120"/>
            <a:ext cx="190500" cy="74542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69" name="Oval 68"/>
          <p:cNvSpPr/>
          <p:nvPr/>
        </p:nvSpPr>
        <p:spPr bwMode="auto">
          <a:xfrm>
            <a:off x="1126258" y="4679880"/>
            <a:ext cx="190500" cy="74542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cxnSp>
        <p:nvCxnSpPr>
          <p:cNvPr id="71" name="Straight Connector 70"/>
          <p:cNvCxnSpPr/>
          <p:nvPr/>
        </p:nvCxnSpPr>
        <p:spPr bwMode="auto">
          <a:xfrm>
            <a:off x="2415108" y="5413375"/>
            <a:ext cx="0" cy="357015"/>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a:off x="1804138" y="5413375"/>
            <a:ext cx="0" cy="357015"/>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a:off x="1221508" y="5413375"/>
            <a:ext cx="0" cy="357015"/>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77" name="TextBox 12"/>
          <p:cNvSpPr txBox="1"/>
          <p:nvPr/>
        </p:nvSpPr>
        <p:spPr>
          <a:xfrm>
            <a:off x="1099318" y="4442512"/>
            <a:ext cx="145540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t>Optical Components</a:t>
            </a:r>
          </a:p>
        </p:txBody>
      </p:sp>
      <p:sp>
        <p:nvSpPr>
          <p:cNvPr id="49" name="Rectangle 48"/>
          <p:cNvSpPr/>
          <p:nvPr/>
        </p:nvSpPr>
        <p:spPr>
          <a:xfrm>
            <a:off x="6177391" y="2361382"/>
            <a:ext cx="1796519" cy="739870"/>
          </a:xfrm>
          <a:prstGeom prst="rect">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err="1">
                <a:solidFill>
                  <a:schemeClr val="bg1"/>
                </a:solidFill>
              </a:rPr>
              <a:t>Cryocooler</a:t>
            </a:r>
            <a:r>
              <a:rPr lang="en-US" sz="1400" dirty="0">
                <a:solidFill>
                  <a:schemeClr val="bg1"/>
                </a:solidFill>
              </a:rPr>
              <a:t> Thermo-Mechanical Unit</a:t>
            </a:r>
          </a:p>
        </p:txBody>
      </p:sp>
      <p:sp>
        <p:nvSpPr>
          <p:cNvPr id="50" name="Rectangle 49"/>
          <p:cNvSpPr/>
          <p:nvPr/>
        </p:nvSpPr>
        <p:spPr>
          <a:xfrm>
            <a:off x="7646788" y="4639254"/>
            <a:ext cx="1074938" cy="1131136"/>
          </a:xfrm>
          <a:prstGeom prst="rect">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err="1">
                <a:solidFill>
                  <a:schemeClr val="bg1"/>
                </a:solidFill>
              </a:rPr>
              <a:t>Cryocooler</a:t>
            </a:r>
            <a:r>
              <a:rPr lang="en-US" sz="1400" dirty="0">
                <a:solidFill>
                  <a:schemeClr val="bg1"/>
                </a:solidFill>
              </a:rPr>
              <a:t> Control Electronics (CCE)</a:t>
            </a:r>
          </a:p>
        </p:txBody>
      </p:sp>
      <p:cxnSp>
        <p:nvCxnSpPr>
          <p:cNvPr id="51" name="Straight Connector 50"/>
          <p:cNvCxnSpPr/>
          <p:nvPr/>
        </p:nvCxnSpPr>
        <p:spPr bwMode="auto">
          <a:xfrm>
            <a:off x="7840148" y="3101252"/>
            <a:ext cx="0" cy="1559349"/>
          </a:xfrm>
          <a:prstGeom prst="line">
            <a:avLst/>
          </a:prstGeom>
          <a:solidFill>
            <a:schemeClr val="accent1"/>
          </a:solidFill>
          <a:ln w="34925" cap="flat" cmpd="dbl" algn="ctr">
            <a:solidFill>
              <a:srgbClr val="996633"/>
            </a:solidFill>
            <a:prstDash val="solid"/>
            <a:round/>
            <a:headEnd type="none" w="med" len="med"/>
            <a:tailEnd type="none" w="med" len="med"/>
          </a:ln>
          <a:effectLst/>
        </p:spPr>
      </p:cxnSp>
      <p:cxnSp>
        <p:nvCxnSpPr>
          <p:cNvPr id="63" name="Straight Connector 62"/>
          <p:cNvCxnSpPr>
            <a:stCxn id="73" idx="3"/>
            <a:endCxn id="49" idx="1"/>
          </p:cNvCxnSpPr>
          <p:nvPr/>
        </p:nvCxnSpPr>
        <p:spPr bwMode="auto">
          <a:xfrm flipV="1">
            <a:off x="4765873" y="2731317"/>
            <a:ext cx="1411518" cy="1472"/>
          </a:xfrm>
          <a:prstGeom prst="straightConnector1">
            <a:avLst/>
          </a:prstGeom>
          <a:solidFill>
            <a:schemeClr val="accent1"/>
          </a:solidFill>
          <a:ln w="76200" cap="flat" cmpd="tri" algn="ctr">
            <a:solidFill>
              <a:schemeClr val="accent6"/>
            </a:solidFill>
            <a:prstDash val="solid"/>
            <a:round/>
            <a:headEnd type="none" w="med" len="med"/>
            <a:tailEnd type="none" w="med" len="med"/>
          </a:ln>
          <a:effectLst/>
        </p:spPr>
      </p:cxnSp>
      <p:sp>
        <p:nvSpPr>
          <p:cNvPr id="64" name="TextBox 12"/>
          <p:cNvSpPr txBox="1"/>
          <p:nvPr/>
        </p:nvSpPr>
        <p:spPr>
          <a:xfrm>
            <a:off x="4772266" y="2303292"/>
            <a:ext cx="1455403"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err="1"/>
              <a:t>Cryoline</a:t>
            </a:r>
            <a:r>
              <a:rPr lang="en-US" sz="1100" dirty="0"/>
              <a:t>, Possible Additional Stages</a:t>
            </a:r>
          </a:p>
        </p:txBody>
      </p:sp>
      <p:sp>
        <p:nvSpPr>
          <p:cNvPr id="66" name="Rectangle 65"/>
          <p:cNvSpPr/>
          <p:nvPr/>
        </p:nvSpPr>
        <p:spPr bwMode="auto">
          <a:xfrm rot="5400000">
            <a:off x="6843360" y="5412300"/>
            <a:ext cx="90239" cy="576883"/>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70" name="Rectangle 69"/>
          <p:cNvSpPr/>
          <p:nvPr/>
        </p:nvSpPr>
        <p:spPr bwMode="auto">
          <a:xfrm rot="5400000">
            <a:off x="8139137" y="5411536"/>
            <a:ext cx="90239" cy="576883"/>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72" name="TextBox 12"/>
          <p:cNvSpPr txBox="1"/>
          <p:nvPr/>
        </p:nvSpPr>
        <p:spPr>
          <a:xfrm>
            <a:off x="2449524" y="3106136"/>
            <a:ext cx="145540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t>Heat Strap</a:t>
            </a:r>
          </a:p>
        </p:txBody>
      </p:sp>
      <p:sp>
        <p:nvSpPr>
          <p:cNvPr id="73" name="Rectangle 72"/>
          <p:cNvSpPr/>
          <p:nvPr/>
        </p:nvSpPr>
        <p:spPr>
          <a:xfrm>
            <a:off x="3118090" y="2361914"/>
            <a:ext cx="1647783" cy="741749"/>
          </a:xfrm>
          <a:prstGeom prst="rect">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err="1">
                <a:solidFill>
                  <a:schemeClr val="bg1"/>
                </a:solidFill>
              </a:rPr>
              <a:t>Cryocooler</a:t>
            </a:r>
            <a:r>
              <a:rPr lang="en-US" sz="1400" dirty="0">
                <a:solidFill>
                  <a:schemeClr val="bg1"/>
                </a:solidFill>
              </a:rPr>
              <a:t> Cold Tip</a:t>
            </a:r>
          </a:p>
        </p:txBody>
      </p:sp>
      <p:cxnSp>
        <p:nvCxnSpPr>
          <p:cNvPr id="76" name="Straight Connector 75"/>
          <p:cNvCxnSpPr/>
          <p:nvPr/>
        </p:nvCxnSpPr>
        <p:spPr bwMode="auto">
          <a:xfrm>
            <a:off x="2989780" y="5679195"/>
            <a:ext cx="2784198"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78" name="Straight Connector 77"/>
          <p:cNvCxnSpPr/>
          <p:nvPr/>
        </p:nvCxnSpPr>
        <p:spPr bwMode="auto">
          <a:xfrm>
            <a:off x="2989780" y="3398246"/>
            <a:ext cx="2777052"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79" name="Straight Connector 78"/>
          <p:cNvCxnSpPr/>
          <p:nvPr/>
        </p:nvCxnSpPr>
        <p:spPr bwMode="auto">
          <a:xfrm>
            <a:off x="5765398" y="3367746"/>
            <a:ext cx="0" cy="2339553"/>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81" name="Rectangle 80"/>
          <p:cNvSpPr/>
          <p:nvPr/>
        </p:nvSpPr>
        <p:spPr bwMode="auto">
          <a:xfrm rot="5400000">
            <a:off x="5398705" y="5692049"/>
            <a:ext cx="63090" cy="93591"/>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82" name="Rectangle 81"/>
          <p:cNvSpPr/>
          <p:nvPr/>
        </p:nvSpPr>
        <p:spPr bwMode="auto">
          <a:xfrm rot="5400000">
            <a:off x="3048542" y="5692049"/>
            <a:ext cx="63090" cy="93591"/>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cxnSp>
        <p:nvCxnSpPr>
          <p:cNvPr id="53" name="Curved Connector 52"/>
          <p:cNvCxnSpPr>
            <a:stCxn id="38" idx="0"/>
            <a:endCxn id="73" idx="2"/>
          </p:cNvCxnSpPr>
          <p:nvPr/>
        </p:nvCxnSpPr>
        <p:spPr bwMode="auto">
          <a:xfrm rot="5400000" flipH="1" flipV="1">
            <a:off x="3708334" y="3283894"/>
            <a:ext cx="413879" cy="53418"/>
          </a:xfrm>
          <a:prstGeom prst="curvedConnector3">
            <a:avLst>
              <a:gd name="adj1" fmla="val 50000"/>
            </a:avLst>
          </a:prstGeom>
          <a:solidFill>
            <a:schemeClr val="accent1"/>
          </a:solidFill>
          <a:ln w="76200" cap="flat" cmpd="sng" algn="ctr">
            <a:solidFill>
              <a:srgbClr val="FFC000"/>
            </a:solidFill>
            <a:prstDash val="solid"/>
            <a:round/>
            <a:headEnd type="none" w="med" len="med"/>
            <a:tailEnd type="none" w="med" len="med"/>
          </a:ln>
          <a:effectLst/>
        </p:spPr>
      </p:cxnSp>
      <p:cxnSp>
        <p:nvCxnSpPr>
          <p:cNvPr id="83" name="Straight Connector 82"/>
          <p:cNvCxnSpPr/>
          <p:nvPr/>
        </p:nvCxnSpPr>
        <p:spPr bwMode="auto">
          <a:xfrm>
            <a:off x="2989780" y="3367746"/>
            <a:ext cx="0" cy="1348501"/>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85" name="Straight Connector 84"/>
          <p:cNvCxnSpPr/>
          <p:nvPr/>
        </p:nvCxnSpPr>
        <p:spPr bwMode="auto">
          <a:xfrm flipV="1">
            <a:off x="2989780" y="5351948"/>
            <a:ext cx="0" cy="348029"/>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90" name="Straight Connector 89"/>
          <p:cNvCxnSpPr/>
          <p:nvPr/>
        </p:nvCxnSpPr>
        <p:spPr bwMode="auto">
          <a:xfrm flipV="1">
            <a:off x="2713679" y="5355052"/>
            <a:ext cx="297970" cy="78123"/>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91" name="Straight Connector 90"/>
          <p:cNvCxnSpPr/>
          <p:nvPr/>
        </p:nvCxnSpPr>
        <p:spPr bwMode="auto">
          <a:xfrm>
            <a:off x="2708922" y="4622203"/>
            <a:ext cx="305160" cy="76795"/>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93" name="Rectangle 92"/>
          <p:cNvSpPr/>
          <p:nvPr/>
        </p:nvSpPr>
        <p:spPr>
          <a:xfrm>
            <a:off x="6452415" y="3398245"/>
            <a:ext cx="1074938" cy="1028133"/>
          </a:xfrm>
          <a:prstGeom prst="rect">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chemeClr val="bg1"/>
                </a:solidFill>
              </a:rPr>
              <a:t>ADR Control Electronics</a:t>
            </a:r>
          </a:p>
        </p:txBody>
      </p:sp>
      <p:sp>
        <p:nvSpPr>
          <p:cNvPr id="94" name="TextBox 12"/>
          <p:cNvSpPr txBox="1"/>
          <p:nvPr/>
        </p:nvSpPr>
        <p:spPr>
          <a:xfrm>
            <a:off x="4007363" y="3144978"/>
            <a:ext cx="249073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t>Intermediate Cryogenic Enclosure</a:t>
            </a:r>
          </a:p>
        </p:txBody>
      </p:sp>
      <p:cxnSp>
        <p:nvCxnSpPr>
          <p:cNvPr id="47" name="Straight Connector 46"/>
          <p:cNvCxnSpPr/>
          <p:nvPr/>
        </p:nvCxnSpPr>
        <p:spPr bwMode="auto">
          <a:xfrm>
            <a:off x="5645964" y="4952942"/>
            <a:ext cx="531427" cy="0"/>
          </a:xfrm>
          <a:prstGeom prst="line">
            <a:avLst/>
          </a:prstGeom>
          <a:solidFill>
            <a:schemeClr val="accent1"/>
          </a:solidFill>
          <a:ln w="34925" cap="flat" cmpd="dbl" algn="ctr">
            <a:solidFill>
              <a:srgbClr val="996633"/>
            </a:solidFill>
            <a:prstDash val="solid"/>
            <a:round/>
            <a:headEnd type="none" w="med" len="med"/>
            <a:tailEnd type="none" w="med" len="med"/>
          </a:ln>
          <a:effectLst/>
        </p:spPr>
      </p:cxnSp>
      <p:cxnSp>
        <p:nvCxnSpPr>
          <p:cNvPr id="48" name="Straight Connector 47"/>
          <p:cNvCxnSpPr>
            <a:stCxn id="37" idx="3"/>
          </p:cNvCxnSpPr>
          <p:nvPr/>
        </p:nvCxnSpPr>
        <p:spPr bwMode="auto">
          <a:xfrm flipV="1">
            <a:off x="5645964" y="5029734"/>
            <a:ext cx="531427" cy="3247"/>
          </a:xfrm>
          <a:prstGeom prst="line">
            <a:avLst/>
          </a:prstGeom>
          <a:solidFill>
            <a:schemeClr val="accent1"/>
          </a:solidFill>
          <a:ln w="34925" cap="flat" cmpd="dbl" algn="ctr">
            <a:solidFill>
              <a:srgbClr val="996633"/>
            </a:solidFill>
            <a:prstDash val="solid"/>
            <a:round/>
            <a:headEnd type="none" w="med" len="med"/>
            <a:tailEnd type="none" w="med" len="med"/>
          </a:ln>
          <a:effectLst/>
        </p:spPr>
      </p:cxnSp>
      <p:cxnSp>
        <p:nvCxnSpPr>
          <p:cNvPr id="98" name="Straight Connector 97"/>
          <p:cNvCxnSpPr/>
          <p:nvPr/>
        </p:nvCxnSpPr>
        <p:spPr bwMode="auto">
          <a:xfrm>
            <a:off x="4683513" y="3857567"/>
            <a:ext cx="1768902" cy="0"/>
          </a:xfrm>
          <a:prstGeom prst="line">
            <a:avLst/>
          </a:prstGeom>
          <a:solidFill>
            <a:schemeClr val="accent1"/>
          </a:solidFill>
          <a:ln w="34925" cap="flat" cmpd="dbl" algn="ctr">
            <a:solidFill>
              <a:srgbClr val="996633"/>
            </a:solidFill>
            <a:prstDash val="solid"/>
            <a:round/>
            <a:headEnd type="none" w="med" len="med"/>
            <a:tailEnd type="none" w="med" len="med"/>
          </a:ln>
          <a:effectLst/>
        </p:spPr>
      </p:cxnSp>
      <p:sp>
        <p:nvSpPr>
          <p:cNvPr id="107" name="TextBox 12"/>
          <p:cNvSpPr txBox="1"/>
          <p:nvPr/>
        </p:nvSpPr>
        <p:spPr>
          <a:xfrm rot="16200000">
            <a:off x="4980931" y="4227068"/>
            <a:ext cx="1994343"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t>Harness Heat</a:t>
            </a:r>
            <a:br>
              <a:rPr lang="en-US" sz="1100" dirty="0"/>
            </a:br>
            <a:r>
              <a:rPr lang="en-US" sz="1100" dirty="0"/>
              <a:t>Intercept(s)</a:t>
            </a:r>
          </a:p>
        </p:txBody>
      </p:sp>
      <p:sp>
        <p:nvSpPr>
          <p:cNvPr id="108" name="Rectangle 107"/>
          <p:cNvSpPr/>
          <p:nvPr/>
        </p:nvSpPr>
        <p:spPr bwMode="auto">
          <a:xfrm rot="5400000">
            <a:off x="4465462" y="5461744"/>
            <a:ext cx="292641" cy="93591"/>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09" name="Rectangle 108"/>
          <p:cNvSpPr/>
          <p:nvPr/>
        </p:nvSpPr>
        <p:spPr bwMode="auto">
          <a:xfrm rot="5400000">
            <a:off x="5389821" y="5457976"/>
            <a:ext cx="292641" cy="93591"/>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nvGrpSpPr>
          <p:cNvPr id="110" name="Group 109"/>
          <p:cNvGrpSpPr/>
          <p:nvPr/>
        </p:nvGrpSpPr>
        <p:grpSpPr>
          <a:xfrm>
            <a:off x="3409470" y="4466453"/>
            <a:ext cx="940280" cy="70977"/>
            <a:chOff x="4596219" y="3249994"/>
            <a:chExt cx="881486" cy="65675"/>
          </a:xfrm>
        </p:grpSpPr>
        <p:sp>
          <p:nvSpPr>
            <p:cNvPr id="111" name="Freeform 110"/>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12" name="Freeform 111"/>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113" name="Group 112"/>
          <p:cNvGrpSpPr/>
          <p:nvPr/>
        </p:nvGrpSpPr>
        <p:grpSpPr>
          <a:xfrm rot="5400000">
            <a:off x="3801632" y="5014031"/>
            <a:ext cx="1109415" cy="71606"/>
            <a:chOff x="4596219" y="3249994"/>
            <a:chExt cx="881486" cy="65675"/>
          </a:xfrm>
        </p:grpSpPr>
        <p:sp>
          <p:nvSpPr>
            <p:cNvPr id="114" name="Freeform 113"/>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15" name="Freeform 114"/>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116" name="Group 115"/>
          <p:cNvGrpSpPr/>
          <p:nvPr/>
        </p:nvGrpSpPr>
        <p:grpSpPr>
          <a:xfrm>
            <a:off x="3400568" y="5579388"/>
            <a:ext cx="940280" cy="70977"/>
            <a:chOff x="4596219" y="3249994"/>
            <a:chExt cx="881486" cy="65675"/>
          </a:xfrm>
        </p:grpSpPr>
        <p:sp>
          <p:nvSpPr>
            <p:cNvPr id="117" name="Freeform 116"/>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18" name="Freeform 117"/>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119" name="Group 118"/>
          <p:cNvGrpSpPr/>
          <p:nvPr/>
        </p:nvGrpSpPr>
        <p:grpSpPr>
          <a:xfrm rot="16200000">
            <a:off x="3204875" y="4606252"/>
            <a:ext cx="327351" cy="60657"/>
            <a:chOff x="4596219" y="3249994"/>
            <a:chExt cx="881486" cy="65675"/>
          </a:xfrm>
        </p:grpSpPr>
        <p:sp>
          <p:nvSpPr>
            <p:cNvPr id="120" name="Freeform 119"/>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21" name="Freeform 120"/>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122" name="Group 121"/>
          <p:cNvGrpSpPr/>
          <p:nvPr/>
        </p:nvGrpSpPr>
        <p:grpSpPr>
          <a:xfrm rot="16200000">
            <a:off x="3185775" y="5415686"/>
            <a:ext cx="327351" cy="60657"/>
            <a:chOff x="4596219" y="3249994"/>
            <a:chExt cx="881486" cy="65675"/>
          </a:xfrm>
        </p:grpSpPr>
        <p:sp>
          <p:nvSpPr>
            <p:cNvPr id="123" name="Freeform 122"/>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24" name="Freeform 123"/>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128" name="Group 127"/>
          <p:cNvGrpSpPr/>
          <p:nvPr/>
        </p:nvGrpSpPr>
        <p:grpSpPr>
          <a:xfrm>
            <a:off x="2989989" y="3321369"/>
            <a:ext cx="896386" cy="65508"/>
            <a:chOff x="3747051" y="3253601"/>
            <a:chExt cx="896386" cy="65508"/>
          </a:xfrm>
        </p:grpSpPr>
        <p:sp>
          <p:nvSpPr>
            <p:cNvPr id="129" name="Freeform 128"/>
            <p:cNvSpPr/>
            <p:nvPr/>
          </p:nvSpPr>
          <p:spPr bwMode="auto">
            <a:xfrm>
              <a:off x="3749674" y="3273390"/>
              <a:ext cx="893763"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30" name="Freeform 129"/>
            <p:cNvSpPr/>
            <p:nvPr/>
          </p:nvSpPr>
          <p:spPr bwMode="auto">
            <a:xfrm>
              <a:off x="3747051" y="3253601"/>
              <a:ext cx="893763"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131" name="Group 130"/>
          <p:cNvGrpSpPr/>
          <p:nvPr/>
        </p:nvGrpSpPr>
        <p:grpSpPr>
          <a:xfrm>
            <a:off x="4904815" y="3317762"/>
            <a:ext cx="881486" cy="65675"/>
            <a:chOff x="4596219" y="3249994"/>
            <a:chExt cx="881486" cy="65675"/>
          </a:xfrm>
        </p:grpSpPr>
        <p:sp>
          <p:nvSpPr>
            <p:cNvPr id="132" name="Freeform 131"/>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33" name="Freeform 132"/>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134" name="Group 133"/>
          <p:cNvGrpSpPr/>
          <p:nvPr/>
        </p:nvGrpSpPr>
        <p:grpSpPr>
          <a:xfrm>
            <a:off x="3960362" y="3314990"/>
            <a:ext cx="896386" cy="65508"/>
            <a:chOff x="3747051" y="3253601"/>
            <a:chExt cx="896386" cy="65508"/>
          </a:xfrm>
        </p:grpSpPr>
        <p:sp>
          <p:nvSpPr>
            <p:cNvPr id="135" name="Freeform 134"/>
            <p:cNvSpPr/>
            <p:nvPr/>
          </p:nvSpPr>
          <p:spPr bwMode="auto">
            <a:xfrm>
              <a:off x="3749674" y="3273390"/>
              <a:ext cx="893763"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36" name="Freeform 135"/>
            <p:cNvSpPr/>
            <p:nvPr/>
          </p:nvSpPr>
          <p:spPr bwMode="auto">
            <a:xfrm>
              <a:off x="3747051" y="3253601"/>
              <a:ext cx="893763"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137" name="Group 136"/>
          <p:cNvGrpSpPr/>
          <p:nvPr/>
        </p:nvGrpSpPr>
        <p:grpSpPr>
          <a:xfrm>
            <a:off x="2989780" y="5677724"/>
            <a:ext cx="896386" cy="65508"/>
            <a:chOff x="3747051" y="3253601"/>
            <a:chExt cx="896386" cy="65508"/>
          </a:xfrm>
        </p:grpSpPr>
        <p:sp>
          <p:nvSpPr>
            <p:cNvPr id="138" name="Freeform 137"/>
            <p:cNvSpPr/>
            <p:nvPr/>
          </p:nvSpPr>
          <p:spPr bwMode="auto">
            <a:xfrm>
              <a:off x="3749674" y="3273390"/>
              <a:ext cx="893763"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39" name="Freeform 138"/>
            <p:cNvSpPr/>
            <p:nvPr/>
          </p:nvSpPr>
          <p:spPr bwMode="auto">
            <a:xfrm>
              <a:off x="3747051" y="3253601"/>
              <a:ext cx="893763"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140" name="Group 139"/>
          <p:cNvGrpSpPr/>
          <p:nvPr/>
        </p:nvGrpSpPr>
        <p:grpSpPr>
          <a:xfrm>
            <a:off x="4904606" y="5674117"/>
            <a:ext cx="881486" cy="65675"/>
            <a:chOff x="4596219" y="3249994"/>
            <a:chExt cx="881486" cy="65675"/>
          </a:xfrm>
        </p:grpSpPr>
        <p:sp>
          <p:nvSpPr>
            <p:cNvPr id="141" name="Freeform 140"/>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42" name="Freeform 141"/>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143" name="Group 142"/>
          <p:cNvGrpSpPr/>
          <p:nvPr/>
        </p:nvGrpSpPr>
        <p:grpSpPr>
          <a:xfrm>
            <a:off x="3960153" y="5671345"/>
            <a:ext cx="896386" cy="65508"/>
            <a:chOff x="3747051" y="3253601"/>
            <a:chExt cx="896386" cy="65508"/>
          </a:xfrm>
        </p:grpSpPr>
        <p:sp>
          <p:nvSpPr>
            <p:cNvPr id="144" name="Freeform 143"/>
            <p:cNvSpPr/>
            <p:nvPr/>
          </p:nvSpPr>
          <p:spPr bwMode="auto">
            <a:xfrm>
              <a:off x="3749674" y="3273390"/>
              <a:ext cx="893763"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45" name="Freeform 144"/>
            <p:cNvSpPr/>
            <p:nvPr/>
          </p:nvSpPr>
          <p:spPr bwMode="auto">
            <a:xfrm>
              <a:off x="3747051" y="3253601"/>
              <a:ext cx="893763"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146" name="Group 145"/>
          <p:cNvGrpSpPr/>
          <p:nvPr/>
        </p:nvGrpSpPr>
        <p:grpSpPr>
          <a:xfrm rot="5400000">
            <a:off x="5257034" y="3913005"/>
            <a:ext cx="1109415" cy="71606"/>
            <a:chOff x="4596219" y="3249994"/>
            <a:chExt cx="881486" cy="65675"/>
          </a:xfrm>
        </p:grpSpPr>
        <p:sp>
          <p:nvSpPr>
            <p:cNvPr id="147" name="Freeform 146"/>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48" name="Freeform 147"/>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149" name="Group 148"/>
          <p:cNvGrpSpPr/>
          <p:nvPr/>
        </p:nvGrpSpPr>
        <p:grpSpPr>
          <a:xfrm rot="5400000">
            <a:off x="5216104" y="5076140"/>
            <a:ext cx="1187683" cy="58757"/>
            <a:chOff x="4596219" y="3249994"/>
            <a:chExt cx="881486" cy="65675"/>
          </a:xfrm>
        </p:grpSpPr>
        <p:sp>
          <p:nvSpPr>
            <p:cNvPr id="150" name="Freeform 149"/>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51" name="Freeform 150"/>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152" name="Group 151"/>
          <p:cNvGrpSpPr/>
          <p:nvPr/>
        </p:nvGrpSpPr>
        <p:grpSpPr>
          <a:xfrm rot="5400000">
            <a:off x="2276789" y="3972182"/>
            <a:ext cx="1311427" cy="65416"/>
            <a:chOff x="4596219" y="3249994"/>
            <a:chExt cx="881486" cy="65675"/>
          </a:xfrm>
        </p:grpSpPr>
        <p:sp>
          <p:nvSpPr>
            <p:cNvPr id="153" name="Freeform 152"/>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54" name="Freeform 153"/>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158" name="Group 157"/>
          <p:cNvGrpSpPr/>
          <p:nvPr/>
        </p:nvGrpSpPr>
        <p:grpSpPr>
          <a:xfrm rot="16200000">
            <a:off x="2772276" y="5517847"/>
            <a:ext cx="327351" cy="60657"/>
            <a:chOff x="4596219" y="3249994"/>
            <a:chExt cx="881486" cy="65675"/>
          </a:xfrm>
        </p:grpSpPr>
        <p:sp>
          <p:nvSpPr>
            <p:cNvPr id="159" name="Freeform 158"/>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60" name="Freeform 159"/>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sp>
        <p:nvSpPr>
          <p:cNvPr id="161" name="Rectangle 160"/>
          <p:cNvSpPr/>
          <p:nvPr/>
        </p:nvSpPr>
        <p:spPr bwMode="auto">
          <a:xfrm rot="5400000">
            <a:off x="6935554" y="4053287"/>
            <a:ext cx="90239" cy="576883"/>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nvGrpSpPr>
          <p:cNvPr id="162" name="Group 161"/>
          <p:cNvGrpSpPr/>
          <p:nvPr/>
        </p:nvGrpSpPr>
        <p:grpSpPr>
          <a:xfrm>
            <a:off x="524678" y="3417397"/>
            <a:ext cx="638175" cy="81591"/>
            <a:chOff x="4596219" y="3249994"/>
            <a:chExt cx="881486" cy="65675"/>
          </a:xfrm>
        </p:grpSpPr>
        <p:sp>
          <p:nvSpPr>
            <p:cNvPr id="163" name="Freeform 162"/>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64" name="Freeform 163"/>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sp>
        <p:nvSpPr>
          <p:cNvPr id="165" name="TextBox 12"/>
          <p:cNvSpPr txBox="1"/>
          <p:nvPr/>
        </p:nvSpPr>
        <p:spPr>
          <a:xfrm>
            <a:off x="1162853" y="3339783"/>
            <a:ext cx="1102876" cy="9387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MLI</a:t>
            </a:r>
          </a:p>
          <a:p>
            <a:r>
              <a:rPr lang="en-US" sz="1100" dirty="0"/>
              <a:t>Heater</a:t>
            </a:r>
          </a:p>
          <a:p>
            <a:r>
              <a:rPr lang="en-US" sz="1100" dirty="0"/>
              <a:t>Isolator</a:t>
            </a:r>
          </a:p>
          <a:p>
            <a:r>
              <a:rPr lang="en-US" sz="1100" dirty="0"/>
              <a:t>Heat Strap</a:t>
            </a:r>
          </a:p>
          <a:p>
            <a:r>
              <a:rPr lang="en-US" sz="1100" dirty="0"/>
              <a:t>Elec. Wire</a:t>
            </a:r>
          </a:p>
        </p:txBody>
      </p:sp>
      <p:sp>
        <p:nvSpPr>
          <p:cNvPr id="166" name="Rectangle 165"/>
          <p:cNvSpPr/>
          <p:nvPr/>
        </p:nvSpPr>
        <p:spPr bwMode="auto">
          <a:xfrm rot="5400000">
            <a:off x="798646" y="3358071"/>
            <a:ext cx="90239" cy="576883"/>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67" name="TextBox 12"/>
          <p:cNvSpPr txBox="1"/>
          <p:nvPr/>
        </p:nvSpPr>
        <p:spPr>
          <a:xfrm>
            <a:off x="686446" y="3169576"/>
            <a:ext cx="79998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LEGEND</a:t>
            </a:r>
          </a:p>
        </p:txBody>
      </p:sp>
      <p:sp>
        <p:nvSpPr>
          <p:cNvPr id="168" name="Rectangle 167"/>
          <p:cNvSpPr/>
          <p:nvPr/>
        </p:nvSpPr>
        <p:spPr bwMode="auto">
          <a:xfrm>
            <a:off x="432484" y="3190923"/>
            <a:ext cx="1927860" cy="1157991"/>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69" name="Rectangle 168"/>
          <p:cNvSpPr/>
          <p:nvPr/>
        </p:nvSpPr>
        <p:spPr bwMode="auto">
          <a:xfrm>
            <a:off x="555323" y="3763670"/>
            <a:ext cx="576883" cy="9023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cxnSp>
        <p:nvCxnSpPr>
          <p:cNvPr id="170" name="Curved Connector 169"/>
          <p:cNvCxnSpPr/>
          <p:nvPr/>
        </p:nvCxnSpPr>
        <p:spPr bwMode="auto">
          <a:xfrm flipV="1">
            <a:off x="555322" y="3939947"/>
            <a:ext cx="576883" cy="84169"/>
          </a:xfrm>
          <a:prstGeom prst="curvedConnector3">
            <a:avLst>
              <a:gd name="adj1" fmla="val 50000"/>
            </a:avLst>
          </a:prstGeom>
          <a:solidFill>
            <a:schemeClr val="accent1"/>
          </a:solidFill>
          <a:ln w="76200" cap="flat" cmpd="sng" algn="ctr">
            <a:solidFill>
              <a:srgbClr val="FFC000"/>
            </a:solidFill>
            <a:prstDash val="solid"/>
            <a:round/>
            <a:headEnd type="none" w="med" len="med"/>
            <a:tailEnd type="none" w="med" len="med"/>
          </a:ln>
          <a:effectLst/>
        </p:spPr>
      </p:cxnSp>
      <p:cxnSp>
        <p:nvCxnSpPr>
          <p:cNvPr id="171" name="Straight Connector 170"/>
          <p:cNvCxnSpPr/>
          <p:nvPr/>
        </p:nvCxnSpPr>
        <p:spPr bwMode="auto">
          <a:xfrm>
            <a:off x="555322" y="4156886"/>
            <a:ext cx="576883" cy="0"/>
          </a:xfrm>
          <a:prstGeom prst="line">
            <a:avLst/>
          </a:prstGeom>
          <a:solidFill>
            <a:schemeClr val="accent1"/>
          </a:solidFill>
          <a:ln w="34925" cap="flat" cmpd="dbl" algn="ctr">
            <a:solidFill>
              <a:srgbClr val="996633"/>
            </a:solidFill>
            <a:prstDash val="solid"/>
            <a:round/>
            <a:headEnd type="none" w="med" len="med"/>
            <a:tailEnd type="none" w="med" len="med"/>
          </a:ln>
          <a:effectLst/>
        </p:spPr>
      </p:cxnSp>
      <p:sp>
        <p:nvSpPr>
          <p:cNvPr id="126" name="Rectangle 125"/>
          <p:cNvSpPr/>
          <p:nvPr/>
        </p:nvSpPr>
        <p:spPr bwMode="auto">
          <a:xfrm rot="5400000">
            <a:off x="4211282" y="5573411"/>
            <a:ext cx="63110" cy="9880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27" name="Rectangle 3"/>
          <p:cNvSpPr>
            <a:spLocks noGrp="1" noChangeArrowheads="1"/>
          </p:cNvSpPr>
          <p:nvPr>
            <p:ph type="body" sz="half" idx="1"/>
          </p:nvPr>
        </p:nvSpPr>
        <p:spPr>
          <a:xfrm>
            <a:off x="498475" y="972657"/>
            <a:ext cx="8472488" cy="5086350"/>
          </a:xfrm>
        </p:spPr>
        <p:txBody>
          <a:bodyPr/>
          <a:lstStyle/>
          <a:p>
            <a:r>
              <a:rPr lang="en-US" altLang="en-US" sz="1400" dirty="0"/>
              <a:t>Sub-Kelvin detectors (below 1 K) present a unique thermal challenge due to the multiple required stages of thermal cooling, as well as the use of multiple methods of active thermal control</a:t>
            </a:r>
          </a:p>
          <a:p>
            <a:pPr lvl="1"/>
            <a:r>
              <a:rPr lang="en-US" altLang="en-US" sz="1200" dirty="0"/>
              <a:t>At the coldest thermal zone, conductive </a:t>
            </a:r>
            <a:r>
              <a:rPr lang="en-US" altLang="en-US" sz="1200" dirty="0" err="1"/>
              <a:t>parasitics</a:t>
            </a:r>
            <a:r>
              <a:rPr lang="en-US" altLang="en-US" sz="1200" dirty="0"/>
              <a:t> may dominate total heat contributions within this zone</a:t>
            </a:r>
          </a:p>
          <a:p>
            <a:pPr lvl="1"/>
            <a:r>
              <a:rPr lang="en-US" altLang="en-US" sz="1200" dirty="0"/>
              <a:t>Under 50K, radiative </a:t>
            </a:r>
            <a:r>
              <a:rPr lang="en-US" altLang="en-US" sz="1200" dirty="0" err="1"/>
              <a:t>parasitics</a:t>
            </a:r>
            <a:r>
              <a:rPr lang="en-US" altLang="en-US" sz="1200" dirty="0"/>
              <a:t> may be orders of magnitude smaller than conductive </a:t>
            </a:r>
            <a:r>
              <a:rPr lang="en-US" altLang="en-US" sz="1200" dirty="0" err="1"/>
              <a:t>parasitics</a:t>
            </a:r>
            <a:r>
              <a:rPr lang="en-US" altLang="en-US" sz="1200" dirty="0"/>
              <a:t> and detector dissipation: </a:t>
            </a:r>
            <a:r>
              <a:rPr lang="en-US" altLang="en-US" sz="1200" dirty="0" err="1"/>
              <a:t>radks</a:t>
            </a:r>
            <a:r>
              <a:rPr lang="en-US" altLang="en-US" sz="1200" dirty="0"/>
              <a:t> can be reduced or omitted altogether in the coldest thermal enclosures </a:t>
            </a:r>
            <a:endParaRPr lang="en-US" altLang="en-US" sz="1400" dirty="0"/>
          </a:p>
        </p:txBody>
      </p:sp>
    </p:spTree>
    <p:extLst>
      <p:ext uri="{BB962C8B-B14F-4D97-AF65-F5344CB8AC3E}">
        <p14:creationId xmlns:p14="http://schemas.microsoft.com/office/powerpoint/2010/main" val="2650289272"/>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4" y="179388"/>
            <a:ext cx="8472823" cy="798512"/>
          </a:xfrm>
        </p:spPr>
        <p:txBody>
          <a:bodyPr/>
          <a:lstStyle/>
          <a:p>
            <a:r>
              <a:rPr lang="en-US" dirty="0"/>
              <a:t>Optical Instruments: Sub-Kelvin Detector (2 of 2)</a:t>
            </a:r>
          </a:p>
        </p:txBody>
      </p:sp>
      <p:sp>
        <p:nvSpPr>
          <p:cNvPr id="127" name="Rectangle 3"/>
          <p:cNvSpPr>
            <a:spLocks noGrp="1" noChangeArrowheads="1"/>
          </p:cNvSpPr>
          <p:nvPr>
            <p:ph type="body" sz="half" idx="1"/>
          </p:nvPr>
        </p:nvSpPr>
        <p:spPr>
          <a:xfrm>
            <a:off x="498475" y="972657"/>
            <a:ext cx="8472488" cy="5086350"/>
          </a:xfrm>
        </p:spPr>
        <p:txBody>
          <a:bodyPr/>
          <a:lstStyle/>
          <a:p>
            <a:r>
              <a:rPr lang="en-US" altLang="en-US" sz="1400" dirty="0"/>
              <a:t>Design of sub-Kelvin systems is dominated by parasitic heat management</a:t>
            </a:r>
          </a:p>
          <a:p>
            <a:pPr lvl="1"/>
            <a:r>
              <a:rPr lang="en-US" altLang="en-US" sz="1200" dirty="0"/>
              <a:t>Clever choices on thermal zone temperatures and number of cryogenic stages have a large impact on total parasitic heat and thermal design complexity within each zone</a:t>
            </a:r>
            <a:endParaRPr lang="en-US" altLang="en-US" sz="1400" dirty="0"/>
          </a:p>
          <a:p>
            <a:r>
              <a:rPr lang="en-US" altLang="en-US" sz="1400" dirty="0"/>
              <a:t>Adiabatic Demagnetization Refrigerators (ADRs) can be used for cooling detectors to sub-Kelvin temperatures, and may reject their heat onto a more conventional cryocooler cold tip at single-Kelvin temperatures</a:t>
            </a:r>
          </a:p>
          <a:p>
            <a:pPr lvl="1"/>
            <a:r>
              <a:rPr lang="en-US" altLang="en-US" sz="1200" dirty="0"/>
              <a:t>However, the amount of heat that they are able to extract is on the order of </a:t>
            </a:r>
            <a:r>
              <a:rPr lang="en-US" altLang="en-US" sz="1200" dirty="0" err="1"/>
              <a:t>mW</a:t>
            </a:r>
            <a:r>
              <a:rPr lang="en-US" altLang="en-US" sz="1200" dirty="0"/>
              <a:t> or µW, which emphasizes the criticality of using isolative materials to minimize conductive </a:t>
            </a:r>
            <a:r>
              <a:rPr lang="en-US" altLang="en-US" sz="1200" dirty="0" err="1"/>
              <a:t>parasitics</a:t>
            </a:r>
            <a:r>
              <a:rPr lang="en-US" altLang="en-US" sz="1200" dirty="0"/>
              <a:t> to the coldest regions, so that detector heat makes up the bulk of the total heat that the ADR extracts </a:t>
            </a:r>
          </a:p>
          <a:p>
            <a:pPr lvl="1"/>
            <a:r>
              <a:rPr lang="en-US" altLang="en-US" sz="1200" dirty="0"/>
              <a:t>ADRs also have their associated (room-temperature) control electronics, which represent an additional heat load to manage and possibly a separate radiator from the </a:t>
            </a:r>
            <a:r>
              <a:rPr lang="en-US" altLang="en-US" sz="1200" dirty="0" err="1"/>
              <a:t>cryocooler</a:t>
            </a:r>
            <a:r>
              <a:rPr lang="en-US" altLang="en-US" sz="1200" dirty="0"/>
              <a:t> radiator</a:t>
            </a:r>
            <a:endParaRPr lang="en-US" altLang="en-US" sz="1400" dirty="0"/>
          </a:p>
          <a:p>
            <a:r>
              <a:rPr lang="en-US" altLang="en-US" sz="1400" dirty="0"/>
              <a:t>Other low-Kelvin or sub-Kelvin cooling methods have included: cryostat / </a:t>
            </a:r>
            <a:r>
              <a:rPr lang="en-US" altLang="en-US" sz="1400" dirty="0" err="1"/>
              <a:t>dewar</a:t>
            </a:r>
            <a:r>
              <a:rPr lang="en-US" altLang="en-US" sz="1400" dirty="0"/>
              <a:t> with a working fluid or solid, dilution refrigerators, Helium sorption refrigerators</a:t>
            </a:r>
          </a:p>
          <a:p>
            <a:r>
              <a:rPr lang="en-US" altLang="en-US" sz="1400" dirty="0"/>
              <a:t>Harness heat intercepts are a good method for conductive parasitic heat management: electrical wires are conductively “sunk” to an intercept plate at a certain temperature, to minimize the amount of heat transmitted via those wires into the next colder thermal zone</a:t>
            </a:r>
          </a:p>
          <a:p>
            <a:pPr lvl="1"/>
            <a:r>
              <a:rPr lang="en-US" altLang="en-US" sz="1400" dirty="0"/>
              <a:t>These intercept plates can be passively cooled, or tied to a particular </a:t>
            </a:r>
            <a:r>
              <a:rPr lang="en-US" altLang="en-US" sz="1400" dirty="0" err="1"/>
              <a:t>cryocooler</a:t>
            </a:r>
            <a:r>
              <a:rPr lang="en-US" altLang="en-US" sz="1400" dirty="0"/>
              <a:t> stage</a:t>
            </a:r>
          </a:p>
          <a:p>
            <a:pPr lvl="1"/>
            <a:r>
              <a:rPr lang="en-US" altLang="en-US" sz="1400" dirty="0"/>
              <a:t>Detector, </a:t>
            </a:r>
            <a:r>
              <a:rPr lang="en-US" altLang="en-US" sz="1400" dirty="0" err="1"/>
              <a:t>cryocooler</a:t>
            </a:r>
            <a:r>
              <a:rPr lang="en-US" altLang="en-US" sz="1400" dirty="0"/>
              <a:t>, and ADR components all may have their own electrical wires traveling to cold cryogenic zones</a:t>
            </a:r>
          </a:p>
          <a:p>
            <a:pPr lvl="2"/>
            <a:r>
              <a:rPr lang="en-US" altLang="en-US" sz="1400" dirty="0"/>
              <a:t>Material choices and harness lengths can have a large impact on </a:t>
            </a:r>
            <a:r>
              <a:rPr lang="en-US" altLang="en-US" sz="1400" dirty="0" err="1"/>
              <a:t>parasitics</a:t>
            </a:r>
            <a:endParaRPr lang="en-US" altLang="en-US" sz="1400" dirty="0"/>
          </a:p>
          <a:p>
            <a:pPr lvl="2"/>
            <a:r>
              <a:rPr lang="en-US" altLang="en-US" sz="1400" dirty="0"/>
              <a:t>Bookkeeping these </a:t>
            </a:r>
            <a:r>
              <a:rPr lang="en-US" altLang="en-US" sz="1400" dirty="0" err="1"/>
              <a:t>parasitics</a:t>
            </a:r>
            <a:r>
              <a:rPr lang="en-US" altLang="en-US" sz="1400" dirty="0"/>
              <a:t> is quintessential to thermal management here, even if certain wires seem trivial (like to thermal sensors, for example)</a:t>
            </a:r>
          </a:p>
        </p:txBody>
      </p:sp>
    </p:spTree>
    <p:extLst>
      <p:ext uri="{BB962C8B-B14F-4D97-AF65-F5344CB8AC3E}">
        <p14:creationId xmlns:p14="http://schemas.microsoft.com/office/powerpoint/2010/main" val="363161040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r>
              <a:rPr lang="en-US" altLang="en-US" sz="2800" dirty="0"/>
              <a:t>Laser Instruments</a:t>
            </a:r>
            <a:endParaRPr lang="en-US" altLang="en-US" sz="2800" dirty="0">
              <a:solidFill>
                <a:srgbClr val="FF0000"/>
              </a:solidFill>
            </a:endParaRPr>
          </a:p>
        </p:txBody>
      </p:sp>
      <p:sp>
        <p:nvSpPr>
          <p:cNvPr id="304131" name="Rectangle 3"/>
          <p:cNvSpPr>
            <a:spLocks noGrp="1" noChangeArrowheads="1"/>
          </p:cNvSpPr>
          <p:nvPr>
            <p:ph type="body" sz="half" idx="1"/>
          </p:nvPr>
        </p:nvSpPr>
        <p:spPr>
          <a:xfrm>
            <a:off x="498475" y="1046911"/>
            <a:ext cx="8472488" cy="5086350"/>
          </a:xfrm>
        </p:spPr>
        <p:txBody>
          <a:bodyPr/>
          <a:lstStyle/>
          <a:p>
            <a:r>
              <a:rPr lang="en-US" altLang="en-US" sz="1400" dirty="0"/>
              <a:t>Lasers typically have very tight thermal stability and gradient requirements, yet dissipate large amounts of heat</a:t>
            </a:r>
          </a:p>
          <a:p>
            <a:pPr lvl="1"/>
            <a:r>
              <a:rPr lang="en-US" altLang="en-US" sz="1200" dirty="0"/>
              <a:t>Loop Heat Pipes (LHPs) and other more complex forms of thermal transport and control are often needed for heat rejection while maintaining hardware within thermal requirements</a:t>
            </a:r>
          </a:p>
          <a:p>
            <a:pPr lvl="1"/>
            <a:r>
              <a:rPr lang="en-US" altLang="en-US" sz="1200" dirty="0"/>
              <a:t>Laser control electronics also contribute another source of heat </a:t>
            </a:r>
            <a:endParaRPr lang="en-US" altLang="en-US" sz="1400" dirty="0"/>
          </a:p>
          <a:p>
            <a:r>
              <a:rPr lang="en-US" altLang="en-US" sz="1400" dirty="0"/>
              <a:t>Both transmitter and receiver optical benches typically have gradient requirements to preserve alignment of the optical components</a:t>
            </a:r>
          </a:p>
          <a:p>
            <a:pPr lvl="1"/>
            <a:r>
              <a:rPr lang="en-US" altLang="en-US" sz="1200" dirty="0"/>
              <a:t>These can be cold biased and controlled with heaters, or have more elaborate thermal control systems</a:t>
            </a:r>
          </a:p>
          <a:p>
            <a:pPr lvl="1"/>
            <a:r>
              <a:rPr lang="en-US" altLang="en-US" sz="1200" dirty="0"/>
              <a:t>Laser may be fiber-coupled so that it is not dissipating its heat directly into the transmitter bench (i.e. thermally decoupled from the transmitter optics)</a:t>
            </a:r>
            <a:endParaRPr lang="en-US" altLang="en-US" sz="1400" dirty="0"/>
          </a:p>
          <a:p>
            <a:r>
              <a:rPr lang="en-US" altLang="en-US" sz="1400" dirty="0"/>
              <a:t>If the detector operates at IR wavelengths, it may require passive or active cryogenic control methods</a:t>
            </a:r>
          </a:p>
          <a:p>
            <a:pPr lvl="1"/>
            <a:r>
              <a:rPr lang="en-US" altLang="en-US" sz="1200" dirty="0"/>
              <a:t>Similar to “Passively Cooled Detector” and “Actively Cooled Detector” thermal architectures presented in the previous slides</a:t>
            </a:r>
          </a:p>
          <a:p>
            <a:pPr lvl="1"/>
            <a:r>
              <a:rPr lang="en-US" altLang="en-US" sz="1200" dirty="0"/>
              <a:t>If a </a:t>
            </a:r>
            <a:r>
              <a:rPr lang="en-US" altLang="en-US" sz="1200" dirty="0" err="1"/>
              <a:t>cryocooler</a:t>
            </a:r>
            <a:r>
              <a:rPr lang="en-US" altLang="en-US" sz="1200" dirty="0"/>
              <a:t> is used, trades of </a:t>
            </a:r>
            <a:r>
              <a:rPr lang="en-US" altLang="en-US" sz="1200" dirty="0" err="1"/>
              <a:t>cryocooler</a:t>
            </a:r>
            <a:r>
              <a:rPr lang="en-US" altLang="en-US" sz="1200" dirty="0"/>
              <a:t> power, reject temperature, and heat lift may be required to optimize these parameters for the given instrument architecture </a:t>
            </a:r>
          </a:p>
          <a:p>
            <a:pPr lvl="1"/>
            <a:r>
              <a:rPr lang="en-US" altLang="en-US" sz="1200" dirty="0"/>
              <a:t>In Earth orbit, </a:t>
            </a:r>
            <a:r>
              <a:rPr lang="en-US" altLang="en-US" sz="1200" dirty="0" err="1"/>
              <a:t>Earthshield</a:t>
            </a:r>
            <a:r>
              <a:rPr lang="en-US" altLang="en-US" sz="1200" dirty="0"/>
              <a:t> may be required for passive cooling</a:t>
            </a:r>
          </a:p>
          <a:p>
            <a:pPr lvl="1"/>
            <a:r>
              <a:rPr lang="en-US" altLang="en-US" sz="1200" dirty="0"/>
              <a:t>Multiple large sources of heat (cryocooler thermo-mechanical unit (TMU) and electronics, laser transmitter and laser control electronics, instrument electronics, detector front-end electronics) and different thermal requirements for each source may result in one large radiator, or several large radiators held at different temperatures </a:t>
            </a:r>
          </a:p>
          <a:p>
            <a:pPr lvl="2"/>
            <a:r>
              <a:rPr lang="en-US" altLang="en-US" sz="1200" dirty="0"/>
              <a:t>Grouping of thermal zones and placement of components is critical to thermal management</a:t>
            </a:r>
            <a:endParaRPr lang="en-US" altLang="en-US" sz="1400" dirty="0"/>
          </a:p>
          <a:p>
            <a:pPr lvl="1"/>
            <a:endParaRPr lang="en-US" altLang="en-US" sz="1400" dirty="0"/>
          </a:p>
          <a:p>
            <a:pPr lvl="1"/>
            <a:endParaRPr lang="en-US" altLang="en-US" sz="1400" dirty="0"/>
          </a:p>
          <a:p>
            <a:pPr lvl="1"/>
            <a:endParaRPr lang="en-US" altLang="en-US" sz="1400" dirty="0"/>
          </a:p>
        </p:txBody>
      </p:sp>
    </p:spTree>
    <p:extLst>
      <p:ext uri="{BB962C8B-B14F-4D97-AF65-F5344CB8AC3E}">
        <p14:creationId xmlns:p14="http://schemas.microsoft.com/office/powerpoint/2010/main" val="22157168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Laser Instruments: Passively Cooled Detector</a:t>
            </a:r>
          </a:p>
        </p:txBody>
      </p:sp>
      <p:sp>
        <p:nvSpPr>
          <p:cNvPr id="6" name="Rectangle 5"/>
          <p:cNvSpPr/>
          <p:nvPr/>
        </p:nvSpPr>
        <p:spPr>
          <a:xfrm>
            <a:off x="577970" y="5770390"/>
            <a:ext cx="5196008" cy="288617"/>
          </a:xfrm>
          <a:prstGeom prst="rect">
            <a:avLst/>
          </a:prstGeom>
          <a:solidFill>
            <a:schemeClr val="accent1">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Receiver Optical Bench</a:t>
            </a:r>
          </a:p>
        </p:txBody>
      </p:sp>
      <p:cxnSp>
        <p:nvCxnSpPr>
          <p:cNvPr id="8" name="Straight Connector 7"/>
          <p:cNvCxnSpPr/>
          <p:nvPr/>
        </p:nvCxnSpPr>
        <p:spPr bwMode="auto">
          <a:xfrm>
            <a:off x="3416060" y="4539891"/>
            <a:ext cx="888521"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3416060" y="5562241"/>
            <a:ext cx="888521"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4304581" y="4511675"/>
            <a:ext cx="0" cy="1076325"/>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3416060" y="4511675"/>
            <a:ext cx="0" cy="339725"/>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3409470" y="5248275"/>
            <a:ext cx="0" cy="339725"/>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flipV="1">
            <a:off x="3118090" y="5275970"/>
            <a:ext cx="297970" cy="78123"/>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3118090" y="4748040"/>
            <a:ext cx="305160" cy="76795"/>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29" name="Rectangle 28"/>
          <p:cNvSpPr/>
          <p:nvPr/>
        </p:nvSpPr>
        <p:spPr>
          <a:xfrm rot="16200000">
            <a:off x="3548391" y="4961344"/>
            <a:ext cx="800844" cy="176986"/>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t>Detector</a:t>
            </a:r>
          </a:p>
        </p:txBody>
      </p:sp>
      <p:sp>
        <p:nvSpPr>
          <p:cNvPr id="30" name="Rectangle 29"/>
          <p:cNvSpPr/>
          <p:nvPr/>
        </p:nvSpPr>
        <p:spPr bwMode="auto">
          <a:xfrm>
            <a:off x="4037306" y="4748040"/>
            <a:ext cx="242594" cy="7679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31" name="Rectangle 30"/>
          <p:cNvSpPr/>
          <p:nvPr/>
        </p:nvSpPr>
        <p:spPr bwMode="auto">
          <a:xfrm>
            <a:off x="4037306" y="5307888"/>
            <a:ext cx="242594" cy="7679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33" name="Rectangle 32"/>
          <p:cNvSpPr/>
          <p:nvPr/>
        </p:nvSpPr>
        <p:spPr>
          <a:xfrm>
            <a:off x="7034421" y="4639254"/>
            <a:ext cx="1349962" cy="1131136"/>
          </a:xfrm>
          <a:prstGeom prst="rect">
            <a:avLst/>
          </a:prstGeom>
          <a:solidFill>
            <a:srgbClr val="00B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Electronics Box</a:t>
            </a:r>
          </a:p>
        </p:txBody>
      </p:sp>
      <p:cxnSp>
        <p:nvCxnSpPr>
          <p:cNvPr id="34" name="Straight Connector 33"/>
          <p:cNvCxnSpPr/>
          <p:nvPr/>
        </p:nvCxnSpPr>
        <p:spPr bwMode="auto">
          <a:xfrm flipV="1">
            <a:off x="4035000" y="4956189"/>
            <a:ext cx="453155" cy="2"/>
          </a:xfrm>
          <a:prstGeom prst="line">
            <a:avLst/>
          </a:prstGeom>
          <a:solidFill>
            <a:schemeClr val="accent1"/>
          </a:solidFill>
          <a:ln w="34925" cap="flat" cmpd="dbl" algn="ctr">
            <a:solidFill>
              <a:srgbClr val="996633"/>
            </a:solidFill>
            <a:prstDash val="solid"/>
            <a:round/>
            <a:headEnd type="none" w="med" len="med"/>
            <a:tailEnd type="none" w="med" len="med"/>
          </a:ln>
          <a:effectLst/>
        </p:spPr>
      </p:cxnSp>
      <p:cxnSp>
        <p:nvCxnSpPr>
          <p:cNvPr id="36" name="Straight Connector 35"/>
          <p:cNvCxnSpPr/>
          <p:nvPr/>
        </p:nvCxnSpPr>
        <p:spPr bwMode="auto">
          <a:xfrm flipV="1">
            <a:off x="4038902" y="5032981"/>
            <a:ext cx="453155" cy="2"/>
          </a:xfrm>
          <a:prstGeom prst="line">
            <a:avLst/>
          </a:prstGeom>
          <a:solidFill>
            <a:schemeClr val="accent1"/>
          </a:solidFill>
          <a:ln w="34925" cap="flat" cmpd="dbl" algn="ctr">
            <a:solidFill>
              <a:srgbClr val="996633"/>
            </a:solidFill>
            <a:prstDash val="solid"/>
            <a:round/>
            <a:headEnd type="none" w="med" len="med"/>
            <a:tailEnd type="none" w="med" len="med"/>
          </a:ln>
          <a:effectLst/>
        </p:spPr>
      </p:cxnSp>
      <p:sp>
        <p:nvSpPr>
          <p:cNvPr id="37" name="Rectangle 36"/>
          <p:cNvSpPr/>
          <p:nvPr/>
        </p:nvSpPr>
        <p:spPr>
          <a:xfrm>
            <a:off x="4488155" y="4703744"/>
            <a:ext cx="1285823" cy="658474"/>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t>Front End Electronics</a:t>
            </a:r>
          </a:p>
        </p:txBody>
      </p:sp>
      <p:sp>
        <p:nvSpPr>
          <p:cNvPr id="38" name="Rectangle 37"/>
          <p:cNvSpPr/>
          <p:nvPr/>
        </p:nvSpPr>
        <p:spPr>
          <a:xfrm>
            <a:off x="3409470" y="3947925"/>
            <a:ext cx="2364508" cy="316833"/>
          </a:xfrm>
          <a:prstGeom prst="rect">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Radiator</a:t>
            </a:r>
          </a:p>
        </p:txBody>
      </p:sp>
      <p:cxnSp>
        <p:nvCxnSpPr>
          <p:cNvPr id="40" name="Curved Connector 39"/>
          <p:cNvCxnSpPr>
            <a:stCxn id="29" idx="3"/>
          </p:cNvCxnSpPr>
          <p:nvPr/>
        </p:nvCxnSpPr>
        <p:spPr bwMode="auto">
          <a:xfrm rot="16200000" flipV="1">
            <a:off x="3709650" y="4410251"/>
            <a:ext cx="389835" cy="88493"/>
          </a:xfrm>
          <a:prstGeom prst="curvedConnector3">
            <a:avLst>
              <a:gd name="adj1" fmla="val 50001"/>
            </a:avLst>
          </a:prstGeom>
          <a:solidFill>
            <a:schemeClr val="accent1"/>
          </a:solidFill>
          <a:ln w="76200" cap="flat" cmpd="sng" algn="ctr">
            <a:solidFill>
              <a:srgbClr val="FFC000"/>
            </a:solidFill>
            <a:prstDash val="solid"/>
            <a:round/>
            <a:headEnd type="none" w="med" len="med"/>
            <a:tailEnd type="none" w="med" len="med"/>
          </a:ln>
          <a:effectLst/>
        </p:spPr>
      </p:cxnSp>
      <p:sp>
        <p:nvSpPr>
          <p:cNvPr id="42" name="Rectangle 41"/>
          <p:cNvSpPr/>
          <p:nvPr/>
        </p:nvSpPr>
        <p:spPr bwMode="auto">
          <a:xfrm rot="5400000">
            <a:off x="3560252" y="5629794"/>
            <a:ext cx="182391" cy="9880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43" name="Rectangle 42"/>
          <p:cNvSpPr/>
          <p:nvPr/>
        </p:nvSpPr>
        <p:spPr bwMode="auto">
          <a:xfrm rot="5400000">
            <a:off x="4000909" y="5629793"/>
            <a:ext cx="182391" cy="9880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44" name="TextBox 12"/>
          <p:cNvSpPr txBox="1"/>
          <p:nvPr/>
        </p:nvSpPr>
        <p:spPr>
          <a:xfrm>
            <a:off x="2898256" y="4834392"/>
            <a:ext cx="866599"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t>Baffling or Window</a:t>
            </a:r>
          </a:p>
        </p:txBody>
      </p:sp>
      <p:sp>
        <p:nvSpPr>
          <p:cNvPr id="45" name="TextBox 12"/>
          <p:cNvSpPr txBox="1"/>
          <p:nvPr/>
        </p:nvSpPr>
        <p:spPr>
          <a:xfrm>
            <a:off x="3974848" y="4295574"/>
            <a:ext cx="145540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t>Detector Enclosure</a:t>
            </a:r>
          </a:p>
        </p:txBody>
      </p:sp>
      <p:sp>
        <p:nvSpPr>
          <p:cNvPr id="46" name="TextBox 12"/>
          <p:cNvSpPr txBox="1"/>
          <p:nvPr/>
        </p:nvSpPr>
        <p:spPr>
          <a:xfrm>
            <a:off x="2437908" y="4257412"/>
            <a:ext cx="145540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t>Heat Strap</a:t>
            </a:r>
          </a:p>
        </p:txBody>
      </p:sp>
      <p:cxnSp>
        <p:nvCxnSpPr>
          <p:cNvPr id="47" name="Straight Connector 46"/>
          <p:cNvCxnSpPr/>
          <p:nvPr/>
        </p:nvCxnSpPr>
        <p:spPr bwMode="auto">
          <a:xfrm>
            <a:off x="5773978" y="4952942"/>
            <a:ext cx="1260443" cy="0"/>
          </a:xfrm>
          <a:prstGeom prst="line">
            <a:avLst/>
          </a:prstGeom>
          <a:solidFill>
            <a:schemeClr val="accent1"/>
          </a:solidFill>
          <a:ln w="34925" cap="flat" cmpd="dbl" algn="ctr">
            <a:solidFill>
              <a:srgbClr val="996633"/>
            </a:solidFill>
            <a:prstDash val="solid"/>
            <a:round/>
            <a:headEnd type="none" w="med" len="med"/>
            <a:tailEnd type="none" w="med" len="med"/>
          </a:ln>
          <a:effectLst/>
        </p:spPr>
      </p:cxnSp>
      <p:cxnSp>
        <p:nvCxnSpPr>
          <p:cNvPr id="48" name="Straight Connector 47"/>
          <p:cNvCxnSpPr/>
          <p:nvPr/>
        </p:nvCxnSpPr>
        <p:spPr bwMode="auto">
          <a:xfrm>
            <a:off x="5777880" y="5029734"/>
            <a:ext cx="1256541" cy="0"/>
          </a:xfrm>
          <a:prstGeom prst="line">
            <a:avLst/>
          </a:prstGeom>
          <a:solidFill>
            <a:schemeClr val="accent1"/>
          </a:solidFill>
          <a:ln w="34925" cap="flat" cmpd="dbl" algn="ctr">
            <a:solidFill>
              <a:srgbClr val="996633"/>
            </a:solidFill>
            <a:prstDash val="solid"/>
            <a:round/>
            <a:headEnd type="none" w="med" len="med"/>
            <a:tailEnd type="none" w="med" len="med"/>
          </a:ln>
          <a:effectLst/>
        </p:spPr>
      </p:cxnSp>
      <p:sp>
        <p:nvSpPr>
          <p:cNvPr id="52" name="Rectangle 51"/>
          <p:cNvSpPr/>
          <p:nvPr/>
        </p:nvSpPr>
        <p:spPr>
          <a:xfrm>
            <a:off x="6115830" y="5770390"/>
            <a:ext cx="2785618" cy="288617"/>
          </a:xfrm>
          <a:prstGeom prst="rect">
            <a:avLst/>
          </a:prstGeom>
          <a:solidFill>
            <a:schemeClr val="accent1">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Mounting Plate</a:t>
            </a:r>
          </a:p>
        </p:txBody>
      </p:sp>
      <p:grpSp>
        <p:nvGrpSpPr>
          <p:cNvPr id="54" name="Group 53"/>
          <p:cNvGrpSpPr/>
          <p:nvPr/>
        </p:nvGrpSpPr>
        <p:grpSpPr>
          <a:xfrm>
            <a:off x="6980674" y="2288538"/>
            <a:ext cx="638175" cy="81591"/>
            <a:chOff x="4596219" y="3249994"/>
            <a:chExt cx="881486" cy="65675"/>
          </a:xfrm>
        </p:grpSpPr>
        <p:sp>
          <p:nvSpPr>
            <p:cNvPr id="55" name="Freeform 54"/>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56" name="Freeform 55"/>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sp>
        <p:nvSpPr>
          <p:cNvPr id="57" name="TextBox 12"/>
          <p:cNvSpPr txBox="1"/>
          <p:nvPr/>
        </p:nvSpPr>
        <p:spPr>
          <a:xfrm>
            <a:off x="7618849" y="2210924"/>
            <a:ext cx="1129360"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MLI</a:t>
            </a:r>
          </a:p>
          <a:p>
            <a:r>
              <a:rPr lang="en-US" sz="1100" dirty="0"/>
              <a:t>Heater</a:t>
            </a:r>
          </a:p>
          <a:p>
            <a:r>
              <a:rPr lang="en-US" sz="1100" dirty="0"/>
              <a:t>Isolator</a:t>
            </a:r>
          </a:p>
          <a:p>
            <a:r>
              <a:rPr lang="en-US" sz="1100" dirty="0"/>
              <a:t>Heat Strap or Heat Pipe</a:t>
            </a:r>
          </a:p>
          <a:p>
            <a:r>
              <a:rPr lang="en-US" sz="1100" dirty="0"/>
              <a:t>Elec. Wire</a:t>
            </a:r>
          </a:p>
        </p:txBody>
      </p:sp>
      <p:sp>
        <p:nvSpPr>
          <p:cNvPr id="58" name="Rectangle 57"/>
          <p:cNvSpPr/>
          <p:nvPr/>
        </p:nvSpPr>
        <p:spPr bwMode="auto">
          <a:xfrm rot="5400000">
            <a:off x="7254642" y="2229212"/>
            <a:ext cx="90239" cy="576883"/>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59" name="TextBox 12"/>
          <p:cNvSpPr txBox="1"/>
          <p:nvPr/>
        </p:nvSpPr>
        <p:spPr>
          <a:xfrm>
            <a:off x="7142442" y="2040717"/>
            <a:ext cx="79998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LEGEND</a:t>
            </a:r>
          </a:p>
        </p:txBody>
      </p:sp>
      <p:sp>
        <p:nvSpPr>
          <p:cNvPr id="60" name="Rectangle 59"/>
          <p:cNvSpPr/>
          <p:nvPr/>
        </p:nvSpPr>
        <p:spPr bwMode="auto">
          <a:xfrm>
            <a:off x="6888480" y="2062064"/>
            <a:ext cx="1927860" cy="1256590"/>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61" name="Rectangle 60"/>
          <p:cNvSpPr/>
          <p:nvPr/>
        </p:nvSpPr>
        <p:spPr bwMode="auto">
          <a:xfrm>
            <a:off x="7011319" y="2634811"/>
            <a:ext cx="576883" cy="9023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cxnSp>
        <p:nvCxnSpPr>
          <p:cNvPr id="62" name="Curved Connector 61"/>
          <p:cNvCxnSpPr/>
          <p:nvPr/>
        </p:nvCxnSpPr>
        <p:spPr bwMode="auto">
          <a:xfrm flipV="1">
            <a:off x="7011318" y="2811088"/>
            <a:ext cx="576883" cy="84169"/>
          </a:xfrm>
          <a:prstGeom prst="curvedConnector3">
            <a:avLst>
              <a:gd name="adj1" fmla="val 50000"/>
            </a:avLst>
          </a:prstGeom>
          <a:solidFill>
            <a:schemeClr val="accent1"/>
          </a:solidFill>
          <a:ln w="76200" cap="flat" cmpd="sng" algn="ctr">
            <a:solidFill>
              <a:srgbClr val="FFC000"/>
            </a:solidFill>
            <a:prstDash val="solid"/>
            <a:round/>
            <a:headEnd type="none" w="med" len="med"/>
            <a:tailEnd type="none" w="med" len="med"/>
          </a:ln>
          <a:effectLst/>
        </p:spPr>
      </p:cxnSp>
      <p:cxnSp>
        <p:nvCxnSpPr>
          <p:cNvPr id="65" name="Straight Connector 64"/>
          <p:cNvCxnSpPr/>
          <p:nvPr/>
        </p:nvCxnSpPr>
        <p:spPr bwMode="auto">
          <a:xfrm>
            <a:off x="7011318" y="3163985"/>
            <a:ext cx="576883" cy="0"/>
          </a:xfrm>
          <a:prstGeom prst="line">
            <a:avLst/>
          </a:prstGeom>
          <a:solidFill>
            <a:schemeClr val="accent1"/>
          </a:solidFill>
          <a:ln w="34925" cap="flat" cmpd="dbl" algn="ctr">
            <a:solidFill>
              <a:srgbClr val="996633"/>
            </a:solidFill>
            <a:prstDash val="solid"/>
            <a:round/>
            <a:headEnd type="none" w="med" len="med"/>
            <a:tailEnd type="none" w="med" len="med"/>
          </a:ln>
          <a:effectLst/>
        </p:spPr>
      </p:cxnSp>
      <p:sp>
        <p:nvSpPr>
          <p:cNvPr id="67" name="Oval 66"/>
          <p:cNvSpPr/>
          <p:nvPr/>
        </p:nvSpPr>
        <p:spPr bwMode="auto">
          <a:xfrm>
            <a:off x="2319858" y="4677120"/>
            <a:ext cx="190500" cy="74542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68" name="Oval 67"/>
          <p:cNvSpPr/>
          <p:nvPr/>
        </p:nvSpPr>
        <p:spPr bwMode="auto">
          <a:xfrm>
            <a:off x="1708888" y="4677120"/>
            <a:ext cx="190500" cy="74542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69" name="Oval 68"/>
          <p:cNvSpPr/>
          <p:nvPr/>
        </p:nvSpPr>
        <p:spPr bwMode="auto">
          <a:xfrm>
            <a:off x="1126258" y="4679880"/>
            <a:ext cx="190500" cy="74542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cxnSp>
        <p:nvCxnSpPr>
          <p:cNvPr id="71" name="Straight Connector 70"/>
          <p:cNvCxnSpPr/>
          <p:nvPr/>
        </p:nvCxnSpPr>
        <p:spPr bwMode="auto">
          <a:xfrm>
            <a:off x="2415108" y="5413375"/>
            <a:ext cx="0" cy="357015"/>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a:off x="1804138" y="5413375"/>
            <a:ext cx="0" cy="357015"/>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a:off x="1221508" y="5413375"/>
            <a:ext cx="0" cy="357015"/>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77" name="TextBox 12"/>
          <p:cNvSpPr txBox="1"/>
          <p:nvPr/>
        </p:nvSpPr>
        <p:spPr>
          <a:xfrm>
            <a:off x="706785" y="4442512"/>
            <a:ext cx="216715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t>Receiver Optical Components</a:t>
            </a:r>
          </a:p>
        </p:txBody>
      </p:sp>
      <p:grpSp>
        <p:nvGrpSpPr>
          <p:cNvPr id="49" name="Group 48"/>
          <p:cNvGrpSpPr/>
          <p:nvPr/>
        </p:nvGrpSpPr>
        <p:grpSpPr>
          <a:xfrm>
            <a:off x="3409470" y="4466453"/>
            <a:ext cx="940280" cy="70977"/>
            <a:chOff x="4596219" y="3249994"/>
            <a:chExt cx="881486" cy="65675"/>
          </a:xfrm>
        </p:grpSpPr>
        <p:sp>
          <p:nvSpPr>
            <p:cNvPr id="50" name="Freeform 49"/>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51" name="Freeform 50"/>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53" name="Group 52"/>
          <p:cNvGrpSpPr/>
          <p:nvPr/>
        </p:nvGrpSpPr>
        <p:grpSpPr>
          <a:xfrm rot="5400000">
            <a:off x="3801632" y="5014031"/>
            <a:ext cx="1109415" cy="71606"/>
            <a:chOff x="4596219" y="3249994"/>
            <a:chExt cx="881486" cy="65675"/>
          </a:xfrm>
        </p:grpSpPr>
        <p:sp>
          <p:nvSpPr>
            <p:cNvPr id="63" name="Freeform 62"/>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64" name="Freeform 63"/>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73" name="Group 72"/>
          <p:cNvGrpSpPr/>
          <p:nvPr/>
        </p:nvGrpSpPr>
        <p:grpSpPr>
          <a:xfrm>
            <a:off x="3400568" y="5579388"/>
            <a:ext cx="940280" cy="70977"/>
            <a:chOff x="4596219" y="3249994"/>
            <a:chExt cx="881486" cy="65675"/>
          </a:xfrm>
        </p:grpSpPr>
        <p:sp>
          <p:nvSpPr>
            <p:cNvPr id="76" name="Freeform 75"/>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78" name="Freeform 77"/>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79" name="Group 78"/>
          <p:cNvGrpSpPr/>
          <p:nvPr/>
        </p:nvGrpSpPr>
        <p:grpSpPr>
          <a:xfrm rot="16200000">
            <a:off x="3204875" y="4606252"/>
            <a:ext cx="327351" cy="60657"/>
            <a:chOff x="4596219" y="3249994"/>
            <a:chExt cx="881486" cy="65675"/>
          </a:xfrm>
        </p:grpSpPr>
        <p:sp>
          <p:nvSpPr>
            <p:cNvPr id="80" name="Freeform 79"/>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81" name="Freeform 80"/>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82" name="Group 81"/>
          <p:cNvGrpSpPr/>
          <p:nvPr/>
        </p:nvGrpSpPr>
        <p:grpSpPr>
          <a:xfrm rot="16200000">
            <a:off x="3185775" y="5415686"/>
            <a:ext cx="327351" cy="60657"/>
            <a:chOff x="4596219" y="3249994"/>
            <a:chExt cx="881486" cy="65675"/>
          </a:xfrm>
        </p:grpSpPr>
        <p:sp>
          <p:nvSpPr>
            <p:cNvPr id="83" name="Freeform 82"/>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84" name="Freeform 83"/>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sp>
        <p:nvSpPr>
          <p:cNvPr id="85" name="Rectangle 84"/>
          <p:cNvSpPr/>
          <p:nvPr/>
        </p:nvSpPr>
        <p:spPr bwMode="auto">
          <a:xfrm rot="5400000">
            <a:off x="4513089" y="5514127"/>
            <a:ext cx="408170" cy="104354"/>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86" name="Rectangle 85"/>
          <p:cNvSpPr/>
          <p:nvPr/>
        </p:nvSpPr>
        <p:spPr bwMode="auto">
          <a:xfrm rot="5400000">
            <a:off x="5323148" y="5510359"/>
            <a:ext cx="408170" cy="104354"/>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66" name="Rectangle 65"/>
          <p:cNvSpPr/>
          <p:nvPr/>
        </p:nvSpPr>
        <p:spPr>
          <a:xfrm>
            <a:off x="585370" y="3321813"/>
            <a:ext cx="4079627" cy="281032"/>
          </a:xfrm>
          <a:prstGeom prst="rect">
            <a:avLst/>
          </a:prstGeom>
          <a:solidFill>
            <a:schemeClr val="accent1">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Transmitter Optical Bench</a:t>
            </a:r>
          </a:p>
        </p:txBody>
      </p:sp>
      <p:sp>
        <p:nvSpPr>
          <p:cNvPr id="70" name="Oval 69"/>
          <p:cNvSpPr/>
          <p:nvPr/>
        </p:nvSpPr>
        <p:spPr bwMode="auto">
          <a:xfrm>
            <a:off x="2327258" y="2228542"/>
            <a:ext cx="190500" cy="74542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72" name="Oval 71"/>
          <p:cNvSpPr/>
          <p:nvPr/>
        </p:nvSpPr>
        <p:spPr bwMode="auto">
          <a:xfrm>
            <a:off x="1716288" y="2228542"/>
            <a:ext cx="190500" cy="74542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87" name="Oval 86"/>
          <p:cNvSpPr/>
          <p:nvPr/>
        </p:nvSpPr>
        <p:spPr bwMode="auto">
          <a:xfrm>
            <a:off x="1133658" y="2231302"/>
            <a:ext cx="190500" cy="74542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cxnSp>
        <p:nvCxnSpPr>
          <p:cNvPr id="88" name="Straight Connector 87"/>
          <p:cNvCxnSpPr/>
          <p:nvPr/>
        </p:nvCxnSpPr>
        <p:spPr bwMode="auto">
          <a:xfrm>
            <a:off x="2422508" y="2964797"/>
            <a:ext cx="0" cy="357015"/>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89" name="Straight Connector 88"/>
          <p:cNvCxnSpPr/>
          <p:nvPr/>
        </p:nvCxnSpPr>
        <p:spPr bwMode="auto">
          <a:xfrm>
            <a:off x="1811538" y="2964797"/>
            <a:ext cx="0" cy="357015"/>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90" name="Straight Connector 89"/>
          <p:cNvCxnSpPr/>
          <p:nvPr/>
        </p:nvCxnSpPr>
        <p:spPr bwMode="auto">
          <a:xfrm>
            <a:off x="1228908" y="2964797"/>
            <a:ext cx="0" cy="357015"/>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91" name="TextBox 12"/>
          <p:cNvSpPr txBox="1"/>
          <p:nvPr/>
        </p:nvSpPr>
        <p:spPr>
          <a:xfrm>
            <a:off x="585371" y="1993934"/>
            <a:ext cx="229597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t>Transmitter Optical Components</a:t>
            </a:r>
          </a:p>
        </p:txBody>
      </p:sp>
      <p:sp>
        <p:nvSpPr>
          <p:cNvPr id="92" name="Rectangle 91"/>
          <p:cNvSpPr/>
          <p:nvPr/>
        </p:nvSpPr>
        <p:spPr>
          <a:xfrm>
            <a:off x="3202332" y="2268366"/>
            <a:ext cx="1285823" cy="1050288"/>
          </a:xfrm>
          <a:prstGeom prst="rect">
            <a:avLst/>
          </a:prstGeom>
          <a:solidFill>
            <a:srgbClr val="FF66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t>Laser</a:t>
            </a:r>
          </a:p>
        </p:txBody>
      </p:sp>
      <p:sp>
        <p:nvSpPr>
          <p:cNvPr id="93" name="Rectangle 92"/>
          <p:cNvSpPr/>
          <p:nvPr/>
        </p:nvSpPr>
        <p:spPr>
          <a:xfrm>
            <a:off x="5312121" y="2268366"/>
            <a:ext cx="1285823" cy="1050288"/>
          </a:xfrm>
          <a:prstGeom prst="rect">
            <a:avLst/>
          </a:prstGeom>
          <a:solidFill>
            <a:srgbClr val="FF66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t>Laser Control Electronics</a:t>
            </a:r>
          </a:p>
        </p:txBody>
      </p:sp>
      <p:cxnSp>
        <p:nvCxnSpPr>
          <p:cNvPr id="94" name="Straight Connector 93"/>
          <p:cNvCxnSpPr/>
          <p:nvPr/>
        </p:nvCxnSpPr>
        <p:spPr bwMode="auto">
          <a:xfrm>
            <a:off x="4479934" y="2755352"/>
            <a:ext cx="832187" cy="0"/>
          </a:xfrm>
          <a:prstGeom prst="line">
            <a:avLst/>
          </a:prstGeom>
          <a:solidFill>
            <a:schemeClr val="accent1"/>
          </a:solidFill>
          <a:ln w="34925" cap="flat" cmpd="dbl" algn="ctr">
            <a:solidFill>
              <a:srgbClr val="996633"/>
            </a:solidFill>
            <a:prstDash val="solid"/>
            <a:round/>
            <a:headEnd type="none" w="med" len="med"/>
            <a:tailEnd type="none" w="med" len="med"/>
          </a:ln>
          <a:effectLst/>
        </p:spPr>
      </p:cxnSp>
      <p:sp>
        <p:nvSpPr>
          <p:cNvPr id="95" name="Rectangle 94"/>
          <p:cNvSpPr/>
          <p:nvPr/>
        </p:nvSpPr>
        <p:spPr>
          <a:xfrm>
            <a:off x="2994166" y="2411104"/>
            <a:ext cx="225102" cy="399984"/>
          </a:xfrm>
          <a:prstGeom prst="rect">
            <a:avLst/>
          </a:prstGeom>
          <a:solidFill>
            <a:srgbClr val="FF66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p>
        </p:txBody>
      </p:sp>
      <p:sp>
        <p:nvSpPr>
          <p:cNvPr id="97" name="Rectangle 96"/>
          <p:cNvSpPr/>
          <p:nvPr/>
        </p:nvSpPr>
        <p:spPr>
          <a:xfrm>
            <a:off x="3409470" y="1461189"/>
            <a:ext cx="2364508" cy="316833"/>
          </a:xfrm>
          <a:prstGeom prst="rect">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Radiator</a:t>
            </a:r>
          </a:p>
        </p:txBody>
      </p:sp>
      <p:sp>
        <p:nvSpPr>
          <p:cNvPr id="98" name="TextBox 12"/>
          <p:cNvSpPr txBox="1"/>
          <p:nvPr/>
        </p:nvSpPr>
        <p:spPr>
          <a:xfrm>
            <a:off x="4517346" y="1797115"/>
            <a:ext cx="2160775"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Constant Conductance Heat Pipe or Loop Heat Pipe</a:t>
            </a:r>
          </a:p>
        </p:txBody>
      </p:sp>
      <p:cxnSp>
        <p:nvCxnSpPr>
          <p:cNvPr id="99" name="Elbow Connector 98"/>
          <p:cNvCxnSpPr/>
          <p:nvPr/>
        </p:nvCxnSpPr>
        <p:spPr bwMode="auto">
          <a:xfrm rot="5400000" flipH="1" flipV="1">
            <a:off x="4302914" y="1986596"/>
            <a:ext cx="684352" cy="267205"/>
          </a:xfrm>
          <a:prstGeom prst="bentConnector3">
            <a:avLst>
              <a:gd name="adj1" fmla="val 95930"/>
            </a:avLst>
          </a:prstGeom>
          <a:solidFill>
            <a:schemeClr val="accent1"/>
          </a:solidFill>
          <a:ln w="57150" cap="flat" cmpd="sng" algn="ctr">
            <a:solidFill>
              <a:srgbClr val="FFC000"/>
            </a:solidFill>
            <a:prstDash val="solid"/>
            <a:round/>
            <a:headEnd type="none" w="med" len="med"/>
            <a:tailEnd type="none" w="med" len="med"/>
          </a:ln>
          <a:effectLst/>
        </p:spPr>
      </p:cxnSp>
      <p:sp>
        <p:nvSpPr>
          <p:cNvPr id="96" name="Rectangle 95"/>
          <p:cNvSpPr/>
          <p:nvPr/>
        </p:nvSpPr>
        <p:spPr bwMode="auto">
          <a:xfrm rot="5400000">
            <a:off x="7664282" y="5312916"/>
            <a:ext cx="90239" cy="576883"/>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00" name="Rectangle 99"/>
          <p:cNvSpPr/>
          <p:nvPr/>
        </p:nvSpPr>
        <p:spPr bwMode="auto">
          <a:xfrm rot="5400000">
            <a:off x="3815200" y="2838895"/>
            <a:ext cx="90239" cy="576883"/>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01" name="Rectangle 100"/>
          <p:cNvSpPr/>
          <p:nvPr/>
        </p:nvSpPr>
        <p:spPr bwMode="auto">
          <a:xfrm rot="5400000">
            <a:off x="5909912" y="2929134"/>
            <a:ext cx="90239" cy="576883"/>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02" name="TextBox 12">
            <a:extLst>
              <a:ext uri="{FF2B5EF4-FFF2-40B4-BE49-F238E27FC236}">
                <a16:creationId xmlns:a16="http://schemas.microsoft.com/office/drawing/2014/main" id="{673A5308-3FD8-4159-9391-6D62338F10A7}"/>
              </a:ext>
            </a:extLst>
          </p:cNvPr>
          <p:cNvSpPr txBox="1"/>
          <p:nvPr/>
        </p:nvSpPr>
        <p:spPr>
          <a:xfrm>
            <a:off x="189005" y="1013013"/>
            <a:ext cx="2850841"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t>Note:</a:t>
            </a:r>
            <a:r>
              <a:rPr lang="en-US" sz="1100" dirty="0"/>
              <a:t> If cryogenic temperatures are required on the detector, combine with “Actively Cooled Detector” architecture shown in the optical sections above</a:t>
            </a:r>
          </a:p>
        </p:txBody>
      </p:sp>
    </p:spTree>
    <p:extLst>
      <p:ext uri="{BB962C8B-B14F-4D97-AF65-F5344CB8AC3E}">
        <p14:creationId xmlns:p14="http://schemas.microsoft.com/office/powerpoint/2010/main" val="157280800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r>
              <a:rPr lang="en-US" altLang="en-US" sz="2800" dirty="0"/>
              <a:t>X-Ray Instruments</a:t>
            </a:r>
            <a:endParaRPr lang="en-US" altLang="en-US" sz="2800" dirty="0">
              <a:solidFill>
                <a:srgbClr val="FF0000"/>
              </a:solidFill>
            </a:endParaRPr>
          </a:p>
        </p:txBody>
      </p:sp>
      <p:sp>
        <p:nvSpPr>
          <p:cNvPr id="304131" name="Rectangle 3"/>
          <p:cNvSpPr>
            <a:spLocks noGrp="1" noChangeArrowheads="1"/>
          </p:cNvSpPr>
          <p:nvPr>
            <p:ph type="body" sz="half" idx="1"/>
          </p:nvPr>
        </p:nvSpPr>
        <p:spPr>
          <a:xfrm>
            <a:off x="498475" y="1046911"/>
            <a:ext cx="8472488" cy="5086350"/>
          </a:xfrm>
        </p:spPr>
        <p:txBody>
          <a:bodyPr/>
          <a:lstStyle/>
          <a:p>
            <a:r>
              <a:rPr lang="en-US" altLang="en-US" sz="1400" dirty="0"/>
              <a:t>X-Ray instruments are often designed with two parts: a “Mirror” or “Telescope” Assembly at the front end, and a separate “Sensor” or “Detector” Assembly at the focal plane </a:t>
            </a:r>
          </a:p>
          <a:p>
            <a:pPr lvl="1"/>
            <a:r>
              <a:rPr lang="en-US" altLang="en-US" sz="1200" dirty="0"/>
              <a:t>These may be at large distances with respect to each other, yet require tight thermal control within and between both assemblies to ensure alignment (in grazing incidence reflection designs to allow X-ray focus at the detector)</a:t>
            </a:r>
          </a:p>
          <a:p>
            <a:pPr lvl="1"/>
            <a:r>
              <a:rPr lang="en-US" altLang="en-US" sz="1200" dirty="0"/>
              <a:t>The Mirror Assembly commonly consists of concentric rings with diffuse inboard surfaces and specular outboard surfaces (Wolter telescope design), and tight gradient requirements are common</a:t>
            </a:r>
            <a:endParaRPr lang="en-US" altLang="en-US" sz="1400" dirty="0"/>
          </a:p>
          <a:p>
            <a:r>
              <a:rPr lang="en-US" altLang="en-US" sz="1400" dirty="0"/>
              <a:t>X-Ray instruments tend to use large format, high-dissipation detectors to acquire their science signals, along with high-dissipation Front End Electronics (FEE)</a:t>
            </a:r>
          </a:p>
          <a:p>
            <a:pPr lvl="1"/>
            <a:r>
              <a:rPr lang="en-US" altLang="en-US" sz="1200" dirty="0"/>
              <a:t>This presents one of the most challenging parts of X-Ray instrument design</a:t>
            </a:r>
          </a:p>
          <a:p>
            <a:pPr lvl="1"/>
            <a:r>
              <a:rPr lang="en-US" altLang="en-US" sz="1200" dirty="0"/>
              <a:t>Commonly, X-Ray Detectors and their corresponding FEE are placed in an integrated assembly with tight temperature control requirements</a:t>
            </a:r>
          </a:p>
          <a:p>
            <a:pPr lvl="2"/>
            <a:r>
              <a:rPr lang="en-US" altLang="en-US" sz="1200" dirty="0"/>
              <a:t>This may require active cooling or passive cold bias (with trim heating) to achieve operational temperature and stability requirements</a:t>
            </a:r>
          </a:p>
          <a:p>
            <a:pPr lvl="2"/>
            <a:r>
              <a:rPr lang="en-US" altLang="en-US" sz="1200" dirty="0"/>
              <a:t>Multiple detectors may also share a common, high-conductivity baseplate or enclosure, isolated from the surrounding environment</a:t>
            </a:r>
          </a:p>
          <a:p>
            <a:pPr lvl="2"/>
            <a:r>
              <a:rPr lang="en-US" altLang="en-US" sz="1200" dirty="0"/>
              <a:t>More than one nested passive stage may be required to achieve cooling/stability requirements, or an active cooling option (such as TECs or a cryocooler) may be necessary. In the most challenging cases, such as for X-ray Spectroscopy, </a:t>
            </a:r>
            <a:r>
              <a:rPr lang="en-US" altLang="en-US" sz="1200" b="1" dirty="0"/>
              <a:t>a cryogenic or sub-Kelvin cooler may be needed</a:t>
            </a:r>
          </a:p>
          <a:p>
            <a:pPr lvl="2"/>
            <a:r>
              <a:rPr lang="en-US" altLang="en-US" sz="1200" dirty="0"/>
              <a:t>Detector assembly may require heat straps or heat pipes to transport large volumes of heat to the radiator</a:t>
            </a:r>
          </a:p>
          <a:p>
            <a:pPr lvl="2"/>
            <a:r>
              <a:rPr lang="en-US" altLang="en-US" sz="1200" dirty="0"/>
              <a:t>Calibration sources may be integrated as part of the detector assembly</a:t>
            </a:r>
            <a:endParaRPr lang="en-US" altLang="en-US" sz="1400" dirty="0"/>
          </a:p>
          <a:p>
            <a:r>
              <a:rPr lang="en-US" altLang="en-US" sz="1400" dirty="0"/>
              <a:t>X-ray filters tend to be aluminum (or other metal)</a:t>
            </a:r>
          </a:p>
          <a:p>
            <a:r>
              <a:rPr lang="en-US" altLang="en-US" sz="1400" dirty="0"/>
              <a:t>Due to the large heat dissipations, radiators can be very large</a:t>
            </a:r>
          </a:p>
          <a:p>
            <a:pPr lvl="1"/>
            <a:r>
              <a:rPr lang="en-US" altLang="en-US" sz="1200" dirty="0" err="1"/>
              <a:t>Earthshield</a:t>
            </a:r>
            <a:r>
              <a:rPr lang="en-US" altLang="en-US" sz="1200" dirty="0"/>
              <a:t> is a common necessity for Earth-orbiting X-ray telescopes to passively cool to desired temperatures</a:t>
            </a:r>
          </a:p>
          <a:p>
            <a:pPr lvl="1"/>
            <a:r>
              <a:rPr lang="en-US" altLang="en-US" sz="1200" dirty="0"/>
              <a:t>Stationary or louvered radiator fins are another option</a:t>
            </a:r>
            <a:endParaRPr lang="en-US" altLang="en-US" sz="1400" dirty="0"/>
          </a:p>
        </p:txBody>
      </p:sp>
    </p:spTree>
    <p:extLst>
      <p:ext uri="{BB962C8B-B14F-4D97-AF65-F5344CB8AC3E}">
        <p14:creationId xmlns:p14="http://schemas.microsoft.com/office/powerpoint/2010/main" val="170005037"/>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X-Ray Instruments</a:t>
            </a:r>
            <a:endParaRPr lang="en-US" dirty="0"/>
          </a:p>
        </p:txBody>
      </p:sp>
      <p:sp>
        <p:nvSpPr>
          <p:cNvPr id="45" name="Rectangle 44"/>
          <p:cNvSpPr/>
          <p:nvPr/>
        </p:nvSpPr>
        <p:spPr>
          <a:xfrm>
            <a:off x="4167963" y="4339503"/>
            <a:ext cx="2329022" cy="288617"/>
          </a:xfrm>
          <a:prstGeom prst="rect">
            <a:avLst/>
          </a:prstGeom>
          <a:solidFill>
            <a:schemeClr val="accent1">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Instrument Bench</a:t>
            </a:r>
          </a:p>
        </p:txBody>
      </p:sp>
      <p:cxnSp>
        <p:nvCxnSpPr>
          <p:cNvPr id="46" name="Straight Connector 45"/>
          <p:cNvCxnSpPr/>
          <p:nvPr/>
        </p:nvCxnSpPr>
        <p:spPr bwMode="auto">
          <a:xfrm>
            <a:off x="5007222" y="3109004"/>
            <a:ext cx="1248937"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a:off x="4975575" y="4132487"/>
            <a:ext cx="1312232"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a:off x="6256159" y="3080788"/>
            <a:ext cx="0" cy="1076325"/>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a:off x="5007222" y="3080788"/>
            <a:ext cx="0" cy="339725"/>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a:off x="5000632" y="3817388"/>
            <a:ext cx="0" cy="339725"/>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53" name="Rectangle 52"/>
          <p:cNvSpPr/>
          <p:nvPr/>
        </p:nvSpPr>
        <p:spPr>
          <a:xfrm rot="16200000">
            <a:off x="4990082" y="3530457"/>
            <a:ext cx="800844" cy="176986"/>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t>Detector(s)</a:t>
            </a:r>
          </a:p>
        </p:txBody>
      </p:sp>
      <p:sp>
        <p:nvSpPr>
          <p:cNvPr id="54" name="Rectangle 53"/>
          <p:cNvSpPr/>
          <p:nvPr/>
        </p:nvSpPr>
        <p:spPr bwMode="auto">
          <a:xfrm>
            <a:off x="5628468" y="3317153"/>
            <a:ext cx="242594" cy="76795"/>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55" name="Rectangle 54"/>
          <p:cNvSpPr/>
          <p:nvPr/>
        </p:nvSpPr>
        <p:spPr bwMode="auto">
          <a:xfrm>
            <a:off x="5628468" y="3877001"/>
            <a:ext cx="242594" cy="76795"/>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cxnSp>
        <p:nvCxnSpPr>
          <p:cNvPr id="56" name="Straight Connector 55"/>
          <p:cNvCxnSpPr/>
          <p:nvPr/>
        </p:nvCxnSpPr>
        <p:spPr bwMode="auto">
          <a:xfrm>
            <a:off x="5626162" y="3525304"/>
            <a:ext cx="237932" cy="0"/>
          </a:xfrm>
          <a:prstGeom prst="line">
            <a:avLst/>
          </a:prstGeom>
          <a:solidFill>
            <a:schemeClr val="accent1"/>
          </a:solidFill>
          <a:ln w="34925" cap="flat" cmpd="dbl" algn="ctr">
            <a:solidFill>
              <a:srgbClr val="996633"/>
            </a:solidFill>
            <a:prstDash val="solid"/>
            <a:round/>
            <a:headEnd type="none" w="med" len="med"/>
            <a:tailEnd type="none" w="med" len="med"/>
          </a:ln>
          <a:effectLst/>
        </p:spPr>
      </p:cxnSp>
      <p:cxnSp>
        <p:nvCxnSpPr>
          <p:cNvPr id="57" name="Straight Connector 56"/>
          <p:cNvCxnSpPr/>
          <p:nvPr/>
        </p:nvCxnSpPr>
        <p:spPr bwMode="auto">
          <a:xfrm>
            <a:off x="5630064" y="3602096"/>
            <a:ext cx="234030" cy="0"/>
          </a:xfrm>
          <a:prstGeom prst="line">
            <a:avLst/>
          </a:prstGeom>
          <a:solidFill>
            <a:schemeClr val="accent1"/>
          </a:solidFill>
          <a:ln w="34925" cap="flat" cmpd="dbl" algn="ctr">
            <a:solidFill>
              <a:srgbClr val="996633"/>
            </a:solidFill>
            <a:prstDash val="solid"/>
            <a:round/>
            <a:headEnd type="none" w="med" len="med"/>
            <a:tailEnd type="none" w="med" len="med"/>
          </a:ln>
          <a:effectLst/>
        </p:spPr>
      </p:cxnSp>
      <p:sp>
        <p:nvSpPr>
          <p:cNvPr id="58" name="Rectangle 57"/>
          <p:cNvSpPr/>
          <p:nvPr/>
        </p:nvSpPr>
        <p:spPr>
          <a:xfrm rot="16200000">
            <a:off x="5652158" y="3443078"/>
            <a:ext cx="796905" cy="347802"/>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t>Front End Electronics</a:t>
            </a:r>
          </a:p>
        </p:txBody>
      </p:sp>
      <p:sp>
        <p:nvSpPr>
          <p:cNvPr id="59" name="Rectangle 58"/>
          <p:cNvSpPr/>
          <p:nvPr/>
        </p:nvSpPr>
        <p:spPr>
          <a:xfrm>
            <a:off x="5000632" y="2517038"/>
            <a:ext cx="2364508" cy="316833"/>
          </a:xfrm>
          <a:prstGeom prst="rect">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Radiator</a:t>
            </a:r>
          </a:p>
        </p:txBody>
      </p:sp>
      <p:sp>
        <p:nvSpPr>
          <p:cNvPr id="61" name="Rectangle 60"/>
          <p:cNvSpPr/>
          <p:nvPr/>
        </p:nvSpPr>
        <p:spPr bwMode="auto">
          <a:xfrm rot="5400000">
            <a:off x="5151414" y="4198907"/>
            <a:ext cx="182391" cy="9880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62" name="Rectangle 61"/>
          <p:cNvSpPr/>
          <p:nvPr/>
        </p:nvSpPr>
        <p:spPr bwMode="auto">
          <a:xfrm rot="5400000">
            <a:off x="5974834" y="4198906"/>
            <a:ext cx="182391" cy="9880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64" name="TextBox 12"/>
          <p:cNvSpPr txBox="1"/>
          <p:nvPr/>
        </p:nvSpPr>
        <p:spPr>
          <a:xfrm>
            <a:off x="6221235" y="3721872"/>
            <a:ext cx="844545"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t>Detector Enclosure</a:t>
            </a:r>
          </a:p>
        </p:txBody>
      </p:sp>
      <p:sp>
        <p:nvSpPr>
          <p:cNvPr id="65" name="TextBox 12"/>
          <p:cNvSpPr txBox="1"/>
          <p:nvPr/>
        </p:nvSpPr>
        <p:spPr>
          <a:xfrm>
            <a:off x="4160535" y="2850525"/>
            <a:ext cx="145540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t>Heat Strap</a:t>
            </a:r>
          </a:p>
        </p:txBody>
      </p:sp>
      <p:sp>
        <p:nvSpPr>
          <p:cNvPr id="90" name="Rectangle 89"/>
          <p:cNvSpPr/>
          <p:nvPr/>
        </p:nvSpPr>
        <p:spPr bwMode="auto">
          <a:xfrm>
            <a:off x="5655839" y="3628257"/>
            <a:ext cx="90239" cy="387175"/>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91" name="Rectangle 90"/>
          <p:cNvSpPr/>
          <p:nvPr/>
        </p:nvSpPr>
        <p:spPr>
          <a:xfrm rot="16200000">
            <a:off x="5167069" y="3530457"/>
            <a:ext cx="800844" cy="176986"/>
          </a:xfrm>
          <a:prstGeom prst="rect">
            <a:avLst/>
          </a:prstGeom>
          <a:solidFill>
            <a:srgbClr val="9966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t>Plate</a:t>
            </a:r>
          </a:p>
        </p:txBody>
      </p:sp>
      <p:sp>
        <p:nvSpPr>
          <p:cNvPr id="101" name="Rectangle 100"/>
          <p:cNvSpPr/>
          <p:nvPr/>
        </p:nvSpPr>
        <p:spPr bwMode="auto">
          <a:xfrm rot="5400000">
            <a:off x="5610719" y="4012343"/>
            <a:ext cx="90239" cy="387175"/>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cxnSp>
        <p:nvCxnSpPr>
          <p:cNvPr id="105" name="Curved Connector 104"/>
          <p:cNvCxnSpPr/>
          <p:nvPr/>
        </p:nvCxnSpPr>
        <p:spPr bwMode="auto">
          <a:xfrm rot="16200000" flipV="1">
            <a:off x="5517468" y="3169770"/>
            <a:ext cx="100704" cy="13757"/>
          </a:xfrm>
          <a:prstGeom prst="curvedConnector3">
            <a:avLst>
              <a:gd name="adj1" fmla="val 50000"/>
            </a:avLst>
          </a:prstGeom>
          <a:solidFill>
            <a:schemeClr val="accent1"/>
          </a:solidFill>
          <a:ln w="76200" cap="flat" cmpd="sng" algn="ctr">
            <a:solidFill>
              <a:srgbClr val="FFC000"/>
            </a:solidFill>
            <a:prstDash val="solid"/>
            <a:round/>
            <a:headEnd type="none" w="med" len="med"/>
            <a:tailEnd type="none" w="med" len="med"/>
          </a:ln>
          <a:effectLst/>
        </p:spPr>
      </p:cxnSp>
      <p:sp>
        <p:nvSpPr>
          <p:cNvPr id="107" name="Rectangle 106"/>
          <p:cNvSpPr/>
          <p:nvPr/>
        </p:nvSpPr>
        <p:spPr>
          <a:xfrm>
            <a:off x="7188831" y="3208367"/>
            <a:ext cx="1349962" cy="1131136"/>
          </a:xfrm>
          <a:prstGeom prst="rect">
            <a:avLst/>
          </a:prstGeom>
          <a:solidFill>
            <a:srgbClr val="00B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Electronics Box</a:t>
            </a:r>
          </a:p>
        </p:txBody>
      </p:sp>
      <p:sp>
        <p:nvSpPr>
          <p:cNvPr id="108" name="Rectangle 107"/>
          <p:cNvSpPr/>
          <p:nvPr/>
        </p:nvSpPr>
        <p:spPr>
          <a:xfrm>
            <a:off x="6789420" y="4339503"/>
            <a:ext cx="2148784" cy="288617"/>
          </a:xfrm>
          <a:prstGeom prst="rect">
            <a:avLst/>
          </a:prstGeom>
          <a:solidFill>
            <a:schemeClr val="accent1">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Mounting Plate</a:t>
            </a:r>
          </a:p>
        </p:txBody>
      </p:sp>
      <p:cxnSp>
        <p:nvCxnSpPr>
          <p:cNvPr id="109" name="Straight Connector 108"/>
          <p:cNvCxnSpPr/>
          <p:nvPr/>
        </p:nvCxnSpPr>
        <p:spPr bwMode="auto">
          <a:xfrm>
            <a:off x="6224512" y="3525304"/>
            <a:ext cx="964319" cy="0"/>
          </a:xfrm>
          <a:prstGeom prst="line">
            <a:avLst/>
          </a:prstGeom>
          <a:solidFill>
            <a:schemeClr val="accent1"/>
          </a:solidFill>
          <a:ln w="34925" cap="flat" cmpd="dbl" algn="ctr">
            <a:solidFill>
              <a:srgbClr val="996633"/>
            </a:solidFill>
            <a:prstDash val="solid"/>
            <a:round/>
            <a:headEnd type="none" w="med" len="med"/>
            <a:tailEnd type="none" w="med" len="med"/>
          </a:ln>
          <a:effectLst/>
        </p:spPr>
      </p:cxnSp>
      <p:cxnSp>
        <p:nvCxnSpPr>
          <p:cNvPr id="110" name="Straight Connector 109"/>
          <p:cNvCxnSpPr/>
          <p:nvPr/>
        </p:nvCxnSpPr>
        <p:spPr bwMode="auto">
          <a:xfrm>
            <a:off x="6228414" y="3602096"/>
            <a:ext cx="960417" cy="0"/>
          </a:xfrm>
          <a:prstGeom prst="line">
            <a:avLst/>
          </a:prstGeom>
          <a:solidFill>
            <a:schemeClr val="accent1"/>
          </a:solidFill>
          <a:ln w="34925" cap="flat" cmpd="dbl" algn="ctr">
            <a:solidFill>
              <a:srgbClr val="996633"/>
            </a:solidFill>
            <a:prstDash val="solid"/>
            <a:round/>
            <a:headEnd type="none" w="med" len="med"/>
            <a:tailEnd type="none" w="med" len="med"/>
          </a:ln>
          <a:effectLst/>
        </p:spPr>
      </p:cxnSp>
      <p:cxnSp>
        <p:nvCxnSpPr>
          <p:cNvPr id="115" name="Straight Connector 114"/>
          <p:cNvCxnSpPr/>
          <p:nvPr/>
        </p:nvCxnSpPr>
        <p:spPr bwMode="auto">
          <a:xfrm>
            <a:off x="4790008" y="3393948"/>
            <a:ext cx="0" cy="945555"/>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17" name="Straight Connector 116"/>
          <p:cNvCxnSpPr/>
          <p:nvPr/>
        </p:nvCxnSpPr>
        <p:spPr bwMode="auto">
          <a:xfrm>
            <a:off x="4675708" y="3393948"/>
            <a:ext cx="0" cy="945555"/>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18" name="Straight Connector 117"/>
          <p:cNvCxnSpPr/>
          <p:nvPr/>
        </p:nvCxnSpPr>
        <p:spPr bwMode="auto">
          <a:xfrm>
            <a:off x="4555058" y="3391381"/>
            <a:ext cx="0" cy="945555"/>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119" name="TextBox 12"/>
          <p:cNvSpPr txBox="1"/>
          <p:nvPr/>
        </p:nvSpPr>
        <p:spPr>
          <a:xfrm>
            <a:off x="3753454" y="3148970"/>
            <a:ext cx="145540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t>X-Ray Filters</a:t>
            </a:r>
          </a:p>
        </p:txBody>
      </p:sp>
      <p:sp>
        <p:nvSpPr>
          <p:cNvPr id="120" name="Rectangle 119"/>
          <p:cNvSpPr/>
          <p:nvPr/>
        </p:nvSpPr>
        <p:spPr>
          <a:xfrm>
            <a:off x="296917" y="5747881"/>
            <a:ext cx="2329022" cy="288617"/>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Telescope Assembly (Concentric Rings)</a:t>
            </a:r>
          </a:p>
        </p:txBody>
      </p:sp>
      <p:sp>
        <p:nvSpPr>
          <p:cNvPr id="125" name="Can 124"/>
          <p:cNvSpPr/>
          <p:nvPr/>
        </p:nvSpPr>
        <p:spPr bwMode="auto">
          <a:xfrm rot="16200000">
            <a:off x="418441" y="2609904"/>
            <a:ext cx="2085975" cy="2100698"/>
          </a:xfrm>
          <a:prstGeom prst="can">
            <a:avLst/>
          </a:prstGeom>
          <a:solidFill>
            <a:srgbClr val="7030A0">
              <a:alpha val="10196"/>
            </a:srgb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26" name="Can 125"/>
          <p:cNvSpPr/>
          <p:nvPr/>
        </p:nvSpPr>
        <p:spPr bwMode="auto">
          <a:xfrm rot="16200000">
            <a:off x="556120" y="2716899"/>
            <a:ext cx="1780108" cy="1908255"/>
          </a:xfrm>
          <a:prstGeom prst="can">
            <a:avLst>
              <a:gd name="adj" fmla="val 20719"/>
            </a:avLst>
          </a:prstGeom>
          <a:solidFill>
            <a:srgbClr val="7030A0">
              <a:alpha val="10196"/>
            </a:srgb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27" name="Can 126"/>
          <p:cNvSpPr/>
          <p:nvPr/>
        </p:nvSpPr>
        <p:spPr bwMode="auto">
          <a:xfrm rot="16200000">
            <a:off x="711760" y="2820423"/>
            <a:ext cx="1386364" cy="1685929"/>
          </a:xfrm>
          <a:prstGeom prst="can">
            <a:avLst>
              <a:gd name="adj" fmla="val 17284"/>
            </a:avLst>
          </a:prstGeom>
          <a:solidFill>
            <a:srgbClr val="7030A0">
              <a:alpha val="10196"/>
            </a:srgb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28" name="Can 127"/>
          <p:cNvSpPr/>
          <p:nvPr/>
        </p:nvSpPr>
        <p:spPr bwMode="auto">
          <a:xfrm rot="16200000">
            <a:off x="841844" y="2936719"/>
            <a:ext cx="1078568" cy="1485904"/>
          </a:xfrm>
          <a:prstGeom prst="can">
            <a:avLst>
              <a:gd name="adj" fmla="val 9336"/>
            </a:avLst>
          </a:prstGeom>
          <a:solidFill>
            <a:srgbClr val="7030A0">
              <a:alpha val="10196"/>
            </a:srgb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29" name="Rectangle 128"/>
          <p:cNvSpPr/>
          <p:nvPr/>
        </p:nvSpPr>
        <p:spPr bwMode="auto">
          <a:xfrm rot="5400000">
            <a:off x="1522555" y="2385373"/>
            <a:ext cx="90239" cy="387175"/>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30" name="Rectangle 129"/>
          <p:cNvSpPr/>
          <p:nvPr/>
        </p:nvSpPr>
        <p:spPr bwMode="auto">
          <a:xfrm rot="5400000">
            <a:off x="1525880" y="2526987"/>
            <a:ext cx="90239" cy="387175"/>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31" name="Rectangle 130"/>
          <p:cNvSpPr/>
          <p:nvPr/>
        </p:nvSpPr>
        <p:spPr bwMode="auto">
          <a:xfrm rot="5400000">
            <a:off x="1522554" y="2723859"/>
            <a:ext cx="90239" cy="387175"/>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32" name="Rectangle 131"/>
          <p:cNvSpPr/>
          <p:nvPr/>
        </p:nvSpPr>
        <p:spPr bwMode="auto">
          <a:xfrm rot="5400000">
            <a:off x="1525038" y="2908765"/>
            <a:ext cx="90239" cy="387175"/>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39" name="TextBox 12"/>
          <p:cNvSpPr txBox="1"/>
          <p:nvPr/>
        </p:nvSpPr>
        <p:spPr>
          <a:xfrm>
            <a:off x="6331949" y="2987740"/>
            <a:ext cx="524386"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Heat</a:t>
            </a:r>
          </a:p>
          <a:p>
            <a:r>
              <a:rPr lang="en-US" sz="1100" dirty="0"/>
              <a:t>Pipe</a:t>
            </a:r>
          </a:p>
        </p:txBody>
      </p:sp>
      <p:cxnSp>
        <p:nvCxnSpPr>
          <p:cNvPr id="143" name="Elbow Connector 142"/>
          <p:cNvCxnSpPr/>
          <p:nvPr/>
        </p:nvCxnSpPr>
        <p:spPr bwMode="auto">
          <a:xfrm rot="5400000" flipH="1" flipV="1">
            <a:off x="6165769" y="2981743"/>
            <a:ext cx="518383" cy="227774"/>
          </a:xfrm>
          <a:prstGeom prst="bentConnector3">
            <a:avLst>
              <a:gd name="adj1" fmla="val 94711"/>
            </a:avLst>
          </a:prstGeom>
          <a:solidFill>
            <a:schemeClr val="accent1"/>
          </a:solidFill>
          <a:ln w="57150" cap="flat" cmpd="sng" algn="ctr">
            <a:solidFill>
              <a:srgbClr val="FFC000"/>
            </a:solidFill>
            <a:prstDash val="solid"/>
            <a:round/>
            <a:headEnd type="none" w="med" len="med"/>
            <a:tailEnd type="none" w="med" len="med"/>
          </a:ln>
          <a:effectLst/>
        </p:spPr>
      </p:cxnSp>
      <p:sp>
        <p:nvSpPr>
          <p:cNvPr id="43" name="Rectangle 42"/>
          <p:cNvSpPr/>
          <p:nvPr/>
        </p:nvSpPr>
        <p:spPr>
          <a:xfrm>
            <a:off x="5478997" y="5747881"/>
            <a:ext cx="2329022" cy="288617"/>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Sensor Assembly or Detector Assembly</a:t>
            </a:r>
          </a:p>
        </p:txBody>
      </p:sp>
      <p:grpSp>
        <p:nvGrpSpPr>
          <p:cNvPr id="44" name="Group 43"/>
          <p:cNvGrpSpPr/>
          <p:nvPr/>
        </p:nvGrpSpPr>
        <p:grpSpPr>
          <a:xfrm>
            <a:off x="6980674" y="1288055"/>
            <a:ext cx="638175" cy="81591"/>
            <a:chOff x="4596219" y="3249994"/>
            <a:chExt cx="881486" cy="65675"/>
          </a:xfrm>
        </p:grpSpPr>
        <p:sp>
          <p:nvSpPr>
            <p:cNvPr id="51" name="Freeform 50"/>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52" name="Freeform 51"/>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sp>
        <p:nvSpPr>
          <p:cNvPr id="60" name="TextBox 12"/>
          <p:cNvSpPr txBox="1"/>
          <p:nvPr/>
        </p:nvSpPr>
        <p:spPr>
          <a:xfrm>
            <a:off x="7618849" y="1210441"/>
            <a:ext cx="1129360"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MLI</a:t>
            </a:r>
          </a:p>
          <a:p>
            <a:r>
              <a:rPr lang="en-US" sz="1100" dirty="0"/>
              <a:t>Heater</a:t>
            </a:r>
          </a:p>
          <a:p>
            <a:r>
              <a:rPr lang="en-US" sz="1100" dirty="0"/>
              <a:t>Isolator</a:t>
            </a:r>
          </a:p>
          <a:p>
            <a:r>
              <a:rPr lang="en-US" sz="1100" dirty="0"/>
              <a:t>Heat Strap or Heat Pipe</a:t>
            </a:r>
          </a:p>
          <a:p>
            <a:r>
              <a:rPr lang="en-US" sz="1100" dirty="0"/>
              <a:t>Elec. Wire</a:t>
            </a:r>
          </a:p>
        </p:txBody>
      </p:sp>
      <p:sp>
        <p:nvSpPr>
          <p:cNvPr id="63" name="Rectangle 62"/>
          <p:cNvSpPr/>
          <p:nvPr/>
        </p:nvSpPr>
        <p:spPr bwMode="auto">
          <a:xfrm rot="5400000">
            <a:off x="7254642" y="1228729"/>
            <a:ext cx="90239" cy="576883"/>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66" name="TextBox 12"/>
          <p:cNvSpPr txBox="1"/>
          <p:nvPr/>
        </p:nvSpPr>
        <p:spPr>
          <a:xfrm>
            <a:off x="7142442" y="1040234"/>
            <a:ext cx="79998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LEGEND</a:t>
            </a:r>
          </a:p>
        </p:txBody>
      </p:sp>
      <p:sp>
        <p:nvSpPr>
          <p:cNvPr id="67" name="Rectangle 66"/>
          <p:cNvSpPr/>
          <p:nvPr/>
        </p:nvSpPr>
        <p:spPr bwMode="auto">
          <a:xfrm>
            <a:off x="6888480" y="1061581"/>
            <a:ext cx="1927860" cy="1256590"/>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68" name="Rectangle 67"/>
          <p:cNvSpPr/>
          <p:nvPr/>
        </p:nvSpPr>
        <p:spPr bwMode="auto">
          <a:xfrm>
            <a:off x="7011319" y="1634328"/>
            <a:ext cx="576883" cy="9023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cxnSp>
        <p:nvCxnSpPr>
          <p:cNvPr id="69" name="Curved Connector 68"/>
          <p:cNvCxnSpPr/>
          <p:nvPr/>
        </p:nvCxnSpPr>
        <p:spPr bwMode="auto">
          <a:xfrm flipV="1">
            <a:off x="7011318" y="1810605"/>
            <a:ext cx="576883" cy="84169"/>
          </a:xfrm>
          <a:prstGeom prst="curvedConnector3">
            <a:avLst>
              <a:gd name="adj1" fmla="val 50000"/>
            </a:avLst>
          </a:prstGeom>
          <a:solidFill>
            <a:schemeClr val="accent1"/>
          </a:solidFill>
          <a:ln w="76200" cap="flat" cmpd="sng" algn="ctr">
            <a:solidFill>
              <a:srgbClr val="FFC000"/>
            </a:solidFill>
            <a:prstDash val="solid"/>
            <a:round/>
            <a:headEnd type="none" w="med" len="med"/>
            <a:tailEnd type="none" w="med" len="med"/>
          </a:ln>
          <a:effectLst/>
        </p:spPr>
      </p:cxnSp>
      <p:cxnSp>
        <p:nvCxnSpPr>
          <p:cNvPr id="70" name="Straight Connector 69"/>
          <p:cNvCxnSpPr/>
          <p:nvPr/>
        </p:nvCxnSpPr>
        <p:spPr bwMode="auto">
          <a:xfrm>
            <a:off x="7011318" y="2163502"/>
            <a:ext cx="576883" cy="0"/>
          </a:xfrm>
          <a:prstGeom prst="line">
            <a:avLst/>
          </a:prstGeom>
          <a:solidFill>
            <a:schemeClr val="accent1"/>
          </a:solidFill>
          <a:ln w="34925" cap="flat" cmpd="dbl" algn="ctr">
            <a:solidFill>
              <a:srgbClr val="996633"/>
            </a:solidFill>
            <a:prstDash val="solid"/>
            <a:round/>
            <a:headEnd type="none" w="med" len="med"/>
            <a:tailEnd type="none" w="med" len="med"/>
          </a:ln>
          <a:effectLst/>
        </p:spPr>
      </p:cxnSp>
      <p:sp>
        <p:nvSpPr>
          <p:cNvPr id="71" name="TextBox 12"/>
          <p:cNvSpPr txBox="1"/>
          <p:nvPr/>
        </p:nvSpPr>
        <p:spPr>
          <a:xfrm>
            <a:off x="324554" y="1727504"/>
            <a:ext cx="2160775"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t>Heaters on each concentric ring for precise control of gradients</a:t>
            </a:r>
          </a:p>
        </p:txBody>
      </p:sp>
      <p:cxnSp>
        <p:nvCxnSpPr>
          <p:cNvPr id="72" name="Straight Arrow Connector 71"/>
          <p:cNvCxnSpPr>
            <a:endCxn id="129" idx="1"/>
          </p:cNvCxnSpPr>
          <p:nvPr/>
        </p:nvCxnSpPr>
        <p:spPr>
          <a:xfrm>
            <a:off x="1155940" y="2163502"/>
            <a:ext cx="411734" cy="3703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a:off x="1155940" y="2163502"/>
            <a:ext cx="411734" cy="5119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73"/>
          <p:cNvCxnSpPr>
            <a:endCxn id="131" idx="1"/>
          </p:cNvCxnSpPr>
          <p:nvPr/>
        </p:nvCxnSpPr>
        <p:spPr>
          <a:xfrm>
            <a:off x="1155940" y="2163502"/>
            <a:ext cx="411733" cy="7088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5" name="Straight Arrow Connector 74"/>
          <p:cNvCxnSpPr>
            <a:endCxn id="132" idx="1"/>
          </p:cNvCxnSpPr>
          <p:nvPr/>
        </p:nvCxnSpPr>
        <p:spPr>
          <a:xfrm>
            <a:off x="1155940" y="2163502"/>
            <a:ext cx="414217" cy="8937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H="1" flipV="1">
            <a:off x="6331951" y="4185329"/>
            <a:ext cx="355266" cy="6381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7" name="TextBox 12"/>
          <p:cNvSpPr txBox="1"/>
          <p:nvPr/>
        </p:nvSpPr>
        <p:spPr>
          <a:xfrm>
            <a:off x="6087363" y="4823470"/>
            <a:ext cx="2850841"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100" dirty="0"/>
              <a:t>Cold-biased detector enclosure with heater control</a:t>
            </a:r>
          </a:p>
          <a:p>
            <a:pPr marL="171450" indent="-171450">
              <a:buFont typeface="Arial" panose="020B0604020202020204" pitchFamily="34" charset="0"/>
              <a:buChar char="•"/>
            </a:pPr>
            <a:r>
              <a:rPr lang="en-US" sz="1100" dirty="0"/>
              <a:t>Separate trim heater on detector plate for precise temperature control</a:t>
            </a:r>
          </a:p>
        </p:txBody>
      </p:sp>
      <p:sp>
        <p:nvSpPr>
          <p:cNvPr id="78" name="Rectangle 77"/>
          <p:cNvSpPr/>
          <p:nvPr/>
        </p:nvSpPr>
        <p:spPr bwMode="auto">
          <a:xfrm rot="5400000">
            <a:off x="7818692" y="3855711"/>
            <a:ext cx="90239" cy="576883"/>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79" name="TextBox 12">
            <a:extLst>
              <a:ext uri="{FF2B5EF4-FFF2-40B4-BE49-F238E27FC236}">
                <a16:creationId xmlns:a16="http://schemas.microsoft.com/office/drawing/2014/main" id="{E5E0B5BC-EE34-4CD4-8A37-52BA897B5A0F}"/>
              </a:ext>
            </a:extLst>
          </p:cNvPr>
          <p:cNvSpPr txBox="1"/>
          <p:nvPr/>
        </p:nvSpPr>
        <p:spPr>
          <a:xfrm>
            <a:off x="2778348" y="1236464"/>
            <a:ext cx="2850841" cy="9387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t>Note:</a:t>
            </a:r>
            <a:r>
              <a:rPr lang="en-US" sz="1100" dirty="0"/>
              <a:t> If cryogenic temperatures are required on the detector, combine with “Actively Cooled Detector” or “Sub-Kelvin Detector” architectures shown in the optical sections above</a:t>
            </a:r>
          </a:p>
        </p:txBody>
      </p:sp>
    </p:spTree>
    <p:extLst>
      <p:ext uri="{BB962C8B-B14F-4D97-AF65-F5344CB8AC3E}">
        <p14:creationId xmlns:p14="http://schemas.microsoft.com/office/powerpoint/2010/main" val="685482253"/>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r>
              <a:rPr lang="en-US" altLang="en-US" sz="2800" dirty="0"/>
              <a:t>Gamma-Ray Instruments</a:t>
            </a:r>
            <a:endParaRPr lang="en-US" altLang="en-US" sz="2800" dirty="0">
              <a:solidFill>
                <a:srgbClr val="FF0000"/>
              </a:solidFill>
            </a:endParaRPr>
          </a:p>
        </p:txBody>
      </p:sp>
      <p:sp>
        <p:nvSpPr>
          <p:cNvPr id="304131" name="Rectangle 3"/>
          <p:cNvSpPr>
            <a:spLocks noGrp="1" noChangeArrowheads="1"/>
          </p:cNvSpPr>
          <p:nvPr>
            <p:ph type="body" sz="half" idx="1"/>
          </p:nvPr>
        </p:nvSpPr>
        <p:spPr>
          <a:xfrm>
            <a:off x="498475" y="977900"/>
            <a:ext cx="8472488" cy="5155361"/>
          </a:xfrm>
        </p:spPr>
        <p:txBody>
          <a:bodyPr/>
          <a:lstStyle/>
          <a:p>
            <a:r>
              <a:rPr lang="en-US" altLang="en-US" sz="1400" dirty="0"/>
              <a:t>Gamma Ray Instruments typically require low Z-energy materials (carbon fibers, plastics, silicon and other select materials) to minimize background noise so that the science signal can be obtained</a:t>
            </a:r>
          </a:p>
          <a:p>
            <a:pPr lvl="1"/>
            <a:r>
              <a:rPr lang="en-US" altLang="en-US" sz="1200" dirty="0"/>
              <a:t>Unfortunately, most thermal hardware is metallic and high Z-energy</a:t>
            </a:r>
          </a:p>
          <a:p>
            <a:pPr lvl="1"/>
            <a:r>
              <a:rPr lang="en-US" altLang="en-US" sz="1200" dirty="0"/>
              <a:t>Thermally conductive carbon composites and epoxies are essential for these designs</a:t>
            </a:r>
            <a:endParaRPr lang="en-US" altLang="en-US" sz="1400" dirty="0"/>
          </a:p>
          <a:p>
            <a:r>
              <a:rPr lang="en-US" altLang="en-US" sz="1400" dirty="0"/>
              <a:t>Gamma-ray instruments require large numbers of detectors, greatly increasing heat dissipation</a:t>
            </a:r>
          </a:p>
          <a:p>
            <a:pPr lvl="1"/>
            <a:r>
              <a:rPr lang="en-US" altLang="en-US" sz="1200" dirty="0"/>
              <a:t>Metallic heat pipes may be unavoidable due to the large quantities of heat to be transported</a:t>
            </a:r>
          </a:p>
          <a:p>
            <a:pPr lvl="1"/>
            <a:r>
              <a:rPr lang="en-US" altLang="en-US" sz="1200" dirty="0"/>
              <a:t>However, Annealed Pyrolytic Graphite (APG) is preferable to any metals for heat straps and </a:t>
            </a:r>
            <a:r>
              <a:rPr lang="en-US" altLang="en-US" sz="1200" dirty="0" err="1"/>
              <a:t>doublers</a:t>
            </a:r>
            <a:endParaRPr lang="en-US" altLang="en-US" sz="1400" dirty="0"/>
          </a:p>
          <a:p>
            <a:r>
              <a:rPr lang="en-US" altLang="en-US" sz="1400" dirty="0"/>
              <a:t>If stacked detector “trays” are used for these designs, it is as essential to flesh out the detailed design of each tray to ensure adequate thermal control and heat rejection as it is to manage the overall thermal design</a:t>
            </a:r>
          </a:p>
          <a:p>
            <a:pPr lvl="1"/>
            <a:r>
              <a:rPr lang="en-US" altLang="en-US" sz="1200" dirty="0"/>
              <a:t>Note that a small change or improvement to one tray propagates to all trays, and therefore may have a huge impact on overall instrument resources</a:t>
            </a:r>
          </a:p>
          <a:p>
            <a:pPr lvl="1"/>
            <a:r>
              <a:rPr lang="en-US" altLang="en-US" sz="1200" dirty="0"/>
              <a:t>Front-End Electronics (FEE) for these trays may be the largest source of heat</a:t>
            </a:r>
          </a:p>
          <a:p>
            <a:pPr lvl="1"/>
            <a:r>
              <a:rPr lang="en-US" altLang="en-US" sz="1200" dirty="0"/>
              <a:t>Harness conductance must be considered as a significant vehicle for heat transport</a:t>
            </a:r>
          </a:p>
          <a:p>
            <a:pPr lvl="1"/>
            <a:endParaRPr lang="en-US" altLang="en-US" sz="1400" dirty="0"/>
          </a:p>
        </p:txBody>
      </p:sp>
      <p:sp>
        <p:nvSpPr>
          <p:cNvPr id="4" name="Rectangle 3"/>
          <p:cNvSpPr/>
          <p:nvPr/>
        </p:nvSpPr>
        <p:spPr>
          <a:xfrm>
            <a:off x="5451619" y="4270226"/>
            <a:ext cx="2448372" cy="195447"/>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t>Detector Tray</a:t>
            </a:r>
          </a:p>
        </p:txBody>
      </p:sp>
      <p:sp>
        <p:nvSpPr>
          <p:cNvPr id="5" name="Rectangle 4"/>
          <p:cNvSpPr/>
          <p:nvPr/>
        </p:nvSpPr>
        <p:spPr>
          <a:xfrm>
            <a:off x="5451619" y="4561163"/>
            <a:ext cx="2448372" cy="195447"/>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t>Detector Tray</a:t>
            </a:r>
          </a:p>
        </p:txBody>
      </p:sp>
      <p:sp>
        <p:nvSpPr>
          <p:cNvPr id="6" name="Rectangle 5"/>
          <p:cNvSpPr/>
          <p:nvPr/>
        </p:nvSpPr>
        <p:spPr>
          <a:xfrm>
            <a:off x="5451619" y="4852100"/>
            <a:ext cx="2448372" cy="195447"/>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t>Detector Tray</a:t>
            </a:r>
          </a:p>
        </p:txBody>
      </p:sp>
      <p:sp>
        <p:nvSpPr>
          <p:cNvPr id="7" name="Rectangle 6"/>
          <p:cNvSpPr/>
          <p:nvPr/>
        </p:nvSpPr>
        <p:spPr>
          <a:xfrm>
            <a:off x="5451619" y="5116558"/>
            <a:ext cx="2448372" cy="195447"/>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t>Detector Tray</a:t>
            </a:r>
          </a:p>
        </p:txBody>
      </p:sp>
      <p:sp>
        <p:nvSpPr>
          <p:cNvPr id="8" name="Rectangle 7"/>
          <p:cNvSpPr/>
          <p:nvPr/>
        </p:nvSpPr>
        <p:spPr>
          <a:xfrm>
            <a:off x="5451619" y="5407495"/>
            <a:ext cx="2448372" cy="195447"/>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t>Detector Tray</a:t>
            </a:r>
          </a:p>
        </p:txBody>
      </p:sp>
      <p:sp>
        <p:nvSpPr>
          <p:cNvPr id="9" name="Rectangle 8"/>
          <p:cNvSpPr/>
          <p:nvPr/>
        </p:nvSpPr>
        <p:spPr>
          <a:xfrm>
            <a:off x="5451619" y="5698432"/>
            <a:ext cx="2448372" cy="195447"/>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t>Detector Tray</a:t>
            </a:r>
          </a:p>
        </p:txBody>
      </p:sp>
      <p:cxnSp>
        <p:nvCxnSpPr>
          <p:cNvPr id="10" name="Straight Connector 9"/>
          <p:cNvCxnSpPr/>
          <p:nvPr/>
        </p:nvCxnSpPr>
        <p:spPr bwMode="auto">
          <a:xfrm>
            <a:off x="5425078" y="4171003"/>
            <a:ext cx="0" cy="1804495"/>
          </a:xfrm>
          <a:prstGeom prst="line">
            <a:avLst/>
          </a:prstGeom>
          <a:solidFill>
            <a:schemeClr val="accent1"/>
          </a:solidFill>
          <a:ln w="57150" cap="flat" cmpd="sng" algn="ctr">
            <a:solidFill>
              <a:schemeClr val="bg1">
                <a:lumMod val="65000"/>
              </a:schemeClr>
            </a:solidFill>
            <a:prstDash val="solid"/>
            <a:round/>
            <a:headEnd type="none" w="med" len="med"/>
            <a:tailEnd type="none" w="med" len="med"/>
          </a:ln>
          <a:effectLst/>
        </p:spPr>
      </p:cxnSp>
      <p:cxnSp>
        <p:nvCxnSpPr>
          <p:cNvPr id="12" name="Straight Connector 11"/>
          <p:cNvCxnSpPr/>
          <p:nvPr/>
        </p:nvCxnSpPr>
        <p:spPr bwMode="auto">
          <a:xfrm>
            <a:off x="7899991" y="4167568"/>
            <a:ext cx="0" cy="1804495"/>
          </a:xfrm>
          <a:prstGeom prst="line">
            <a:avLst/>
          </a:prstGeom>
          <a:solidFill>
            <a:schemeClr val="accent1"/>
          </a:solidFill>
          <a:ln w="57150" cap="flat" cmpd="sng" algn="ctr">
            <a:solidFill>
              <a:schemeClr val="bg1">
                <a:lumMod val="65000"/>
              </a:schemeClr>
            </a:solidFill>
            <a:prstDash val="solid"/>
            <a:round/>
            <a:headEnd type="none" w="med" len="med"/>
            <a:tailEnd type="none" w="med" len="med"/>
          </a:ln>
          <a:effectLst/>
        </p:spPr>
      </p:cxnSp>
      <p:sp>
        <p:nvSpPr>
          <p:cNvPr id="13" name="Rectangle 12"/>
          <p:cNvSpPr/>
          <p:nvPr/>
        </p:nvSpPr>
        <p:spPr>
          <a:xfrm>
            <a:off x="5199321" y="5972063"/>
            <a:ext cx="2966484" cy="288617"/>
          </a:xfrm>
          <a:prstGeom prst="rect">
            <a:avLst/>
          </a:prstGeom>
          <a:solidFill>
            <a:schemeClr val="accent1">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Instrument Bench</a:t>
            </a:r>
          </a:p>
        </p:txBody>
      </p:sp>
      <p:sp>
        <p:nvSpPr>
          <p:cNvPr id="3" name="Diamond 2"/>
          <p:cNvSpPr/>
          <p:nvPr/>
        </p:nvSpPr>
        <p:spPr bwMode="auto">
          <a:xfrm>
            <a:off x="1020725" y="4489445"/>
            <a:ext cx="3083442" cy="1254226"/>
          </a:xfrm>
          <a:prstGeom prst="diamond">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6" name="Diamond 15"/>
          <p:cNvSpPr/>
          <p:nvPr/>
        </p:nvSpPr>
        <p:spPr bwMode="auto">
          <a:xfrm>
            <a:off x="1973580" y="4570642"/>
            <a:ext cx="1183403" cy="481363"/>
          </a:xfrm>
          <a:prstGeom prst="diamond">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800" dirty="0">
                <a:latin typeface="Arial" pitchFamily="-108" charset="0"/>
                <a:ea typeface="ＭＳ Ｐゴシック" pitchFamily="-108" charset="-128"/>
                <a:cs typeface="ＭＳ Ｐゴシック" pitchFamily="-108" charset="-128"/>
              </a:rPr>
              <a:t>Detector</a:t>
            </a:r>
          </a:p>
        </p:txBody>
      </p:sp>
      <p:sp>
        <p:nvSpPr>
          <p:cNvPr id="17" name="Diamond 16"/>
          <p:cNvSpPr/>
          <p:nvPr/>
        </p:nvSpPr>
        <p:spPr bwMode="auto">
          <a:xfrm>
            <a:off x="1254140" y="4863260"/>
            <a:ext cx="1183403" cy="481363"/>
          </a:xfrm>
          <a:prstGeom prst="diamond">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rPr>
              <a:t>Detector</a:t>
            </a:r>
          </a:p>
        </p:txBody>
      </p:sp>
      <p:sp>
        <p:nvSpPr>
          <p:cNvPr id="18" name="Diamond 17"/>
          <p:cNvSpPr/>
          <p:nvPr/>
        </p:nvSpPr>
        <p:spPr bwMode="auto">
          <a:xfrm>
            <a:off x="2679153" y="4864032"/>
            <a:ext cx="1183403" cy="481363"/>
          </a:xfrm>
          <a:prstGeom prst="diamond">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800" dirty="0">
                <a:latin typeface="Arial" pitchFamily="-108" charset="0"/>
                <a:ea typeface="ＭＳ Ｐゴシック" pitchFamily="-108" charset="-128"/>
                <a:cs typeface="ＭＳ Ｐゴシック" pitchFamily="-108" charset="-128"/>
              </a:rPr>
              <a:t>Detector</a:t>
            </a:r>
          </a:p>
        </p:txBody>
      </p:sp>
      <p:sp>
        <p:nvSpPr>
          <p:cNvPr id="19" name="Diamond 18"/>
          <p:cNvSpPr/>
          <p:nvPr/>
        </p:nvSpPr>
        <p:spPr bwMode="auto">
          <a:xfrm>
            <a:off x="1970744" y="5157156"/>
            <a:ext cx="1183403" cy="481363"/>
          </a:xfrm>
          <a:prstGeom prst="diamond">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600" dirty="0">
                <a:latin typeface="Arial" pitchFamily="-108" charset="0"/>
                <a:ea typeface="ＭＳ Ｐゴシック" pitchFamily="-108" charset="-128"/>
                <a:cs typeface="ＭＳ Ｐゴシック" pitchFamily="-108" charset="-128"/>
              </a:rPr>
              <a:t>Front-End Electronics</a:t>
            </a:r>
            <a:endParaRPr kumimoji="0" lang="en-US" sz="600" b="0"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1" name="Parallelogram 10"/>
          <p:cNvSpPr/>
          <p:nvPr/>
        </p:nvSpPr>
        <p:spPr bwMode="auto">
          <a:xfrm rot="16200000">
            <a:off x="1401228" y="4736055"/>
            <a:ext cx="777321" cy="1538323"/>
          </a:xfrm>
          <a:prstGeom prst="parallelogram">
            <a:avLst>
              <a:gd name="adj" fmla="val 80754"/>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21" name="Parallelogram 20"/>
          <p:cNvSpPr/>
          <p:nvPr/>
        </p:nvSpPr>
        <p:spPr bwMode="auto">
          <a:xfrm rot="16200000" flipV="1">
            <a:off x="2942947" y="4729662"/>
            <a:ext cx="777321" cy="1545117"/>
          </a:xfrm>
          <a:prstGeom prst="parallelogram">
            <a:avLst>
              <a:gd name="adj" fmla="val 80754"/>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4" name="TextBox 13"/>
          <p:cNvSpPr txBox="1"/>
          <p:nvPr/>
        </p:nvSpPr>
        <p:spPr>
          <a:xfrm>
            <a:off x="3229246" y="5567627"/>
            <a:ext cx="1802920" cy="261610"/>
          </a:xfrm>
          <a:prstGeom prst="rect">
            <a:avLst/>
          </a:prstGeom>
          <a:noFill/>
        </p:spPr>
        <p:txBody>
          <a:bodyPr wrap="square" rtlCol="0">
            <a:spAutoFit/>
          </a:bodyPr>
          <a:lstStyle/>
          <a:p>
            <a:r>
              <a:rPr lang="en-US" sz="1100" dirty="0"/>
              <a:t>Detector Tray</a:t>
            </a:r>
          </a:p>
        </p:txBody>
      </p:sp>
      <p:sp>
        <p:nvSpPr>
          <p:cNvPr id="20" name="Oval 19"/>
          <p:cNvSpPr/>
          <p:nvPr/>
        </p:nvSpPr>
        <p:spPr bwMode="auto">
          <a:xfrm>
            <a:off x="754334" y="4302693"/>
            <a:ext cx="3752491" cy="1863035"/>
          </a:xfrm>
          <a:prstGeom prst="ellipse">
            <a:avLst/>
          </a:prstGeom>
          <a:no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cxnSp>
        <p:nvCxnSpPr>
          <p:cNvPr id="23" name="Straight Connector 22"/>
          <p:cNvCxnSpPr>
            <a:stCxn id="20" idx="0"/>
            <a:endCxn id="4" idx="1"/>
          </p:cNvCxnSpPr>
          <p:nvPr/>
        </p:nvCxnSpPr>
        <p:spPr bwMode="auto">
          <a:xfrm>
            <a:off x="2630580" y="4302693"/>
            <a:ext cx="2821039" cy="65257"/>
          </a:xfrm>
          <a:prstGeom prst="line">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6" name="Straight Connector 25"/>
          <p:cNvCxnSpPr/>
          <p:nvPr/>
        </p:nvCxnSpPr>
        <p:spPr bwMode="auto">
          <a:xfrm flipV="1">
            <a:off x="4320492" y="4364954"/>
            <a:ext cx="1157667" cy="1280028"/>
          </a:xfrm>
          <a:prstGeom prst="line">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5" name="TextBox 24"/>
          <p:cNvSpPr txBox="1"/>
          <p:nvPr/>
        </p:nvSpPr>
        <p:spPr>
          <a:xfrm>
            <a:off x="3448158" y="6114185"/>
            <a:ext cx="1751163" cy="430887"/>
          </a:xfrm>
          <a:prstGeom prst="rect">
            <a:avLst/>
          </a:prstGeom>
          <a:noFill/>
        </p:spPr>
        <p:txBody>
          <a:bodyPr wrap="square" rtlCol="0">
            <a:spAutoFit/>
          </a:bodyPr>
          <a:lstStyle/>
          <a:p>
            <a:pPr algn="ctr"/>
            <a:r>
              <a:rPr lang="en-US" sz="1050" dirty="0"/>
              <a:t>Composite or other Low-Z Energy Structure</a:t>
            </a:r>
          </a:p>
        </p:txBody>
      </p:sp>
      <p:cxnSp>
        <p:nvCxnSpPr>
          <p:cNvPr id="29" name="Straight Arrow Connector 28"/>
          <p:cNvCxnSpPr>
            <a:stCxn id="25" idx="0"/>
          </p:cNvCxnSpPr>
          <p:nvPr/>
        </p:nvCxnSpPr>
        <p:spPr>
          <a:xfrm flipV="1">
            <a:off x="4323740" y="5580131"/>
            <a:ext cx="1101339" cy="5340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a:stCxn id="25" idx="0"/>
          </p:cNvCxnSpPr>
          <p:nvPr/>
        </p:nvCxnSpPr>
        <p:spPr>
          <a:xfrm flipV="1">
            <a:off x="4323740" y="6087646"/>
            <a:ext cx="1101338" cy="265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a:stCxn id="25" idx="0"/>
          </p:cNvCxnSpPr>
          <p:nvPr/>
        </p:nvCxnSpPr>
        <p:spPr>
          <a:xfrm flipH="1" flipV="1">
            <a:off x="2781589" y="5732805"/>
            <a:ext cx="1542151" cy="3813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9" name="Rectangle 38"/>
          <p:cNvSpPr/>
          <p:nvPr/>
        </p:nvSpPr>
        <p:spPr>
          <a:xfrm rot="16200000">
            <a:off x="7360619" y="4920011"/>
            <a:ext cx="2364508" cy="316833"/>
          </a:xfrm>
          <a:prstGeom prst="rect">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Radiator</a:t>
            </a:r>
          </a:p>
        </p:txBody>
      </p:sp>
      <p:cxnSp>
        <p:nvCxnSpPr>
          <p:cNvPr id="40" name="Elbow Connector 39"/>
          <p:cNvCxnSpPr>
            <a:stCxn id="4" idx="3"/>
            <a:endCxn id="39" idx="0"/>
          </p:cNvCxnSpPr>
          <p:nvPr/>
        </p:nvCxnSpPr>
        <p:spPr bwMode="auto">
          <a:xfrm>
            <a:off x="7899991" y="4367950"/>
            <a:ext cx="484466" cy="710478"/>
          </a:xfrm>
          <a:prstGeom prst="bentConnector5">
            <a:avLst>
              <a:gd name="adj1" fmla="val 11574"/>
              <a:gd name="adj2" fmla="val 219355"/>
              <a:gd name="adj3" fmla="val 93768"/>
            </a:avLst>
          </a:prstGeom>
          <a:solidFill>
            <a:schemeClr val="accent1"/>
          </a:solidFill>
          <a:ln w="57150" cap="flat" cmpd="sng" algn="ctr">
            <a:solidFill>
              <a:srgbClr val="FFC000"/>
            </a:solidFill>
            <a:prstDash val="solid"/>
            <a:round/>
            <a:headEnd type="none" w="med" len="med"/>
            <a:tailEnd type="none" w="med" len="med"/>
          </a:ln>
          <a:effectLst/>
        </p:spPr>
      </p:cxnSp>
      <p:sp>
        <p:nvSpPr>
          <p:cNvPr id="48" name="TextBox 12"/>
          <p:cNvSpPr txBox="1"/>
          <p:nvPr/>
        </p:nvSpPr>
        <p:spPr>
          <a:xfrm>
            <a:off x="7922640" y="5229219"/>
            <a:ext cx="524386"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Heat</a:t>
            </a:r>
          </a:p>
          <a:p>
            <a:r>
              <a:rPr lang="en-US" sz="1100" dirty="0"/>
              <a:t>Pipe</a:t>
            </a:r>
          </a:p>
        </p:txBody>
      </p:sp>
    </p:spTree>
    <p:extLst>
      <p:ext uri="{BB962C8B-B14F-4D97-AF65-F5344CB8AC3E}">
        <p14:creationId xmlns:p14="http://schemas.microsoft.com/office/powerpoint/2010/main" val="85982627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C79E8-FECF-4C72-8B29-06CD1480473D}"/>
              </a:ext>
            </a:extLst>
          </p:cNvPr>
          <p:cNvSpPr>
            <a:spLocks noGrp="1"/>
          </p:cNvSpPr>
          <p:nvPr>
            <p:ph type="title"/>
          </p:nvPr>
        </p:nvSpPr>
        <p:spPr/>
        <p:txBody>
          <a:bodyPr/>
          <a:lstStyle/>
          <a:p>
            <a:r>
              <a:rPr lang="en-US" dirty="0"/>
              <a:t>Rapid Thermal Design in the IDC</a:t>
            </a:r>
          </a:p>
        </p:txBody>
      </p:sp>
      <p:sp>
        <p:nvSpPr>
          <p:cNvPr id="3" name="Content Placeholder 2">
            <a:extLst>
              <a:ext uri="{FF2B5EF4-FFF2-40B4-BE49-F238E27FC236}">
                <a16:creationId xmlns:a16="http://schemas.microsoft.com/office/drawing/2014/main" id="{664BD80B-39F4-461D-887C-6326C1028A44}"/>
              </a:ext>
            </a:extLst>
          </p:cNvPr>
          <p:cNvSpPr>
            <a:spLocks noGrp="1"/>
          </p:cNvSpPr>
          <p:nvPr>
            <p:ph idx="1"/>
          </p:nvPr>
        </p:nvSpPr>
        <p:spPr/>
        <p:txBody>
          <a:bodyPr/>
          <a:lstStyle/>
          <a:p>
            <a:r>
              <a:rPr lang="en-US" dirty="0"/>
              <a:t>GSFC’s </a:t>
            </a:r>
            <a:r>
              <a:rPr lang="en-US" b="1" dirty="0"/>
              <a:t>Integrated Design Center (IDC) </a:t>
            </a:r>
            <a:r>
              <a:rPr lang="en-US" dirty="0"/>
              <a:t>provides an environment that facilitates multi-disciplinary, concurrent, collaborative, space system engineering design and analysis activities, to allow rapid development of science instrumentation and mission architecture concepts</a:t>
            </a:r>
          </a:p>
          <a:p>
            <a:pPr lvl="1"/>
            <a:r>
              <a:rPr lang="en-US" dirty="0"/>
              <a:t>The IDC has been in existence since 1997, and its Instrument Design Laboratory (IDL), through hundreds of instrument studies, has refined and sharpened its process for rapid instrument design</a:t>
            </a:r>
          </a:p>
          <a:p>
            <a:pPr lvl="2"/>
            <a:r>
              <a:rPr lang="en-US" dirty="0"/>
              <a:t>Thermal modeling for the IDL has been adapted to a dynamic engineering environment where all subsystems are working together towards a consistent point design within a few days</a:t>
            </a:r>
          </a:p>
          <a:p>
            <a:pPr lvl="1"/>
            <a:r>
              <a:rPr lang="en-US" dirty="0"/>
              <a:t>The guidelines in this lecture originate from the experience and lessons learned over two decades of IDL thermal design </a:t>
            </a:r>
          </a:p>
          <a:p>
            <a:pPr lvl="2"/>
            <a:r>
              <a:rPr lang="en-US" dirty="0"/>
              <a:t>Objectives of this lecture: </a:t>
            </a:r>
          </a:p>
          <a:p>
            <a:pPr lvl="3"/>
            <a:r>
              <a:rPr lang="en-US" dirty="0"/>
              <a:t>To provide a condensed guide for the most efficient way to develop thermal models and conduct thermal analysis within </a:t>
            </a:r>
            <a:r>
              <a:rPr lang="en-US" b="1" dirty="0"/>
              <a:t>one to two weeks</a:t>
            </a:r>
          </a:p>
          <a:p>
            <a:pPr lvl="3"/>
            <a:r>
              <a:rPr lang="en-US" dirty="0"/>
              <a:t>To quantify the resources needed to provide thermal control for the focus instrument</a:t>
            </a:r>
          </a:p>
          <a:p>
            <a:pPr lvl="3"/>
            <a:r>
              <a:rPr lang="en-US" dirty="0"/>
              <a:t>To describe specific tall poles and/or lessons learned for each type of instrument across the electromagnetic spectrum, including astronaut-deployed instruments</a:t>
            </a:r>
          </a:p>
          <a:p>
            <a:pPr lvl="2"/>
            <a:endParaRPr lang="en-US" dirty="0"/>
          </a:p>
          <a:p>
            <a:endParaRPr lang="en-US" dirty="0"/>
          </a:p>
        </p:txBody>
      </p:sp>
    </p:spTree>
    <p:extLst>
      <p:ext uri="{BB962C8B-B14F-4D97-AF65-F5344CB8AC3E}">
        <p14:creationId xmlns:p14="http://schemas.microsoft.com/office/powerpoint/2010/main" val="3408701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2C5FA-1FBA-4061-B372-EEEDDB59A09B}"/>
              </a:ext>
            </a:extLst>
          </p:cNvPr>
          <p:cNvSpPr>
            <a:spLocks noGrp="1"/>
          </p:cNvSpPr>
          <p:nvPr>
            <p:ph type="title"/>
          </p:nvPr>
        </p:nvSpPr>
        <p:spPr/>
        <p:txBody>
          <a:bodyPr/>
          <a:lstStyle/>
          <a:p>
            <a:r>
              <a:rPr lang="en-US" dirty="0"/>
              <a:t>Astronaut-Operated, Internal</a:t>
            </a:r>
          </a:p>
        </p:txBody>
      </p:sp>
      <p:sp>
        <p:nvSpPr>
          <p:cNvPr id="3" name="Content Placeholder 2">
            <a:extLst>
              <a:ext uri="{FF2B5EF4-FFF2-40B4-BE49-F238E27FC236}">
                <a16:creationId xmlns:a16="http://schemas.microsoft.com/office/drawing/2014/main" id="{F4BB3EAD-065E-4516-BDB7-F5FE648E0ABA}"/>
              </a:ext>
            </a:extLst>
          </p:cNvPr>
          <p:cNvSpPr>
            <a:spLocks noGrp="1"/>
          </p:cNvSpPr>
          <p:nvPr>
            <p:ph idx="1"/>
          </p:nvPr>
        </p:nvSpPr>
        <p:spPr/>
        <p:txBody>
          <a:bodyPr/>
          <a:lstStyle/>
          <a:p>
            <a:r>
              <a:rPr lang="en-US" sz="1400" dirty="0"/>
              <a:t>This slide pertains to instruments operated by astronauts within the International Space Station (ISS) or another crewed environment</a:t>
            </a:r>
          </a:p>
          <a:p>
            <a:r>
              <a:rPr lang="en-US" sz="1400" dirty="0"/>
              <a:t>Unlike prior instrument examples, convection is now a dominant form of heat transfer since this is assumed to be operated within a pressurized crewed environment</a:t>
            </a:r>
          </a:p>
          <a:p>
            <a:pPr lvl="1"/>
            <a:r>
              <a:rPr lang="en-US" sz="1400" dirty="0"/>
              <a:t>However, transfer vehicle to the ISS may not be pressurized: the instrument needs to be designed for launch/transfer as well as nominal operations once it’s installed</a:t>
            </a:r>
          </a:p>
          <a:p>
            <a:r>
              <a:rPr lang="en-US" sz="1400" dirty="0"/>
              <a:t>Instrument heat is typically rejected via a convective interface, whether through ducted air or piped fluid</a:t>
            </a:r>
          </a:p>
          <a:p>
            <a:pPr lvl="1"/>
            <a:r>
              <a:rPr lang="en-US" sz="1400" dirty="0"/>
              <a:t>There are typically strict requirements for the quantity of heat that can be rejected from the instrument to these interfaces</a:t>
            </a:r>
          </a:p>
          <a:p>
            <a:pPr lvl="1"/>
            <a:r>
              <a:rPr lang="en-US" sz="1400" dirty="0"/>
              <a:t>Instrument-mounted fans may be installed for convective cooling</a:t>
            </a:r>
          </a:p>
          <a:p>
            <a:r>
              <a:rPr lang="en-US" sz="1400" dirty="0"/>
              <a:t>Design challenges</a:t>
            </a:r>
          </a:p>
          <a:p>
            <a:pPr lvl="1"/>
            <a:r>
              <a:rPr lang="en-US" sz="1400" dirty="0"/>
              <a:t>Convective interfaces to crewed vehicles may supply cooling air or fluid at a large range of temperatures (also may be impacted by dissipations of neighboring instruments)</a:t>
            </a:r>
          </a:p>
          <a:p>
            <a:pPr lvl="1"/>
            <a:r>
              <a:rPr lang="en-US" sz="1400" dirty="0"/>
              <a:t>Free convection in microgravity is much lower than on Earth</a:t>
            </a:r>
          </a:p>
          <a:p>
            <a:r>
              <a:rPr lang="en-US" sz="1400" dirty="0"/>
              <a:t>Example: </a:t>
            </a:r>
            <a:r>
              <a:rPr lang="en-US" sz="1400" dirty="0" err="1"/>
              <a:t>EXpedite</a:t>
            </a:r>
            <a:r>
              <a:rPr lang="en-US" sz="1400" dirty="0"/>
              <a:t> the </a:t>
            </a:r>
            <a:r>
              <a:rPr lang="en-US" sz="1400" dirty="0" err="1"/>
              <a:t>PRocessing</a:t>
            </a:r>
            <a:r>
              <a:rPr lang="en-US" sz="1400" dirty="0"/>
              <a:t> of Experiments to Space Station (EXPRESS) Rack instrument installation on the ISS</a:t>
            </a:r>
          </a:p>
          <a:p>
            <a:pPr lvl="1"/>
            <a:r>
              <a:rPr lang="en-US" sz="1400" dirty="0"/>
              <a:t>Interface documentation for EXPRESS racks require that instrument thermal control systems:</a:t>
            </a:r>
          </a:p>
          <a:p>
            <a:pPr lvl="2"/>
            <a:r>
              <a:rPr lang="en-US" sz="1400" dirty="0"/>
              <a:t>Correctly interface with rack-provided payload cooling provisions</a:t>
            </a:r>
          </a:p>
          <a:p>
            <a:pPr lvl="2"/>
            <a:r>
              <a:rPr lang="en-US" sz="1400" dirty="0"/>
              <a:t>Adhere to limits on temperature of returned air</a:t>
            </a:r>
          </a:p>
          <a:p>
            <a:pPr lvl="2"/>
            <a:r>
              <a:rPr lang="en-US" sz="1400" dirty="0"/>
              <a:t>Avoid rejecting sensible heat into ISS cabin air</a:t>
            </a:r>
          </a:p>
          <a:p>
            <a:pPr lvl="2"/>
            <a:r>
              <a:rPr lang="en-US" sz="1400" dirty="0"/>
              <a:t>Avoid rejecting heat conductively via instrument-to-EXPRESS rack interfaces</a:t>
            </a:r>
          </a:p>
          <a:p>
            <a:pPr lvl="2"/>
            <a:r>
              <a:rPr lang="en-US" sz="1400" dirty="0"/>
              <a:t>Maintain astronaut touch surfaces around room temperature</a:t>
            </a:r>
          </a:p>
          <a:p>
            <a:pPr lvl="1"/>
            <a:endParaRPr lang="en-US" sz="1400" dirty="0"/>
          </a:p>
        </p:txBody>
      </p:sp>
    </p:spTree>
    <p:extLst>
      <p:ext uri="{BB962C8B-B14F-4D97-AF65-F5344CB8AC3E}">
        <p14:creationId xmlns:p14="http://schemas.microsoft.com/office/powerpoint/2010/main" val="3443467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2C5FA-1FBA-4061-B372-EEEDDB59A09B}"/>
              </a:ext>
            </a:extLst>
          </p:cNvPr>
          <p:cNvSpPr>
            <a:spLocks noGrp="1"/>
          </p:cNvSpPr>
          <p:nvPr>
            <p:ph type="title"/>
          </p:nvPr>
        </p:nvSpPr>
        <p:spPr/>
        <p:txBody>
          <a:bodyPr/>
          <a:lstStyle/>
          <a:p>
            <a:r>
              <a:rPr lang="en-US" dirty="0"/>
              <a:t>Astronaut-Operated, External</a:t>
            </a:r>
          </a:p>
        </p:txBody>
      </p:sp>
      <p:sp>
        <p:nvSpPr>
          <p:cNvPr id="3" name="Content Placeholder 2">
            <a:extLst>
              <a:ext uri="{FF2B5EF4-FFF2-40B4-BE49-F238E27FC236}">
                <a16:creationId xmlns:a16="http://schemas.microsoft.com/office/drawing/2014/main" id="{F4BB3EAD-065E-4516-BDB7-F5FE648E0ABA}"/>
              </a:ext>
            </a:extLst>
          </p:cNvPr>
          <p:cNvSpPr>
            <a:spLocks noGrp="1"/>
          </p:cNvSpPr>
          <p:nvPr>
            <p:ph idx="1"/>
          </p:nvPr>
        </p:nvSpPr>
        <p:spPr/>
        <p:txBody>
          <a:bodyPr/>
          <a:lstStyle/>
          <a:p>
            <a:r>
              <a:rPr lang="en-US" sz="1400" dirty="0"/>
              <a:t>This section pertains to instruments used during astronaut Extra-Vehicular Activities (EVAs), whether in space or on a lunar surface mission</a:t>
            </a:r>
          </a:p>
          <a:p>
            <a:r>
              <a:rPr lang="en-US" sz="1400" dirty="0"/>
              <a:t>Astronaut-deployed external instrument thermal designs are highly dependent upon their operational scenarios, and prior to any design work, these top-level design decisions must be solidified:</a:t>
            </a:r>
          </a:p>
          <a:p>
            <a:pPr lvl="1"/>
            <a:r>
              <a:rPr lang="en-US" sz="1400" dirty="0"/>
              <a:t>Concept of operations (duration of deployment, operational cadence, extent of astronaut interaction, instrument placement or relocation, onboard power dissipations vs. time) </a:t>
            </a:r>
          </a:p>
          <a:p>
            <a:pPr lvl="2"/>
            <a:r>
              <a:rPr lang="en-US" sz="1400" dirty="0"/>
              <a:t>Will the instrument thermal design be sized for a particular operational scenario or is it meant to be versatile for a range of scenarios? </a:t>
            </a:r>
          </a:p>
          <a:p>
            <a:pPr lvl="1"/>
            <a:r>
              <a:rPr lang="en-US" sz="1400" dirty="0"/>
              <a:t>Operational environment (spaceflight vs. surface operations)</a:t>
            </a:r>
          </a:p>
          <a:p>
            <a:pPr lvl="2"/>
            <a:r>
              <a:rPr lang="en-US" sz="1400" dirty="0"/>
              <a:t>If Lunar surface operations: the environment is highly dependent on time and location on the moon; understanding solar illumination for the landing location during the duration of the surface mission is a critical input to thermal analysis</a:t>
            </a:r>
          </a:p>
          <a:p>
            <a:r>
              <a:rPr lang="en-US" sz="1400" dirty="0"/>
              <a:t>NASA’s Artemis Program provides useful guidelines for instrument </a:t>
            </a:r>
            <a:br>
              <a:rPr lang="en-US" sz="1400" dirty="0"/>
            </a:br>
            <a:r>
              <a:rPr lang="en-US" sz="1400" dirty="0"/>
              <a:t>design, especially for astronaut touch surfaces or interfaces</a:t>
            </a:r>
          </a:p>
          <a:p>
            <a:pPr lvl="1"/>
            <a:r>
              <a:rPr lang="en-US" sz="1400" dirty="0"/>
              <a:t>Typically, astronaut touch surface temperature requirements are</a:t>
            </a:r>
            <a:br>
              <a:rPr lang="en-US" sz="1400" dirty="0"/>
            </a:br>
            <a:r>
              <a:rPr lang="en-US" sz="1400" dirty="0"/>
              <a:t>between -43 to 63</a:t>
            </a:r>
            <a:r>
              <a:rPr lang="en-US" sz="1400" dirty="0">
                <a:latin typeface="+mj-lt"/>
                <a:ea typeface="Arial Unicode MS" panose="020B0604020202020204" pitchFamily="34" charset="-128"/>
                <a:cs typeface="Arial Unicode MS" panose="020B0604020202020204" pitchFamily="34" charset="-128"/>
              </a:rPr>
              <a:t>°</a:t>
            </a:r>
            <a:r>
              <a:rPr lang="en-US" sz="1400" dirty="0"/>
              <a:t>C: handled surfaces may require active heating</a:t>
            </a:r>
          </a:p>
          <a:p>
            <a:r>
              <a:rPr lang="en-US" sz="1400" dirty="0"/>
              <a:t>Heat sources and sink temperatures change rapidly between areas</a:t>
            </a:r>
            <a:br>
              <a:rPr lang="en-US" sz="1400" dirty="0"/>
            </a:br>
            <a:r>
              <a:rPr lang="en-US" sz="1400" dirty="0"/>
              <a:t>with and without solar illumination</a:t>
            </a:r>
          </a:p>
          <a:p>
            <a:pPr lvl="1"/>
            <a:r>
              <a:rPr lang="en-US" sz="1400" dirty="0"/>
              <a:t>Unless there is a placement orientation requirement, assume there is</a:t>
            </a:r>
            <a:br>
              <a:rPr lang="en-US" sz="1400" dirty="0"/>
            </a:br>
            <a:r>
              <a:rPr lang="en-US" sz="1400" dirty="0"/>
              <a:t>no dedicated “cold” side to the instrument for radiator placement</a:t>
            </a:r>
          </a:p>
          <a:p>
            <a:r>
              <a:rPr lang="en-US" sz="1400" dirty="0"/>
              <a:t>Operations in lunar shadowed regions may require large amounts of</a:t>
            </a:r>
            <a:br>
              <a:rPr lang="en-US" sz="1400" dirty="0"/>
            </a:br>
            <a:r>
              <a:rPr lang="en-US" sz="1400" dirty="0"/>
              <a:t>heater power, especially to keep batteries within operational limits</a:t>
            </a:r>
          </a:p>
        </p:txBody>
      </p:sp>
      <p:pic>
        <p:nvPicPr>
          <p:cNvPr id="5" name="Picture 4">
            <a:extLst>
              <a:ext uri="{FF2B5EF4-FFF2-40B4-BE49-F238E27FC236}">
                <a16:creationId xmlns:a16="http://schemas.microsoft.com/office/drawing/2014/main" id="{CCD87BEA-B9BB-46A8-BB71-6368FD72CA46}"/>
              </a:ext>
            </a:extLst>
          </p:cNvPr>
          <p:cNvPicPr>
            <a:picLocks noChangeAspect="1"/>
          </p:cNvPicPr>
          <p:nvPr/>
        </p:nvPicPr>
        <p:blipFill rotWithShape="1">
          <a:blip r:embed="rId2"/>
          <a:srcRect l="20814" r="29303"/>
          <a:stretch/>
        </p:blipFill>
        <p:spPr>
          <a:xfrm>
            <a:off x="6524625" y="3760287"/>
            <a:ext cx="2198688" cy="2480176"/>
          </a:xfrm>
          <a:prstGeom prst="rect">
            <a:avLst/>
          </a:prstGeom>
        </p:spPr>
      </p:pic>
      <p:sp>
        <p:nvSpPr>
          <p:cNvPr id="6" name="Rectangle 5">
            <a:extLst>
              <a:ext uri="{FF2B5EF4-FFF2-40B4-BE49-F238E27FC236}">
                <a16:creationId xmlns:a16="http://schemas.microsoft.com/office/drawing/2014/main" id="{77E06BB0-6E94-4EB0-BE22-409C8BC0CF8F}"/>
              </a:ext>
            </a:extLst>
          </p:cNvPr>
          <p:cNvSpPr/>
          <p:nvPr/>
        </p:nvSpPr>
        <p:spPr>
          <a:xfrm>
            <a:off x="7183085" y="6240463"/>
            <a:ext cx="1645002" cy="276999"/>
          </a:xfrm>
          <a:prstGeom prst="rect">
            <a:avLst/>
          </a:prstGeom>
        </p:spPr>
        <p:txBody>
          <a:bodyPr wrap="none">
            <a:spAutoFit/>
          </a:bodyPr>
          <a:lstStyle/>
          <a:p>
            <a:r>
              <a:rPr lang="en-US" sz="1200" i="1" dirty="0"/>
              <a:t>Image Source: NASA</a:t>
            </a:r>
          </a:p>
        </p:txBody>
      </p:sp>
    </p:spTree>
    <p:extLst>
      <p:ext uri="{BB962C8B-B14F-4D97-AF65-F5344CB8AC3E}">
        <p14:creationId xmlns:p14="http://schemas.microsoft.com/office/powerpoint/2010/main" val="279464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00147-9C83-49BF-8683-2D3F8AAFA9F2}"/>
              </a:ext>
            </a:extLst>
          </p:cNvPr>
          <p:cNvSpPr>
            <a:spLocks noGrp="1"/>
          </p:cNvSpPr>
          <p:nvPr>
            <p:ph type="title"/>
          </p:nvPr>
        </p:nvSpPr>
        <p:spPr>
          <a:xfrm>
            <a:off x="304799" y="184150"/>
            <a:ext cx="8418513" cy="657225"/>
          </a:xfrm>
        </p:spPr>
        <p:txBody>
          <a:bodyPr/>
          <a:lstStyle/>
          <a:p>
            <a:r>
              <a:rPr lang="en-US" dirty="0"/>
              <a:t>Astronaut-Operated, External: Lunar Surface</a:t>
            </a:r>
          </a:p>
        </p:txBody>
      </p:sp>
      <p:sp>
        <p:nvSpPr>
          <p:cNvPr id="3" name="Content Placeholder 2">
            <a:extLst>
              <a:ext uri="{FF2B5EF4-FFF2-40B4-BE49-F238E27FC236}">
                <a16:creationId xmlns:a16="http://schemas.microsoft.com/office/drawing/2014/main" id="{7549595A-7707-4363-B086-AE5404947BBB}"/>
              </a:ext>
            </a:extLst>
          </p:cNvPr>
          <p:cNvSpPr>
            <a:spLocks noGrp="1"/>
          </p:cNvSpPr>
          <p:nvPr>
            <p:ph idx="1"/>
          </p:nvPr>
        </p:nvSpPr>
        <p:spPr/>
        <p:txBody>
          <a:bodyPr/>
          <a:lstStyle/>
          <a:p>
            <a:r>
              <a:rPr lang="en-US" dirty="0"/>
              <a:t>Lunar South Pole example</a:t>
            </a:r>
          </a:p>
        </p:txBody>
      </p:sp>
      <p:pic>
        <p:nvPicPr>
          <p:cNvPr id="4" name="Picture 3">
            <a:extLst>
              <a:ext uri="{FF2B5EF4-FFF2-40B4-BE49-F238E27FC236}">
                <a16:creationId xmlns:a16="http://schemas.microsoft.com/office/drawing/2014/main" id="{E59AC2A8-076C-4622-A6A3-A427B7C20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687" y="2499818"/>
            <a:ext cx="1078687" cy="1078687"/>
          </a:xfrm>
          <a:prstGeom prst="rect">
            <a:avLst/>
          </a:prstGeom>
        </p:spPr>
      </p:pic>
      <p:cxnSp>
        <p:nvCxnSpPr>
          <p:cNvPr id="5" name="Straight Arrow Connector 4">
            <a:extLst>
              <a:ext uri="{FF2B5EF4-FFF2-40B4-BE49-F238E27FC236}">
                <a16:creationId xmlns:a16="http://schemas.microsoft.com/office/drawing/2014/main" id="{E18E9D6D-B714-4312-B444-E91C4001FFBB}"/>
              </a:ext>
            </a:extLst>
          </p:cNvPr>
          <p:cNvCxnSpPr>
            <a:cxnSpLocks/>
          </p:cNvCxnSpPr>
          <p:nvPr/>
        </p:nvCxnSpPr>
        <p:spPr bwMode="auto">
          <a:xfrm>
            <a:off x="1543553" y="3117371"/>
            <a:ext cx="1300306" cy="23812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 name="TextBox 5">
            <a:extLst>
              <a:ext uri="{FF2B5EF4-FFF2-40B4-BE49-F238E27FC236}">
                <a16:creationId xmlns:a16="http://schemas.microsoft.com/office/drawing/2014/main" id="{2D04CFFA-1E9B-4C1E-841A-A5577BD09028}"/>
              </a:ext>
            </a:extLst>
          </p:cNvPr>
          <p:cNvSpPr txBox="1"/>
          <p:nvPr/>
        </p:nvSpPr>
        <p:spPr>
          <a:xfrm>
            <a:off x="59123" y="3580871"/>
            <a:ext cx="1801813" cy="523220"/>
          </a:xfrm>
          <a:prstGeom prst="rect">
            <a:avLst/>
          </a:prstGeom>
          <a:noFill/>
        </p:spPr>
        <p:txBody>
          <a:bodyPr wrap="square" rtlCol="0">
            <a:spAutoFit/>
          </a:bodyPr>
          <a:lstStyle/>
          <a:p>
            <a:pPr algn="ctr"/>
            <a:r>
              <a:rPr lang="en-US" sz="1400" dirty="0"/>
              <a:t>Solar Flux Vector vs. Time</a:t>
            </a:r>
            <a:endParaRPr lang="en-US" sz="1400" i="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5B78C6DA-BDE7-48FE-A47A-F84A20C89375}"/>
              </a:ext>
            </a:extLst>
          </p:cNvPr>
          <p:cNvSpPr/>
          <p:nvPr/>
        </p:nvSpPr>
        <p:spPr bwMode="auto">
          <a:xfrm>
            <a:off x="824331" y="5358809"/>
            <a:ext cx="7277678" cy="627321"/>
          </a:xfrm>
          <a:prstGeom prst="rect">
            <a:avLst/>
          </a:prstGeom>
          <a:gradFill flip="none" rotWithShape="1">
            <a:gsLst>
              <a:gs pos="0">
                <a:srgbClr val="996633"/>
              </a:gs>
              <a:gs pos="50000">
                <a:schemeClr val="bg1">
                  <a:lumMod val="75000"/>
                </a:schemeClr>
              </a:gs>
              <a:gs pos="100000">
                <a:schemeClr val="bg1"/>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rPr>
              <a:t>Lunar Surface</a:t>
            </a:r>
          </a:p>
        </p:txBody>
      </p:sp>
      <p:sp>
        <p:nvSpPr>
          <p:cNvPr id="8" name="Rectangle 7">
            <a:extLst>
              <a:ext uri="{FF2B5EF4-FFF2-40B4-BE49-F238E27FC236}">
                <a16:creationId xmlns:a16="http://schemas.microsoft.com/office/drawing/2014/main" id="{3CFEE389-D42A-4BFB-A3A2-5738363D18DC}"/>
              </a:ext>
            </a:extLst>
          </p:cNvPr>
          <p:cNvSpPr/>
          <p:nvPr/>
        </p:nvSpPr>
        <p:spPr bwMode="auto">
          <a:xfrm>
            <a:off x="3390900" y="2552700"/>
            <a:ext cx="2641600" cy="2287167"/>
          </a:xfrm>
          <a:prstGeom prst="rect">
            <a:avLst/>
          </a:prstGeom>
          <a:solidFill>
            <a:srgbClr val="00B05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2400" dirty="0">
              <a:solidFill>
                <a:schemeClr val="tx1"/>
              </a:solidFill>
              <a:latin typeface="Arial" pitchFamily="-108" charset="0"/>
              <a:ea typeface="ＭＳ Ｐゴシック" pitchFamily="-108" charset="-128"/>
              <a:cs typeface="ＭＳ Ｐゴシック" pitchFamily="-108"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rPr>
              <a:t>Instrument</a:t>
            </a:r>
          </a:p>
        </p:txBody>
      </p:sp>
      <p:grpSp>
        <p:nvGrpSpPr>
          <p:cNvPr id="9" name="Group 8">
            <a:extLst>
              <a:ext uri="{FF2B5EF4-FFF2-40B4-BE49-F238E27FC236}">
                <a16:creationId xmlns:a16="http://schemas.microsoft.com/office/drawing/2014/main" id="{E20F1EA9-79B1-434E-9CE5-85C2A3C8D1F1}"/>
              </a:ext>
            </a:extLst>
          </p:cNvPr>
          <p:cNvGrpSpPr/>
          <p:nvPr/>
        </p:nvGrpSpPr>
        <p:grpSpPr>
          <a:xfrm>
            <a:off x="6980674" y="1327321"/>
            <a:ext cx="638175" cy="81591"/>
            <a:chOff x="4596219" y="3249994"/>
            <a:chExt cx="881486" cy="65675"/>
          </a:xfrm>
        </p:grpSpPr>
        <p:sp>
          <p:nvSpPr>
            <p:cNvPr id="10" name="Freeform 54">
              <a:extLst>
                <a:ext uri="{FF2B5EF4-FFF2-40B4-BE49-F238E27FC236}">
                  <a16:creationId xmlns:a16="http://schemas.microsoft.com/office/drawing/2014/main" id="{64B81455-C0F3-4910-9EE9-F7B3105DE4F4}"/>
                </a:ext>
              </a:extLst>
            </p:cNvPr>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1" name="Freeform 55">
              <a:extLst>
                <a:ext uri="{FF2B5EF4-FFF2-40B4-BE49-F238E27FC236}">
                  <a16:creationId xmlns:a16="http://schemas.microsoft.com/office/drawing/2014/main" id="{5BFC3C0C-A986-4E81-9FD4-BB4A128AA947}"/>
                </a:ext>
              </a:extLst>
            </p:cNvPr>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sp>
        <p:nvSpPr>
          <p:cNvPr id="12" name="TextBox 12">
            <a:extLst>
              <a:ext uri="{FF2B5EF4-FFF2-40B4-BE49-F238E27FC236}">
                <a16:creationId xmlns:a16="http://schemas.microsoft.com/office/drawing/2014/main" id="{0D02DAE4-70E6-469E-ABBE-F3955A1DE86F}"/>
              </a:ext>
            </a:extLst>
          </p:cNvPr>
          <p:cNvSpPr txBox="1"/>
          <p:nvPr/>
        </p:nvSpPr>
        <p:spPr>
          <a:xfrm>
            <a:off x="7618849" y="1249707"/>
            <a:ext cx="1129360"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MLI</a:t>
            </a:r>
          </a:p>
          <a:p>
            <a:r>
              <a:rPr lang="en-US" sz="1100" dirty="0"/>
              <a:t>Heater</a:t>
            </a:r>
          </a:p>
          <a:p>
            <a:r>
              <a:rPr lang="en-US" sz="1100" dirty="0"/>
              <a:t>Isolator</a:t>
            </a:r>
          </a:p>
        </p:txBody>
      </p:sp>
      <p:sp>
        <p:nvSpPr>
          <p:cNvPr id="13" name="Rectangle 12">
            <a:extLst>
              <a:ext uri="{FF2B5EF4-FFF2-40B4-BE49-F238E27FC236}">
                <a16:creationId xmlns:a16="http://schemas.microsoft.com/office/drawing/2014/main" id="{70ED5FF3-68C7-45E9-A5C1-DF6365F8615C}"/>
              </a:ext>
            </a:extLst>
          </p:cNvPr>
          <p:cNvSpPr/>
          <p:nvPr/>
        </p:nvSpPr>
        <p:spPr bwMode="auto">
          <a:xfrm rot="5400000">
            <a:off x="7254642" y="1267995"/>
            <a:ext cx="90239" cy="576883"/>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4" name="TextBox 12">
            <a:extLst>
              <a:ext uri="{FF2B5EF4-FFF2-40B4-BE49-F238E27FC236}">
                <a16:creationId xmlns:a16="http://schemas.microsoft.com/office/drawing/2014/main" id="{F121C272-15B3-4E32-A6D6-3DC79CC9EA43}"/>
              </a:ext>
            </a:extLst>
          </p:cNvPr>
          <p:cNvSpPr txBox="1"/>
          <p:nvPr/>
        </p:nvSpPr>
        <p:spPr>
          <a:xfrm>
            <a:off x="7142442" y="1079500"/>
            <a:ext cx="79998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LEGEND</a:t>
            </a:r>
          </a:p>
        </p:txBody>
      </p:sp>
      <p:sp>
        <p:nvSpPr>
          <p:cNvPr id="15" name="Rectangle 14">
            <a:extLst>
              <a:ext uri="{FF2B5EF4-FFF2-40B4-BE49-F238E27FC236}">
                <a16:creationId xmlns:a16="http://schemas.microsoft.com/office/drawing/2014/main" id="{9B8BDC6B-B16B-48CE-8C17-9F70EE5EAA08}"/>
              </a:ext>
            </a:extLst>
          </p:cNvPr>
          <p:cNvSpPr/>
          <p:nvPr/>
        </p:nvSpPr>
        <p:spPr bwMode="auto">
          <a:xfrm>
            <a:off x="6888480" y="1100847"/>
            <a:ext cx="1927860" cy="749024"/>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6" name="Rectangle 15">
            <a:extLst>
              <a:ext uri="{FF2B5EF4-FFF2-40B4-BE49-F238E27FC236}">
                <a16:creationId xmlns:a16="http://schemas.microsoft.com/office/drawing/2014/main" id="{1E719AD6-2E47-4406-AE96-68E4F6C1745C}"/>
              </a:ext>
            </a:extLst>
          </p:cNvPr>
          <p:cNvSpPr/>
          <p:nvPr/>
        </p:nvSpPr>
        <p:spPr bwMode="auto">
          <a:xfrm>
            <a:off x="7011319" y="1673594"/>
            <a:ext cx="576883" cy="9023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nvGrpSpPr>
          <p:cNvPr id="19" name="Group 18">
            <a:extLst>
              <a:ext uri="{FF2B5EF4-FFF2-40B4-BE49-F238E27FC236}">
                <a16:creationId xmlns:a16="http://schemas.microsoft.com/office/drawing/2014/main" id="{FAD320D5-DEA2-4FF2-BB21-46F1BFF284C1}"/>
              </a:ext>
            </a:extLst>
          </p:cNvPr>
          <p:cNvGrpSpPr/>
          <p:nvPr/>
        </p:nvGrpSpPr>
        <p:grpSpPr>
          <a:xfrm rot="16200000">
            <a:off x="2132301" y="3599855"/>
            <a:ext cx="2287166" cy="125569"/>
            <a:chOff x="4596219" y="3249994"/>
            <a:chExt cx="881486" cy="65675"/>
          </a:xfrm>
        </p:grpSpPr>
        <p:sp>
          <p:nvSpPr>
            <p:cNvPr id="20" name="Freeform 54">
              <a:extLst>
                <a:ext uri="{FF2B5EF4-FFF2-40B4-BE49-F238E27FC236}">
                  <a16:creationId xmlns:a16="http://schemas.microsoft.com/office/drawing/2014/main" id="{5019FE87-6E58-4DF1-8A6D-35E854946721}"/>
                </a:ext>
              </a:extLst>
            </p:cNvPr>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21" name="Freeform 55">
              <a:extLst>
                <a:ext uri="{FF2B5EF4-FFF2-40B4-BE49-F238E27FC236}">
                  <a16:creationId xmlns:a16="http://schemas.microsoft.com/office/drawing/2014/main" id="{2983E023-43B9-4B48-BB02-5ABA9CE9C09F}"/>
                </a:ext>
              </a:extLst>
            </p:cNvPr>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23" name="Group 22">
            <a:extLst>
              <a:ext uri="{FF2B5EF4-FFF2-40B4-BE49-F238E27FC236}">
                <a16:creationId xmlns:a16="http://schemas.microsoft.com/office/drawing/2014/main" id="{E8A69704-06D9-464E-A1A5-395E35F96CFA}"/>
              </a:ext>
            </a:extLst>
          </p:cNvPr>
          <p:cNvGrpSpPr/>
          <p:nvPr/>
        </p:nvGrpSpPr>
        <p:grpSpPr>
          <a:xfrm rot="16200000">
            <a:off x="5003933" y="3599854"/>
            <a:ext cx="2287166" cy="125569"/>
            <a:chOff x="4596219" y="3249994"/>
            <a:chExt cx="881486" cy="65675"/>
          </a:xfrm>
        </p:grpSpPr>
        <p:sp>
          <p:nvSpPr>
            <p:cNvPr id="24" name="Freeform 54">
              <a:extLst>
                <a:ext uri="{FF2B5EF4-FFF2-40B4-BE49-F238E27FC236}">
                  <a16:creationId xmlns:a16="http://schemas.microsoft.com/office/drawing/2014/main" id="{5A5C8B2C-BBF1-42E1-8188-7FC744A4A62E}"/>
                </a:ext>
              </a:extLst>
            </p:cNvPr>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25" name="Freeform 55">
              <a:extLst>
                <a:ext uri="{FF2B5EF4-FFF2-40B4-BE49-F238E27FC236}">
                  <a16:creationId xmlns:a16="http://schemas.microsoft.com/office/drawing/2014/main" id="{69600D87-40CE-44F8-B077-D8D1C7395462}"/>
                </a:ext>
              </a:extLst>
            </p:cNvPr>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sp>
        <p:nvSpPr>
          <p:cNvPr id="26" name="Rectangle 25">
            <a:extLst>
              <a:ext uri="{FF2B5EF4-FFF2-40B4-BE49-F238E27FC236}">
                <a16:creationId xmlns:a16="http://schemas.microsoft.com/office/drawing/2014/main" id="{23D4CC44-AB45-4E7E-BD8C-7AB7F6A3A291}"/>
              </a:ext>
            </a:extLst>
          </p:cNvPr>
          <p:cNvSpPr/>
          <p:nvPr/>
        </p:nvSpPr>
        <p:spPr bwMode="auto">
          <a:xfrm rot="5400000">
            <a:off x="4647503" y="3599159"/>
            <a:ext cx="90239" cy="576883"/>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27" name="Rectangle 26">
            <a:extLst>
              <a:ext uri="{FF2B5EF4-FFF2-40B4-BE49-F238E27FC236}">
                <a16:creationId xmlns:a16="http://schemas.microsoft.com/office/drawing/2014/main" id="{D0AEC879-7072-4C54-B6D0-A7C4B23BFF43}"/>
              </a:ext>
            </a:extLst>
          </p:cNvPr>
          <p:cNvSpPr/>
          <p:nvPr/>
        </p:nvSpPr>
        <p:spPr bwMode="auto">
          <a:xfrm>
            <a:off x="3684277" y="4836621"/>
            <a:ext cx="328923" cy="522188"/>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28" name="Rectangle 27">
            <a:extLst>
              <a:ext uri="{FF2B5EF4-FFF2-40B4-BE49-F238E27FC236}">
                <a16:creationId xmlns:a16="http://schemas.microsoft.com/office/drawing/2014/main" id="{ED785FC4-E7CF-4724-9921-6D5D04A12F8B}"/>
              </a:ext>
            </a:extLst>
          </p:cNvPr>
          <p:cNvSpPr/>
          <p:nvPr/>
        </p:nvSpPr>
        <p:spPr bwMode="auto">
          <a:xfrm>
            <a:off x="5398777" y="4836621"/>
            <a:ext cx="328923" cy="522188"/>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29" name="TextBox 28">
            <a:extLst>
              <a:ext uri="{FF2B5EF4-FFF2-40B4-BE49-F238E27FC236}">
                <a16:creationId xmlns:a16="http://schemas.microsoft.com/office/drawing/2014/main" id="{B3805219-4D84-47F8-9D0D-DFA93E73C932}"/>
              </a:ext>
            </a:extLst>
          </p:cNvPr>
          <p:cNvSpPr txBox="1"/>
          <p:nvPr/>
        </p:nvSpPr>
        <p:spPr>
          <a:xfrm>
            <a:off x="1935415" y="4820906"/>
            <a:ext cx="1801813" cy="523220"/>
          </a:xfrm>
          <a:prstGeom prst="rect">
            <a:avLst/>
          </a:prstGeom>
          <a:noFill/>
        </p:spPr>
        <p:txBody>
          <a:bodyPr wrap="square" rtlCol="0">
            <a:spAutoFit/>
          </a:bodyPr>
          <a:lstStyle/>
          <a:p>
            <a:pPr algn="ctr"/>
            <a:r>
              <a:rPr lang="en-US" sz="1400" dirty="0"/>
              <a:t>Thermally Isolating Feet</a:t>
            </a:r>
            <a:endParaRPr lang="en-US" sz="1400" i="1" dirty="0">
              <a:latin typeface="Times New Roman" panose="02020603050405020304" pitchFamily="18" charset="0"/>
              <a:cs typeface="Times New Roman" panose="02020603050405020304" pitchFamily="18" charset="0"/>
            </a:endParaRPr>
          </a:p>
        </p:txBody>
      </p:sp>
      <p:grpSp>
        <p:nvGrpSpPr>
          <p:cNvPr id="30" name="Group 29">
            <a:extLst>
              <a:ext uri="{FF2B5EF4-FFF2-40B4-BE49-F238E27FC236}">
                <a16:creationId xmlns:a16="http://schemas.microsoft.com/office/drawing/2014/main" id="{936D33B7-90F0-4E80-A3F8-52146995EE7B}"/>
              </a:ext>
            </a:extLst>
          </p:cNvPr>
          <p:cNvGrpSpPr/>
          <p:nvPr/>
        </p:nvGrpSpPr>
        <p:grpSpPr>
          <a:xfrm>
            <a:off x="3399019" y="4842967"/>
            <a:ext cx="2785881" cy="90239"/>
            <a:chOff x="4596219" y="3249994"/>
            <a:chExt cx="881486" cy="65675"/>
          </a:xfrm>
        </p:grpSpPr>
        <p:sp>
          <p:nvSpPr>
            <p:cNvPr id="31" name="Freeform 54">
              <a:extLst>
                <a:ext uri="{FF2B5EF4-FFF2-40B4-BE49-F238E27FC236}">
                  <a16:creationId xmlns:a16="http://schemas.microsoft.com/office/drawing/2014/main" id="{59D94303-3EA3-4C8D-86F9-454993472F3F}"/>
                </a:ext>
              </a:extLst>
            </p:cNvPr>
            <p:cNvSpPr/>
            <p:nvPr/>
          </p:nvSpPr>
          <p:spPr bwMode="auto">
            <a:xfrm>
              <a:off x="4596219" y="3269950"/>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32" name="Freeform 55">
              <a:extLst>
                <a:ext uri="{FF2B5EF4-FFF2-40B4-BE49-F238E27FC236}">
                  <a16:creationId xmlns:a16="http://schemas.microsoft.com/office/drawing/2014/main" id="{13590C66-CC12-45B8-813C-E8A8ECB9D954}"/>
                </a:ext>
              </a:extLst>
            </p:cNvPr>
            <p:cNvSpPr/>
            <p:nvPr/>
          </p:nvSpPr>
          <p:spPr bwMode="auto">
            <a:xfrm>
              <a:off x="4596219" y="3249994"/>
              <a:ext cx="881486" cy="45719"/>
            </a:xfrm>
            <a:custGeom>
              <a:avLst/>
              <a:gdLst>
                <a:gd name="connsiteX0" fmla="*/ 0 w 774700"/>
                <a:gd name="connsiteY0" fmla="*/ 28610 h 29143"/>
                <a:gd name="connsiteX1" fmla="*/ 146050 w 774700"/>
                <a:gd name="connsiteY1" fmla="*/ 3210 h 29143"/>
                <a:gd name="connsiteX2" fmla="*/ 314325 w 774700"/>
                <a:gd name="connsiteY2" fmla="*/ 22260 h 29143"/>
                <a:gd name="connsiteX3" fmla="*/ 498475 w 774700"/>
                <a:gd name="connsiteY3" fmla="*/ 35 h 29143"/>
                <a:gd name="connsiteX4" fmla="*/ 669925 w 774700"/>
                <a:gd name="connsiteY4" fmla="*/ 28610 h 29143"/>
                <a:gd name="connsiteX5" fmla="*/ 774700 w 774700"/>
                <a:gd name="connsiteY5" fmla="*/ 15910 h 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00" h="29143">
                  <a:moveTo>
                    <a:pt x="0" y="28610"/>
                  </a:moveTo>
                  <a:cubicBezTo>
                    <a:pt x="46831" y="16439"/>
                    <a:pt x="93663" y="4268"/>
                    <a:pt x="146050" y="3210"/>
                  </a:cubicBezTo>
                  <a:cubicBezTo>
                    <a:pt x="198437" y="2152"/>
                    <a:pt x="255588" y="22789"/>
                    <a:pt x="314325" y="22260"/>
                  </a:cubicBezTo>
                  <a:cubicBezTo>
                    <a:pt x="373062" y="21731"/>
                    <a:pt x="439208" y="-1023"/>
                    <a:pt x="498475" y="35"/>
                  </a:cubicBezTo>
                  <a:cubicBezTo>
                    <a:pt x="557742" y="1093"/>
                    <a:pt x="623888" y="25964"/>
                    <a:pt x="669925" y="28610"/>
                  </a:cubicBezTo>
                  <a:cubicBezTo>
                    <a:pt x="715962" y="31256"/>
                    <a:pt x="745331" y="23583"/>
                    <a:pt x="774700" y="15910"/>
                  </a:cubicBezTo>
                </a:path>
              </a:pathLst>
            </a:custGeom>
            <a:noFill/>
            <a:ln w="9525" cap="flat" cmpd="sng" algn="ctr">
              <a:solidFill>
                <a:srgbClr val="FF66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grpSp>
      <p:sp>
        <p:nvSpPr>
          <p:cNvPr id="35" name="Rectangle 34">
            <a:extLst>
              <a:ext uri="{FF2B5EF4-FFF2-40B4-BE49-F238E27FC236}">
                <a16:creationId xmlns:a16="http://schemas.microsoft.com/office/drawing/2014/main" id="{78FB7F84-E9D1-4CE7-82A5-8B25BE31FAE0}"/>
              </a:ext>
            </a:extLst>
          </p:cNvPr>
          <p:cNvSpPr/>
          <p:nvPr/>
        </p:nvSpPr>
        <p:spPr bwMode="auto">
          <a:xfrm>
            <a:off x="5871073" y="1910073"/>
            <a:ext cx="160454" cy="639528"/>
          </a:xfrm>
          <a:prstGeom prst="rect">
            <a:avLst/>
          </a:prstGeom>
          <a:solidFill>
            <a:schemeClr val="bg1">
              <a:lumMod val="5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34" name="Rectangle: Rounded Corners 33">
            <a:extLst>
              <a:ext uri="{FF2B5EF4-FFF2-40B4-BE49-F238E27FC236}">
                <a16:creationId xmlns:a16="http://schemas.microsoft.com/office/drawing/2014/main" id="{18AFBB44-71F3-4D9A-8A8A-79FCAB164130}"/>
              </a:ext>
            </a:extLst>
          </p:cNvPr>
          <p:cNvSpPr/>
          <p:nvPr/>
        </p:nvSpPr>
        <p:spPr bwMode="auto">
          <a:xfrm>
            <a:off x="5872776" y="1301949"/>
            <a:ext cx="488775" cy="861698"/>
          </a:xfrm>
          <a:prstGeom prst="roundRect">
            <a:avLst>
              <a:gd name="adj" fmla="val 50000"/>
            </a:avLst>
          </a:prstGeom>
          <a:solidFill>
            <a:schemeClr val="bg1">
              <a:lumMod val="50000"/>
            </a:schemeClr>
          </a:solidFill>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33" name="Rectangle: Rounded Corners 32">
            <a:extLst>
              <a:ext uri="{FF2B5EF4-FFF2-40B4-BE49-F238E27FC236}">
                <a16:creationId xmlns:a16="http://schemas.microsoft.com/office/drawing/2014/main" id="{660D556A-1A58-4B05-8929-223A3A78BB9A}"/>
              </a:ext>
            </a:extLst>
          </p:cNvPr>
          <p:cNvSpPr/>
          <p:nvPr/>
        </p:nvSpPr>
        <p:spPr bwMode="auto">
          <a:xfrm>
            <a:off x="5964100" y="1408912"/>
            <a:ext cx="304800" cy="639529"/>
          </a:xfrm>
          <a:prstGeom prst="roundRect">
            <a:avLst>
              <a:gd name="adj" fmla="val 50000"/>
            </a:avLst>
          </a:prstGeom>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36" name="Rectangle 35">
            <a:extLst>
              <a:ext uri="{FF2B5EF4-FFF2-40B4-BE49-F238E27FC236}">
                <a16:creationId xmlns:a16="http://schemas.microsoft.com/office/drawing/2014/main" id="{3F65586D-C2E3-46CF-98A6-62E5E53ED92A}"/>
              </a:ext>
            </a:extLst>
          </p:cNvPr>
          <p:cNvSpPr/>
          <p:nvPr/>
        </p:nvSpPr>
        <p:spPr bwMode="auto">
          <a:xfrm>
            <a:off x="5859615" y="1521778"/>
            <a:ext cx="97351" cy="410003"/>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37" name="Rectangle 36">
            <a:extLst>
              <a:ext uri="{FF2B5EF4-FFF2-40B4-BE49-F238E27FC236}">
                <a16:creationId xmlns:a16="http://schemas.microsoft.com/office/drawing/2014/main" id="{482BB05C-34C9-44D1-AE75-6FECD31F231F}"/>
              </a:ext>
            </a:extLst>
          </p:cNvPr>
          <p:cNvSpPr/>
          <p:nvPr/>
        </p:nvSpPr>
        <p:spPr bwMode="auto">
          <a:xfrm>
            <a:off x="6279890" y="1521778"/>
            <a:ext cx="97351" cy="410003"/>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39" name="TextBox 38">
            <a:extLst>
              <a:ext uri="{FF2B5EF4-FFF2-40B4-BE49-F238E27FC236}">
                <a16:creationId xmlns:a16="http://schemas.microsoft.com/office/drawing/2014/main" id="{009277FB-E3E0-4438-A2F3-58EB036597FA}"/>
              </a:ext>
            </a:extLst>
          </p:cNvPr>
          <p:cNvSpPr txBox="1"/>
          <p:nvPr/>
        </p:nvSpPr>
        <p:spPr>
          <a:xfrm>
            <a:off x="4262631" y="1369571"/>
            <a:ext cx="1801813" cy="738664"/>
          </a:xfrm>
          <a:prstGeom prst="rect">
            <a:avLst/>
          </a:prstGeom>
          <a:noFill/>
        </p:spPr>
        <p:txBody>
          <a:bodyPr wrap="square" rtlCol="0">
            <a:spAutoFit/>
          </a:bodyPr>
          <a:lstStyle/>
          <a:p>
            <a:pPr algn="ctr"/>
            <a:r>
              <a:rPr lang="en-US" sz="1400" dirty="0"/>
              <a:t>Heaters on Astronaut Touch Surfaces</a:t>
            </a:r>
            <a:endParaRPr lang="en-US" sz="1400" i="1" dirty="0">
              <a:latin typeface="Times New Roman" panose="02020603050405020304" pitchFamily="18" charset="0"/>
              <a:cs typeface="Times New Roman" panose="02020603050405020304" pitchFamily="18" charset="0"/>
            </a:endParaRPr>
          </a:p>
        </p:txBody>
      </p:sp>
      <p:sp>
        <p:nvSpPr>
          <p:cNvPr id="40" name="Rectangle 39">
            <a:extLst>
              <a:ext uri="{FF2B5EF4-FFF2-40B4-BE49-F238E27FC236}">
                <a16:creationId xmlns:a16="http://schemas.microsoft.com/office/drawing/2014/main" id="{819BD639-129A-47DA-ADDE-E62E1671CDBC}"/>
              </a:ext>
            </a:extLst>
          </p:cNvPr>
          <p:cNvSpPr/>
          <p:nvPr/>
        </p:nvSpPr>
        <p:spPr>
          <a:xfrm>
            <a:off x="3438434" y="2228009"/>
            <a:ext cx="2364508" cy="316833"/>
          </a:xfrm>
          <a:prstGeom prst="rect">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Radiator</a:t>
            </a:r>
          </a:p>
        </p:txBody>
      </p:sp>
    </p:spTree>
    <p:extLst>
      <p:ext uri="{BB962C8B-B14F-4D97-AF65-F5344CB8AC3E}">
        <p14:creationId xmlns:p14="http://schemas.microsoft.com/office/powerpoint/2010/main" val="13901060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F5F8D-96FB-4209-A23F-281D4FDA1A85}"/>
              </a:ext>
            </a:extLst>
          </p:cNvPr>
          <p:cNvSpPr>
            <a:spLocks noGrp="1"/>
          </p:cNvSpPr>
          <p:nvPr>
            <p:ph type="title"/>
          </p:nvPr>
        </p:nvSpPr>
        <p:spPr>
          <a:xfrm>
            <a:off x="304799" y="184150"/>
            <a:ext cx="7534275" cy="657225"/>
          </a:xfrm>
        </p:spPr>
        <p:txBody>
          <a:bodyPr/>
          <a:lstStyle/>
          <a:p>
            <a:r>
              <a:rPr lang="en-US" dirty="0"/>
              <a:t>Instruments on Robotic Planetary Landers</a:t>
            </a:r>
          </a:p>
        </p:txBody>
      </p:sp>
      <p:sp>
        <p:nvSpPr>
          <p:cNvPr id="3" name="Content Placeholder 2">
            <a:extLst>
              <a:ext uri="{FF2B5EF4-FFF2-40B4-BE49-F238E27FC236}">
                <a16:creationId xmlns:a16="http://schemas.microsoft.com/office/drawing/2014/main" id="{9BEB4FA4-97ED-4FB9-A4EE-42067FFCE13E}"/>
              </a:ext>
            </a:extLst>
          </p:cNvPr>
          <p:cNvSpPr>
            <a:spLocks noGrp="1"/>
          </p:cNvSpPr>
          <p:nvPr>
            <p:ph idx="1"/>
          </p:nvPr>
        </p:nvSpPr>
        <p:spPr/>
        <p:txBody>
          <a:bodyPr/>
          <a:lstStyle/>
          <a:p>
            <a:r>
              <a:rPr lang="en-US" sz="1400" dirty="0"/>
              <a:t>Robotic planetary lander thermal designs are highly dependent upon their operational scenarios and operational environment, including:</a:t>
            </a:r>
          </a:p>
          <a:p>
            <a:pPr lvl="1"/>
            <a:r>
              <a:rPr lang="en-US" sz="1400" dirty="0"/>
              <a:t>If the planetary or celestial body has an atmosphere</a:t>
            </a:r>
          </a:p>
          <a:p>
            <a:pPr lvl="1"/>
            <a:r>
              <a:rPr lang="en-US" sz="1400" dirty="0"/>
              <a:t>How long the instrument is required to survive, especially in extreme heat scenarios (like the Venusian surface) or extreme cold scenarios (like Lunar Night)</a:t>
            </a:r>
          </a:p>
          <a:p>
            <a:pPr lvl="1"/>
            <a:r>
              <a:rPr lang="en-US" sz="1400" dirty="0"/>
              <a:t>However, the thermal design needs to accommodate for all phases of the mission, including cruise and descent</a:t>
            </a:r>
          </a:p>
          <a:p>
            <a:r>
              <a:rPr lang="en-US" sz="1400" dirty="0"/>
              <a:t>Typically, landers have multiple instrument packages on their decks</a:t>
            </a:r>
          </a:p>
          <a:p>
            <a:pPr lvl="1"/>
            <a:r>
              <a:rPr lang="en-US" sz="1400" dirty="0"/>
              <a:t>These may include instruments like mass spectrometers or gas chromatographs, which have high power dissipations in operation</a:t>
            </a:r>
          </a:p>
          <a:p>
            <a:pPr lvl="2"/>
            <a:r>
              <a:rPr lang="en-US" sz="1200" dirty="0"/>
              <a:t>Although these instruments typically use transfer gases / calibrants and have extensive plumbing, a first-cut thermal design does not require modeling of all these components: thermal control can be assumed at a mounting board or box level </a:t>
            </a:r>
          </a:p>
          <a:p>
            <a:pPr lvl="2"/>
            <a:r>
              <a:rPr lang="en-US" sz="1200" dirty="0"/>
              <a:t>However, their reservoir tanks may require additional thermal control </a:t>
            </a:r>
          </a:p>
          <a:p>
            <a:pPr lvl="1"/>
            <a:r>
              <a:rPr lang="en-US" sz="1400" dirty="0"/>
              <a:t>A good understanding of instrument concept of operations is required to determine which instruments are dissipating heat at which points in the mission</a:t>
            </a:r>
          </a:p>
          <a:p>
            <a:pPr lvl="1"/>
            <a:r>
              <a:rPr lang="en-US" sz="1400" dirty="0"/>
              <a:t>For some lander or rover architectures, they may have pumped fluid loops to maintain thermal control across multiple instruments and send their heat to a common radiator</a:t>
            </a:r>
          </a:p>
          <a:p>
            <a:r>
              <a:rPr lang="en-US" sz="1400" dirty="0"/>
              <a:t>In extreme environments, unconventional or exotic thermal hardware may be needed</a:t>
            </a:r>
          </a:p>
          <a:p>
            <a:pPr lvl="1"/>
            <a:r>
              <a:rPr lang="en-US" sz="1400" dirty="0"/>
              <a:t>Pressure vessels can be used to shield electronics and instrumentation from temperature extremes </a:t>
            </a:r>
          </a:p>
          <a:p>
            <a:pPr lvl="1"/>
            <a:r>
              <a:rPr lang="en-US" sz="1400" dirty="0"/>
              <a:t>Paraffin Phase Change Materials may prevent excessive heating or cooling for components attached to them</a:t>
            </a:r>
          </a:p>
          <a:p>
            <a:pPr lvl="1"/>
            <a:r>
              <a:rPr lang="en-US" sz="1400" dirty="0"/>
              <a:t>Heat switches allow conductive decoupling from surrounding environment</a:t>
            </a:r>
          </a:p>
        </p:txBody>
      </p:sp>
    </p:spTree>
    <p:extLst>
      <p:ext uri="{BB962C8B-B14F-4D97-AF65-F5344CB8AC3E}">
        <p14:creationId xmlns:p14="http://schemas.microsoft.com/office/powerpoint/2010/main" val="2123382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7A682-4788-470B-BBE4-28A0FF835508}"/>
              </a:ext>
            </a:extLst>
          </p:cNvPr>
          <p:cNvSpPr>
            <a:spLocks noGrp="1"/>
          </p:cNvSpPr>
          <p:nvPr>
            <p:ph type="title"/>
          </p:nvPr>
        </p:nvSpPr>
        <p:spPr>
          <a:xfrm>
            <a:off x="304799" y="184150"/>
            <a:ext cx="8181975" cy="657225"/>
          </a:xfrm>
        </p:spPr>
        <p:txBody>
          <a:bodyPr/>
          <a:lstStyle/>
          <a:p>
            <a:r>
              <a:rPr lang="en-US" dirty="0"/>
              <a:t>Robotic Planetary Landers: Surface of Venus</a:t>
            </a:r>
          </a:p>
        </p:txBody>
      </p:sp>
      <p:sp>
        <p:nvSpPr>
          <p:cNvPr id="3" name="Content Placeholder 2">
            <a:extLst>
              <a:ext uri="{FF2B5EF4-FFF2-40B4-BE49-F238E27FC236}">
                <a16:creationId xmlns:a16="http://schemas.microsoft.com/office/drawing/2014/main" id="{0EE61BCF-1C2A-47F7-9BB5-0A3D98FB0795}"/>
              </a:ext>
            </a:extLst>
          </p:cNvPr>
          <p:cNvSpPr>
            <a:spLocks noGrp="1"/>
          </p:cNvSpPr>
          <p:nvPr>
            <p:ph idx="1"/>
          </p:nvPr>
        </p:nvSpPr>
        <p:spPr/>
        <p:txBody>
          <a:bodyPr/>
          <a:lstStyle/>
          <a:p>
            <a:r>
              <a:rPr lang="en-US" dirty="0"/>
              <a:t>Example of a probe on Venus</a:t>
            </a:r>
          </a:p>
        </p:txBody>
      </p:sp>
      <p:sp>
        <p:nvSpPr>
          <p:cNvPr id="5" name="Rectangle 4">
            <a:extLst>
              <a:ext uri="{FF2B5EF4-FFF2-40B4-BE49-F238E27FC236}">
                <a16:creationId xmlns:a16="http://schemas.microsoft.com/office/drawing/2014/main" id="{547E863A-49B2-459C-80FE-58AE863D019F}"/>
              </a:ext>
            </a:extLst>
          </p:cNvPr>
          <p:cNvSpPr/>
          <p:nvPr/>
        </p:nvSpPr>
        <p:spPr bwMode="auto">
          <a:xfrm>
            <a:off x="824331" y="5851267"/>
            <a:ext cx="7277678" cy="627321"/>
          </a:xfrm>
          <a:prstGeom prst="rect">
            <a:avLst/>
          </a:prstGeom>
          <a:gradFill flip="none" rotWithShape="1">
            <a:gsLst>
              <a:gs pos="0">
                <a:srgbClr val="996633"/>
              </a:gs>
              <a:gs pos="50000">
                <a:schemeClr val="bg1">
                  <a:lumMod val="75000"/>
                </a:schemeClr>
              </a:gs>
              <a:gs pos="100000">
                <a:schemeClr val="bg1"/>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rPr>
              <a:t>Venusian Surface</a:t>
            </a:r>
          </a:p>
        </p:txBody>
      </p:sp>
      <p:sp>
        <p:nvSpPr>
          <p:cNvPr id="7" name="Rectangle 6">
            <a:extLst>
              <a:ext uri="{FF2B5EF4-FFF2-40B4-BE49-F238E27FC236}">
                <a16:creationId xmlns:a16="http://schemas.microsoft.com/office/drawing/2014/main" id="{50DF4E98-2F5F-4637-8D46-180C5D561C48}"/>
              </a:ext>
            </a:extLst>
          </p:cNvPr>
          <p:cNvSpPr/>
          <p:nvPr/>
        </p:nvSpPr>
        <p:spPr bwMode="auto">
          <a:xfrm>
            <a:off x="3247712" y="5329079"/>
            <a:ext cx="328923" cy="522188"/>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8" name="Rectangle 7">
            <a:extLst>
              <a:ext uri="{FF2B5EF4-FFF2-40B4-BE49-F238E27FC236}">
                <a16:creationId xmlns:a16="http://schemas.microsoft.com/office/drawing/2014/main" id="{8712DC35-8F2F-44AD-88C8-FB1B42874B46}"/>
              </a:ext>
            </a:extLst>
          </p:cNvPr>
          <p:cNvSpPr/>
          <p:nvPr/>
        </p:nvSpPr>
        <p:spPr bwMode="auto">
          <a:xfrm>
            <a:off x="4325685" y="5329079"/>
            <a:ext cx="328923" cy="522188"/>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9" name="TextBox 8">
            <a:extLst>
              <a:ext uri="{FF2B5EF4-FFF2-40B4-BE49-F238E27FC236}">
                <a16:creationId xmlns:a16="http://schemas.microsoft.com/office/drawing/2014/main" id="{E9DE52AD-4087-4C87-BF30-3162A4C83EE1}"/>
              </a:ext>
            </a:extLst>
          </p:cNvPr>
          <p:cNvSpPr txBox="1"/>
          <p:nvPr/>
        </p:nvSpPr>
        <p:spPr>
          <a:xfrm>
            <a:off x="1346993" y="5313364"/>
            <a:ext cx="1801813" cy="523220"/>
          </a:xfrm>
          <a:prstGeom prst="rect">
            <a:avLst/>
          </a:prstGeom>
          <a:noFill/>
        </p:spPr>
        <p:txBody>
          <a:bodyPr wrap="square" rtlCol="0">
            <a:spAutoFit/>
          </a:bodyPr>
          <a:lstStyle/>
          <a:p>
            <a:pPr algn="ctr"/>
            <a:r>
              <a:rPr lang="en-US" sz="1400" dirty="0"/>
              <a:t>Thermally Isolating Feet</a:t>
            </a:r>
            <a:endParaRPr lang="en-US" sz="1400" i="1" dirty="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CCCE8271-2A07-4E1C-9350-CD7A2253600E}"/>
              </a:ext>
            </a:extLst>
          </p:cNvPr>
          <p:cNvSpPr/>
          <p:nvPr/>
        </p:nvSpPr>
        <p:spPr bwMode="auto">
          <a:xfrm>
            <a:off x="2247900" y="2209800"/>
            <a:ext cx="3403342" cy="3403342"/>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0" name="TextBox 9">
            <a:extLst>
              <a:ext uri="{FF2B5EF4-FFF2-40B4-BE49-F238E27FC236}">
                <a16:creationId xmlns:a16="http://schemas.microsoft.com/office/drawing/2014/main" id="{0FDB2FF0-F86E-4DE8-ACC7-915153847ECD}"/>
              </a:ext>
            </a:extLst>
          </p:cNvPr>
          <p:cNvSpPr txBox="1"/>
          <p:nvPr/>
        </p:nvSpPr>
        <p:spPr>
          <a:xfrm>
            <a:off x="896540" y="2671049"/>
            <a:ext cx="1801813" cy="738664"/>
          </a:xfrm>
          <a:prstGeom prst="rect">
            <a:avLst/>
          </a:prstGeom>
          <a:noFill/>
        </p:spPr>
        <p:txBody>
          <a:bodyPr wrap="square" rtlCol="0">
            <a:spAutoFit/>
          </a:bodyPr>
          <a:lstStyle/>
          <a:p>
            <a:pPr algn="ctr"/>
            <a:r>
              <a:rPr lang="en-US" sz="1400" dirty="0"/>
              <a:t>Pressure Vessel with thermal insulation</a:t>
            </a:r>
            <a:endParaRPr lang="en-US" sz="1400" i="1"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9C744353-9797-4D36-AB17-AE6676BC5C03}"/>
              </a:ext>
            </a:extLst>
          </p:cNvPr>
          <p:cNvSpPr/>
          <p:nvPr/>
        </p:nvSpPr>
        <p:spPr bwMode="auto">
          <a:xfrm>
            <a:off x="2944780" y="3392779"/>
            <a:ext cx="817595" cy="766442"/>
          </a:xfrm>
          <a:prstGeom prst="rect">
            <a:avLst/>
          </a:prstGeom>
          <a:solidFill>
            <a:srgbClr val="00B05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Arial" pitchFamily="-108" charset="0"/>
                <a:ea typeface="ＭＳ Ｐゴシック" pitchFamily="-108" charset="-128"/>
                <a:cs typeface="ＭＳ Ｐゴシック" pitchFamily="-108" charset="-128"/>
              </a:rPr>
              <a:t>Instru-ment</a:t>
            </a:r>
            <a:r>
              <a:rPr kumimoji="0" lang="en-US" sz="1600" b="0"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rPr>
              <a:t> 1</a:t>
            </a:r>
          </a:p>
        </p:txBody>
      </p:sp>
      <p:sp>
        <p:nvSpPr>
          <p:cNvPr id="13" name="Rectangle 12">
            <a:extLst>
              <a:ext uri="{FF2B5EF4-FFF2-40B4-BE49-F238E27FC236}">
                <a16:creationId xmlns:a16="http://schemas.microsoft.com/office/drawing/2014/main" id="{0FFEBAC9-0D18-4F07-8D72-CD8227B1D2D9}"/>
              </a:ext>
            </a:extLst>
          </p:cNvPr>
          <p:cNvSpPr/>
          <p:nvPr/>
        </p:nvSpPr>
        <p:spPr bwMode="auto">
          <a:xfrm>
            <a:off x="4110815" y="3392779"/>
            <a:ext cx="817595" cy="766442"/>
          </a:xfrm>
          <a:prstGeom prst="rect">
            <a:avLst/>
          </a:prstGeom>
          <a:solidFill>
            <a:srgbClr val="00B05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Arial" pitchFamily="-108" charset="0"/>
                <a:ea typeface="ＭＳ Ｐゴシック" pitchFamily="-108" charset="-128"/>
                <a:cs typeface="ＭＳ Ｐゴシック" pitchFamily="-108" charset="-128"/>
              </a:rPr>
              <a:t>Instru-ment</a:t>
            </a:r>
            <a:r>
              <a:rPr kumimoji="0" lang="en-US" sz="1600" b="0"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rPr>
              <a:t> 2</a:t>
            </a:r>
          </a:p>
        </p:txBody>
      </p:sp>
      <p:sp>
        <p:nvSpPr>
          <p:cNvPr id="14" name="TextBox 13">
            <a:extLst>
              <a:ext uri="{FF2B5EF4-FFF2-40B4-BE49-F238E27FC236}">
                <a16:creationId xmlns:a16="http://schemas.microsoft.com/office/drawing/2014/main" id="{32D8AA3E-8839-4DE8-9217-3DA1B703DBFD}"/>
              </a:ext>
            </a:extLst>
          </p:cNvPr>
          <p:cNvSpPr txBox="1"/>
          <p:nvPr/>
        </p:nvSpPr>
        <p:spPr>
          <a:xfrm>
            <a:off x="239091" y="3958294"/>
            <a:ext cx="1801813" cy="1169551"/>
          </a:xfrm>
          <a:prstGeom prst="rect">
            <a:avLst/>
          </a:prstGeom>
          <a:noFill/>
        </p:spPr>
        <p:txBody>
          <a:bodyPr wrap="square" rtlCol="0">
            <a:spAutoFit/>
          </a:bodyPr>
          <a:lstStyle/>
          <a:p>
            <a:pPr algn="ctr"/>
            <a:r>
              <a:rPr lang="en-US" sz="1400" dirty="0"/>
              <a:t>Penetrations through the pressure vessel are major sources of parasitic heat</a:t>
            </a:r>
            <a:endParaRPr lang="en-US" sz="1400" i="1" dirty="0">
              <a:latin typeface="Times New Roman" panose="02020603050405020304" pitchFamily="18" charset="0"/>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id="{8CA0AA8B-2B0F-4055-AE74-653F3C00A51F}"/>
              </a:ext>
            </a:extLst>
          </p:cNvPr>
          <p:cNvCxnSpPr>
            <a:cxnSpLocks/>
            <a:endCxn id="17" idx="1"/>
          </p:cNvCxnSpPr>
          <p:nvPr/>
        </p:nvCxnSpPr>
        <p:spPr bwMode="auto">
          <a:xfrm flipV="1">
            <a:off x="1423988" y="3703227"/>
            <a:ext cx="633516" cy="30777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7" name="Rectangle 16">
            <a:extLst>
              <a:ext uri="{FF2B5EF4-FFF2-40B4-BE49-F238E27FC236}">
                <a16:creationId xmlns:a16="http://schemas.microsoft.com/office/drawing/2014/main" id="{1E5E1354-741E-42BA-943A-895F1C41C0D1}"/>
              </a:ext>
            </a:extLst>
          </p:cNvPr>
          <p:cNvSpPr/>
          <p:nvPr/>
        </p:nvSpPr>
        <p:spPr bwMode="auto">
          <a:xfrm>
            <a:off x="2057504" y="3659981"/>
            <a:ext cx="870676" cy="8649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cxnSp>
        <p:nvCxnSpPr>
          <p:cNvPr id="19" name="Straight Connector 18">
            <a:extLst>
              <a:ext uri="{FF2B5EF4-FFF2-40B4-BE49-F238E27FC236}">
                <a16:creationId xmlns:a16="http://schemas.microsoft.com/office/drawing/2014/main" id="{E98F240A-0F80-4373-AAAA-609BFB6BB1F5}"/>
              </a:ext>
            </a:extLst>
          </p:cNvPr>
          <p:cNvCxnSpPr>
            <a:cxnSpLocks/>
          </p:cNvCxnSpPr>
          <p:nvPr/>
        </p:nvCxnSpPr>
        <p:spPr bwMode="auto">
          <a:xfrm>
            <a:off x="2045666" y="3659981"/>
            <a:ext cx="887276"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05D89446-8D1C-4FF6-894E-7ABF1D9606E6}"/>
              </a:ext>
            </a:extLst>
          </p:cNvPr>
          <p:cNvCxnSpPr>
            <a:cxnSpLocks/>
          </p:cNvCxnSpPr>
          <p:nvPr/>
        </p:nvCxnSpPr>
        <p:spPr bwMode="auto">
          <a:xfrm>
            <a:off x="2045666" y="3746472"/>
            <a:ext cx="887276"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4" name="Freeform: Shape 23">
            <a:extLst>
              <a:ext uri="{FF2B5EF4-FFF2-40B4-BE49-F238E27FC236}">
                <a16:creationId xmlns:a16="http://schemas.microsoft.com/office/drawing/2014/main" id="{A10F1EB6-FAF8-4206-B964-E2D6D438B24F}"/>
              </a:ext>
            </a:extLst>
          </p:cNvPr>
          <p:cNvSpPr/>
          <p:nvPr/>
        </p:nvSpPr>
        <p:spPr bwMode="auto">
          <a:xfrm>
            <a:off x="2388394" y="4583906"/>
            <a:ext cx="402431" cy="130969"/>
          </a:xfrm>
          <a:custGeom>
            <a:avLst/>
            <a:gdLst>
              <a:gd name="connsiteX0" fmla="*/ 395287 w 402431"/>
              <a:gd name="connsiteY0" fmla="*/ 128588 h 130969"/>
              <a:gd name="connsiteX1" fmla="*/ 71437 w 402431"/>
              <a:gd name="connsiteY1" fmla="*/ 130969 h 130969"/>
              <a:gd name="connsiteX2" fmla="*/ 0 w 402431"/>
              <a:gd name="connsiteY2" fmla="*/ 0 h 130969"/>
              <a:gd name="connsiteX3" fmla="*/ 402431 w 402431"/>
              <a:gd name="connsiteY3" fmla="*/ 0 h 130969"/>
              <a:gd name="connsiteX4" fmla="*/ 395287 w 402431"/>
              <a:gd name="connsiteY4" fmla="*/ 128588 h 13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431" h="130969">
                <a:moveTo>
                  <a:pt x="395287" y="128588"/>
                </a:moveTo>
                <a:lnTo>
                  <a:pt x="71437" y="130969"/>
                </a:lnTo>
                <a:lnTo>
                  <a:pt x="0" y="0"/>
                </a:lnTo>
                <a:lnTo>
                  <a:pt x="402431" y="0"/>
                </a:lnTo>
                <a:lnTo>
                  <a:pt x="395287" y="128588"/>
                </a:lnTo>
                <a:close/>
              </a:path>
            </a:pathLst>
          </a:cu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29" name="Freeform: Shape 28">
            <a:extLst>
              <a:ext uri="{FF2B5EF4-FFF2-40B4-BE49-F238E27FC236}">
                <a16:creationId xmlns:a16="http://schemas.microsoft.com/office/drawing/2014/main" id="{B4B1D65E-7156-42AB-BCFD-AC2E7F7C8448}"/>
              </a:ext>
            </a:extLst>
          </p:cNvPr>
          <p:cNvSpPr/>
          <p:nvPr/>
        </p:nvSpPr>
        <p:spPr bwMode="auto">
          <a:xfrm>
            <a:off x="5103019" y="4584700"/>
            <a:ext cx="402431" cy="123825"/>
          </a:xfrm>
          <a:custGeom>
            <a:avLst/>
            <a:gdLst>
              <a:gd name="connsiteX0" fmla="*/ 0 w 390525"/>
              <a:gd name="connsiteY0" fmla="*/ 0 h 123825"/>
              <a:gd name="connsiteX1" fmla="*/ 390525 w 390525"/>
              <a:gd name="connsiteY1" fmla="*/ 0 h 123825"/>
              <a:gd name="connsiteX2" fmla="*/ 330200 w 390525"/>
              <a:gd name="connsiteY2" fmla="*/ 123825 h 123825"/>
              <a:gd name="connsiteX3" fmla="*/ 6350 w 390525"/>
              <a:gd name="connsiteY3" fmla="*/ 123825 h 123825"/>
              <a:gd name="connsiteX4" fmla="*/ 0 w 390525"/>
              <a:gd name="connsiteY4" fmla="*/ 0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123825">
                <a:moveTo>
                  <a:pt x="0" y="0"/>
                </a:moveTo>
                <a:lnTo>
                  <a:pt x="390525" y="0"/>
                </a:lnTo>
                <a:lnTo>
                  <a:pt x="330200" y="123825"/>
                </a:lnTo>
                <a:lnTo>
                  <a:pt x="6350" y="123825"/>
                </a:lnTo>
                <a:cubicBezTo>
                  <a:pt x="5292" y="81492"/>
                  <a:pt x="4233" y="39158"/>
                  <a:pt x="0" y="0"/>
                </a:cubicBezTo>
                <a:close/>
              </a:path>
            </a:pathLst>
          </a:cu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1" name="Rectangle 10">
            <a:extLst>
              <a:ext uri="{FF2B5EF4-FFF2-40B4-BE49-F238E27FC236}">
                <a16:creationId xmlns:a16="http://schemas.microsoft.com/office/drawing/2014/main" id="{6E6E85AF-5B33-424F-9165-2F0498D5FA50}"/>
              </a:ext>
            </a:extLst>
          </p:cNvPr>
          <p:cNvSpPr/>
          <p:nvPr/>
        </p:nvSpPr>
        <p:spPr>
          <a:xfrm>
            <a:off x="2785060" y="4171951"/>
            <a:ext cx="2329022" cy="653768"/>
          </a:xfrm>
          <a:prstGeom prst="rect">
            <a:avLst/>
          </a:prstGeom>
          <a:solidFill>
            <a:schemeClr val="accent1">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Instrument Deck with Embedded PCM</a:t>
            </a:r>
          </a:p>
        </p:txBody>
      </p:sp>
      <p:sp>
        <p:nvSpPr>
          <p:cNvPr id="30" name="TextBox 29">
            <a:extLst>
              <a:ext uri="{FF2B5EF4-FFF2-40B4-BE49-F238E27FC236}">
                <a16:creationId xmlns:a16="http://schemas.microsoft.com/office/drawing/2014/main" id="{83AD04E2-E135-4721-9051-2107C571EDCD}"/>
              </a:ext>
            </a:extLst>
          </p:cNvPr>
          <p:cNvSpPr txBox="1"/>
          <p:nvPr/>
        </p:nvSpPr>
        <p:spPr>
          <a:xfrm>
            <a:off x="3092141" y="4886524"/>
            <a:ext cx="1701671" cy="430887"/>
          </a:xfrm>
          <a:prstGeom prst="rect">
            <a:avLst/>
          </a:prstGeom>
          <a:noFill/>
        </p:spPr>
        <p:txBody>
          <a:bodyPr wrap="square" rtlCol="0">
            <a:spAutoFit/>
          </a:bodyPr>
          <a:lstStyle/>
          <a:p>
            <a:pPr algn="ctr"/>
            <a:r>
              <a:rPr lang="en-US" sz="1050" dirty="0"/>
              <a:t>Thermal Isolators from Deck to Pressure Vessel</a:t>
            </a:r>
            <a:endParaRPr lang="en-US" sz="1050" i="1" dirty="0">
              <a:latin typeface="Times New Roman" panose="02020603050405020304" pitchFamily="18" charset="0"/>
              <a:cs typeface="Times New Roman" panose="02020603050405020304" pitchFamily="18" charset="0"/>
            </a:endParaRPr>
          </a:p>
        </p:txBody>
      </p:sp>
      <p:cxnSp>
        <p:nvCxnSpPr>
          <p:cNvPr id="32" name="Straight Arrow Connector 31">
            <a:extLst>
              <a:ext uri="{FF2B5EF4-FFF2-40B4-BE49-F238E27FC236}">
                <a16:creationId xmlns:a16="http://schemas.microsoft.com/office/drawing/2014/main" id="{91190217-11CC-4D7F-8581-B2244E8DA05F}"/>
              </a:ext>
            </a:extLst>
          </p:cNvPr>
          <p:cNvCxnSpPr>
            <a:cxnSpLocks/>
            <a:stCxn id="30" idx="1"/>
          </p:cNvCxnSpPr>
          <p:nvPr/>
        </p:nvCxnSpPr>
        <p:spPr bwMode="auto">
          <a:xfrm flipH="1" flipV="1">
            <a:off x="2586441" y="4721998"/>
            <a:ext cx="505700" cy="37997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013D60D5-DC6A-48A1-B162-4C68499D3792}"/>
              </a:ext>
            </a:extLst>
          </p:cNvPr>
          <p:cNvCxnSpPr>
            <a:cxnSpLocks/>
            <a:stCxn id="30" idx="3"/>
          </p:cNvCxnSpPr>
          <p:nvPr/>
        </p:nvCxnSpPr>
        <p:spPr bwMode="auto">
          <a:xfrm flipV="1">
            <a:off x="4793812" y="4721997"/>
            <a:ext cx="510666" cy="3799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9" name="TextBox 38">
            <a:extLst>
              <a:ext uri="{FF2B5EF4-FFF2-40B4-BE49-F238E27FC236}">
                <a16:creationId xmlns:a16="http://schemas.microsoft.com/office/drawing/2014/main" id="{080D8653-E721-4E08-99BC-EB34700960B2}"/>
              </a:ext>
            </a:extLst>
          </p:cNvPr>
          <p:cNvSpPr txBox="1"/>
          <p:nvPr/>
        </p:nvSpPr>
        <p:spPr>
          <a:xfrm>
            <a:off x="6129979" y="4016027"/>
            <a:ext cx="2639685" cy="1600438"/>
          </a:xfrm>
          <a:prstGeom prst="rect">
            <a:avLst/>
          </a:prstGeom>
          <a:noFill/>
        </p:spPr>
        <p:txBody>
          <a:bodyPr wrap="square" rtlCol="0">
            <a:spAutoFit/>
          </a:bodyPr>
          <a:lstStyle/>
          <a:p>
            <a:pPr algn="ctr"/>
            <a:r>
              <a:rPr lang="en-US" sz="1400" dirty="0"/>
              <a:t>Detailed knowledge of temperature profiles and convective coefficients through the atmosphere is necessary for thermal design of the descent phase (from Taylor, 2014 [9])</a:t>
            </a:r>
            <a:endParaRPr lang="en-US" sz="1400" i="1" dirty="0">
              <a:latin typeface="Times New Roman" panose="02020603050405020304" pitchFamily="18" charset="0"/>
              <a:cs typeface="Times New Roman" panose="02020603050405020304" pitchFamily="18" charset="0"/>
            </a:endParaRPr>
          </a:p>
        </p:txBody>
      </p:sp>
      <p:sp>
        <p:nvSpPr>
          <p:cNvPr id="40" name="Rectangle 39">
            <a:extLst>
              <a:ext uri="{FF2B5EF4-FFF2-40B4-BE49-F238E27FC236}">
                <a16:creationId xmlns:a16="http://schemas.microsoft.com/office/drawing/2014/main" id="{BB8333A5-8CB4-4456-8E67-6FA7CC82340A}"/>
              </a:ext>
            </a:extLst>
          </p:cNvPr>
          <p:cNvSpPr/>
          <p:nvPr/>
        </p:nvSpPr>
        <p:spPr bwMode="auto">
          <a:xfrm>
            <a:off x="3375433" y="2302828"/>
            <a:ext cx="1064487" cy="500698"/>
          </a:xfrm>
          <a:prstGeom prst="rect">
            <a:avLst/>
          </a:prstGeom>
          <a:solidFill>
            <a:srgbClr val="00B0F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rPr>
              <a:t>Heat Sink</a:t>
            </a:r>
          </a:p>
        </p:txBody>
      </p:sp>
      <p:cxnSp>
        <p:nvCxnSpPr>
          <p:cNvPr id="45" name="Straight Connector 44">
            <a:extLst>
              <a:ext uri="{FF2B5EF4-FFF2-40B4-BE49-F238E27FC236}">
                <a16:creationId xmlns:a16="http://schemas.microsoft.com/office/drawing/2014/main" id="{882C060A-F6C9-4C38-AA62-CC45B0E29F4B}"/>
              </a:ext>
            </a:extLst>
          </p:cNvPr>
          <p:cNvCxnSpPr>
            <a:cxnSpLocks/>
          </p:cNvCxnSpPr>
          <p:nvPr/>
        </p:nvCxnSpPr>
        <p:spPr bwMode="auto">
          <a:xfrm>
            <a:off x="3247712" y="2671049"/>
            <a:ext cx="1314039" cy="0"/>
          </a:xfrm>
          <a:prstGeom prst="line">
            <a:avLst/>
          </a:prstGeom>
          <a:noFill/>
          <a:ln w="76200" cap="flat" cmpd="sng" algn="ctr">
            <a:gradFill flip="none" rotWithShape="1">
              <a:gsLst>
                <a:gs pos="0">
                  <a:srgbClr val="002060"/>
                </a:gs>
                <a:gs pos="50000">
                  <a:schemeClr val="bg1"/>
                </a:gs>
                <a:gs pos="100000">
                  <a:srgbClr val="FF0000"/>
                </a:gs>
              </a:gsLst>
              <a:lin ang="0" scaled="1"/>
              <a:tileRect/>
            </a:gra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A951E217-DD2A-44FA-89F5-4F9277B4E172}"/>
              </a:ext>
            </a:extLst>
          </p:cNvPr>
          <p:cNvCxnSpPr>
            <a:cxnSpLocks/>
          </p:cNvCxnSpPr>
          <p:nvPr/>
        </p:nvCxnSpPr>
        <p:spPr bwMode="auto">
          <a:xfrm>
            <a:off x="3247712" y="2632498"/>
            <a:ext cx="0" cy="760281"/>
          </a:xfrm>
          <a:prstGeom prst="line">
            <a:avLst/>
          </a:prstGeom>
          <a:noFill/>
          <a:ln w="76200" cap="flat" cmpd="sng" algn="ctr">
            <a:solidFill>
              <a:srgbClr val="002060"/>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35A6B2EC-BFEA-4AD2-9398-240E813C43DE}"/>
              </a:ext>
            </a:extLst>
          </p:cNvPr>
          <p:cNvCxnSpPr>
            <a:cxnSpLocks/>
          </p:cNvCxnSpPr>
          <p:nvPr/>
        </p:nvCxnSpPr>
        <p:spPr bwMode="auto">
          <a:xfrm>
            <a:off x="4561751" y="2632498"/>
            <a:ext cx="0" cy="760281"/>
          </a:xfrm>
          <a:prstGeom prst="line">
            <a:avLst/>
          </a:prstGeom>
          <a:noFill/>
          <a:ln w="76200" cap="flat" cmpd="sng" algn="ctr">
            <a:solidFill>
              <a:srgbClr val="FF0000"/>
            </a:solidFill>
            <a:prstDash val="solid"/>
            <a:round/>
            <a:headEnd type="none" w="med" len="med"/>
            <a:tailEnd type="none" w="med" len="med"/>
          </a:ln>
          <a:effectLst/>
        </p:spPr>
      </p:cxnSp>
      <p:cxnSp>
        <p:nvCxnSpPr>
          <p:cNvPr id="49" name="Elbow Connector 78">
            <a:extLst>
              <a:ext uri="{FF2B5EF4-FFF2-40B4-BE49-F238E27FC236}">
                <a16:creationId xmlns:a16="http://schemas.microsoft.com/office/drawing/2014/main" id="{73C60765-FB89-4E5A-825A-D854447BA004}"/>
              </a:ext>
            </a:extLst>
          </p:cNvPr>
          <p:cNvCxnSpPr>
            <a:cxnSpLocks/>
          </p:cNvCxnSpPr>
          <p:nvPr/>
        </p:nvCxnSpPr>
        <p:spPr bwMode="auto">
          <a:xfrm flipV="1">
            <a:off x="4561751" y="2820324"/>
            <a:ext cx="0" cy="440114"/>
          </a:xfrm>
          <a:prstGeom prst="straightConnector1">
            <a:avLst/>
          </a:prstGeom>
          <a:noFill/>
          <a:ln w="76200" cap="flat" cmpd="sng" algn="ctr">
            <a:solidFill>
              <a:srgbClr val="FF0000"/>
            </a:solidFill>
            <a:prstDash val="solid"/>
            <a:round/>
            <a:headEnd type="none" w="med" len="med"/>
            <a:tailEnd type="arrow"/>
          </a:ln>
          <a:effectLst/>
        </p:spPr>
      </p:cxnSp>
      <p:cxnSp>
        <p:nvCxnSpPr>
          <p:cNvPr id="50" name="Elbow Connector 78">
            <a:extLst>
              <a:ext uri="{FF2B5EF4-FFF2-40B4-BE49-F238E27FC236}">
                <a16:creationId xmlns:a16="http://schemas.microsoft.com/office/drawing/2014/main" id="{FEA7179F-B332-4910-A1B6-B8404BF97D13}"/>
              </a:ext>
            </a:extLst>
          </p:cNvPr>
          <p:cNvCxnSpPr>
            <a:cxnSpLocks/>
          </p:cNvCxnSpPr>
          <p:nvPr/>
        </p:nvCxnSpPr>
        <p:spPr bwMode="auto">
          <a:xfrm flipV="1">
            <a:off x="3247712" y="2884321"/>
            <a:ext cx="0" cy="387830"/>
          </a:xfrm>
          <a:prstGeom prst="straightConnector1">
            <a:avLst/>
          </a:prstGeom>
          <a:noFill/>
          <a:ln w="76200" cap="flat" cmpd="sng" algn="ctr">
            <a:solidFill>
              <a:srgbClr val="002060"/>
            </a:solidFill>
            <a:prstDash val="solid"/>
            <a:round/>
            <a:headEnd type="arrow" w="med" len="med"/>
            <a:tailEnd type="none" w="med" len="med"/>
          </a:ln>
          <a:effectLst/>
        </p:spPr>
      </p:cxnSp>
      <p:cxnSp>
        <p:nvCxnSpPr>
          <p:cNvPr id="56" name="Straight Connector 55">
            <a:extLst>
              <a:ext uri="{FF2B5EF4-FFF2-40B4-BE49-F238E27FC236}">
                <a16:creationId xmlns:a16="http://schemas.microsoft.com/office/drawing/2014/main" id="{7E7F28F8-3FDD-4FC7-9730-094508932A47}"/>
              </a:ext>
            </a:extLst>
          </p:cNvPr>
          <p:cNvCxnSpPr>
            <a:cxnSpLocks/>
          </p:cNvCxnSpPr>
          <p:nvPr/>
        </p:nvCxnSpPr>
        <p:spPr bwMode="auto">
          <a:xfrm>
            <a:off x="3257961" y="3363490"/>
            <a:ext cx="1314039" cy="0"/>
          </a:xfrm>
          <a:prstGeom prst="line">
            <a:avLst/>
          </a:prstGeom>
          <a:noFill/>
          <a:ln w="76200" cap="flat" cmpd="sng" algn="ctr">
            <a:gradFill flip="none" rotWithShape="1">
              <a:gsLst>
                <a:gs pos="0">
                  <a:srgbClr val="002060"/>
                </a:gs>
                <a:gs pos="50000">
                  <a:schemeClr val="bg1"/>
                </a:gs>
                <a:gs pos="100000">
                  <a:srgbClr val="FF0000"/>
                </a:gs>
              </a:gsLst>
              <a:lin ang="0" scaled="1"/>
              <a:tileRect/>
            </a:gradFill>
            <a:prstDash val="solid"/>
            <a:round/>
            <a:headEnd type="none" w="med" len="med"/>
            <a:tailEnd type="none" w="med" len="med"/>
          </a:ln>
          <a:effectLst/>
        </p:spPr>
      </p:cxnSp>
      <p:sp>
        <p:nvSpPr>
          <p:cNvPr id="59" name="TextBox 58">
            <a:extLst>
              <a:ext uri="{FF2B5EF4-FFF2-40B4-BE49-F238E27FC236}">
                <a16:creationId xmlns:a16="http://schemas.microsoft.com/office/drawing/2014/main" id="{4C2D6A17-56A0-4DDD-AAC9-DE26A3D10766}"/>
              </a:ext>
            </a:extLst>
          </p:cNvPr>
          <p:cNvSpPr txBox="1"/>
          <p:nvPr/>
        </p:nvSpPr>
        <p:spPr>
          <a:xfrm>
            <a:off x="3042069" y="2988921"/>
            <a:ext cx="1801813" cy="307777"/>
          </a:xfrm>
          <a:prstGeom prst="rect">
            <a:avLst/>
          </a:prstGeom>
          <a:noFill/>
        </p:spPr>
        <p:txBody>
          <a:bodyPr wrap="square" rtlCol="0">
            <a:spAutoFit/>
          </a:bodyPr>
          <a:lstStyle/>
          <a:p>
            <a:pPr algn="ctr"/>
            <a:r>
              <a:rPr lang="en-US" sz="1400" dirty="0"/>
              <a:t>Fluid Loop</a:t>
            </a:r>
            <a:endParaRPr lang="en-US" sz="1400" i="1" dirty="0">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47C6AAE1-1618-442E-9673-5ADD7A03E8AA}"/>
              </a:ext>
            </a:extLst>
          </p:cNvPr>
          <p:cNvPicPr>
            <a:picLocks noChangeAspect="1"/>
          </p:cNvPicPr>
          <p:nvPr/>
        </p:nvPicPr>
        <p:blipFill>
          <a:blip r:embed="rId2"/>
          <a:stretch>
            <a:fillRect/>
          </a:stretch>
        </p:blipFill>
        <p:spPr>
          <a:xfrm>
            <a:off x="6242448" y="1068433"/>
            <a:ext cx="2267876" cy="2889861"/>
          </a:xfrm>
          <a:prstGeom prst="rect">
            <a:avLst/>
          </a:prstGeom>
        </p:spPr>
      </p:pic>
    </p:spTree>
    <p:extLst>
      <p:ext uri="{BB962C8B-B14F-4D97-AF65-F5344CB8AC3E}">
        <p14:creationId xmlns:p14="http://schemas.microsoft.com/office/powerpoint/2010/main" val="150064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REMARKS</a:t>
            </a:r>
          </a:p>
        </p:txBody>
      </p:sp>
    </p:spTree>
    <p:extLst>
      <p:ext uri="{BB962C8B-B14F-4D97-AF65-F5344CB8AC3E}">
        <p14:creationId xmlns:p14="http://schemas.microsoft.com/office/powerpoint/2010/main" val="5605008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27B77-B37C-4354-BE9D-8F2A567ED7AC}"/>
              </a:ext>
            </a:extLst>
          </p:cNvPr>
          <p:cNvSpPr>
            <a:spLocks noGrp="1"/>
          </p:cNvSpPr>
          <p:nvPr>
            <p:ph type="title"/>
          </p:nvPr>
        </p:nvSpPr>
        <p:spPr/>
        <p:txBody>
          <a:bodyPr/>
          <a:lstStyle/>
          <a:p>
            <a:r>
              <a:rPr lang="en-US" dirty="0"/>
              <a:t>Summary and Conclusion</a:t>
            </a:r>
          </a:p>
        </p:txBody>
      </p:sp>
      <p:sp>
        <p:nvSpPr>
          <p:cNvPr id="3" name="Content Placeholder 2">
            <a:extLst>
              <a:ext uri="{FF2B5EF4-FFF2-40B4-BE49-F238E27FC236}">
                <a16:creationId xmlns:a16="http://schemas.microsoft.com/office/drawing/2014/main" id="{B57F0DE8-0FCC-4EB1-B580-DB4DEE4766A8}"/>
              </a:ext>
            </a:extLst>
          </p:cNvPr>
          <p:cNvSpPr>
            <a:spLocks noGrp="1"/>
          </p:cNvSpPr>
          <p:nvPr>
            <p:ph idx="1"/>
          </p:nvPr>
        </p:nvSpPr>
        <p:spPr/>
        <p:txBody>
          <a:bodyPr/>
          <a:lstStyle/>
          <a:p>
            <a:pPr marL="0" indent="0">
              <a:buNone/>
            </a:pPr>
            <a:r>
              <a:rPr lang="en-US" b="1" u="sng" dirty="0"/>
              <a:t>SUMMARY</a:t>
            </a:r>
          </a:p>
          <a:p>
            <a:r>
              <a:rPr lang="en-US" dirty="0"/>
              <a:t>This lecture presented the thermal design processes of NASA Goddard’s Instrument Design Laboratory as a guideline for rapid thermal design, modeling, and analysis</a:t>
            </a:r>
          </a:p>
          <a:p>
            <a:r>
              <a:rPr lang="en-US" dirty="0"/>
              <a:t>Specific tall poles and/or lessons learned were also presented for instruments across the electromagnetic spectrum</a:t>
            </a:r>
          </a:p>
          <a:p>
            <a:pPr marL="0" indent="0">
              <a:buNone/>
            </a:pPr>
            <a:endParaRPr lang="en-US" dirty="0"/>
          </a:p>
          <a:p>
            <a:pPr marL="0" indent="0">
              <a:buNone/>
            </a:pPr>
            <a:r>
              <a:rPr lang="en-US" b="1" u="sng" dirty="0"/>
              <a:t>CONCLUSION</a:t>
            </a:r>
          </a:p>
          <a:p>
            <a:r>
              <a:rPr lang="en-US" dirty="0"/>
              <a:t>The most effective and efficient methods for thermal engineers to quickly perform thermal modeling and analysis for conceptual designs is to:</a:t>
            </a:r>
          </a:p>
          <a:p>
            <a:pPr lvl="1"/>
            <a:r>
              <a:rPr lang="en-US" dirty="0"/>
              <a:t>Identify the worst-case environmental scenarios through simple models and perform instrument thermal design to those worst-cases</a:t>
            </a:r>
          </a:p>
          <a:p>
            <a:pPr lvl="1"/>
            <a:r>
              <a:rPr lang="en-US" dirty="0"/>
              <a:t>Coordinate with other subsystem engineers to solidify boundary conditions, instrument mechanical design, and worst-case heat dissipations </a:t>
            </a:r>
          </a:p>
          <a:p>
            <a:pPr lvl="1"/>
            <a:r>
              <a:rPr lang="en-US" dirty="0"/>
              <a:t>Understand thoroughly the specific type of instrument you’re designing to and what the design drivers are</a:t>
            </a:r>
          </a:p>
          <a:p>
            <a:pPr lvl="1"/>
            <a:r>
              <a:rPr lang="en-US" dirty="0"/>
              <a:t>Design to the “heart” of the instrument: Which details must be included? Which details can be left out? Determine what is thermally challenging and important </a:t>
            </a:r>
          </a:p>
          <a:p>
            <a:pPr lvl="1"/>
            <a:r>
              <a:rPr lang="en-US" dirty="0"/>
              <a:t>Quantify engineering resources and identify tall poles for the next design iteration</a:t>
            </a:r>
          </a:p>
        </p:txBody>
      </p:sp>
    </p:spTree>
    <p:extLst>
      <p:ext uri="{BB962C8B-B14F-4D97-AF65-F5344CB8AC3E}">
        <p14:creationId xmlns:p14="http://schemas.microsoft.com/office/powerpoint/2010/main" val="25264380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AEA4E-A745-43AF-B671-1B1AF08F1C67}"/>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78DCEB18-EFF8-41B2-A726-833362986D18}"/>
              </a:ext>
            </a:extLst>
          </p:cNvPr>
          <p:cNvSpPr>
            <a:spLocks noGrp="1"/>
          </p:cNvSpPr>
          <p:nvPr>
            <p:ph idx="1"/>
          </p:nvPr>
        </p:nvSpPr>
        <p:spPr/>
        <p:txBody>
          <a:bodyPr/>
          <a:lstStyle/>
          <a:p>
            <a:pPr marL="0" indent="0" algn="ctr">
              <a:buNone/>
            </a:pPr>
            <a:endParaRPr lang="en-US" sz="2400" dirty="0"/>
          </a:p>
          <a:p>
            <a:pPr marL="0" indent="0" algn="ctr">
              <a:buNone/>
            </a:pPr>
            <a:r>
              <a:rPr lang="en-US" sz="2400" dirty="0"/>
              <a:t>The authors would like to thank</a:t>
            </a:r>
          </a:p>
          <a:p>
            <a:pPr marL="0" indent="0" algn="ctr">
              <a:buNone/>
            </a:pPr>
            <a:endParaRPr lang="en-US" sz="2400" dirty="0"/>
          </a:p>
          <a:p>
            <a:pPr marL="0" indent="0" algn="ctr">
              <a:buNone/>
            </a:pPr>
            <a:r>
              <a:rPr lang="en-US" sz="2400" b="1" dirty="0"/>
              <a:t>Jennifer Bracken </a:t>
            </a:r>
          </a:p>
          <a:p>
            <a:pPr marL="0" indent="0" algn="ctr">
              <a:buNone/>
            </a:pPr>
            <a:r>
              <a:rPr lang="en-US" sz="2400" i="1" dirty="0"/>
              <a:t>for her support and sponsorship of this effort</a:t>
            </a:r>
          </a:p>
          <a:p>
            <a:pPr marL="0" indent="0" algn="ctr">
              <a:buNone/>
            </a:pPr>
            <a:endParaRPr lang="en-US" sz="2400" i="1" dirty="0"/>
          </a:p>
          <a:p>
            <a:pPr marL="0" indent="0" algn="ctr">
              <a:buNone/>
            </a:pPr>
            <a:r>
              <a:rPr lang="en-US" sz="2400" b="1" dirty="0"/>
              <a:t>Carl Kotecki, Steven Rickman, and Ruth Amundsen</a:t>
            </a:r>
          </a:p>
          <a:p>
            <a:pPr marL="0" indent="0" algn="ctr">
              <a:buNone/>
            </a:pPr>
            <a:r>
              <a:rPr lang="en-US" sz="2400" i="1" dirty="0"/>
              <a:t>for their diligent review and excellent recommendations for the content in this course</a:t>
            </a:r>
          </a:p>
        </p:txBody>
      </p:sp>
    </p:spTree>
    <p:extLst>
      <p:ext uri="{BB962C8B-B14F-4D97-AF65-F5344CB8AC3E}">
        <p14:creationId xmlns:p14="http://schemas.microsoft.com/office/powerpoint/2010/main" val="6295889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16A77-3578-404B-9562-4917314DDB9A}"/>
              </a:ext>
            </a:extLst>
          </p:cNvPr>
          <p:cNvSpPr>
            <a:spLocks noGrp="1"/>
          </p:cNvSpPr>
          <p:nvPr>
            <p:ph type="title"/>
          </p:nvPr>
        </p:nvSpPr>
        <p:spPr/>
        <p:txBody>
          <a:bodyPr/>
          <a:lstStyle/>
          <a:p>
            <a:r>
              <a:rPr lang="en-US" dirty="0"/>
              <a:t>List of Acronyms</a:t>
            </a:r>
          </a:p>
        </p:txBody>
      </p:sp>
      <p:graphicFrame>
        <p:nvGraphicFramePr>
          <p:cNvPr id="4" name="Content Placeholder 7">
            <a:extLst>
              <a:ext uri="{FF2B5EF4-FFF2-40B4-BE49-F238E27FC236}">
                <a16:creationId xmlns:a16="http://schemas.microsoft.com/office/drawing/2014/main" id="{C4E88505-5A3D-4169-9026-485E86C236A4}"/>
              </a:ext>
            </a:extLst>
          </p:cNvPr>
          <p:cNvGraphicFramePr>
            <a:graphicFrameLocks noGrp="1"/>
          </p:cNvGraphicFramePr>
          <p:nvPr>
            <p:ph idx="1"/>
            <p:extLst>
              <p:ext uri="{D42A27DB-BD31-4B8C-83A1-F6EECF244321}">
                <p14:modId xmlns:p14="http://schemas.microsoft.com/office/powerpoint/2010/main" val="458068884"/>
              </p:ext>
            </p:extLst>
          </p:nvPr>
        </p:nvGraphicFramePr>
        <p:xfrm>
          <a:off x="348028" y="1079500"/>
          <a:ext cx="8447943" cy="5359286"/>
        </p:xfrm>
        <a:graphic>
          <a:graphicData uri="http://schemas.openxmlformats.org/drawingml/2006/table">
            <a:tbl>
              <a:tblPr>
                <a:tableStyleId>{5C22544A-7EE6-4342-B048-85BDC9FD1C3A}</a:tableStyleId>
              </a:tblPr>
              <a:tblGrid>
                <a:gridCol w="754280">
                  <a:extLst>
                    <a:ext uri="{9D8B030D-6E8A-4147-A177-3AD203B41FA5}">
                      <a16:colId xmlns:a16="http://schemas.microsoft.com/office/drawing/2014/main" val="20000"/>
                    </a:ext>
                  </a:extLst>
                </a:gridCol>
                <a:gridCol w="3474586">
                  <a:extLst>
                    <a:ext uri="{9D8B030D-6E8A-4147-A177-3AD203B41FA5}">
                      <a16:colId xmlns:a16="http://schemas.microsoft.com/office/drawing/2014/main" val="20001"/>
                    </a:ext>
                  </a:extLst>
                </a:gridCol>
                <a:gridCol w="749387">
                  <a:extLst>
                    <a:ext uri="{9D8B030D-6E8A-4147-A177-3AD203B41FA5}">
                      <a16:colId xmlns:a16="http://schemas.microsoft.com/office/drawing/2014/main" val="20002"/>
                    </a:ext>
                  </a:extLst>
                </a:gridCol>
                <a:gridCol w="3469690">
                  <a:extLst>
                    <a:ext uri="{9D8B030D-6E8A-4147-A177-3AD203B41FA5}">
                      <a16:colId xmlns:a16="http://schemas.microsoft.com/office/drawing/2014/main" val="20003"/>
                    </a:ext>
                  </a:extLst>
                </a:gridCol>
              </a:tblGrid>
              <a:tr h="315110">
                <a:tc>
                  <a:txBody>
                    <a:bodyPr/>
                    <a:lstStyle/>
                    <a:p>
                      <a:pPr algn="l" fontAlgn="b"/>
                      <a:r>
                        <a:rPr lang="en-US" sz="1200" b="1" u="none" strike="noStrike" dirty="0">
                          <a:effectLst/>
                        </a:rPr>
                        <a:t>Acronym</a:t>
                      </a:r>
                      <a:endParaRPr lang="en-US" sz="1200" b="1" i="0" u="none" strike="noStrike" dirty="0">
                        <a:solidFill>
                          <a:srgbClr val="000000"/>
                        </a:solidFill>
                        <a:effectLst/>
                        <a:latin typeface="Calibri" panose="020F0502020204030204" pitchFamily="34" charset="0"/>
                      </a:endParaRPr>
                    </a:p>
                  </a:txBody>
                  <a:tcPr marL="6138" marR="6138" marT="61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u="none" strike="noStrike" dirty="0">
                          <a:effectLst/>
                        </a:rPr>
                        <a:t>Definition</a:t>
                      </a:r>
                      <a:endParaRPr lang="en-US" sz="1200" b="1" i="0" u="none" strike="noStrike" dirty="0">
                        <a:solidFill>
                          <a:srgbClr val="000000"/>
                        </a:solidFill>
                        <a:effectLst/>
                        <a:latin typeface="Calibri" panose="020F0502020204030204" pitchFamily="34" charset="0"/>
                      </a:endParaRPr>
                    </a:p>
                  </a:txBody>
                  <a:tcPr marL="6138" marR="6138" marT="61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u="none" strike="noStrike" dirty="0">
                          <a:effectLst/>
                        </a:rPr>
                        <a:t>Acronym</a:t>
                      </a:r>
                      <a:endParaRPr lang="en-US" sz="1200" b="1" i="0" u="none" strike="noStrike" dirty="0">
                        <a:solidFill>
                          <a:srgbClr val="000000"/>
                        </a:solidFill>
                        <a:effectLst/>
                        <a:latin typeface="Calibri" panose="020F0502020204030204" pitchFamily="34" charset="0"/>
                      </a:endParaRPr>
                    </a:p>
                  </a:txBody>
                  <a:tcPr marL="6138" marR="6138" marT="61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u="none" strike="noStrike" dirty="0">
                          <a:effectLst/>
                        </a:rPr>
                        <a:t>Definition</a:t>
                      </a:r>
                      <a:endParaRPr lang="en-US" sz="1200" b="1" i="0" u="none" strike="noStrike" dirty="0">
                        <a:solidFill>
                          <a:srgbClr val="000000"/>
                        </a:solidFill>
                        <a:effectLst/>
                        <a:latin typeface="Calibri" panose="020F0502020204030204" pitchFamily="34" charset="0"/>
                      </a:endParaRPr>
                    </a:p>
                  </a:txBody>
                  <a:tcPr marL="6138" marR="6138" marT="61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15110">
                <a:tc>
                  <a:txBody>
                    <a:bodyPr/>
                    <a:lstStyle/>
                    <a:p>
                      <a:pPr algn="l" fontAlgn="ctr"/>
                      <a:r>
                        <a:rPr lang="en-US" sz="1200" b="0" i="1" u="none" strike="noStrike">
                          <a:solidFill>
                            <a:srgbClr val="000000"/>
                          </a:solidFill>
                          <a:effectLst/>
                          <a:latin typeface="Arial Narrow" panose="020B0606020202030204" pitchFamily="34" charset="0"/>
                        </a:rPr>
                        <a:t>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Absorptivity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1" u="none" strike="noStrike">
                          <a:solidFill>
                            <a:srgbClr val="000000"/>
                          </a:solidFill>
                          <a:effectLst/>
                          <a:latin typeface="Arial Narrow" panose="020B0606020202030204" pitchFamily="34" charset="0"/>
                        </a:rPr>
                        <a:t>EXPRESS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EXpedite the PRocessing of Experiments to Space Station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5110">
                <a:tc>
                  <a:txBody>
                    <a:bodyPr/>
                    <a:lstStyle/>
                    <a:p>
                      <a:pPr algn="l" fontAlgn="ctr"/>
                      <a:r>
                        <a:rPr lang="en-US" sz="1200" b="0" i="1" u="none" strike="noStrike">
                          <a:solidFill>
                            <a:srgbClr val="000000"/>
                          </a:solidFill>
                          <a:effectLst/>
                          <a:latin typeface="Arial Narrow" panose="020B0606020202030204" pitchFamily="34" charset="0"/>
                        </a:rPr>
                        <a: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Area / Length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1" u="none" strike="noStrike">
                          <a:solidFill>
                            <a:srgbClr val="000000"/>
                          </a:solidFill>
                          <a:effectLst/>
                          <a:latin typeface="Arial Narrow" panose="020B0606020202030204" pitchFamily="34" charset="0"/>
                        </a:rPr>
                        <a:t>FEE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Front End Electronics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5110">
                <a:tc>
                  <a:txBody>
                    <a:bodyPr/>
                    <a:lstStyle/>
                    <a:p>
                      <a:pPr algn="l" fontAlgn="ctr"/>
                      <a:r>
                        <a:rPr lang="en-US" sz="1200" b="0" i="1" u="none" strike="noStrike">
                          <a:solidFill>
                            <a:srgbClr val="000000"/>
                          </a:solidFill>
                          <a:effectLst/>
                          <a:latin typeface="Arial Narrow" panose="020B0606020202030204" pitchFamily="34" charset="0"/>
                        </a:rPr>
                        <a:t>ADC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Analog-to-Digital Conversion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1" u="none" strike="noStrike">
                          <a:solidFill>
                            <a:srgbClr val="000000"/>
                          </a:solidFill>
                          <a:effectLst/>
                          <a:latin typeface="Arial Narrow" panose="020B0606020202030204" pitchFamily="34" charset="0"/>
                        </a:rPr>
                        <a:t>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gram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5110">
                <a:tc>
                  <a:txBody>
                    <a:bodyPr/>
                    <a:lstStyle/>
                    <a:p>
                      <a:pPr algn="l" fontAlgn="ctr"/>
                      <a:r>
                        <a:rPr lang="en-US" sz="1200" b="0" i="1" u="none" strike="noStrike">
                          <a:solidFill>
                            <a:srgbClr val="000000"/>
                          </a:solidFill>
                          <a:effectLst/>
                          <a:latin typeface="Arial Narrow" panose="020B0606020202030204" pitchFamily="34" charset="0"/>
                        </a:rPr>
                        <a:t>ADR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Adiabatic Demagnetization Refrigerator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1" u="none" strike="noStrike">
                          <a:solidFill>
                            <a:srgbClr val="000000"/>
                          </a:solidFill>
                          <a:effectLst/>
                          <a:latin typeface="Arial Narrow" panose="020B0606020202030204" pitchFamily="34" charset="0"/>
                        </a:rPr>
                        <a:t>GaN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Gallium Nitride detector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5110">
                <a:tc>
                  <a:txBody>
                    <a:bodyPr/>
                    <a:lstStyle/>
                    <a:p>
                      <a:pPr algn="l" fontAlgn="ctr"/>
                      <a:r>
                        <a:rPr lang="en-US" sz="1200" b="0" i="1" u="none" strike="noStrike">
                          <a:solidFill>
                            <a:srgbClr val="000000"/>
                          </a:solidFill>
                          <a:effectLst/>
                          <a:latin typeface="Arial Narrow" panose="020B0606020202030204" pitchFamily="34" charset="0"/>
                        </a:rPr>
                        <a:t>APG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Annealed Pyrolytic Graphite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1" u="none" strike="noStrike">
                          <a:solidFill>
                            <a:srgbClr val="000000"/>
                          </a:solidFill>
                          <a:effectLst/>
                          <a:latin typeface="Arial Narrow" panose="020B0606020202030204" pitchFamily="34" charset="0"/>
                        </a:rPr>
                        <a:t>Ge:Ga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Gallium doped Germanium Photoconductive detector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5110">
                <a:tc>
                  <a:txBody>
                    <a:bodyPr/>
                    <a:lstStyle/>
                    <a:p>
                      <a:pPr algn="l" fontAlgn="ctr"/>
                      <a:r>
                        <a:rPr lang="en-US" sz="1200" b="0" i="1" u="none" strike="noStrike">
                          <a:solidFill>
                            <a:srgbClr val="000000"/>
                          </a:solidFill>
                          <a:effectLst/>
                          <a:latin typeface="Arial Narrow" panose="020B0606020202030204" pitchFamily="34" charset="0"/>
                        </a:rPr>
                        <a:t>BOM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Bill of Materials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1" u="none" strike="noStrike">
                          <a:solidFill>
                            <a:srgbClr val="000000"/>
                          </a:solidFill>
                          <a:effectLst/>
                          <a:latin typeface="Arial Narrow" panose="020B0606020202030204" pitchFamily="34" charset="0"/>
                        </a:rPr>
                        <a:t>GSE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Ground Support Equipment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15110">
                <a:tc>
                  <a:txBody>
                    <a:bodyPr/>
                    <a:lstStyle/>
                    <a:p>
                      <a:pPr algn="l" fontAlgn="ctr"/>
                      <a:r>
                        <a:rPr lang="en-US" sz="1200" b="0" i="1" u="none" strike="noStrike">
                          <a:solidFill>
                            <a:srgbClr val="000000"/>
                          </a:solidFill>
                          <a:effectLst/>
                          <a:latin typeface="Arial Narrow" panose="020B0606020202030204" pitchFamily="34" charset="0"/>
                        </a:rPr>
                        <a:t>°C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degrees Celsius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1" u="none" strike="noStrike">
                          <a:solidFill>
                            <a:srgbClr val="000000"/>
                          </a:solidFill>
                          <a:effectLst/>
                          <a:latin typeface="Arial Narrow" panose="020B0606020202030204" pitchFamily="34" charset="0"/>
                        </a:rPr>
                        <a:t>GSFC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NASA's Goddard Space Flight Center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413698">
                <a:tc>
                  <a:txBody>
                    <a:bodyPr/>
                    <a:lstStyle/>
                    <a:p>
                      <a:pPr algn="l" fontAlgn="ctr"/>
                      <a:r>
                        <a:rPr lang="en-US" sz="1200" b="0" i="1" u="none" strike="noStrike">
                          <a:solidFill>
                            <a:srgbClr val="000000"/>
                          </a:solidFill>
                          <a:effectLst/>
                          <a:latin typeface="Arial Narrow" panose="020B0606020202030204" pitchFamily="34" charset="0"/>
                        </a:rPr>
                        <a:t>CAD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Computer-Aided Design (model)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1" u="none" strike="noStrike">
                          <a:solidFill>
                            <a:srgbClr val="000000"/>
                          </a:solidFill>
                          <a:effectLst/>
                          <a:latin typeface="Arial Narrow" panose="020B0606020202030204" pitchFamily="34" charset="0"/>
                        </a:rPr>
                        <a:t>HEB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Hot Electron Bolometer detector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15110">
                <a:tc>
                  <a:txBody>
                    <a:bodyPr/>
                    <a:lstStyle/>
                    <a:p>
                      <a:pPr algn="l" fontAlgn="ctr"/>
                      <a:r>
                        <a:rPr lang="en-US" sz="1200" b="0" i="1" u="none" strike="noStrike">
                          <a:solidFill>
                            <a:srgbClr val="000000"/>
                          </a:solidFill>
                          <a:effectLst/>
                          <a:latin typeface="Arial Narrow" panose="020B0606020202030204" pitchFamily="34" charset="0"/>
                        </a:rPr>
                        <a:t>CCD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Charge-Coupled Device detector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1" u="none" strike="noStrike">
                          <a:solidFill>
                            <a:srgbClr val="000000"/>
                          </a:solidFill>
                          <a:effectLst/>
                          <a:latin typeface="Arial Narrow" panose="020B0606020202030204" pitchFamily="34" charset="0"/>
                        </a:rPr>
                        <a:t>HgCdTe (or MCT)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Mercury Cadmium Telluride detector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15110">
                <a:tc>
                  <a:txBody>
                    <a:bodyPr/>
                    <a:lstStyle/>
                    <a:p>
                      <a:pPr algn="l" fontAlgn="ctr"/>
                      <a:r>
                        <a:rPr lang="en-US" sz="1200" b="0" i="1" u="none" strike="noStrike">
                          <a:solidFill>
                            <a:srgbClr val="000000"/>
                          </a:solidFill>
                          <a:effectLst/>
                          <a:latin typeface="Arial Narrow" panose="020B0606020202030204" pitchFamily="34" charset="0"/>
                        </a:rPr>
                        <a:t>CdZnTe (or CZT)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Cadmium Zinc Telluride detector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1" u="none" strike="noStrike">
                          <a:solidFill>
                            <a:srgbClr val="000000"/>
                          </a:solidFill>
                          <a:effectLst/>
                          <a:latin typeface="Arial Narrow" panose="020B0606020202030204" pitchFamily="34" charset="0"/>
                        </a:rPr>
                        <a:t>IDL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Instrument Design Laboratory (at NASA GSFC)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413698">
                <a:tc>
                  <a:txBody>
                    <a:bodyPr/>
                    <a:lstStyle/>
                    <a:p>
                      <a:pPr algn="l" fontAlgn="ctr"/>
                      <a:r>
                        <a:rPr lang="en-US" sz="1200" b="0" i="1" u="none" strike="noStrike">
                          <a:solidFill>
                            <a:srgbClr val="000000"/>
                          </a:solidFill>
                          <a:effectLst/>
                          <a:latin typeface="Arial Narrow" panose="020B0606020202030204" pitchFamily="34" charset="0"/>
                        </a:rPr>
                        <a:t>CMOS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Complementary Metal-Oxide Semiconductor detector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1" u="none" strike="noStrike">
                          <a:solidFill>
                            <a:srgbClr val="000000"/>
                          </a:solidFill>
                          <a:effectLst/>
                          <a:latin typeface="Arial Narrow" panose="020B0606020202030204" pitchFamily="34" charset="0"/>
                        </a:rPr>
                        <a:t>IEB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Instrument Electronics Box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15110">
                <a:tc>
                  <a:txBody>
                    <a:bodyPr/>
                    <a:lstStyle/>
                    <a:p>
                      <a:pPr algn="l" fontAlgn="ctr"/>
                      <a:r>
                        <a:rPr lang="en-US" sz="1200" b="0" i="1" u="none" strike="noStrike">
                          <a:solidFill>
                            <a:srgbClr val="000000"/>
                          </a:solidFill>
                          <a:effectLst/>
                          <a:latin typeface="Arial Narrow" panose="020B0606020202030204" pitchFamily="34" charset="0"/>
                        </a:rPr>
                        <a:t>CsI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Cesium Iodide Scintillation detector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1" u="none" strike="noStrike">
                          <a:solidFill>
                            <a:srgbClr val="000000"/>
                          </a:solidFill>
                          <a:effectLst/>
                          <a:latin typeface="Arial Narrow" panose="020B0606020202030204" pitchFamily="34" charset="0"/>
                        </a:rPr>
                        <a:t>InGaAs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Indium Gallium Arsenide detector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315110">
                <a:tc>
                  <a:txBody>
                    <a:bodyPr/>
                    <a:lstStyle/>
                    <a:p>
                      <a:pPr algn="l" fontAlgn="ctr"/>
                      <a:r>
                        <a:rPr lang="en-US" sz="1200" b="0" i="1" u="none" strike="noStrike">
                          <a:solidFill>
                            <a:srgbClr val="000000"/>
                          </a:solidFill>
                          <a:effectLst/>
                          <a:latin typeface="Arial Narrow" panose="020B0606020202030204" pitchFamily="34" charset="0"/>
                        </a:rPr>
                        <a:t>ε, 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Emissivity, effective emissivity </a:t>
                      </a:r>
                      <a:r>
                        <a:rPr lang="en-US" sz="1200" b="0" i="1" u="none" strike="noStrike">
                          <a:solidFill>
                            <a:srgbClr val="000000"/>
                          </a:solidFill>
                          <a:effectLst/>
                          <a:latin typeface="Arial Narrow" panose="020B0606020202030204" pitchFamily="34" charset="0"/>
                        </a:rPr>
                        <a:t> </a:t>
                      </a: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1" u="none" strike="noStrike">
                          <a:solidFill>
                            <a:srgbClr val="000000"/>
                          </a:solidFill>
                          <a:effectLst/>
                          <a:latin typeface="Arial Narrow" panose="020B0606020202030204" pitchFamily="34" charset="0"/>
                        </a:rPr>
                        <a:t>InSb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Indium Antimonide detector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315110">
                <a:tc>
                  <a:txBody>
                    <a:bodyPr/>
                    <a:lstStyle/>
                    <a:p>
                      <a:pPr algn="l" fontAlgn="ctr"/>
                      <a:r>
                        <a:rPr lang="en-US" sz="1200" b="0" i="1" u="none" strike="noStrike">
                          <a:solidFill>
                            <a:srgbClr val="000000"/>
                          </a:solidFill>
                          <a:effectLst/>
                          <a:latin typeface="Arial Narrow" panose="020B0606020202030204" pitchFamily="34" charset="0"/>
                        </a:rPr>
                        <a:t>EMCCD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Electron Multiplying Charge-Coupled Device detector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1" u="none" strike="noStrike">
                          <a:solidFill>
                            <a:srgbClr val="000000"/>
                          </a:solidFill>
                          <a:effectLst/>
                          <a:latin typeface="Arial Narrow" panose="020B0606020202030204" pitchFamily="34" charset="0"/>
                        </a:rPr>
                        <a:t>IR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Infrared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315110">
                <a:tc>
                  <a:txBody>
                    <a:bodyPr/>
                    <a:lstStyle/>
                    <a:p>
                      <a:pPr algn="l" fontAlgn="ctr"/>
                      <a:r>
                        <a:rPr lang="en-US" sz="1200" b="0" i="1" u="none" strike="noStrike" dirty="0">
                          <a:solidFill>
                            <a:srgbClr val="000000"/>
                          </a:solidFill>
                          <a:effectLst/>
                          <a:latin typeface="Arial Narrow" panose="020B0606020202030204" pitchFamily="34" charset="0"/>
                        </a:rPr>
                        <a:t>EVA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dirty="0">
                          <a:solidFill>
                            <a:srgbClr val="000000"/>
                          </a:solidFill>
                          <a:effectLst/>
                          <a:latin typeface="Arial Narrow" panose="020B0606020202030204" pitchFamily="34" charset="0"/>
                        </a:rPr>
                        <a:t>Extra-Vehicular Activity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1" u="none" strike="noStrike">
                          <a:solidFill>
                            <a:srgbClr val="000000"/>
                          </a:solidFill>
                          <a:effectLst/>
                          <a:latin typeface="Arial Narrow" panose="020B0606020202030204" pitchFamily="34" charset="0"/>
                        </a:rPr>
                        <a:t>ISS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dirty="0">
                          <a:solidFill>
                            <a:srgbClr val="000000"/>
                          </a:solidFill>
                          <a:effectLst/>
                          <a:latin typeface="Arial Narrow" panose="020B0606020202030204" pitchFamily="34" charset="0"/>
                        </a:rPr>
                        <a:t>International Space Station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6254061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16A77-3578-404B-9562-4917314DDB9A}"/>
              </a:ext>
            </a:extLst>
          </p:cNvPr>
          <p:cNvSpPr>
            <a:spLocks noGrp="1"/>
          </p:cNvSpPr>
          <p:nvPr>
            <p:ph type="title"/>
          </p:nvPr>
        </p:nvSpPr>
        <p:spPr/>
        <p:txBody>
          <a:bodyPr/>
          <a:lstStyle/>
          <a:p>
            <a:r>
              <a:rPr lang="en-US" dirty="0"/>
              <a:t>List of Acronyms</a:t>
            </a:r>
          </a:p>
        </p:txBody>
      </p:sp>
      <p:graphicFrame>
        <p:nvGraphicFramePr>
          <p:cNvPr id="4" name="Content Placeholder 7">
            <a:extLst>
              <a:ext uri="{FF2B5EF4-FFF2-40B4-BE49-F238E27FC236}">
                <a16:creationId xmlns:a16="http://schemas.microsoft.com/office/drawing/2014/main" id="{C4E88505-5A3D-4169-9026-485E86C236A4}"/>
              </a:ext>
            </a:extLst>
          </p:cNvPr>
          <p:cNvGraphicFramePr>
            <a:graphicFrameLocks noGrp="1"/>
          </p:cNvGraphicFramePr>
          <p:nvPr>
            <p:ph idx="1"/>
            <p:extLst>
              <p:ext uri="{D42A27DB-BD31-4B8C-83A1-F6EECF244321}">
                <p14:modId xmlns:p14="http://schemas.microsoft.com/office/powerpoint/2010/main" val="1970840015"/>
              </p:ext>
            </p:extLst>
          </p:nvPr>
        </p:nvGraphicFramePr>
        <p:xfrm>
          <a:off x="348028" y="1079500"/>
          <a:ext cx="8447943" cy="5299111"/>
        </p:xfrm>
        <a:graphic>
          <a:graphicData uri="http://schemas.openxmlformats.org/drawingml/2006/table">
            <a:tbl>
              <a:tblPr>
                <a:tableStyleId>{5C22544A-7EE6-4342-B048-85BDC9FD1C3A}</a:tableStyleId>
              </a:tblPr>
              <a:tblGrid>
                <a:gridCol w="754280">
                  <a:extLst>
                    <a:ext uri="{9D8B030D-6E8A-4147-A177-3AD203B41FA5}">
                      <a16:colId xmlns:a16="http://schemas.microsoft.com/office/drawing/2014/main" val="20000"/>
                    </a:ext>
                  </a:extLst>
                </a:gridCol>
                <a:gridCol w="3474586">
                  <a:extLst>
                    <a:ext uri="{9D8B030D-6E8A-4147-A177-3AD203B41FA5}">
                      <a16:colId xmlns:a16="http://schemas.microsoft.com/office/drawing/2014/main" val="20001"/>
                    </a:ext>
                  </a:extLst>
                </a:gridCol>
                <a:gridCol w="749387">
                  <a:extLst>
                    <a:ext uri="{9D8B030D-6E8A-4147-A177-3AD203B41FA5}">
                      <a16:colId xmlns:a16="http://schemas.microsoft.com/office/drawing/2014/main" val="20002"/>
                    </a:ext>
                  </a:extLst>
                </a:gridCol>
                <a:gridCol w="3469690">
                  <a:extLst>
                    <a:ext uri="{9D8B030D-6E8A-4147-A177-3AD203B41FA5}">
                      <a16:colId xmlns:a16="http://schemas.microsoft.com/office/drawing/2014/main" val="20003"/>
                    </a:ext>
                  </a:extLst>
                </a:gridCol>
              </a:tblGrid>
              <a:tr h="315110">
                <a:tc>
                  <a:txBody>
                    <a:bodyPr/>
                    <a:lstStyle/>
                    <a:p>
                      <a:pPr algn="l" fontAlgn="b"/>
                      <a:r>
                        <a:rPr lang="en-US" sz="1200" b="1" u="none" strike="noStrike" dirty="0">
                          <a:effectLst/>
                        </a:rPr>
                        <a:t>Acronym</a:t>
                      </a:r>
                      <a:endParaRPr lang="en-US" sz="1200" b="1" i="0" u="none" strike="noStrike" dirty="0">
                        <a:solidFill>
                          <a:srgbClr val="000000"/>
                        </a:solidFill>
                        <a:effectLst/>
                        <a:latin typeface="Calibri" panose="020F0502020204030204" pitchFamily="34" charset="0"/>
                      </a:endParaRPr>
                    </a:p>
                  </a:txBody>
                  <a:tcPr marL="6138" marR="6138" marT="61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u="none" strike="noStrike" dirty="0">
                          <a:effectLst/>
                        </a:rPr>
                        <a:t>Definition</a:t>
                      </a:r>
                      <a:endParaRPr lang="en-US" sz="1200" b="1" i="0" u="none" strike="noStrike" dirty="0">
                        <a:solidFill>
                          <a:srgbClr val="000000"/>
                        </a:solidFill>
                        <a:effectLst/>
                        <a:latin typeface="Calibri" panose="020F0502020204030204" pitchFamily="34" charset="0"/>
                      </a:endParaRPr>
                    </a:p>
                  </a:txBody>
                  <a:tcPr marL="6138" marR="6138" marT="61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u="none" strike="noStrike">
                          <a:effectLst/>
                        </a:rPr>
                        <a:t>Acronym</a:t>
                      </a:r>
                      <a:endParaRPr lang="en-US" sz="1200" b="1" i="0" u="none" strike="noStrike">
                        <a:solidFill>
                          <a:srgbClr val="000000"/>
                        </a:solidFill>
                        <a:effectLst/>
                        <a:latin typeface="Calibri" panose="020F0502020204030204" pitchFamily="34" charset="0"/>
                      </a:endParaRPr>
                    </a:p>
                  </a:txBody>
                  <a:tcPr marL="6138" marR="6138" marT="61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u="none" strike="noStrike" dirty="0">
                          <a:effectLst/>
                        </a:rPr>
                        <a:t>Definition</a:t>
                      </a:r>
                      <a:endParaRPr lang="en-US" sz="1200" b="1" i="0" u="none" strike="noStrike" dirty="0">
                        <a:solidFill>
                          <a:srgbClr val="000000"/>
                        </a:solidFill>
                        <a:effectLst/>
                        <a:latin typeface="Calibri" panose="020F0502020204030204" pitchFamily="34" charset="0"/>
                      </a:endParaRPr>
                    </a:p>
                  </a:txBody>
                  <a:tcPr marL="6138" marR="6138" marT="61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15110">
                <a:tc>
                  <a:txBody>
                    <a:bodyPr/>
                    <a:lstStyle/>
                    <a:p>
                      <a:pPr algn="l" fontAlgn="ctr"/>
                      <a:r>
                        <a:rPr lang="en-US" sz="1200" b="0" i="1" u="none" strike="noStrike">
                          <a:solidFill>
                            <a:srgbClr val="000000"/>
                          </a:solidFill>
                          <a:effectLst/>
                          <a:latin typeface="Arial Narrow" panose="020B0606020202030204" pitchFamily="34" charset="0"/>
                        </a:rPr>
                        <a:t>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Kelvin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1" u="none" strike="noStrike">
                          <a:solidFill>
                            <a:srgbClr val="000000"/>
                          </a:solidFill>
                          <a:effectLst/>
                          <a:latin typeface="Arial Narrow" panose="020B0606020202030204" pitchFamily="34" charset="0"/>
                        </a:rPr>
                        <a:t>PI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Principal Investigator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5110">
                <a:tc>
                  <a:txBody>
                    <a:bodyPr/>
                    <a:lstStyle/>
                    <a:p>
                      <a:pPr algn="l" fontAlgn="ctr"/>
                      <a:r>
                        <a:rPr lang="en-US" sz="1200" b="0" i="1" u="none" strike="noStrike">
                          <a:solidFill>
                            <a:srgbClr val="000000"/>
                          </a:solidFill>
                          <a:effectLst/>
                          <a:latin typeface="Arial Narrow" panose="020B0606020202030204" pitchFamily="34" charset="0"/>
                        </a:rPr>
                        <a:t>kg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kilograms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1" u="none" strike="noStrike">
                          <a:solidFill>
                            <a:srgbClr val="000000"/>
                          </a:solidFill>
                          <a:effectLst/>
                          <a:latin typeface="Arial Narrow" panose="020B0606020202030204" pitchFamily="34" charset="0"/>
                        </a:rPr>
                        <a:t>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picometer (10</a:t>
                      </a:r>
                      <a:r>
                        <a:rPr lang="en-US" sz="1200" b="0" i="0" u="none" strike="noStrike" baseline="30000">
                          <a:solidFill>
                            <a:srgbClr val="000000"/>
                          </a:solidFill>
                          <a:effectLst/>
                          <a:latin typeface="Arial Narrow" panose="020B0606020202030204" pitchFamily="34" charset="0"/>
                        </a:rPr>
                        <a:t>-12</a:t>
                      </a:r>
                      <a:r>
                        <a:rPr lang="en-US" sz="1200" b="0" i="0" u="none" strike="noStrike">
                          <a:solidFill>
                            <a:srgbClr val="000000"/>
                          </a:solidFill>
                          <a:effectLst/>
                          <a:latin typeface="Arial Narrow" panose="020B0606020202030204" pitchFamily="34" charset="0"/>
                        </a:rPr>
                        <a:t> 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5110">
                <a:tc>
                  <a:txBody>
                    <a:bodyPr/>
                    <a:lstStyle/>
                    <a:p>
                      <a:pPr algn="l" fontAlgn="ctr"/>
                      <a:r>
                        <a:rPr lang="en-US" sz="1200" b="0" i="1" u="none" strike="noStrike">
                          <a:solidFill>
                            <a:srgbClr val="000000"/>
                          </a:solidFill>
                          <a:effectLst/>
                          <a:latin typeface="Arial Narrow" panose="020B0606020202030204" pitchFamily="34" charset="0"/>
                        </a:rPr>
                        <a:t>LEO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Low-Earth Orbit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1" u="none" strike="noStrike">
                          <a:solidFill>
                            <a:srgbClr val="000000"/>
                          </a:solidFill>
                          <a:effectLst/>
                          <a:latin typeface="Arial Narrow" panose="020B0606020202030204" pitchFamily="34" charset="0"/>
                        </a:rPr>
                        <a:t>RF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Radio Frequency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5110">
                <a:tc>
                  <a:txBody>
                    <a:bodyPr/>
                    <a:lstStyle/>
                    <a:p>
                      <a:pPr algn="l" fontAlgn="ctr"/>
                      <a:r>
                        <a:rPr lang="en-US" sz="1200" b="0" i="1" u="none" strike="noStrike">
                          <a:solidFill>
                            <a:srgbClr val="000000"/>
                          </a:solidFill>
                          <a:effectLst/>
                          <a:latin typeface="Arial Narrow" panose="020B0606020202030204" pitchFamily="34" charset="0"/>
                        </a:rPr>
                        <a:t>LHP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Loop Heat Pipe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1" u="none" strike="noStrike">
                          <a:solidFill>
                            <a:srgbClr val="000000"/>
                          </a:solidFill>
                          <a:effectLst/>
                          <a:latin typeface="Arial Narrow" panose="020B0606020202030204" pitchFamily="34" charset="0"/>
                        </a:rPr>
                        <a:t>ROIC / DROIC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Readout Integrated Circuit / Digital Readout Integrated Circuit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5110">
                <a:tc>
                  <a:txBody>
                    <a:bodyPr/>
                    <a:lstStyle/>
                    <a:p>
                      <a:pPr algn="l" fontAlgn="ctr"/>
                      <a:r>
                        <a:rPr lang="en-US" sz="1200" b="0" i="1" u="none" strike="noStrike">
                          <a:solidFill>
                            <a:srgbClr val="000000"/>
                          </a:solidFill>
                          <a:effectLst/>
                          <a:latin typeface="Arial Narrow" panose="020B0606020202030204" pitchFamily="34" charset="0"/>
                        </a:rPr>
                        <a:t>MAMA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Multi-Anode MicroChannel Array detector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1" u="none" strike="noStrike">
                          <a:solidFill>
                            <a:srgbClr val="000000"/>
                          </a:solidFill>
                          <a:effectLst/>
                          <a:latin typeface="Arial Narrow" panose="020B0606020202030204" pitchFamily="34" charset="0"/>
                        </a:rPr>
                        <a:t>S/C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Spacecraft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5110">
                <a:tc>
                  <a:txBody>
                    <a:bodyPr/>
                    <a:lstStyle/>
                    <a:p>
                      <a:pPr algn="l" fontAlgn="ctr"/>
                      <a:r>
                        <a:rPr lang="en-US" sz="1200" b="0" i="1" u="none" strike="noStrike">
                          <a:solidFill>
                            <a:srgbClr val="000000"/>
                          </a:solidFill>
                          <a:effectLst/>
                          <a:latin typeface="Arial Narrow" panose="020B0606020202030204" pitchFamily="34" charset="0"/>
                        </a:rPr>
                        <a:t>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meter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1" u="none" strike="noStrike">
                          <a:solidFill>
                            <a:srgbClr val="000000"/>
                          </a:solidFill>
                          <a:effectLst/>
                          <a:latin typeface="Arial Narrow" panose="020B0606020202030204" pitchFamily="34" charset="0"/>
                        </a:rPr>
                        <a:t>Si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Silicon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15110">
                <a:tc>
                  <a:txBody>
                    <a:bodyPr/>
                    <a:lstStyle/>
                    <a:p>
                      <a:pPr algn="l" fontAlgn="ctr"/>
                      <a:r>
                        <a:rPr lang="en-US" sz="1200" b="0" i="1" u="none" strike="noStrike">
                          <a:solidFill>
                            <a:srgbClr val="000000"/>
                          </a:solidFill>
                          <a:effectLst/>
                          <a:latin typeface="Arial Narrow" panose="020B0606020202030204" pitchFamily="34" charset="0"/>
                        </a:rPr>
                        <a:t>mC</a:t>
                      </a:r>
                      <a:r>
                        <a:rPr lang="en-US" sz="1200" b="0" i="1" u="none" strike="noStrike" baseline="-25000">
                          <a:solidFill>
                            <a:srgbClr val="000000"/>
                          </a:solidFill>
                          <a:effectLst/>
                          <a:latin typeface="Arial Narrow" panose="020B0606020202030204" pitchFamily="34" charset="0"/>
                        </a:rPr>
                        <a:t>p</a:t>
                      </a:r>
                      <a:endParaRPr lang="en-US" sz="1200" b="0" i="1"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thermal mass, defined as mass * specific heat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1" u="none" strike="noStrike">
                          <a:solidFill>
                            <a:srgbClr val="000000"/>
                          </a:solidFill>
                          <a:effectLst/>
                          <a:latin typeface="Arial Narrow" panose="020B0606020202030204" pitchFamily="34" charset="0"/>
                        </a:rPr>
                        <a:t>SiPM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Silicon Photomultiplier detector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413698">
                <a:tc>
                  <a:txBody>
                    <a:bodyPr/>
                    <a:lstStyle/>
                    <a:p>
                      <a:pPr algn="l" fontAlgn="ctr"/>
                      <a:r>
                        <a:rPr lang="en-US" sz="1200" b="0" i="1" u="none" strike="noStrike">
                          <a:solidFill>
                            <a:srgbClr val="000000"/>
                          </a:solidFill>
                          <a:effectLst/>
                          <a:latin typeface="Arial Narrow" panose="020B0606020202030204" pitchFamily="34" charset="0"/>
                        </a:rPr>
                        <a:t>MEL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Master Equipment List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1" u="none" strike="noStrike">
                          <a:solidFill>
                            <a:srgbClr val="000000"/>
                          </a:solidFill>
                          <a:effectLst/>
                          <a:latin typeface="Arial Narrow" panose="020B0606020202030204" pitchFamily="34" charset="0"/>
                        </a:rPr>
                        <a:t>STJ (or SIS)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Superconducting Tunnel Junction (or Superconductor–Insulator–Superconductor tunnel junction) detector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15110">
                <a:tc>
                  <a:txBody>
                    <a:bodyPr/>
                    <a:lstStyle/>
                    <a:p>
                      <a:pPr algn="l" fontAlgn="ctr"/>
                      <a:r>
                        <a:rPr lang="en-US" sz="1200" b="0" i="1" u="none" strike="noStrike">
                          <a:solidFill>
                            <a:srgbClr val="000000"/>
                          </a:solidFill>
                          <a:effectLst/>
                          <a:latin typeface="Arial Narrow" panose="020B0606020202030204" pitchFamily="34" charset="0"/>
                        </a:rPr>
                        <a:t>µm (or um)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micrometer (10</a:t>
                      </a:r>
                      <a:r>
                        <a:rPr lang="en-US" sz="1200" b="0" i="0" u="none" strike="noStrike" baseline="30000">
                          <a:solidFill>
                            <a:srgbClr val="000000"/>
                          </a:solidFill>
                          <a:effectLst/>
                          <a:latin typeface="Arial Narrow" panose="020B0606020202030204" pitchFamily="34" charset="0"/>
                        </a:rPr>
                        <a:t>-6</a:t>
                      </a:r>
                      <a:r>
                        <a:rPr lang="en-US" sz="1200" b="0" i="0" u="none" strike="noStrike">
                          <a:solidFill>
                            <a:srgbClr val="000000"/>
                          </a:solidFill>
                          <a:effectLst/>
                          <a:latin typeface="Arial Narrow" panose="020B0606020202030204" pitchFamily="34" charset="0"/>
                        </a:rPr>
                        <a:t> 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1" u="none" strike="noStrike">
                          <a:solidFill>
                            <a:srgbClr val="000000"/>
                          </a:solidFill>
                          <a:effectLst/>
                          <a:latin typeface="Arial Narrow" panose="020B0606020202030204" pitchFamily="34" charset="0"/>
                        </a:rPr>
                        <a:t>TEC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Thermo-Electric Cooler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15110">
                <a:tc>
                  <a:txBody>
                    <a:bodyPr/>
                    <a:lstStyle/>
                    <a:p>
                      <a:pPr algn="l" fontAlgn="ctr"/>
                      <a:r>
                        <a:rPr lang="en-US" sz="1200" b="0" i="1" u="none" strike="noStrike">
                          <a:solidFill>
                            <a:srgbClr val="000000"/>
                          </a:solidFill>
                          <a:effectLst/>
                          <a:latin typeface="Arial Narrow" panose="020B0606020202030204" pitchFamily="34" charset="0"/>
                        </a:rPr>
                        <a:t>µW (or uW)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microWatt (10</a:t>
                      </a:r>
                      <a:r>
                        <a:rPr lang="en-US" sz="1200" b="0" i="0" u="none" strike="noStrike" baseline="30000">
                          <a:solidFill>
                            <a:srgbClr val="000000"/>
                          </a:solidFill>
                          <a:effectLst/>
                          <a:latin typeface="Arial Narrow" panose="020B0606020202030204" pitchFamily="34" charset="0"/>
                        </a:rPr>
                        <a:t>-6</a:t>
                      </a:r>
                      <a:r>
                        <a:rPr lang="en-US" sz="1200" b="0" i="0" u="none" strike="noStrike">
                          <a:solidFill>
                            <a:srgbClr val="000000"/>
                          </a:solidFill>
                          <a:effectLst/>
                          <a:latin typeface="Arial Narrow" panose="020B0606020202030204" pitchFamily="34" charset="0"/>
                        </a:rPr>
                        <a:t> 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1" u="none" strike="noStrike">
                          <a:solidFill>
                            <a:srgbClr val="000000"/>
                          </a:solidFill>
                          <a:effectLst/>
                          <a:latin typeface="Arial Narrow" panose="020B0606020202030204" pitchFamily="34" charset="0"/>
                        </a:rPr>
                        <a:t>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Transition-Edge Sensor detector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413698">
                <a:tc>
                  <a:txBody>
                    <a:bodyPr/>
                    <a:lstStyle/>
                    <a:p>
                      <a:pPr algn="l" fontAlgn="ctr"/>
                      <a:r>
                        <a:rPr lang="en-US" sz="1200" b="0" i="1" u="none" strike="noStrike">
                          <a:solidFill>
                            <a:srgbClr val="000000"/>
                          </a:solidFill>
                          <a:effectLst/>
                          <a:latin typeface="Arial Narrow" panose="020B0606020202030204" pitchFamily="34" charset="0"/>
                        </a:rPr>
                        <a:t>mil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one thousandth (1/1000) of an inch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1" u="none" strike="noStrike">
                          <a:solidFill>
                            <a:srgbClr val="000000"/>
                          </a:solidFill>
                          <a:effectLst/>
                          <a:latin typeface="Arial Narrow" panose="020B0606020202030204" pitchFamily="34" charset="0"/>
                        </a:rPr>
                        <a:t>TMU</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Cryocooler Thermo-Mechanical Unit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15110">
                <a:tc>
                  <a:txBody>
                    <a:bodyPr/>
                    <a:lstStyle/>
                    <a:p>
                      <a:pPr algn="l" fontAlgn="ctr"/>
                      <a:r>
                        <a:rPr lang="en-US" sz="1200" b="0" i="1" u="none" strike="noStrike">
                          <a:solidFill>
                            <a:srgbClr val="000000"/>
                          </a:solidFill>
                          <a:effectLst/>
                          <a:latin typeface="Arial Narrow" panose="020B0606020202030204" pitchFamily="34" charset="0"/>
                        </a:rPr>
                        <a:t>mm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millimeter (10</a:t>
                      </a:r>
                      <a:r>
                        <a:rPr lang="en-US" sz="1200" b="0" i="0" u="none" strike="noStrike" baseline="30000">
                          <a:solidFill>
                            <a:srgbClr val="000000"/>
                          </a:solidFill>
                          <a:effectLst/>
                          <a:latin typeface="Arial Narrow" panose="020B0606020202030204" pitchFamily="34" charset="0"/>
                        </a:rPr>
                        <a:t>-3</a:t>
                      </a:r>
                      <a:r>
                        <a:rPr lang="en-US" sz="1200" b="0" i="0" u="none" strike="noStrike">
                          <a:solidFill>
                            <a:srgbClr val="000000"/>
                          </a:solidFill>
                          <a:effectLst/>
                          <a:latin typeface="Arial Narrow" panose="020B0606020202030204" pitchFamily="34" charset="0"/>
                        </a:rPr>
                        <a:t> 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1" u="none" strike="noStrike">
                          <a:solidFill>
                            <a:srgbClr val="000000"/>
                          </a:solidFill>
                          <a:effectLst/>
                          <a:latin typeface="Arial Narrow" panose="020B0606020202030204" pitchFamily="34" charset="0"/>
                        </a:rPr>
                        <a:t>TRL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Technology Readiness Level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315110">
                <a:tc>
                  <a:txBody>
                    <a:bodyPr/>
                    <a:lstStyle/>
                    <a:p>
                      <a:pPr algn="l" fontAlgn="ctr"/>
                      <a:r>
                        <a:rPr lang="en-US" sz="1200" b="0" i="1" u="none" strike="noStrike">
                          <a:solidFill>
                            <a:srgbClr val="000000"/>
                          </a:solidFill>
                          <a:effectLst/>
                          <a:latin typeface="Arial Narrow" panose="020B0606020202030204" pitchFamily="34" charset="0"/>
                        </a:rPr>
                        <a:t>mW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milliWatt (10</a:t>
                      </a:r>
                      <a:r>
                        <a:rPr lang="en-US" sz="1200" b="0" i="0" u="none" strike="noStrike" baseline="30000">
                          <a:solidFill>
                            <a:srgbClr val="000000"/>
                          </a:solidFill>
                          <a:effectLst/>
                          <a:latin typeface="Arial Narrow" panose="020B0606020202030204" pitchFamily="34" charset="0"/>
                        </a:rPr>
                        <a:t>-3</a:t>
                      </a:r>
                      <a:r>
                        <a:rPr lang="en-US" sz="1200" b="0" i="0" u="none" strike="noStrike">
                          <a:solidFill>
                            <a:srgbClr val="000000"/>
                          </a:solidFill>
                          <a:effectLst/>
                          <a:latin typeface="Arial Narrow" panose="020B0606020202030204" pitchFamily="34" charset="0"/>
                        </a:rPr>
                        <a:t> 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1" u="none" strike="noStrike">
                          <a:solidFill>
                            <a:srgbClr val="000000"/>
                          </a:solidFill>
                          <a:effectLst/>
                          <a:latin typeface="Arial Narrow" panose="020B0606020202030204" pitchFamily="34" charset="0"/>
                        </a:rPr>
                        <a:t>UV</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Ultraviolet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315110">
                <a:tc>
                  <a:txBody>
                    <a:bodyPr/>
                    <a:lstStyle/>
                    <a:p>
                      <a:pPr algn="l" fontAlgn="ctr"/>
                      <a:r>
                        <a:rPr lang="en-US" sz="1200" b="0" i="1" u="none" strike="noStrike">
                          <a:solidFill>
                            <a:srgbClr val="000000"/>
                          </a:solidFill>
                          <a:effectLst/>
                          <a:latin typeface="Arial Narrow" panose="020B0606020202030204" pitchFamily="34" charset="0"/>
                        </a:rPr>
                        <a:t>NASA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a:solidFill>
                            <a:srgbClr val="000000"/>
                          </a:solidFill>
                          <a:effectLst/>
                          <a:latin typeface="Arial Narrow" panose="020B0606020202030204" pitchFamily="34" charset="0"/>
                        </a:rPr>
                        <a:t>National Aeronautics and Space Administration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1" u="none" strike="noStrike" dirty="0">
                          <a:solidFill>
                            <a:srgbClr val="000000"/>
                          </a:solidFill>
                          <a:effectLst/>
                          <a:latin typeface="Arial Narrow" panose="020B0606020202030204" pitchFamily="34" charset="0"/>
                        </a:rPr>
                        <a:t>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dirty="0">
                          <a:solidFill>
                            <a:srgbClr val="000000"/>
                          </a:solidFill>
                          <a:effectLst/>
                          <a:latin typeface="Arial Narrow" panose="020B0606020202030204" pitchFamily="34" charset="0"/>
                        </a:rPr>
                        <a:t>Watts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315110">
                <a:tc>
                  <a:txBody>
                    <a:bodyPr/>
                    <a:lstStyle/>
                    <a:p>
                      <a:pPr algn="l" fontAlgn="ctr"/>
                      <a:r>
                        <a:rPr lang="en-US" sz="1200" b="0" i="1" u="none" strike="noStrike">
                          <a:solidFill>
                            <a:srgbClr val="000000"/>
                          </a:solidFill>
                          <a:effectLst/>
                          <a:latin typeface="Arial Narrow" panose="020B0606020202030204" pitchFamily="34" charset="0"/>
                        </a:rPr>
                        <a:t>nm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dirty="0">
                          <a:solidFill>
                            <a:srgbClr val="000000"/>
                          </a:solidFill>
                          <a:effectLst/>
                          <a:latin typeface="Arial Narrow" panose="020B0606020202030204" pitchFamily="34" charset="0"/>
                        </a:rPr>
                        <a:t>nanometer (10</a:t>
                      </a:r>
                      <a:r>
                        <a:rPr lang="en-US" sz="1200" b="0" i="0" u="none" strike="noStrike" baseline="30000" dirty="0">
                          <a:solidFill>
                            <a:srgbClr val="000000"/>
                          </a:solidFill>
                          <a:effectLst/>
                          <a:latin typeface="Arial Narrow" panose="020B0606020202030204" pitchFamily="34" charset="0"/>
                        </a:rPr>
                        <a:t>-9</a:t>
                      </a:r>
                      <a:r>
                        <a:rPr lang="en-US" sz="1200" b="0" i="0" u="none" strike="noStrike" dirty="0">
                          <a:solidFill>
                            <a:srgbClr val="000000"/>
                          </a:solidFill>
                          <a:effectLst/>
                          <a:latin typeface="Arial Narrow" panose="020B0606020202030204" pitchFamily="34" charset="0"/>
                        </a:rPr>
                        <a:t> 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endParaRPr lang="en-US" sz="1200" b="0" i="1" u="none" strike="noStrike" dirty="0">
                        <a:solidFill>
                          <a:srgbClr val="141413"/>
                        </a:solidFill>
                        <a:effectLst/>
                        <a:latin typeface="Arial" panose="020B0604020202020204" pitchFamily="34" charset="0"/>
                      </a:endParaRPr>
                    </a:p>
                  </a:txBody>
                  <a:tcPr marL="6138" marR="6138" marT="61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endParaRPr lang="en-US" sz="1200" b="0" i="0" u="none" strike="noStrike" dirty="0">
                        <a:solidFill>
                          <a:srgbClr val="141413"/>
                        </a:solidFill>
                        <a:effectLst/>
                        <a:latin typeface="Arial" panose="020B0604020202020204" pitchFamily="34" charset="0"/>
                      </a:endParaRPr>
                    </a:p>
                  </a:txBody>
                  <a:tcPr marL="6138" marR="6138" marT="61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844615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pPr marL="0" indent="0">
              <a:buNone/>
            </a:pPr>
            <a:r>
              <a:rPr lang="en-US" b="1" u="sng" dirty="0"/>
              <a:t>Rapid Thermal Design Process</a:t>
            </a:r>
            <a:r>
              <a:rPr lang="en-US" dirty="0"/>
              <a:t> </a:t>
            </a:r>
          </a:p>
          <a:p>
            <a:r>
              <a:rPr lang="en-US" dirty="0"/>
              <a:t>Rapid Thermal Design Process</a:t>
            </a:r>
          </a:p>
          <a:p>
            <a:pPr marL="628650" lvl="1" indent="-342900">
              <a:buFont typeface="+mj-lt"/>
              <a:buAutoNum type="arabicPeriod"/>
            </a:pPr>
            <a:r>
              <a:rPr lang="en-US" dirty="0"/>
              <a:t>Determine Boundary Conditions</a:t>
            </a:r>
          </a:p>
          <a:p>
            <a:pPr marL="628650" lvl="1" indent="-342900">
              <a:buFont typeface="+mj-lt"/>
              <a:buAutoNum type="arabicPeriod"/>
            </a:pPr>
            <a:r>
              <a:rPr lang="en-US" dirty="0"/>
              <a:t>Determine Worst-Case Thermal Environments</a:t>
            </a:r>
          </a:p>
          <a:p>
            <a:pPr marL="628650" lvl="1" indent="-342900">
              <a:buFont typeface="+mj-lt"/>
              <a:buAutoNum type="arabicPeriod"/>
            </a:pPr>
            <a:r>
              <a:rPr lang="en-US" dirty="0"/>
              <a:t>Gather Thermal Inputs from Other Disciplines</a:t>
            </a:r>
          </a:p>
          <a:p>
            <a:pPr marL="628650" lvl="1" indent="-342900">
              <a:buFont typeface="+mj-lt"/>
              <a:buAutoNum type="arabicPeriod"/>
            </a:pPr>
            <a:r>
              <a:rPr lang="en-US" dirty="0"/>
              <a:t>Determine Your Temperature “Zones”</a:t>
            </a:r>
          </a:p>
          <a:p>
            <a:pPr marL="628650" lvl="1" indent="-342900">
              <a:buFont typeface="+mj-lt"/>
              <a:buAutoNum type="arabicPeriod"/>
            </a:pPr>
            <a:r>
              <a:rPr lang="en-US" dirty="0"/>
              <a:t>Build a Preliminary Thermal Model</a:t>
            </a:r>
          </a:p>
          <a:p>
            <a:pPr marL="628650" lvl="1" indent="-342900">
              <a:buFont typeface="+mj-lt"/>
              <a:buAutoNum type="arabicPeriod"/>
            </a:pPr>
            <a:r>
              <a:rPr lang="en-US" dirty="0"/>
              <a:t>Iterate Technical Design with Other Disciplines</a:t>
            </a:r>
          </a:p>
          <a:p>
            <a:pPr marL="628650" lvl="1" indent="-342900">
              <a:buFont typeface="+mj-lt"/>
              <a:buAutoNum type="arabicPeriod"/>
            </a:pPr>
            <a:r>
              <a:rPr lang="en-US" dirty="0"/>
              <a:t>Perform Model Checks</a:t>
            </a:r>
          </a:p>
          <a:p>
            <a:r>
              <a:rPr lang="en-US" dirty="0"/>
              <a:t> Typical Discipline Analysis Products</a:t>
            </a:r>
          </a:p>
          <a:p>
            <a:pPr marL="0" indent="0">
              <a:buNone/>
            </a:pPr>
            <a:endParaRPr lang="en-US" dirty="0"/>
          </a:p>
          <a:p>
            <a:pPr marL="0" indent="0">
              <a:buNone/>
            </a:pPr>
            <a:r>
              <a:rPr lang="en-US" b="1" u="sng" dirty="0"/>
              <a:t>Specific Instrument Thermal Design Examples</a:t>
            </a:r>
            <a:endParaRPr lang="en-US" dirty="0"/>
          </a:p>
          <a:p>
            <a:r>
              <a:rPr lang="en-US" dirty="0"/>
              <a:t>This section features the following types of instruments: Microwave/RF (Passive, Active), Optical (Passively Cooled Detector, Actively Cooled Detector, Sub-Kelvin Detector), Laser, X-Ray, Gamma Ray, Astronaut-Operated (External, Internal), Robotic Planetary Landers</a:t>
            </a:r>
          </a:p>
          <a:p>
            <a:pPr lvl="1"/>
            <a:r>
              <a:rPr lang="en-US" dirty="0"/>
              <a:t>Includes tall poles and/or lessons learned for each instrument example</a:t>
            </a:r>
          </a:p>
          <a:p>
            <a:pPr marL="342900" indent="-342900">
              <a:buFont typeface="+mj-lt"/>
              <a:buAutoNum type="arabicPeriod"/>
            </a:pPr>
            <a:endParaRPr lang="en-US" dirty="0"/>
          </a:p>
        </p:txBody>
      </p:sp>
      <p:sp>
        <p:nvSpPr>
          <p:cNvPr id="4" name="Right Brace 3">
            <a:extLst>
              <a:ext uri="{FF2B5EF4-FFF2-40B4-BE49-F238E27FC236}">
                <a16:creationId xmlns:a16="http://schemas.microsoft.com/office/drawing/2014/main" id="{21834980-B756-4C37-B338-0DDECACFDD84}"/>
              </a:ext>
            </a:extLst>
          </p:cNvPr>
          <p:cNvSpPr/>
          <p:nvPr/>
        </p:nvSpPr>
        <p:spPr bwMode="auto">
          <a:xfrm>
            <a:off x="5948737" y="1705510"/>
            <a:ext cx="205483" cy="1068512"/>
          </a:xfrm>
          <a:prstGeom prst="righ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6" name="TextBox 5">
            <a:extLst>
              <a:ext uri="{FF2B5EF4-FFF2-40B4-BE49-F238E27FC236}">
                <a16:creationId xmlns:a16="http://schemas.microsoft.com/office/drawing/2014/main" id="{44587BD6-9665-474A-B065-8368C3B81997}"/>
              </a:ext>
            </a:extLst>
          </p:cNvPr>
          <p:cNvSpPr txBox="1"/>
          <p:nvPr/>
        </p:nvSpPr>
        <p:spPr>
          <a:xfrm>
            <a:off x="6154220" y="1885823"/>
            <a:ext cx="2090791" cy="707886"/>
          </a:xfrm>
          <a:prstGeom prst="rect">
            <a:avLst/>
          </a:prstGeom>
          <a:noFill/>
        </p:spPr>
        <p:txBody>
          <a:bodyPr wrap="square">
            <a:spAutoFit/>
          </a:bodyPr>
          <a:lstStyle/>
          <a:p>
            <a:r>
              <a:rPr lang="en-US" dirty="0"/>
              <a:t>Thermal</a:t>
            </a:r>
            <a:br>
              <a:rPr lang="en-US" dirty="0"/>
            </a:br>
            <a:r>
              <a:rPr lang="en-US" dirty="0"/>
              <a:t>Requirements!</a:t>
            </a:r>
          </a:p>
        </p:txBody>
      </p:sp>
    </p:spTree>
    <p:extLst>
      <p:ext uri="{BB962C8B-B14F-4D97-AF65-F5344CB8AC3E}">
        <p14:creationId xmlns:p14="http://schemas.microsoft.com/office/powerpoint/2010/main" val="19490061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A769-DE4E-45F1-9AA3-52B751521189}"/>
              </a:ext>
            </a:extLst>
          </p:cNvPr>
          <p:cNvSpPr>
            <a:spLocks noGrp="1"/>
          </p:cNvSpPr>
          <p:nvPr>
            <p:ph type="title"/>
          </p:nvPr>
        </p:nvSpPr>
        <p:spPr/>
        <p:txBody>
          <a:bodyPr/>
          <a:lstStyle/>
          <a:p>
            <a:r>
              <a:rPr lang="en-US" dirty="0"/>
              <a:t>References</a:t>
            </a:r>
          </a:p>
        </p:txBody>
      </p:sp>
      <p:graphicFrame>
        <p:nvGraphicFramePr>
          <p:cNvPr id="6" name="Content Placeholder 5">
            <a:extLst>
              <a:ext uri="{FF2B5EF4-FFF2-40B4-BE49-F238E27FC236}">
                <a16:creationId xmlns:a16="http://schemas.microsoft.com/office/drawing/2014/main" id="{2F9B3771-249A-4092-BD73-BCE645A11E0C}"/>
              </a:ext>
            </a:extLst>
          </p:cNvPr>
          <p:cNvGraphicFramePr>
            <a:graphicFrameLocks noGrp="1"/>
          </p:cNvGraphicFramePr>
          <p:nvPr>
            <p:ph idx="1"/>
            <p:extLst>
              <p:ext uri="{D42A27DB-BD31-4B8C-83A1-F6EECF244321}">
                <p14:modId xmlns:p14="http://schemas.microsoft.com/office/powerpoint/2010/main" val="470241908"/>
              </p:ext>
            </p:extLst>
          </p:nvPr>
        </p:nvGraphicFramePr>
        <p:xfrm>
          <a:off x="315913" y="1244637"/>
          <a:ext cx="8407400" cy="4425960"/>
        </p:xfrm>
        <a:graphic>
          <a:graphicData uri="http://schemas.openxmlformats.org/drawingml/2006/table">
            <a:tbl>
              <a:tblPr firstRow="1" firstCol="1" bandRow="1">
                <a:tableStyleId>{2D5ABB26-0587-4C30-8999-92F81FD0307C}</a:tableStyleId>
              </a:tblPr>
              <a:tblGrid>
                <a:gridCol w="8407400">
                  <a:extLst>
                    <a:ext uri="{9D8B030D-6E8A-4147-A177-3AD203B41FA5}">
                      <a16:colId xmlns:a16="http://schemas.microsoft.com/office/drawing/2014/main" val="1730087844"/>
                    </a:ext>
                  </a:extLst>
                </a:gridCol>
              </a:tblGrid>
              <a:tr h="326988">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200" dirty="0">
                          <a:effectLst/>
                        </a:rPr>
                        <a:t>[1] Larson, W., Wertz, J., D’Souza, B. Space Mission Analysis and Design, 3</a:t>
                      </a:r>
                      <a:r>
                        <a:rPr lang="en-US" sz="1200" baseline="30000" dirty="0">
                          <a:effectLst/>
                        </a:rPr>
                        <a:t>rd</a:t>
                      </a:r>
                      <a:r>
                        <a:rPr lang="en-US" sz="1200" dirty="0">
                          <a:effectLst/>
                        </a:rPr>
                        <a:t> Edition. </a:t>
                      </a:r>
                      <a:r>
                        <a:rPr lang="en-US" sz="1200" dirty="0"/>
                        <a:t>ISBN-13: 978-1881883104 </a:t>
                      </a:r>
                    </a:p>
                  </a:txBody>
                  <a:tcPr marL="9525" marR="9525" marT="9525" marB="9525"/>
                </a:tc>
                <a:extLst>
                  <a:ext uri="{0D108BD9-81ED-4DB2-BD59-A6C34878D82A}">
                    <a16:rowId xmlns:a16="http://schemas.microsoft.com/office/drawing/2014/main" val="313152954"/>
                  </a:ext>
                </a:extLst>
              </a:tr>
              <a:tr h="485803">
                <a:tc>
                  <a:txBody>
                    <a:bodyPr/>
                    <a:lstStyle/>
                    <a:p>
                      <a:pPr marL="0" marR="0" algn="just">
                        <a:spcBef>
                          <a:spcPts val="0"/>
                        </a:spcBef>
                        <a:spcAft>
                          <a:spcPts val="0"/>
                        </a:spcAft>
                      </a:pPr>
                      <a:r>
                        <a:rPr lang="en-US" sz="1200" dirty="0">
                          <a:effectLst/>
                        </a:rPr>
                        <a:t>[2] </a:t>
                      </a:r>
                      <a:r>
                        <a:rPr lang="en-US" sz="1200" dirty="0" err="1">
                          <a:effectLst/>
                        </a:rPr>
                        <a:t>Emis</a:t>
                      </a:r>
                      <a:r>
                        <a:rPr lang="en-US" sz="1200" dirty="0">
                          <a:effectLst/>
                        </a:rPr>
                        <a:t>, N., </a:t>
                      </a:r>
                      <a:r>
                        <a:rPr lang="en-US" sz="1200" dirty="0" err="1">
                          <a:effectLst/>
                        </a:rPr>
                        <a:t>Kwack</a:t>
                      </a:r>
                      <a:r>
                        <a:rPr lang="en-US" sz="1200" dirty="0">
                          <a:effectLst/>
                        </a:rPr>
                        <a:t>, E., </a:t>
                      </a:r>
                      <a:r>
                        <a:rPr lang="en-US" sz="1200" dirty="0" err="1">
                          <a:effectLst/>
                        </a:rPr>
                        <a:t>Mikhaylov</a:t>
                      </a:r>
                      <a:r>
                        <a:rPr lang="en-US" sz="1200" dirty="0">
                          <a:effectLst/>
                        </a:rPr>
                        <a:t>, R., Lau, D., Miller, J., and </a:t>
                      </a:r>
                      <a:r>
                        <a:rPr lang="en-US" sz="1200" dirty="0" err="1">
                          <a:effectLst/>
                        </a:rPr>
                        <a:t>Cucullu</a:t>
                      </a:r>
                      <a:r>
                        <a:rPr lang="en-US" sz="1200" dirty="0">
                          <a:effectLst/>
                        </a:rPr>
                        <a:t>, G. "Design Overview of the Thermal Control System for the SMAP Mission," 23rd Thermal Fluids &amp; Analysis Workshop, Pasadena, CA, 2012. </a:t>
                      </a:r>
                      <a:endParaRPr lang="en-US" sz="1200" dirty="0">
                        <a:effectLst/>
                        <a:latin typeface="+mj-lt"/>
                        <a:ea typeface="Times New Roman" panose="02020603050405020304" pitchFamily="18" charset="0"/>
                      </a:endParaRPr>
                    </a:p>
                  </a:txBody>
                  <a:tcPr marL="9525" marR="9525" marT="9525" marB="9525"/>
                </a:tc>
                <a:extLst>
                  <a:ext uri="{0D108BD9-81ED-4DB2-BD59-A6C34878D82A}">
                    <a16:rowId xmlns:a16="http://schemas.microsoft.com/office/drawing/2014/main" val="221681107"/>
                  </a:ext>
                </a:extLst>
              </a:tr>
              <a:tr h="485803">
                <a:tc>
                  <a:txBody>
                    <a:bodyPr/>
                    <a:lstStyle/>
                    <a:p>
                      <a:pPr marL="0" marR="0" algn="just">
                        <a:spcBef>
                          <a:spcPts val="0"/>
                        </a:spcBef>
                        <a:spcAft>
                          <a:spcPts val="0"/>
                        </a:spcAft>
                      </a:pPr>
                      <a:r>
                        <a:rPr lang="en-US" sz="1200" kern="1200" dirty="0">
                          <a:solidFill>
                            <a:schemeClr val="tx1"/>
                          </a:solidFill>
                          <a:effectLst/>
                        </a:rPr>
                        <a:t>[3] Kim, E., </a:t>
                      </a:r>
                      <a:r>
                        <a:rPr lang="en-US" sz="1200" kern="1200" dirty="0" err="1">
                          <a:solidFill>
                            <a:schemeClr val="tx1"/>
                          </a:solidFill>
                          <a:effectLst/>
                        </a:rPr>
                        <a:t>Lyu</a:t>
                      </a:r>
                      <a:r>
                        <a:rPr lang="en-US" sz="1200" kern="1200" dirty="0">
                          <a:solidFill>
                            <a:schemeClr val="tx1"/>
                          </a:solidFill>
                          <a:effectLst/>
                        </a:rPr>
                        <a:t>, C.-H. J., Anderson, K., Leslie, R. V., and Blackwell, W. "S-NPP ATMS instrument prelaunch and on-orbit performance evaluation," Journal of Geophysical Research: Atmospheres, vol. 119, no. 9, pp. 5653-5670, 2014. </a:t>
                      </a:r>
                      <a:endParaRPr lang="en-US" sz="1200" kern="1200" dirty="0">
                        <a:solidFill>
                          <a:schemeClr val="tx1"/>
                        </a:solidFill>
                        <a:effectLst/>
                        <a:latin typeface="+mn-lt"/>
                        <a:ea typeface="Times New Roman" panose="02020603050405020304" pitchFamily="18" charset="0"/>
                        <a:cs typeface="+mn-cs"/>
                      </a:endParaRPr>
                    </a:p>
                  </a:txBody>
                  <a:tcPr marL="9525" marR="9525" marT="9525" marB="9525"/>
                </a:tc>
                <a:extLst>
                  <a:ext uri="{0D108BD9-81ED-4DB2-BD59-A6C34878D82A}">
                    <a16:rowId xmlns:a16="http://schemas.microsoft.com/office/drawing/2014/main" val="2722758172"/>
                  </a:ext>
                </a:extLst>
              </a:tr>
              <a:tr h="716680">
                <a:tc>
                  <a:txBody>
                    <a:bodyPr/>
                    <a:lstStyle/>
                    <a:p>
                      <a:pPr marL="0" marR="0" algn="just">
                        <a:spcBef>
                          <a:spcPts val="0"/>
                        </a:spcBef>
                        <a:spcAft>
                          <a:spcPts val="0"/>
                        </a:spcAft>
                      </a:pPr>
                      <a:r>
                        <a:rPr lang="en-US" sz="1200" kern="1200" dirty="0">
                          <a:solidFill>
                            <a:schemeClr val="tx1"/>
                          </a:solidFill>
                          <a:effectLst/>
                        </a:rPr>
                        <a:t>[4] Parrish, K., Glazer S., and Thomson, S. "The Cryogenic Thermal System Design of NASA’s James Webb Space Telescope (JWST) Integrated Science Instrument Module (ISIM)," in International Conference on Environmental Systems, Rome, Italy, 2005. </a:t>
                      </a:r>
                      <a:endParaRPr lang="en-US" sz="1200" kern="1200" dirty="0">
                        <a:solidFill>
                          <a:schemeClr val="tx1"/>
                        </a:solidFill>
                        <a:effectLst/>
                        <a:latin typeface="+mn-lt"/>
                        <a:ea typeface="Times New Roman" panose="02020603050405020304" pitchFamily="18" charset="0"/>
                        <a:cs typeface="+mn-cs"/>
                      </a:endParaRPr>
                    </a:p>
                  </a:txBody>
                  <a:tcPr marL="9525" marR="9525" marT="9525" marB="9525"/>
                </a:tc>
                <a:extLst>
                  <a:ext uri="{0D108BD9-81ED-4DB2-BD59-A6C34878D82A}">
                    <a16:rowId xmlns:a16="http://schemas.microsoft.com/office/drawing/2014/main" val="1112494567"/>
                  </a:ext>
                </a:extLst>
              </a:tr>
              <a:tr h="467474">
                <a:tc>
                  <a:txBody>
                    <a:bodyPr/>
                    <a:lstStyle/>
                    <a:p>
                      <a:pPr marL="0" marR="0" algn="just">
                        <a:spcBef>
                          <a:spcPts val="0"/>
                        </a:spcBef>
                        <a:spcAft>
                          <a:spcPts val="0"/>
                        </a:spcAft>
                      </a:pPr>
                      <a:r>
                        <a:rPr lang="en-US" sz="1200" dirty="0">
                          <a:effectLst/>
                        </a:rPr>
                        <a:t>[5] Ku, J., Robinson, F., Patel, D., Ottenstein, L. “Thermal Performance of ATLAS Laser Thermal Control System Demonstration Unit.” 44th AIAA </a:t>
                      </a:r>
                      <a:r>
                        <a:rPr lang="en-US" sz="1200" dirty="0" err="1">
                          <a:effectLst/>
                        </a:rPr>
                        <a:t>Thermophysics</a:t>
                      </a:r>
                      <a:r>
                        <a:rPr lang="en-US" sz="1200" dirty="0">
                          <a:effectLst/>
                        </a:rPr>
                        <a:t> Conference, San Diego, CA, 2013. </a:t>
                      </a:r>
                      <a:endParaRPr lang="en-US" sz="1200" i="0" dirty="0">
                        <a:effectLst/>
                        <a:latin typeface="+mj-lt"/>
                        <a:ea typeface="Times New Roman" panose="02020603050405020304" pitchFamily="18" charset="0"/>
                      </a:endParaRPr>
                    </a:p>
                  </a:txBody>
                  <a:tcPr marL="9525" marR="9525" marT="9525" marB="9525"/>
                </a:tc>
                <a:extLst>
                  <a:ext uri="{0D108BD9-81ED-4DB2-BD59-A6C34878D82A}">
                    <a16:rowId xmlns:a16="http://schemas.microsoft.com/office/drawing/2014/main" val="3060121032"/>
                  </a:ext>
                </a:extLst>
              </a:tr>
              <a:tr h="485803">
                <a:tc>
                  <a:txBody>
                    <a:bodyPr/>
                    <a:lstStyle/>
                    <a:p>
                      <a:pPr marL="0" marR="0" algn="just">
                        <a:spcBef>
                          <a:spcPts val="0"/>
                        </a:spcBef>
                        <a:spcAft>
                          <a:spcPts val="0"/>
                        </a:spcAft>
                      </a:pPr>
                      <a:r>
                        <a:rPr lang="en-US" sz="1200" dirty="0">
                          <a:effectLst/>
                        </a:rPr>
                        <a:t>[6] Gorman, E. “The NASA Plankton, Aerosol, Cloud, ocean Ecosystem (PACE) mission: An emerging era of global, hyperspectral Earth system remote sensing.” SPIE Remote Sensing, </a:t>
                      </a:r>
                      <a:r>
                        <a:rPr lang="en-US" sz="1200" u="none" dirty="0">
                          <a:effectLst/>
                        </a:rPr>
                        <a:t>Strasbourg, France, 2019. </a:t>
                      </a:r>
                      <a:endParaRPr lang="en-US" sz="1200" dirty="0">
                        <a:effectLst/>
                        <a:latin typeface="+mj-lt"/>
                        <a:ea typeface="Times New Roman" panose="02020603050405020304" pitchFamily="18" charset="0"/>
                      </a:endParaRPr>
                    </a:p>
                  </a:txBody>
                  <a:tcPr marL="9525" marR="9525" marT="9525" marB="9525"/>
                </a:tc>
                <a:extLst>
                  <a:ext uri="{0D108BD9-81ED-4DB2-BD59-A6C34878D82A}">
                    <a16:rowId xmlns:a16="http://schemas.microsoft.com/office/drawing/2014/main" val="2985803411"/>
                  </a:ext>
                </a:extLst>
              </a:tr>
              <a:tr h="485803">
                <a:tc>
                  <a:txBody>
                    <a:bodyPr/>
                    <a:lstStyle/>
                    <a:p>
                      <a:pPr marL="0" marR="0" algn="just">
                        <a:spcBef>
                          <a:spcPts val="0"/>
                        </a:spcBef>
                        <a:spcAft>
                          <a:spcPts val="0"/>
                        </a:spcAft>
                      </a:pPr>
                      <a:r>
                        <a:rPr lang="en-US" sz="1200" dirty="0">
                          <a:effectLst/>
                        </a:rPr>
                        <a:t>[7] Fujimoto, R., </a:t>
                      </a:r>
                      <a:r>
                        <a:rPr lang="en-US" sz="1200" dirty="0" err="1">
                          <a:effectLst/>
                        </a:rPr>
                        <a:t>Mitsuda</a:t>
                      </a:r>
                      <a:r>
                        <a:rPr lang="en-US" sz="1200" dirty="0">
                          <a:effectLst/>
                        </a:rPr>
                        <a:t>, K., et al. "Cooling system for the soft X-ray spectrometer onboard Astro-H," Cryogenics, vol. 50, pp. 488-493, 2010. </a:t>
                      </a:r>
                      <a:endParaRPr lang="en-US" sz="1200" dirty="0">
                        <a:effectLst/>
                        <a:latin typeface="+mj-lt"/>
                        <a:ea typeface="Times New Roman" panose="02020603050405020304" pitchFamily="18" charset="0"/>
                      </a:endParaRPr>
                    </a:p>
                  </a:txBody>
                  <a:tcPr marL="9525" marR="9525" marT="9525" marB="9525"/>
                </a:tc>
                <a:extLst>
                  <a:ext uri="{0D108BD9-81ED-4DB2-BD59-A6C34878D82A}">
                    <a16:rowId xmlns:a16="http://schemas.microsoft.com/office/drawing/2014/main" val="1240317470"/>
                  </a:ext>
                </a:extLst>
              </a:tr>
              <a:tr h="485803">
                <a:tc>
                  <a:txBody>
                    <a:bodyPr/>
                    <a:lstStyle/>
                    <a:p>
                      <a:pPr marL="0" marR="0" algn="just">
                        <a:spcBef>
                          <a:spcPts val="0"/>
                        </a:spcBef>
                        <a:spcAft>
                          <a:spcPts val="0"/>
                        </a:spcAft>
                      </a:pPr>
                      <a:r>
                        <a:rPr lang="en-US" sz="1200" dirty="0">
                          <a:effectLst/>
                        </a:rPr>
                        <a:t>[8] Atwood, W.B. et al. “The Large Area Telescope on the Fermi Gamma-ray Space Telescope Mission.” The Astrophysical Journal. 697:1071-1102, 2009.</a:t>
                      </a:r>
                      <a:endParaRPr lang="en-US" sz="1200" dirty="0">
                        <a:effectLst/>
                        <a:latin typeface="+mj-lt"/>
                        <a:ea typeface="Times New Roman" panose="02020603050405020304" pitchFamily="18" charset="0"/>
                      </a:endParaRPr>
                    </a:p>
                  </a:txBody>
                  <a:tcPr marL="9525" marR="9525" marT="9525" marB="9525"/>
                </a:tc>
                <a:extLst>
                  <a:ext uri="{0D108BD9-81ED-4DB2-BD59-A6C34878D82A}">
                    <a16:rowId xmlns:a16="http://schemas.microsoft.com/office/drawing/2014/main" val="2907482753"/>
                  </a:ext>
                </a:extLst>
              </a:tr>
              <a:tr h="485803">
                <a:tc>
                  <a:txBody>
                    <a:bodyPr/>
                    <a:lstStyle/>
                    <a:p>
                      <a:pPr marL="0" marR="0" algn="just">
                        <a:spcBef>
                          <a:spcPts val="0"/>
                        </a:spcBef>
                        <a:spcAft>
                          <a:spcPts val="0"/>
                        </a:spcAft>
                      </a:pPr>
                      <a:r>
                        <a:rPr lang="en-US" sz="1200" dirty="0">
                          <a:effectLst/>
                        </a:rPr>
                        <a:t>[9] Taylor, F.W. The Scientific Exploration of Venus. Cambridge University Press, New York, NY, 2014. ISBN-13:</a:t>
                      </a:r>
                    </a:p>
                    <a:p>
                      <a:pPr marL="0" marR="0" algn="just">
                        <a:spcBef>
                          <a:spcPts val="0"/>
                        </a:spcBef>
                        <a:spcAft>
                          <a:spcPts val="0"/>
                        </a:spcAft>
                      </a:pPr>
                      <a:r>
                        <a:rPr lang="en-US" sz="1200" dirty="0">
                          <a:effectLst/>
                        </a:rPr>
                        <a:t>978-1107023482</a:t>
                      </a:r>
                      <a:endParaRPr lang="en-US" sz="1200" dirty="0">
                        <a:effectLst/>
                        <a:latin typeface="+mj-lt"/>
                        <a:ea typeface="Times New Roman" panose="02020603050405020304" pitchFamily="18" charset="0"/>
                      </a:endParaRPr>
                    </a:p>
                  </a:txBody>
                  <a:tcPr marL="9525" marR="9525" marT="9525" marB="9525"/>
                </a:tc>
                <a:extLst>
                  <a:ext uri="{0D108BD9-81ED-4DB2-BD59-A6C34878D82A}">
                    <a16:rowId xmlns:a16="http://schemas.microsoft.com/office/drawing/2014/main" val="2497976560"/>
                  </a:ext>
                </a:extLst>
              </a:tr>
            </a:tbl>
          </a:graphicData>
        </a:graphic>
      </p:graphicFrame>
    </p:spTree>
    <p:extLst>
      <p:ext uri="{BB962C8B-B14F-4D97-AF65-F5344CB8AC3E}">
        <p14:creationId xmlns:p14="http://schemas.microsoft.com/office/powerpoint/2010/main" val="1348629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RAPID THERMAL DESIGN PROCESS</a:t>
            </a:r>
          </a:p>
        </p:txBody>
      </p:sp>
    </p:spTree>
    <p:extLst>
      <p:ext uri="{BB962C8B-B14F-4D97-AF65-F5344CB8AC3E}">
        <p14:creationId xmlns:p14="http://schemas.microsoft.com/office/powerpoint/2010/main" val="4019815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Determine Boundary Conditions</a:t>
            </a:r>
          </a:p>
        </p:txBody>
      </p:sp>
      <p:sp>
        <p:nvSpPr>
          <p:cNvPr id="3" name="Content Placeholder 2"/>
          <p:cNvSpPr>
            <a:spLocks noGrp="1"/>
          </p:cNvSpPr>
          <p:nvPr>
            <p:ph idx="1"/>
          </p:nvPr>
        </p:nvSpPr>
        <p:spPr/>
        <p:txBody>
          <a:bodyPr/>
          <a:lstStyle/>
          <a:p>
            <a:r>
              <a:rPr lang="en-US" dirty="0"/>
              <a:t>For instruments: determine where the instrument will be mounted with respect to the spacecraft </a:t>
            </a:r>
          </a:p>
          <a:p>
            <a:pPr lvl="1"/>
            <a:r>
              <a:rPr lang="en-US" dirty="0"/>
              <a:t>If this information is not available yet (or if a particular spacecraft has not been chosen yet), make assumptions to spacecraft interface temperature and orientation with respect to the spacecraft bus</a:t>
            </a:r>
          </a:p>
          <a:p>
            <a:r>
              <a:rPr lang="en-US" dirty="0"/>
              <a:t>For Microwave/RF or Optical instruments: Ensure the Radio Frequency (RF) or Optical engineers have solidified their component placements before thermal modeling starts </a:t>
            </a:r>
          </a:p>
          <a:p>
            <a:pPr lvl="1"/>
            <a:r>
              <a:rPr lang="en-US" dirty="0"/>
              <a:t>Even small changes to the Microwave/RF or Optical designs can result in vastly different mechanical packaging and thermal control methods, so it is critical that their designs are “frozen” before thermal modeling begins</a:t>
            </a:r>
          </a:p>
          <a:p>
            <a:r>
              <a:rPr lang="en-US" dirty="0"/>
              <a:t>Establish a common coordinate system: allows for easy reference and communication with the other members of your team. Ensure that this is consistent with other analytical models as well (mechanical CAD, structures, optical, etc.)</a:t>
            </a:r>
          </a:p>
          <a:p>
            <a:pPr marL="342900" indent="-342900">
              <a:buFont typeface="+mj-lt"/>
              <a:buAutoNum type="arabicPeriod"/>
            </a:pPr>
            <a:endParaRPr lang="en-US" dirty="0"/>
          </a:p>
          <a:p>
            <a:pPr marL="0" indent="0">
              <a:buNone/>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1661737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84150"/>
            <a:ext cx="8510427" cy="657225"/>
          </a:xfrm>
        </p:spPr>
        <p:txBody>
          <a:bodyPr/>
          <a:lstStyle/>
          <a:p>
            <a:r>
              <a:rPr lang="en-US" dirty="0"/>
              <a:t>2. Determine Worst-Case Thermal Environments</a:t>
            </a:r>
          </a:p>
        </p:txBody>
      </p:sp>
      <p:sp>
        <p:nvSpPr>
          <p:cNvPr id="3" name="Content Placeholder 2"/>
          <p:cNvSpPr>
            <a:spLocks noGrp="1"/>
          </p:cNvSpPr>
          <p:nvPr>
            <p:ph idx="1"/>
          </p:nvPr>
        </p:nvSpPr>
        <p:spPr/>
        <p:txBody>
          <a:bodyPr/>
          <a:lstStyle/>
          <a:p>
            <a:r>
              <a:rPr lang="en-US" dirty="0"/>
              <a:t>A simple cube model (1m</a:t>
            </a:r>
            <a:r>
              <a:rPr lang="en-US" baseline="30000" dirty="0"/>
              <a:t>3</a:t>
            </a:r>
            <a:r>
              <a:rPr lang="en-US" dirty="0"/>
              <a:t>) is sufficient to discretely quantify temperature changes due to heat flux on each side of the spacecraft’s thermal environment, and determine your worst-case thermal environments for Earth or other planetary orbits (including moons)</a:t>
            </a:r>
          </a:p>
          <a:p>
            <a:pPr lvl="1"/>
            <a:r>
              <a:rPr lang="en-US" dirty="0"/>
              <a:t>With one arithmetic node on each side of the cube and coatings properties of </a:t>
            </a:r>
            <a:r>
              <a:rPr lang="el-GR" dirty="0"/>
              <a:t>α</a:t>
            </a:r>
            <a:r>
              <a:rPr lang="en-US" dirty="0"/>
              <a:t>=1, </a:t>
            </a:r>
            <a:r>
              <a:rPr lang="el-GR" dirty="0"/>
              <a:t>ε</a:t>
            </a:r>
            <a:r>
              <a:rPr lang="en-US" dirty="0"/>
              <a:t>=1, this allows for a rapid way to examine your heat fluxes per orbit and determine which sides are suitable for radiators, and which sides require Multi-Layer Insulation (MLI)</a:t>
            </a:r>
          </a:p>
          <a:p>
            <a:pPr lvl="1"/>
            <a:r>
              <a:rPr lang="en-US" dirty="0"/>
              <a:t>Simple trade studies can also be performed with different coatings / MLI </a:t>
            </a:r>
          </a:p>
          <a:p>
            <a:pPr lvl="1"/>
            <a:r>
              <a:rPr lang="en-US" dirty="0"/>
              <a:t>If thermal stability is a concern, a cube model is a great testbed for materials and corresponding thicknesses to achieve the desired thermal mass / thermal stability</a:t>
            </a:r>
          </a:p>
          <a:p>
            <a:pPr lvl="1"/>
            <a:r>
              <a:rPr lang="en-US" dirty="0"/>
              <a:t>If resultant temperatures are not cold enough for passive thermal control, an Earth shield or planetary shield may be needed </a:t>
            </a:r>
          </a:p>
          <a:p>
            <a:endParaRPr lang="en-US" dirty="0"/>
          </a:p>
        </p:txBody>
      </p:sp>
      <p:sp>
        <p:nvSpPr>
          <p:cNvPr id="5" name="Rectangle 4"/>
          <p:cNvSpPr/>
          <p:nvPr/>
        </p:nvSpPr>
        <p:spPr>
          <a:xfrm>
            <a:off x="4891816" y="5971227"/>
            <a:ext cx="3281820" cy="461665"/>
          </a:xfrm>
          <a:prstGeom prst="rect">
            <a:avLst/>
          </a:prstGeom>
        </p:spPr>
        <p:txBody>
          <a:bodyPr wrap="square">
            <a:spAutoFit/>
          </a:bodyPr>
          <a:lstStyle/>
          <a:p>
            <a:pPr algn="ctr"/>
            <a:r>
              <a:rPr lang="en-US" sz="1200" i="1" dirty="0"/>
              <a:t>Cube in Earth Orbit</a:t>
            </a:r>
          </a:p>
          <a:p>
            <a:pPr algn="ctr"/>
            <a:r>
              <a:rPr lang="en-US" sz="1200" i="1" dirty="0"/>
              <a:t>Screenshot from Thermal Desktop</a:t>
            </a:r>
            <a:r>
              <a:rPr lang="en-US" sz="1200" dirty="0"/>
              <a:t>™</a:t>
            </a:r>
          </a:p>
        </p:txBody>
      </p:sp>
      <p:grpSp>
        <p:nvGrpSpPr>
          <p:cNvPr id="34" name="Group 33"/>
          <p:cNvGrpSpPr/>
          <p:nvPr/>
        </p:nvGrpSpPr>
        <p:grpSpPr>
          <a:xfrm>
            <a:off x="830865" y="4105415"/>
            <a:ext cx="2152946" cy="2233251"/>
            <a:chOff x="5641315" y="3424540"/>
            <a:chExt cx="3095597" cy="3211063"/>
          </a:xfrm>
        </p:grpSpPr>
        <p:sp>
          <p:nvSpPr>
            <p:cNvPr id="20" name="Cube 19"/>
            <p:cNvSpPr/>
            <p:nvPr/>
          </p:nvSpPr>
          <p:spPr>
            <a:xfrm>
              <a:off x="6122762" y="4094640"/>
              <a:ext cx="2059619" cy="2059619"/>
            </a:xfrm>
            <a:prstGeom prst="cub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1" name="Straight Connector 20"/>
            <p:cNvCxnSpPr/>
            <p:nvPr/>
          </p:nvCxnSpPr>
          <p:spPr>
            <a:xfrm>
              <a:off x="7910279" y="5036212"/>
              <a:ext cx="826633" cy="0"/>
            </a:xfrm>
            <a:prstGeom prst="line">
              <a:avLst/>
            </a:prstGeom>
            <a:noFill/>
            <a:ln w="57150" cap="flat" cmpd="sng" algn="ctr">
              <a:solidFill>
                <a:sysClr val="windowText" lastClr="000000"/>
              </a:solidFill>
              <a:prstDash val="solid"/>
              <a:miter lim="800000"/>
              <a:headEnd type="none" w="med" len="med"/>
              <a:tailEnd type="triangle" w="med" len="med"/>
            </a:ln>
            <a:effectLst/>
          </p:spPr>
        </p:cxnSp>
        <p:cxnSp>
          <p:nvCxnSpPr>
            <p:cNvPr id="22" name="Straight Connector 21"/>
            <p:cNvCxnSpPr/>
            <p:nvPr/>
          </p:nvCxnSpPr>
          <p:spPr>
            <a:xfrm>
              <a:off x="7149687" y="6154260"/>
              <a:ext cx="2885" cy="481343"/>
            </a:xfrm>
            <a:prstGeom prst="line">
              <a:avLst/>
            </a:prstGeom>
            <a:noFill/>
            <a:ln w="57150" cap="flat" cmpd="sng" algn="ctr">
              <a:solidFill>
                <a:sysClr val="windowText" lastClr="000000"/>
              </a:solidFill>
              <a:prstDash val="solid"/>
              <a:miter lim="800000"/>
              <a:headEnd type="none" w="med" len="med"/>
              <a:tailEnd type="triangle" w="med" len="med"/>
            </a:ln>
            <a:effectLst/>
          </p:spPr>
        </p:cxnSp>
        <p:cxnSp>
          <p:nvCxnSpPr>
            <p:cNvPr id="23" name="Straight Connector 22"/>
            <p:cNvCxnSpPr/>
            <p:nvPr/>
          </p:nvCxnSpPr>
          <p:spPr>
            <a:xfrm flipV="1">
              <a:off x="7149687" y="3424540"/>
              <a:ext cx="0" cy="943531"/>
            </a:xfrm>
            <a:prstGeom prst="line">
              <a:avLst/>
            </a:prstGeom>
            <a:noFill/>
            <a:ln w="57150" cap="flat" cmpd="sng" algn="ctr">
              <a:solidFill>
                <a:sysClr val="windowText" lastClr="000000"/>
              </a:solidFill>
              <a:prstDash val="solid"/>
              <a:miter lim="800000"/>
              <a:headEnd type="none" w="med" len="med"/>
              <a:tailEnd type="triangle" w="med" len="med"/>
            </a:ln>
            <a:effectLst/>
          </p:spPr>
        </p:cxnSp>
        <p:cxnSp>
          <p:nvCxnSpPr>
            <p:cNvPr id="24" name="Straight Connector 23"/>
            <p:cNvCxnSpPr/>
            <p:nvPr/>
          </p:nvCxnSpPr>
          <p:spPr>
            <a:xfrm flipH="1">
              <a:off x="6272492" y="5302302"/>
              <a:ext cx="599063" cy="537316"/>
            </a:xfrm>
            <a:prstGeom prst="line">
              <a:avLst/>
            </a:prstGeom>
            <a:noFill/>
            <a:ln w="57150" cap="flat" cmpd="sng" algn="ctr">
              <a:solidFill>
                <a:sysClr val="windowText" lastClr="000000"/>
              </a:solidFill>
              <a:prstDash val="solid"/>
              <a:miter lim="800000"/>
              <a:headEnd type="none" w="med" len="med"/>
              <a:tailEnd type="triangle" w="med" len="med"/>
            </a:ln>
            <a:effectLst/>
          </p:spPr>
        </p:cxnSp>
        <p:cxnSp>
          <p:nvCxnSpPr>
            <p:cNvPr id="25" name="Straight Connector 24"/>
            <p:cNvCxnSpPr/>
            <p:nvPr/>
          </p:nvCxnSpPr>
          <p:spPr>
            <a:xfrm flipH="1" flipV="1">
              <a:off x="5641315" y="5030911"/>
              <a:ext cx="481448" cy="10602"/>
            </a:xfrm>
            <a:prstGeom prst="line">
              <a:avLst/>
            </a:prstGeom>
            <a:noFill/>
            <a:ln w="57150" cap="flat" cmpd="sng" algn="ctr">
              <a:solidFill>
                <a:sysClr val="windowText" lastClr="000000"/>
              </a:solidFill>
              <a:prstDash val="solid"/>
              <a:miter lim="800000"/>
              <a:headEnd type="none" w="med" len="med"/>
              <a:tailEnd type="triangle" w="med" len="med"/>
            </a:ln>
            <a:effectLst/>
          </p:spPr>
        </p:cxnSp>
        <p:cxnSp>
          <p:nvCxnSpPr>
            <p:cNvPr id="26" name="Straight Connector 25"/>
            <p:cNvCxnSpPr/>
            <p:nvPr/>
          </p:nvCxnSpPr>
          <p:spPr>
            <a:xfrm flipV="1">
              <a:off x="8176612" y="3862047"/>
              <a:ext cx="368202" cy="330252"/>
            </a:xfrm>
            <a:prstGeom prst="line">
              <a:avLst/>
            </a:prstGeom>
            <a:noFill/>
            <a:ln w="57150" cap="flat" cmpd="sng" algn="ctr">
              <a:solidFill>
                <a:sysClr val="windowText" lastClr="000000"/>
              </a:solidFill>
              <a:prstDash val="solid"/>
              <a:miter lim="800000"/>
              <a:headEnd type="none" w="med" len="med"/>
              <a:tailEnd type="triangle" w="med" len="med"/>
            </a:ln>
            <a:effectLst/>
          </p:spPr>
        </p:cxnSp>
        <p:sp>
          <p:nvSpPr>
            <p:cNvPr id="27" name="Rectangle 26"/>
            <p:cNvSpPr/>
            <p:nvPr/>
          </p:nvSpPr>
          <p:spPr>
            <a:xfrm>
              <a:off x="6726910" y="5470286"/>
              <a:ext cx="407484" cy="369332"/>
            </a:xfrm>
            <a:prstGeom prst="rect">
              <a:avLst/>
            </a:prstGeom>
          </p:spPr>
          <p:txBody>
            <a:bodyPr wrap="none">
              <a:spAutoFit/>
            </a:bodyPr>
            <a:lstStyle/>
            <a:p>
              <a:pPr eaLnBrk="1" fontAlgn="auto" hangingPunct="1">
                <a:spcBef>
                  <a:spcPts val="0"/>
                </a:spcBef>
                <a:spcAft>
                  <a:spcPts val="0"/>
                </a:spcAft>
              </a:pPr>
              <a:r>
                <a:rPr lang="en-US" sz="1800" dirty="0">
                  <a:solidFill>
                    <a:prstClr val="black"/>
                  </a:solidFill>
                  <a:latin typeface="Calibri" panose="020F0502020204030204"/>
                  <a:ea typeface="+mn-ea"/>
                </a:rPr>
                <a:t>+Z</a:t>
              </a:r>
            </a:p>
          </p:txBody>
        </p:sp>
        <p:sp>
          <p:nvSpPr>
            <p:cNvPr id="28" name="Rectangle 27"/>
            <p:cNvSpPr/>
            <p:nvPr/>
          </p:nvSpPr>
          <p:spPr>
            <a:xfrm>
              <a:off x="8360713" y="4007633"/>
              <a:ext cx="362600" cy="369332"/>
            </a:xfrm>
            <a:prstGeom prst="rect">
              <a:avLst/>
            </a:prstGeom>
          </p:spPr>
          <p:txBody>
            <a:bodyPr wrap="none">
              <a:spAutoFit/>
            </a:bodyPr>
            <a:lstStyle/>
            <a:p>
              <a:pPr eaLnBrk="1" fontAlgn="auto" hangingPunct="1">
                <a:spcBef>
                  <a:spcPts val="0"/>
                </a:spcBef>
                <a:spcAft>
                  <a:spcPts val="0"/>
                </a:spcAft>
              </a:pPr>
              <a:r>
                <a:rPr lang="en-US" sz="1800" dirty="0">
                  <a:solidFill>
                    <a:prstClr val="black"/>
                  </a:solidFill>
                  <a:latin typeface="Calibri" panose="020F0502020204030204"/>
                  <a:ea typeface="+mn-ea"/>
                </a:rPr>
                <a:t>-Z</a:t>
              </a:r>
            </a:p>
          </p:txBody>
        </p:sp>
        <p:sp>
          <p:nvSpPr>
            <p:cNvPr id="29" name="Rectangle 28"/>
            <p:cNvSpPr/>
            <p:nvPr/>
          </p:nvSpPr>
          <p:spPr>
            <a:xfrm>
              <a:off x="7286126" y="6266271"/>
              <a:ext cx="367408" cy="369332"/>
            </a:xfrm>
            <a:prstGeom prst="rect">
              <a:avLst/>
            </a:prstGeom>
          </p:spPr>
          <p:txBody>
            <a:bodyPr wrap="none">
              <a:spAutoFit/>
            </a:bodyPr>
            <a:lstStyle/>
            <a:p>
              <a:pPr eaLnBrk="1" fontAlgn="auto" hangingPunct="1">
                <a:spcBef>
                  <a:spcPts val="0"/>
                </a:spcBef>
                <a:spcAft>
                  <a:spcPts val="0"/>
                </a:spcAft>
              </a:pPr>
              <a:r>
                <a:rPr lang="en-US" sz="1800" dirty="0">
                  <a:solidFill>
                    <a:prstClr val="black"/>
                  </a:solidFill>
                  <a:latin typeface="Calibri" panose="020F0502020204030204"/>
                  <a:ea typeface="+mn-ea"/>
                </a:rPr>
                <a:t>-Y</a:t>
              </a:r>
            </a:p>
          </p:txBody>
        </p:sp>
        <p:sp>
          <p:nvSpPr>
            <p:cNvPr id="30" name="Rectangle 29"/>
            <p:cNvSpPr/>
            <p:nvPr/>
          </p:nvSpPr>
          <p:spPr>
            <a:xfrm>
              <a:off x="5656182" y="5124450"/>
              <a:ext cx="375424" cy="369332"/>
            </a:xfrm>
            <a:prstGeom prst="rect">
              <a:avLst/>
            </a:prstGeom>
          </p:spPr>
          <p:txBody>
            <a:bodyPr wrap="none">
              <a:spAutoFit/>
            </a:bodyPr>
            <a:lstStyle/>
            <a:p>
              <a:pPr eaLnBrk="1" fontAlgn="auto" hangingPunct="1">
                <a:spcBef>
                  <a:spcPts val="0"/>
                </a:spcBef>
                <a:spcAft>
                  <a:spcPts val="0"/>
                </a:spcAft>
              </a:pPr>
              <a:r>
                <a:rPr lang="en-US" sz="1800" dirty="0">
                  <a:solidFill>
                    <a:prstClr val="black"/>
                  </a:solidFill>
                  <a:latin typeface="Calibri" panose="020F0502020204030204"/>
                  <a:ea typeface="+mn-ea"/>
                </a:rPr>
                <a:t>-X</a:t>
              </a:r>
            </a:p>
          </p:txBody>
        </p:sp>
        <p:sp>
          <p:nvSpPr>
            <p:cNvPr id="31" name="Rectangle 30"/>
            <p:cNvSpPr/>
            <p:nvPr/>
          </p:nvSpPr>
          <p:spPr>
            <a:xfrm>
              <a:off x="8241479" y="5171149"/>
              <a:ext cx="420308" cy="369332"/>
            </a:xfrm>
            <a:prstGeom prst="rect">
              <a:avLst/>
            </a:prstGeom>
          </p:spPr>
          <p:txBody>
            <a:bodyPr wrap="none">
              <a:spAutoFit/>
            </a:bodyPr>
            <a:lstStyle/>
            <a:p>
              <a:pPr eaLnBrk="1" fontAlgn="auto" hangingPunct="1">
                <a:spcBef>
                  <a:spcPts val="0"/>
                </a:spcBef>
                <a:spcAft>
                  <a:spcPts val="0"/>
                </a:spcAft>
              </a:pPr>
              <a:r>
                <a:rPr lang="en-US" sz="1800" dirty="0">
                  <a:solidFill>
                    <a:prstClr val="black"/>
                  </a:solidFill>
                  <a:latin typeface="Calibri" panose="020F0502020204030204"/>
                  <a:ea typeface="+mn-ea"/>
                </a:rPr>
                <a:t>+X</a:t>
              </a:r>
            </a:p>
          </p:txBody>
        </p:sp>
        <p:sp>
          <p:nvSpPr>
            <p:cNvPr id="32" name="Rectangle 31"/>
            <p:cNvSpPr/>
            <p:nvPr/>
          </p:nvSpPr>
          <p:spPr>
            <a:xfrm>
              <a:off x="7283242" y="3590373"/>
              <a:ext cx="412292" cy="369332"/>
            </a:xfrm>
            <a:prstGeom prst="rect">
              <a:avLst/>
            </a:prstGeom>
          </p:spPr>
          <p:txBody>
            <a:bodyPr wrap="none">
              <a:spAutoFit/>
            </a:bodyPr>
            <a:lstStyle/>
            <a:p>
              <a:pPr eaLnBrk="1" fontAlgn="auto" hangingPunct="1">
                <a:spcBef>
                  <a:spcPts val="0"/>
                </a:spcBef>
                <a:spcAft>
                  <a:spcPts val="0"/>
                </a:spcAft>
              </a:pPr>
              <a:r>
                <a:rPr lang="en-US" sz="1800" dirty="0">
                  <a:solidFill>
                    <a:prstClr val="black"/>
                  </a:solidFill>
                  <a:latin typeface="Calibri" panose="020F0502020204030204"/>
                  <a:ea typeface="+mn-ea"/>
                </a:rPr>
                <a:t>+Y</a:t>
              </a:r>
            </a:p>
          </p:txBody>
        </p:sp>
        <p:sp>
          <p:nvSpPr>
            <p:cNvPr id="33" name="Rectangle 32"/>
            <p:cNvSpPr/>
            <p:nvPr/>
          </p:nvSpPr>
          <p:spPr>
            <a:xfrm>
              <a:off x="6144688" y="4629806"/>
              <a:ext cx="1530770" cy="752308"/>
            </a:xfrm>
            <a:prstGeom prst="rect">
              <a:avLst/>
            </a:prstGeom>
          </p:spPr>
          <p:txBody>
            <a:bodyPr wrap="square">
              <a:spAutoFit/>
            </a:bodyPr>
            <a:lstStyle/>
            <a:p>
              <a:pPr algn="ctr" eaLnBrk="1" fontAlgn="auto" hangingPunct="1">
                <a:spcBef>
                  <a:spcPts val="0"/>
                </a:spcBef>
                <a:spcAft>
                  <a:spcPts val="0"/>
                </a:spcAft>
              </a:pPr>
              <a:r>
                <a:rPr lang="en-US" sz="1400" dirty="0">
                  <a:solidFill>
                    <a:prstClr val="black"/>
                  </a:solidFill>
                  <a:latin typeface="Calibri" panose="020F0502020204030204"/>
                  <a:ea typeface="+mn-ea"/>
                </a:rPr>
                <a:t>Typically Nadir Side</a:t>
              </a:r>
            </a:p>
          </p:txBody>
        </p:sp>
      </p:grpSp>
      <p:sp>
        <p:nvSpPr>
          <p:cNvPr id="35" name="Rectangle 34"/>
          <p:cNvSpPr/>
          <p:nvPr/>
        </p:nvSpPr>
        <p:spPr>
          <a:xfrm>
            <a:off x="2661540" y="5558581"/>
            <a:ext cx="858549" cy="523220"/>
          </a:xfrm>
          <a:prstGeom prst="rect">
            <a:avLst/>
          </a:prstGeom>
        </p:spPr>
        <p:txBody>
          <a:bodyPr wrap="square">
            <a:spAutoFit/>
          </a:bodyPr>
          <a:lstStyle/>
          <a:p>
            <a:pPr algn="ctr" eaLnBrk="1" fontAlgn="auto" hangingPunct="1">
              <a:spcBef>
                <a:spcPts val="0"/>
              </a:spcBef>
              <a:spcAft>
                <a:spcPts val="0"/>
              </a:spcAft>
            </a:pPr>
            <a:r>
              <a:rPr lang="en-US" sz="1400" dirty="0">
                <a:solidFill>
                  <a:prstClr val="black"/>
                </a:solidFill>
                <a:latin typeface="Calibri" panose="020F0502020204030204"/>
                <a:ea typeface="+mn-ea"/>
              </a:rPr>
              <a:t>Typically Ram Side</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8583" t="22633" r="18679" b="23037"/>
          <a:stretch/>
        </p:blipFill>
        <p:spPr>
          <a:xfrm>
            <a:off x="4891815" y="4105415"/>
            <a:ext cx="3191774" cy="1895276"/>
          </a:xfrm>
          <a:prstGeom prst="rect">
            <a:avLst/>
          </a:prstGeom>
        </p:spPr>
      </p:pic>
      <p:sp>
        <p:nvSpPr>
          <p:cNvPr id="10" name="Rectangle 9"/>
          <p:cNvSpPr/>
          <p:nvPr/>
        </p:nvSpPr>
        <p:spPr>
          <a:xfrm rot="16200000">
            <a:off x="7384911" y="5167645"/>
            <a:ext cx="1596912" cy="261610"/>
          </a:xfrm>
          <a:prstGeom prst="rect">
            <a:avLst/>
          </a:prstGeom>
        </p:spPr>
        <p:txBody>
          <a:bodyPr wrap="none">
            <a:spAutoFit/>
          </a:bodyPr>
          <a:lstStyle/>
          <a:p>
            <a:r>
              <a:rPr lang="en-US" sz="1100" i="1" dirty="0"/>
              <a:t>Source: NASA/</a:t>
            </a:r>
            <a:r>
              <a:rPr lang="en-US" sz="1100" i="1" dirty="0" err="1"/>
              <a:t>K.Yang</a:t>
            </a:r>
            <a:endParaRPr lang="en-US" sz="1100" dirty="0"/>
          </a:p>
        </p:txBody>
      </p:sp>
    </p:spTree>
    <p:extLst>
      <p:ext uri="{BB962C8B-B14F-4D97-AF65-F5344CB8AC3E}">
        <p14:creationId xmlns:p14="http://schemas.microsoft.com/office/powerpoint/2010/main" val="2395138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84150"/>
            <a:ext cx="8606287" cy="657225"/>
          </a:xfrm>
        </p:spPr>
        <p:txBody>
          <a:bodyPr/>
          <a:lstStyle/>
          <a:p>
            <a:r>
              <a:rPr lang="en-US" dirty="0"/>
              <a:t>2. Determine Worst-Case Thermal Environments</a:t>
            </a:r>
          </a:p>
        </p:txBody>
      </p:sp>
      <p:sp>
        <p:nvSpPr>
          <p:cNvPr id="3" name="Content Placeholder 2"/>
          <p:cNvSpPr>
            <a:spLocks noGrp="1"/>
          </p:cNvSpPr>
          <p:nvPr>
            <p:ph idx="1"/>
          </p:nvPr>
        </p:nvSpPr>
        <p:spPr>
          <a:xfrm>
            <a:off x="315913" y="1079500"/>
            <a:ext cx="5112969" cy="5160963"/>
          </a:xfrm>
        </p:spPr>
        <p:txBody>
          <a:bodyPr/>
          <a:lstStyle/>
          <a:p>
            <a:r>
              <a:rPr lang="en-US" dirty="0"/>
              <a:t>Cube models are also a great place to start for sunshield design</a:t>
            </a:r>
          </a:p>
          <a:p>
            <a:pPr lvl="1"/>
            <a:r>
              <a:rPr lang="en-US" sz="1400" dirty="0"/>
              <a:t>Number of sunshield layers, spacing between layers, and sunshield coatings can be traded until acceptable average temperatures are achieved on your cube</a:t>
            </a:r>
            <a:endParaRPr lang="en-US" dirty="0"/>
          </a:p>
          <a:p>
            <a:r>
              <a:rPr lang="en-US" dirty="0"/>
              <a:t>In more exotic environments, such as for planetary landers, it is extremely helpful to understand the environmental parameters needed for thermal modeling beforehand:</a:t>
            </a:r>
          </a:p>
          <a:p>
            <a:pPr lvl="1"/>
            <a:r>
              <a:rPr lang="en-US" sz="1400" dirty="0"/>
              <a:t>Atmospheric composition (if there is an atmosphere), and equivalent convective coefficients at different layers of the atmosphere</a:t>
            </a:r>
          </a:p>
          <a:p>
            <a:pPr lvl="1"/>
            <a:r>
              <a:rPr lang="en-US" sz="1400" dirty="0"/>
              <a:t>Cold sky temperatures</a:t>
            </a:r>
          </a:p>
          <a:p>
            <a:pPr lvl="1"/>
            <a:r>
              <a:rPr lang="en-US" sz="1400" dirty="0"/>
              <a:t>Diffuse sky radiation / heating</a:t>
            </a:r>
          </a:p>
          <a:p>
            <a:pPr lvl="1"/>
            <a:r>
              <a:rPr lang="en-US" sz="1400" dirty="0"/>
              <a:t>Average ground temperatures (day/night, profiles)</a:t>
            </a:r>
          </a:p>
          <a:p>
            <a:pPr lvl="1"/>
            <a:r>
              <a:rPr lang="en-US" sz="1400" dirty="0"/>
              <a:t>Position of the sun / other celestial bodies (vector list, heat flux): this may not be necessary if the planetary atmosphere is sufficiently thick</a:t>
            </a:r>
          </a:p>
          <a:p>
            <a:pPr lvl="1"/>
            <a:r>
              <a:rPr lang="en-US" sz="1400" dirty="0"/>
              <a:t>In complex deep space or planetary orbits, it may be easier to establish your orbit as a list of vectors from the position of the sun/moon etc. over time, and their corresponding heat fluxes</a:t>
            </a:r>
          </a:p>
        </p:txBody>
      </p:sp>
      <p:pic>
        <p:nvPicPr>
          <p:cNvPr id="4" name="Content Placeholder 5"/>
          <p:cNvPicPr>
            <a:picLocks noChangeAspect="1"/>
          </p:cNvPicPr>
          <p:nvPr/>
        </p:nvPicPr>
        <p:blipFill rotWithShape="1">
          <a:blip r:embed="rId2"/>
          <a:srcRect l="20499" r="23462"/>
          <a:stretch/>
        </p:blipFill>
        <p:spPr>
          <a:xfrm>
            <a:off x="5428882" y="1003815"/>
            <a:ext cx="3580661" cy="2656166"/>
          </a:xfrm>
          <a:prstGeom prst="rect">
            <a:avLst/>
          </a:prstGeom>
        </p:spPr>
      </p:pic>
      <p:sp>
        <p:nvSpPr>
          <p:cNvPr id="5" name="TextBox 4"/>
          <p:cNvSpPr txBox="1"/>
          <p:nvPr/>
        </p:nvSpPr>
        <p:spPr>
          <a:xfrm>
            <a:off x="5530722" y="3659981"/>
            <a:ext cx="3411000" cy="276999"/>
          </a:xfrm>
          <a:prstGeom prst="rect">
            <a:avLst/>
          </a:prstGeom>
          <a:noFill/>
        </p:spPr>
        <p:txBody>
          <a:bodyPr wrap="square" rtlCol="0">
            <a:spAutoFit/>
          </a:bodyPr>
          <a:lstStyle/>
          <a:p>
            <a:r>
              <a:rPr lang="en-US" sz="1200" i="1" dirty="0"/>
              <a:t>Sunshield Design with a Cube Thermal Model</a:t>
            </a:r>
          </a:p>
        </p:txBody>
      </p:sp>
      <p:sp>
        <p:nvSpPr>
          <p:cNvPr id="6" name="Rectangle 5"/>
          <p:cNvSpPr/>
          <p:nvPr/>
        </p:nvSpPr>
        <p:spPr bwMode="auto">
          <a:xfrm>
            <a:off x="6922866" y="5314529"/>
            <a:ext cx="534838" cy="483079"/>
          </a:xfrm>
          <a:prstGeom prst="rect">
            <a:avLst/>
          </a:prstGeom>
          <a:solidFill>
            <a:srgbClr val="00B0F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rPr>
              <a:t>Lander</a:t>
            </a:r>
          </a:p>
        </p:txBody>
      </p:sp>
      <p:sp>
        <p:nvSpPr>
          <p:cNvPr id="9" name="Rectangle 8"/>
          <p:cNvSpPr/>
          <p:nvPr/>
        </p:nvSpPr>
        <p:spPr bwMode="auto">
          <a:xfrm>
            <a:off x="5469483" y="6074607"/>
            <a:ext cx="3441604" cy="317567"/>
          </a:xfrm>
          <a:prstGeom prst="rect">
            <a:avLst/>
          </a:prstGeom>
          <a:gradFill flip="none" rotWithShape="1">
            <a:gsLst>
              <a:gs pos="0">
                <a:srgbClr val="996633"/>
              </a:gs>
              <a:gs pos="100000">
                <a:schemeClr val="bg1"/>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0" name="TextBox 9"/>
          <p:cNvSpPr txBox="1"/>
          <p:nvPr/>
        </p:nvSpPr>
        <p:spPr>
          <a:xfrm>
            <a:off x="7481884" y="5603525"/>
            <a:ext cx="1846052" cy="400110"/>
          </a:xfrm>
          <a:prstGeom prst="rect">
            <a:avLst/>
          </a:prstGeom>
          <a:noFill/>
        </p:spPr>
        <p:txBody>
          <a:bodyPr wrap="square" rtlCol="0">
            <a:spAutoFit/>
          </a:bodyPr>
          <a:lstStyle/>
          <a:p>
            <a:r>
              <a:rPr lang="en-US" sz="1000" dirty="0"/>
              <a:t>Atmospheric Composition, </a:t>
            </a:r>
            <a:br>
              <a:rPr lang="en-US" sz="1000" dirty="0"/>
            </a:br>
            <a:r>
              <a:rPr lang="en-US" sz="1000" dirty="0"/>
              <a:t>Convective Coefficient</a:t>
            </a:r>
            <a:r>
              <a:rPr lang="en-US" sz="1000" i="1" dirty="0"/>
              <a:t> </a:t>
            </a:r>
            <a:r>
              <a:rPr lang="en-US" sz="1000" i="1" dirty="0">
                <a:latin typeface="Times New Roman" panose="02020603050405020304" pitchFamily="18" charset="0"/>
                <a:cs typeface="Times New Roman" panose="02020603050405020304" pitchFamily="18" charset="0"/>
              </a:rPr>
              <a:t>h</a:t>
            </a:r>
          </a:p>
        </p:txBody>
      </p:sp>
      <p:sp>
        <p:nvSpPr>
          <p:cNvPr id="11" name="TextBox 10"/>
          <p:cNvSpPr txBox="1"/>
          <p:nvPr/>
        </p:nvSpPr>
        <p:spPr>
          <a:xfrm>
            <a:off x="6159260" y="6167894"/>
            <a:ext cx="1954051" cy="246221"/>
          </a:xfrm>
          <a:prstGeom prst="rect">
            <a:avLst/>
          </a:prstGeom>
          <a:noFill/>
        </p:spPr>
        <p:txBody>
          <a:bodyPr wrap="square" rtlCol="0">
            <a:spAutoFit/>
          </a:bodyPr>
          <a:lstStyle/>
          <a:p>
            <a:pPr algn="ctr"/>
            <a:r>
              <a:rPr lang="en-US" sz="1000" dirty="0"/>
              <a:t>Ground Temperature vs. Time</a:t>
            </a:r>
            <a:endParaRPr lang="en-US" sz="1000" i="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213259" y="4235398"/>
            <a:ext cx="1954051" cy="400110"/>
          </a:xfrm>
          <a:prstGeom prst="rect">
            <a:avLst/>
          </a:prstGeom>
          <a:noFill/>
        </p:spPr>
        <p:txBody>
          <a:bodyPr wrap="square" rtlCol="0">
            <a:spAutoFit/>
          </a:bodyPr>
          <a:lstStyle/>
          <a:p>
            <a:pPr algn="ctr"/>
            <a:r>
              <a:rPr lang="en-US" sz="1000" dirty="0"/>
              <a:t>Cold Sky Temperature</a:t>
            </a:r>
          </a:p>
          <a:p>
            <a:pPr algn="ctr"/>
            <a:r>
              <a:rPr lang="en-US" sz="1000" dirty="0">
                <a:latin typeface="+mj-lt"/>
                <a:cs typeface="Times New Roman" panose="02020603050405020304" pitchFamily="18" charset="0"/>
              </a:rPr>
              <a:t>Diffuse sky heating</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3554" y="4526526"/>
            <a:ext cx="551752" cy="551752"/>
          </a:xfrm>
          <a:prstGeom prst="rect">
            <a:avLst/>
          </a:prstGeom>
        </p:spPr>
      </p:pic>
      <p:sp>
        <p:nvSpPr>
          <p:cNvPr id="15" name="AutoShape 2" descr="Earth clipart free images 2 - Wiki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7" name="Straight Arrow Connector 16"/>
          <p:cNvCxnSpPr/>
          <p:nvPr/>
        </p:nvCxnSpPr>
        <p:spPr bwMode="auto">
          <a:xfrm>
            <a:off x="6334125" y="4972050"/>
            <a:ext cx="504825" cy="34247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8" name="TextBox 17"/>
          <p:cNvSpPr txBox="1"/>
          <p:nvPr/>
        </p:nvSpPr>
        <p:spPr>
          <a:xfrm>
            <a:off x="5356619" y="5061231"/>
            <a:ext cx="1347201" cy="400110"/>
          </a:xfrm>
          <a:prstGeom prst="rect">
            <a:avLst/>
          </a:prstGeom>
          <a:noFill/>
        </p:spPr>
        <p:txBody>
          <a:bodyPr wrap="square" rtlCol="0">
            <a:spAutoFit/>
          </a:bodyPr>
          <a:lstStyle/>
          <a:p>
            <a:pPr algn="ctr"/>
            <a:r>
              <a:rPr lang="en-US" sz="1000" dirty="0"/>
              <a:t>Solar Flux Vector vs. Time</a:t>
            </a:r>
            <a:endParaRPr lang="en-US" sz="1000" i="1" dirty="0">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2315" y="4597813"/>
            <a:ext cx="451107" cy="407980"/>
          </a:xfrm>
          <a:prstGeom prst="rect">
            <a:avLst/>
          </a:prstGeom>
        </p:spPr>
      </p:pic>
      <p:cxnSp>
        <p:nvCxnSpPr>
          <p:cNvPr id="20" name="Straight Arrow Connector 19"/>
          <p:cNvCxnSpPr/>
          <p:nvPr/>
        </p:nvCxnSpPr>
        <p:spPr bwMode="auto">
          <a:xfrm flipH="1">
            <a:off x="7541620" y="4972050"/>
            <a:ext cx="530695" cy="34247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2" name="TextBox 21"/>
          <p:cNvSpPr txBox="1"/>
          <p:nvPr/>
        </p:nvSpPr>
        <p:spPr>
          <a:xfrm>
            <a:off x="7800276" y="5099080"/>
            <a:ext cx="1209268" cy="400110"/>
          </a:xfrm>
          <a:prstGeom prst="rect">
            <a:avLst/>
          </a:prstGeom>
          <a:noFill/>
        </p:spPr>
        <p:txBody>
          <a:bodyPr wrap="square" rtlCol="0">
            <a:spAutoFit/>
          </a:bodyPr>
          <a:lstStyle/>
          <a:p>
            <a:r>
              <a:rPr lang="en-US" sz="1000" dirty="0"/>
              <a:t>Planetary Flux </a:t>
            </a:r>
            <a:br>
              <a:rPr lang="en-US" sz="1000" dirty="0"/>
            </a:br>
            <a:r>
              <a:rPr lang="en-US" sz="1000" dirty="0"/>
              <a:t>Vector vs. Time</a:t>
            </a:r>
            <a:endParaRPr lang="en-US" sz="1000" i="1"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5530722" y="6403104"/>
            <a:ext cx="3411000" cy="276999"/>
          </a:xfrm>
          <a:prstGeom prst="rect">
            <a:avLst/>
          </a:prstGeom>
          <a:noFill/>
        </p:spPr>
        <p:txBody>
          <a:bodyPr wrap="square" rtlCol="0">
            <a:spAutoFit/>
          </a:bodyPr>
          <a:lstStyle/>
          <a:p>
            <a:pPr algn="ctr"/>
            <a:r>
              <a:rPr lang="en-US" sz="1200" i="1" dirty="0"/>
              <a:t>Planetary Lander Thermal Considerations</a:t>
            </a:r>
          </a:p>
        </p:txBody>
      </p:sp>
      <p:sp>
        <p:nvSpPr>
          <p:cNvPr id="21" name="Rectangle 20"/>
          <p:cNvSpPr/>
          <p:nvPr/>
        </p:nvSpPr>
        <p:spPr>
          <a:xfrm rot="16200000">
            <a:off x="8211087" y="2695234"/>
            <a:ext cx="1596912" cy="261610"/>
          </a:xfrm>
          <a:prstGeom prst="rect">
            <a:avLst/>
          </a:prstGeom>
        </p:spPr>
        <p:txBody>
          <a:bodyPr wrap="none">
            <a:spAutoFit/>
          </a:bodyPr>
          <a:lstStyle/>
          <a:p>
            <a:r>
              <a:rPr lang="en-US" sz="1100" i="1" dirty="0"/>
              <a:t>Source: NASA/</a:t>
            </a:r>
            <a:r>
              <a:rPr lang="en-US" sz="1100" i="1" dirty="0" err="1"/>
              <a:t>K.Yang</a:t>
            </a:r>
            <a:endParaRPr lang="en-US" sz="1100" dirty="0"/>
          </a:p>
        </p:txBody>
      </p:sp>
    </p:spTree>
    <p:extLst>
      <p:ext uri="{BB962C8B-B14F-4D97-AF65-F5344CB8AC3E}">
        <p14:creationId xmlns:p14="http://schemas.microsoft.com/office/powerpoint/2010/main" val="2723080185"/>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24212</TotalTime>
  <Words>9335</Words>
  <Application>Microsoft Office PowerPoint</Application>
  <PresentationFormat>On-screen Show (4:3)</PresentationFormat>
  <Paragraphs>1106</Paragraphs>
  <Slides>50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Arial Narrow</vt:lpstr>
      <vt:lpstr>Calibri</vt:lpstr>
      <vt:lpstr>Times New Roman</vt:lpstr>
      <vt:lpstr>Blank Presentation</vt:lpstr>
      <vt:lpstr> Rapid Thermal Design, Modeling, and Analysis of Spaceflight Instruments  Guidelines from NASA Goddard’s Integrated Design Center   Kan Yang1, Hume Peabody2, Rachel Rivera1</vt:lpstr>
      <vt:lpstr>Introduction to Rapid Thermal Design of Spaceflight Instruments</vt:lpstr>
      <vt:lpstr>NASA’s Design Labs</vt:lpstr>
      <vt:lpstr>Rapid Thermal Design in the IDC</vt:lpstr>
      <vt:lpstr>Overview</vt:lpstr>
      <vt:lpstr>RAPID THERMAL DESIGN PROCESS</vt:lpstr>
      <vt:lpstr>1. Determine Boundary Conditions</vt:lpstr>
      <vt:lpstr>2. Determine Worst-Case Thermal Environments</vt:lpstr>
      <vt:lpstr>2. Determine Worst-Case Thermal Environments</vt:lpstr>
      <vt:lpstr>3. Gather Thermal Inputs from Other Disciplines</vt:lpstr>
      <vt:lpstr>4. Determine Temperature “Zones”</vt:lpstr>
      <vt:lpstr>5. Build a Preliminary Thermal Model</vt:lpstr>
      <vt:lpstr>5. Build a Preliminary Thermal Model</vt:lpstr>
      <vt:lpstr>Worst-Case Thermal Analysis</vt:lpstr>
      <vt:lpstr>Thermal Hardware Mass and Power</vt:lpstr>
      <vt:lpstr>Notes about Thermal Mass and Power</vt:lpstr>
      <vt:lpstr>Typical Component Temperature Ranges</vt:lpstr>
      <vt:lpstr>Typical Detector Temperature Ranges</vt:lpstr>
      <vt:lpstr>6. Iterate Technical Design with Other Disciplines</vt:lpstr>
      <vt:lpstr>7. Perform Model Checks</vt:lpstr>
      <vt:lpstr>Typical Goals from Rapid Thermal Analysis</vt:lpstr>
      <vt:lpstr>Typical Goals from Rapid Thermal Analysis</vt:lpstr>
      <vt:lpstr>Typical Goals from Rapid Thermal Analysis</vt:lpstr>
      <vt:lpstr>How this comes together: an example of a rapid design schedule in the IDL</vt:lpstr>
      <vt:lpstr>SPECIFIC INSTRUMENT Thermal design EXAMPLES</vt:lpstr>
      <vt:lpstr>Instruments Across the Electromagnetic Spectrum</vt:lpstr>
      <vt:lpstr>Microwave and Radio Frequency Instruments: Passive</vt:lpstr>
      <vt:lpstr>Microwave and Radio Frequency Instruments: Active</vt:lpstr>
      <vt:lpstr>Optical Instruments</vt:lpstr>
      <vt:lpstr>Optical Instruments</vt:lpstr>
      <vt:lpstr>Optical Instruments: Passively Cooled Detector</vt:lpstr>
      <vt:lpstr>Optical Instruments: Actively Cooled Detector</vt:lpstr>
      <vt:lpstr>Optical Instruments: Sub-Kelvin Detector (1 of 2)</vt:lpstr>
      <vt:lpstr>Optical Instruments: Sub-Kelvin Detector (2 of 2)</vt:lpstr>
      <vt:lpstr>Laser Instruments</vt:lpstr>
      <vt:lpstr>Laser Instruments: Passively Cooled Detector</vt:lpstr>
      <vt:lpstr>X-Ray Instruments</vt:lpstr>
      <vt:lpstr>X-Ray Instruments</vt:lpstr>
      <vt:lpstr>Gamma-Ray Instruments</vt:lpstr>
      <vt:lpstr>Astronaut-Operated, Internal</vt:lpstr>
      <vt:lpstr>Astronaut-Operated, External</vt:lpstr>
      <vt:lpstr>Astronaut-Operated, External: Lunar Surface</vt:lpstr>
      <vt:lpstr>Instruments on Robotic Planetary Landers</vt:lpstr>
      <vt:lpstr>Robotic Planetary Landers: Surface of Venus</vt:lpstr>
      <vt:lpstr>CLOSING REMARKS</vt:lpstr>
      <vt:lpstr>Summary and Conclusion</vt:lpstr>
      <vt:lpstr>Acknowledgements</vt:lpstr>
      <vt:lpstr>List of Acronyms</vt:lpstr>
      <vt:lpstr>List of Acronyms</vt:lpstr>
      <vt:lpstr>References</vt:lpstr>
    </vt:vector>
  </TitlesOfParts>
  <Company>LMIT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NASA ODIN</dc:creator>
  <cp:lastModifiedBy>Yang, Kan. (GSFC-5500)</cp:lastModifiedBy>
  <cp:revision>920</cp:revision>
  <cp:lastPrinted>2016-03-03T15:51:51Z</cp:lastPrinted>
  <dcterms:created xsi:type="dcterms:W3CDTF">2008-10-06T19:47:20Z</dcterms:created>
  <dcterms:modified xsi:type="dcterms:W3CDTF">2022-06-27T18:22:04Z</dcterms:modified>
</cp:coreProperties>
</file>